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46"/>
  </p:notesMasterIdLst>
  <p:sldIdLst>
    <p:sldId id="352" r:id="rId5"/>
    <p:sldId id="355" r:id="rId6"/>
    <p:sldId id="330" r:id="rId7"/>
    <p:sldId id="356" r:id="rId8"/>
    <p:sldId id="386" r:id="rId9"/>
    <p:sldId id="420" r:id="rId10"/>
    <p:sldId id="387" r:id="rId11"/>
    <p:sldId id="388" r:id="rId12"/>
    <p:sldId id="397" r:id="rId13"/>
    <p:sldId id="398" r:id="rId14"/>
    <p:sldId id="399" r:id="rId15"/>
    <p:sldId id="422" r:id="rId16"/>
    <p:sldId id="421" r:id="rId17"/>
    <p:sldId id="392" r:id="rId18"/>
    <p:sldId id="391" r:id="rId19"/>
    <p:sldId id="400" r:id="rId20"/>
    <p:sldId id="401" r:id="rId21"/>
    <p:sldId id="402" r:id="rId22"/>
    <p:sldId id="403" r:id="rId23"/>
    <p:sldId id="334" r:id="rId24"/>
    <p:sldId id="343" r:id="rId25"/>
    <p:sldId id="404" r:id="rId26"/>
    <p:sldId id="405" r:id="rId27"/>
    <p:sldId id="406" r:id="rId28"/>
    <p:sldId id="333" r:id="rId29"/>
    <p:sldId id="337" r:id="rId30"/>
    <p:sldId id="407" r:id="rId31"/>
    <p:sldId id="408" r:id="rId32"/>
    <p:sldId id="393" r:id="rId33"/>
    <p:sldId id="338" r:id="rId34"/>
    <p:sldId id="409" r:id="rId35"/>
    <p:sldId id="394" r:id="rId36"/>
    <p:sldId id="419" r:id="rId37"/>
    <p:sldId id="411" r:id="rId38"/>
    <p:sldId id="412" r:id="rId39"/>
    <p:sldId id="413" r:id="rId40"/>
    <p:sldId id="414" r:id="rId41"/>
    <p:sldId id="415" r:id="rId42"/>
    <p:sldId id="416" r:id="rId43"/>
    <p:sldId id="315" r:id="rId44"/>
    <p:sldId id="418" r:id="rId45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00"/>
    <a:srgbClr val="FF99FF"/>
    <a:srgbClr val="CCFFFF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5223" autoAdjust="0"/>
  </p:normalViewPr>
  <p:slideViewPr>
    <p:cSldViewPr>
      <p:cViewPr varScale="1">
        <p:scale>
          <a:sx n="88" d="100"/>
          <a:sy n="88" d="100"/>
        </p:scale>
        <p:origin x="1014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7A049675-F49C-47AE-A038-219279BF2392}"/>
    <pc:docChg chg="undo custSel addSld modSld">
      <pc:chgData name="AMAN Hirohisa" userId="7897ce0a-6212-4313-99c9-22712d29ec23" providerId="ADAL" clId="{7A049675-F49C-47AE-A038-219279BF2392}" dt="2022-03-08T06:45:11.138" v="9527" actId="20577"/>
      <pc:docMkLst>
        <pc:docMk/>
      </pc:docMkLst>
    </pc:docChg>
  </pc:docChgLst>
  <pc:docChgLst>
    <pc:chgData name="AMAN Hirohisa" userId="7897ce0a-6212-4313-99c9-22712d29ec23" providerId="ADAL" clId="{D30C61F2-0C7C-4961-BA21-D14370C7673D}"/>
    <pc:docChg chg="undo custSel modSld">
      <pc:chgData name="AMAN Hirohisa" userId="7897ce0a-6212-4313-99c9-22712d29ec23" providerId="ADAL" clId="{D30C61F2-0C7C-4961-BA21-D14370C7673D}" dt="2022-03-19T07:39:05.275" v="7630" actId="20577"/>
      <pc:docMkLst>
        <pc:docMk/>
      </pc:docMkLst>
      <pc:sldChg chg="modSp modNotesTx">
        <pc:chgData name="AMAN Hirohisa" userId="7897ce0a-6212-4313-99c9-22712d29ec23" providerId="ADAL" clId="{D30C61F2-0C7C-4961-BA21-D14370C7673D}" dt="2022-03-18T07:36:02.754" v="1247" actId="20577"/>
        <pc:sldMkLst>
          <pc:docMk/>
          <pc:sldMk cId="0" sldId="333"/>
        </pc:sldMkLst>
        <pc:spChg chg="mod">
          <ac:chgData name="AMAN Hirohisa" userId="7897ce0a-6212-4313-99c9-22712d29ec23" providerId="ADAL" clId="{D30C61F2-0C7C-4961-BA21-D14370C7673D}" dt="2022-03-18T07:32:45.018" v="759"/>
          <ac:spMkLst>
            <pc:docMk/>
            <pc:sldMk cId="0" sldId="333"/>
            <ac:spMk id="26629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5:47.680" v="1149"/>
          <ac:spMkLst>
            <pc:docMk/>
            <pc:sldMk cId="0" sldId="333"/>
            <ac:spMk id="26630" creationId="{00000000-0000-0000-0000-000000000000}"/>
          </ac:spMkLst>
        </pc:spChg>
      </pc:sldChg>
      <pc:sldChg chg="modNotesTx">
        <pc:chgData name="AMAN Hirohisa" userId="7897ce0a-6212-4313-99c9-22712d29ec23" providerId="ADAL" clId="{D30C61F2-0C7C-4961-BA21-D14370C7673D}" dt="2022-03-18T07:27:12.431" v="217" actId="20577"/>
        <pc:sldMkLst>
          <pc:docMk/>
          <pc:sldMk cId="0" sldId="334"/>
        </pc:sldMkLst>
      </pc:sldChg>
      <pc:sldChg chg="delSp modSp delAnim modAnim modNotesTx">
        <pc:chgData name="AMAN Hirohisa" userId="7897ce0a-6212-4313-99c9-22712d29ec23" providerId="ADAL" clId="{D30C61F2-0C7C-4961-BA21-D14370C7673D}" dt="2022-03-18T07:39:37.110" v="1438" actId="478"/>
        <pc:sldMkLst>
          <pc:docMk/>
          <pc:sldMk cId="0" sldId="337"/>
        </pc:sldMkLst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53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54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55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56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57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58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59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0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1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2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3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4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5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6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7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68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2.849" v="1307" actId="1076"/>
          <ac:spMkLst>
            <pc:docMk/>
            <pc:sldMk cId="0" sldId="337"/>
            <ac:spMk id="27671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8:05.973" v="1308" actId="1076"/>
          <ac:spMkLst>
            <pc:docMk/>
            <pc:sldMk cId="0" sldId="337"/>
            <ac:spMk id="368669" creationId="{00000000-0000-0000-0000-000000000000}"/>
          </ac:spMkLst>
        </pc:spChg>
        <pc:spChg chg="del">
          <ac:chgData name="AMAN Hirohisa" userId="7897ce0a-6212-4313-99c9-22712d29ec23" providerId="ADAL" clId="{D30C61F2-0C7C-4961-BA21-D14370C7673D}" dt="2022-03-18T07:39:37.110" v="1438" actId="478"/>
          <ac:spMkLst>
            <pc:docMk/>
            <pc:sldMk cId="0" sldId="337"/>
            <ac:spMk id="368783" creationId="{00000000-0000-0000-0000-000000000000}"/>
          </ac:spMkLst>
        </pc:spChg>
        <pc:spChg chg="del">
          <ac:chgData name="AMAN Hirohisa" userId="7897ce0a-6212-4313-99c9-22712d29ec23" providerId="ADAL" clId="{D30C61F2-0C7C-4961-BA21-D14370C7673D}" dt="2022-03-18T07:39:33.929" v="1436" actId="478"/>
          <ac:spMkLst>
            <pc:docMk/>
            <pc:sldMk cId="0" sldId="337"/>
            <ac:spMk id="368784" creationId="{00000000-0000-0000-0000-000000000000}"/>
          </ac:spMkLst>
        </pc:spChg>
        <pc:spChg chg="del">
          <ac:chgData name="AMAN Hirohisa" userId="7897ce0a-6212-4313-99c9-22712d29ec23" providerId="ADAL" clId="{D30C61F2-0C7C-4961-BA21-D14370C7673D}" dt="2022-03-18T07:39:35.659" v="1437" actId="478"/>
          <ac:spMkLst>
            <pc:docMk/>
            <pc:sldMk cId="0" sldId="337"/>
            <ac:spMk id="368807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8T07:50:44.543" v="2642" actId="20577"/>
        <pc:sldMkLst>
          <pc:docMk/>
          <pc:sldMk cId="0" sldId="338"/>
        </pc:sldMkLst>
        <pc:spChg chg="mod">
          <ac:chgData name="AMAN Hirohisa" userId="7897ce0a-6212-4313-99c9-22712d29ec23" providerId="ADAL" clId="{D30C61F2-0C7C-4961-BA21-D14370C7673D}" dt="2022-03-18T07:47:50.135" v="2153"/>
          <ac:spMkLst>
            <pc:docMk/>
            <pc:sldMk cId="0" sldId="338"/>
            <ac:spMk id="35845" creationId="{00000000-0000-0000-0000-000000000000}"/>
          </ac:spMkLst>
        </pc:spChg>
      </pc:sldChg>
      <pc:sldChg chg="modSp">
        <pc:chgData name="AMAN Hirohisa" userId="7897ce0a-6212-4313-99c9-22712d29ec23" providerId="ADAL" clId="{D30C61F2-0C7C-4961-BA21-D14370C7673D}" dt="2022-03-18T07:25:58.461" v="60" actId="20577"/>
        <pc:sldMkLst>
          <pc:docMk/>
          <pc:sldMk cId="0" sldId="343"/>
        </pc:sldMkLst>
        <pc:spChg chg="mod">
          <ac:chgData name="AMAN Hirohisa" userId="7897ce0a-6212-4313-99c9-22712d29ec23" providerId="ADAL" clId="{D30C61F2-0C7C-4961-BA21-D14370C7673D}" dt="2022-03-18T07:25:55.206" v="57" actId="20577"/>
          <ac:spMkLst>
            <pc:docMk/>
            <pc:sldMk cId="0" sldId="343"/>
            <ac:spMk id="25605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25:58.461" v="60" actId="20577"/>
          <ac:spMkLst>
            <pc:docMk/>
            <pc:sldMk cId="0" sldId="343"/>
            <ac:spMk id="25618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8T07:46:52.351" v="2080" actId="20577"/>
        <pc:sldMkLst>
          <pc:docMk/>
          <pc:sldMk cId="2223584933" sldId="393"/>
        </pc:sldMkLst>
        <pc:spChg chg="mod">
          <ac:chgData name="AMAN Hirohisa" userId="7897ce0a-6212-4313-99c9-22712d29ec23" providerId="ADAL" clId="{D30C61F2-0C7C-4961-BA21-D14370C7673D}" dt="2022-03-18T07:44:03.003" v="1665" actId="20577"/>
          <ac:spMkLst>
            <pc:docMk/>
            <pc:sldMk cId="2223584933" sldId="393"/>
            <ac:spMk id="3" creationId="{500584E2-8F9E-4A1E-B018-BDC90CFDBAFD}"/>
          </ac:spMkLst>
        </pc:spChg>
        <pc:spChg chg="mod">
          <ac:chgData name="AMAN Hirohisa" userId="7897ce0a-6212-4313-99c9-22712d29ec23" providerId="ADAL" clId="{D30C61F2-0C7C-4961-BA21-D14370C7673D}" dt="2022-03-18T07:44:17.291" v="1678" actId="20577"/>
          <ac:spMkLst>
            <pc:docMk/>
            <pc:sldMk cId="2223584933" sldId="393"/>
            <ac:spMk id="33" creationId="{2D1F4ABE-2C33-4F45-AD4C-DF22AE535B42}"/>
          </ac:spMkLst>
        </pc:spChg>
      </pc:sldChg>
      <pc:sldChg chg="modNotesTx">
        <pc:chgData name="AMAN Hirohisa" userId="7897ce0a-6212-4313-99c9-22712d29ec23" providerId="ADAL" clId="{D30C61F2-0C7C-4961-BA21-D14370C7673D}" dt="2022-03-19T07:39:05.275" v="7630" actId="20577"/>
        <pc:sldMkLst>
          <pc:docMk/>
          <pc:sldMk cId="2126122863" sldId="394"/>
        </pc:sldMkLst>
      </pc:sldChg>
      <pc:sldChg chg="modSp">
        <pc:chgData name="AMAN Hirohisa" userId="7897ce0a-6212-4313-99c9-22712d29ec23" providerId="ADAL" clId="{D30C61F2-0C7C-4961-BA21-D14370C7673D}" dt="2022-03-18T07:18:22.857" v="16" actId="20577"/>
        <pc:sldMkLst>
          <pc:docMk/>
          <pc:sldMk cId="3307160698" sldId="397"/>
        </pc:sldMkLst>
        <pc:spChg chg="mod">
          <ac:chgData name="AMAN Hirohisa" userId="7897ce0a-6212-4313-99c9-22712d29ec23" providerId="ADAL" clId="{D30C61F2-0C7C-4961-BA21-D14370C7673D}" dt="2022-03-18T07:18:18.762" v="11"/>
          <ac:spMkLst>
            <pc:docMk/>
            <pc:sldMk cId="3307160698" sldId="397"/>
            <ac:spMk id="19462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18:22.857" v="16" actId="20577"/>
          <ac:spMkLst>
            <pc:docMk/>
            <pc:sldMk cId="3307160698" sldId="397"/>
            <ac:spMk id="19463" creationId="{00000000-0000-0000-0000-000000000000}"/>
          </ac:spMkLst>
        </pc:spChg>
      </pc:sldChg>
      <pc:sldChg chg="modSp">
        <pc:chgData name="AMAN Hirohisa" userId="7897ce0a-6212-4313-99c9-22712d29ec23" providerId="ADAL" clId="{D30C61F2-0C7C-4961-BA21-D14370C7673D}" dt="2022-03-18T07:25:12.919" v="26" actId="20577"/>
        <pc:sldMkLst>
          <pc:docMk/>
          <pc:sldMk cId="563220182" sldId="398"/>
        </pc:sldMkLst>
        <pc:spChg chg="mod">
          <ac:chgData name="AMAN Hirohisa" userId="7897ce0a-6212-4313-99c9-22712d29ec23" providerId="ADAL" clId="{D30C61F2-0C7C-4961-BA21-D14370C7673D}" dt="2022-03-18T07:18:58.849" v="23" actId="20577"/>
          <ac:spMkLst>
            <pc:docMk/>
            <pc:sldMk cId="563220182" sldId="398"/>
            <ac:spMk id="19462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25:12.919" v="26" actId="20577"/>
          <ac:spMkLst>
            <pc:docMk/>
            <pc:sldMk cId="563220182" sldId="398"/>
            <ac:spMk id="19463" creationId="{00000000-0000-0000-0000-000000000000}"/>
          </ac:spMkLst>
        </pc:spChg>
      </pc:sldChg>
      <pc:sldChg chg="modSp">
        <pc:chgData name="AMAN Hirohisa" userId="7897ce0a-6212-4313-99c9-22712d29ec23" providerId="ADAL" clId="{D30C61F2-0C7C-4961-BA21-D14370C7673D}" dt="2022-03-18T07:25:26.011" v="34" actId="20577"/>
        <pc:sldMkLst>
          <pc:docMk/>
          <pc:sldMk cId="1574200944" sldId="400"/>
        </pc:sldMkLst>
        <pc:spChg chg="mod">
          <ac:chgData name="AMAN Hirohisa" userId="7897ce0a-6212-4313-99c9-22712d29ec23" providerId="ADAL" clId="{D30C61F2-0C7C-4961-BA21-D14370C7673D}" dt="2022-03-18T07:25:22.314" v="31" actId="20577"/>
          <ac:spMkLst>
            <pc:docMk/>
            <pc:sldMk cId="1574200944" sldId="400"/>
            <ac:spMk id="19462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25:26.011" v="34" actId="20577"/>
          <ac:spMkLst>
            <pc:docMk/>
            <pc:sldMk cId="1574200944" sldId="400"/>
            <ac:spMk id="19463" creationId="{00000000-0000-0000-0000-000000000000}"/>
          </ac:spMkLst>
        </pc:spChg>
      </pc:sldChg>
      <pc:sldChg chg="modSp">
        <pc:chgData name="AMAN Hirohisa" userId="7897ce0a-6212-4313-99c9-22712d29ec23" providerId="ADAL" clId="{D30C61F2-0C7C-4961-BA21-D14370C7673D}" dt="2022-03-18T07:25:36.883" v="44" actId="20577"/>
        <pc:sldMkLst>
          <pc:docMk/>
          <pc:sldMk cId="2235878441" sldId="401"/>
        </pc:sldMkLst>
        <pc:spChg chg="mod">
          <ac:chgData name="AMAN Hirohisa" userId="7897ce0a-6212-4313-99c9-22712d29ec23" providerId="ADAL" clId="{D30C61F2-0C7C-4961-BA21-D14370C7673D}" dt="2022-03-18T07:25:31.904" v="39" actId="20577"/>
          <ac:spMkLst>
            <pc:docMk/>
            <pc:sldMk cId="2235878441" sldId="401"/>
            <ac:spMk id="19462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25:36.883" v="44" actId="20577"/>
          <ac:spMkLst>
            <pc:docMk/>
            <pc:sldMk cId="2235878441" sldId="401"/>
            <ac:spMk id="19463" creationId="{00000000-0000-0000-0000-000000000000}"/>
          </ac:spMkLst>
        </pc:spChg>
      </pc:sldChg>
      <pc:sldChg chg="modSp">
        <pc:chgData name="AMAN Hirohisa" userId="7897ce0a-6212-4313-99c9-22712d29ec23" providerId="ADAL" clId="{D30C61F2-0C7C-4961-BA21-D14370C7673D}" dt="2022-03-18T07:36:34.318" v="1263" actId="20577"/>
        <pc:sldMkLst>
          <pc:docMk/>
          <pc:sldMk cId="0" sldId="403"/>
        </pc:sldMkLst>
        <pc:spChg chg="mod">
          <ac:chgData name="AMAN Hirohisa" userId="7897ce0a-6212-4313-99c9-22712d29ec23" providerId="ADAL" clId="{D30C61F2-0C7C-4961-BA21-D14370C7673D}" dt="2022-03-18T07:25:43.240" v="49" actId="20577"/>
          <ac:spMkLst>
            <pc:docMk/>
            <pc:sldMk cId="0" sldId="403"/>
            <ac:spMk id="23557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36:34.318" v="1263" actId="20577"/>
          <ac:spMkLst>
            <pc:docMk/>
            <pc:sldMk cId="0" sldId="403"/>
            <ac:spMk id="23559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25:46.395" v="52" actId="20577"/>
          <ac:spMkLst>
            <pc:docMk/>
            <pc:sldMk cId="0" sldId="403"/>
            <ac:spMk id="23565" creationId="{00000000-0000-0000-0000-000000000000}"/>
          </ac:spMkLst>
        </pc:spChg>
      </pc:sldChg>
      <pc:sldChg chg="modNotesTx">
        <pc:chgData name="AMAN Hirohisa" userId="7897ce0a-6212-4313-99c9-22712d29ec23" providerId="ADAL" clId="{D30C61F2-0C7C-4961-BA21-D14370C7673D}" dt="2022-03-18T07:31:10.157" v="746" actId="5793"/>
        <pc:sldMkLst>
          <pc:docMk/>
          <pc:sldMk cId="1358412503" sldId="404"/>
        </pc:sldMkLst>
      </pc:sldChg>
      <pc:sldChg chg="modSp">
        <pc:chgData name="AMAN Hirohisa" userId="7897ce0a-6212-4313-99c9-22712d29ec23" providerId="ADAL" clId="{D30C61F2-0C7C-4961-BA21-D14370C7673D}" dt="2022-03-18T07:31:28.420" v="751" actId="20577"/>
        <pc:sldMkLst>
          <pc:docMk/>
          <pc:sldMk cId="3150335344" sldId="405"/>
        </pc:sldMkLst>
        <pc:graphicFrameChg chg="modGraphic">
          <ac:chgData name="AMAN Hirohisa" userId="7897ce0a-6212-4313-99c9-22712d29ec23" providerId="ADAL" clId="{D30C61F2-0C7C-4961-BA21-D14370C7673D}" dt="2022-03-18T07:31:28.420" v="751" actId="20577"/>
          <ac:graphicFrameMkLst>
            <pc:docMk/>
            <pc:sldMk cId="3150335344" sldId="405"/>
            <ac:graphicFrameMk id="6" creationId="{6A441507-351C-4227-9718-0635583311F5}"/>
          </ac:graphicFrameMkLst>
        </pc:graphicFrameChg>
      </pc:sldChg>
      <pc:sldChg chg="modSp">
        <pc:chgData name="AMAN Hirohisa" userId="7897ce0a-6212-4313-99c9-22712d29ec23" providerId="ADAL" clId="{D30C61F2-0C7C-4961-BA21-D14370C7673D}" dt="2022-03-18T07:31:36.003" v="756" actId="20577"/>
        <pc:sldMkLst>
          <pc:docMk/>
          <pc:sldMk cId="2547658529" sldId="406"/>
        </pc:sldMkLst>
        <pc:graphicFrameChg chg="modGraphic">
          <ac:chgData name="AMAN Hirohisa" userId="7897ce0a-6212-4313-99c9-22712d29ec23" providerId="ADAL" clId="{D30C61F2-0C7C-4961-BA21-D14370C7673D}" dt="2022-03-18T07:31:36.003" v="756" actId="20577"/>
          <ac:graphicFrameMkLst>
            <pc:docMk/>
            <pc:sldMk cId="2547658529" sldId="406"/>
            <ac:graphicFrameMk id="6" creationId="{6A441507-351C-4227-9718-0635583311F5}"/>
          </ac:graphicFrameMkLst>
        </pc:graphicFrameChg>
      </pc:sldChg>
      <pc:sldChg chg="modSp">
        <pc:chgData name="AMAN Hirohisa" userId="7897ce0a-6212-4313-99c9-22712d29ec23" providerId="ADAL" clId="{D30C61F2-0C7C-4961-BA21-D14370C7673D}" dt="2022-03-18T07:40:01.320" v="1447" actId="20577"/>
        <pc:sldMkLst>
          <pc:docMk/>
          <pc:sldMk cId="0" sldId="407"/>
        </pc:sldMkLst>
        <pc:spChg chg="mod">
          <ac:chgData name="AMAN Hirohisa" userId="7897ce0a-6212-4313-99c9-22712d29ec23" providerId="ADAL" clId="{D30C61F2-0C7C-4961-BA21-D14370C7673D}" dt="2022-03-18T07:40:01.320" v="1447" actId="20577"/>
          <ac:spMkLst>
            <pc:docMk/>
            <pc:sldMk cId="0" sldId="407"/>
            <ac:spMk id="33796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8T07:43:21.383" v="1646" actId="20577"/>
        <pc:sldMkLst>
          <pc:docMk/>
          <pc:sldMk cId="0" sldId="408"/>
        </pc:sldMkLst>
        <pc:spChg chg="mod">
          <ac:chgData name="AMAN Hirohisa" userId="7897ce0a-6212-4313-99c9-22712d29ec23" providerId="ADAL" clId="{D30C61F2-0C7C-4961-BA21-D14370C7673D}" dt="2022-03-18T07:43:21.383" v="1646" actId="20577"/>
          <ac:spMkLst>
            <pc:docMk/>
            <pc:sldMk cId="0" sldId="408"/>
            <ac:spMk id="34820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43:12.758" v="1641" actId="20577"/>
          <ac:spMkLst>
            <pc:docMk/>
            <pc:sldMk cId="0" sldId="408"/>
            <ac:spMk id="34821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42:44.112" v="1626" actId="20577"/>
          <ac:spMkLst>
            <pc:docMk/>
            <pc:sldMk cId="0" sldId="408"/>
            <ac:spMk id="34823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42:58.180" v="1636" actId="20577"/>
          <ac:spMkLst>
            <pc:docMk/>
            <pc:sldMk cId="0" sldId="408"/>
            <ac:spMk id="34824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8T07:54:43.101" v="3168" actId="20577"/>
        <pc:sldMkLst>
          <pc:docMk/>
          <pc:sldMk cId="0" sldId="409"/>
        </pc:sldMkLst>
        <pc:spChg chg="mod">
          <ac:chgData name="AMAN Hirohisa" userId="7897ce0a-6212-4313-99c9-22712d29ec23" providerId="ADAL" clId="{D30C61F2-0C7C-4961-BA21-D14370C7673D}" dt="2022-03-18T07:52:58.347" v="2966" actId="20577"/>
          <ac:spMkLst>
            <pc:docMk/>
            <pc:sldMk cId="0" sldId="409"/>
            <ac:spMk id="36869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8T07:53:53.088" v="3107" actId="1076"/>
          <ac:spMkLst>
            <pc:docMk/>
            <pc:sldMk cId="0" sldId="409"/>
            <ac:spMk id="36870" creationId="{00000000-0000-0000-0000-000000000000}"/>
          </ac:spMkLst>
        </pc:spChg>
      </pc:sldChg>
      <pc:sldChg chg="modNotesTx">
        <pc:chgData name="AMAN Hirohisa" userId="7897ce0a-6212-4313-99c9-22712d29ec23" providerId="ADAL" clId="{D30C61F2-0C7C-4961-BA21-D14370C7673D}" dt="2022-03-19T06:36:00.356" v="3577" actId="20577"/>
        <pc:sldMkLst>
          <pc:docMk/>
          <pc:sldMk cId="731501678" sldId="411"/>
        </pc:sldMkLst>
      </pc:sldChg>
      <pc:sldChg chg="modSp modNotesTx">
        <pc:chgData name="AMAN Hirohisa" userId="7897ce0a-6212-4313-99c9-22712d29ec23" providerId="ADAL" clId="{D30C61F2-0C7C-4961-BA21-D14370C7673D}" dt="2022-03-19T06:48:15.448" v="4139" actId="20577"/>
        <pc:sldMkLst>
          <pc:docMk/>
          <pc:sldMk cId="2598541455" sldId="412"/>
        </pc:sldMkLst>
        <pc:spChg chg="mod">
          <ac:chgData name="AMAN Hirohisa" userId="7897ce0a-6212-4313-99c9-22712d29ec23" providerId="ADAL" clId="{D30C61F2-0C7C-4961-BA21-D14370C7673D}" dt="2022-03-19T06:39:33.021" v="3698"/>
          <ac:spMkLst>
            <pc:docMk/>
            <pc:sldMk cId="2598541455" sldId="412"/>
            <ac:spMk id="6149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9T06:38:49.095" v="3623"/>
          <ac:spMkLst>
            <pc:docMk/>
            <pc:sldMk cId="2598541455" sldId="412"/>
            <ac:spMk id="6155" creationId="{00000000-0000-0000-0000-000000000000}"/>
          </ac:spMkLst>
        </pc:spChg>
        <pc:spChg chg="mod">
          <ac:chgData name="AMAN Hirohisa" userId="7897ce0a-6212-4313-99c9-22712d29ec23" providerId="ADAL" clId="{D30C61F2-0C7C-4961-BA21-D14370C7673D}" dt="2022-03-19T06:47:22.085" v="4022"/>
          <ac:spMkLst>
            <pc:docMk/>
            <pc:sldMk cId="2598541455" sldId="412"/>
            <ac:spMk id="6156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9T06:57:09.543" v="4843" actId="20577"/>
        <pc:sldMkLst>
          <pc:docMk/>
          <pc:sldMk cId="464485216" sldId="413"/>
        </pc:sldMkLst>
        <pc:spChg chg="mod">
          <ac:chgData name="AMAN Hirohisa" userId="7897ce0a-6212-4313-99c9-22712d29ec23" providerId="ADAL" clId="{D30C61F2-0C7C-4961-BA21-D14370C7673D}" dt="2022-03-19T06:55:25.860" v="4679" actId="20577"/>
          <ac:spMkLst>
            <pc:docMk/>
            <pc:sldMk cId="464485216" sldId="413"/>
            <ac:spMk id="7173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9T07:14:05.820" v="5982" actId="20577"/>
        <pc:sldMkLst>
          <pc:docMk/>
          <pc:sldMk cId="3721182210" sldId="414"/>
        </pc:sldMkLst>
        <pc:spChg chg="mod">
          <ac:chgData name="AMAN Hirohisa" userId="7897ce0a-6212-4313-99c9-22712d29ec23" providerId="ADAL" clId="{D30C61F2-0C7C-4961-BA21-D14370C7673D}" dt="2022-03-19T07:13:13.944" v="5807" actId="20577"/>
          <ac:spMkLst>
            <pc:docMk/>
            <pc:sldMk cId="3721182210" sldId="414"/>
            <ac:spMk id="8197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9T07:29:04.894" v="6582" actId="20577"/>
        <pc:sldMkLst>
          <pc:docMk/>
          <pc:sldMk cId="3906656241" sldId="415"/>
        </pc:sldMkLst>
        <pc:spChg chg="mod">
          <ac:chgData name="AMAN Hirohisa" userId="7897ce0a-6212-4313-99c9-22712d29ec23" providerId="ADAL" clId="{D30C61F2-0C7C-4961-BA21-D14370C7673D}" dt="2022-03-19T07:14:28.833" v="5998"/>
          <ac:spMkLst>
            <pc:docMk/>
            <pc:sldMk cId="3906656241" sldId="415"/>
            <ac:spMk id="9221" creationId="{00000000-0000-0000-0000-000000000000}"/>
          </ac:spMkLst>
        </pc:spChg>
      </pc:sldChg>
      <pc:sldChg chg="modSp modNotesTx">
        <pc:chgData name="AMAN Hirohisa" userId="7897ce0a-6212-4313-99c9-22712d29ec23" providerId="ADAL" clId="{D30C61F2-0C7C-4961-BA21-D14370C7673D}" dt="2022-03-19T07:38:14.546" v="7585" actId="20577"/>
        <pc:sldMkLst>
          <pc:docMk/>
          <pc:sldMk cId="0" sldId="416"/>
        </pc:sldMkLst>
        <pc:spChg chg="mod">
          <ac:chgData name="AMAN Hirohisa" userId="7897ce0a-6212-4313-99c9-22712d29ec23" providerId="ADAL" clId="{D30C61F2-0C7C-4961-BA21-D14370C7673D}" dt="2022-03-19T07:36:20.752" v="7403" actId="20577"/>
          <ac:spMkLst>
            <pc:docMk/>
            <pc:sldMk cId="0" sldId="416"/>
            <ac:spMk id="3" creationId="{00000000-0000-0000-0000-000000000000}"/>
          </ac:spMkLst>
        </pc:spChg>
      </pc:sldChg>
    </pc:docChg>
  </pc:docChgLst>
  <pc:docChgLst>
    <pc:chgData name="AMAN Hirohisa" userId="7897ce0a-6212-4313-99c9-22712d29ec23" providerId="ADAL" clId="{10D88A7B-EE93-4CEC-823D-7C42178580CA}"/>
    <pc:docChg chg="undo custSel modSld">
      <pc:chgData name="AMAN Hirohisa" userId="7897ce0a-6212-4313-99c9-22712d29ec23" providerId="ADAL" clId="{10D88A7B-EE93-4CEC-823D-7C42178580CA}" dt="2022-03-05T02:23:49.151" v="176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615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6290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1151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5129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686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134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6730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107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4399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678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588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520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5128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5582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9589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0514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3118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649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6941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6665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8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7601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6135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0680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193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68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41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265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596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417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678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673C1-32C4-44C3-B39F-A788F5C828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4470193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  <p:sldLayoutId id="2147483690" r:id="rId12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352E8FC-6DAC-56DF-8204-F7BCC627F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CAD07F-628C-8517-85E1-229178478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4F1EC5C-3AE0-EC3B-0457-44D79DB94A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[6]</a:t>
            </a:r>
            <a:r>
              <a:rPr lang="ja-JP" altLang="en-US" dirty="0">
                <a:ea typeface="HGPｺﾞｼｯｸE" pitchFamily="50" charset="-128"/>
              </a:rPr>
              <a:t> ホワイトボックステスト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E9CA776-4A52-BEFE-6FBA-B78CF792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15457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[6] White Box Testing Techniques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CB1ED0B-10CC-7651-7DAE-38AD5597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64018933-A109-19BE-DFD9-BDB8691D6397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94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93B766E-7E14-4EFE-991C-7518B0B7AB3F}" type="slidenum">
              <a:rPr lang="en-US" altLang="ja-JP"/>
              <a:pPr algn="l" rtl="0"/>
              <a:t>10</a:t>
            </a:fld>
            <a:endParaRPr lang="en-US" altLang="ja-JP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When drawing a flowchart</a:t>
            </a:r>
            <a:br>
              <a:rPr lang="en-US" altLang="ja-JP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Test case ② </a:t>
            </a:r>
            <a:r>
              <a:rPr lang="en-US" altLang="ja-JP" dirty="0">
                <a:latin typeface="Consolas" panose="020B0609020204030204" pitchFamily="49" charset="0"/>
                <a:ea typeface="HGPｺﾞｼｯｸE" panose="020B0900000000000000" pitchFamily="50" charset="-128"/>
              </a:rPr>
              <a:t>x=1, y=1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1905000" y="18081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START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267200" y="55419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END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1905000" y="2646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= 0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1905000" y="3408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= 0</a:t>
            </a: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1828800" y="4170363"/>
            <a:ext cx="1219200" cy="762000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&lt; x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600200" y="5313363"/>
            <a:ext cx="16764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 += n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685800" y="4779963"/>
            <a:ext cx="9906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n++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4191000" y="3255963"/>
            <a:ext cx="1219200" cy="762000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&lt; y</a:t>
            </a:r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3886200" y="4398963"/>
            <a:ext cx="1676400" cy="457200"/>
          </a:xfrm>
          <a:prstGeom prst="flowChartInputOutpu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5715000" y="4398963"/>
            <a:ext cx="1295400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Y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438400" y="22653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438400" y="3027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438400" y="3789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438400" y="493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43000" y="5160963"/>
            <a:ext cx="1301750" cy="935037"/>
          </a:xfrm>
          <a:custGeom>
            <a:avLst/>
            <a:gdLst>
              <a:gd name="T0" fmla="*/ 816 w 820"/>
              <a:gd name="T1" fmla="*/ 336 h 589"/>
              <a:gd name="T2" fmla="*/ 820 w 820"/>
              <a:gd name="T3" fmla="*/ 589 h 589"/>
              <a:gd name="T4" fmla="*/ 0 w 820"/>
              <a:gd name="T5" fmla="*/ 589 h 589"/>
              <a:gd name="T6" fmla="*/ 0 w 820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820"/>
              <a:gd name="T13" fmla="*/ 0 h 589"/>
              <a:gd name="T14" fmla="*/ 820 w 820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0" h="589">
                <a:moveTo>
                  <a:pt x="816" y="336"/>
                </a:moveTo>
                <a:lnTo>
                  <a:pt x="820" y="589"/>
                </a:lnTo>
                <a:lnTo>
                  <a:pt x="0" y="589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143000" y="3948113"/>
            <a:ext cx="1219200" cy="831850"/>
          </a:xfrm>
          <a:custGeom>
            <a:avLst/>
            <a:gdLst>
              <a:gd name="T0" fmla="*/ 0 w 733"/>
              <a:gd name="T1" fmla="*/ 524 h 524"/>
              <a:gd name="T2" fmla="*/ 0 w 733"/>
              <a:gd name="T3" fmla="*/ 0 h 524"/>
              <a:gd name="T4" fmla="*/ 733 w 733"/>
              <a:gd name="T5" fmla="*/ 0 h 524"/>
              <a:gd name="T6" fmla="*/ 0 60000 65536"/>
              <a:gd name="T7" fmla="*/ 0 60000 65536"/>
              <a:gd name="T8" fmla="*/ 0 60000 65536"/>
              <a:gd name="T9" fmla="*/ 0 w 733"/>
              <a:gd name="T10" fmla="*/ 0 h 524"/>
              <a:gd name="T11" fmla="*/ 733 w 73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" h="524">
                <a:moveTo>
                  <a:pt x="0" y="524"/>
                </a:moveTo>
                <a:lnTo>
                  <a:pt x="0" y="0"/>
                </a:lnTo>
                <a:lnTo>
                  <a:pt x="73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4800600" y="40179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5410200" y="3643313"/>
            <a:ext cx="955675" cy="755650"/>
          </a:xfrm>
          <a:custGeom>
            <a:avLst/>
            <a:gdLst>
              <a:gd name="T0" fmla="*/ 0 w 602"/>
              <a:gd name="T1" fmla="*/ 0 h 476"/>
              <a:gd name="T2" fmla="*/ 602 w 602"/>
              <a:gd name="T3" fmla="*/ 0 h 476"/>
              <a:gd name="T4" fmla="*/ 602 w 602"/>
              <a:gd name="T5" fmla="*/ 476 h 476"/>
              <a:gd name="T6" fmla="*/ 0 60000 65536"/>
              <a:gd name="T7" fmla="*/ 0 60000 65536"/>
              <a:gd name="T8" fmla="*/ 0 60000 65536"/>
              <a:gd name="T9" fmla="*/ 0 w 602"/>
              <a:gd name="T10" fmla="*/ 0 h 476"/>
              <a:gd name="T11" fmla="*/ 602 w 602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" h="476">
                <a:moveTo>
                  <a:pt x="0" y="0"/>
                </a:moveTo>
                <a:lnTo>
                  <a:pt x="602" y="0"/>
                </a:lnTo>
                <a:lnTo>
                  <a:pt x="602" y="476"/>
                </a:lnTo>
              </a:path>
            </a:pathLst>
          </a:custGeom>
          <a:noFill/>
          <a:ln w="19050">
            <a:solidFill>
              <a:srgbClr val="0000FF"/>
            </a:solidFill>
            <a:prstDash val="sysDash"/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800600" y="4856163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1" name="Freeform 25"/>
          <p:cNvSpPr>
            <a:spLocks/>
          </p:cNvSpPr>
          <p:nvPr/>
        </p:nvSpPr>
        <p:spPr bwMode="auto">
          <a:xfrm>
            <a:off x="4876800" y="4856163"/>
            <a:ext cx="1447800" cy="381000"/>
          </a:xfrm>
          <a:custGeom>
            <a:avLst/>
            <a:gdLst>
              <a:gd name="T0" fmla="*/ 912 w 912"/>
              <a:gd name="T1" fmla="*/ 0 h 240"/>
              <a:gd name="T2" fmla="*/ 912 w 912"/>
              <a:gd name="T3" fmla="*/ 240 h 240"/>
              <a:gd name="T4" fmla="*/ 0 w 912"/>
              <a:gd name="T5" fmla="*/ 240 h 240"/>
              <a:gd name="T6" fmla="*/ 0 60000 65536"/>
              <a:gd name="T7" fmla="*/ 0 60000 65536"/>
              <a:gd name="T8" fmla="*/ 0 60000 65536"/>
              <a:gd name="T9" fmla="*/ 0 w 912"/>
              <a:gd name="T10" fmla="*/ 0 h 240"/>
              <a:gd name="T11" fmla="*/ 912 w 9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0">
                <a:moveTo>
                  <a:pt x="912" y="0"/>
                </a:moveTo>
                <a:lnTo>
                  <a:pt x="912" y="240"/>
                </a:lnTo>
                <a:lnTo>
                  <a:pt x="0" y="240"/>
                </a:lnTo>
              </a:path>
            </a:pathLst>
          </a:custGeom>
          <a:noFill/>
          <a:ln w="19050">
            <a:solidFill>
              <a:srgbClr val="0000FF"/>
            </a:solidFill>
            <a:prstDash val="sysDash"/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3054350" y="2854325"/>
            <a:ext cx="1746250" cy="1690688"/>
          </a:xfrm>
          <a:custGeom>
            <a:avLst/>
            <a:gdLst>
              <a:gd name="T0" fmla="*/ 0 w 1100"/>
              <a:gd name="T1" fmla="*/ 1065 h 1065"/>
              <a:gd name="T2" fmla="*/ 315 w 1100"/>
              <a:gd name="T3" fmla="*/ 1065 h 1065"/>
              <a:gd name="T4" fmla="*/ 315 w 1100"/>
              <a:gd name="T5" fmla="*/ 0 h 1065"/>
              <a:gd name="T6" fmla="*/ 1100 w 1100"/>
              <a:gd name="T7" fmla="*/ 0 h 1065"/>
              <a:gd name="T8" fmla="*/ 1100 w 1100"/>
              <a:gd name="T9" fmla="*/ 253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0"/>
              <a:gd name="T16" fmla="*/ 0 h 1065"/>
              <a:gd name="T17" fmla="*/ 1100 w 1100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0" h="1065">
                <a:moveTo>
                  <a:pt x="0" y="1065"/>
                </a:moveTo>
                <a:lnTo>
                  <a:pt x="315" y="1065"/>
                </a:lnTo>
                <a:lnTo>
                  <a:pt x="315" y="0"/>
                </a:lnTo>
                <a:lnTo>
                  <a:pt x="1100" y="0"/>
                </a:lnTo>
                <a:lnTo>
                  <a:pt x="1100" y="25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438400" y="4887913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311650" y="396557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334000" y="326548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124200" y="419417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FECF167-BDD3-4030-BAD0-91DE9EC9014F}"/>
              </a:ext>
            </a:extLst>
          </p:cNvPr>
          <p:cNvSpPr txBox="1"/>
          <p:nvPr/>
        </p:nvSpPr>
        <p:spPr>
          <a:xfrm>
            <a:off x="6546850" y="1710671"/>
            <a:ext cx="2444750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ea typeface="+mn-ea"/>
              </a:rPr>
              <a:t>Covers statements that were not executed in test case ①</a:t>
            </a:r>
            <a:endParaRPr kumimoji="1"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3220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048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5663774-9B3B-4768-9FD6-46F186C3A32A}" type="slidenum">
              <a:rPr lang="en-US" altLang="ja-JP"/>
              <a:pPr algn="l" rtl="0"/>
              <a:t>11</a:t>
            </a:fld>
            <a:endParaRPr lang="en-US" altLang="ja-JP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Automatic measurement of statement coverage rate</a:t>
            </a:r>
            <a:endParaRPr lang="ja-JP" altLang="en-US" sz="3400" dirty="0">
              <a:ea typeface="HGPｺﾞｼｯｸE" pitchFamily="50" charset="-128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653462" cy="4267200"/>
          </a:xfrm>
        </p:spPr>
        <p:txBody>
          <a:bodyPr/>
          <a:lstStyle/>
          <a:p>
            <a:pPr algn="l" rtl="0" eaLnBrk="1" hangingPunct="1"/>
            <a:r>
              <a:rPr lang="en-US" altLang="ja-JP" sz="2800" dirty="0"/>
              <a:t>Checking and counting the execution of instructions by </a:t>
            </a:r>
            <a:r>
              <a:rPr lang="en-US" altLang="ja-JP" sz="2800" dirty="0">
                <a:solidFill>
                  <a:srgbClr val="0000FF"/>
                </a:solidFill>
              </a:rPr>
              <a:t>yourself is not an easy task</a:t>
            </a:r>
          </a:p>
          <a:p>
            <a:pPr algn="l" rtl="0" eaLnBrk="1" hangingPunct="1"/>
            <a:r>
              <a:rPr lang="en-US" altLang="ja-JP" sz="2800" dirty="0"/>
              <a:t>All you have to do is </a:t>
            </a:r>
            <a:r>
              <a:rPr lang="en-US" altLang="ja-JP" sz="2800" dirty="0">
                <a:solidFill>
                  <a:srgbClr val="FF0000"/>
                </a:solidFill>
              </a:rPr>
              <a:t>monitor whether all commands have been executed</a:t>
            </a:r>
            <a:r>
              <a:rPr lang="en-US" altLang="ja-JP" sz="2800" dirty="0"/>
              <a:t>.</a:t>
            </a:r>
            <a:br>
              <a:rPr lang="en-US" altLang="ja-JP" sz="2800" dirty="0"/>
            </a:br>
            <a:r>
              <a:rPr lang="en-US" altLang="ja-JP" sz="2800" dirty="0"/>
              <a:t>The compiler </a:t>
            </a:r>
            <a:r>
              <a:rPr lang="en-US" altLang="ja-JP" sz="2800" dirty="0" err="1"/>
              <a:t>gcc</a:t>
            </a:r>
            <a:r>
              <a:rPr lang="en-US" altLang="ja-JP" sz="2800" dirty="0"/>
              <a:t> has an option for this, and when used with a tool called </a:t>
            </a:r>
            <a:r>
              <a:rPr lang="en-US" altLang="ja-JP" sz="2800" dirty="0" err="1"/>
              <a:t>gcov</a:t>
            </a:r>
            <a:r>
              <a:rPr lang="en-US" altLang="ja-JP" sz="2800" dirty="0"/>
              <a:t>, it can be checked automatically.</a:t>
            </a:r>
            <a:endParaRPr lang="ja-JP" altLang="en-US" sz="2800" dirty="0"/>
          </a:p>
        </p:txBody>
      </p:sp>
      <p:sp>
        <p:nvSpPr>
          <p:cNvPr id="4" name="正方形/長方形 2">
            <a:extLst>
              <a:ext uri="{FF2B5EF4-FFF2-40B4-BE49-F238E27FC236}">
                <a16:creationId xmlns:a16="http://schemas.microsoft.com/office/drawing/2014/main" id="{F906CDFB-E671-59C2-BD4E-C0A4FA36D962}"/>
              </a:ext>
            </a:extLst>
          </p:cNvPr>
          <p:cNvSpPr/>
          <p:nvPr/>
        </p:nvSpPr>
        <p:spPr>
          <a:xfrm>
            <a:off x="1654969" y="5257800"/>
            <a:ext cx="5834062" cy="47625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rtl="0" eaLnBrk="1" hangingPunct="1">
              <a:buNone/>
            </a:pP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</a:rPr>
              <a:t>Use this in next week's exercise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048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5663774-9B3B-4768-9FD6-46F186C3A32A}" type="slidenum">
              <a:rPr lang="en-US" altLang="ja-JP"/>
              <a:pPr algn="l" rtl="0"/>
              <a:t>12</a:t>
            </a:fld>
            <a:endParaRPr lang="en-US" altLang="ja-JP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400" b="1" dirty="0">
                <a:ea typeface="HGPｺﾞｼｯｸE" pitchFamily="50" charset="-128"/>
              </a:rPr>
              <a:t>Important</a:t>
            </a:r>
            <a:endParaRPr lang="ja-JP" altLang="en-US" sz="3400" b="1" dirty="0">
              <a:ea typeface="HGPｺﾞｼｯｸE" pitchFamily="50" charset="-128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algn="l" rtl="0" eaLnBrk="1" hangingPunct="1"/>
            <a:r>
              <a:rPr lang="en-US" altLang="ja-JP" sz="2800" dirty="0"/>
              <a:t>Next time, we will do a white box test exercise.</a:t>
            </a:r>
          </a:p>
          <a:p>
            <a:pPr algn="l" rtl="0" eaLnBrk="1" hangingPunct="1"/>
            <a:r>
              <a:rPr lang="en-US" altLang="ja-JP" sz="2800" dirty="0">
                <a:solidFill>
                  <a:srgbClr val="FF0000"/>
                </a:solidFill>
              </a:rPr>
              <a:t>Everyone should bring a PC</a:t>
            </a:r>
            <a:r>
              <a:rPr lang="en-US" altLang="ja-JP" sz="2800" dirty="0"/>
              <a:t>. Also, </a:t>
            </a:r>
            <a:r>
              <a:rPr lang="en-US" altLang="ja-JP" sz="2800" b="1" dirty="0" err="1">
                <a:solidFill>
                  <a:srgbClr val="FF0000"/>
                </a:solidFill>
              </a:rPr>
              <a:t>gcc</a:t>
            </a:r>
            <a:r>
              <a:rPr lang="en-US" altLang="ja-JP" sz="2800" dirty="0"/>
              <a:t> and </a:t>
            </a:r>
            <a:r>
              <a:rPr lang="en-US" altLang="ja-JP" sz="2800" b="1" dirty="0" err="1">
                <a:solidFill>
                  <a:srgbClr val="FF0000"/>
                </a:solidFill>
              </a:rPr>
              <a:t>gcov</a:t>
            </a:r>
            <a:r>
              <a:rPr lang="en-US" altLang="ja-JP" sz="2800" dirty="0"/>
              <a:t> are required, so be sure to install them.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553192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048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5663774-9B3B-4768-9FD6-46F186C3A32A}" type="slidenum">
              <a:rPr lang="en-US" altLang="ja-JP"/>
              <a:pPr algn="l" rtl="0"/>
              <a:t>13</a:t>
            </a:fld>
            <a:endParaRPr lang="en-US" altLang="ja-JP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>
                <a:ea typeface="HGPｺﾞｼｯｸE" pitchFamily="50" charset="-128"/>
              </a:rPr>
              <a:t>White box test method (2)</a:t>
            </a:r>
            <a:br>
              <a:rPr lang="ja-JP" altLang="en-US" sz="3400">
                <a:ea typeface="HGPｺﾞｼｯｸE" pitchFamily="50" charset="-128"/>
              </a:rPr>
            </a:br>
            <a:r>
              <a:rPr lang="ja-JP" altLang="en-US" sz="3400">
                <a:ea typeface="HGPｺﾞｼｯｸE" pitchFamily="50" charset="-128"/>
              </a:rPr>
              <a:t>Branch coverage method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6534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/>
              <a:t>In all </a:t>
            </a:r>
            <a:r>
              <a:rPr lang="en-US" altLang="ja-JP" dirty="0">
                <a:solidFill>
                  <a:srgbClr val="FF0000"/>
                </a:solidFill>
              </a:rPr>
              <a:t>conditional branches </a:t>
            </a:r>
            <a:r>
              <a:rPr lang="en-US" altLang="ja-JP" dirty="0"/>
              <a:t>(if statement, while statement, for statement), </a:t>
            </a:r>
            <a:r>
              <a:rPr lang="en-US" altLang="ja-JP" dirty="0">
                <a:solidFill>
                  <a:srgbClr val="FF0000"/>
                </a:solidFill>
              </a:rPr>
              <a:t>execute at least one</a:t>
            </a:r>
            <a:r>
              <a:rPr lang="en-US" altLang="ja-JP" dirty="0"/>
              <a:t> case when the result is </a:t>
            </a:r>
            <a:r>
              <a:rPr lang="en-US" altLang="ja-JP" dirty="0">
                <a:solidFill>
                  <a:srgbClr val="FF0000"/>
                </a:solidFill>
              </a:rPr>
              <a:t>True</a:t>
            </a:r>
            <a:r>
              <a:rPr lang="en-US" altLang="ja-JP" dirty="0"/>
              <a:t> and once when the result is </a:t>
            </a:r>
            <a:r>
              <a:rPr lang="en-US" altLang="ja-JP" dirty="0">
                <a:solidFill>
                  <a:srgbClr val="FF0000"/>
                </a:solidFill>
              </a:rPr>
              <a:t>False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ja-JP" dirty="0"/>
              <a:t>It would be better if it could be covered by a </a:t>
            </a:r>
            <a:r>
              <a:rPr lang="en-US" altLang="ja-JP" dirty="0">
                <a:solidFill>
                  <a:srgbClr val="0000FF"/>
                </a:solidFill>
              </a:rPr>
              <a:t>set of multiple test cases</a:t>
            </a:r>
            <a:endParaRPr lang="ja-JP" altLang="en-US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The rate of experiencing “T” and “F” for all conditions </a:t>
            </a:r>
            <a:r>
              <a:rPr lang="en-US" altLang="ja-JP" dirty="0">
                <a:ea typeface="HGPｺﾞｼｯｸE" pitchFamily="50" charset="-128"/>
              </a:rPr>
              <a:t>is called the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branch coverage rate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.</a:t>
            </a:r>
          </a:p>
          <a:p>
            <a:pPr lvl="1" eaLnBrk="1" hangingPunct="1"/>
            <a:r>
              <a:rPr lang="en-US" altLang="ja-JP" dirty="0"/>
              <a:t>T</a:t>
            </a:r>
            <a:r>
              <a:rPr lang="ja-JP" altLang="en-US" dirty="0"/>
              <a:t>his </a:t>
            </a:r>
            <a:r>
              <a:rPr lang="en-US" altLang="ja-JP" dirty="0"/>
              <a:t>is also known as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C1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978321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AC9FB-B6E6-4A4C-9F38-45E75899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596"/>
            <a:ext cx="8001000" cy="608012"/>
          </a:xfrm>
        </p:spPr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ranch 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overage example: </a:t>
            </a:r>
            <a:r>
              <a:rPr kumimoji="1" lang="en-US" altLang="ja-JP" dirty="0">
                <a:latin typeface="Consolas" panose="020B0609020204030204" pitchFamily="49" charset="0"/>
                <a:ea typeface="HGPｺﾞｼｯｸE" panose="020B0900000000000000" pitchFamily="50" charset="-128"/>
              </a:rPr>
              <a:t>x=1, y=0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コンテンツ プレースホルダー 5">
                <a:extLst>
                  <a:ext uri="{FF2B5EF4-FFF2-40B4-BE49-F238E27FC236}">
                    <a16:creationId xmlns:a16="http://schemas.microsoft.com/office/drawing/2014/main" id="{8B0980C0-7452-7CC6-1B06-627AA851BD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8104492"/>
                  </p:ext>
                </p:extLst>
              </p:nvPr>
            </p:nvGraphicFramePr>
            <p:xfrm>
              <a:off x="614516" y="1024096"/>
              <a:ext cx="5671371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867891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  <a:gridCol w="1028087">
                      <a:extLst>
                        <a:ext uri="{9D8B030D-6E8A-4147-A177-3AD203B41FA5}">
                          <a16:colId xmlns:a16="http://schemas.microsoft.com/office/drawing/2014/main" val="870342930"/>
                        </a:ext>
                      </a:extLst>
                    </a:gridCol>
                  </a:tblGrid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Source code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Exec?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T, F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---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 err="1">
                              <a:latin typeface="Consolas" panose="020B0609020204030204" pitchFamily="49" charset="0"/>
                            </a:rPr>
                            <a:t>printf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sum);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printf("%d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y);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25036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コンテンツ プレースホルダー 5">
                <a:extLst>
                  <a:ext uri="{FF2B5EF4-FFF2-40B4-BE49-F238E27FC236}">
                    <a16:creationId xmlns:a16="http://schemas.microsoft.com/office/drawing/2014/main" id="{8B0980C0-7452-7CC6-1B06-627AA851BD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8104492"/>
                  </p:ext>
                </p:extLst>
              </p:nvPr>
            </p:nvGraphicFramePr>
            <p:xfrm>
              <a:off x="614516" y="1024096"/>
              <a:ext cx="5671371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867891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  <a:gridCol w="1028087">
                      <a:extLst>
                        <a:ext uri="{9D8B030D-6E8A-4147-A177-3AD203B41FA5}">
                          <a16:colId xmlns:a16="http://schemas.microsoft.com/office/drawing/2014/main" val="8703429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Source code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Exec?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T, F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---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10000" r="-50806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0000" r="-50806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テキスト ボックス 7">
            <a:extLst>
              <a:ext uri="{FF2B5EF4-FFF2-40B4-BE49-F238E27FC236}">
                <a16:creationId xmlns:a16="http://schemas.microsoft.com/office/drawing/2014/main" id="{835E21A1-7502-C945-C347-0F8955AE4429}"/>
              </a:ext>
            </a:extLst>
          </p:cNvPr>
          <p:cNvSpPr txBox="1"/>
          <p:nvPr/>
        </p:nvSpPr>
        <p:spPr>
          <a:xfrm>
            <a:off x="4537502" y="1752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1" name="テキスト ボックス 8">
            <a:extLst>
              <a:ext uri="{FF2B5EF4-FFF2-40B4-BE49-F238E27FC236}">
                <a16:creationId xmlns:a16="http://schemas.microsoft.com/office/drawing/2014/main" id="{FD97FA59-0B9C-C130-FE9B-C65C9E8D13EF}"/>
              </a:ext>
            </a:extLst>
          </p:cNvPr>
          <p:cNvSpPr txBox="1"/>
          <p:nvPr/>
        </p:nvSpPr>
        <p:spPr>
          <a:xfrm>
            <a:off x="4537502" y="2121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2" name="テキスト ボックス 9">
            <a:extLst>
              <a:ext uri="{FF2B5EF4-FFF2-40B4-BE49-F238E27FC236}">
                <a16:creationId xmlns:a16="http://schemas.microsoft.com/office/drawing/2014/main" id="{4386DE5C-5988-4425-8253-9BCA1ECB86A2}"/>
              </a:ext>
            </a:extLst>
          </p:cNvPr>
          <p:cNvSpPr txBox="1"/>
          <p:nvPr/>
        </p:nvSpPr>
        <p:spPr>
          <a:xfrm>
            <a:off x="4537502" y="2477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3" name="テキスト ボックス 10">
            <a:extLst>
              <a:ext uri="{FF2B5EF4-FFF2-40B4-BE49-F238E27FC236}">
                <a16:creationId xmlns:a16="http://schemas.microsoft.com/office/drawing/2014/main" id="{DB6FF20A-EBF8-8DFA-7DDC-EAF98DD05D0E}"/>
              </a:ext>
            </a:extLst>
          </p:cNvPr>
          <p:cNvSpPr txBox="1"/>
          <p:nvPr/>
        </p:nvSpPr>
        <p:spPr>
          <a:xfrm>
            <a:off x="4537502" y="2833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4" name="テキスト ボックス 11">
            <a:extLst>
              <a:ext uri="{FF2B5EF4-FFF2-40B4-BE49-F238E27FC236}">
                <a16:creationId xmlns:a16="http://schemas.microsoft.com/office/drawing/2014/main" id="{869D84A2-5DD9-02E3-18D0-95AAFB35E5E3}"/>
              </a:ext>
            </a:extLst>
          </p:cNvPr>
          <p:cNvSpPr txBox="1"/>
          <p:nvPr/>
        </p:nvSpPr>
        <p:spPr>
          <a:xfrm>
            <a:off x="4537502" y="358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5" name="テキスト ボックス 13">
            <a:extLst>
              <a:ext uri="{FF2B5EF4-FFF2-40B4-BE49-F238E27FC236}">
                <a16:creationId xmlns:a16="http://schemas.microsoft.com/office/drawing/2014/main" id="{304ABF3B-0F84-5034-7658-4FC06D079F7A}"/>
              </a:ext>
            </a:extLst>
          </p:cNvPr>
          <p:cNvSpPr txBox="1"/>
          <p:nvPr/>
        </p:nvSpPr>
        <p:spPr>
          <a:xfrm>
            <a:off x="4537502" y="502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6" name="テキスト ボックス 14">
            <a:extLst>
              <a:ext uri="{FF2B5EF4-FFF2-40B4-BE49-F238E27FC236}">
                <a16:creationId xmlns:a16="http://schemas.microsoft.com/office/drawing/2014/main" id="{C2FE8FFA-D07A-445B-8E6D-11A996C7DD45}"/>
              </a:ext>
            </a:extLst>
          </p:cNvPr>
          <p:cNvSpPr txBox="1"/>
          <p:nvPr/>
        </p:nvSpPr>
        <p:spPr>
          <a:xfrm>
            <a:off x="4537502" y="3953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27" name="テキスト ボックス 17">
            <a:extLst>
              <a:ext uri="{FF2B5EF4-FFF2-40B4-BE49-F238E27FC236}">
                <a16:creationId xmlns:a16="http://schemas.microsoft.com/office/drawing/2014/main" id="{E60BD796-82E2-3987-33BA-CF980EF28C60}"/>
              </a:ext>
            </a:extLst>
          </p:cNvPr>
          <p:cNvSpPr txBox="1"/>
          <p:nvPr/>
        </p:nvSpPr>
        <p:spPr>
          <a:xfrm>
            <a:off x="5334000" y="24912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18">
            <a:extLst>
              <a:ext uri="{FF2B5EF4-FFF2-40B4-BE49-F238E27FC236}">
                <a16:creationId xmlns:a16="http://schemas.microsoft.com/office/drawing/2014/main" id="{95A90F1F-2720-F4A0-9FA5-629EACAE1231}"/>
              </a:ext>
            </a:extLst>
          </p:cNvPr>
          <p:cNvSpPr txBox="1"/>
          <p:nvPr/>
        </p:nvSpPr>
        <p:spPr>
          <a:xfrm>
            <a:off x="5715000" y="24912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</a:rPr>
              <a:t>F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29" name="テキスト ボックス 19">
            <a:extLst>
              <a:ext uri="{FF2B5EF4-FFF2-40B4-BE49-F238E27FC236}">
                <a16:creationId xmlns:a16="http://schemas.microsoft.com/office/drawing/2014/main" id="{C4AAC73C-6460-0A8F-8007-FDA84B9A9579}"/>
              </a:ext>
            </a:extLst>
          </p:cNvPr>
          <p:cNvSpPr txBox="1"/>
          <p:nvPr/>
        </p:nvSpPr>
        <p:spPr>
          <a:xfrm>
            <a:off x="5715000" y="35968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</a:rPr>
              <a:t>F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0" name="フッター プレースホルダー 3">
            <a:extLst>
              <a:ext uri="{FF2B5EF4-FFF2-40B4-BE49-F238E27FC236}">
                <a16:creationId xmlns:a16="http://schemas.microsoft.com/office/drawing/2014/main" id="{D02C1108-6565-26B9-FB85-444CA8E7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(C) 2007-2022 Hirohisa AMAN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15">
                <a:extLst>
                  <a:ext uri="{FF2B5EF4-FFF2-40B4-BE49-F238E27FC236}">
                    <a16:creationId xmlns:a16="http://schemas.microsoft.com/office/drawing/2014/main" id="{0D614E94-078A-1AD5-21DA-88A0838D4AAA}"/>
                  </a:ext>
                </a:extLst>
              </p:cNvPr>
              <p:cNvSpPr txBox="1"/>
              <p:nvPr/>
            </p:nvSpPr>
            <p:spPr>
              <a:xfrm>
                <a:off x="6553201" y="1864636"/>
                <a:ext cx="2322786" cy="189192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+mn-ea"/>
                    <a:ea typeface="+mn-ea"/>
                  </a:rPr>
                  <a:t>Branch coverage rate (C1)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=75%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15">
                <a:extLst>
                  <a:ext uri="{FF2B5EF4-FFF2-40B4-BE49-F238E27FC236}">
                    <a16:creationId xmlns:a16="http://schemas.microsoft.com/office/drawing/2014/main" id="{0D614E94-078A-1AD5-21DA-88A0838D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1864636"/>
                <a:ext cx="2322786" cy="1891928"/>
              </a:xfrm>
              <a:prstGeom prst="rect">
                <a:avLst/>
              </a:prstGeom>
              <a:blipFill>
                <a:blip r:embed="rId3"/>
                <a:stretch>
                  <a:fillRect t="-224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399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EFA55-0529-4567-96A2-5C9959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04800"/>
            <a:ext cx="8501062" cy="594360"/>
          </a:xfrm>
        </p:spPr>
        <p:txBody>
          <a:bodyPr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xample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100% b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ranch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overage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rate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03FAB1-ECF7-4E8F-A0C9-3AE4D0B2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28987F-4043-40E0-B29D-48DB885E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9B6D15-7094-48D4-A031-D3258421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9B55D497-FA69-4403-90C8-A378EBC590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8975002"/>
                  </p:ext>
                </p:extLst>
              </p:nvPr>
            </p:nvGraphicFramePr>
            <p:xfrm>
              <a:off x="577295" y="1011873"/>
              <a:ext cx="7995922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2697619617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385215625"/>
                        </a:ext>
                      </a:extLst>
                    </a:gridCol>
                  </a:tblGrid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ja-JP" altLang="en-US" dirty="0"/>
                            <a:t>Source code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x=1, y=0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x=1, y=1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total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 err="1">
                              <a:latin typeface="Consolas" panose="020B0609020204030204" pitchFamily="49" charset="0"/>
                            </a:rPr>
                            <a:t>printf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sum);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 err="1">
                              <a:latin typeface="Consolas" panose="020B0609020204030204" pitchFamily="49" charset="0"/>
                            </a:rPr>
                            <a:t>printf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y);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25036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9B55D497-FA69-4403-90C8-A378EBC590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8975002"/>
                  </p:ext>
                </p:extLst>
              </p:nvPr>
            </p:nvGraphicFramePr>
            <p:xfrm>
              <a:off x="577295" y="1011873"/>
              <a:ext cx="7995922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2697619617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38521562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ja-JP" altLang="en-US" dirty="0"/>
                            <a:t>Source code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x=1, y=0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x=1, y=1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total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10000" r="-112258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10000" r="-112258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F4F584A-6EAC-406F-BEFE-A9E4EFE00E28}"/>
              </a:ext>
            </a:extLst>
          </p:cNvPr>
          <p:cNvSpPr txBox="1"/>
          <p:nvPr/>
        </p:nvSpPr>
        <p:spPr>
          <a:xfrm>
            <a:off x="4604108" y="2467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FF0000"/>
                </a:solidFill>
              </a:rPr>
              <a:t>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416F94-FA7C-4A00-A2A1-A7F48CFA54D1}"/>
              </a:ext>
            </a:extLst>
          </p:cNvPr>
          <p:cNvSpPr txBox="1"/>
          <p:nvPr/>
        </p:nvSpPr>
        <p:spPr>
          <a:xfrm>
            <a:off x="5181600" y="2467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0000FF"/>
                </a:solidFill>
              </a:rPr>
              <a:t>F.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5FEF94B-BFB8-44D1-AA2C-4770574F283A}"/>
              </a:ext>
            </a:extLst>
          </p:cNvPr>
          <p:cNvSpPr txBox="1"/>
          <p:nvPr/>
        </p:nvSpPr>
        <p:spPr>
          <a:xfrm>
            <a:off x="5181600" y="35721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0000FF"/>
                </a:solidFill>
              </a:rPr>
              <a:t>F.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017259-AF93-44DE-97CB-7640E91E8D84}"/>
              </a:ext>
            </a:extLst>
          </p:cNvPr>
          <p:cNvSpPr txBox="1"/>
          <p:nvPr/>
        </p:nvSpPr>
        <p:spPr>
          <a:xfrm>
            <a:off x="6008431" y="2467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FF0000"/>
                </a:solidFill>
              </a:rPr>
              <a:t>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1B152E-2C3C-428A-8E79-3127BC888014}"/>
              </a:ext>
            </a:extLst>
          </p:cNvPr>
          <p:cNvSpPr txBox="1"/>
          <p:nvPr/>
        </p:nvSpPr>
        <p:spPr>
          <a:xfrm>
            <a:off x="6585923" y="2467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0000FF"/>
                </a:solidFill>
              </a:rPr>
              <a:t>F.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1C29843-B8E2-49E6-9353-CABE55FCAA70}"/>
              </a:ext>
            </a:extLst>
          </p:cNvPr>
          <p:cNvSpPr txBox="1"/>
          <p:nvPr/>
        </p:nvSpPr>
        <p:spPr>
          <a:xfrm>
            <a:off x="6019800" y="35721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FF0000"/>
                </a:solidFill>
              </a:rPr>
              <a:t>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94A4521-7734-400C-9978-3AC51BDC64A4}"/>
              </a:ext>
            </a:extLst>
          </p:cNvPr>
          <p:cNvSpPr txBox="1"/>
          <p:nvPr/>
        </p:nvSpPr>
        <p:spPr>
          <a:xfrm>
            <a:off x="7428293" y="2467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FF0000"/>
                </a:solidFill>
              </a:rPr>
              <a:t>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F1A8B5-5DC2-446C-A666-42010A6C54E5}"/>
              </a:ext>
            </a:extLst>
          </p:cNvPr>
          <p:cNvSpPr txBox="1"/>
          <p:nvPr/>
        </p:nvSpPr>
        <p:spPr>
          <a:xfrm>
            <a:off x="8005785" y="2467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0000FF"/>
                </a:solidFill>
              </a:rPr>
              <a:t>F.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F6563F-2EAA-4273-AB59-7148234CC44E}"/>
              </a:ext>
            </a:extLst>
          </p:cNvPr>
          <p:cNvSpPr txBox="1"/>
          <p:nvPr/>
        </p:nvSpPr>
        <p:spPr>
          <a:xfrm>
            <a:off x="7428293" y="35721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FF0000"/>
                </a:solidFill>
              </a:rPr>
              <a:t>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53203C3-DB31-4759-A0C7-A336ED318BB9}"/>
              </a:ext>
            </a:extLst>
          </p:cNvPr>
          <p:cNvSpPr txBox="1"/>
          <p:nvPr/>
        </p:nvSpPr>
        <p:spPr>
          <a:xfrm>
            <a:off x="8005785" y="35721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>
                <a:solidFill>
                  <a:srgbClr val="0000FF"/>
                </a:solidFill>
              </a:rPr>
              <a:t>F.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495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94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93B766E-7E14-4EFE-991C-7518B0B7AB3F}" type="slidenum">
              <a:rPr lang="en-US" altLang="ja-JP"/>
              <a:pPr algn="l" rtl="0"/>
              <a:t>16</a:t>
            </a:fld>
            <a:endParaRPr lang="en-US" altLang="ja-JP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When drawing a flowchart</a:t>
            </a:r>
            <a:br>
              <a:rPr lang="en-US" altLang="ja-JP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Test case ① </a:t>
            </a:r>
            <a:r>
              <a:rPr lang="en-US" altLang="ja-JP" dirty="0">
                <a:latin typeface="Consolas" panose="020B0609020204030204" pitchFamily="49" charset="0"/>
                <a:ea typeface="HGPｺﾞｼｯｸE" panose="020B0900000000000000" pitchFamily="50" charset="-128"/>
              </a:rPr>
              <a:t>x=1, y=0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1905000" y="18081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START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267200" y="55419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END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1905000" y="2646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= 0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1905000" y="3408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= 0</a:t>
            </a: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1828800" y="4170363"/>
            <a:ext cx="1219200" cy="762000"/>
          </a:xfrm>
          <a:prstGeom prst="flowChartDecisio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&lt; x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600200" y="5313363"/>
            <a:ext cx="16764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 += n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685800" y="4779963"/>
            <a:ext cx="9906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n++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4191000" y="3255963"/>
            <a:ext cx="1219200" cy="762000"/>
          </a:xfrm>
          <a:prstGeom prst="flowChartDecisio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&lt; y</a:t>
            </a:r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3962399" y="4398963"/>
            <a:ext cx="1600201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5715000" y="4398963"/>
            <a:ext cx="1295400" cy="457200"/>
          </a:xfrm>
          <a:prstGeom prst="flowChartInputOutpu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Y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438400" y="22653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438400" y="3027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438400" y="3789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438400" y="493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43000" y="5160963"/>
            <a:ext cx="1301750" cy="935037"/>
          </a:xfrm>
          <a:custGeom>
            <a:avLst/>
            <a:gdLst>
              <a:gd name="T0" fmla="*/ 816 w 820"/>
              <a:gd name="T1" fmla="*/ 336 h 589"/>
              <a:gd name="T2" fmla="*/ 820 w 820"/>
              <a:gd name="T3" fmla="*/ 589 h 589"/>
              <a:gd name="T4" fmla="*/ 0 w 820"/>
              <a:gd name="T5" fmla="*/ 589 h 589"/>
              <a:gd name="T6" fmla="*/ 0 w 820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820"/>
              <a:gd name="T13" fmla="*/ 0 h 589"/>
              <a:gd name="T14" fmla="*/ 820 w 820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0" h="589">
                <a:moveTo>
                  <a:pt x="816" y="336"/>
                </a:moveTo>
                <a:lnTo>
                  <a:pt x="820" y="589"/>
                </a:lnTo>
                <a:lnTo>
                  <a:pt x="0" y="589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143000" y="3948113"/>
            <a:ext cx="1219200" cy="831850"/>
          </a:xfrm>
          <a:custGeom>
            <a:avLst/>
            <a:gdLst>
              <a:gd name="T0" fmla="*/ 0 w 733"/>
              <a:gd name="T1" fmla="*/ 524 h 524"/>
              <a:gd name="T2" fmla="*/ 0 w 733"/>
              <a:gd name="T3" fmla="*/ 0 h 524"/>
              <a:gd name="T4" fmla="*/ 733 w 733"/>
              <a:gd name="T5" fmla="*/ 0 h 524"/>
              <a:gd name="T6" fmla="*/ 0 60000 65536"/>
              <a:gd name="T7" fmla="*/ 0 60000 65536"/>
              <a:gd name="T8" fmla="*/ 0 60000 65536"/>
              <a:gd name="T9" fmla="*/ 0 w 733"/>
              <a:gd name="T10" fmla="*/ 0 h 524"/>
              <a:gd name="T11" fmla="*/ 733 w 73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" h="524">
                <a:moveTo>
                  <a:pt x="0" y="524"/>
                </a:moveTo>
                <a:lnTo>
                  <a:pt x="0" y="0"/>
                </a:lnTo>
                <a:lnTo>
                  <a:pt x="73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4800600" y="4017963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5410200" y="3643313"/>
            <a:ext cx="955675" cy="755650"/>
          </a:xfrm>
          <a:custGeom>
            <a:avLst/>
            <a:gdLst>
              <a:gd name="T0" fmla="*/ 0 w 602"/>
              <a:gd name="T1" fmla="*/ 0 h 476"/>
              <a:gd name="T2" fmla="*/ 602 w 602"/>
              <a:gd name="T3" fmla="*/ 0 h 476"/>
              <a:gd name="T4" fmla="*/ 602 w 602"/>
              <a:gd name="T5" fmla="*/ 476 h 476"/>
              <a:gd name="T6" fmla="*/ 0 60000 65536"/>
              <a:gd name="T7" fmla="*/ 0 60000 65536"/>
              <a:gd name="T8" fmla="*/ 0 60000 65536"/>
              <a:gd name="T9" fmla="*/ 0 w 602"/>
              <a:gd name="T10" fmla="*/ 0 h 476"/>
              <a:gd name="T11" fmla="*/ 602 w 602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" h="476">
                <a:moveTo>
                  <a:pt x="0" y="0"/>
                </a:moveTo>
                <a:lnTo>
                  <a:pt x="602" y="0"/>
                </a:lnTo>
                <a:lnTo>
                  <a:pt x="602" y="47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800600" y="4856163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1" name="Freeform 25"/>
          <p:cNvSpPr>
            <a:spLocks/>
          </p:cNvSpPr>
          <p:nvPr/>
        </p:nvSpPr>
        <p:spPr bwMode="auto">
          <a:xfrm>
            <a:off x="4876800" y="4856163"/>
            <a:ext cx="1447800" cy="381000"/>
          </a:xfrm>
          <a:custGeom>
            <a:avLst/>
            <a:gdLst>
              <a:gd name="T0" fmla="*/ 912 w 912"/>
              <a:gd name="T1" fmla="*/ 0 h 240"/>
              <a:gd name="T2" fmla="*/ 912 w 912"/>
              <a:gd name="T3" fmla="*/ 240 h 240"/>
              <a:gd name="T4" fmla="*/ 0 w 912"/>
              <a:gd name="T5" fmla="*/ 240 h 240"/>
              <a:gd name="T6" fmla="*/ 0 60000 65536"/>
              <a:gd name="T7" fmla="*/ 0 60000 65536"/>
              <a:gd name="T8" fmla="*/ 0 60000 65536"/>
              <a:gd name="T9" fmla="*/ 0 w 912"/>
              <a:gd name="T10" fmla="*/ 0 h 240"/>
              <a:gd name="T11" fmla="*/ 912 w 9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0">
                <a:moveTo>
                  <a:pt x="912" y="0"/>
                </a:moveTo>
                <a:lnTo>
                  <a:pt x="912" y="240"/>
                </a:lnTo>
                <a:lnTo>
                  <a:pt x="0" y="24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3054350" y="2854325"/>
            <a:ext cx="1746250" cy="1690688"/>
          </a:xfrm>
          <a:custGeom>
            <a:avLst/>
            <a:gdLst>
              <a:gd name="T0" fmla="*/ 0 w 1100"/>
              <a:gd name="T1" fmla="*/ 1065 h 1065"/>
              <a:gd name="T2" fmla="*/ 315 w 1100"/>
              <a:gd name="T3" fmla="*/ 1065 h 1065"/>
              <a:gd name="T4" fmla="*/ 315 w 1100"/>
              <a:gd name="T5" fmla="*/ 0 h 1065"/>
              <a:gd name="T6" fmla="*/ 1100 w 1100"/>
              <a:gd name="T7" fmla="*/ 0 h 1065"/>
              <a:gd name="T8" fmla="*/ 1100 w 1100"/>
              <a:gd name="T9" fmla="*/ 253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0"/>
              <a:gd name="T16" fmla="*/ 0 h 1065"/>
              <a:gd name="T17" fmla="*/ 1100 w 1100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0" h="1065">
                <a:moveTo>
                  <a:pt x="0" y="1065"/>
                </a:moveTo>
                <a:lnTo>
                  <a:pt x="315" y="1065"/>
                </a:lnTo>
                <a:lnTo>
                  <a:pt x="315" y="0"/>
                </a:lnTo>
                <a:lnTo>
                  <a:pt x="1100" y="0"/>
                </a:lnTo>
                <a:lnTo>
                  <a:pt x="1100" y="25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438400" y="4887913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311650" y="396557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334000" y="326548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124200" y="419417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9832510-6D2B-4584-B4D3-CB58045051DB}"/>
              </a:ext>
            </a:extLst>
          </p:cNvPr>
          <p:cNvSpPr/>
          <p:nvPr/>
        </p:nvSpPr>
        <p:spPr>
          <a:xfrm>
            <a:off x="66937" y="2266158"/>
            <a:ext cx="1533263" cy="83105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Experienced both T and F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6F82E1-11C7-4596-8559-4A6333FA5F68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833569" y="3097213"/>
            <a:ext cx="1300031" cy="1260575"/>
          </a:xfrm>
          <a:prstGeom prst="line">
            <a:avLst/>
          </a:prstGeom>
          <a:ln w="38100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5A58CA66-16CB-4118-8D71-9ACE43593FD6}"/>
              </a:ext>
            </a:extLst>
          </p:cNvPr>
          <p:cNvSpPr/>
          <p:nvPr/>
        </p:nvSpPr>
        <p:spPr>
          <a:xfrm>
            <a:off x="5682988" y="1925039"/>
            <a:ext cx="1556011" cy="83105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Experience only F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3F8C1-0F28-4359-A9EC-5E9E6AF647B2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053807" y="2340567"/>
            <a:ext cx="629181" cy="1085210"/>
          </a:xfrm>
          <a:prstGeom prst="line">
            <a:avLst/>
          </a:prstGeom>
          <a:ln w="38100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35155B5-7D05-4D9D-9956-FFFC92EDAEAD}"/>
              </a:ext>
            </a:extLst>
          </p:cNvPr>
          <p:cNvSpPr txBox="1"/>
          <p:nvPr/>
        </p:nvSpPr>
        <p:spPr>
          <a:xfrm>
            <a:off x="7095864" y="2849940"/>
            <a:ext cx="1981199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ea typeface="+mn-ea"/>
              </a:rPr>
              <a:t>Therefore, the branch coverage rate (C1) is 3/4</a:t>
            </a:r>
            <a:endParaRPr kumimoji="1"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009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94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93B766E-7E14-4EFE-991C-7518B0B7AB3F}" type="slidenum">
              <a:rPr lang="en-US" altLang="ja-JP"/>
              <a:pPr algn="l" rtl="0"/>
              <a:t>17</a:t>
            </a:fld>
            <a:endParaRPr lang="en-US" altLang="ja-JP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When drawing a flowchart</a:t>
            </a:r>
            <a:br>
              <a:rPr lang="en-US" altLang="ja-JP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Test case ② </a:t>
            </a:r>
            <a:r>
              <a:rPr lang="en-US" altLang="ja-JP" dirty="0">
                <a:latin typeface="Consolas" panose="020B0609020204030204" pitchFamily="49" charset="0"/>
                <a:ea typeface="HGPｺﾞｼｯｸE" panose="020B0900000000000000" pitchFamily="50" charset="-128"/>
              </a:rPr>
              <a:t>x = 1, y = 1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1905000" y="18081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START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267200" y="55419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END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1905000" y="2646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= 0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1905000" y="3408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= 0</a:t>
            </a: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1828800" y="4170363"/>
            <a:ext cx="1219200" cy="762000"/>
          </a:xfrm>
          <a:prstGeom prst="flowChartDecisio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 &lt; x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600200" y="5313363"/>
            <a:ext cx="16764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 += n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685800" y="4779963"/>
            <a:ext cx="9906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n++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4191000" y="3255963"/>
            <a:ext cx="1219200" cy="762000"/>
          </a:xfrm>
          <a:prstGeom prst="flowChartDecisio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&lt; y</a:t>
            </a:r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3951287" y="4398963"/>
            <a:ext cx="1611313" cy="457200"/>
          </a:xfrm>
          <a:prstGeom prst="flowChartInputOutpu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5715000" y="4398963"/>
            <a:ext cx="1295400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Y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438400" y="22653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438400" y="3027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438400" y="3789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438400" y="493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43000" y="5160963"/>
            <a:ext cx="1301750" cy="935037"/>
          </a:xfrm>
          <a:custGeom>
            <a:avLst/>
            <a:gdLst>
              <a:gd name="T0" fmla="*/ 816 w 820"/>
              <a:gd name="T1" fmla="*/ 336 h 589"/>
              <a:gd name="T2" fmla="*/ 820 w 820"/>
              <a:gd name="T3" fmla="*/ 589 h 589"/>
              <a:gd name="T4" fmla="*/ 0 w 820"/>
              <a:gd name="T5" fmla="*/ 589 h 589"/>
              <a:gd name="T6" fmla="*/ 0 w 820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820"/>
              <a:gd name="T13" fmla="*/ 0 h 589"/>
              <a:gd name="T14" fmla="*/ 820 w 820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0" h="589">
                <a:moveTo>
                  <a:pt x="816" y="336"/>
                </a:moveTo>
                <a:lnTo>
                  <a:pt x="820" y="589"/>
                </a:lnTo>
                <a:lnTo>
                  <a:pt x="0" y="589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143000" y="3948113"/>
            <a:ext cx="1219200" cy="831850"/>
          </a:xfrm>
          <a:custGeom>
            <a:avLst/>
            <a:gdLst>
              <a:gd name="T0" fmla="*/ 0 w 733"/>
              <a:gd name="T1" fmla="*/ 524 h 524"/>
              <a:gd name="T2" fmla="*/ 0 w 733"/>
              <a:gd name="T3" fmla="*/ 0 h 524"/>
              <a:gd name="T4" fmla="*/ 733 w 733"/>
              <a:gd name="T5" fmla="*/ 0 h 524"/>
              <a:gd name="T6" fmla="*/ 0 60000 65536"/>
              <a:gd name="T7" fmla="*/ 0 60000 65536"/>
              <a:gd name="T8" fmla="*/ 0 60000 65536"/>
              <a:gd name="T9" fmla="*/ 0 w 733"/>
              <a:gd name="T10" fmla="*/ 0 h 524"/>
              <a:gd name="T11" fmla="*/ 733 w 73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" h="524">
                <a:moveTo>
                  <a:pt x="0" y="524"/>
                </a:moveTo>
                <a:lnTo>
                  <a:pt x="0" y="0"/>
                </a:lnTo>
                <a:lnTo>
                  <a:pt x="73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4800600" y="40179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5410200" y="3643313"/>
            <a:ext cx="955675" cy="755650"/>
          </a:xfrm>
          <a:custGeom>
            <a:avLst/>
            <a:gdLst>
              <a:gd name="T0" fmla="*/ 0 w 602"/>
              <a:gd name="T1" fmla="*/ 0 h 476"/>
              <a:gd name="T2" fmla="*/ 602 w 602"/>
              <a:gd name="T3" fmla="*/ 0 h 476"/>
              <a:gd name="T4" fmla="*/ 602 w 602"/>
              <a:gd name="T5" fmla="*/ 476 h 476"/>
              <a:gd name="T6" fmla="*/ 0 60000 65536"/>
              <a:gd name="T7" fmla="*/ 0 60000 65536"/>
              <a:gd name="T8" fmla="*/ 0 60000 65536"/>
              <a:gd name="T9" fmla="*/ 0 w 602"/>
              <a:gd name="T10" fmla="*/ 0 h 476"/>
              <a:gd name="T11" fmla="*/ 602 w 602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" h="476">
                <a:moveTo>
                  <a:pt x="0" y="0"/>
                </a:moveTo>
                <a:lnTo>
                  <a:pt x="602" y="0"/>
                </a:lnTo>
                <a:lnTo>
                  <a:pt x="602" y="476"/>
                </a:lnTo>
              </a:path>
            </a:pathLst>
          </a:custGeom>
          <a:noFill/>
          <a:ln w="19050">
            <a:solidFill>
              <a:srgbClr val="0000FF"/>
            </a:solidFill>
            <a:prstDash val="sysDash"/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800600" y="4856163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1" name="Freeform 25"/>
          <p:cNvSpPr>
            <a:spLocks/>
          </p:cNvSpPr>
          <p:nvPr/>
        </p:nvSpPr>
        <p:spPr bwMode="auto">
          <a:xfrm>
            <a:off x="4876800" y="4856163"/>
            <a:ext cx="1447800" cy="381000"/>
          </a:xfrm>
          <a:custGeom>
            <a:avLst/>
            <a:gdLst>
              <a:gd name="T0" fmla="*/ 912 w 912"/>
              <a:gd name="T1" fmla="*/ 0 h 240"/>
              <a:gd name="T2" fmla="*/ 912 w 912"/>
              <a:gd name="T3" fmla="*/ 240 h 240"/>
              <a:gd name="T4" fmla="*/ 0 w 912"/>
              <a:gd name="T5" fmla="*/ 240 h 240"/>
              <a:gd name="T6" fmla="*/ 0 60000 65536"/>
              <a:gd name="T7" fmla="*/ 0 60000 65536"/>
              <a:gd name="T8" fmla="*/ 0 60000 65536"/>
              <a:gd name="T9" fmla="*/ 0 w 912"/>
              <a:gd name="T10" fmla="*/ 0 h 240"/>
              <a:gd name="T11" fmla="*/ 912 w 9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0">
                <a:moveTo>
                  <a:pt x="912" y="0"/>
                </a:moveTo>
                <a:lnTo>
                  <a:pt x="912" y="240"/>
                </a:lnTo>
                <a:lnTo>
                  <a:pt x="0" y="240"/>
                </a:lnTo>
              </a:path>
            </a:pathLst>
          </a:custGeom>
          <a:noFill/>
          <a:ln w="19050">
            <a:solidFill>
              <a:srgbClr val="0000FF"/>
            </a:solidFill>
            <a:prstDash val="sysDash"/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3054350" y="2854325"/>
            <a:ext cx="1746250" cy="1690688"/>
          </a:xfrm>
          <a:custGeom>
            <a:avLst/>
            <a:gdLst>
              <a:gd name="T0" fmla="*/ 0 w 1100"/>
              <a:gd name="T1" fmla="*/ 1065 h 1065"/>
              <a:gd name="T2" fmla="*/ 315 w 1100"/>
              <a:gd name="T3" fmla="*/ 1065 h 1065"/>
              <a:gd name="T4" fmla="*/ 315 w 1100"/>
              <a:gd name="T5" fmla="*/ 0 h 1065"/>
              <a:gd name="T6" fmla="*/ 1100 w 1100"/>
              <a:gd name="T7" fmla="*/ 0 h 1065"/>
              <a:gd name="T8" fmla="*/ 1100 w 1100"/>
              <a:gd name="T9" fmla="*/ 253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0"/>
              <a:gd name="T16" fmla="*/ 0 h 1065"/>
              <a:gd name="T17" fmla="*/ 1100 w 1100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0" h="1065">
                <a:moveTo>
                  <a:pt x="0" y="1065"/>
                </a:moveTo>
                <a:lnTo>
                  <a:pt x="315" y="1065"/>
                </a:lnTo>
                <a:lnTo>
                  <a:pt x="315" y="0"/>
                </a:lnTo>
                <a:lnTo>
                  <a:pt x="1100" y="0"/>
                </a:lnTo>
                <a:lnTo>
                  <a:pt x="1100" y="25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438400" y="4887913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311650" y="396557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334000" y="326548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124200" y="419417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FECF167-BDD3-4030-BAD0-91DE9EC9014F}"/>
              </a:ext>
            </a:extLst>
          </p:cNvPr>
          <p:cNvSpPr txBox="1"/>
          <p:nvPr/>
        </p:nvSpPr>
        <p:spPr>
          <a:xfrm>
            <a:off x="5888037" y="1771803"/>
            <a:ext cx="3179763" cy="1200329"/>
          </a:xfrm>
          <a:prstGeom prst="rect">
            <a:avLst/>
          </a:prstGeom>
          <a:solidFill>
            <a:srgbClr val="FFFF00"/>
          </a:solidFill>
          <a:ln w="28575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ea typeface="+mn-ea"/>
              </a:rPr>
              <a:t>Covers the “T” side that was not executed in test case ①</a:t>
            </a:r>
            <a:endParaRPr kumimoji="1" lang="en-US" altLang="ja-JP" sz="2400" dirty="0">
              <a:latin typeface="+mn-ea"/>
              <a:ea typeface="+mn-ea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E409FB-29AF-4240-AC6F-16CF8AD0612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053807" y="2371968"/>
            <a:ext cx="834230" cy="1053809"/>
          </a:xfrm>
          <a:prstGeom prst="line">
            <a:avLst/>
          </a:prstGeom>
          <a:ln w="38100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784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253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67DDDB40-B3C0-4C7D-95D2-F3C3F3B62EF6}" type="slidenum">
              <a:rPr lang="en-US" altLang="ja-JP"/>
              <a:pPr algn="l" rtl="0"/>
              <a:t>18</a:t>
            </a:fld>
            <a:endParaRPr lang="en-US" altLang="ja-JP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Let's consider another example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/>
              <a:t>Consider a program that performs a simple security check on passwords</a:t>
            </a:r>
            <a:endParaRPr lang="ja-JP" altLang="en-US" dirty="0"/>
          </a:p>
          <a:p>
            <a:pPr lvl="1" algn="l" rtl="0" eaLnBrk="1" hangingPunct="1"/>
            <a:endParaRPr lang="en-US" altLang="ja-JP" dirty="0"/>
          </a:p>
          <a:p>
            <a:pPr marL="471487" lvl="1" indent="0" algn="l" rtl="0" eaLnBrk="1" hangingPunct="1">
              <a:buNone/>
            </a:pPr>
            <a:r>
              <a:rPr lang="en-US" altLang="ja-JP" b="1" dirty="0"/>
              <a:t>[</a:t>
            </a:r>
            <a:r>
              <a:rPr lang="ja-JP" altLang="en-US" b="1" dirty="0"/>
              <a:t>Check item</a:t>
            </a:r>
            <a:r>
              <a:rPr lang="en-US" altLang="ja-JP" b="1" dirty="0"/>
              <a:t>s]</a:t>
            </a:r>
            <a:endParaRPr lang="ja-JP" altLang="en-US" b="1" dirty="0"/>
          </a:p>
          <a:p>
            <a:pPr lvl="1" eaLnBrk="1" hangingPunct="1"/>
            <a:r>
              <a:rPr lang="en-US" altLang="ja-JP" dirty="0"/>
              <a:t>Is the password length at least 6 characters?</a:t>
            </a:r>
          </a:p>
          <a:p>
            <a:pPr lvl="1" eaLnBrk="1" hangingPunct="1"/>
            <a:r>
              <a:rPr lang="en-US" altLang="ja-JP" dirty="0"/>
              <a:t>Is the password the same as your username?</a:t>
            </a:r>
            <a:endParaRPr lang="ja-JP" alt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355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7D7368C-3696-4B1B-A4D3-18F0ACF46F4A}" type="slidenum">
              <a:rPr lang="en-US" altLang="ja-JP"/>
              <a:pPr algn="l" rtl="0"/>
              <a:t>19</a:t>
            </a:fld>
            <a:endParaRPr lang="en-US" altLang="ja-JP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16926" cy="1216025"/>
          </a:xfrm>
        </p:spPr>
        <p:txBody>
          <a:bodyPr/>
          <a:lstStyle/>
          <a:p>
            <a:pPr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xample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of 75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% branch coverage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rate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1371600" y="17319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START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1905000" y="21891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59" name="AutoShape 9"/>
          <p:cNvSpPr>
            <a:spLocks noChangeArrowheads="1"/>
          </p:cNvSpPr>
          <p:nvPr/>
        </p:nvSpPr>
        <p:spPr bwMode="auto">
          <a:xfrm>
            <a:off x="1143000" y="4495800"/>
            <a:ext cx="1447800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No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1905000" y="3657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1" name="AutoShape 11"/>
          <p:cNvSpPr>
            <a:spLocks noChangeArrowheads="1"/>
          </p:cNvSpPr>
          <p:nvPr/>
        </p:nvSpPr>
        <p:spPr bwMode="auto">
          <a:xfrm>
            <a:off x="2819400" y="3429000"/>
            <a:ext cx="2286000" cy="10668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P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assword</a:t>
            </a:r>
            <a:br>
              <a:rPr lang="en-US" altLang="ja-JP" dirty="0">
                <a:latin typeface="HGPｺﾞｼｯｸE" pitchFamily="50" charset="-128"/>
                <a:ea typeface="HGPｺﾞｼｯｸE" pitchFamily="50" charset="-128"/>
              </a:rPr>
            </a:b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!= 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Username</a:t>
            </a:r>
          </a:p>
        </p:txBody>
      </p:sp>
      <p:sp>
        <p:nvSpPr>
          <p:cNvPr id="23562" name="Freeform 12"/>
          <p:cNvSpPr>
            <a:spLocks/>
          </p:cNvSpPr>
          <p:nvPr/>
        </p:nvSpPr>
        <p:spPr bwMode="auto">
          <a:xfrm>
            <a:off x="3048000" y="3124200"/>
            <a:ext cx="914400" cy="304800"/>
          </a:xfrm>
          <a:custGeom>
            <a:avLst/>
            <a:gdLst>
              <a:gd name="T0" fmla="*/ 0 w 602"/>
              <a:gd name="T1" fmla="*/ 0 h 476"/>
              <a:gd name="T2" fmla="*/ 602 w 602"/>
              <a:gd name="T3" fmla="*/ 0 h 476"/>
              <a:gd name="T4" fmla="*/ 602 w 602"/>
              <a:gd name="T5" fmla="*/ 476 h 476"/>
              <a:gd name="T6" fmla="*/ 0 60000 65536"/>
              <a:gd name="T7" fmla="*/ 0 60000 65536"/>
              <a:gd name="T8" fmla="*/ 0 60000 65536"/>
              <a:gd name="T9" fmla="*/ 0 w 602"/>
              <a:gd name="T10" fmla="*/ 0 h 476"/>
              <a:gd name="T11" fmla="*/ 602 w 602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" h="476">
                <a:moveTo>
                  <a:pt x="0" y="0"/>
                </a:moveTo>
                <a:lnTo>
                  <a:pt x="602" y="0"/>
                </a:lnTo>
                <a:lnTo>
                  <a:pt x="602" y="47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>
            <a:off x="1981200" y="3962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4" name="AutoShape 15"/>
          <p:cNvSpPr>
            <a:spLocks noChangeArrowheads="1"/>
          </p:cNvSpPr>
          <p:nvPr/>
        </p:nvSpPr>
        <p:spPr bwMode="auto">
          <a:xfrm>
            <a:off x="3276600" y="5029200"/>
            <a:ext cx="1447800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OK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565" name="AutoShape 16"/>
          <p:cNvSpPr>
            <a:spLocks noChangeArrowheads="1"/>
          </p:cNvSpPr>
          <p:nvPr/>
        </p:nvSpPr>
        <p:spPr bwMode="auto">
          <a:xfrm>
            <a:off x="1371600" y="5638800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END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>
            <a:off x="1905000" y="495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7" name="AutoShape 20"/>
          <p:cNvSpPr>
            <a:spLocks noChangeArrowheads="1"/>
          </p:cNvSpPr>
          <p:nvPr/>
        </p:nvSpPr>
        <p:spPr bwMode="auto">
          <a:xfrm>
            <a:off x="762000" y="2590800"/>
            <a:ext cx="2286000" cy="10668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p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wd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 length　 </a:t>
            </a:r>
          </a:p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&gt;= 6</a:t>
            </a:r>
          </a:p>
        </p:txBody>
      </p:sp>
      <p:sp>
        <p:nvSpPr>
          <p:cNvPr id="23568" name="Line 21"/>
          <p:cNvSpPr>
            <a:spLocks noChangeShapeType="1"/>
          </p:cNvSpPr>
          <p:nvPr/>
        </p:nvSpPr>
        <p:spPr bwMode="auto">
          <a:xfrm>
            <a:off x="39624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9" name="Line 22"/>
          <p:cNvSpPr>
            <a:spLocks noChangeShapeType="1"/>
          </p:cNvSpPr>
          <p:nvPr/>
        </p:nvSpPr>
        <p:spPr bwMode="auto">
          <a:xfrm flipH="1">
            <a:off x="1981200" y="52578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5257800" y="2209800"/>
            <a:ext cx="3086101" cy="156966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(username, password)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① (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,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""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② (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,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 err="1">
                <a:latin typeface="HGPｺﾞｼｯｸE" pitchFamily="50" charset="-128"/>
                <a:ea typeface="HGPｺﾞｼｯｸE" pitchFamily="50" charset="-128"/>
              </a:rPr>
              <a:t>foobar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③ (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,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5943600" y="1676400"/>
            <a:ext cx="1544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test case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s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573" name="Text Box 26"/>
          <p:cNvSpPr txBox="1">
            <a:spLocks noChangeArrowheads="1"/>
          </p:cNvSpPr>
          <p:nvPr/>
        </p:nvSpPr>
        <p:spPr bwMode="auto">
          <a:xfrm>
            <a:off x="2743200" y="26765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23574" name="Text Box 27"/>
          <p:cNvSpPr txBox="1">
            <a:spLocks noChangeArrowheads="1"/>
          </p:cNvSpPr>
          <p:nvPr/>
        </p:nvSpPr>
        <p:spPr bwMode="auto">
          <a:xfrm>
            <a:off x="1524000" y="36671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23575" name="Text Box 28"/>
          <p:cNvSpPr txBox="1">
            <a:spLocks noChangeArrowheads="1"/>
          </p:cNvSpPr>
          <p:nvPr/>
        </p:nvSpPr>
        <p:spPr bwMode="auto">
          <a:xfrm>
            <a:off x="3962400" y="45053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23576" name="Text Box 29"/>
          <p:cNvSpPr txBox="1">
            <a:spLocks noChangeArrowheads="1"/>
          </p:cNvSpPr>
          <p:nvPr/>
        </p:nvSpPr>
        <p:spPr bwMode="auto">
          <a:xfrm>
            <a:off x="2514600" y="35909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71742" name="AutoShape 30"/>
          <p:cNvSpPr>
            <a:spLocks noChangeArrowheads="1"/>
          </p:cNvSpPr>
          <p:nvPr/>
        </p:nvSpPr>
        <p:spPr bwMode="auto">
          <a:xfrm>
            <a:off x="1371600" y="35814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371743" name="AutoShape 31"/>
          <p:cNvSpPr>
            <a:spLocks noChangeArrowheads="1"/>
          </p:cNvSpPr>
          <p:nvPr/>
        </p:nvSpPr>
        <p:spPr bwMode="auto">
          <a:xfrm>
            <a:off x="3429000" y="2819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371744" name="AutoShape 32"/>
          <p:cNvSpPr>
            <a:spLocks noChangeArrowheads="1"/>
          </p:cNvSpPr>
          <p:nvPr/>
        </p:nvSpPr>
        <p:spPr bwMode="auto">
          <a:xfrm>
            <a:off x="3581400" y="44958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914400" y="3581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>
                <a:ea typeface="HGPｺﾞｼｯｸE" pitchFamily="50" charset="-128"/>
              </a:rPr>
              <a:t>①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3505200" y="2438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>
                <a:ea typeface="HGPｺﾞｼｯｸE" pitchFamily="50" charset="-128"/>
              </a:rPr>
              <a:t>②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3124200" y="4419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>
                <a:ea typeface="HGPｺﾞｼｯｸE" pitchFamily="50" charset="-128"/>
              </a:rPr>
              <a:t>②</a:t>
            </a:r>
          </a:p>
        </p:txBody>
      </p:sp>
      <p:sp>
        <p:nvSpPr>
          <p:cNvPr id="371748" name="AutoShape 36"/>
          <p:cNvSpPr>
            <a:spLocks noChangeArrowheads="1"/>
          </p:cNvSpPr>
          <p:nvPr/>
        </p:nvSpPr>
        <p:spPr bwMode="auto">
          <a:xfrm flipH="1">
            <a:off x="2286000" y="4038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254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371750" name="Rectangle 38"/>
          <p:cNvSpPr>
            <a:spLocks noChangeArrowheads="1"/>
          </p:cNvSpPr>
          <p:nvPr/>
        </p:nvSpPr>
        <p:spPr bwMode="auto">
          <a:xfrm>
            <a:off x="914400" y="3962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>
                <a:ea typeface="HGPｺﾞｼｯｸE" pitchFamily="50" charset="-128"/>
              </a:rPr>
              <a:t>③</a:t>
            </a:r>
          </a:p>
        </p:txBody>
      </p:sp>
      <p:sp>
        <p:nvSpPr>
          <p:cNvPr id="2" name="Text Box 25">
            <a:extLst>
              <a:ext uri="{FF2B5EF4-FFF2-40B4-BE49-F238E27FC236}">
                <a16:creationId xmlns:a16="http://schemas.microsoft.com/office/drawing/2014/main" id="{36E8A389-1E78-893F-4DCE-0968A210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199" y="3994150"/>
            <a:ext cx="37083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just"/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There are password lengths &lt; 6 and password lengths &gt;= 6, some have different usernames and passwords, and some have the same password, but this is not exhaustive.</a:t>
            </a:r>
            <a:endParaRPr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5" grpId="0" animBg="1"/>
      <p:bldP spid="371736" grpId="0"/>
      <p:bldP spid="371742" grpId="0" animBg="1"/>
      <p:bldP spid="371743" grpId="0" animBg="1"/>
      <p:bldP spid="371744" grpId="0" animBg="1"/>
      <p:bldP spid="371745" grpId="0"/>
      <p:bldP spid="371746" grpId="0"/>
      <p:bldP spid="371747" grpId="0"/>
      <p:bldP spid="371748" grpId="0" animBg="1"/>
      <p:bldP spid="371748" grpId="1" animBg="1"/>
      <p:bldP spid="3717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409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8581C-2ADB-437F-AB4B-D56A60DEF976}" type="slidenum">
              <a:rPr lang="en-US" altLang="ja-JP"/>
              <a:pPr algn="l" rtl="0"/>
              <a:t>2</a:t>
            </a:fld>
            <a:endParaRPr lang="en-US" altLang="ja-JP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Classification of tests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599"/>
            <a:ext cx="8001000" cy="44926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B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lack box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649288" lvl="1" indent="-177800" algn="l" rtl="0" eaLnBrk="1" hangingPunct="1">
              <a:buFont typeface="Wingdings" pitchFamily="2" charset="2"/>
              <a:buNone/>
            </a:pPr>
            <a:r>
              <a:rPr lang="en-US" altLang="ja-JP" sz="2400" dirty="0"/>
              <a:t>Perform operational tests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based on specifications</a:t>
            </a:r>
            <a:r>
              <a:rPr lang="en-US" altLang="ja-JP" sz="2400" dirty="0"/>
              <a:t> without looking at the program contents (black box)</a:t>
            </a:r>
            <a:endParaRPr lang="ja-JP" altLang="en-US" sz="2400" dirty="0"/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W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hite box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649288" lvl="1" indent="-177800" algn="l" rtl="0" eaLnBrk="1" hangingPunct="1">
              <a:buFont typeface="Wingdings" pitchFamily="2" charset="2"/>
              <a:buNone/>
            </a:pPr>
            <a:r>
              <a:rPr lang="en-US" altLang="ja-JP" sz="2400" dirty="0"/>
              <a:t>Perform operational tests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b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ased on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the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internal structure </a:t>
            </a:r>
            <a:r>
              <a:rPr lang="en-US" altLang="ja-JP" sz="2400" dirty="0">
                <a:ea typeface="HGPｺﾞｼｯｸE" pitchFamily="50" charset="-128"/>
              </a:rPr>
              <a:t>of the program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 (mainly flowchart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s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)</a:t>
            </a:r>
            <a:endParaRPr lang="ja-JP" altLang="en-US" sz="2400" dirty="0"/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R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andom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649288" lvl="1" indent="-177800" eaLnBrk="1" hangingPunct="1">
              <a:buNone/>
            </a:pP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reate test cases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r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a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n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domly </a:t>
            </a:r>
            <a:r>
              <a:rPr lang="en-US" altLang="ja-JP" sz="2400" dirty="0"/>
              <a:t>and perform operational tests</a:t>
            </a:r>
            <a:endParaRPr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9AEF4E-FEC8-4C90-87F7-2A94D87066E0}"/>
              </a:ext>
            </a:extLst>
          </p:cNvPr>
          <p:cNvSpPr txBox="1"/>
          <p:nvPr/>
        </p:nvSpPr>
        <p:spPr>
          <a:xfrm>
            <a:off x="5181599" y="1676400"/>
            <a:ext cx="388937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Explanation in the 4th session, exercises in the 5th session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457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B7B9922-2D56-4B61-99A7-9E3583EC2DAB}" type="slidenum">
              <a:rPr lang="en-US" altLang="ja-JP"/>
              <a:pPr algn="l" rtl="0"/>
              <a:t>20</a:t>
            </a:fld>
            <a:endParaRPr lang="en-US" altLang="ja-JP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188325" cy="1216025"/>
          </a:xfrm>
        </p:spPr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[</a:t>
            </a:r>
            <a:r>
              <a:rPr lang="ja-JP" altLang="en-US" sz="3400" dirty="0">
                <a:ea typeface="HGPｺﾞｼｯｸE" pitchFamily="50" charset="-128"/>
              </a:rPr>
              <a:t>Exercise 1</a:t>
            </a:r>
            <a:r>
              <a:rPr lang="en-US" altLang="ja-JP" sz="3400" dirty="0">
                <a:ea typeface="HGPｺﾞｼｯｸE" pitchFamily="50" charset="-128"/>
              </a:rPr>
              <a:t>]</a:t>
            </a:r>
            <a:br>
              <a:rPr lang="en-US" altLang="ja-JP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Calculate </a:t>
            </a:r>
            <a:r>
              <a:rPr lang="en-US" altLang="ja-JP" sz="3400" dirty="0">
                <a:ea typeface="HGPｺﾞｼｯｸE" pitchFamily="50" charset="-128"/>
              </a:rPr>
              <a:t>C0 and C1</a:t>
            </a:r>
            <a:endParaRPr lang="ja-JP" altLang="en-US" sz="3400" dirty="0">
              <a:ea typeface="HGPｺﾞｼｯｸE" pitchFamily="50" charset="-128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005262" cy="4267200"/>
          </a:xfrm>
        </p:spPr>
        <p:txBody>
          <a:bodyPr/>
          <a:lstStyle/>
          <a:p>
            <a:pPr eaLnBrk="1" hangingPunct="1"/>
            <a:r>
              <a:rPr lang="ja-JP" altLang="en-US" dirty="0"/>
              <a:t>I ran two test cases for the code </a:t>
            </a:r>
            <a:r>
              <a:rPr lang="en-US" altLang="ja-JP" dirty="0"/>
              <a:t>on the right</a:t>
            </a:r>
          </a:p>
          <a:p>
            <a:pPr lvl="1" algn="l" rtl="0"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(n, limit)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 </a:t>
            </a:r>
            <a:endParaRPr lang="en-US" altLang="ja-JP" dirty="0">
              <a:latin typeface="HGPｺﾞｼｯｸE" pitchFamily="50" charset="-128"/>
              <a:ea typeface="HGPｺﾞｼｯｸE" pitchFamily="50" charset="-128"/>
            </a:endParaRPr>
          </a:p>
          <a:p>
            <a:pPr marL="471487" lvl="1" indent="0" algn="l" rtl="0" eaLnBrk="1" hangingPunct="1">
              <a:buNone/>
            </a:pP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= (2, 1), (-2, 0)</a:t>
            </a:r>
            <a:endParaRPr lang="en-US" altLang="ja-JP" dirty="0"/>
          </a:p>
          <a:p>
            <a:pPr algn="l" rtl="0" eaLnBrk="1" hangingPunct="1"/>
            <a:r>
              <a:rPr lang="en-US" altLang="ja-JP" dirty="0"/>
              <a:t>I</a:t>
            </a:r>
            <a:r>
              <a:rPr lang="ja-JP" altLang="en-US" dirty="0"/>
              <a:t>n this case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calculate the C0 and C1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C9699-5377-4DEE-9751-A384D1088331}"/>
              </a:ext>
            </a:extLst>
          </p:cNvPr>
          <p:cNvSpPr txBox="1"/>
          <p:nvPr/>
        </p:nvSpPr>
        <p:spPr>
          <a:xfrm>
            <a:off x="4800600" y="293520"/>
            <a:ext cx="3962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altLang="ja-JP" dirty="0"/>
              <a:t>(Note) </a:t>
            </a:r>
            <a:r>
              <a:rPr lang="en-US" altLang="ja-JP" b="1" dirty="0"/>
              <a:t>“}”</a:t>
            </a:r>
            <a:r>
              <a:rPr lang="en-US" altLang="ja-JP" dirty="0"/>
              <a:t> in the program is not counted as a statement.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">
                <a:extLst>
                  <a:ext uri="{FF2B5EF4-FFF2-40B4-BE49-F238E27FC236}">
                    <a16:creationId xmlns:a16="http://schemas.microsoft.com/office/drawing/2014/main" id="{D0E939C3-5708-5486-4D4E-979D63EB9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600" y="1805533"/>
                <a:ext cx="4572000" cy="4154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if ( n &lt; 0 ){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  n *= -1;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}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sum = 0;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for ( </a:t>
                </a:r>
                <a:r>
                  <a:rPr lang="en-US" altLang="ja-JP" sz="2400" dirty="0" err="1">
                    <a:latin typeface="Consolas" panose="020B0609020204030204" pitchFamily="49" charset="0"/>
                    <a:ea typeface="HGPｺﾞｼｯｸE" pitchFamily="50" charset="-128"/>
                  </a:rPr>
                  <a:t>i</a:t>
                </a:r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 = 0; </a:t>
                </a:r>
                <a:r>
                  <a:rPr lang="en-US" altLang="ja-JP" sz="2400" dirty="0" err="1">
                    <a:latin typeface="Consolas" panose="020B0609020204030204" pitchFamily="49" charset="0"/>
                    <a:ea typeface="HGPｺﾞｼｯｸE" pitchFamily="50" charset="-128"/>
                  </a:rPr>
                  <a:t>i</a:t>
                </a:r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 &lt; n; </a:t>
                </a:r>
                <a:r>
                  <a:rPr lang="en-US" altLang="ja-JP" sz="2400" dirty="0" err="1">
                    <a:latin typeface="Consolas" panose="020B0609020204030204" pitchFamily="49" charset="0"/>
                    <a:ea typeface="HGPｺﾞｼｯｸE" pitchFamily="50" charset="-128"/>
                  </a:rPr>
                  <a:t>i</a:t>
                </a:r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++ ){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  sum += </a:t>
                </a:r>
                <a:r>
                  <a:rPr lang="en-US" altLang="ja-JP" sz="2400" dirty="0" err="1">
                    <a:latin typeface="Consolas" panose="020B0609020204030204" pitchFamily="49" charset="0"/>
                    <a:ea typeface="HGPｺﾞｼｯｸE" pitchFamily="50" charset="-128"/>
                  </a:rPr>
                  <a:t>i</a:t>
                </a:r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;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  if ( sum &gt; limit ){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    sum = 0;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  }</a:t>
                </a:r>
              </a:p>
              <a:p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}</a:t>
                </a:r>
              </a:p>
              <a:p>
                <a:r>
                  <a:rPr lang="en-US" altLang="ja-JP" sz="2400" dirty="0" err="1">
                    <a:latin typeface="Consolas" panose="020B0609020204030204" pitchFamily="49" charset="0"/>
                    <a:ea typeface="HGPｺﾞｼｯｸE" pitchFamily="50" charset="-128"/>
                  </a:rPr>
                  <a:t>printf</a:t>
                </a:r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("%d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400" dirty="0">
                    <a:latin typeface="Consolas" panose="020B0609020204030204" pitchFamily="49" charset="0"/>
                    <a:ea typeface="HGPｺﾞｼｯｸE" pitchFamily="50" charset="-128"/>
                  </a:rPr>
                  <a:t>n", sum);</a:t>
                </a:r>
              </a:p>
            </p:txBody>
          </p:sp>
        </mc:Choice>
        <mc:Fallback xmlns="">
          <p:sp>
            <p:nvSpPr>
              <p:cNvPr id="3" name="Text Box 4">
                <a:extLst>
                  <a:ext uri="{FF2B5EF4-FFF2-40B4-BE49-F238E27FC236}">
                    <a16:creationId xmlns:a16="http://schemas.microsoft.com/office/drawing/2014/main" id="{D0E939C3-5708-5486-4D4E-979D63EB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1805533"/>
                <a:ext cx="4572000" cy="4154984"/>
              </a:xfrm>
              <a:prstGeom prst="rect">
                <a:avLst/>
              </a:prstGeom>
              <a:blipFill>
                <a:blip r:embed="rId3"/>
                <a:stretch>
                  <a:fillRect l="-1859" t="-1022" r="-1461" b="-2044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560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47BB23C4-1703-4CAA-A0B9-C4FD55A52B6A}" type="slidenum">
              <a:rPr lang="en-US" altLang="ja-JP"/>
              <a:pPr algn="l" rtl="0"/>
              <a:t>21</a:t>
            </a:fld>
            <a:endParaRPr lang="en-US" altLang="ja-JP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[</a:t>
            </a:r>
            <a:r>
              <a:rPr lang="ja-JP" altLang="en-US" dirty="0">
                <a:ea typeface="HGPｺﾞｼｯｸE" pitchFamily="50" charset="-128"/>
              </a:rPr>
              <a:t>Exercise 1</a:t>
            </a:r>
            <a:r>
              <a:rPr lang="en-US" altLang="ja-JP" dirty="0">
                <a:ea typeface="HGPｺﾞｼｯｸE" pitchFamily="50" charset="-128"/>
              </a:rPr>
              <a:t>] </a:t>
            </a:r>
            <a:r>
              <a:rPr lang="ja-JP" altLang="en-US" dirty="0">
                <a:ea typeface="HGPｺﾞｼｯｸE" pitchFamily="50" charset="-128"/>
              </a:rPr>
              <a:t>Answer: 100% for ① and ②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914400" y="1828800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START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914400" y="4800600"/>
            <a:ext cx="1066800" cy="381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= 0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2667000" y="2306638"/>
            <a:ext cx="1066800" cy="381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i = 0</a:t>
            </a: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2590800" y="3068638"/>
            <a:ext cx="1219200" cy="762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i &lt; n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4495800" y="3297238"/>
            <a:ext cx="1295400" cy="381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+= i</a:t>
            </a: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6400800" y="3297238"/>
            <a:ext cx="762000" cy="381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i++</a:t>
            </a: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447800" y="2286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12" name="Freeform 11"/>
          <p:cNvSpPr>
            <a:spLocks/>
          </p:cNvSpPr>
          <p:nvPr/>
        </p:nvSpPr>
        <p:spPr bwMode="auto">
          <a:xfrm>
            <a:off x="1436688" y="1925638"/>
            <a:ext cx="1763712" cy="3530600"/>
          </a:xfrm>
          <a:custGeom>
            <a:avLst/>
            <a:gdLst>
              <a:gd name="T0" fmla="*/ 0 w 1111"/>
              <a:gd name="T1" fmla="*/ 2047 h 2224"/>
              <a:gd name="T2" fmla="*/ 0 w 1111"/>
              <a:gd name="T3" fmla="*/ 2224 h 2224"/>
              <a:gd name="T4" fmla="*/ 500 w 1111"/>
              <a:gd name="T5" fmla="*/ 2224 h 2224"/>
              <a:gd name="T6" fmla="*/ 498 w 1111"/>
              <a:gd name="T7" fmla="*/ 0 h 2224"/>
              <a:gd name="T8" fmla="*/ 1109 w 1111"/>
              <a:gd name="T9" fmla="*/ 0 h 2224"/>
              <a:gd name="T10" fmla="*/ 1111 w 1111"/>
              <a:gd name="T11" fmla="*/ 232 h 2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1"/>
              <a:gd name="T19" fmla="*/ 0 h 2224"/>
              <a:gd name="T20" fmla="*/ 1111 w 1111"/>
              <a:gd name="T21" fmla="*/ 2224 h 2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1" h="2224">
                <a:moveTo>
                  <a:pt x="0" y="2047"/>
                </a:moveTo>
                <a:lnTo>
                  <a:pt x="0" y="2224"/>
                </a:lnTo>
                <a:lnTo>
                  <a:pt x="500" y="2224"/>
                </a:lnTo>
                <a:lnTo>
                  <a:pt x="498" y="0"/>
                </a:lnTo>
                <a:lnTo>
                  <a:pt x="1109" y="0"/>
                </a:lnTo>
                <a:lnTo>
                  <a:pt x="1111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3200400" y="26876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3200400" y="38306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5172075" y="3678238"/>
            <a:ext cx="1609725" cy="2362200"/>
          </a:xfrm>
          <a:custGeom>
            <a:avLst/>
            <a:gdLst>
              <a:gd name="T0" fmla="*/ 1 w 1014"/>
              <a:gd name="T1" fmla="*/ 1302 h 1488"/>
              <a:gd name="T2" fmla="*/ 0 w 1014"/>
              <a:gd name="T3" fmla="*/ 1488 h 1488"/>
              <a:gd name="T4" fmla="*/ 1014 w 1014"/>
              <a:gd name="T5" fmla="*/ 1488 h 1488"/>
              <a:gd name="T6" fmla="*/ 1014 w 1014"/>
              <a:gd name="T7" fmla="*/ 0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8"/>
              <a:gd name="T14" fmla="*/ 1014 w 1014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8">
                <a:moveTo>
                  <a:pt x="1" y="1302"/>
                </a:moveTo>
                <a:lnTo>
                  <a:pt x="0" y="1488"/>
                </a:lnTo>
                <a:lnTo>
                  <a:pt x="1014" y="1488"/>
                </a:lnTo>
                <a:lnTo>
                  <a:pt x="101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16" name="Freeform 15"/>
          <p:cNvSpPr>
            <a:spLocks/>
          </p:cNvSpPr>
          <p:nvPr/>
        </p:nvSpPr>
        <p:spPr bwMode="auto">
          <a:xfrm flipH="1">
            <a:off x="3276600" y="2840038"/>
            <a:ext cx="3505200" cy="450850"/>
          </a:xfrm>
          <a:custGeom>
            <a:avLst/>
            <a:gdLst>
              <a:gd name="T0" fmla="*/ 0 w 733"/>
              <a:gd name="T1" fmla="*/ 524 h 524"/>
              <a:gd name="T2" fmla="*/ 0 w 733"/>
              <a:gd name="T3" fmla="*/ 0 h 524"/>
              <a:gd name="T4" fmla="*/ 733 w 733"/>
              <a:gd name="T5" fmla="*/ 0 h 524"/>
              <a:gd name="T6" fmla="*/ 0 60000 65536"/>
              <a:gd name="T7" fmla="*/ 0 60000 65536"/>
              <a:gd name="T8" fmla="*/ 0 60000 65536"/>
              <a:gd name="T9" fmla="*/ 0 w 733"/>
              <a:gd name="T10" fmla="*/ 0 h 524"/>
              <a:gd name="T11" fmla="*/ 733 w 73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" h="524">
                <a:moveTo>
                  <a:pt x="0" y="524"/>
                </a:moveTo>
                <a:lnTo>
                  <a:pt x="0" y="0"/>
                </a:lnTo>
                <a:lnTo>
                  <a:pt x="73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3733800" y="30575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25618" name="AutoShape 20"/>
          <p:cNvSpPr>
            <a:spLocks noChangeArrowheads="1"/>
          </p:cNvSpPr>
          <p:nvPr/>
        </p:nvSpPr>
        <p:spPr bwMode="auto">
          <a:xfrm>
            <a:off x="2667000" y="5638800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END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619" name="AutoShape 21"/>
          <p:cNvSpPr>
            <a:spLocks noChangeArrowheads="1"/>
          </p:cNvSpPr>
          <p:nvPr/>
        </p:nvSpPr>
        <p:spPr bwMode="auto">
          <a:xfrm>
            <a:off x="2362203" y="4232275"/>
            <a:ext cx="1600197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620" name="Line 22"/>
          <p:cNvSpPr>
            <a:spLocks noChangeShapeType="1"/>
          </p:cNvSpPr>
          <p:nvPr/>
        </p:nvSpPr>
        <p:spPr bwMode="auto">
          <a:xfrm>
            <a:off x="3200400" y="4689475"/>
            <a:ext cx="0" cy="949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21" name="AutoShape 23"/>
          <p:cNvSpPr>
            <a:spLocks noChangeArrowheads="1"/>
          </p:cNvSpPr>
          <p:nvPr/>
        </p:nvSpPr>
        <p:spPr bwMode="auto">
          <a:xfrm>
            <a:off x="4419600" y="4059238"/>
            <a:ext cx="1524000" cy="9144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&gt; limit</a:t>
            </a:r>
          </a:p>
        </p:txBody>
      </p:sp>
      <p:sp>
        <p:nvSpPr>
          <p:cNvPr id="25622" name="Line 24"/>
          <p:cNvSpPr>
            <a:spLocks noChangeShapeType="1"/>
          </p:cNvSpPr>
          <p:nvPr/>
        </p:nvSpPr>
        <p:spPr bwMode="auto">
          <a:xfrm>
            <a:off x="5181600" y="36782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23" name="AutoShape 26"/>
          <p:cNvSpPr>
            <a:spLocks noChangeArrowheads="1"/>
          </p:cNvSpPr>
          <p:nvPr/>
        </p:nvSpPr>
        <p:spPr bwMode="auto">
          <a:xfrm>
            <a:off x="4648200" y="5354638"/>
            <a:ext cx="1066800" cy="381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= 0</a:t>
            </a:r>
          </a:p>
        </p:txBody>
      </p:sp>
      <p:sp>
        <p:nvSpPr>
          <p:cNvPr id="25624" name="Line 27"/>
          <p:cNvSpPr>
            <a:spLocks noChangeShapeType="1"/>
          </p:cNvSpPr>
          <p:nvPr/>
        </p:nvSpPr>
        <p:spPr bwMode="auto">
          <a:xfrm>
            <a:off x="5181600" y="49736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25" name="Line 28"/>
          <p:cNvSpPr>
            <a:spLocks noChangeShapeType="1"/>
          </p:cNvSpPr>
          <p:nvPr/>
        </p:nvSpPr>
        <p:spPr bwMode="auto">
          <a:xfrm>
            <a:off x="3810000" y="344963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>
            <a:off x="5943600" y="45164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27" name="Text Box 30"/>
          <p:cNvSpPr txBox="1">
            <a:spLocks noChangeArrowheads="1"/>
          </p:cNvSpPr>
          <p:nvPr/>
        </p:nvSpPr>
        <p:spPr bwMode="auto">
          <a:xfrm>
            <a:off x="4724400" y="48863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3276600" y="37433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25629" name="Text Box 32"/>
          <p:cNvSpPr txBox="1">
            <a:spLocks noChangeArrowheads="1"/>
          </p:cNvSpPr>
          <p:nvPr/>
        </p:nvSpPr>
        <p:spPr bwMode="auto">
          <a:xfrm>
            <a:off x="5867400" y="41243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76865" name="Text Box 33"/>
          <p:cNvSpPr txBox="1">
            <a:spLocks noChangeArrowheads="1"/>
          </p:cNvSpPr>
          <p:nvPr/>
        </p:nvSpPr>
        <p:spPr bwMode="auto">
          <a:xfrm>
            <a:off x="7086600" y="2000071"/>
            <a:ext cx="1676399" cy="120032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(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n, limit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=</a:t>
            </a:r>
          </a:p>
          <a:p>
            <a:pPr algn="l" rtl="0"/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① 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(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2, 1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② (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-2, 0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</p:txBody>
      </p:sp>
      <p:sp>
        <p:nvSpPr>
          <p:cNvPr id="376866" name="Text Box 34"/>
          <p:cNvSpPr txBox="1">
            <a:spLocks noChangeArrowheads="1"/>
          </p:cNvSpPr>
          <p:nvPr/>
        </p:nvSpPr>
        <p:spPr bwMode="auto">
          <a:xfrm>
            <a:off x="7010400" y="1524000"/>
            <a:ext cx="1544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test case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s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632" name="AutoShape 35"/>
          <p:cNvSpPr>
            <a:spLocks noChangeArrowheads="1"/>
          </p:cNvSpPr>
          <p:nvPr/>
        </p:nvSpPr>
        <p:spPr bwMode="auto">
          <a:xfrm>
            <a:off x="838200" y="2667000"/>
            <a:ext cx="1219200" cy="762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&lt; 0</a:t>
            </a:r>
          </a:p>
        </p:txBody>
      </p:sp>
      <p:sp>
        <p:nvSpPr>
          <p:cNvPr id="25633" name="Line 36"/>
          <p:cNvSpPr>
            <a:spLocks noChangeShapeType="1"/>
          </p:cNvSpPr>
          <p:nvPr/>
        </p:nvSpPr>
        <p:spPr bwMode="auto">
          <a:xfrm>
            <a:off x="14478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34" name="AutoShape 37"/>
          <p:cNvSpPr>
            <a:spLocks noChangeArrowheads="1"/>
          </p:cNvSpPr>
          <p:nvPr/>
        </p:nvSpPr>
        <p:spPr bwMode="auto">
          <a:xfrm>
            <a:off x="990600" y="3810000"/>
            <a:ext cx="914400" cy="381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*= -1</a:t>
            </a:r>
          </a:p>
        </p:txBody>
      </p:sp>
      <p:sp>
        <p:nvSpPr>
          <p:cNvPr id="25635" name="Line 38"/>
          <p:cNvSpPr>
            <a:spLocks noChangeShapeType="1"/>
          </p:cNvSpPr>
          <p:nvPr/>
        </p:nvSpPr>
        <p:spPr bwMode="auto">
          <a:xfrm>
            <a:off x="1447800" y="4191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36" name="Freeform 39"/>
          <p:cNvSpPr>
            <a:spLocks/>
          </p:cNvSpPr>
          <p:nvPr/>
        </p:nvSpPr>
        <p:spPr bwMode="auto">
          <a:xfrm>
            <a:off x="452438" y="3044825"/>
            <a:ext cx="919162" cy="1450975"/>
          </a:xfrm>
          <a:custGeom>
            <a:avLst/>
            <a:gdLst>
              <a:gd name="T0" fmla="*/ 247 w 579"/>
              <a:gd name="T1" fmla="*/ 0 h 818"/>
              <a:gd name="T2" fmla="*/ 0 w 579"/>
              <a:gd name="T3" fmla="*/ 0 h 818"/>
              <a:gd name="T4" fmla="*/ 0 w 579"/>
              <a:gd name="T5" fmla="*/ 816 h 818"/>
              <a:gd name="T6" fmla="*/ 579 w 579"/>
              <a:gd name="T7" fmla="*/ 818 h 818"/>
              <a:gd name="T8" fmla="*/ 0 60000 65536"/>
              <a:gd name="T9" fmla="*/ 0 60000 65536"/>
              <a:gd name="T10" fmla="*/ 0 60000 65536"/>
              <a:gd name="T11" fmla="*/ 0 60000 65536"/>
              <a:gd name="T12" fmla="*/ 0 w 579"/>
              <a:gd name="T13" fmla="*/ 0 h 818"/>
              <a:gd name="T14" fmla="*/ 579 w 579"/>
              <a:gd name="T15" fmla="*/ 818 h 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9" h="818">
                <a:moveTo>
                  <a:pt x="247" y="0"/>
                </a:moveTo>
                <a:lnTo>
                  <a:pt x="0" y="0"/>
                </a:lnTo>
                <a:lnTo>
                  <a:pt x="0" y="816"/>
                </a:lnTo>
                <a:lnTo>
                  <a:pt x="579" y="81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5637" name="Text Box 40"/>
          <p:cNvSpPr txBox="1">
            <a:spLocks noChangeArrowheads="1"/>
          </p:cNvSpPr>
          <p:nvPr/>
        </p:nvSpPr>
        <p:spPr bwMode="auto">
          <a:xfrm>
            <a:off x="457200" y="26765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25638" name="Text Box 41"/>
          <p:cNvSpPr txBox="1">
            <a:spLocks noChangeArrowheads="1"/>
          </p:cNvSpPr>
          <p:nvPr/>
        </p:nvSpPr>
        <p:spPr bwMode="auto">
          <a:xfrm>
            <a:off x="1447800" y="33623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376874" name="AutoShape 42"/>
          <p:cNvSpPr>
            <a:spLocks noChangeArrowheads="1"/>
          </p:cNvSpPr>
          <p:nvPr/>
        </p:nvSpPr>
        <p:spPr bwMode="auto">
          <a:xfrm>
            <a:off x="533400" y="32004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376875" name="AutoShape 43"/>
          <p:cNvSpPr>
            <a:spLocks noChangeArrowheads="1"/>
          </p:cNvSpPr>
          <p:nvPr/>
        </p:nvSpPr>
        <p:spPr bwMode="auto">
          <a:xfrm>
            <a:off x="28956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376876" name="AutoShape 44"/>
          <p:cNvSpPr>
            <a:spLocks noChangeArrowheads="1"/>
          </p:cNvSpPr>
          <p:nvPr/>
        </p:nvSpPr>
        <p:spPr bwMode="auto">
          <a:xfrm>
            <a:off x="38100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376879" name="AutoShape 47"/>
          <p:cNvSpPr>
            <a:spLocks noChangeArrowheads="1"/>
          </p:cNvSpPr>
          <p:nvPr/>
        </p:nvSpPr>
        <p:spPr bwMode="auto">
          <a:xfrm>
            <a:off x="5943600" y="4572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376880" name="AutoShape 48"/>
          <p:cNvSpPr>
            <a:spLocks noChangeArrowheads="1"/>
          </p:cNvSpPr>
          <p:nvPr/>
        </p:nvSpPr>
        <p:spPr bwMode="auto">
          <a:xfrm>
            <a:off x="1143000" y="3429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376881" name="AutoShape 49"/>
          <p:cNvSpPr>
            <a:spLocks noChangeArrowheads="1"/>
          </p:cNvSpPr>
          <p:nvPr/>
        </p:nvSpPr>
        <p:spPr bwMode="auto">
          <a:xfrm>
            <a:off x="5257800" y="4953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376882" name="Text Box 50"/>
          <p:cNvSpPr txBox="1">
            <a:spLocks noChangeArrowheads="1"/>
          </p:cNvSpPr>
          <p:nvPr/>
        </p:nvSpPr>
        <p:spPr bwMode="auto">
          <a:xfrm>
            <a:off x="425450" y="33528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①</a:t>
            </a:r>
          </a:p>
        </p:txBody>
      </p:sp>
      <p:sp>
        <p:nvSpPr>
          <p:cNvPr id="376883" name="Text Box 51"/>
          <p:cNvSpPr txBox="1">
            <a:spLocks noChangeArrowheads="1"/>
          </p:cNvSpPr>
          <p:nvPr/>
        </p:nvSpPr>
        <p:spPr bwMode="auto">
          <a:xfrm>
            <a:off x="2590800" y="37338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①</a:t>
            </a:r>
          </a:p>
        </p:txBody>
      </p:sp>
      <p:sp>
        <p:nvSpPr>
          <p:cNvPr id="376884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①</a:t>
            </a:r>
          </a:p>
        </p:txBody>
      </p:sp>
      <p:sp>
        <p:nvSpPr>
          <p:cNvPr id="376885" name="Text Box 53"/>
          <p:cNvSpPr txBox="1">
            <a:spLocks noChangeArrowheads="1"/>
          </p:cNvSpPr>
          <p:nvPr/>
        </p:nvSpPr>
        <p:spPr bwMode="auto">
          <a:xfrm>
            <a:off x="6096000" y="47244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①</a:t>
            </a:r>
          </a:p>
        </p:txBody>
      </p:sp>
      <p:sp>
        <p:nvSpPr>
          <p:cNvPr id="376886" name="Text Box 54"/>
          <p:cNvSpPr txBox="1">
            <a:spLocks noChangeArrowheads="1"/>
          </p:cNvSpPr>
          <p:nvPr/>
        </p:nvSpPr>
        <p:spPr bwMode="auto">
          <a:xfrm>
            <a:off x="838200" y="3429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②</a:t>
            </a:r>
          </a:p>
        </p:txBody>
      </p:sp>
      <p:sp>
        <p:nvSpPr>
          <p:cNvPr id="376887" name="Text Box 55"/>
          <p:cNvSpPr txBox="1">
            <a:spLocks noChangeArrowheads="1"/>
          </p:cNvSpPr>
          <p:nvPr/>
        </p:nvSpPr>
        <p:spPr bwMode="auto">
          <a:xfrm>
            <a:off x="5410200" y="4953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②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65" grpId="0" animBg="1"/>
      <p:bldP spid="376866" grpId="0"/>
      <p:bldP spid="376874" grpId="0" animBg="1"/>
      <p:bldP spid="376875" grpId="0" animBg="1"/>
      <p:bldP spid="376876" grpId="0" animBg="1"/>
      <p:bldP spid="376879" grpId="0" animBg="1"/>
      <p:bldP spid="376880" grpId="0" animBg="1"/>
      <p:bldP spid="376881" grpId="0" animBg="1"/>
      <p:bldP spid="376882" grpId="0"/>
      <p:bldP spid="376883" grpId="0"/>
      <p:bldP spid="376884" grpId="0"/>
      <p:bldP spid="376885" grpId="0"/>
      <p:bldP spid="376886" grpId="0"/>
      <p:bldP spid="3768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005262" cy="4267200"/>
          </a:xfrm>
        </p:spPr>
        <p:txBody>
          <a:bodyPr/>
          <a:lstStyle/>
          <a:p>
            <a:pPr algn="l" rtl="0" eaLnBrk="1" hangingPunct="1"/>
            <a:r>
              <a:rPr lang="en-US" altLang="ja-JP" sz="2800" dirty="0"/>
              <a:t>The function on the right</a:t>
            </a:r>
          </a:p>
          <a:p>
            <a:pPr algn="l" rtl="0" eaLnBrk="1" hangingPunct="1"/>
            <a:r>
              <a:rPr lang="en-US" altLang="ja-JP" sz="2800" dirty="0"/>
              <a:t>Calculate the branch coverage rate (C1) when testing by calling</a:t>
            </a:r>
          </a:p>
          <a:p>
            <a:pPr marL="0" indent="0" algn="l" rtl="0" eaLnBrk="1" hangingPunct="1">
              <a:spcBef>
                <a:spcPts val="0"/>
              </a:spcBef>
              <a:buNone/>
            </a:pPr>
            <a:r>
              <a:rPr lang="ja-JP" altLang="en-US" sz="2800" dirty="0"/>
              <a:t>　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C8E273-1EE7-4A6C-A0B3-3E5448DD2C59}"/>
              </a:ext>
            </a:extLst>
          </p:cNvPr>
          <p:cNvSpPr/>
          <p:nvPr/>
        </p:nvSpPr>
        <p:spPr>
          <a:xfrm>
            <a:off x="1143000" y="4572000"/>
            <a:ext cx="268861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rtl="0" eaLnBrk="1" hangingPunct="1">
              <a:buNone/>
            </a:pP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</a:rPr>
              <a:t>(1);</a:t>
            </a:r>
          </a:p>
          <a:p>
            <a:pPr marL="0" lvl="1" indent="0" algn="ctr" rtl="0" eaLnBrk="1" hangingPunct="1">
              <a:buNone/>
            </a:pP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</a:rPr>
              <a:t>(2);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57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457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B7B9922-2D56-4B61-99A7-9E3583EC2DAB}" type="slidenum">
              <a:rPr lang="en-US" altLang="ja-JP"/>
              <a:pPr algn="l" rtl="0"/>
              <a:t>22</a:t>
            </a:fld>
            <a:endParaRPr lang="en-US" altLang="ja-JP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188325" cy="1216025"/>
          </a:xfrm>
        </p:spPr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[</a:t>
            </a:r>
            <a:r>
              <a:rPr lang="ja-JP" altLang="en-US" sz="3400" dirty="0">
                <a:ea typeface="HGPｺﾞｼｯｸE" pitchFamily="50" charset="-128"/>
              </a:rPr>
              <a:t>Exercise 2</a:t>
            </a:r>
            <a:r>
              <a:rPr lang="en-US" altLang="ja-JP" sz="3400" dirty="0">
                <a:ea typeface="HGPｺﾞｼｯｸE" pitchFamily="50" charset="-128"/>
              </a:rPr>
              <a:t>]</a:t>
            </a:r>
            <a:br>
              <a:rPr lang="en-US" altLang="ja-JP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Calculate branch coverage </a:t>
            </a:r>
            <a:r>
              <a:rPr lang="en-US" altLang="ja-JP" sz="3400" dirty="0">
                <a:ea typeface="HGPｺﾞｼｯｸE" pitchFamily="50" charset="-128"/>
              </a:rPr>
              <a:t>rate</a:t>
            </a:r>
            <a:endParaRPr lang="ja-JP" altLang="en-US" sz="3400" dirty="0">
              <a:ea typeface="HGPｺﾞｼｯｸE" pitchFamily="50" charset="-128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5BE3D86-7A9A-E752-E033-3AD849B0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612038"/>
            <a:ext cx="4953000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int </a:t>
            </a:r>
            <a:r>
              <a:rPr lang="en-US" altLang="ja-JP" sz="2400" dirty="0" err="1">
                <a:latin typeface="Consolas" panose="020B0609020204030204" pitchFamily="49" charset="0"/>
                <a:ea typeface="HGPｺﾞｼｯｸE" pitchFamily="50" charset="-128"/>
              </a:rPr>
              <a:t>is_prime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(int n){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int k;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if ( n &lt; 2 ){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  return 0;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}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for ( k = 2; k &lt; n; k++ ){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  if ( n % k == 0 ){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    return 0;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  }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}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  return 1;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}</a:t>
            </a:r>
          </a:p>
        </p:txBody>
      </p:sp>
      <p:sp>
        <p:nvSpPr>
          <p:cNvPr id="6" name="テキスト ボックス 1">
            <a:extLst>
              <a:ext uri="{FF2B5EF4-FFF2-40B4-BE49-F238E27FC236}">
                <a16:creationId xmlns:a16="http://schemas.microsoft.com/office/drawing/2014/main" id="{073C9699-5377-4DEE-9751-A384D1088331}"/>
              </a:ext>
            </a:extLst>
          </p:cNvPr>
          <p:cNvSpPr txBox="1"/>
          <p:nvPr/>
        </p:nvSpPr>
        <p:spPr>
          <a:xfrm>
            <a:off x="4876800" y="123825"/>
            <a:ext cx="4114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altLang="ja-JP" dirty="0"/>
              <a:t>(Note) Please note that when you execute the return statement, the function ends at that point.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412503"/>
      </p:ext>
    </p:extLst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F645D-010D-4464-8EF6-85A67243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>
                <a:ea typeface="HGPｺﾞｼｯｸE" pitchFamily="50" charset="-128"/>
              </a:rPr>
              <a:t>N</a:t>
            </a:r>
            <a:r>
              <a:rPr lang="ja-JP" altLang="en-US" sz="4000" dirty="0">
                <a:ea typeface="HGPｺﾞｼｯｸE" pitchFamily="50" charset="-128"/>
              </a:rPr>
              <a:t>ote</a:t>
            </a:r>
            <a:r>
              <a:rPr lang="en-US" altLang="ja-JP" sz="4000" dirty="0">
                <a:ea typeface="HGPｺﾞｼｯｸE" pitchFamily="50" charset="-128"/>
              </a:rPr>
              <a:t>s</a:t>
            </a:r>
            <a:r>
              <a:rPr lang="ja-JP" altLang="en-US" sz="4000" dirty="0">
                <a:ea typeface="HGPｺﾞｼｯｸE" pitchFamily="50" charset="-128"/>
              </a:rPr>
              <a:t> for </a:t>
            </a:r>
            <a:r>
              <a:rPr lang="en-US" altLang="ja-JP" sz="4000" dirty="0">
                <a:ea typeface="HGPｺﾞｼｯｸE" pitchFamily="50" charset="-128"/>
              </a:rPr>
              <a:t>e</a:t>
            </a:r>
            <a:r>
              <a:rPr lang="ja-JP" altLang="en-US" sz="4000" dirty="0">
                <a:ea typeface="HGPｺﾞｼｯｸE" pitchFamily="50" charset="-128"/>
              </a:rPr>
              <a:t>xercise 2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C0FAC2-3BC5-42CA-B39B-44EE8E1B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B6A493-77AC-4355-BF55-EEA35713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23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925655-A92F-4DC9-BF85-68E5BC4758CA}"/>
              </a:ext>
            </a:extLst>
          </p:cNvPr>
          <p:cNvSpPr txBox="1"/>
          <p:nvPr/>
        </p:nvSpPr>
        <p:spPr>
          <a:xfrm>
            <a:off x="1295400" y="222280"/>
            <a:ext cx="7772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altLang="ja-JP" dirty="0"/>
              <a:t>It is a good idea to note down the conditions T and F for each of n=1 and n=2 while checking whether or not they are executed.</a:t>
            </a:r>
            <a:endParaRPr kumimoji="1" lang="en-US" altLang="ja-JP" dirty="0"/>
          </a:p>
        </p:txBody>
      </p:sp>
      <p:graphicFrame>
        <p:nvGraphicFramePr>
          <p:cNvPr id="10" name="コンテンツ プレースホルダー 5">
            <a:extLst>
              <a:ext uri="{FF2B5EF4-FFF2-40B4-BE49-F238E27FC236}">
                <a16:creationId xmlns:a16="http://schemas.microsoft.com/office/drawing/2014/main" id="{42B44CB5-9F93-0B68-C244-C87469D30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041944"/>
              </p:ext>
            </p:extLst>
          </p:nvPr>
        </p:nvGraphicFramePr>
        <p:xfrm>
          <a:off x="536715" y="1834833"/>
          <a:ext cx="7997685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568">
                  <a:extLst>
                    <a:ext uri="{9D8B030D-6E8A-4147-A177-3AD203B41FA5}">
                      <a16:colId xmlns:a16="http://schemas.microsoft.com/office/drawing/2014/main" val="3940131816"/>
                    </a:ext>
                  </a:extLst>
                </a:gridCol>
                <a:gridCol w="681531">
                  <a:extLst>
                    <a:ext uri="{9D8B030D-6E8A-4147-A177-3AD203B41FA5}">
                      <a16:colId xmlns:a16="http://schemas.microsoft.com/office/drawing/2014/main" val="917129401"/>
                    </a:ext>
                  </a:extLst>
                </a:gridCol>
                <a:gridCol w="860743">
                  <a:extLst>
                    <a:ext uri="{9D8B030D-6E8A-4147-A177-3AD203B41FA5}">
                      <a16:colId xmlns:a16="http://schemas.microsoft.com/office/drawing/2014/main" val="1814900700"/>
                    </a:ext>
                  </a:extLst>
                </a:gridCol>
                <a:gridCol w="663257">
                  <a:extLst>
                    <a:ext uri="{9D8B030D-6E8A-4147-A177-3AD203B41FA5}">
                      <a16:colId xmlns:a16="http://schemas.microsoft.com/office/drawing/2014/main" val="1412163234"/>
                    </a:ext>
                  </a:extLst>
                </a:gridCol>
                <a:gridCol w="860743">
                  <a:extLst>
                    <a:ext uri="{9D8B030D-6E8A-4147-A177-3AD203B41FA5}">
                      <a16:colId xmlns:a16="http://schemas.microsoft.com/office/drawing/2014/main" val="2697619617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385215625"/>
                    </a:ext>
                  </a:extLst>
                </a:gridCol>
              </a:tblGrid>
              <a:tr h="32058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Source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code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n=1</a:t>
                      </a:r>
                    </a:p>
                    <a:p>
                      <a:pPr algn="ctr"/>
                      <a:r>
                        <a:rPr kumimoji="1" lang="ja-JP" altLang="en-US" dirty="0"/>
                        <a:t>実行 　 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n=2</a:t>
                      </a:r>
                    </a:p>
                    <a:p>
                      <a:pPr algn="ctr"/>
                      <a:r>
                        <a:rPr kumimoji="1" lang="ja-JP" altLang="en-US" dirty="0"/>
                        <a:t>実行 　 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567058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int k;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09721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if ( n &lt; 2 ){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2476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  return 0;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81944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}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04687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for ( k = 2; k &lt; n; k++ ){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81064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　　</a:t>
                      </a:r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if ( n % k == 0 ){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2681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    return 0;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99644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  }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2152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}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57346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return 1;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4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35344"/>
      </p:ext>
    </p:extLst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F645D-010D-4464-8EF6-85A67243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sz="4000" dirty="0">
                <a:ea typeface="HGPｺﾞｼｯｸE" pitchFamily="50" charset="-128"/>
              </a:rPr>
              <a:t>[</a:t>
            </a:r>
            <a:r>
              <a:rPr lang="ja-JP" altLang="en-US" sz="4000" dirty="0">
                <a:ea typeface="HGPｺﾞｼｯｸE" pitchFamily="50" charset="-128"/>
              </a:rPr>
              <a:t>Exercise 2</a:t>
            </a:r>
            <a:r>
              <a:rPr lang="en-US" altLang="ja-JP" sz="4000" dirty="0">
                <a:ea typeface="HGPｺﾞｼｯｸE" pitchFamily="50" charset="-128"/>
              </a:rPr>
              <a:t>]</a:t>
            </a:r>
            <a:r>
              <a:rPr lang="ja-JP" altLang="en-US" sz="4000" dirty="0">
                <a:ea typeface="HGPｺﾞｼｯｸE" pitchFamily="50" charset="-128"/>
              </a:rPr>
              <a:t> </a:t>
            </a:r>
            <a:r>
              <a:rPr lang="en-US" altLang="ja-JP" sz="4000" dirty="0">
                <a:ea typeface="HGPｺﾞｼｯｸE" pitchFamily="50" charset="-128"/>
              </a:rPr>
              <a:t>A</a:t>
            </a:r>
            <a:r>
              <a:rPr lang="ja-JP" altLang="en-US" sz="4000" dirty="0">
                <a:ea typeface="HGPｺﾞｼｯｸE" pitchFamily="50" charset="-128"/>
              </a:rPr>
              <a:t>nswer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C0FAC2-3BC5-42CA-B39B-44EE8E1B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B6A493-77AC-4355-BF55-EEA35713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24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EC3243-B1B3-44B6-BE06-B1BCF80D8FBA}"/>
                  </a:ext>
                </a:extLst>
              </p:cNvPr>
              <p:cNvSpPr txBox="1"/>
              <p:nvPr/>
            </p:nvSpPr>
            <p:spPr>
              <a:xfrm>
                <a:off x="6133397" y="813711"/>
                <a:ext cx="2583596" cy="61696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kumimoji="1" lang="en-US" altLang="ja-JP" sz="2400" dirty="0">
                    <a:latin typeface="+mn-ea"/>
                    <a:ea typeface="+mn-ea"/>
                  </a:rPr>
                  <a:t>(</a:t>
                </a:r>
                <a:r>
                  <a:rPr lang="en-US" altLang="ja-JP" sz="2400" dirty="0">
                    <a:latin typeface="Consolas" panose="020B0609020204030204" pitchFamily="49" charset="0"/>
                    <a:ea typeface="+mn-ea"/>
                  </a:rPr>
                  <a:t>C</a:t>
                </a:r>
                <a:r>
                  <a:rPr kumimoji="1" lang="en-US" altLang="ja-JP" sz="2400" dirty="0">
                    <a:latin typeface="Consolas" panose="020B0609020204030204" pitchFamily="49" charset="0"/>
                    <a:ea typeface="+mn-ea"/>
                  </a:rPr>
                  <a:t>1</a:t>
                </a:r>
                <a:r>
                  <a:rPr kumimoji="1" lang="en-US" altLang="ja-JP" sz="2400" dirty="0">
                    <a:latin typeface="+mn-ea"/>
                    <a:ea typeface="+mn-ea"/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6 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=50%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EC3243-B1B3-44B6-BE06-B1BCF80D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97" y="813711"/>
                <a:ext cx="2583596" cy="616964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コンテンツ プレースホルダー 5">
            <a:extLst>
              <a:ext uri="{FF2B5EF4-FFF2-40B4-BE49-F238E27FC236}">
                <a16:creationId xmlns:a16="http://schemas.microsoft.com/office/drawing/2014/main" id="{CF8AE5A2-5622-8911-D33E-90A073237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210706"/>
              </p:ext>
            </p:extLst>
          </p:nvPr>
        </p:nvGraphicFramePr>
        <p:xfrm>
          <a:off x="536715" y="1834833"/>
          <a:ext cx="7997685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568">
                  <a:extLst>
                    <a:ext uri="{9D8B030D-6E8A-4147-A177-3AD203B41FA5}">
                      <a16:colId xmlns:a16="http://schemas.microsoft.com/office/drawing/2014/main" val="3940131816"/>
                    </a:ext>
                  </a:extLst>
                </a:gridCol>
                <a:gridCol w="681531">
                  <a:extLst>
                    <a:ext uri="{9D8B030D-6E8A-4147-A177-3AD203B41FA5}">
                      <a16:colId xmlns:a16="http://schemas.microsoft.com/office/drawing/2014/main" val="917129401"/>
                    </a:ext>
                  </a:extLst>
                </a:gridCol>
                <a:gridCol w="860743">
                  <a:extLst>
                    <a:ext uri="{9D8B030D-6E8A-4147-A177-3AD203B41FA5}">
                      <a16:colId xmlns:a16="http://schemas.microsoft.com/office/drawing/2014/main" val="1814900700"/>
                    </a:ext>
                  </a:extLst>
                </a:gridCol>
                <a:gridCol w="663257">
                  <a:extLst>
                    <a:ext uri="{9D8B030D-6E8A-4147-A177-3AD203B41FA5}">
                      <a16:colId xmlns:a16="http://schemas.microsoft.com/office/drawing/2014/main" val="1412163234"/>
                    </a:ext>
                  </a:extLst>
                </a:gridCol>
                <a:gridCol w="860743">
                  <a:extLst>
                    <a:ext uri="{9D8B030D-6E8A-4147-A177-3AD203B41FA5}">
                      <a16:colId xmlns:a16="http://schemas.microsoft.com/office/drawing/2014/main" val="2697619617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385215625"/>
                    </a:ext>
                  </a:extLst>
                </a:gridCol>
              </a:tblGrid>
              <a:tr h="32058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Source code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n=1</a:t>
                      </a:r>
                    </a:p>
                    <a:p>
                      <a:pPr algn="ctr"/>
                      <a:r>
                        <a:rPr kumimoji="1" lang="ja-JP" altLang="en-US" dirty="0"/>
                        <a:t>実行 　 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n=2</a:t>
                      </a:r>
                    </a:p>
                    <a:p>
                      <a:pPr algn="ctr"/>
                      <a:r>
                        <a:rPr kumimoji="1" lang="ja-JP" altLang="en-US" dirty="0"/>
                        <a:t>実行 　 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567058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int k;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09721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if ( n &lt; 2 ){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2476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  return 0;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81944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}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04687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for ( k = 2; k &lt; n; k++ ){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81064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　　</a:t>
                      </a:r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if ( n % k == 0 ){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2681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    return 0;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99644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  }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2152"/>
                  </a:ext>
                </a:extLst>
              </a:tr>
              <a:tr h="3205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}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57346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Consolas" panose="020B0609020204030204" pitchFamily="49" charset="0"/>
                          <a:ea typeface="HGPｺﾞｼｯｸE" pitchFamily="50" charset="-128"/>
                        </a:rPr>
                        <a:t>return 1;</a:t>
                      </a:r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---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44690"/>
                  </a:ext>
                </a:extLst>
              </a:tr>
            </a:tbl>
          </a:graphicData>
        </a:graphic>
      </p:graphicFrame>
      <p:sp>
        <p:nvSpPr>
          <p:cNvPr id="24" name="テキスト ボックス 7">
            <a:extLst>
              <a:ext uri="{FF2B5EF4-FFF2-40B4-BE49-F238E27FC236}">
                <a16:creationId xmlns:a16="http://schemas.microsoft.com/office/drawing/2014/main" id="{E77CA85B-6961-862B-DF5F-692A836A7776}"/>
              </a:ext>
            </a:extLst>
          </p:cNvPr>
          <p:cNvSpPr txBox="1"/>
          <p:nvPr/>
        </p:nvSpPr>
        <p:spPr>
          <a:xfrm>
            <a:off x="4195916" y="2467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6" name="テキスト ボックス 8">
            <a:extLst>
              <a:ext uri="{FF2B5EF4-FFF2-40B4-BE49-F238E27FC236}">
                <a16:creationId xmlns:a16="http://schemas.microsoft.com/office/drawing/2014/main" id="{C2205A62-20A7-F8A8-DF7B-20A71D2462D5}"/>
              </a:ext>
            </a:extLst>
          </p:cNvPr>
          <p:cNvSpPr txBox="1"/>
          <p:nvPr/>
        </p:nvSpPr>
        <p:spPr>
          <a:xfrm>
            <a:off x="4191632" y="3905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54155622-79FB-9127-46EA-EB4E21E0C76C}"/>
              </a:ext>
            </a:extLst>
          </p:cNvPr>
          <p:cNvSpPr txBox="1"/>
          <p:nvPr/>
        </p:nvSpPr>
        <p:spPr>
          <a:xfrm>
            <a:off x="4195916" y="28372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1" name="テキスト ボックス 10">
            <a:extLst>
              <a:ext uri="{FF2B5EF4-FFF2-40B4-BE49-F238E27FC236}">
                <a16:creationId xmlns:a16="http://schemas.microsoft.com/office/drawing/2014/main" id="{8F54DED8-28DF-EB68-C693-90E71A1DE003}"/>
              </a:ext>
            </a:extLst>
          </p:cNvPr>
          <p:cNvSpPr txBox="1"/>
          <p:nvPr/>
        </p:nvSpPr>
        <p:spPr>
          <a:xfrm>
            <a:off x="4789333" y="28372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11">
            <a:extLst>
              <a:ext uri="{FF2B5EF4-FFF2-40B4-BE49-F238E27FC236}">
                <a16:creationId xmlns:a16="http://schemas.microsoft.com/office/drawing/2014/main" id="{F196B74B-9F01-9AF5-B723-C929992DBC7F}"/>
              </a:ext>
            </a:extLst>
          </p:cNvPr>
          <p:cNvSpPr txBox="1"/>
          <p:nvPr/>
        </p:nvSpPr>
        <p:spPr>
          <a:xfrm>
            <a:off x="4195916" y="3182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3" name="テキスト ボックス 12">
            <a:extLst>
              <a:ext uri="{FF2B5EF4-FFF2-40B4-BE49-F238E27FC236}">
                <a16:creationId xmlns:a16="http://schemas.microsoft.com/office/drawing/2014/main" id="{F345B7B2-819E-7E04-E174-CB0C3D228908}"/>
              </a:ext>
            </a:extLst>
          </p:cNvPr>
          <p:cNvSpPr txBox="1"/>
          <p:nvPr/>
        </p:nvSpPr>
        <p:spPr>
          <a:xfrm>
            <a:off x="4191632" y="43069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34" name="テキスト ボックス 13">
            <a:extLst>
              <a:ext uri="{FF2B5EF4-FFF2-40B4-BE49-F238E27FC236}">
                <a16:creationId xmlns:a16="http://schemas.microsoft.com/office/drawing/2014/main" id="{5E2DE399-E453-3097-5920-2C55124B328B}"/>
              </a:ext>
            </a:extLst>
          </p:cNvPr>
          <p:cNvSpPr txBox="1"/>
          <p:nvPr/>
        </p:nvSpPr>
        <p:spPr>
          <a:xfrm>
            <a:off x="4191632" y="4676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35" name="テキスト ボックス 14">
            <a:extLst>
              <a:ext uri="{FF2B5EF4-FFF2-40B4-BE49-F238E27FC236}">
                <a16:creationId xmlns:a16="http://schemas.microsoft.com/office/drawing/2014/main" id="{76728A8D-BFDA-CEF9-8BA4-841ACB33D8EE}"/>
              </a:ext>
            </a:extLst>
          </p:cNvPr>
          <p:cNvSpPr txBox="1"/>
          <p:nvPr/>
        </p:nvSpPr>
        <p:spPr>
          <a:xfrm>
            <a:off x="4192655" y="5746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36" name="テキスト ボックス 15">
            <a:extLst>
              <a:ext uri="{FF2B5EF4-FFF2-40B4-BE49-F238E27FC236}">
                <a16:creationId xmlns:a16="http://schemas.microsoft.com/office/drawing/2014/main" id="{0E26A867-C9AD-5714-6544-E3F15B8CC6BE}"/>
              </a:ext>
            </a:extLst>
          </p:cNvPr>
          <p:cNvSpPr txBox="1"/>
          <p:nvPr/>
        </p:nvSpPr>
        <p:spPr>
          <a:xfrm>
            <a:off x="5715000" y="2471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7" name="テキスト ボックス 16">
            <a:extLst>
              <a:ext uri="{FF2B5EF4-FFF2-40B4-BE49-F238E27FC236}">
                <a16:creationId xmlns:a16="http://schemas.microsoft.com/office/drawing/2014/main" id="{328B01DB-0A69-BCBE-DFB3-15888FF30F7F}"/>
              </a:ext>
            </a:extLst>
          </p:cNvPr>
          <p:cNvSpPr txBox="1"/>
          <p:nvPr/>
        </p:nvSpPr>
        <p:spPr>
          <a:xfrm>
            <a:off x="5710610" y="28129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1733F362-D3E8-E20B-54AB-510183600D51}"/>
              </a:ext>
            </a:extLst>
          </p:cNvPr>
          <p:cNvSpPr txBox="1"/>
          <p:nvPr/>
        </p:nvSpPr>
        <p:spPr>
          <a:xfrm>
            <a:off x="6727340" y="28297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18">
            <a:extLst>
              <a:ext uri="{FF2B5EF4-FFF2-40B4-BE49-F238E27FC236}">
                <a16:creationId xmlns:a16="http://schemas.microsoft.com/office/drawing/2014/main" id="{B9CBB2CE-6EA7-03DD-270D-2844E423F452}"/>
              </a:ext>
            </a:extLst>
          </p:cNvPr>
          <p:cNvSpPr txBox="1"/>
          <p:nvPr/>
        </p:nvSpPr>
        <p:spPr>
          <a:xfrm>
            <a:off x="5717899" y="3203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40" name="テキスト ボックス 19">
            <a:extLst>
              <a:ext uri="{FF2B5EF4-FFF2-40B4-BE49-F238E27FC236}">
                <a16:creationId xmlns:a16="http://schemas.microsoft.com/office/drawing/2014/main" id="{82F2CDE7-64A7-23D6-F519-408447A792C0}"/>
              </a:ext>
            </a:extLst>
          </p:cNvPr>
          <p:cNvSpPr txBox="1"/>
          <p:nvPr/>
        </p:nvSpPr>
        <p:spPr>
          <a:xfrm>
            <a:off x="5717899" y="3938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1" name="テキスト ボックス 20">
            <a:extLst>
              <a:ext uri="{FF2B5EF4-FFF2-40B4-BE49-F238E27FC236}">
                <a16:creationId xmlns:a16="http://schemas.microsoft.com/office/drawing/2014/main" id="{07E1972A-AE93-1BEF-D5B9-1B828F194A3B}"/>
              </a:ext>
            </a:extLst>
          </p:cNvPr>
          <p:cNvSpPr txBox="1"/>
          <p:nvPr/>
        </p:nvSpPr>
        <p:spPr>
          <a:xfrm>
            <a:off x="6727340" y="39386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21">
            <a:extLst>
              <a:ext uri="{FF2B5EF4-FFF2-40B4-BE49-F238E27FC236}">
                <a16:creationId xmlns:a16="http://schemas.microsoft.com/office/drawing/2014/main" id="{CB78F79B-C66A-CD7F-8926-43E3BC685D7C}"/>
              </a:ext>
            </a:extLst>
          </p:cNvPr>
          <p:cNvSpPr txBox="1"/>
          <p:nvPr/>
        </p:nvSpPr>
        <p:spPr>
          <a:xfrm>
            <a:off x="5717899" y="43045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43" name="テキスト ボックス 22">
            <a:extLst>
              <a:ext uri="{FF2B5EF4-FFF2-40B4-BE49-F238E27FC236}">
                <a16:creationId xmlns:a16="http://schemas.microsoft.com/office/drawing/2014/main" id="{DFCDE035-7C19-3433-7AC2-F18690CB46D2}"/>
              </a:ext>
            </a:extLst>
          </p:cNvPr>
          <p:cNvSpPr txBox="1"/>
          <p:nvPr/>
        </p:nvSpPr>
        <p:spPr>
          <a:xfrm>
            <a:off x="5717899" y="4673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44" name="テキスト ボックス 24">
            <a:extLst>
              <a:ext uri="{FF2B5EF4-FFF2-40B4-BE49-F238E27FC236}">
                <a16:creationId xmlns:a16="http://schemas.microsoft.com/office/drawing/2014/main" id="{337CE3F6-0EEA-2153-A4BE-F4EA689BDF24}"/>
              </a:ext>
            </a:extLst>
          </p:cNvPr>
          <p:cNvSpPr txBox="1"/>
          <p:nvPr/>
        </p:nvSpPr>
        <p:spPr>
          <a:xfrm>
            <a:off x="5717899" y="5755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5" name="テキスト ボックス 26">
            <a:extLst>
              <a:ext uri="{FF2B5EF4-FFF2-40B4-BE49-F238E27FC236}">
                <a16:creationId xmlns:a16="http://schemas.microsoft.com/office/drawing/2014/main" id="{C554B0F2-AB75-3CA1-2076-C28B3EB9086F}"/>
              </a:ext>
            </a:extLst>
          </p:cNvPr>
          <p:cNvSpPr txBox="1"/>
          <p:nvPr/>
        </p:nvSpPr>
        <p:spPr>
          <a:xfrm>
            <a:off x="7409447" y="283722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    F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27">
            <a:extLst>
              <a:ext uri="{FF2B5EF4-FFF2-40B4-BE49-F238E27FC236}">
                <a16:creationId xmlns:a16="http://schemas.microsoft.com/office/drawing/2014/main" id="{372FCAE3-DE06-EE9E-0E1C-4D2AADC34CE1}"/>
              </a:ext>
            </a:extLst>
          </p:cNvPr>
          <p:cNvSpPr txBox="1"/>
          <p:nvPr/>
        </p:nvSpPr>
        <p:spPr>
          <a:xfrm>
            <a:off x="7869508" y="39386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585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662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A72C7D65-AAD6-4C41-948A-C45E4737164D}" type="slidenum">
              <a:rPr lang="en-US" altLang="ja-JP"/>
              <a:pPr algn="l" rtl="0"/>
              <a:t>25</a:t>
            </a:fld>
            <a:endParaRPr lang="en-US" altLang="ja-JP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ea typeface="HGPｺﾞｼｯｸE" pitchFamily="50" charset="-128"/>
              </a:rPr>
              <a:t>White box test</a:t>
            </a:r>
            <a:r>
              <a:rPr lang="en-US" altLang="ja-JP" sz="3400" dirty="0" err="1">
                <a:ea typeface="HGPｺﾞｼｯｸE" pitchFamily="50" charset="-128"/>
              </a:rPr>
              <a:t>ing</a:t>
            </a:r>
            <a:r>
              <a:rPr lang="ja-JP" altLang="en-US" sz="3400" dirty="0">
                <a:ea typeface="HGPｺﾞｼｯｸE" pitchFamily="50" charset="-128"/>
              </a:rPr>
              <a:t> method (3)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Condition coverage method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6534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Execute all conditional branches to cover all combinations of T and F</a:t>
            </a:r>
            <a:endParaRPr lang="ja-JP" altLang="en-US" dirty="0"/>
          </a:p>
          <a:p>
            <a:pPr lvl="1" algn="l" rtl="0" eaLnBrk="1" hangingPunct="1"/>
            <a:r>
              <a:rPr lang="en-US" altLang="ja-JP" dirty="0"/>
              <a:t>Ex:</a:t>
            </a:r>
            <a:r>
              <a:rPr lang="ja-JP" altLang="en-US" dirty="0"/>
              <a:t> </a:t>
            </a:r>
            <a:r>
              <a:rPr lang="en-US" altLang="ja-JP" dirty="0"/>
              <a:t>I</a:t>
            </a:r>
            <a:r>
              <a:rPr lang="ja-JP" altLang="en-US" dirty="0"/>
              <a:t>f there are two conditional branches</a:t>
            </a:r>
            <a:endParaRPr lang="en-US" altLang="ja-JP" dirty="0"/>
          </a:p>
          <a:p>
            <a:pPr marL="471487" lvl="1" indent="0" algn="l" rtl="0" eaLnBrk="1" hangingPunct="1">
              <a:buNone/>
            </a:pPr>
            <a:r>
              <a:rPr lang="en-US" altLang="ja-JP" dirty="0"/>
              <a:t> 	</a:t>
            </a: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T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est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all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of</a:t>
            </a:r>
            <a:b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</a:b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	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 (F, F), (F, T), (T, F), (T, T)</a:t>
            </a:r>
            <a:endParaRPr lang="ja-JP" altLang="en-US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lvl="1" algn="l" rtl="0" eaLnBrk="1" hangingPunct="1"/>
            <a:r>
              <a:rPr lang="en-US" altLang="ja-JP" dirty="0"/>
              <a:t>The rate at which these can be executed is called the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GothicE" panose="020B0900000000000000" pitchFamily="34" charset="-128"/>
              </a:rPr>
              <a:t>condition coverage rate</a:t>
            </a:r>
            <a:r>
              <a:rPr lang="en-US" altLang="ja-JP" dirty="0"/>
              <a:t>, also called </a:t>
            </a:r>
            <a:r>
              <a:rPr lang="en-US" altLang="ja-JP" b="1" dirty="0">
                <a:solidFill>
                  <a:srgbClr val="FF0000"/>
                </a:solidFill>
              </a:rPr>
              <a:t>C2</a:t>
            </a:r>
            <a:r>
              <a:rPr lang="en-US" altLang="ja-JP" dirty="0"/>
              <a:t>.</a:t>
            </a:r>
          </a:p>
          <a:p>
            <a:pPr lvl="1" algn="l" rtl="0" eaLnBrk="1" hangingPunct="1"/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Ignore infeasible combinations</a:t>
            </a:r>
            <a:endParaRPr lang="ja-JP" altLang="en-US" dirty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5745514" y="3276600"/>
            <a:ext cx="3286477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/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In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 the worst case,</a:t>
            </a:r>
          </a:p>
          <a:p>
            <a:pPr algn="ctr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The complexity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is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O(2</a:t>
            </a:r>
            <a:r>
              <a:rPr lang="en-US" altLang="ja-JP" sz="2400" baseline="30000" dirty="0">
                <a:latin typeface="HGPｺﾞｼｯｸE" pitchFamily="50" charset="-128"/>
                <a:ea typeface="HGPｺﾞｼｯｸE" pitchFamily="50" charset="-128"/>
              </a:rPr>
              <a:t>n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765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7F6B83E-B96D-4B86-85CC-6EEC3246596A}" type="slidenum">
              <a:rPr lang="en-US" altLang="ja-JP"/>
              <a:pPr algn="l" rtl="0"/>
              <a:t>26</a:t>
            </a:fld>
            <a:endParaRPr lang="en-US" altLang="ja-JP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xample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of 100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%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c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ondition coverage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876300" y="17319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START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409700" y="21891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647700" y="4495800"/>
            <a:ext cx="1447800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No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1409700" y="3657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2324100" y="3429000"/>
            <a:ext cx="2286000" cy="10668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P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asswor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d</a:t>
            </a:r>
            <a:br>
              <a:rPr lang="en-US" altLang="ja-JP" dirty="0">
                <a:latin typeface="HGPｺﾞｼｯｸE" pitchFamily="50" charset="-128"/>
                <a:ea typeface="HGPｺﾞｼｯｸE" pitchFamily="50" charset="-128"/>
              </a:rPr>
            </a:b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!= 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Username</a:t>
            </a:r>
          </a:p>
        </p:txBody>
      </p:sp>
      <p:sp>
        <p:nvSpPr>
          <p:cNvPr id="27658" name="Freeform 9"/>
          <p:cNvSpPr>
            <a:spLocks/>
          </p:cNvSpPr>
          <p:nvPr/>
        </p:nvSpPr>
        <p:spPr bwMode="auto">
          <a:xfrm>
            <a:off x="2552700" y="3124200"/>
            <a:ext cx="914400" cy="304800"/>
          </a:xfrm>
          <a:custGeom>
            <a:avLst/>
            <a:gdLst>
              <a:gd name="T0" fmla="*/ 0 w 602"/>
              <a:gd name="T1" fmla="*/ 0 h 476"/>
              <a:gd name="T2" fmla="*/ 602 w 602"/>
              <a:gd name="T3" fmla="*/ 0 h 476"/>
              <a:gd name="T4" fmla="*/ 602 w 602"/>
              <a:gd name="T5" fmla="*/ 476 h 476"/>
              <a:gd name="T6" fmla="*/ 0 60000 65536"/>
              <a:gd name="T7" fmla="*/ 0 60000 65536"/>
              <a:gd name="T8" fmla="*/ 0 60000 65536"/>
              <a:gd name="T9" fmla="*/ 0 w 602"/>
              <a:gd name="T10" fmla="*/ 0 h 476"/>
              <a:gd name="T11" fmla="*/ 602 w 602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" h="476">
                <a:moveTo>
                  <a:pt x="0" y="0"/>
                </a:moveTo>
                <a:lnTo>
                  <a:pt x="602" y="0"/>
                </a:lnTo>
                <a:lnTo>
                  <a:pt x="602" y="47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H="1">
            <a:off x="1485900" y="3962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2781300" y="5029200"/>
            <a:ext cx="1447800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OK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661" name="AutoShape 12"/>
          <p:cNvSpPr>
            <a:spLocks noChangeArrowheads="1"/>
          </p:cNvSpPr>
          <p:nvPr/>
        </p:nvSpPr>
        <p:spPr bwMode="auto">
          <a:xfrm>
            <a:off x="876300" y="5638800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END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1409700" y="495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266700" y="2590800"/>
            <a:ext cx="2286000" cy="10668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p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wd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 length　 </a:t>
            </a:r>
          </a:p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&gt;= 6</a:t>
            </a:r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34671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H="1">
            <a:off x="1485900" y="52578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2247900" y="26765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467100" y="45053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2019300" y="35909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68669" name="Text Box 29"/>
          <p:cNvSpPr txBox="1">
            <a:spLocks noChangeArrowheads="1"/>
          </p:cNvSpPr>
          <p:nvPr/>
        </p:nvSpPr>
        <p:spPr bwMode="auto">
          <a:xfrm>
            <a:off x="4640963" y="4340224"/>
            <a:ext cx="4225837" cy="156966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(username, password)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① (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,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""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② (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 err="1">
                <a:latin typeface="HGPｺﾞｼｯｸE" pitchFamily="50" charset="-128"/>
                <a:ea typeface="HGPｺﾞｼｯｸE" pitchFamily="50" charset="-128"/>
              </a:rPr>
              <a:t>momotaro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,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 err="1">
                <a:latin typeface="HGPｺﾞｼｯｸE" pitchFamily="50" charset="-128"/>
                <a:ea typeface="HGPｺﾞｼｯｸE" pitchFamily="50" charset="-128"/>
              </a:rPr>
              <a:t>momotaro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③ (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taro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,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en-US" altLang="ja-JP" sz="2400" dirty="0" err="1">
                <a:latin typeface="HGPｺﾞｼｯｸE" pitchFamily="50" charset="-128"/>
                <a:ea typeface="HGPｺﾞｼｯｸE" pitchFamily="50" charset="-128"/>
              </a:rPr>
              <a:t>foobar</a:t>
            </a:r>
            <a:r>
              <a:rPr lang="en-US" altLang="ja-JP" sz="2400" dirty="0">
                <a:latin typeface="Consolas" panose="020B0609020204030204" pitchFamily="49" charset="0"/>
                <a:ea typeface="HGPｺﾞｼｯｸE" pitchFamily="50" charset="-128"/>
              </a:rPr>
              <a:t>"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</p:txBody>
      </p:sp>
      <p:sp>
        <p:nvSpPr>
          <p:cNvPr id="368670" name="Text Box 30"/>
          <p:cNvSpPr txBox="1">
            <a:spLocks noChangeArrowheads="1"/>
          </p:cNvSpPr>
          <p:nvPr/>
        </p:nvSpPr>
        <p:spPr bwMode="auto">
          <a:xfrm>
            <a:off x="5943600" y="3886200"/>
            <a:ext cx="1544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test case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s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1028700" y="36671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graphicFrame>
        <p:nvGraphicFramePr>
          <p:cNvPr id="368806" name="Group 1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689976"/>
              </p:ext>
            </p:extLst>
          </p:nvPr>
        </p:nvGraphicFramePr>
        <p:xfrm>
          <a:off x="4724401" y="1767840"/>
          <a:ext cx="3886200" cy="2001520"/>
        </p:xfrm>
        <a:graphic>
          <a:graphicData uri="http://schemas.openxmlformats.org/drawingml/2006/table">
            <a:tbl>
              <a:tblPr/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63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C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ombination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p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w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d length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&lt; 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&gt;= 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Usr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 &amp; </a:t>
                      </a:r>
                      <a:r>
                        <a:rPr kumimoji="1" lang="en-US" altLang="ja-JP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Pwd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HGPｺﾞｼｯｸE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same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difference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ｺﾞｼｯｸE" pitchFamily="50" charset="-128"/>
                        </a:rPr>
                        <a:t>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9" grpId="0" animBg="1"/>
      <p:bldP spid="3686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37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5E51A0FF-FC46-496E-AE3E-B9843BB81B86}" type="slidenum">
              <a:rPr lang="en-US" altLang="ja-JP"/>
              <a:pPr algn="l" rtl="0"/>
              <a:t>27</a:t>
            </a:fld>
            <a:endParaRPr lang="en-US" altLang="ja-JP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The difference </a:t>
            </a:r>
            <a:r>
              <a:rPr lang="en-US" altLang="ja-JP" dirty="0">
                <a:ea typeface="HGPｺﾞｼｯｸE" pitchFamily="50" charset="-128"/>
              </a:rPr>
              <a:t>between</a:t>
            </a:r>
            <a:r>
              <a:rPr lang="ja-JP" altLang="en-US" dirty="0">
                <a:ea typeface="HGPｺﾞｼｯｸE" pitchFamily="50" charset="-128"/>
              </a:rPr>
              <a:t> </a:t>
            </a:r>
            <a:r>
              <a:rPr lang="en-US" altLang="ja-JP" dirty="0">
                <a:ea typeface="HGPｺﾞｼｯｸE" pitchFamily="50" charset="-128"/>
              </a:rPr>
              <a:t>C1 and C2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476375" y="17319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1476375" y="2895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799" name="Freeform 8"/>
          <p:cNvSpPr>
            <a:spLocks/>
          </p:cNvSpPr>
          <p:nvPr/>
        </p:nvSpPr>
        <p:spPr bwMode="auto">
          <a:xfrm>
            <a:off x="2162175" y="2514600"/>
            <a:ext cx="700088" cy="404813"/>
          </a:xfrm>
          <a:custGeom>
            <a:avLst/>
            <a:gdLst>
              <a:gd name="T0" fmla="*/ 0 w 441"/>
              <a:gd name="T1" fmla="*/ 0 h 255"/>
              <a:gd name="T2" fmla="*/ 438 w 441"/>
              <a:gd name="T3" fmla="*/ 0 h 255"/>
              <a:gd name="T4" fmla="*/ 441 w 441"/>
              <a:gd name="T5" fmla="*/ 255 h 255"/>
              <a:gd name="T6" fmla="*/ 0 60000 65536"/>
              <a:gd name="T7" fmla="*/ 0 60000 65536"/>
              <a:gd name="T8" fmla="*/ 0 60000 65536"/>
              <a:gd name="T9" fmla="*/ 0 w 441"/>
              <a:gd name="T10" fmla="*/ 0 h 255"/>
              <a:gd name="T11" fmla="*/ 441 w 44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" h="255">
                <a:moveTo>
                  <a:pt x="0" y="0"/>
                </a:moveTo>
                <a:lnTo>
                  <a:pt x="438" y="0"/>
                </a:lnTo>
                <a:lnTo>
                  <a:pt x="441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1476375" y="579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801" name="AutoShape 11"/>
          <p:cNvSpPr>
            <a:spLocks noChangeArrowheads="1"/>
          </p:cNvSpPr>
          <p:nvPr/>
        </p:nvSpPr>
        <p:spPr bwMode="auto">
          <a:xfrm>
            <a:off x="762000" y="2133600"/>
            <a:ext cx="1447800" cy="762000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sz="2000">
                <a:latin typeface="HGPｺﾞｼｯｸE" pitchFamily="50" charset="-128"/>
                <a:ea typeface="HGPｺﾞｼｯｸE" pitchFamily="50" charset="-128"/>
              </a:rPr>
              <a:t>x &gt; 0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2162175" y="20669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835025" y="27527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>
                <a:latin typeface="HGPｺﾞｼｯｸE" pitchFamily="50" charset="-128"/>
                <a:ea typeface="HGPｺﾞｼｯｸE" pitchFamily="50" charset="-128"/>
              </a:rPr>
              <a:t>process</a:t>
            </a:r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A.</a:t>
            </a:r>
          </a:p>
        </p:txBody>
      </p:sp>
      <p:sp>
        <p:nvSpPr>
          <p:cNvPr id="33805" name="Rectangle 16"/>
          <p:cNvSpPr>
            <a:spLocks noChangeArrowheads="1"/>
          </p:cNvSpPr>
          <p:nvPr/>
        </p:nvSpPr>
        <p:spPr bwMode="auto">
          <a:xfrm>
            <a:off x="990600" y="32766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>
                <a:latin typeface="HGPｺﾞｼｯｸE" pitchFamily="50" charset="-128"/>
                <a:ea typeface="HGPｺﾞｼｯｸE" pitchFamily="50" charset="-128"/>
              </a:rPr>
              <a:t>process</a:t>
            </a:r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B.</a:t>
            </a:r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1476375" y="3727450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807" name="Freeform 19"/>
          <p:cNvSpPr>
            <a:spLocks/>
          </p:cNvSpPr>
          <p:nvPr/>
        </p:nvSpPr>
        <p:spPr bwMode="auto">
          <a:xfrm>
            <a:off x="2200275" y="4567238"/>
            <a:ext cx="661988" cy="409575"/>
          </a:xfrm>
          <a:custGeom>
            <a:avLst/>
            <a:gdLst>
              <a:gd name="T0" fmla="*/ 0 w 417"/>
              <a:gd name="T1" fmla="*/ 0 h 258"/>
              <a:gd name="T2" fmla="*/ 414 w 417"/>
              <a:gd name="T3" fmla="*/ 0 h 258"/>
              <a:gd name="T4" fmla="*/ 417 w 417"/>
              <a:gd name="T5" fmla="*/ 258 h 258"/>
              <a:gd name="T6" fmla="*/ 0 60000 65536"/>
              <a:gd name="T7" fmla="*/ 0 60000 65536"/>
              <a:gd name="T8" fmla="*/ 0 60000 65536"/>
              <a:gd name="T9" fmla="*/ 0 w 417"/>
              <a:gd name="T10" fmla="*/ 0 h 258"/>
              <a:gd name="T11" fmla="*/ 417 w 417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7" h="258">
                <a:moveTo>
                  <a:pt x="0" y="0"/>
                </a:moveTo>
                <a:lnTo>
                  <a:pt x="414" y="0"/>
                </a:lnTo>
                <a:lnTo>
                  <a:pt x="417" y="2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808" name="AutoShape 20"/>
          <p:cNvSpPr>
            <a:spLocks noChangeArrowheads="1"/>
          </p:cNvSpPr>
          <p:nvPr/>
        </p:nvSpPr>
        <p:spPr bwMode="auto">
          <a:xfrm>
            <a:off x="762000" y="4191000"/>
            <a:ext cx="1447800" cy="762000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sz="2000">
                <a:latin typeface="HGPｺﾞｼｯｸE" pitchFamily="50" charset="-128"/>
                <a:ea typeface="HGPｺﾞｼｯｸE" pitchFamily="50" charset="-128"/>
              </a:rPr>
              <a:t>y &gt; 0</a:t>
            </a:r>
          </a:p>
        </p:txBody>
      </p:sp>
      <p:sp>
        <p:nvSpPr>
          <p:cNvPr id="33809" name="Text Box 21"/>
          <p:cNvSpPr txBox="1">
            <a:spLocks noChangeArrowheads="1"/>
          </p:cNvSpPr>
          <p:nvPr/>
        </p:nvSpPr>
        <p:spPr bwMode="auto">
          <a:xfrm>
            <a:off x="2162175" y="412432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33810" name="Rectangle 23"/>
          <p:cNvSpPr>
            <a:spLocks noChangeArrowheads="1"/>
          </p:cNvSpPr>
          <p:nvPr/>
        </p:nvSpPr>
        <p:spPr bwMode="auto">
          <a:xfrm>
            <a:off x="2362200" y="49530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>
                <a:latin typeface="HGPｺﾞｼｯｸE" pitchFamily="50" charset="-128"/>
                <a:ea typeface="HGPｺﾞｼｯｸE" pitchFamily="50" charset="-128"/>
              </a:rPr>
              <a:t>process</a:t>
            </a:r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C.</a:t>
            </a:r>
          </a:p>
        </p:txBody>
      </p:sp>
      <p:sp>
        <p:nvSpPr>
          <p:cNvPr id="33811" name="Rectangle 24"/>
          <p:cNvSpPr>
            <a:spLocks noChangeArrowheads="1"/>
          </p:cNvSpPr>
          <p:nvPr/>
        </p:nvSpPr>
        <p:spPr bwMode="auto">
          <a:xfrm>
            <a:off x="990600" y="53340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>
                <a:latin typeface="HGPｺﾞｼｯｸE" pitchFamily="50" charset="-128"/>
                <a:ea typeface="HGPｺﾞｼｯｸE" pitchFamily="50" charset="-128"/>
              </a:rPr>
              <a:t>process</a:t>
            </a:r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D.</a:t>
            </a:r>
          </a:p>
        </p:txBody>
      </p:sp>
      <p:sp>
        <p:nvSpPr>
          <p:cNvPr id="33812" name="Freeform 25"/>
          <p:cNvSpPr>
            <a:spLocks/>
          </p:cNvSpPr>
          <p:nvPr/>
        </p:nvSpPr>
        <p:spPr bwMode="auto">
          <a:xfrm>
            <a:off x="1476375" y="3352800"/>
            <a:ext cx="1390650" cy="533400"/>
          </a:xfrm>
          <a:custGeom>
            <a:avLst/>
            <a:gdLst>
              <a:gd name="T0" fmla="*/ 876 w 876"/>
              <a:gd name="T1" fmla="*/ 0 h 336"/>
              <a:gd name="T2" fmla="*/ 876 w 876"/>
              <a:gd name="T3" fmla="*/ 336 h 336"/>
              <a:gd name="T4" fmla="*/ 0 w 876"/>
              <a:gd name="T5" fmla="*/ 336 h 336"/>
              <a:gd name="T6" fmla="*/ 0 60000 65536"/>
              <a:gd name="T7" fmla="*/ 0 60000 65536"/>
              <a:gd name="T8" fmla="*/ 0 60000 65536"/>
              <a:gd name="T9" fmla="*/ 0 w 876"/>
              <a:gd name="T10" fmla="*/ 0 h 336"/>
              <a:gd name="T11" fmla="*/ 876 w 87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336">
                <a:moveTo>
                  <a:pt x="876" y="0"/>
                </a:moveTo>
                <a:lnTo>
                  <a:pt x="876" y="336"/>
                </a:lnTo>
                <a:lnTo>
                  <a:pt x="0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813" name="Freeform 26"/>
          <p:cNvSpPr>
            <a:spLocks/>
          </p:cNvSpPr>
          <p:nvPr/>
        </p:nvSpPr>
        <p:spPr bwMode="auto">
          <a:xfrm>
            <a:off x="1476375" y="5410200"/>
            <a:ext cx="1390650" cy="533400"/>
          </a:xfrm>
          <a:custGeom>
            <a:avLst/>
            <a:gdLst>
              <a:gd name="T0" fmla="*/ 876 w 876"/>
              <a:gd name="T1" fmla="*/ 0 h 336"/>
              <a:gd name="T2" fmla="*/ 876 w 876"/>
              <a:gd name="T3" fmla="*/ 336 h 336"/>
              <a:gd name="T4" fmla="*/ 0 w 876"/>
              <a:gd name="T5" fmla="*/ 336 h 336"/>
              <a:gd name="T6" fmla="*/ 0 60000 65536"/>
              <a:gd name="T7" fmla="*/ 0 60000 65536"/>
              <a:gd name="T8" fmla="*/ 0 60000 65536"/>
              <a:gd name="T9" fmla="*/ 0 w 876"/>
              <a:gd name="T10" fmla="*/ 0 h 336"/>
              <a:gd name="T11" fmla="*/ 876 w 87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336">
                <a:moveTo>
                  <a:pt x="876" y="0"/>
                </a:moveTo>
                <a:lnTo>
                  <a:pt x="876" y="336"/>
                </a:lnTo>
                <a:lnTo>
                  <a:pt x="0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814" name="Line 27"/>
          <p:cNvSpPr>
            <a:spLocks noChangeShapeType="1"/>
          </p:cNvSpPr>
          <p:nvPr/>
        </p:nvSpPr>
        <p:spPr bwMode="auto">
          <a:xfrm>
            <a:off x="1476375" y="4953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815" name="Text Box 28"/>
          <p:cNvSpPr txBox="1">
            <a:spLocks noChangeArrowheads="1"/>
          </p:cNvSpPr>
          <p:nvPr/>
        </p:nvSpPr>
        <p:spPr bwMode="auto">
          <a:xfrm>
            <a:off x="835025" y="481012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3816" name="Text Box 29"/>
          <p:cNvSpPr txBox="1">
            <a:spLocks noChangeArrowheads="1"/>
          </p:cNvSpPr>
          <p:nvPr/>
        </p:nvSpPr>
        <p:spPr bwMode="auto">
          <a:xfrm>
            <a:off x="3536950" y="1752600"/>
            <a:ext cx="435888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test case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s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①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x = 1, y = 1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　　②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x = 0, y = 0</a:t>
            </a:r>
          </a:p>
        </p:txBody>
      </p:sp>
      <p:sp>
        <p:nvSpPr>
          <p:cNvPr id="33817" name="Text Box 30"/>
          <p:cNvSpPr txBox="1">
            <a:spLocks noChangeArrowheads="1"/>
          </p:cNvSpPr>
          <p:nvPr/>
        </p:nvSpPr>
        <p:spPr bwMode="auto">
          <a:xfrm>
            <a:off x="3505200" y="2728913"/>
            <a:ext cx="1858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(2)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C1=</a:t>
            </a:r>
            <a:r>
              <a:rPr lang="en-US" altLang="ja-JP" sz="24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100%</a:t>
            </a:r>
          </a:p>
        </p:txBody>
      </p:sp>
      <p:graphicFrame>
        <p:nvGraphicFramePr>
          <p:cNvPr id="382048" name="Group 96"/>
          <p:cNvGraphicFramePr>
            <a:graphicFrameLocks noGrp="1"/>
          </p:cNvGraphicFramePr>
          <p:nvPr/>
        </p:nvGraphicFramePr>
        <p:xfrm>
          <a:off x="3657600" y="3567113"/>
          <a:ext cx="1970088" cy="1463040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x &gt;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y &gt;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36" name="Text Box 77"/>
          <p:cNvSpPr txBox="1">
            <a:spLocks noChangeArrowheads="1"/>
          </p:cNvSpPr>
          <p:nvPr/>
        </p:nvSpPr>
        <p:spPr bwMode="auto">
          <a:xfrm>
            <a:off x="6096000" y="2682875"/>
            <a:ext cx="1691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(3)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C2=</a:t>
            </a:r>
            <a:r>
              <a:rPr lang="en-US" altLang="ja-JP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50%</a:t>
            </a:r>
          </a:p>
        </p:txBody>
      </p:sp>
      <p:graphicFrame>
        <p:nvGraphicFramePr>
          <p:cNvPr id="382082" name="Group 130"/>
          <p:cNvGraphicFramePr>
            <a:graphicFrameLocks noGrp="1"/>
          </p:cNvGraphicFramePr>
          <p:nvPr/>
        </p:nvGraphicFramePr>
        <p:xfrm>
          <a:off x="6124575" y="3581400"/>
          <a:ext cx="2409825" cy="2438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x &gt;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y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F.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F.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481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80D6C85-0C0F-403D-928E-0C62C9DD06EA}" type="slidenum">
              <a:rPr lang="en-US" altLang="ja-JP"/>
              <a:pPr algn="l" rtl="0"/>
              <a:t>28</a:t>
            </a:fld>
            <a:endParaRPr lang="en-US" altLang="ja-JP"/>
          </a:p>
        </p:txBody>
      </p:sp>
      <p:sp>
        <p:nvSpPr>
          <p:cNvPr id="34820" name="AutoShape 7"/>
          <p:cNvSpPr>
            <a:spLocks noChangeArrowheads="1"/>
          </p:cNvSpPr>
          <p:nvPr/>
        </p:nvSpPr>
        <p:spPr bwMode="auto">
          <a:xfrm>
            <a:off x="990600" y="4267200"/>
            <a:ext cx="6858000" cy="1676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sz="2400" dirty="0">
                <a:ea typeface="HGPｺﾞｼｯｸE" pitchFamily="50" charset="-128"/>
              </a:rPr>
              <a:t>　　　　　　　　　　　　　　　　　　　　　</a:t>
            </a:r>
            <a:r>
              <a:rPr lang="en-US" altLang="ja-JP" sz="2400" dirty="0">
                <a:ea typeface="HGPｺﾞｼｯｸE" pitchFamily="50" charset="-128"/>
              </a:rPr>
              <a:t>C0: 100%</a:t>
            </a:r>
            <a:endParaRPr lang="ja-JP" altLang="en-US" sz="2400" dirty="0">
              <a:ea typeface="HGPｺﾞｼｯｸE" pitchFamily="50" charset="-128"/>
            </a:endParaRPr>
          </a:p>
        </p:txBody>
      </p:sp>
      <p:sp>
        <p:nvSpPr>
          <p:cNvPr id="34821" name="AutoShape 6"/>
          <p:cNvSpPr>
            <a:spLocks noChangeArrowheads="1"/>
          </p:cNvSpPr>
          <p:nvPr/>
        </p:nvSpPr>
        <p:spPr bwMode="auto">
          <a:xfrm>
            <a:off x="1143000" y="4495800"/>
            <a:ext cx="4191000" cy="1295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sz="2400" dirty="0">
                <a:ea typeface="HGPｺﾞｼｯｸE" pitchFamily="50" charset="-128"/>
              </a:rPr>
              <a:t>　　　　　　　　　　</a:t>
            </a:r>
            <a:r>
              <a:rPr lang="en-US" altLang="ja-JP" sz="2400" dirty="0">
                <a:ea typeface="HGPｺﾞｼｯｸE" pitchFamily="50" charset="-128"/>
              </a:rPr>
              <a:t>C1: 100%</a:t>
            </a:r>
            <a:endParaRPr lang="ja-JP" altLang="en-US" sz="2400" dirty="0">
              <a:ea typeface="HGPｺﾞｼｯｸE" pitchFamily="50" charset="-128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Three </a:t>
            </a:r>
            <a:r>
              <a:rPr lang="en-US" altLang="ja-JP" dirty="0">
                <a:ea typeface="HGPｺﾞｼｯｸE" pitchFamily="50" charset="-128"/>
              </a:rPr>
              <a:t>type</a:t>
            </a:r>
            <a:r>
              <a:rPr lang="ja-JP" altLang="en-US" dirty="0">
                <a:ea typeface="HGPｺﾞｼｯｸE" pitchFamily="50" charset="-128"/>
              </a:rPr>
              <a:t>s of inclusion relations</a:t>
            </a:r>
          </a:p>
        </p:txBody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/>
              <a:t>C2: 100%</a:t>
            </a:r>
            <a:r>
              <a:rPr lang="ja-JP" altLang="en-US" dirty="0"/>
              <a:t>　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 　　　　⇒　</a:t>
            </a:r>
            <a:r>
              <a:rPr lang="en-US" altLang="ja-JP" dirty="0"/>
              <a:t>C1: 100%</a:t>
            </a:r>
          </a:p>
          <a:p>
            <a:pPr algn="l" rtl="0" eaLnBrk="1" hangingPunct="1"/>
            <a:r>
              <a:rPr lang="en-US" altLang="ja-JP" dirty="0"/>
              <a:t>C1: 100%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　　　　 ⇒　</a:t>
            </a:r>
            <a:r>
              <a:rPr lang="en-US" altLang="ja-JP" dirty="0"/>
              <a:t>C0: 100</a:t>
            </a:r>
            <a:r>
              <a:rPr lang="ja-JP" altLang="en-US" dirty="0"/>
              <a:t>%</a:t>
            </a:r>
          </a:p>
        </p:txBody>
      </p:sp>
      <p:sp>
        <p:nvSpPr>
          <p:cNvPr id="34824" name="Oval 4"/>
          <p:cNvSpPr>
            <a:spLocks noChangeArrowheads="1"/>
          </p:cNvSpPr>
          <p:nvPr/>
        </p:nvSpPr>
        <p:spPr bwMode="auto">
          <a:xfrm>
            <a:off x="1295400" y="4786313"/>
            <a:ext cx="1905000" cy="762000"/>
          </a:xfrm>
          <a:prstGeom prst="ellipse">
            <a:avLst/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C2: 100%</a:t>
            </a:r>
            <a:endParaRPr lang="ja-JP" altLang="en-US" sz="2400" dirty="0"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F4F4C-F123-4BFD-B147-2DB6405E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Common Misconceptions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0584E2-8F9E-4A1E-B018-BDC90CFD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“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C1: 100%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⇒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C0: 100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%</a:t>
            </a:r>
            <a:r>
              <a:rPr lang="ja-JP" altLang="en-US" dirty="0"/>
              <a:t>” mea</a:t>
            </a:r>
            <a:r>
              <a:rPr lang="en-US" altLang="ja-JP" dirty="0"/>
              <a:t>ns</a:t>
            </a:r>
            <a:br>
              <a:rPr lang="en-US" altLang="ja-JP" dirty="0"/>
            </a:br>
            <a:r>
              <a:rPr lang="ja-JP" altLang="en-US" dirty="0"/>
              <a:t>“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C1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≤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C0</a:t>
            </a:r>
            <a:r>
              <a:rPr lang="ja-JP" altLang="en-US" dirty="0"/>
              <a:t>”</a:t>
            </a:r>
            <a:r>
              <a:rPr lang="en-US" altLang="ja-JP" dirty="0"/>
              <a:t>, right</a:t>
            </a:r>
            <a:r>
              <a:rPr lang="ja-JP" altLang="en-US" dirty="0"/>
              <a:t>?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15201D-E13B-49AC-B4F0-5BA2BEF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56E0A7-5EF8-4EA3-B2ED-31F60188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29</a:t>
            </a:fld>
            <a:endParaRPr lang="en-US" altLang="ja-JP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18D26E5-4CFE-499B-BBEE-6EB0580B0794}"/>
              </a:ext>
            </a:extLst>
          </p:cNvPr>
          <p:cNvSpPr/>
          <p:nvPr/>
        </p:nvSpPr>
        <p:spPr>
          <a:xfrm>
            <a:off x="4003675" y="2841535"/>
            <a:ext cx="1143000" cy="457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r>
              <a:rPr kumimoji="1" lang="ja-JP" altLang="en-US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rror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381EA3-5EAB-444F-AD1D-62C174576798}"/>
              </a:ext>
            </a:extLst>
          </p:cNvPr>
          <p:cNvSpPr txBox="1"/>
          <p:nvPr/>
        </p:nvSpPr>
        <p:spPr>
          <a:xfrm>
            <a:off x="5622291" y="2612263"/>
            <a:ext cx="31242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This proposition only applies to the case of 100% coverage and is not guaranteed for other cases.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A02C98F-C75A-44AA-81FA-540116EC85DB}"/>
              </a:ext>
            </a:extLst>
          </p:cNvPr>
          <p:cNvGrpSpPr/>
          <p:nvPr/>
        </p:nvGrpSpPr>
        <p:grpSpPr>
          <a:xfrm>
            <a:off x="713276" y="2819400"/>
            <a:ext cx="7743327" cy="3380726"/>
            <a:chOff x="1327657" y="3056658"/>
            <a:chExt cx="7743327" cy="338072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E1D700D-9207-4E09-86E0-65AB90C1BE84}"/>
                </a:ext>
              </a:extLst>
            </p:cNvPr>
            <p:cNvSpPr txBox="1"/>
            <p:nvPr/>
          </p:nvSpPr>
          <p:spPr>
            <a:xfrm>
              <a:off x="1327657" y="3056658"/>
              <a:ext cx="187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kumimoji="1" lang="ja-JP" altLang="en-US" sz="2400" dirty="0"/>
                <a:t>(</a:t>
              </a:r>
              <a:r>
                <a:rPr kumimoji="1" lang="en-US" altLang="ja-JP" sz="2400" dirty="0"/>
                <a:t>E</a:t>
              </a:r>
              <a:r>
                <a:rPr kumimoji="1" lang="ja-JP" altLang="en-US" sz="2400" dirty="0"/>
                <a:t>xample)</a:t>
              </a: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8DDC8CDE-246B-44D5-92A9-311EBB2F8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309" y="4475992"/>
              <a:ext cx="9371" cy="19613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6E150C5-783C-4F14-B57C-5B14F1CC0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110" y="4094992"/>
              <a:ext cx="700088" cy="404813"/>
            </a:xfrm>
            <a:custGeom>
              <a:avLst/>
              <a:gdLst>
                <a:gd name="T0" fmla="*/ 0 w 441"/>
                <a:gd name="T1" fmla="*/ 0 h 255"/>
                <a:gd name="T2" fmla="*/ 438 w 441"/>
                <a:gd name="T3" fmla="*/ 0 h 255"/>
                <a:gd name="T4" fmla="*/ 441 w 441"/>
                <a:gd name="T5" fmla="*/ 255 h 255"/>
                <a:gd name="T6" fmla="*/ 0 60000 65536"/>
                <a:gd name="T7" fmla="*/ 0 60000 65536"/>
                <a:gd name="T8" fmla="*/ 0 60000 65536"/>
                <a:gd name="T9" fmla="*/ 0 w 441"/>
                <a:gd name="T10" fmla="*/ 0 h 255"/>
                <a:gd name="T11" fmla="*/ 441 w 44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" h="255">
                  <a:moveTo>
                    <a:pt x="0" y="0"/>
                  </a:moveTo>
                  <a:lnTo>
                    <a:pt x="438" y="0"/>
                  </a:lnTo>
                  <a:lnTo>
                    <a:pt x="441" y="25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1915CD4D-568D-4444-BFE9-4A9BC4C7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935" y="3713992"/>
              <a:ext cx="1447800" cy="762000"/>
            </a:xfrm>
            <a:prstGeom prst="flowChartDecision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altLang="ja-JP" sz="2000">
                  <a:latin typeface="HGPｺﾞｼｯｸE" pitchFamily="50" charset="-128"/>
                  <a:ea typeface="HGPｺﾞｼｯｸE" pitchFamily="50" charset="-128"/>
                </a:rPr>
                <a:t>x &gt; 0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0A95311-A260-4519-9030-506A87809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110" y="3647317"/>
              <a:ext cx="3254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>
                  <a:ea typeface="HGPｺﾞｼｯｸE" pitchFamily="50" charset="-128"/>
                </a:rPr>
                <a:t>T.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671D73D1-F614-472E-A028-69AADC1F6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960" y="4333117"/>
              <a:ext cx="3159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>
                  <a:ea typeface="HGPｺﾞｼｯｸE" pitchFamily="50" charset="-128"/>
                </a:rPr>
                <a:t>F.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7613DABF-453F-4015-BE59-66F80DDFE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135" y="4475992"/>
              <a:ext cx="990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altLang="ja-JP" dirty="0">
                  <a:latin typeface="HGPｺﾞｼｯｸE" pitchFamily="50" charset="-128"/>
                  <a:ea typeface="HGPｺﾞｼｯｸE" pitchFamily="50" charset="-128"/>
                </a:rPr>
                <a:t>A.</a:t>
              </a: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39E84240-E7CD-49E9-AE32-B810C9BD5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310" y="5786196"/>
              <a:ext cx="1390650" cy="274949"/>
            </a:xfrm>
            <a:custGeom>
              <a:avLst/>
              <a:gdLst>
                <a:gd name="T0" fmla="*/ 876 w 876"/>
                <a:gd name="T1" fmla="*/ 0 h 336"/>
                <a:gd name="T2" fmla="*/ 876 w 876"/>
                <a:gd name="T3" fmla="*/ 336 h 336"/>
                <a:gd name="T4" fmla="*/ 0 w 876"/>
                <a:gd name="T5" fmla="*/ 336 h 336"/>
                <a:gd name="T6" fmla="*/ 0 60000 65536"/>
                <a:gd name="T7" fmla="*/ 0 60000 65536"/>
                <a:gd name="T8" fmla="*/ 0 60000 65536"/>
                <a:gd name="T9" fmla="*/ 0 w 876"/>
                <a:gd name="T10" fmla="*/ 0 h 336"/>
                <a:gd name="T11" fmla="*/ 876 w 87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6" h="336">
                  <a:moveTo>
                    <a:pt x="876" y="0"/>
                  </a:moveTo>
                  <a:lnTo>
                    <a:pt x="876" y="336"/>
                  </a:lnTo>
                  <a:lnTo>
                    <a:pt x="0" y="33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B722E1AB-2526-4852-948D-87C83AF72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575" y="493871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5418DA5F-BB34-466F-8050-D60B5A5E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319715"/>
              <a:ext cx="990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altLang="ja-JP" dirty="0">
                  <a:latin typeface="HGPｺﾞｼｯｸE" pitchFamily="50" charset="-128"/>
                  <a:ea typeface="HGPｺﾞｼｯｸE" pitchFamily="50" charset="-128"/>
                </a:rPr>
                <a:t>B.</a:t>
              </a: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B133C02-BC1D-45AD-8C46-399762AC9447}"/>
                </a:ext>
              </a:extLst>
            </p:cNvPr>
            <p:cNvSpPr/>
            <p:nvPr/>
          </p:nvSpPr>
          <p:spPr>
            <a:xfrm>
              <a:off x="1351935" y="4326849"/>
              <a:ext cx="457200" cy="43263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D1F4ABE-2C33-4F45-AD4C-DF22AE535B42}"/>
                </a:ext>
              </a:extLst>
            </p:cNvPr>
            <p:cNvSpPr txBox="1"/>
            <p:nvPr/>
          </p:nvSpPr>
          <p:spPr>
            <a:xfrm>
              <a:off x="4095135" y="4529050"/>
              <a:ext cx="4975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sz="2400" dirty="0"/>
                <a:t>If the left condition is false (</a:t>
              </a:r>
              <a:r>
                <a:rPr lang="en-US" altLang="ja-JP" sz="2400" dirty="0"/>
                <a:t>F.</a:t>
              </a:r>
              <a:r>
                <a:rPr kumimoji="1" lang="ja-JP" altLang="en-US" sz="2400" dirty="0"/>
                <a:t>)</a:t>
              </a:r>
              <a:endParaRPr kumimoji="1" lang="en-US" altLang="ja-JP" sz="2400" dirty="0"/>
            </a:p>
            <a:p>
              <a:pPr marL="285750" indent="-285750" algn="l" rtl="0">
                <a:buFont typeface="Wingdings" panose="05000000000000000000" pitchFamily="2" charset="2"/>
                <a:buChar char="u"/>
              </a:pPr>
              <a:r>
                <a:rPr lang="en-US" altLang="ja-JP" sz="2400" dirty="0"/>
                <a:t>C1</a:t>
              </a:r>
              <a:r>
                <a:rPr kumimoji="1" lang="ja-JP" altLang="en-US" sz="2400" dirty="0"/>
                <a:t> </a:t>
              </a:r>
              <a:r>
                <a:rPr kumimoji="1" lang="en-US" altLang="ja-JP" sz="2400" dirty="0"/>
                <a:t>=</a:t>
              </a:r>
              <a:r>
                <a:rPr lang="ja-JP" altLang="en-US" sz="2400" dirty="0"/>
                <a:t> </a:t>
              </a:r>
              <a:r>
                <a:rPr lang="en-US" altLang="ja-JP" sz="2400" dirty="0"/>
                <a:t>1/2</a:t>
              </a:r>
              <a:r>
                <a:rPr lang="ja-JP" altLang="en-US" sz="2400" dirty="0"/>
                <a:t> </a:t>
              </a:r>
              <a:r>
                <a:rPr lang="en-US" altLang="ja-JP" sz="2400" dirty="0"/>
                <a:t>= 50%</a:t>
              </a:r>
            </a:p>
            <a:p>
              <a:pPr marL="285750" indent="-285750" algn="l" rtl="0">
                <a:buFont typeface="Wingdings" panose="05000000000000000000" pitchFamily="2" charset="2"/>
                <a:buChar char="u"/>
              </a:pPr>
              <a:r>
                <a:rPr lang="en-US" altLang="ja-JP" sz="2400" dirty="0"/>
                <a:t>C0</a:t>
              </a:r>
              <a:r>
                <a:rPr kumimoji="1" lang="ja-JP" altLang="en-US" sz="2400" dirty="0"/>
                <a:t> </a:t>
              </a:r>
              <a:r>
                <a:rPr kumimoji="1" lang="en-US" altLang="ja-JP" sz="2400" dirty="0"/>
                <a:t>= 1/</a:t>
              </a:r>
              <a:r>
                <a:rPr lang="en-US" altLang="ja-JP" sz="2400" dirty="0"/>
                <a:t>3</a:t>
              </a:r>
              <a:r>
                <a:rPr kumimoji="1" lang="en-US" altLang="ja-JP" sz="2400" dirty="0"/>
                <a:t> = 33.3%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5849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74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96F86-FA2A-4EEA-B4E5-1322AC6F9818}" type="slidenum">
              <a:rPr lang="en-US" altLang="ja-JP"/>
              <a:pPr algn="l" rtl="0"/>
              <a:t>3</a:t>
            </a:fld>
            <a:endParaRPr lang="en-US" altLang="ja-JP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W</a:t>
            </a:r>
            <a:r>
              <a:rPr lang="ja-JP" altLang="en-US" dirty="0">
                <a:ea typeface="HGPｺﾞｼｯｸE" pitchFamily="50" charset="-128"/>
              </a:rPr>
              <a:t>hite box test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r>
              <a:rPr lang="ja-JP" altLang="en-US" dirty="0">
                <a:ea typeface="HGPｺﾞｼｯｸE" pitchFamily="50" charset="-128"/>
              </a:rPr>
              <a:t> method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eaLnBrk="1" hangingPunct="1"/>
            <a:r>
              <a:rPr lang="ja-JP" altLang="en-US" dirty="0"/>
              <a:t>How to design test cases by focusing on </a:t>
            </a:r>
            <a:r>
              <a:rPr lang="en-US" altLang="ja-JP" dirty="0"/>
              <a:t>the 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structure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(contents)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of the s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ource program </a:t>
            </a:r>
            <a:r>
              <a:rPr lang="en-US" altLang="ja-JP" dirty="0"/>
              <a:t>rather than the </a:t>
            </a:r>
            <a:r>
              <a:rPr lang="ja-JP" altLang="en-US" dirty="0"/>
              <a:t>specification</a:t>
            </a:r>
            <a:r>
              <a:rPr lang="en-US" altLang="ja-JP" dirty="0"/>
              <a:t>s</a:t>
            </a:r>
            <a:endParaRPr lang="ja-JP" altLang="en-US" dirty="0"/>
          </a:p>
          <a:p>
            <a:pPr lvl="1" algn="l" rtl="0" eaLnBrk="1" hangingPunct="1"/>
            <a:r>
              <a:rPr lang="ja-JP" altLang="en-US" dirty="0">
                <a:ea typeface="HGPｺﾞｼｯｸE" pitchFamily="50" charset="-128"/>
              </a:rPr>
              <a:t>Test not in line with required specifications</a:t>
            </a:r>
          </a:p>
          <a:p>
            <a:pPr lvl="1" algn="l" rtl="0" eaLnBrk="1" hangingPunct="1"/>
            <a:r>
              <a:rPr lang="ja-JP" altLang="en-US" dirty="0"/>
              <a:t>Dealing with structural complexity (combination of conditions, etc.) in the source program</a:t>
            </a:r>
          </a:p>
          <a:p>
            <a:pPr lvl="1" algn="l" rtl="0" eaLnBrk="1" hangingPunct="1"/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Tests that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sup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plement black box test</a:t>
            </a:r>
            <a:r>
              <a:rPr lang="en-US" altLang="ja-JP" dirty="0" err="1">
                <a:solidFill>
                  <a:srgbClr val="0000FF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0000FF"/>
              </a:solidFill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584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EC7C501-7BEA-4C99-8D1A-9644859BA530}" type="slidenum">
              <a:rPr lang="en-US" altLang="ja-JP"/>
              <a:pPr algn="l" rtl="0"/>
              <a:t>30</a:t>
            </a:fld>
            <a:endParaRPr lang="en-US" altLang="ja-JP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hree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type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s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of 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white box test</a:t>
            </a:r>
            <a:r>
              <a:rPr lang="en-US" altLang="ja-JP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ing</a:t>
            </a:r>
            <a:endParaRPr lang="ja-JP" altLang="en-US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915400" cy="4267200"/>
          </a:xfrm>
        </p:spPr>
        <p:txBody>
          <a:bodyPr/>
          <a:lstStyle/>
          <a:p>
            <a:pPr eaLnBrk="1" hangingPunct="1"/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Statement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 coverage (</a:t>
            </a:r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C0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) </a:t>
            </a:r>
            <a:r>
              <a:rPr lang="en-US" sz="2600" dirty="0">
                <a:effectLst/>
                <a:latin typeface="Segoe UI Web (West European)"/>
              </a:rPr>
              <a:t>can be easily achieved</a:t>
            </a:r>
          </a:p>
          <a:p>
            <a:pPr eaLnBrk="1" hangingPunct="1"/>
            <a:r>
              <a:rPr lang="en-US" sz="2600" dirty="0">
                <a:solidFill>
                  <a:srgbClr val="FF0000"/>
                </a:solidFill>
                <a:effectLst/>
                <a:latin typeface="Segoe UI Web (West European)"/>
              </a:rPr>
              <a:t>Branch coverage (C1) </a:t>
            </a:r>
            <a:r>
              <a:rPr lang="en-US" sz="2600" dirty="0">
                <a:effectLst/>
                <a:latin typeface="Segoe UI Web (West European)"/>
              </a:rPr>
              <a:t>is somewhat complicated, but unless the scale is large, it is possible to </a:t>
            </a:r>
            <a:r>
              <a:rPr lang="en-US" sz="2600" dirty="0">
                <a:solidFill>
                  <a:srgbClr val="FF0000"/>
                </a:solidFill>
                <a:effectLst/>
                <a:latin typeface="Segoe UI Web (West European)"/>
              </a:rPr>
              <a:t>increase the coverage rate</a:t>
            </a:r>
            <a:r>
              <a:rPr lang="en-US" sz="2600" dirty="0">
                <a:effectLst/>
                <a:latin typeface="Segoe UI Web (West European)"/>
              </a:rPr>
              <a:t> (however, the more conditional branches there are, the more difficult it becomes).</a:t>
            </a:r>
          </a:p>
          <a:p>
            <a:pPr eaLnBrk="1" hangingPunct="1"/>
            <a:r>
              <a:rPr lang="en-US" sz="2600" dirty="0">
                <a:solidFill>
                  <a:srgbClr val="006600"/>
                </a:solidFill>
                <a:effectLst/>
                <a:latin typeface="Segoe UI Web (West European)"/>
              </a:rPr>
              <a:t>The feasibility of condition coverage (C2) </a:t>
            </a:r>
            <a:r>
              <a:rPr lang="en-US" sz="2600" dirty="0">
                <a:effectLst/>
                <a:latin typeface="Segoe UI Web (West European)"/>
              </a:rPr>
              <a:t>becomes much more difficult as the scale and complexity increases.</a:t>
            </a:r>
          </a:p>
          <a:p>
            <a:pPr eaLnBrk="1" hangingPunct="1"/>
            <a:r>
              <a:rPr lang="en-US" sz="2200" dirty="0"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For example, if we consider the state transition of a smartphone, there are as many branches as there are icons that can be tapped on each screen, so the total number of combinations increases explosively.</a:t>
            </a:r>
            <a:endParaRPr lang="ja-JP" altLang="en-US" sz="22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686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E52A7CB-66BC-4623-8F2E-0036EC5BA0D1}" type="slidenum">
              <a:rPr lang="en-US" altLang="ja-JP"/>
              <a:pPr algn="l" rtl="0"/>
              <a:t>31</a:t>
            </a:fld>
            <a:endParaRPr lang="en-US" altLang="ja-JP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645525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Relation</a:t>
            </a:r>
            <a:r>
              <a:rPr lang="en-US" altLang="ja-JP" dirty="0">
                <a:ea typeface="HGPｺﾞｼｯｸE" pitchFamily="50" charset="-128"/>
              </a:rPr>
              <a:t>ship</a:t>
            </a:r>
            <a:r>
              <a:rPr lang="ja-JP" altLang="en-US" dirty="0">
                <a:ea typeface="HGPｺﾞｼｯｸE" pitchFamily="50" charset="-128"/>
              </a:rPr>
              <a:t> </a:t>
            </a:r>
            <a:r>
              <a:rPr lang="en-US" altLang="ja-JP" dirty="0">
                <a:ea typeface="HGPｺﾞｼｯｸE" pitchFamily="50" charset="-128"/>
              </a:rPr>
              <a:t>with</a:t>
            </a:r>
            <a:r>
              <a:rPr lang="ja-JP" altLang="en-US" dirty="0">
                <a:ea typeface="HGPｺﾞｼｯｸE" pitchFamily="50" charset="-128"/>
              </a:rPr>
              <a:t> black box testing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28076" cy="4267200"/>
          </a:xfrm>
        </p:spPr>
        <p:txBody>
          <a:bodyPr/>
          <a:lstStyle/>
          <a:p>
            <a:pPr algn="l" rtl="0" eaLnBrk="1" hangingPunct="1"/>
            <a:r>
              <a:rPr lang="ja-JP" altLang="en-US" sz="2900" dirty="0"/>
              <a:t>White box test</a:t>
            </a:r>
            <a:r>
              <a:rPr lang="en-US" altLang="ja-JP" sz="2900" dirty="0" err="1"/>
              <a:t>ing</a:t>
            </a:r>
            <a:r>
              <a:rPr lang="ja-JP" altLang="en-US" sz="2900" dirty="0"/>
              <a:t> </a:t>
            </a:r>
            <a:r>
              <a:rPr lang="en-US" altLang="ja-JP" sz="2900" dirty="0"/>
              <a:t>is</a:t>
            </a:r>
            <a:r>
              <a:rPr lang="ja-JP" altLang="en-US" sz="2900" dirty="0"/>
              <a:t> weaker than blac</a:t>
            </a:r>
            <a:r>
              <a:rPr lang="en-US" altLang="ja-JP" sz="2900" dirty="0"/>
              <a:t>k </a:t>
            </a:r>
            <a:r>
              <a:rPr lang="ja-JP" altLang="en-US" sz="2900" dirty="0"/>
              <a:t>box test</a:t>
            </a:r>
            <a:r>
              <a:rPr lang="en-US" altLang="ja-JP" sz="2900" dirty="0" err="1"/>
              <a:t>ing</a:t>
            </a:r>
            <a:r>
              <a:rPr lang="ja-JP" altLang="en-US" sz="2900" dirty="0"/>
              <a:t> such as equivalence partitioning</a:t>
            </a:r>
          </a:p>
          <a:p>
            <a:pPr lvl="1" eaLnBrk="1" hangingPunct="1"/>
            <a:r>
              <a:rPr lang="en-US" altLang="ja-JP" sz="2500" dirty="0">
                <a:ea typeface="HGPｺﾞｼｯｸE" pitchFamily="50" charset="-128"/>
              </a:rPr>
              <a:t>In the first place, </a:t>
            </a:r>
            <a:r>
              <a:rPr lang="en-US" altLang="ja-JP" sz="2500" dirty="0">
                <a:solidFill>
                  <a:srgbClr val="FF0000"/>
                </a:solidFill>
                <a:ea typeface="HGPｺﾞｼｯｸE" pitchFamily="50" charset="-128"/>
              </a:rPr>
              <a:t>we did not test whether it complied with the required specifications.</a:t>
            </a:r>
            <a:endParaRPr lang="ja-JP" altLang="en-US" sz="2500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eaLnBrk="1" hangingPunct="1"/>
            <a:r>
              <a:rPr lang="ja-JP" altLang="en-US" sz="2500" dirty="0"/>
              <a:t>However, it can </a:t>
            </a:r>
            <a:r>
              <a:rPr lang="en-US" altLang="ja-JP" sz="2500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sz="2500" dirty="0">
                <a:solidFill>
                  <a:srgbClr val="0000FF"/>
                </a:solidFill>
                <a:ea typeface="HGPｺﾞｼｯｸE" pitchFamily="50" charset="-128"/>
              </a:rPr>
              <a:t>heck “</a:t>
            </a:r>
            <a:r>
              <a:rPr lang="en-US" altLang="ja-JP" sz="2500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sz="2500" dirty="0">
                <a:solidFill>
                  <a:srgbClr val="0000FF"/>
                </a:solidFill>
                <a:ea typeface="HGPｺﾞｼｯｸE" pitchFamily="50" charset="-128"/>
              </a:rPr>
              <a:t>omplex combination</a:t>
            </a:r>
            <a:r>
              <a:rPr lang="en-US" altLang="ja-JP" sz="2500" dirty="0">
                <a:solidFill>
                  <a:srgbClr val="0000FF"/>
                </a:solidFill>
                <a:ea typeface="HGPｺﾞｼｯｸE" pitchFamily="50" charset="-128"/>
              </a:rPr>
              <a:t>s</a:t>
            </a:r>
            <a:r>
              <a:rPr lang="ja-JP" altLang="en-US" sz="2500" dirty="0">
                <a:solidFill>
                  <a:srgbClr val="0000FF"/>
                </a:solidFill>
                <a:ea typeface="HGPｺﾞｼｯｸE" pitchFamily="50" charset="-128"/>
              </a:rPr>
              <a:t> of conditions“</a:t>
            </a:r>
            <a:r>
              <a:rPr lang="en-US" altLang="ja-JP" sz="2500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en-US" altLang="ja-JP" sz="2500" dirty="0"/>
              <a:t>that are</a:t>
            </a:r>
            <a:r>
              <a:rPr lang="ja-JP" altLang="en-US" sz="2500" dirty="0"/>
              <a:t> often overlooked in black box testing</a:t>
            </a:r>
          </a:p>
          <a:p>
            <a:pPr lvl="1" eaLnBrk="1" hangingPunct="1"/>
            <a:r>
              <a:rPr lang="en-US" altLang="ja-JP" sz="2500" dirty="0"/>
              <a:t>Also, there may be </a:t>
            </a:r>
            <a:r>
              <a:rPr lang="en-US" altLang="ja-JP" sz="2500" dirty="0">
                <a:solidFill>
                  <a:srgbClr val="0000FF"/>
                </a:solidFill>
              </a:rPr>
              <a:t>problems caused by the program</a:t>
            </a:r>
            <a:r>
              <a:rPr lang="en-US" altLang="ja-JP" sz="2500" dirty="0"/>
              <a:t> (rather than the specifications)</a:t>
            </a:r>
            <a:endParaRPr lang="ja-JP" altLang="en-US" sz="2500" dirty="0"/>
          </a:p>
          <a:p>
            <a:pPr lvl="1" algn="l" rtl="0" eaLnBrk="1" hangingPunct="1"/>
            <a:endParaRPr lang="en-US" altLang="ja-JP" dirty="0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017084" y="5670847"/>
            <a:ext cx="7109831" cy="46166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 dirty="0">
                <a:ea typeface="HGPｺﾞｼｯｸE" pitchFamily="50" charset="-128"/>
              </a:rPr>
              <a:t>The function is to reinforce black box testing</a:t>
            </a:r>
            <a:endParaRPr lang="ja-JP" altLang="en-US" sz="2400" dirty="0"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039D0-057F-4D57-A338-09F7CD1D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7883526" cy="1216025"/>
          </a:xfrm>
        </p:spPr>
        <p:txBody>
          <a:bodyPr/>
          <a:lstStyle/>
          <a:p>
            <a:pPr algn="l" rtl="0"/>
            <a:r>
              <a:rPr kumimoji="1"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Realistically, you should perform a black box test and then pay attention to the coverage rate (C0, C1)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BF832-379A-4588-8A38-B159B5F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/>
            <a:r>
              <a:rPr lang="en-US" altLang="ja-JP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It is of course necessary to check whether the specifications are met, so we execute several test cases using black box testing.</a:t>
            </a:r>
          </a:p>
          <a:p>
            <a:pPr algn="l" rtl="0"/>
            <a:r>
              <a:rPr lang="en-US" altLang="ja-JP" sz="2600" dirty="0">
                <a:latin typeface="HGPGothicE" panose="020B0900000000000000" pitchFamily="34" charset="-128"/>
                <a:ea typeface="HGPGothicE" panose="020B0900000000000000" pitchFamily="34" charset="-128"/>
              </a:rPr>
              <a:t>At that time, by paying attention to the </a:t>
            </a:r>
            <a:r>
              <a:rPr lang="en-US" altLang="ja-JP" sz="26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statement coverage rate and branch coverage rate</a:t>
            </a:r>
            <a:r>
              <a:rPr lang="en-US" altLang="ja-JP" sz="2600" dirty="0">
                <a:latin typeface="HGPGothicE" panose="020B0900000000000000" pitchFamily="34" charset="-128"/>
                <a:ea typeface="HGPGothicE" panose="020B0900000000000000" pitchFamily="34" charset="-128"/>
              </a:rPr>
              <a:t>, you can eliminate omissions in checks that </a:t>
            </a:r>
            <a:r>
              <a:rPr lang="en-US" altLang="ja-JP" sz="26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were</a:t>
            </a:r>
            <a:r>
              <a:rPr lang="en-US" altLang="ja-JP" sz="26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sz="26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not noticed</a:t>
            </a:r>
            <a:r>
              <a:rPr lang="en-US" altLang="ja-JP" sz="2600" dirty="0">
                <a:latin typeface="HGPGothicE" panose="020B0900000000000000" pitchFamily="34" charset="-128"/>
                <a:ea typeface="HGPGothicE" panose="020B0900000000000000" pitchFamily="34" charset="-128"/>
              </a:rPr>
              <a:t> during black box testing.</a:t>
            </a:r>
          </a:p>
          <a:p>
            <a:pPr lvl="1" algn="l" rtl="0"/>
            <a:r>
              <a:rPr kumimoji="1" lang="en-US" altLang="ja-JP" sz="2200" dirty="0"/>
              <a:t>The most basic is the statement coverage rate (C0), and if this is not 100%, that is, if there are statements that are not executed, it is no good.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B55D99-D426-4331-B288-EA1150B7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63CD25-A849-4F32-8421-F02918E8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6122863"/>
      </p:ext>
    </p:extLst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409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DA8581C-2ADB-437F-AB4B-D56A60DEF976}" type="slidenum">
              <a:rPr lang="en-US" altLang="ja-JP"/>
              <a:pPr algn="l" rtl="0"/>
              <a:t>33</a:t>
            </a:fld>
            <a:endParaRPr lang="en-US" altLang="ja-JP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Classification of tests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599"/>
            <a:ext cx="8001000" cy="44926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B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lack box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649288" lvl="1" indent="-177800" algn="l" rtl="0" eaLnBrk="1" hangingPunct="1">
              <a:buFont typeface="Wingdings" pitchFamily="2" charset="2"/>
              <a:buNone/>
            </a:pPr>
            <a:r>
              <a:rPr lang="en-US" altLang="ja-JP" sz="2400" dirty="0"/>
              <a:t>Perform operational tests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based on specifications</a:t>
            </a:r>
            <a:r>
              <a:rPr lang="en-US" altLang="ja-JP" sz="2400" dirty="0"/>
              <a:t> without looking at the program contents (black box)</a:t>
            </a:r>
            <a:endParaRPr lang="ja-JP" altLang="en-US" sz="2400" dirty="0"/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W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hite box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649288" lvl="1" indent="-177800" algn="l" rtl="0" eaLnBrk="1" hangingPunct="1">
              <a:buFont typeface="Wingdings" pitchFamily="2" charset="2"/>
              <a:buNone/>
            </a:pPr>
            <a:r>
              <a:rPr lang="en-US" altLang="ja-JP" sz="2400" dirty="0"/>
              <a:t>Perform operational tests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b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ased on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the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internal structure </a:t>
            </a:r>
            <a:r>
              <a:rPr lang="en-US" altLang="ja-JP" sz="2400" dirty="0">
                <a:ea typeface="HGPｺﾞｼｯｸE" pitchFamily="50" charset="-128"/>
              </a:rPr>
              <a:t>of the program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 (mainly flowchart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s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)</a:t>
            </a:r>
            <a:endParaRPr lang="ja-JP" altLang="en-US" sz="2400" dirty="0"/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R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andom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649288" lvl="1" indent="-177800" eaLnBrk="1" hangingPunct="1">
              <a:buNone/>
            </a:pP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reate test cases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r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a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n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domly </a:t>
            </a:r>
            <a:r>
              <a:rPr lang="en-US" altLang="ja-JP" sz="2400" dirty="0"/>
              <a:t>and perform operational tests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802271"/>
      </p:ext>
    </p:extLst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512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B8130B2-C591-4501-86F6-A8A98D9AB8AA}" type="slidenum">
              <a:rPr lang="en-US" altLang="ja-JP"/>
              <a:pPr algn="l" rtl="0"/>
              <a:t>34</a:t>
            </a:fld>
            <a:endParaRPr lang="en-US" altLang="ja-JP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R</a:t>
            </a:r>
            <a:r>
              <a:rPr lang="ja-JP" altLang="en-US" dirty="0">
                <a:ea typeface="HGPｺﾞｼｯｸE" pitchFamily="50" charset="-128"/>
              </a:rPr>
              <a:t>andom test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r>
              <a:rPr lang="ja-JP" altLang="en-US" dirty="0">
                <a:ea typeface="HGPｺﾞｼｯｸE" pitchFamily="50" charset="-128"/>
              </a:rPr>
              <a:t> method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4267200"/>
          </a:xfrm>
        </p:spPr>
        <p:txBody>
          <a:bodyPr/>
          <a:lstStyle/>
          <a:p>
            <a:pPr eaLnBrk="1" hangingPunct="1"/>
            <a:r>
              <a:rPr lang="en-US" altLang="ja-JP" dirty="0"/>
              <a:t>H</a:t>
            </a:r>
            <a:r>
              <a:rPr lang="ja-JP" altLang="en-US" dirty="0"/>
              <a:t>ow to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c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reate input data randomly</a:t>
            </a:r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eaLnBrk="1" hangingPunct="1"/>
            <a:r>
              <a:rPr lang="en-US" altLang="ja-JP" dirty="0"/>
              <a:t>It may be necessary to consider the </a:t>
            </a:r>
            <a:r>
              <a:rPr lang="en-US" altLang="ja-JP" dirty="0">
                <a:solidFill>
                  <a:srgbClr val="0000FF"/>
                </a:solidFill>
              </a:rPr>
              <a:t>probability distribution </a:t>
            </a:r>
            <a:r>
              <a:rPr lang="en-US" altLang="ja-JP" dirty="0"/>
              <a:t>according to which random data is generated.</a:t>
            </a:r>
          </a:p>
        </p:txBody>
      </p:sp>
      <p:sp>
        <p:nvSpPr>
          <p:cNvPr id="5126" name="Freeform 14"/>
          <p:cNvSpPr>
            <a:spLocks/>
          </p:cNvSpPr>
          <p:nvPr/>
        </p:nvSpPr>
        <p:spPr bwMode="auto">
          <a:xfrm>
            <a:off x="914400" y="4494213"/>
            <a:ext cx="1600200" cy="1409700"/>
          </a:xfrm>
          <a:custGeom>
            <a:avLst/>
            <a:gdLst>
              <a:gd name="T0" fmla="*/ 0 w 960"/>
              <a:gd name="T1" fmla="*/ 872 h 888"/>
              <a:gd name="T2" fmla="*/ 238 w 960"/>
              <a:gd name="T3" fmla="*/ 744 h 888"/>
              <a:gd name="T4" fmla="*/ 504 w 960"/>
              <a:gd name="T5" fmla="*/ 9 h 888"/>
              <a:gd name="T6" fmla="*/ 769 w 960"/>
              <a:gd name="T7" fmla="*/ 718 h 888"/>
              <a:gd name="T8" fmla="*/ 960 w 960"/>
              <a:gd name="T9" fmla="*/ 872 h 8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888"/>
              <a:gd name="T17" fmla="*/ 960 w 960"/>
              <a:gd name="T18" fmla="*/ 888 h 8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888">
                <a:moveTo>
                  <a:pt x="0" y="872"/>
                </a:moveTo>
                <a:cubicBezTo>
                  <a:pt x="40" y="851"/>
                  <a:pt x="154" y="888"/>
                  <a:pt x="238" y="744"/>
                </a:cubicBezTo>
                <a:cubicBezTo>
                  <a:pt x="319" y="581"/>
                  <a:pt x="398" y="0"/>
                  <a:pt x="504" y="9"/>
                </a:cubicBezTo>
                <a:cubicBezTo>
                  <a:pt x="582" y="19"/>
                  <a:pt x="690" y="555"/>
                  <a:pt x="769" y="718"/>
                </a:cubicBezTo>
                <a:cubicBezTo>
                  <a:pt x="848" y="881"/>
                  <a:pt x="920" y="840"/>
                  <a:pt x="960" y="872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27" name="Line 15"/>
          <p:cNvSpPr>
            <a:spLocks noChangeShapeType="1"/>
          </p:cNvSpPr>
          <p:nvPr/>
        </p:nvSpPr>
        <p:spPr bwMode="auto">
          <a:xfrm>
            <a:off x="685800" y="5954713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28" name="Text Box 17"/>
          <p:cNvSpPr txBox="1">
            <a:spLocks noChangeArrowheads="1"/>
          </p:cNvSpPr>
          <p:nvPr/>
        </p:nvSpPr>
        <p:spPr bwMode="auto">
          <a:xfrm>
            <a:off x="618415" y="3810000"/>
            <a:ext cx="249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1800" dirty="0"/>
              <a:t>N</a:t>
            </a:r>
            <a:r>
              <a:rPr lang="ja-JP" altLang="en-US" sz="1800" dirty="0"/>
              <a:t>ormal distribution</a:t>
            </a:r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auto">
          <a:xfrm flipV="1">
            <a:off x="1752600" y="4278313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30" name="Freeform 20"/>
          <p:cNvSpPr>
            <a:spLocks/>
          </p:cNvSpPr>
          <p:nvPr/>
        </p:nvSpPr>
        <p:spPr bwMode="auto">
          <a:xfrm>
            <a:off x="3567280" y="5090849"/>
            <a:ext cx="1919120" cy="853357"/>
          </a:xfrm>
          <a:custGeom>
            <a:avLst/>
            <a:gdLst>
              <a:gd name="T0" fmla="*/ 0 w 1203"/>
              <a:gd name="T1" fmla="*/ 403 h 525"/>
              <a:gd name="T2" fmla="*/ 192 w 1203"/>
              <a:gd name="T3" fmla="*/ 153 h 525"/>
              <a:gd name="T4" fmla="*/ 390 w 1203"/>
              <a:gd name="T5" fmla="*/ 19 h 525"/>
              <a:gd name="T6" fmla="*/ 672 w 1203"/>
              <a:gd name="T7" fmla="*/ 390 h 525"/>
              <a:gd name="T8" fmla="*/ 960 w 1203"/>
              <a:gd name="T9" fmla="*/ 499 h 525"/>
              <a:gd name="T10" fmla="*/ 1203 w 1203"/>
              <a:gd name="T11" fmla="*/ 525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3"/>
              <a:gd name="T19" fmla="*/ 0 h 525"/>
              <a:gd name="T20" fmla="*/ 1203 w 1203"/>
              <a:gd name="T21" fmla="*/ 525 h 525"/>
              <a:gd name="connsiteX0" fmla="*/ 0 w 10049"/>
              <a:gd name="connsiteY0" fmla="*/ 10352 h 10352"/>
              <a:gd name="connsiteX1" fmla="*/ 1645 w 10049"/>
              <a:gd name="connsiteY1" fmla="*/ 2567 h 10352"/>
              <a:gd name="connsiteX2" fmla="*/ 3291 w 10049"/>
              <a:gd name="connsiteY2" fmla="*/ 15 h 10352"/>
              <a:gd name="connsiteX3" fmla="*/ 5635 w 10049"/>
              <a:gd name="connsiteY3" fmla="*/ 7082 h 10352"/>
              <a:gd name="connsiteX4" fmla="*/ 8029 w 10049"/>
              <a:gd name="connsiteY4" fmla="*/ 9158 h 10352"/>
              <a:gd name="connsiteX5" fmla="*/ 10049 w 10049"/>
              <a:gd name="connsiteY5" fmla="*/ 9653 h 10352"/>
              <a:gd name="connsiteX0" fmla="*/ 0 w 10049"/>
              <a:gd name="connsiteY0" fmla="*/ 10352 h 10363"/>
              <a:gd name="connsiteX1" fmla="*/ 1645 w 10049"/>
              <a:gd name="connsiteY1" fmla="*/ 2567 h 10363"/>
              <a:gd name="connsiteX2" fmla="*/ 3291 w 10049"/>
              <a:gd name="connsiteY2" fmla="*/ 15 h 10363"/>
              <a:gd name="connsiteX3" fmla="*/ 5635 w 10049"/>
              <a:gd name="connsiteY3" fmla="*/ 7082 h 10363"/>
              <a:gd name="connsiteX4" fmla="*/ 8029 w 10049"/>
              <a:gd name="connsiteY4" fmla="*/ 9158 h 10363"/>
              <a:gd name="connsiteX5" fmla="*/ 10049 w 10049"/>
              <a:gd name="connsiteY5" fmla="*/ 9653 h 10363"/>
              <a:gd name="connsiteX0" fmla="*/ 0 w 10049"/>
              <a:gd name="connsiteY0" fmla="*/ 10583 h 10594"/>
              <a:gd name="connsiteX1" fmla="*/ 1450 w 10049"/>
              <a:gd name="connsiteY1" fmla="*/ 2462 h 10594"/>
              <a:gd name="connsiteX2" fmla="*/ 3291 w 10049"/>
              <a:gd name="connsiteY2" fmla="*/ 246 h 10594"/>
              <a:gd name="connsiteX3" fmla="*/ 5635 w 10049"/>
              <a:gd name="connsiteY3" fmla="*/ 7313 h 10594"/>
              <a:gd name="connsiteX4" fmla="*/ 8029 w 10049"/>
              <a:gd name="connsiteY4" fmla="*/ 9389 h 10594"/>
              <a:gd name="connsiteX5" fmla="*/ 10049 w 10049"/>
              <a:gd name="connsiteY5" fmla="*/ 9884 h 10594"/>
              <a:gd name="connsiteX0" fmla="*/ 0 w 10049"/>
              <a:gd name="connsiteY0" fmla="*/ 10583 h 10594"/>
              <a:gd name="connsiteX1" fmla="*/ 1450 w 10049"/>
              <a:gd name="connsiteY1" fmla="*/ 2462 h 10594"/>
              <a:gd name="connsiteX2" fmla="*/ 2998 w 10049"/>
              <a:gd name="connsiteY2" fmla="*/ 246 h 10594"/>
              <a:gd name="connsiteX3" fmla="*/ 5635 w 10049"/>
              <a:gd name="connsiteY3" fmla="*/ 7313 h 10594"/>
              <a:gd name="connsiteX4" fmla="*/ 8029 w 10049"/>
              <a:gd name="connsiteY4" fmla="*/ 9389 h 10594"/>
              <a:gd name="connsiteX5" fmla="*/ 10049 w 10049"/>
              <a:gd name="connsiteY5" fmla="*/ 9884 h 10594"/>
              <a:gd name="connsiteX0" fmla="*/ 0 w 10049"/>
              <a:gd name="connsiteY0" fmla="*/ 10634 h 10645"/>
              <a:gd name="connsiteX1" fmla="*/ 1450 w 10049"/>
              <a:gd name="connsiteY1" fmla="*/ 2513 h 10645"/>
              <a:gd name="connsiteX2" fmla="*/ 2998 w 10049"/>
              <a:gd name="connsiteY2" fmla="*/ 297 h 10645"/>
              <a:gd name="connsiteX3" fmla="*/ 4707 w 10049"/>
              <a:gd name="connsiteY3" fmla="*/ 8148 h 10645"/>
              <a:gd name="connsiteX4" fmla="*/ 8029 w 10049"/>
              <a:gd name="connsiteY4" fmla="*/ 9440 h 10645"/>
              <a:gd name="connsiteX5" fmla="*/ 10049 w 10049"/>
              <a:gd name="connsiteY5" fmla="*/ 9935 h 10645"/>
              <a:gd name="connsiteX0" fmla="*/ 0 w 10049"/>
              <a:gd name="connsiteY0" fmla="*/ 10634 h 10645"/>
              <a:gd name="connsiteX1" fmla="*/ 1450 w 10049"/>
              <a:gd name="connsiteY1" fmla="*/ 2513 h 10645"/>
              <a:gd name="connsiteX2" fmla="*/ 2998 w 10049"/>
              <a:gd name="connsiteY2" fmla="*/ 297 h 10645"/>
              <a:gd name="connsiteX3" fmla="*/ 4707 w 10049"/>
              <a:gd name="connsiteY3" fmla="*/ 8148 h 10645"/>
              <a:gd name="connsiteX4" fmla="*/ 7492 w 10049"/>
              <a:gd name="connsiteY4" fmla="*/ 9776 h 10645"/>
              <a:gd name="connsiteX5" fmla="*/ 10049 w 10049"/>
              <a:gd name="connsiteY5" fmla="*/ 9935 h 10645"/>
              <a:gd name="connsiteX0" fmla="*/ 0 w 10049"/>
              <a:gd name="connsiteY0" fmla="*/ 10634 h 10645"/>
              <a:gd name="connsiteX1" fmla="*/ 1450 w 10049"/>
              <a:gd name="connsiteY1" fmla="*/ 2513 h 10645"/>
              <a:gd name="connsiteX2" fmla="*/ 2998 w 10049"/>
              <a:gd name="connsiteY2" fmla="*/ 297 h 10645"/>
              <a:gd name="connsiteX3" fmla="*/ 4707 w 10049"/>
              <a:gd name="connsiteY3" fmla="*/ 8148 h 10645"/>
              <a:gd name="connsiteX4" fmla="*/ 7492 w 10049"/>
              <a:gd name="connsiteY4" fmla="*/ 9776 h 10645"/>
              <a:gd name="connsiteX5" fmla="*/ 10049 w 10049"/>
              <a:gd name="connsiteY5" fmla="*/ 9935 h 10645"/>
              <a:gd name="connsiteX0" fmla="*/ 0 w 10049"/>
              <a:gd name="connsiteY0" fmla="*/ 10461 h 10474"/>
              <a:gd name="connsiteX1" fmla="*/ 1255 w 10049"/>
              <a:gd name="connsiteY1" fmla="*/ 3683 h 10474"/>
              <a:gd name="connsiteX2" fmla="*/ 2998 w 10049"/>
              <a:gd name="connsiteY2" fmla="*/ 124 h 10474"/>
              <a:gd name="connsiteX3" fmla="*/ 4707 w 10049"/>
              <a:gd name="connsiteY3" fmla="*/ 7975 h 10474"/>
              <a:gd name="connsiteX4" fmla="*/ 7492 w 10049"/>
              <a:gd name="connsiteY4" fmla="*/ 9603 h 10474"/>
              <a:gd name="connsiteX5" fmla="*/ 10049 w 10049"/>
              <a:gd name="connsiteY5" fmla="*/ 9762 h 10474"/>
              <a:gd name="connsiteX0" fmla="*/ 0 w 10049"/>
              <a:gd name="connsiteY0" fmla="*/ 10338 h 10351"/>
              <a:gd name="connsiteX1" fmla="*/ 1255 w 10049"/>
              <a:gd name="connsiteY1" fmla="*/ 3560 h 10351"/>
              <a:gd name="connsiteX2" fmla="*/ 2998 w 10049"/>
              <a:gd name="connsiteY2" fmla="*/ 1 h 10351"/>
              <a:gd name="connsiteX3" fmla="*/ 4707 w 10049"/>
              <a:gd name="connsiteY3" fmla="*/ 7852 h 10351"/>
              <a:gd name="connsiteX4" fmla="*/ 7492 w 10049"/>
              <a:gd name="connsiteY4" fmla="*/ 9480 h 10351"/>
              <a:gd name="connsiteX5" fmla="*/ 10049 w 10049"/>
              <a:gd name="connsiteY5" fmla="*/ 9639 h 10351"/>
              <a:gd name="connsiteX0" fmla="*/ 0 w 10049"/>
              <a:gd name="connsiteY0" fmla="*/ 10226 h 10239"/>
              <a:gd name="connsiteX1" fmla="*/ 1255 w 10049"/>
              <a:gd name="connsiteY1" fmla="*/ 3448 h 10239"/>
              <a:gd name="connsiteX2" fmla="*/ 2607 w 10049"/>
              <a:gd name="connsiteY2" fmla="*/ 1 h 10239"/>
              <a:gd name="connsiteX3" fmla="*/ 4707 w 10049"/>
              <a:gd name="connsiteY3" fmla="*/ 7740 h 10239"/>
              <a:gd name="connsiteX4" fmla="*/ 7492 w 10049"/>
              <a:gd name="connsiteY4" fmla="*/ 9368 h 10239"/>
              <a:gd name="connsiteX5" fmla="*/ 10049 w 10049"/>
              <a:gd name="connsiteY5" fmla="*/ 9527 h 1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9" h="10239">
                <a:moveTo>
                  <a:pt x="0" y="10226"/>
                </a:moveTo>
                <a:cubicBezTo>
                  <a:pt x="22" y="10546"/>
                  <a:pt x="821" y="5152"/>
                  <a:pt x="1255" y="3448"/>
                </a:cubicBezTo>
                <a:cubicBezTo>
                  <a:pt x="1690" y="1744"/>
                  <a:pt x="1885" y="-42"/>
                  <a:pt x="2607" y="1"/>
                </a:cubicBezTo>
                <a:cubicBezTo>
                  <a:pt x="3329" y="44"/>
                  <a:pt x="3893" y="6179"/>
                  <a:pt x="4707" y="7740"/>
                </a:cubicBezTo>
                <a:cubicBezTo>
                  <a:pt x="5521" y="9301"/>
                  <a:pt x="6761" y="8949"/>
                  <a:pt x="7492" y="9368"/>
                </a:cubicBezTo>
                <a:cubicBezTo>
                  <a:pt x="8175" y="9339"/>
                  <a:pt x="9633" y="9432"/>
                  <a:pt x="10049" y="9527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31" name="Line 21"/>
          <p:cNvSpPr>
            <a:spLocks noChangeShapeType="1"/>
          </p:cNvSpPr>
          <p:nvPr/>
        </p:nvSpPr>
        <p:spPr bwMode="auto">
          <a:xfrm>
            <a:off x="3352800" y="5954713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32" name="Line 22"/>
          <p:cNvSpPr>
            <a:spLocks noChangeShapeType="1"/>
          </p:cNvSpPr>
          <p:nvPr/>
        </p:nvSpPr>
        <p:spPr bwMode="auto">
          <a:xfrm flipV="1">
            <a:off x="3581400" y="4278313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33" name="Text Box 23"/>
          <p:cNvSpPr txBox="1">
            <a:spLocks noChangeArrowheads="1"/>
          </p:cNvSpPr>
          <p:nvPr/>
        </p:nvSpPr>
        <p:spPr bwMode="auto">
          <a:xfrm>
            <a:off x="3567280" y="3835401"/>
            <a:ext cx="1444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/>
              <a:t>Poisson distribution</a:t>
            </a:r>
          </a:p>
        </p:txBody>
      </p:sp>
      <p:sp>
        <p:nvSpPr>
          <p:cNvPr id="5134" name="Line 24"/>
          <p:cNvSpPr>
            <a:spLocks noChangeShapeType="1"/>
          </p:cNvSpPr>
          <p:nvPr/>
        </p:nvSpPr>
        <p:spPr bwMode="auto">
          <a:xfrm>
            <a:off x="6096000" y="5954713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 flipV="1">
            <a:off x="6324600" y="4278313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>
            <a:off x="6324600" y="5497513"/>
            <a:ext cx="1828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5137" name="Text Box 27"/>
          <p:cNvSpPr txBox="1">
            <a:spLocks noChangeArrowheads="1"/>
          </p:cNvSpPr>
          <p:nvPr/>
        </p:nvSpPr>
        <p:spPr bwMode="auto">
          <a:xfrm>
            <a:off x="6445250" y="3866356"/>
            <a:ext cx="2560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1800" dirty="0"/>
              <a:t>U</a:t>
            </a:r>
            <a:r>
              <a:rPr lang="ja-JP" altLang="en-US" sz="1800" dirty="0"/>
              <a:t>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731501678"/>
      </p:ext>
    </p:extLst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3C83786-8DEE-43A6-B07D-5C7EA70438CD}" type="slidenum">
              <a:rPr lang="en-US" altLang="ja-JP"/>
              <a:pPr algn="l" rtl="0"/>
              <a:t>35</a:t>
            </a:fld>
            <a:endParaRPr lang="en-US" altLang="ja-JP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For example, consider the Poisson distribution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When a request is sent to the server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990600" y="54864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V="1">
            <a:off x="1219200" y="29718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1336675" y="3546476"/>
            <a:ext cx="1444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/>
              <a:t>Poisson distribution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4648200" y="5334000"/>
            <a:ext cx="2569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1800" dirty="0"/>
              <a:t>N</a:t>
            </a:r>
            <a:r>
              <a:rPr lang="ja-JP" altLang="en-US" sz="1800" dirty="0"/>
              <a:t>umber of requests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587375" y="2618581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/>
              <a:t>Occurrence probability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4191000" y="2362200"/>
            <a:ext cx="4953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200" dirty="0"/>
              <a:t>When simulating such a situation, the number of requests per unit time can be modeled using a Poisson distribution.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4267200" y="3902839"/>
            <a:ext cx="4392737" cy="120032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ja-JP" altLang="en-US" sz="2400" dirty="0">
                <a:ea typeface="HGPｺﾞｼｯｸE" pitchFamily="50" charset="-128"/>
              </a:rPr>
              <a:t>Although it is random data,</a:t>
            </a:r>
          </a:p>
          <a:p>
            <a:pPr algn="l" rtl="0"/>
            <a:r>
              <a:rPr lang="en-US" altLang="ja-JP" sz="2400" dirty="0">
                <a:ea typeface="HGPｺﾞｼｯｸE" pitchFamily="50" charset="-128"/>
                <a:sym typeface="Wingdings" panose="05000000000000000000" pitchFamily="2" charset="2"/>
              </a:rPr>
              <a:t> </a:t>
            </a:r>
            <a:r>
              <a:rPr lang="en-US" altLang="ja-JP" sz="2400" dirty="0">
                <a:ea typeface="HGPｺﾞｼｯｸE" pitchFamily="50" charset="-128"/>
              </a:rPr>
              <a:t>Can perform tests based on reality</a:t>
            </a:r>
            <a:endParaRPr lang="ja-JP" altLang="en-US" sz="2400" dirty="0">
              <a:ea typeface="HGPｺﾞｼｯｸE" pitchFamily="50" charset="-128"/>
            </a:endParaRPr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1219200" y="4252913"/>
            <a:ext cx="3048000" cy="1233487"/>
          </a:xfrm>
          <a:custGeom>
            <a:avLst/>
            <a:gdLst>
              <a:gd name="T0" fmla="*/ 0 w 1203"/>
              <a:gd name="T1" fmla="*/ 403 h 525"/>
              <a:gd name="T2" fmla="*/ 192 w 1203"/>
              <a:gd name="T3" fmla="*/ 153 h 525"/>
              <a:gd name="T4" fmla="*/ 390 w 1203"/>
              <a:gd name="T5" fmla="*/ 19 h 525"/>
              <a:gd name="T6" fmla="*/ 672 w 1203"/>
              <a:gd name="T7" fmla="*/ 390 h 525"/>
              <a:gd name="T8" fmla="*/ 960 w 1203"/>
              <a:gd name="T9" fmla="*/ 499 h 525"/>
              <a:gd name="T10" fmla="*/ 1203 w 1203"/>
              <a:gd name="T11" fmla="*/ 525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3"/>
              <a:gd name="T19" fmla="*/ 0 h 525"/>
              <a:gd name="T20" fmla="*/ 1203 w 1203"/>
              <a:gd name="T21" fmla="*/ 525 h 525"/>
              <a:gd name="connsiteX0" fmla="*/ 0 w 10049"/>
              <a:gd name="connsiteY0" fmla="*/ 10352 h 10352"/>
              <a:gd name="connsiteX1" fmla="*/ 1645 w 10049"/>
              <a:gd name="connsiteY1" fmla="*/ 2567 h 10352"/>
              <a:gd name="connsiteX2" fmla="*/ 3291 w 10049"/>
              <a:gd name="connsiteY2" fmla="*/ 15 h 10352"/>
              <a:gd name="connsiteX3" fmla="*/ 5635 w 10049"/>
              <a:gd name="connsiteY3" fmla="*/ 7082 h 10352"/>
              <a:gd name="connsiteX4" fmla="*/ 8029 w 10049"/>
              <a:gd name="connsiteY4" fmla="*/ 9158 h 10352"/>
              <a:gd name="connsiteX5" fmla="*/ 10049 w 10049"/>
              <a:gd name="connsiteY5" fmla="*/ 9653 h 10352"/>
              <a:gd name="connsiteX0" fmla="*/ 0 w 10049"/>
              <a:gd name="connsiteY0" fmla="*/ 10352 h 10363"/>
              <a:gd name="connsiteX1" fmla="*/ 1645 w 10049"/>
              <a:gd name="connsiteY1" fmla="*/ 2567 h 10363"/>
              <a:gd name="connsiteX2" fmla="*/ 3291 w 10049"/>
              <a:gd name="connsiteY2" fmla="*/ 15 h 10363"/>
              <a:gd name="connsiteX3" fmla="*/ 5635 w 10049"/>
              <a:gd name="connsiteY3" fmla="*/ 7082 h 10363"/>
              <a:gd name="connsiteX4" fmla="*/ 8029 w 10049"/>
              <a:gd name="connsiteY4" fmla="*/ 9158 h 10363"/>
              <a:gd name="connsiteX5" fmla="*/ 10049 w 10049"/>
              <a:gd name="connsiteY5" fmla="*/ 9653 h 10363"/>
              <a:gd name="connsiteX0" fmla="*/ 0 w 10049"/>
              <a:gd name="connsiteY0" fmla="*/ 10583 h 10594"/>
              <a:gd name="connsiteX1" fmla="*/ 1450 w 10049"/>
              <a:gd name="connsiteY1" fmla="*/ 2462 h 10594"/>
              <a:gd name="connsiteX2" fmla="*/ 3291 w 10049"/>
              <a:gd name="connsiteY2" fmla="*/ 246 h 10594"/>
              <a:gd name="connsiteX3" fmla="*/ 5635 w 10049"/>
              <a:gd name="connsiteY3" fmla="*/ 7313 h 10594"/>
              <a:gd name="connsiteX4" fmla="*/ 8029 w 10049"/>
              <a:gd name="connsiteY4" fmla="*/ 9389 h 10594"/>
              <a:gd name="connsiteX5" fmla="*/ 10049 w 10049"/>
              <a:gd name="connsiteY5" fmla="*/ 9884 h 10594"/>
              <a:gd name="connsiteX0" fmla="*/ 0 w 10049"/>
              <a:gd name="connsiteY0" fmla="*/ 10583 h 10594"/>
              <a:gd name="connsiteX1" fmla="*/ 1450 w 10049"/>
              <a:gd name="connsiteY1" fmla="*/ 2462 h 10594"/>
              <a:gd name="connsiteX2" fmla="*/ 2998 w 10049"/>
              <a:gd name="connsiteY2" fmla="*/ 246 h 10594"/>
              <a:gd name="connsiteX3" fmla="*/ 5635 w 10049"/>
              <a:gd name="connsiteY3" fmla="*/ 7313 h 10594"/>
              <a:gd name="connsiteX4" fmla="*/ 8029 w 10049"/>
              <a:gd name="connsiteY4" fmla="*/ 9389 h 10594"/>
              <a:gd name="connsiteX5" fmla="*/ 10049 w 10049"/>
              <a:gd name="connsiteY5" fmla="*/ 9884 h 10594"/>
              <a:gd name="connsiteX0" fmla="*/ 0 w 10049"/>
              <a:gd name="connsiteY0" fmla="*/ 10634 h 10645"/>
              <a:gd name="connsiteX1" fmla="*/ 1450 w 10049"/>
              <a:gd name="connsiteY1" fmla="*/ 2513 h 10645"/>
              <a:gd name="connsiteX2" fmla="*/ 2998 w 10049"/>
              <a:gd name="connsiteY2" fmla="*/ 297 h 10645"/>
              <a:gd name="connsiteX3" fmla="*/ 4707 w 10049"/>
              <a:gd name="connsiteY3" fmla="*/ 8148 h 10645"/>
              <a:gd name="connsiteX4" fmla="*/ 8029 w 10049"/>
              <a:gd name="connsiteY4" fmla="*/ 9440 h 10645"/>
              <a:gd name="connsiteX5" fmla="*/ 10049 w 10049"/>
              <a:gd name="connsiteY5" fmla="*/ 9935 h 10645"/>
              <a:gd name="connsiteX0" fmla="*/ 0 w 10049"/>
              <a:gd name="connsiteY0" fmla="*/ 10634 h 10645"/>
              <a:gd name="connsiteX1" fmla="*/ 1450 w 10049"/>
              <a:gd name="connsiteY1" fmla="*/ 2513 h 10645"/>
              <a:gd name="connsiteX2" fmla="*/ 2998 w 10049"/>
              <a:gd name="connsiteY2" fmla="*/ 297 h 10645"/>
              <a:gd name="connsiteX3" fmla="*/ 4707 w 10049"/>
              <a:gd name="connsiteY3" fmla="*/ 8148 h 10645"/>
              <a:gd name="connsiteX4" fmla="*/ 7492 w 10049"/>
              <a:gd name="connsiteY4" fmla="*/ 9776 h 10645"/>
              <a:gd name="connsiteX5" fmla="*/ 10049 w 10049"/>
              <a:gd name="connsiteY5" fmla="*/ 9935 h 10645"/>
              <a:gd name="connsiteX0" fmla="*/ 0 w 10049"/>
              <a:gd name="connsiteY0" fmla="*/ 10634 h 10645"/>
              <a:gd name="connsiteX1" fmla="*/ 1450 w 10049"/>
              <a:gd name="connsiteY1" fmla="*/ 2513 h 10645"/>
              <a:gd name="connsiteX2" fmla="*/ 2998 w 10049"/>
              <a:gd name="connsiteY2" fmla="*/ 297 h 10645"/>
              <a:gd name="connsiteX3" fmla="*/ 4707 w 10049"/>
              <a:gd name="connsiteY3" fmla="*/ 8148 h 10645"/>
              <a:gd name="connsiteX4" fmla="*/ 7492 w 10049"/>
              <a:gd name="connsiteY4" fmla="*/ 9776 h 10645"/>
              <a:gd name="connsiteX5" fmla="*/ 10049 w 10049"/>
              <a:gd name="connsiteY5" fmla="*/ 9935 h 10645"/>
              <a:gd name="connsiteX0" fmla="*/ 0 w 10049"/>
              <a:gd name="connsiteY0" fmla="*/ 10461 h 10474"/>
              <a:gd name="connsiteX1" fmla="*/ 1255 w 10049"/>
              <a:gd name="connsiteY1" fmla="*/ 3683 h 10474"/>
              <a:gd name="connsiteX2" fmla="*/ 2998 w 10049"/>
              <a:gd name="connsiteY2" fmla="*/ 124 h 10474"/>
              <a:gd name="connsiteX3" fmla="*/ 4707 w 10049"/>
              <a:gd name="connsiteY3" fmla="*/ 7975 h 10474"/>
              <a:gd name="connsiteX4" fmla="*/ 7492 w 10049"/>
              <a:gd name="connsiteY4" fmla="*/ 9603 h 10474"/>
              <a:gd name="connsiteX5" fmla="*/ 10049 w 10049"/>
              <a:gd name="connsiteY5" fmla="*/ 9762 h 10474"/>
              <a:gd name="connsiteX0" fmla="*/ 0 w 10049"/>
              <a:gd name="connsiteY0" fmla="*/ 10338 h 10351"/>
              <a:gd name="connsiteX1" fmla="*/ 1255 w 10049"/>
              <a:gd name="connsiteY1" fmla="*/ 3560 h 10351"/>
              <a:gd name="connsiteX2" fmla="*/ 2998 w 10049"/>
              <a:gd name="connsiteY2" fmla="*/ 1 h 10351"/>
              <a:gd name="connsiteX3" fmla="*/ 4707 w 10049"/>
              <a:gd name="connsiteY3" fmla="*/ 7852 h 10351"/>
              <a:gd name="connsiteX4" fmla="*/ 7492 w 10049"/>
              <a:gd name="connsiteY4" fmla="*/ 9480 h 10351"/>
              <a:gd name="connsiteX5" fmla="*/ 10049 w 10049"/>
              <a:gd name="connsiteY5" fmla="*/ 9639 h 10351"/>
              <a:gd name="connsiteX0" fmla="*/ 0 w 10049"/>
              <a:gd name="connsiteY0" fmla="*/ 10226 h 10239"/>
              <a:gd name="connsiteX1" fmla="*/ 1255 w 10049"/>
              <a:gd name="connsiteY1" fmla="*/ 3448 h 10239"/>
              <a:gd name="connsiteX2" fmla="*/ 2607 w 10049"/>
              <a:gd name="connsiteY2" fmla="*/ 1 h 10239"/>
              <a:gd name="connsiteX3" fmla="*/ 4707 w 10049"/>
              <a:gd name="connsiteY3" fmla="*/ 7740 h 10239"/>
              <a:gd name="connsiteX4" fmla="*/ 7492 w 10049"/>
              <a:gd name="connsiteY4" fmla="*/ 9368 h 10239"/>
              <a:gd name="connsiteX5" fmla="*/ 10049 w 10049"/>
              <a:gd name="connsiteY5" fmla="*/ 9527 h 1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9" h="10239">
                <a:moveTo>
                  <a:pt x="0" y="10226"/>
                </a:moveTo>
                <a:cubicBezTo>
                  <a:pt x="22" y="10546"/>
                  <a:pt x="821" y="5152"/>
                  <a:pt x="1255" y="3448"/>
                </a:cubicBezTo>
                <a:cubicBezTo>
                  <a:pt x="1690" y="1744"/>
                  <a:pt x="1885" y="-42"/>
                  <a:pt x="2607" y="1"/>
                </a:cubicBezTo>
                <a:cubicBezTo>
                  <a:pt x="3329" y="44"/>
                  <a:pt x="3893" y="6179"/>
                  <a:pt x="4707" y="7740"/>
                </a:cubicBezTo>
                <a:cubicBezTo>
                  <a:pt x="5521" y="9301"/>
                  <a:pt x="6761" y="8949"/>
                  <a:pt x="7492" y="9368"/>
                </a:cubicBezTo>
                <a:cubicBezTo>
                  <a:pt x="8175" y="9339"/>
                  <a:pt x="9633" y="9432"/>
                  <a:pt x="10049" y="9527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98541455"/>
      </p:ext>
    </p:extLst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717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9B5BA8A-C3EB-48D6-A459-F91B27D9E619}" type="slidenum">
              <a:rPr lang="en-US" altLang="ja-JP"/>
              <a:pPr algn="l" rtl="0"/>
              <a:t>36</a:t>
            </a:fld>
            <a:endParaRPr lang="en-US" altLang="ja-JP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Advantages and disadvantages of random test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r>
              <a:rPr lang="ja-JP" altLang="en-US" dirty="0">
                <a:ea typeface="HGPｺﾞｼｯｸE" pitchFamily="50" charset="-128"/>
              </a:rPr>
              <a:t> methods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267200"/>
          </a:xfrm>
        </p:spPr>
        <p:txBody>
          <a:bodyPr/>
          <a:lstStyle/>
          <a:p>
            <a:pPr algn="l" rtl="0" eaLnBrk="1" hangingPunct="1"/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A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dvantage</a:t>
            </a:r>
          </a:p>
          <a:p>
            <a:pPr lvl="1" eaLnBrk="1" hangingPunct="1"/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A large number of test cases can be automatically generated.</a:t>
            </a:r>
          </a:p>
          <a:p>
            <a:pPr lvl="1" eaLnBrk="1" hangingPunct="1"/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Sometimes test cases are discovered that test designers and developers would not have thought of.</a:t>
            </a:r>
            <a:endParaRPr lang="ja-JP" altLang="en-US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l" rtl="0" eaLnBrk="1" hangingPunct="1"/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Disadvantage</a:t>
            </a:r>
          </a:p>
          <a:p>
            <a:pPr lvl="1" algn="l" rtl="0" eaLnBrk="1" hangingPunct="1"/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It is not possible to perform tests according to specifications.</a:t>
            </a:r>
            <a:endParaRPr lang="ja-JP" altLang="en-US" dirty="0">
              <a:solidFill>
                <a:srgbClr val="FF0000"/>
              </a:solidFill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lvl="1" algn="l" rtl="0" eaLnBrk="1" hangingPunct="1"/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The coverage rate is low for the number of test cases.</a:t>
            </a:r>
            <a:endParaRPr lang="ja-JP" altLang="en-US" dirty="0">
              <a:solidFill>
                <a:srgbClr val="FF0000"/>
              </a:solidFill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485216"/>
      </p:ext>
    </p:extLst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9B359E52-B9A3-4EDC-9115-DF280E0F542C}" type="slidenum">
              <a:rPr lang="en-US" altLang="ja-JP"/>
              <a:pPr algn="l" rtl="0"/>
              <a:t>37</a:t>
            </a:fld>
            <a:endParaRPr lang="en-US" altLang="ja-JP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Types of test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r>
              <a:rPr lang="ja-JP" altLang="en-US" dirty="0">
                <a:ea typeface="HGPｺﾞｼｯｸE" pitchFamily="50" charset="-128"/>
              </a:rPr>
              <a:t> methods and stages of application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2600" dirty="0">
                <a:solidFill>
                  <a:srgbClr val="FF0000"/>
                </a:solidFill>
                <a:ea typeface="HGPｺﾞｼｯｸE" pitchFamily="50" charset="-128"/>
              </a:rPr>
              <a:t>B</a:t>
            </a:r>
            <a:r>
              <a:rPr lang="ja-JP" altLang="en-US" sz="2600" dirty="0">
                <a:solidFill>
                  <a:srgbClr val="FF0000"/>
                </a:solidFill>
                <a:ea typeface="HGPｺﾞｼｯｸE" pitchFamily="50" charset="-128"/>
              </a:rPr>
              <a:t>lack box test</a:t>
            </a:r>
            <a:r>
              <a:rPr lang="en-US" altLang="ja-JP" sz="2600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r>
              <a:rPr lang="ja-JP" altLang="en-US" sz="2600" dirty="0">
                <a:solidFill>
                  <a:srgbClr val="FF0000"/>
                </a:solidFill>
                <a:ea typeface="HGPｺﾞｼｯｸE" pitchFamily="50" charset="-128"/>
              </a:rPr>
              <a:t> method</a:t>
            </a:r>
          </a:p>
          <a:p>
            <a:pPr lvl="1"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dirty="0">
                <a:solidFill>
                  <a:srgbClr val="FF0000"/>
                </a:solidFill>
              </a:rPr>
              <a:t>Can be used widely from unit tests to system tests</a:t>
            </a:r>
          </a:p>
          <a:p>
            <a:pPr algn="l" rtl="0" eaLnBrk="1" hangingPunct="1">
              <a:spcBef>
                <a:spcPct val="40000"/>
              </a:spcBef>
            </a:pPr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W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hite box test</a:t>
            </a:r>
            <a:r>
              <a:rPr lang="en-US" altLang="ja-JP" sz="2600" dirty="0" err="1">
                <a:solidFill>
                  <a:srgbClr val="0000FF"/>
                </a:solidFill>
                <a:ea typeface="HGPｺﾞｼｯｸE" pitchFamily="50" charset="-128"/>
              </a:rPr>
              <a:t>ing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 method</a:t>
            </a:r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ja-JP" altLang="en-US" sz="2600" dirty="0"/>
              <a:t> </a:t>
            </a:r>
            <a:r>
              <a:rPr lang="en-US" altLang="ja-JP" sz="2600" dirty="0"/>
              <a:t>	</a:t>
            </a:r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Unit tests and (small) integration tests are limited (It is difficult to cover the control flow of the entire system)</a:t>
            </a:r>
            <a:endParaRPr lang="ja-JP" altLang="en-US" sz="2600" dirty="0"/>
          </a:p>
          <a:p>
            <a:pPr algn="l" rtl="0" eaLnBrk="1" hangingPunct="1">
              <a:spcBef>
                <a:spcPct val="40000"/>
              </a:spcBef>
            </a:pPr>
            <a:r>
              <a:rPr lang="en-US" altLang="ja-JP" sz="2600" dirty="0">
                <a:solidFill>
                  <a:srgbClr val="800000"/>
                </a:solidFill>
                <a:ea typeface="HGPｺﾞｼｯｸE" pitchFamily="50" charset="-128"/>
              </a:rPr>
              <a:t>R</a:t>
            </a:r>
            <a:r>
              <a:rPr lang="ja-JP" altLang="en-US" sz="2600" dirty="0">
                <a:solidFill>
                  <a:srgbClr val="800000"/>
                </a:solidFill>
                <a:ea typeface="HGPｺﾞｼｯｸE" pitchFamily="50" charset="-128"/>
              </a:rPr>
              <a:t>andom test</a:t>
            </a:r>
            <a:r>
              <a:rPr lang="en-US" altLang="ja-JP" sz="2600" dirty="0" err="1">
                <a:solidFill>
                  <a:srgbClr val="800000"/>
                </a:solidFill>
                <a:ea typeface="HGPｺﾞｼｯｸE" pitchFamily="50" charset="-128"/>
              </a:rPr>
              <a:t>ing</a:t>
            </a:r>
            <a:r>
              <a:rPr lang="ja-JP" altLang="en-US" sz="2600" dirty="0">
                <a:solidFill>
                  <a:srgbClr val="800000"/>
                </a:solidFill>
                <a:ea typeface="HGPｺﾞｼｯｸE" pitchFamily="50" charset="-128"/>
              </a:rPr>
              <a:t> method</a:t>
            </a:r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2600" dirty="0">
                <a:solidFill>
                  <a:srgbClr val="800000"/>
                </a:solidFill>
                <a:ea typeface="HGPｺﾞｼｯｸE" pitchFamily="50" charset="-128"/>
              </a:rPr>
              <a:t>	Try various input patterns to make sure there are no unexpected mistakes</a:t>
            </a:r>
            <a:endParaRPr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21182210"/>
      </p:ext>
    </p:extLst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921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427F853-D9EE-4D59-926F-B28681ED3FC5}" type="slidenum">
              <a:rPr lang="en-US" altLang="ja-JP"/>
              <a:pPr algn="l" rtl="0"/>
              <a:t>38</a:t>
            </a:fld>
            <a:endParaRPr lang="en-US" altLang="ja-JP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Testing v</a:t>
            </a:r>
            <a:r>
              <a:rPr lang="ja-JP" altLang="en-US" dirty="0">
                <a:ea typeface="HGPｺﾞｼｯｸE" pitchFamily="50" charset="-128"/>
              </a:rPr>
              <a:t>arious reques</a:t>
            </a:r>
            <a:r>
              <a:rPr lang="en-US" altLang="ja-JP" dirty="0" err="1">
                <a:ea typeface="HGPｺﾞｼｯｸE" pitchFamily="50" charset="-128"/>
              </a:rPr>
              <a:t>ts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 eaLnBrk="1" hangingPunct="1"/>
            <a:r>
              <a:rPr lang="en-US" altLang="ja-JP" sz="2600" dirty="0"/>
              <a:t>The methods introduced so far mainly test the correctness of input and output</a:t>
            </a:r>
            <a:r>
              <a:rPr lang="ja-JP" altLang="en-US" sz="2600" dirty="0"/>
              <a:t>.</a:t>
            </a:r>
          </a:p>
          <a:p>
            <a:pPr algn="l" rtl="0" eaLnBrk="1" hangingPunct="1"/>
            <a:r>
              <a:rPr lang="en-US" altLang="ja-JP" sz="2600" dirty="0"/>
              <a:t>But, in reality, many other tests are required</a:t>
            </a:r>
            <a:r>
              <a:rPr lang="ja-JP" altLang="en-US" sz="2600" dirty="0"/>
              <a:t>.</a:t>
            </a:r>
            <a:endParaRPr lang="en-US" altLang="ja-JP" sz="2600" dirty="0"/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altLang="ja-JP" dirty="0"/>
              <a:t>F</a:t>
            </a:r>
            <a:r>
              <a:rPr lang="ja-JP" altLang="en-US" dirty="0"/>
              <a:t>or example,</a:t>
            </a:r>
            <a:br>
              <a:rPr lang="en-US" altLang="ja-JP" dirty="0"/>
            </a:br>
            <a:endParaRPr lang="ja-JP" altLang="en-US" dirty="0"/>
          </a:p>
          <a:p>
            <a:pPr lvl="1" algn="l" rtl="0" eaLnBrk="1" hangingPunct="1"/>
            <a:r>
              <a:rPr lang="ja-JP" altLang="en-US" dirty="0"/>
              <a:t>Performance test (response time, processing speed)</a:t>
            </a:r>
          </a:p>
          <a:p>
            <a:pPr lvl="1" algn="l" rtl="0" eaLnBrk="1" hangingPunct="1"/>
            <a:r>
              <a:rPr lang="ja-JP" altLang="en-US" dirty="0"/>
              <a:t>Storage test (required memory and hard disk </a:t>
            </a:r>
            <a:r>
              <a:rPr lang="en-US" altLang="ja-JP" dirty="0"/>
              <a:t>capacity</a:t>
            </a:r>
            <a:r>
              <a:rPr lang="ja-JP" altLang="en-US" dirty="0"/>
              <a:t>)</a:t>
            </a:r>
          </a:p>
          <a:p>
            <a:pPr lvl="1" algn="l" rtl="0" eaLnBrk="1" hangingPunct="1"/>
            <a:r>
              <a:rPr lang="ja-JP" altLang="en-US" dirty="0"/>
              <a:t>Stress test (test under overload conditions)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4829969" y="3124200"/>
            <a:ext cx="3733800" cy="9233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dirty="0">
                <a:ea typeface="HGPｺﾞｼｯｸE" pitchFamily="50" charset="-128"/>
              </a:rPr>
              <a:t>Various assumptions are required (Knowledge and experience are also important)</a:t>
            </a:r>
            <a:endParaRPr lang="ja-JP" altLang="en-US" dirty="0"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656241"/>
      </p:ext>
    </p:extLst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ea typeface="HGPｺﾞｼｯｸE" pitchFamily="50" charset="-128"/>
              </a:rPr>
              <a:t>S</a:t>
            </a:r>
            <a:r>
              <a:rPr lang="ja-JP" altLang="en-US" dirty="0">
                <a:ea typeface="HGPｺﾞｼｯｸE" pitchFamily="50" charset="-128"/>
              </a:rPr>
              <a:t>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492626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altLang="ja-JP" dirty="0"/>
              <a:t>White Box Testing:</a:t>
            </a:r>
            <a:br>
              <a:rPr lang="en-US" altLang="ja-JP" dirty="0"/>
            </a:br>
            <a:r>
              <a:rPr lang="en-US" altLang="ja-JP" dirty="0"/>
              <a:t>Execution Path Coverage</a:t>
            </a:r>
          </a:p>
          <a:p>
            <a:pPr lvl="1" algn="l" rtl="0"/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Statement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coverage (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C0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:　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Ex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ecute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all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statements</a:t>
            </a:r>
            <a:endParaRPr lang="en-US" altLang="ja-JP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B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ranch coverage (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C1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Execute both True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and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False cases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for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all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branch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es</a:t>
            </a:r>
            <a:endParaRPr lang="en-US" altLang="ja-JP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lvl="1" algn="l" rtl="0"/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Condition coverage (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C2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: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Execute all combinations of True and False cases for all branches</a:t>
            </a:r>
            <a:endParaRPr lang="en-US" altLang="ja-JP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l" rtl="0" eaLnBrk="1" hangingPunct="1"/>
            <a:r>
              <a:rPr lang="ja-JP" altLang="en-US" dirty="0"/>
              <a:t>Random test</a:t>
            </a:r>
            <a:r>
              <a:rPr lang="en-US" altLang="ja-JP" dirty="0" err="1"/>
              <a:t>ing</a:t>
            </a:r>
            <a:r>
              <a:rPr lang="ja-JP" altLang="en-US" dirty="0"/>
              <a:t>: </a:t>
            </a:r>
            <a:r>
              <a:rPr lang="en-US" altLang="ja-JP" dirty="0"/>
              <a:t>G</a:t>
            </a:r>
            <a:r>
              <a:rPr lang="ja-JP" altLang="en-US" dirty="0"/>
              <a:t>enerate input data randomly</a:t>
            </a:r>
            <a:endParaRPr kumimoji="1" lang="en-US" altLang="ja-JP" dirty="0"/>
          </a:p>
          <a:p>
            <a:pPr algn="l" rtl="0"/>
            <a:r>
              <a:rPr lang="en-US" altLang="ja-JP" dirty="0"/>
              <a:t>It is also important to operate under load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39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843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49CCAF25-6E0B-4423-B11F-2FC80F7708F8}" type="slidenum">
              <a:rPr lang="en-US" altLang="ja-JP"/>
              <a:pPr algn="l" rtl="0"/>
              <a:t>4</a:t>
            </a:fld>
            <a:endParaRPr lang="en-US" altLang="ja-JP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ea typeface="HGPｺﾞｼｯｸE" pitchFamily="50" charset="-128"/>
              </a:rPr>
              <a:t>White box test</a:t>
            </a:r>
            <a:r>
              <a:rPr lang="en-US" altLang="ja-JP" sz="3400" dirty="0" err="1">
                <a:ea typeface="HGPｺﾞｼｯｸE" pitchFamily="50" charset="-128"/>
              </a:rPr>
              <a:t>ing</a:t>
            </a:r>
            <a:r>
              <a:rPr lang="ja-JP" altLang="en-US" sz="3400" dirty="0">
                <a:ea typeface="HGPｺﾞｼｯｸE" pitchFamily="50" charset="-128"/>
              </a:rPr>
              <a:t> method (1)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en-US" altLang="ja-JP" sz="3400" dirty="0">
                <a:ea typeface="HGPｺﾞｼｯｸE" pitchFamily="50" charset="-128"/>
              </a:rPr>
              <a:t>Statement</a:t>
            </a:r>
            <a:r>
              <a:rPr lang="ja-JP" altLang="en-US" sz="3400" dirty="0">
                <a:ea typeface="HGPｺﾞｼｯｸE" pitchFamily="50" charset="-128"/>
              </a:rPr>
              <a:t> coverage </a:t>
            </a:r>
            <a:r>
              <a:rPr lang="en-US" altLang="ja-JP" sz="3400" dirty="0">
                <a:ea typeface="HGPｺﾞｼｯｸE" pitchFamily="50" charset="-128"/>
              </a:rPr>
              <a:t>method</a:t>
            </a:r>
            <a:endParaRPr lang="ja-JP" altLang="en-US" sz="3400" dirty="0">
              <a:ea typeface="HGPｺﾞｼｯｸE" pitchFamily="50" charset="-128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572000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Execute all statements at least once</a:t>
            </a:r>
            <a:endParaRPr lang="ja-JP" altLang="en-US" dirty="0"/>
          </a:p>
          <a:p>
            <a:pPr lvl="1" algn="l" rtl="0" eaLnBrk="1" hangingPunct="1"/>
            <a:r>
              <a:rPr lang="ja-JP" altLang="en-US" dirty="0"/>
              <a:t>It may not be possible with only one test case (execution path)</a:t>
            </a:r>
          </a:p>
          <a:p>
            <a:pPr lvl="1" algn="l" rtl="0" eaLnBrk="1" hangingPunct="1"/>
            <a:r>
              <a:rPr lang="en-US" altLang="ja-JP" dirty="0"/>
              <a:t>With 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different test cases</a:t>
            </a:r>
            <a:r>
              <a:rPr lang="ja-JP" altLang="en-US" dirty="0"/>
              <a:t>, and </a:t>
            </a:r>
            <a:r>
              <a:rPr lang="en-US" altLang="ja-JP" dirty="0"/>
              <a:t>consider their collection of test cases </a:t>
            </a: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ja-JP" altLang="en-US" dirty="0"/>
              <a:t>It is possible to cover </a:t>
            </a:r>
            <a:r>
              <a:rPr lang="en-US" altLang="ja-JP" dirty="0"/>
              <a:t>them all</a:t>
            </a:r>
            <a:endParaRPr lang="ja-JP" altLang="en-US" dirty="0"/>
          </a:p>
          <a:p>
            <a:pPr lvl="1" algn="l" rtl="0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The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p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ercentage of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statement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s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that were executed </a:t>
            </a:r>
            <a:r>
              <a:rPr lang="en-US" altLang="ja-JP" dirty="0"/>
              <a:t>is called the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statement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coverage</a:t>
            </a:r>
            <a:r>
              <a:rPr lang="en-US" altLang="ja-JP" dirty="0">
                <a:solidFill>
                  <a:srgbClr val="FF0000"/>
                </a:solidFill>
              </a:rPr>
              <a:t> rate</a:t>
            </a:r>
            <a:r>
              <a:rPr lang="en-US" altLang="ja-JP" dirty="0"/>
              <a:t>.</a:t>
            </a:r>
          </a:p>
          <a:p>
            <a:pPr lvl="1" algn="l" rtl="0" eaLnBrk="1" hangingPunct="1"/>
            <a:r>
              <a:rPr lang="en-US" altLang="ja-JP" dirty="0"/>
              <a:t>T</a:t>
            </a:r>
            <a:r>
              <a:rPr lang="ja-JP" altLang="en-US" dirty="0"/>
              <a:t>his </a:t>
            </a:r>
            <a:r>
              <a:rPr lang="en-US" altLang="ja-JP" dirty="0"/>
              <a:t>is also known as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C0</a:t>
            </a:r>
            <a:endParaRPr lang="ja-JP" alt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b="1" dirty="0">
                <a:ea typeface="HGPｺﾞｼｯｸE" pitchFamily="50" charset="-128"/>
              </a:rPr>
              <a:t>H</a:t>
            </a:r>
            <a:r>
              <a:rPr lang="ja-JP" altLang="en-US" b="1" dirty="0">
                <a:ea typeface="HGPｺﾞｼｯｸE" pitchFamily="50" charset="-128"/>
              </a:rPr>
              <a:t>omework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kumimoji="1" lang="en-US" altLang="ja-JP" sz="3200" dirty="0"/>
          </a:p>
          <a:p>
            <a:pPr marL="0" indent="0" algn="l" rtl="0">
              <a:buNone/>
            </a:pPr>
            <a:r>
              <a:rPr kumimoji="1" lang="en-US" altLang="ja-JP" sz="3200" dirty="0"/>
              <a:t>Answer “[6] quiz”</a:t>
            </a:r>
          </a:p>
          <a:p>
            <a:pPr marL="0" indent="0" algn="l" rtl="0">
              <a:buNone/>
            </a:pPr>
            <a:r>
              <a:rPr kumimoji="1" lang="en-US" altLang="ja-JP" sz="3200" dirty="0"/>
              <a:t>by this Friday 23:59</a:t>
            </a:r>
            <a:endParaRPr kumimoji="1"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0017905F-1DAB-4873-AEC2-A8B6E43044A2}" type="slidenum">
              <a:rPr lang="en-US" altLang="ja-JP" smtClean="0"/>
              <a:pPr algn="l" rtl="0">
                <a:defRPr/>
              </a:pPr>
              <a:t>40</a:t>
            </a:fld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8FF40-17F0-659D-AF5A-A2E93F5C7BC2}"/>
              </a:ext>
            </a:extLst>
          </p:cNvPr>
          <p:cNvSpPr txBox="1"/>
          <p:nvPr/>
        </p:nvSpPr>
        <p:spPr>
          <a:xfrm>
            <a:off x="574675" y="4953000"/>
            <a:ext cx="807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lang="ja-JP" altLang="en-US" sz="2000" spc="-80" dirty="0">
                <a:latin typeface="AoyagiKouzanFontT"/>
                <a:cs typeface="AoyagiKouzanFontT"/>
              </a:rPr>
              <a:t>(</a:t>
            </a:r>
            <a:r>
              <a:rPr lang="en-US" sz="2000" spc="-80" dirty="0">
                <a:latin typeface="Verdana"/>
                <a:cs typeface="Verdana"/>
              </a:rPr>
              <a:t>Note: </a:t>
            </a:r>
            <a:r>
              <a:rPr lang="en-US" sz="2000" spc="-15" dirty="0">
                <a:latin typeface="Verdana"/>
                <a:cs typeface="Verdana"/>
              </a:rPr>
              <a:t>Your </a:t>
            </a:r>
            <a:r>
              <a:rPr lang="en-US" sz="2000" dirty="0">
                <a:latin typeface="Verdana"/>
                <a:cs typeface="Verdana"/>
              </a:rPr>
              <a:t>quiz score </a:t>
            </a:r>
            <a:r>
              <a:rPr lang="en-US" sz="2000" spc="-5" dirty="0">
                <a:latin typeface="Verdana"/>
                <a:cs typeface="Verdana"/>
              </a:rPr>
              <a:t>will </a:t>
            </a:r>
            <a:r>
              <a:rPr lang="en-US" sz="2000" dirty="0">
                <a:latin typeface="Verdana"/>
                <a:cs typeface="Verdana"/>
              </a:rPr>
              <a:t>be a part of your final </a:t>
            </a:r>
            <a:r>
              <a:rPr lang="en-US" sz="2000" spc="-50" dirty="0">
                <a:latin typeface="Verdana"/>
                <a:cs typeface="Verdana"/>
              </a:rPr>
              <a:t>evaluation</a:t>
            </a:r>
            <a:r>
              <a:rPr lang="en-US" sz="2000" spc="-50" dirty="0">
                <a:latin typeface="AoyagiKouzanFontT"/>
                <a:cs typeface="AoyagiKouzanFontT"/>
              </a:rPr>
              <a:t>)</a:t>
            </a:r>
            <a:endParaRPr lang="en-US" sz="2000" dirty="0">
              <a:latin typeface="AoyagiKouzanFontT"/>
              <a:cs typeface="AoyagiKouzanFontT"/>
            </a:endParaRPr>
          </a:p>
        </p:txBody>
      </p:sp>
    </p:spTree>
    <p:extLst>
      <p:ext uri="{BB962C8B-B14F-4D97-AF65-F5344CB8AC3E}">
        <p14:creationId xmlns:p14="http://schemas.microsoft.com/office/powerpoint/2010/main" val="10900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b="1" dirty="0">
                <a:ea typeface="HGPｺﾞｼｯｸE" pitchFamily="50" charset="-128"/>
              </a:rPr>
              <a:t>Important Notice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66738" y="1752600"/>
            <a:ext cx="8196262" cy="4492626"/>
          </a:xfrm>
        </p:spPr>
        <p:txBody>
          <a:bodyPr>
            <a:normAutofit/>
          </a:bodyPr>
          <a:lstStyle/>
          <a:p>
            <a:pPr algn="l" rtl="0"/>
            <a:r>
              <a:rPr kumimoji="1" lang="en-US" altLang="ja-JP" dirty="0"/>
              <a:t>Next week’s lecture is an exercise. </a:t>
            </a:r>
            <a:r>
              <a:rPr kumimoji="1" lang="en-US" altLang="ja-JP" b="1" dirty="0">
                <a:solidFill>
                  <a:srgbClr val="FF0000"/>
                </a:solidFill>
              </a:rPr>
              <a:t>You all must do exercises on your PC. Install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gcc</a:t>
            </a:r>
            <a:r>
              <a:rPr kumimoji="1" lang="en-US" altLang="ja-JP" b="1" dirty="0">
                <a:solidFill>
                  <a:srgbClr val="FF0000"/>
                </a:solidFill>
              </a:rPr>
              <a:t> and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gcov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on your PC before the lesson.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2355047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68D47-0611-4C72-87DB-D574B575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Example to test 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target (1)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490F2-64FC-451B-8CBF-ADD68761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752600"/>
            <a:ext cx="3810000" cy="4267200"/>
          </a:xfrm>
        </p:spPr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altLang="ja-JP" sz="2800" dirty="0"/>
              <a:t>[</a:t>
            </a:r>
            <a:r>
              <a:rPr lang="ja-JP" altLang="en-US" sz="2800" dirty="0"/>
              <a:t>input</a:t>
            </a:r>
            <a:r>
              <a:rPr lang="en-US" altLang="ja-JP" sz="2800" dirty="0"/>
              <a:t>]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altLang="ja-JP" sz="2800" dirty="0"/>
              <a:t>A</a:t>
            </a:r>
            <a:r>
              <a:rPr lang="ja-JP" altLang="en-US" sz="2800" dirty="0"/>
              <a:t>rgument</a:t>
            </a:r>
            <a:r>
              <a:rPr lang="en-US" altLang="ja-JP" sz="2800" dirty="0"/>
              <a:t>s</a:t>
            </a:r>
            <a:r>
              <a:rPr lang="ja-JP" altLang="en-US" sz="2800" dirty="0"/>
              <a:t> </a:t>
            </a:r>
            <a:r>
              <a:rPr lang="en-US" altLang="ja-JP" sz="2800" dirty="0"/>
              <a:t>x</a:t>
            </a:r>
          </a:p>
          <a:p>
            <a:pPr marL="0" indent="0" algn="l" rtl="0">
              <a:buNone/>
            </a:pPr>
            <a:endParaRPr lang="en-US" altLang="ja-JP" sz="2800" dirty="0"/>
          </a:p>
          <a:p>
            <a:pPr marL="0" indent="0" algn="l" rtl="0">
              <a:spcBef>
                <a:spcPts val="0"/>
              </a:spcBef>
              <a:buNone/>
            </a:pPr>
            <a:r>
              <a:rPr lang="en-US" altLang="ja-JP" sz="2800" dirty="0"/>
              <a:t>[</a:t>
            </a:r>
            <a:r>
              <a:rPr lang="ja-JP" altLang="en-US" sz="2800" dirty="0"/>
              <a:t>output</a:t>
            </a:r>
            <a:r>
              <a:rPr lang="en-US" altLang="ja-JP" sz="28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800" dirty="0"/>
              <a:t>Values printed </a:t>
            </a:r>
            <a:r>
              <a:rPr lang="ja-JP" altLang="en-US" sz="2800" dirty="0"/>
              <a:t>by </a:t>
            </a:r>
            <a:r>
              <a:rPr lang="en-US" altLang="ja-JP" sz="2800" dirty="0" err="1"/>
              <a:t>printf</a:t>
            </a:r>
            <a:endParaRPr lang="en-US" altLang="ja-JP" sz="2800" dirty="0"/>
          </a:p>
          <a:p>
            <a:pPr marL="0" indent="0" algn="l" rtl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8C68F1-D2EE-4194-A8EE-23BCF136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0BE412-D0A6-4FEB-BB00-2541A4A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5">
                <a:extLst>
                  <a:ext uri="{FF2B5EF4-FFF2-40B4-BE49-F238E27FC236}">
                    <a16:creationId xmlns:a16="http://schemas.microsoft.com/office/drawing/2014/main" id="{D5B4DA75-F30A-5BDC-E80B-A2B694157269}"/>
                  </a:ext>
                </a:extLst>
              </p:cNvPr>
              <p:cNvSpPr txBox="1"/>
              <p:nvPr/>
            </p:nvSpPr>
            <p:spPr>
              <a:xfrm>
                <a:off x="762000" y="1839486"/>
                <a:ext cx="4134465" cy="25545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Consolas" panose="020B0609020204030204" pitchFamily="49" charset="0"/>
                  </a:rPr>
                  <a:t>v</a:t>
                </a:r>
                <a:r>
                  <a:rPr kumimoji="1" lang="en-US" altLang="ja-JP" sz="2000" dirty="0">
                    <a:latin typeface="Consolas" panose="020B0609020204030204" pitchFamily="49" charset="0"/>
                  </a:rPr>
                  <a:t>oid foo(int x){</a:t>
                </a:r>
              </a:p>
              <a:p>
                <a:r>
                  <a:rPr kumimoji="1" lang="en-US" altLang="ja-JP" sz="2000" dirty="0">
                    <a:latin typeface="Consolas" panose="020B0609020204030204" pitchFamily="49" charset="0"/>
                  </a:rPr>
                  <a:t>  int sum, n;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sum = 0;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for ( n = 1; n &lt; x; n++ ){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  sum += n;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</a:t>
                </a:r>
                <a:r>
                  <a:rPr lang="en-US" altLang="ja-JP" sz="2000" dirty="0" err="1">
                    <a:latin typeface="Consolas" panose="020B0609020204030204" pitchFamily="49" charset="0"/>
                  </a:rPr>
                  <a:t>printf</a:t>
                </a:r>
                <a:r>
                  <a:rPr lang="en-US" altLang="ja-JP" sz="2000" dirty="0">
                    <a:latin typeface="Consolas" panose="020B0609020204030204" pitchFamily="49" charset="0"/>
                  </a:rPr>
                  <a:t>("%d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000" dirty="0">
                    <a:latin typeface="Consolas" panose="020B0609020204030204" pitchFamily="49" charset="0"/>
                  </a:rPr>
                  <a:t>n", sum);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}</a:t>
                </a:r>
                <a:endParaRPr kumimoji="1" lang="ja-JP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テキスト ボックス 5">
                <a:extLst>
                  <a:ext uri="{FF2B5EF4-FFF2-40B4-BE49-F238E27FC236}">
                    <a16:creationId xmlns:a16="http://schemas.microsoft.com/office/drawing/2014/main" id="{D5B4DA75-F30A-5BDC-E80B-A2B694157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39486"/>
                <a:ext cx="4134465" cy="2554545"/>
              </a:xfrm>
              <a:prstGeom prst="rect">
                <a:avLst/>
              </a:prstGeom>
              <a:blipFill>
                <a:blip r:embed="rId3"/>
                <a:stretch>
                  <a:fillRect l="-1324" t="-1188" r="-441" b="-30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C06CE062-7E5F-CA65-3984-541116EB651D}"/>
              </a:ext>
            </a:extLst>
          </p:cNvPr>
          <p:cNvSpPr/>
          <p:nvPr/>
        </p:nvSpPr>
        <p:spPr>
          <a:xfrm>
            <a:off x="762000" y="4495801"/>
            <a:ext cx="7772400" cy="7494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rtl="0" eaLnBrk="1" hangingPunct="1">
              <a:buNone/>
            </a:pPr>
            <a:r>
              <a:rPr lang="en-US" altLang="ja-JP" sz="2200" dirty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sz="2200" dirty="0">
                <a:solidFill>
                  <a:srgbClr val="FF0000"/>
                </a:solidFill>
                <a:latin typeface="Consolas" panose="020B0609020204030204" pitchFamily="49" charset="0"/>
              </a:rPr>
              <a:t>x &gt; 1</a:t>
            </a:r>
            <a:r>
              <a:rPr lang="en-US" altLang="ja-JP" sz="2200" dirty="0">
                <a:solidFill>
                  <a:schemeClr val="tx1"/>
                </a:solidFill>
                <a:latin typeface="Consolas" panose="020B0609020204030204" pitchFamily="49" charset="0"/>
              </a:rPr>
              <a:t>, all statements can be executed (statement coverage rate = 100%)</a:t>
            </a:r>
            <a:endParaRPr kumimoji="1" lang="ja-JP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正方形/長方形 2">
            <a:extLst>
              <a:ext uri="{FF2B5EF4-FFF2-40B4-BE49-F238E27FC236}">
                <a16:creationId xmlns:a16="http://schemas.microsoft.com/office/drawing/2014/main" id="{990367F6-CEE1-5421-049D-6D4D2D23E085}"/>
              </a:ext>
            </a:extLst>
          </p:cNvPr>
          <p:cNvSpPr/>
          <p:nvPr/>
        </p:nvSpPr>
        <p:spPr>
          <a:xfrm>
            <a:off x="2386013" y="5377545"/>
            <a:ext cx="4371975" cy="7494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rtl="0" eaLnBrk="1" hangingPunct="1">
              <a:buNone/>
            </a:pPr>
            <a:r>
              <a:rPr lang="en-US" altLang="ja-JP" sz="2200" dirty="0">
                <a:solidFill>
                  <a:schemeClr val="tx1"/>
                </a:solidFill>
                <a:latin typeface="Consolas" panose="020B0609020204030204" pitchFamily="49" charset="0"/>
              </a:rPr>
              <a:t>Example test case</a:t>
            </a:r>
          </a:p>
          <a:p>
            <a:pPr marL="0" lvl="1" indent="0" algn="ctr" rtl="0" eaLnBrk="1" hangingPunct="1">
              <a:buNone/>
            </a:pPr>
            <a:r>
              <a:rPr lang="en-US" altLang="ja-JP" sz="2200" dirty="0">
                <a:solidFill>
                  <a:schemeClr val="tx1"/>
                </a:solidFill>
                <a:latin typeface="Consolas" panose="020B0609020204030204" pitchFamily="49" charset="0"/>
              </a:rPr>
              <a:t>Input x = 2, output sum = 3</a:t>
            </a:r>
            <a:endParaRPr kumimoji="1" lang="ja-JP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53761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68D47-0611-4C72-87DB-D574B575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Example to test 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target (2)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490F2-64FC-451B-8CBF-ADD68761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752600"/>
            <a:ext cx="3810000" cy="4267200"/>
          </a:xfrm>
        </p:spPr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altLang="ja-JP" sz="2800" dirty="0"/>
              <a:t>[</a:t>
            </a:r>
            <a:r>
              <a:rPr lang="ja-JP" altLang="en-US" sz="2800" dirty="0"/>
              <a:t>input</a:t>
            </a:r>
            <a:r>
              <a:rPr lang="en-US" altLang="ja-JP" sz="2800" dirty="0"/>
              <a:t>]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altLang="ja-JP" sz="2800" dirty="0"/>
              <a:t>A</a:t>
            </a:r>
            <a:r>
              <a:rPr lang="ja-JP" altLang="en-US" sz="2800" dirty="0"/>
              <a:t>rgument</a:t>
            </a:r>
            <a:r>
              <a:rPr lang="en-US" altLang="ja-JP" sz="2800" dirty="0"/>
              <a:t>s</a:t>
            </a:r>
            <a:r>
              <a:rPr lang="ja-JP" altLang="en-US" sz="2800" dirty="0"/>
              <a:t> </a:t>
            </a:r>
            <a:r>
              <a:rPr lang="en-US" altLang="ja-JP" sz="2800" dirty="0"/>
              <a:t>x,</a:t>
            </a:r>
            <a:r>
              <a:rPr lang="ja-JP" altLang="en-US" sz="2800" dirty="0"/>
              <a:t> </a:t>
            </a:r>
            <a:r>
              <a:rPr lang="en-US" altLang="ja-JP" sz="2800" dirty="0"/>
              <a:t>y</a:t>
            </a:r>
            <a:r>
              <a:rPr lang="ja-JP" altLang="en-US" sz="2800" dirty="0"/>
              <a:t> </a:t>
            </a:r>
            <a:endParaRPr lang="en-US" altLang="ja-JP" sz="2800" dirty="0"/>
          </a:p>
          <a:p>
            <a:pPr marL="0" indent="0" algn="l" rtl="0">
              <a:buNone/>
            </a:pPr>
            <a:endParaRPr lang="en-US" altLang="ja-JP" sz="2800" dirty="0"/>
          </a:p>
          <a:p>
            <a:pPr marL="0" indent="0" algn="l" rtl="0">
              <a:spcBef>
                <a:spcPts val="0"/>
              </a:spcBef>
              <a:buNone/>
            </a:pPr>
            <a:r>
              <a:rPr lang="en-US" altLang="ja-JP" sz="2800" dirty="0"/>
              <a:t>[</a:t>
            </a:r>
            <a:r>
              <a:rPr lang="ja-JP" altLang="en-US" sz="2800" dirty="0"/>
              <a:t>output</a:t>
            </a:r>
            <a:r>
              <a:rPr lang="en-US" altLang="ja-JP" sz="28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800" dirty="0"/>
              <a:t>Values printed </a:t>
            </a:r>
            <a:r>
              <a:rPr lang="ja-JP" altLang="en-US" sz="2800" dirty="0"/>
              <a:t>by </a:t>
            </a:r>
            <a:r>
              <a:rPr lang="en-US" altLang="ja-JP" sz="2800" dirty="0" err="1"/>
              <a:t>printf</a:t>
            </a:r>
            <a:endParaRPr lang="en-US" altLang="ja-JP" sz="2800" dirty="0"/>
          </a:p>
          <a:p>
            <a:pPr marL="0" indent="0" algn="l" rtl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8C68F1-D2EE-4194-A8EE-23BCF136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0BE412-D0A6-4FEB-BB00-2541A4A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5">
                <a:extLst>
                  <a:ext uri="{FF2B5EF4-FFF2-40B4-BE49-F238E27FC236}">
                    <a16:creationId xmlns:a16="http://schemas.microsoft.com/office/drawing/2014/main" id="{D5B4DA75-F30A-5BDC-E80B-A2B694157269}"/>
                  </a:ext>
                </a:extLst>
              </p:cNvPr>
              <p:cNvSpPr txBox="1"/>
              <p:nvPr/>
            </p:nvSpPr>
            <p:spPr>
              <a:xfrm>
                <a:off x="762000" y="1839486"/>
                <a:ext cx="4134465" cy="4093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Consolas" panose="020B0609020204030204" pitchFamily="49" charset="0"/>
                  </a:rPr>
                  <a:t>v</a:t>
                </a:r>
                <a:r>
                  <a:rPr kumimoji="1" lang="en-US" altLang="ja-JP" sz="2000" dirty="0">
                    <a:latin typeface="Consolas" panose="020B0609020204030204" pitchFamily="49" charset="0"/>
                  </a:rPr>
                  <a:t>oid foo(int x, int y){</a:t>
                </a:r>
              </a:p>
              <a:p>
                <a:r>
                  <a:rPr kumimoji="1" lang="en-US" altLang="ja-JP" sz="2000" dirty="0">
                    <a:latin typeface="Consolas" panose="020B0609020204030204" pitchFamily="49" charset="0"/>
                  </a:rPr>
                  <a:t>  int sum, n;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sum = 0;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for ( n = 0; n &lt; x; n++ ){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  sum += n;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kumimoji="1" lang="en-US" altLang="ja-JP" sz="2000" dirty="0">
                    <a:latin typeface="Consolas" panose="020B0609020204030204" pitchFamily="49" charset="0"/>
                  </a:rPr>
                  <a:t>  if ( sum &lt; y ){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  </a:t>
                </a:r>
                <a:r>
                  <a:rPr lang="en-US" altLang="ja-JP" sz="2000" dirty="0" err="1">
                    <a:latin typeface="Consolas" panose="020B0609020204030204" pitchFamily="49" charset="0"/>
                  </a:rPr>
                  <a:t>printf</a:t>
                </a:r>
                <a:r>
                  <a:rPr lang="en-US" altLang="ja-JP" sz="2000" dirty="0">
                    <a:latin typeface="Consolas" panose="020B0609020204030204" pitchFamily="49" charset="0"/>
                  </a:rPr>
                  <a:t>("%d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000" dirty="0">
                    <a:latin typeface="Consolas" panose="020B0609020204030204" pitchFamily="49" charset="0"/>
                  </a:rPr>
                  <a:t>n", sum);</a:t>
                </a:r>
              </a:p>
              <a:p>
                <a:r>
                  <a:rPr kumimoji="1" lang="en-US" altLang="ja-JP" sz="2000" dirty="0"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  else{</a:t>
                </a:r>
              </a:p>
              <a:p>
                <a:r>
                  <a:rPr kumimoji="1" lang="en-US" altLang="ja-JP" sz="2000" dirty="0">
                    <a:latin typeface="Consolas" panose="020B0609020204030204" pitchFamily="49" charset="0"/>
                  </a:rPr>
                  <a:t>    </a:t>
                </a:r>
                <a:r>
                  <a:rPr lang="en-US" altLang="ja-JP" sz="2000" dirty="0">
                    <a:latin typeface="Consolas" panose="020B0609020204030204" pitchFamily="49" charset="0"/>
                  </a:rPr>
                  <a:t>printf("%d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000" dirty="0">
                    <a:latin typeface="Consolas" panose="020B0609020204030204" pitchFamily="49" charset="0"/>
                  </a:rPr>
                  <a:t>n", y);</a:t>
                </a:r>
              </a:p>
              <a:p>
                <a:r>
                  <a:rPr kumimoji="1" lang="en-US" altLang="ja-JP" sz="2000" dirty="0"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US" altLang="ja-JP" sz="2000" dirty="0">
                    <a:latin typeface="Consolas" panose="020B0609020204030204" pitchFamily="49" charset="0"/>
                  </a:rPr>
                  <a:t>}</a:t>
                </a:r>
                <a:endParaRPr kumimoji="1" lang="ja-JP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テキスト ボックス 5">
                <a:extLst>
                  <a:ext uri="{FF2B5EF4-FFF2-40B4-BE49-F238E27FC236}">
                    <a16:creationId xmlns:a16="http://schemas.microsoft.com/office/drawing/2014/main" id="{D5B4DA75-F30A-5BDC-E80B-A2B694157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39486"/>
                <a:ext cx="4134465" cy="4093428"/>
              </a:xfrm>
              <a:prstGeom prst="rect">
                <a:avLst/>
              </a:prstGeom>
              <a:blipFill>
                <a:blip r:embed="rId3"/>
                <a:stretch>
                  <a:fillRect l="-1324" t="-743" r="-441" b="-16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011990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AC9FB-B6E6-4A4C-9F38-45E75899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596"/>
            <a:ext cx="8534400" cy="608012"/>
          </a:xfrm>
        </p:spPr>
        <p:txBody>
          <a:bodyPr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Statement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coverage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xample: </a:t>
            </a:r>
            <a:r>
              <a:rPr kumimoji="1" lang="en-US" altLang="ja-JP" dirty="0">
                <a:latin typeface="Consolas" panose="020B0609020204030204" pitchFamily="49" charset="0"/>
                <a:ea typeface="HGPｺﾞｼｯｸE" panose="020B0900000000000000" pitchFamily="50" charset="-128"/>
              </a:rPr>
              <a:t>x=1,y=0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6DACA8-F119-44B4-BCBB-7F611DB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771AB0-9934-4243-A4C3-1FBF8C3C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FC2A95-C240-4B2B-8955-5D536F676132}"/>
              </a:ext>
            </a:extLst>
          </p:cNvPr>
          <p:cNvSpPr txBox="1"/>
          <p:nvPr/>
        </p:nvSpPr>
        <p:spPr>
          <a:xfrm>
            <a:off x="6172200" y="395374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←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Since s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um = 0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C005643-7BD9-4ED3-8B9C-47DA6C9567C7}"/>
                  </a:ext>
                </a:extLst>
              </p:cNvPr>
              <p:cNvSpPr txBox="1"/>
              <p:nvPr/>
            </p:nvSpPr>
            <p:spPr>
              <a:xfrm>
                <a:off x="6184490" y="1863673"/>
                <a:ext cx="2857500" cy="15235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kumimoji="1" lang="en-US" altLang="ja-JP" sz="2400" dirty="0">
                    <a:latin typeface="+mn-ea"/>
                    <a:ea typeface="+mn-ea"/>
                  </a:rPr>
                  <a:t>Statement</a:t>
                </a:r>
                <a:r>
                  <a:rPr kumimoji="1" lang="ja-JP" altLang="en-US" sz="2400" dirty="0">
                    <a:latin typeface="+mn-ea"/>
                    <a:ea typeface="+mn-ea"/>
                  </a:rPr>
                  <a:t> </a:t>
                </a:r>
                <a:r>
                  <a:rPr kumimoji="1" lang="en-US" altLang="ja-JP" sz="2400" dirty="0">
                    <a:latin typeface="+mn-ea"/>
                    <a:ea typeface="+mn-ea"/>
                  </a:rPr>
                  <a:t>C</a:t>
                </a:r>
                <a:r>
                  <a:rPr kumimoji="1" lang="ja-JP" altLang="en-US" sz="2400" dirty="0">
                    <a:latin typeface="+mn-ea"/>
                    <a:ea typeface="+mn-ea"/>
                  </a:rPr>
                  <a:t>overage</a:t>
                </a:r>
                <a:br>
                  <a:rPr kumimoji="1" lang="en-US" altLang="ja-JP" sz="2400" dirty="0">
                    <a:latin typeface="+mn-ea"/>
                    <a:ea typeface="+mn-ea"/>
                  </a:rPr>
                </a:br>
                <a:r>
                  <a:rPr kumimoji="1" lang="ja-JP" altLang="en-US" sz="2400" dirty="0">
                    <a:latin typeface="+mn-ea"/>
                    <a:ea typeface="+mn-ea"/>
                  </a:rPr>
                  <a:t>(</a:t>
                </a:r>
                <a:r>
                  <a:rPr kumimoji="1" lang="en-US" altLang="ja-JP" sz="2400" dirty="0">
                    <a:latin typeface="Consolas" panose="020B0609020204030204" pitchFamily="49" charset="0"/>
                    <a:ea typeface="+mn-ea"/>
                  </a:rPr>
                  <a:t>C0</a:t>
                </a:r>
                <a:r>
                  <a:rPr kumimoji="1" lang="ja-JP" altLang="en-US" sz="2400" dirty="0">
                    <a:latin typeface="+mn-ea"/>
                    <a:ea typeface="+mn-ea"/>
                  </a:rPr>
                  <a:t>)</a:t>
                </a:r>
                <a:endParaRPr kumimoji="1" lang="en-US" altLang="ja-JP" sz="2400" dirty="0">
                  <a:latin typeface="+mn-ea"/>
                  <a:ea typeface="+mn-ea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7 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≒85.7%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C005643-7BD9-4ED3-8B9C-47DA6C956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490" y="1863673"/>
                <a:ext cx="2857500" cy="1523559"/>
              </a:xfrm>
              <a:prstGeom prst="rect">
                <a:avLst/>
              </a:prstGeom>
              <a:blipFill>
                <a:blip r:embed="rId3"/>
                <a:stretch>
                  <a:fillRect l="-2340" t="-2778" r="-212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B521CA-0996-47C7-BDE4-CFEE090CABFD}"/>
              </a:ext>
            </a:extLst>
          </p:cNvPr>
          <p:cNvSpPr txBox="1"/>
          <p:nvPr/>
        </p:nvSpPr>
        <p:spPr>
          <a:xfrm>
            <a:off x="6286500" y="4630080"/>
            <a:ext cx="28575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altLang="ja-JP" dirty="0"/>
              <a:t>[</a:t>
            </a:r>
            <a:r>
              <a:rPr lang="ja-JP" altLang="en-US" dirty="0"/>
              <a:t>Note</a:t>
            </a:r>
            <a:r>
              <a:rPr lang="en-US" altLang="ja-JP" dirty="0"/>
              <a:t>]</a:t>
            </a:r>
          </a:p>
          <a:p>
            <a:r>
              <a:rPr lang="en-US" dirty="0"/>
              <a:t>It is necessary to define in advance which statements are counted as executable.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コンテンツ プレースホルダー 5">
                <a:extLst>
                  <a:ext uri="{FF2B5EF4-FFF2-40B4-BE49-F238E27FC236}">
                    <a16:creationId xmlns:a16="http://schemas.microsoft.com/office/drawing/2014/main" id="{8075EC4B-2077-75BB-5620-FB0D3ACCBD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21370"/>
                  </p:ext>
                </p:extLst>
              </p:nvPr>
            </p:nvGraphicFramePr>
            <p:xfrm>
              <a:off x="614516" y="1024096"/>
              <a:ext cx="5286113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1510720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</a:tblGrid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Source code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Execution?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 err="1">
                              <a:latin typeface="Consolas" panose="020B0609020204030204" pitchFamily="49" charset="0"/>
                            </a:rPr>
                            <a:t>printf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sum);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printf("%d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y);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25036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コンテンツ プレースホルダー 5">
                <a:extLst>
                  <a:ext uri="{FF2B5EF4-FFF2-40B4-BE49-F238E27FC236}">
                    <a16:creationId xmlns:a16="http://schemas.microsoft.com/office/drawing/2014/main" id="{8075EC4B-2077-75BB-5620-FB0D3ACCBD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21370"/>
                  </p:ext>
                </p:extLst>
              </p:nvPr>
            </p:nvGraphicFramePr>
            <p:xfrm>
              <a:off x="614516" y="1024096"/>
              <a:ext cx="5286113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1510720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Source code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Execution?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0000" r="-40645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10000" r="-4064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テキスト ボックス 7">
            <a:extLst>
              <a:ext uri="{FF2B5EF4-FFF2-40B4-BE49-F238E27FC236}">
                <a16:creationId xmlns:a16="http://schemas.microsoft.com/office/drawing/2014/main" id="{F6639D91-6855-6647-0960-1F92A274BC23}"/>
              </a:ext>
            </a:extLst>
          </p:cNvPr>
          <p:cNvSpPr txBox="1"/>
          <p:nvPr/>
        </p:nvSpPr>
        <p:spPr>
          <a:xfrm>
            <a:off x="4953000" y="1752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0" name="テキスト ボックス 8">
            <a:extLst>
              <a:ext uri="{FF2B5EF4-FFF2-40B4-BE49-F238E27FC236}">
                <a16:creationId xmlns:a16="http://schemas.microsoft.com/office/drawing/2014/main" id="{3F4A8B2F-720E-1339-244A-4BB086DDAA19}"/>
              </a:ext>
            </a:extLst>
          </p:cNvPr>
          <p:cNvSpPr txBox="1"/>
          <p:nvPr/>
        </p:nvSpPr>
        <p:spPr>
          <a:xfrm>
            <a:off x="4953000" y="2121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1" name="テキスト ボックス 9">
            <a:extLst>
              <a:ext uri="{FF2B5EF4-FFF2-40B4-BE49-F238E27FC236}">
                <a16:creationId xmlns:a16="http://schemas.microsoft.com/office/drawing/2014/main" id="{E0AC3E35-E9CD-9C77-DBD7-E83C38CC23C1}"/>
              </a:ext>
            </a:extLst>
          </p:cNvPr>
          <p:cNvSpPr txBox="1"/>
          <p:nvPr/>
        </p:nvSpPr>
        <p:spPr>
          <a:xfrm>
            <a:off x="4953000" y="2477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2" name="テキスト ボックス 10">
            <a:extLst>
              <a:ext uri="{FF2B5EF4-FFF2-40B4-BE49-F238E27FC236}">
                <a16:creationId xmlns:a16="http://schemas.microsoft.com/office/drawing/2014/main" id="{FC4D63F0-C4E3-BD60-4BDB-6A678D4947DB}"/>
              </a:ext>
            </a:extLst>
          </p:cNvPr>
          <p:cNvSpPr txBox="1"/>
          <p:nvPr/>
        </p:nvSpPr>
        <p:spPr>
          <a:xfrm>
            <a:off x="4953000" y="2833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3" name="テキスト ボックス 11">
            <a:extLst>
              <a:ext uri="{FF2B5EF4-FFF2-40B4-BE49-F238E27FC236}">
                <a16:creationId xmlns:a16="http://schemas.microsoft.com/office/drawing/2014/main" id="{F4BAA767-3331-A744-3458-02C8E105F1AA}"/>
              </a:ext>
            </a:extLst>
          </p:cNvPr>
          <p:cNvSpPr txBox="1"/>
          <p:nvPr/>
        </p:nvSpPr>
        <p:spPr>
          <a:xfrm>
            <a:off x="4953000" y="358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4" name="テキスト ボックス 13">
            <a:extLst>
              <a:ext uri="{FF2B5EF4-FFF2-40B4-BE49-F238E27FC236}">
                <a16:creationId xmlns:a16="http://schemas.microsoft.com/office/drawing/2014/main" id="{CEF61F59-4893-8D7C-2804-9186390BF879}"/>
              </a:ext>
            </a:extLst>
          </p:cNvPr>
          <p:cNvSpPr txBox="1"/>
          <p:nvPr/>
        </p:nvSpPr>
        <p:spPr>
          <a:xfrm>
            <a:off x="4953000" y="502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5" name="テキスト ボックス 14">
            <a:extLst>
              <a:ext uri="{FF2B5EF4-FFF2-40B4-BE49-F238E27FC236}">
                <a16:creationId xmlns:a16="http://schemas.microsoft.com/office/drawing/2014/main" id="{1CC0EE37-5806-BF0D-BB4E-F6382E0931A0}"/>
              </a:ext>
            </a:extLst>
          </p:cNvPr>
          <p:cNvSpPr txBox="1"/>
          <p:nvPr/>
        </p:nvSpPr>
        <p:spPr>
          <a:xfrm>
            <a:off x="4953000" y="3953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</p:spTree>
    <p:extLst>
      <p:ext uri="{BB962C8B-B14F-4D97-AF65-F5344CB8AC3E}">
        <p14:creationId xmlns:p14="http://schemas.microsoft.com/office/powerpoint/2010/main" val="4809534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EFA55-0529-4567-96A2-5C9959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1"/>
            <a:ext cx="8493125" cy="594360"/>
          </a:xfrm>
        </p:spPr>
        <p:txBody>
          <a:bodyPr/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xample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100%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statement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coverage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28987F-4043-40E0-B29D-48DB885E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9B6D15-7094-48D4-A031-D3258421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FDFBD2D5-B113-BEF6-C54C-F500F909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コンテンツ プレースホルダー 5">
                <a:extLst>
                  <a:ext uri="{FF2B5EF4-FFF2-40B4-BE49-F238E27FC236}">
                    <a16:creationId xmlns:a16="http://schemas.microsoft.com/office/drawing/2014/main" id="{A185D98D-2936-B278-05C1-72867AE7A58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2620911"/>
                  </p:ext>
                </p:extLst>
              </p:nvPr>
            </p:nvGraphicFramePr>
            <p:xfrm>
              <a:off x="577295" y="1011873"/>
              <a:ext cx="7995922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2697619617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385215625"/>
                        </a:ext>
                      </a:extLst>
                    </a:gridCol>
                  </a:tblGrid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Source code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x=1, y=0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x=1, y=1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total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 err="1">
                              <a:latin typeface="Consolas" panose="020B0609020204030204" pitchFamily="49" charset="0"/>
                            </a:rPr>
                            <a:t>printf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sum);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printf("%d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</m:oMath>
                          </a14:m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n", y);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2058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25036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コンテンツ プレースホルダー 5">
                <a:extLst>
                  <a:ext uri="{FF2B5EF4-FFF2-40B4-BE49-F238E27FC236}">
                    <a16:creationId xmlns:a16="http://schemas.microsoft.com/office/drawing/2014/main" id="{A185D98D-2936-B278-05C1-72867AE7A58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2620911"/>
                  </p:ext>
                </p:extLst>
              </p:nvPr>
            </p:nvGraphicFramePr>
            <p:xfrm>
              <a:off x="577295" y="1011873"/>
              <a:ext cx="7995922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75393">
                      <a:extLst>
                        <a:ext uri="{9D8B030D-6E8A-4147-A177-3AD203B41FA5}">
                          <a16:colId xmlns:a16="http://schemas.microsoft.com/office/drawing/2014/main" val="3940131816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1814900700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2697619617"/>
                        </a:ext>
                      </a:extLst>
                    </a:gridCol>
                    <a:gridCol w="1406843">
                      <a:extLst>
                        <a:ext uri="{9D8B030D-6E8A-4147-A177-3AD203B41FA5}">
                          <a16:colId xmlns:a16="http://schemas.microsoft.com/office/drawing/2014/main" val="38521562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Source code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x=1, y=0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x=1, y=1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total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67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v</a:t>
                          </a:r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oid foo(int x, int y){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7097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int sum,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482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sum = 0;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819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for ( n = 0; n &lt; x; n++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1046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  sum += n;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781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582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if ( sum &lt; y ){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99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10000" r="-112258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021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57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  else{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155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10000" r="-112258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57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dirty="0">
                              <a:latin typeface="Consolas" panose="020B0609020204030204" pitchFamily="49" charset="0"/>
                            </a:rPr>
                            <a:t>  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346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ja-JP" sz="180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kumimoji="1" lang="ja-JP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---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79446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テキスト ボックス 6">
            <a:extLst>
              <a:ext uri="{FF2B5EF4-FFF2-40B4-BE49-F238E27FC236}">
                <a16:creationId xmlns:a16="http://schemas.microsoft.com/office/drawing/2014/main" id="{EAE61A5A-A394-9D54-F832-C04BA9045469}"/>
              </a:ext>
            </a:extLst>
          </p:cNvPr>
          <p:cNvSpPr txBox="1"/>
          <p:nvPr/>
        </p:nvSpPr>
        <p:spPr>
          <a:xfrm>
            <a:off x="4864511" y="1752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29" name="テキスト ボックス 7">
            <a:extLst>
              <a:ext uri="{FF2B5EF4-FFF2-40B4-BE49-F238E27FC236}">
                <a16:creationId xmlns:a16="http://schemas.microsoft.com/office/drawing/2014/main" id="{A5C70DC4-F92D-A3EB-6E5D-432223689F94}"/>
              </a:ext>
            </a:extLst>
          </p:cNvPr>
          <p:cNvSpPr txBox="1"/>
          <p:nvPr/>
        </p:nvSpPr>
        <p:spPr>
          <a:xfrm>
            <a:off x="4864511" y="2121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0" name="テキスト ボックス 8">
            <a:extLst>
              <a:ext uri="{FF2B5EF4-FFF2-40B4-BE49-F238E27FC236}">
                <a16:creationId xmlns:a16="http://schemas.microsoft.com/office/drawing/2014/main" id="{46F0E196-D911-1658-5C7C-DCB137086FFB}"/>
              </a:ext>
            </a:extLst>
          </p:cNvPr>
          <p:cNvSpPr txBox="1"/>
          <p:nvPr/>
        </p:nvSpPr>
        <p:spPr>
          <a:xfrm>
            <a:off x="4864511" y="2477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1" name="テキスト ボックス 9">
            <a:extLst>
              <a:ext uri="{FF2B5EF4-FFF2-40B4-BE49-F238E27FC236}">
                <a16:creationId xmlns:a16="http://schemas.microsoft.com/office/drawing/2014/main" id="{3193A645-7A0E-1372-5AB5-EE6A04926AD5}"/>
              </a:ext>
            </a:extLst>
          </p:cNvPr>
          <p:cNvSpPr txBox="1"/>
          <p:nvPr/>
        </p:nvSpPr>
        <p:spPr>
          <a:xfrm>
            <a:off x="4864511" y="2833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2" name="テキスト ボックス 10">
            <a:extLst>
              <a:ext uri="{FF2B5EF4-FFF2-40B4-BE49-F238E27FC236}">
                <a16:creationId xmlns:a16="http://schemas.microsoft.com/office/drawing/2014/main" id="{14AEA4FA-4206-D17D-9772-3BEFF1D91380}"/>
              </a:ext>
            </a:extLst>
          </p:cNvPr>
          <p:cNvSpPr txBox="1"/>
          <p:nvPr/>
        </p:nvSpPr>
        <p:spPr>
          <a:xfrm>
            <a:off x="4864511" y="358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3" name="テキスト ボックス 11">
            <a:extLst>
              <a:ext uri="{FF2B5EF4-FFF2-40B4-BE49-F238E27FC236}">
                <a16:creationId xmlns:a16="http://schemas.microsoft.com/office/drawing/2014/main" id="{FAA41DFD-4BE2-FE8B-4F12-FFCB29EDDEF2}"/>
              </a:ext>
            </a:extLst>
          </p:cNvPr>
          <p:cNvSpPr txBox="1"/>
          <p:nvPr/>
        </p:nvSpPr>
        <p:spPr>
          <a:xfrm>
            <a:off x="4864511" y="502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4" name="テキスト ボックス 12">
            <a:extLst>
              <a:ext uri="{FF2B5EF4-FFF2-40B4-BE49-F238E27FC236}">
                <a16:creationId xmlns:a16="http://schemas.microsoft.com/office/drawing/2014/main" id="{9A807B53-871F-CDB9-3F6C-1EE8686A2421}"/>
              </a:ext>
            </a:extLst>
          </p:cNvPr>
          <p:cNvSpPr txBox="1"/>
          <p:nvPr/>
        </p:nvSpPr>
        <p:spPr>
          <a:xfrm>
            <a:off x="4864511" y="3953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35" name="テキスト ボックス 13">
            <a:extLst>
              <a:ext uri="{FF2B5EF4-FFF2-40B4-BE49-F238E27FC236}">
                <a16:creationId xmlns:a16="http://schemas.microsoft.com/office/drawing/2014/main" id="{0C129A21-1273-71BF-C25C-ED2F9EB26B86}"/>
              </a:ext>
            </a:extLst>
          </p:cNvPr>
          <p:cNvSpPr txBox="1"/>
          <p:nvPr/>
        </p:nvSpPr>
        <p:spPr>
          <a:xfrm>
            <a:off x="6248400" y="1752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8" name="テキスト ボックス 14">
            <a:extLst>
              <a:ext uri="{FF2B5EF4-FFF2-40B4-BE49-F238E27FC236}">
                <a16:creationId xmlns:a16="http://schemas.microsoft.com/office/drawing/2014/main" id="{722C0CC9-12F3-004C-43EE-2F96D2CE5004}"/>
              </a:ext>
            </a:extLst>
          </p:cNvPr>
          <p:cNvSpPr txBox="1"/>
          <p:nvPr/>
        </p:nvSpPr>
        <p:spPr>
          <a:xfrm>
            <a:off x="6248400" y="2121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39" name="テキスト ボックス 15">
            <a:extLst>
              <a:ext uri="{FF2B5EF4-FFF2-40B4-BE49-F238E27FC236}">
                <a16:creationId xmlns:a16="http://schemas.microsoft.com/office/drawing/2014/main" id="{0E8FD29B-81AF-3765-59D4-C60A57B5B0A2}"/>
              </a:ext>
            </a:extLst>
          </p:cNvPr>
          <p:cNvSpPr txBox="1"/>
          <p:nvPr/>
        </p:nvSpPr>
        <p:spPr>
          <a:xfrm>
            <a:off x="6248400" y="2477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0" name="テキスト ボックス 16">
            <a:extLst>
              <a:ext uri="{FF2B5EF4-FFF2-40B4-BE49-F238E27FC236}">
                <a16:creationId xmlns:a16="http://schemas.microsoft.com/office/drawing/2014/main" id="{8357C3CF-7178-9BEB-128F-90790A96B10D}"/>
              </a:ext>
            </a:extLst>
          </p:cNvPr>
          <p:cNvSpPr txBox="1"/>
          <p:nvPr/>
        </p:nvSpPr>
        <p:spPr>
          <a:xfrm>
            <a:off x="6248400" y="2833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1" name="テキスト ボックス 17">
            <a:extLst>
              <a:ext uri="{FF2B5EF4-FFF2-40B4-BE49-F238E27FC236}">
                <a16:creationId xmlns:a16="http://schemas.microsoft.com/office/drawing/2014/main" id="{D353816A-7B29-FC5A-FD6D-E894AFEC384D}"/>
              </a:ext>
            </a:extLst>
          </p:cNvPr>
          <p:cNvSpPr txBox="1"/>
          <p:nvPr/>
        </p:nvSpPr>
        <p:spPr>
          <a:xfrm>
            <a:off x="6248400" y="358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2" name="テキスト ボックス 18">
            <a:extLst>
              <a:ext uri="{FF2B5EF4-FFF2-40B4-BE49-F238E27FC236}">
                <a16:creationId xmlns:a16="http://schemas.microsoft.com/office/drawing/2014/main" id="{20E90136-7252-7301-18CA-CDF184DE9A73}"/>
              </a:ext>
            </a:extLst>
          </p:cNvPr>
          <p:cNvSpPr txBox="1"/>
          <p:nvPr/>
        </p:nvSpPr>
        <p:spPr>
          <a:xfrm>
            <a:off x="6248400" y="3943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91D5ECA0-2B4B-44B0-2CB5-1EAFC2DC5FE4}"/>
              </a:ext>
            </a:extLst>
          </p:cNvPr>
          <p:cNvSpPr txBox="1"/>
          <p:nvPr/>
        </p:nvSpPr>
        <p:spPr>
          <a:xfrm>
            <a:off x="6248400" y="5034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☓</a:t>
            </a:r>
          </a:p>
        </p:txBody>
      </p:sp>
      <p:sp>
        <p:nvSpPr>
          <p:cNvPr id="44" name="テキスト ボックス 20">
            <a:extLst>
              <a:ext uri="{FF2B5EF4-FFF2-40B4-BE49-F238E27FC236}">
                <a16:creationId xmlns:a16="http://schemas.microsoft.com/office/drawing/2014/main" id="{2E2F5AB1-772E-79F3-A7C6-4E40666862F3}"/>
              </a:ext>
            </a:extLst>
          </p:cNvPr>
          <p:cNvSpPr txBox="1"/>
          <p:nvPr/>
        </p:nvSpPr>
        <p:spPr>
          <a:xfrm>
            <a:off x="7696200" y="1732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5" name="テキスト ボックス 21">
            <a:extLst>
              <a:ext uri="{FF2B5EF4-FFF2-40B4-BE49-F238E27FC236}">
                <a16:creationId xmlns:a16="http://schemas.microsoft.com/office/drawing/2014/main" id="{4B2BCBFF-221E-D10B-43EC-F9C193F516FF}"/>
              </a:ext>
            </a:extLst>
          </p:cNvPr>
          <p:cNvSpPr txBox="1"/>
          <p:nvPr/>
        </p:nvSpPr>
        <p:spPr>
          <a:xfrm>
            <a:off x="7696200" y="2101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6" name="テキスト ボックス 22">
            <a:extLst>
              <a:ext uri="{FF2B5EF4-FFF2-40B4-BE49-F238E27FC236}">
                <a16:creationId xmlns:a16="http://schemas.microsoft.com/office/drawing/2014/main" id="{44787C82-BD34-DCF7-BFB0-C9E794D4AD38}"/>
              </a:ext>
            </a:extLst>
          </p:cNvPr>
          <p:cNvSpPr txBox="1"/>
          <p:nvPr/>
        </p:nvSpPr>
        <p:spPr>
          <a:xfrm>
            <a:off x="7696200" y="24572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7" name="テキスト ボックス 23">
            <a:extLst>
              <a:ext uri="{FF2B5EF4-FFF2-40B4-BE49-F238E27FC236}">
                <a16:creationId xmlns:a16="http://schemas.microsoft.com/office/drawing/2014/main" id="{CE64CD3E-558E-F6EA-5F09-C4333D7558E7}"/>
              </a:ext>
            </a:extLst>
          </p:cNvPr>
          <p:cNvSpPr txBox="1"/>
          <p:nvPr/>
        </p:nvSpPr>
        <p:spPr>
          <a:xfrm>
            <a:off x="7696200" y="2812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8" name="テキスト ボックス 24">
            <a:extLst>
              <a:ext uri="{FF2B5EF4-FFF2-40B4-BE49-F238E27FC236}">
                <a16:creationId xmlns:a16="http://schemas.microsoft.com/office/drawing/2014/main" id="{0C7E86EC-AF86-A8B5-99D1-3FACE8AA3C7E}"/>
              </a:ext>
            </a:extLst>
          </p:cNvPr>
          <p:cNvSpPr txBox="1"/>
          <p:nvPr/>
        </p:nvSpPr>
        <p:spPr>
          <a:xfrm>
            <a:off x="7696200" y="3564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49" name="テキスト ボックス 35">
            <a:extLst>
              <a:ext uri="{FF2B5EF4-FFF2-40B4-BE49-F238E27FC236}">
                <a16:creationId xmlns:a16="http://schemas.microsoft.com/office/drawing/2014/main" id="{84757256-743A-052B-986F-422CA41ADFE2}"/>
              </a:ext>
            </a:extLst>
          </p:cNvPr>
          <p:cNvSpPr txBox="1"/>
          <p:nvPr/>
        </p:nvSpPr>
        <p:spPr>
          <a:xfrm>
            <a:off x="7696200" y="3933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50" name="テキスト ボックス 36">
            <a:extLst>
              <a:ext uri="{FF2B5EF4-FFF2-40B4-BE49-F238E27FC236}">
                <a16:creationId xmlns:a16="http://schemas.microsoft.com/office/drawing/2014/main" id="{3BCFBB53-ACF9-A8FB-4CF1-5FC319F5E52E}"/>
              </a:ext>
            </a:extLst>
          </p:cNvPr>
          <p:cNvSpPr txBox="1"/>
          <p:nvPr/>
        </p:nvSpPr>
        <p:spPr>
          <a:xfrm>
            <a:off x="7696200" y="5043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28180639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94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93B766E-7E14-4EFE-991C-7518B0B7AB3F}" type="slidenum">
              <a:rPr lang="en-US" altLang="ja-JP"/>
              <a:pPr algn="l" rtl="0"/>
              <a:t>9</a:t>
            </a:fld>
            <a:endParaRPr lang="en-US" altLang="ja-JP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When drawing a flowchart</a:t>
            </a:r>
            <a:br>
              <a:rPr lang="en-US" altLang="ja-JP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Test case ① </a:t>
            </a:r>
            <a:r>
              <a:rPr lang="en-US" altLang="ja-JP" dirty="0">
                <a:latin typeface="Consolas" panose="020B0609020204030204" pitchFamily="49" charset="0"/>
                <a:ea typeface="HGPｺﾞｼｯｸE" panose="020B0900000000000000" pitchFamily="50" charset="-128"/>
              </a:rPr>
              <a:t>x=1, y=0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1905000" y="18081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START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267200" y="5541963"/>
            <a:ext cx="1066800" cy="4572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END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1905000" y="2646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= 0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1905000" y="3408363"/>
            <a:ext cx="10668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= 0</a:t>
            </a: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1828800" y="4170363"/>
            <a:ext cx="1219200" cy="762000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n &lt; x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600200" y="5313363"/>
            <a:ext cx="16764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 += n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685800" y="4779963"/>
            <a:ext cx="990600" cy="38100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n++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4191000" y="3255963"/>
            <a:ext cx="1219200" cy="762000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>
                <a:latin typeface="HGPｺﾞｼｯｸE" pitchFamily="50" charset="-128"/>
                <a:ea typeface="HGPｺﾞｼｯｸE" pitchFamily="50" charset="-128"/>
              </a:rPr>
              <a:t>sum &lt; y</a:t>
            </a:r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3962399" y="4398963"/>
            <a:ext cx="1600201" cy="4572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o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Sum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5715000" y="4398963"/>
            <a:ext cx="1295400" cy="457200"/>
          </a:xfrm>
          <a:prstGeom prst="flowChartInputOutpu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output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Y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438400" y="22653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438400" y="3027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438400" y="3789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438400" y="493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43000" y="5160963"/>
            <a:ext cx="1301750" cy="935037"/>
          </a:xfrm>
          <a:custGeom>
            <a:avLst/>
            <a:gdLst>
              <a:gd name="T0" fmla="*/ 816 w 820"/>
              <a:gd name="T1" fmla="*/ 336 h 589"/>
              <a:gd name="T2" fmla="*/ 820 w 820"/>
              <a:gd name="T3" fmla="*/ 589 h 589"/>
              <a:gd name="T4" fmla="*/ 0 w 820"/>
              <a:gd name="T5" fmla="*/ 589 h 589"/>
              <a:gd name="T6" fmla="*/ 0 w 820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820"/>
              <a:gd name="T13" fmla="*/ 0 h 589"/>
              <a:gd name="T14" fmla="*/ 820 w 820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0" h="589">
                <a:moveTo>
                  <a:pt x="816" y="336"/>
                </a:moveTo>
                <a:lnTo>
                  <a:pt x="820" y="589"/>
                </a:lnTo>
                <a:lnTo>
                  <a:pt x="0" y="589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143000" y="3948113"/>
            <a:ext cx="1219200" cy="831850"/>
          </a:xfrm>
          <a:custGeom>
            <a:avLst/>
            <a:gdLst>
              <a:gd name="T0" fmla="*/ 0 w 733"/>
              <a:gd name="T1" fmla="*/ 524 h 524"/>
              <a:gd name="T2" fmla="*/ 0 w 733"/>
              <a:gd name="T3" fmla="*/ 0 h 524"/>
              <a:gd name="T4" fmla="*/ 733 w 733"/>
              <a:gd name="T5" fmla="*/ 0 h 524"/>
              <a:gd name="T6" fmla="*/ 0 60000 65536"/>
              <a:gd name="T7" fmla="*/ 0 60000 65536"/>
              <a:gd name="T8" fmla="*/ 0 60000 65536"/>
              <a:gd name="T9" fmla="*/ 0 w 733"/>
              <a:gd name="T10" fmla="*/ 0 h 524"/>
              <a:gd name="T11" fmla="*/ 733 w 73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" h="524">
                <a:moveTo>
                  <a:pt x="0" y="524"/>
                </a:moveTo>
                <a:lnTo>
                  <a:pt x="0" y="0"/>
                </a:lnTo>
                <a:lnTo>
                  <a:pt x="73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4800600" y="4017963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5410200" y="3643313"/>
            <a:ext cx="955675" cy="755650"/>
          </a:xfrm>
          <a:custGeom>
            <a:avLst/>
            <a:gdLst>
              <a:gd name="T0" fmla="*/ 0 w 602"/>
              <a:gd name="T1" fmla="*/ 0 h 476"/>
              <a:gd name="T2" fmla="*/ 602 w 602"/>
              <a:gd name="T3" fmla="*/ 0 h 476"/>
              <a:gd name="T4" fmla="*/ 602 w 602"/>
              <a:gd name="T5" fmla="*/ 476 h 476"/>
              <a:gd name="T6" fmla="*/ 0 60000 65536"/>
              <a:gd name="T7" fmla="*/ 0 60000 65536"/>
              <a:gd name="T8" fmla="*/ 0 60000 65536"/>
              <a:gd name="T9" fmla="*/ 0 w 602"/>
              <a:gd name="T10" fmla="*/ 0 h 476"/>
              <a:gd name="T11" fmla="*/ 602 w 602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" h="476">
                <a:moveTo>
                  <a:pt x="0" y="0"/>
                </a:moveTo>
                <a:lnTo>
                  <a:pt x="602" y="0"/>
                </a:lnTo>
                <a:lnTo>
                  <a:pt x="602" y="47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800600" y="4856163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1" name="Freeform 25"/>
          <p:cNvSpPr>
            <a:spLocks/>
          </p:cNvSpPr>
          <p:nvPr/>
        </p:nvSpPr>
        <p:spPr bwMode="auto">
          <a:xfrm>
            <a:off x="4876800" y="4856163"/>
            <a:ext cx="1447800" cy="381000"/>
          </a:xfrm>
          <a:custGeom>
            <a:avLst/>
            <a:gdLst>
              <a:gd name="T0" fmla="*/ 912 w 912"/>
              <a:gd name="T1" fmla="*/ 0 h 240"/>
              <a:gd name="T2" fmla="*/ 912 w 912"/>
              <a:gd name="T3" fmla="*/ 240 h 240"/>
              <a:gd name="T4" fmla="*/ 0 w 912"/>
              <a:gd name="T5" fmla="*/ 240 h 240"/>
              <a:gd name="T6" fmla="*/ 0 60000 65536"/>
              <a:gd name="T7" fmla="*/ 0 60000 65536"/>
              <a:gd name="T8" fmla="*/ 0 60000 65536"/>
              <a:gd name="T9" fmla="*/ 0 w 912"/>
              <a:gd name="T10" fmla="*/ 0 h 240"/>
              <a:gd name="T11" fmla="*/ 912 w 9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0">
                <a:moveTo>
                  <a:pt x="912" y="0"/>
                </a:moveTo>
                <a:lnTo>
                  <a:pt x="912" y="240"/>
                </a:lnTo>
                <a:lnTo>
                  <a:pt x="0" y="24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3054350" y="2854325"/>
            <a:ext cx="1746250" cy="1690688"/>
          </a:xfrm>
          <a:custGeom>
            <a:avLst/>
            <a:gdLst>
              <a:gd name="T0" fmla="*/ 0 w 1100"/>
              <a:gd name="T1" fmla="*/ 1065 h 1065"/>
              <a:gd name="T2" fmla="*/ 315 w 1100"/>
              <a:gd name="T3" fmla="*/ 1065 h 1065"/>
              <a:gd name="T4" fmla="*/ 315 w 1100"/>
              <a:gd name="T5" fmla="*/ 0 h 1065"/>
              <a:gd name="T6" fmla="*/ 1100 w 1100"/>
              <a:gd name="T7" fmla="*/ 0 h 1065"/>
              <a:gd name="T8" fmla="*/ 1100 w 1100"/>
              <a:gd name="T9" fmla="*/ 253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0"/>
              <a:gd name="T16" fmla="*/ 0 h 1065"/>
              <a:gd name="T17" fmla="*/ 1100 w 1100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0" h="1065">
                <a:moveTo>
                  <a:pt x="0" y="1065"/>
                </a:moveTo>
                <a:lnTo>
                  <a:pt x="315" y="1065"/>
                </a:lnTo>
                <a:lnTo>
                  <a:pt x="315" y="0"/>
                </a:lnTo>
                <a:lnTo>
                  <a:pt x="1100" y="0"/>
                </a:lnTo>
                <a:lnTo>
                  <a:pt x="1100" y="25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438400" y="4887913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311650" y="3965575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T.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334000" y="326548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124200" y="4194175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>
                <a:ea typeface="HGPｺﾞｼｯｸE" pitchFamily="50" charset="-128"/>
              </a:rPr>
              <a:t>F.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E2B8E2-8FCD-404A-9143-D711C503D917}"/>
              </a:ext>
            </a:extLst>
          </p:cNvPr>
          <p:cNvSpPr txBox="1"/>
          <p:nvPr/>
        </p:nvSpPr>
        <p:spPr>
          <a:xfrm>
            <a:off x="6206615" y="2196366"/>
            <a:ext cx="2861185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ea typeface="+mn-ea"/>
              </a:rPr>
              <a:t>Some statements are not executed</a:t>
            </a:r>
          </a:p>
        </p:txBody>
      </p:sp>
    </p:spTree>
    <p:extLst>
      <p:ext uri="{BB962C8B-B14F-4D97-AF65-F5344CB8AC3E}">
        <p14:creationId xmlns:p14="http://schemas.microsoft.com/office/powerpoint/2010/main" val="33071606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2EFA69-5A8D-424D-8AD3-855ED49F3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E1C9A8-123B-4637-B7ED-43E3202170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A2F421-72D1-4BA1-879A-0A9305C726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7166</TotalTime>
  <Words>5625</Words>
  <Application>Microsoft Office PowerPoint</Application>
  <PresentationFormat>On-screen Show (4:3)</PresentationFormat>
  <Paragraphs>799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HGPｺﾞｼｯｸE</vt:lpstr>
      <vt:lpstr>HGPｺﾞｼｯｸE</vt:lpstr>
      <vt:lpstr>AoyagiKouzanFontT</vt:lpstr>
      <vt:lpstr>Arial</vt:lpstr>
      <vt:lpstr>Cambria Math</vt:lpstr>
      <vt:lpstr>Consolas</vt:lpstr>
      <vt:lpstr>Segoe UI Web (West European)</vt:lpstr>
      <vt:lpstr>Times New Roman</vt:lpstr>
      <vt:lpstr>Verdana</vt:lpstr>
      <vt:lpstr>Wingdings</vt:lpstr>
      <vt:lpstr>Profile</vt:lpstr>
      <vt:lpstr>ソフトウェアテスト 　　[6] ホワイトボックステスト</vt:lpstr>
      <vt:lpstr>Classification of tests</vt:lpstr>
      <vt:lpstr>White box testing method</vt:lpstr>
      <vt:lpstr>White box testing method (1) Statement coverage method</vt:lpstr>
      <vt:lpstr>Example to test target (1)</vt:lpstr>
      <vt:lpstr>Example to test target (2)</vt:lpstr>
      <vt:lpstr>Statement coverage example: x=1,y=0</vt:lpstr>
      <vt:lpstr>Example of 100% statement coverage</vt:lpstr>
      <vt:lpstr>When drawing a flowchart Test case ① x=1, y=0</vt:lpstr>
      <vt:lpstr>When drawing a flowchart Test case ② x=1, y=1</vt:lpstr>
      <vt:lpstr>Automatic measurement of statement coverage rate</vt:lpstr>
      <vt:lpstr>Important</vt:lpstr>
      <vt:lpstr>White box test method (2) Branch coverage method</vt:lpstr>
      <vt:lpstr>Branch coverage example: x=1, y=0</vt:lpstr>
      <vt:lpstr>Example of 100% branch coverage rate</vt:lpstr>
      <vt:lpstr>When drawing a flowchart Test case ① x=1, y=0</vt:lpstr>
      <vt:lpstr>When drawing a flowchart Test case ② x = 1, y = 1</vt:lpstr>
      <vt:lpstr>Let's consider another example</vt:lpstr>
      <vt:lpstr>Example of 75% branch coverage rate</vt:lpstr>
      <vt:lpstr>[Exercise 1] Calculate C0 and C1</vt:lpstr>
      <vt:lpstr>[Exercise 1] Answer: 100% for ① and ②</vt:lpstr>
      <vt:lpstr>[Exercise 2] Calculate branch coverage rate</vt:lpstr>
      <vt:lpstr>Notes for exercise 2</vt:lpstr>
      <vt:lpstr>[Exercise 2] Answer</vt:lpstr>
      <vt:lpstr>White box testing method (3) Condition coverage method</vt:lpstr>
      <vt:lpstr>Example of 100% condition coverage</vt:lpstr>
      <vt:lpstr>The difference between C1 and C2</vt:lpstr>
      <vt:lpstr>Three types of inclusion relations</vt:lpstr>
      <vt:lpstr>Common Misconceptions</vt:lpstr>
      <vt:lpstr>Three types of white box testing</vt:lpstr>
      <vt:lpstr>Relationship with black box testing</vt:lpstr>
      <vt:lpstr>Realistically, you should perform a black box test and then pay attention to the coverage rate (C0, C1)</vt:lpstr>
      <vt:lpstr>Classification of tests</vt:lpstr>
      <vt:lpstr>Random testing method</vt:lpstr>
      <vt:lpstr>For example, consider the Poisson distribution</vt:lpstr>
      <vt:lpstr>Advantages and disadvantages of random testing methods</vt:lpstr>
      <vt:lpstr>Types of testing methods and stages of application</vt:lpstr>
      <vt:lpstr>Testing various requests</vt:lpstr>
      <vt:lpstr>Summary</vt:lpstr>
      <vt:lpstr>Homework</vt:lpstr>
      <vt:lpstr>Important Notice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1691</cp:revision>
  <cp:lastPrinted>2020-03-31T06:12:49Z</cp:lastPrinted>
  <dcterms:created xsi:type="dcterms:W3CDTF">1601-01-01T00:00:00Z</dcterms:created>
  <dcterms:modified xsi:type="dcterms:W3CDTF">2024-03-31T07:50:07Z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