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62"/>
  </p:notesMasterIdLst>
  <p:sldIdLst>
    <p:sldId id="342" r:id="rId2"/>
    <p:sldId id="341" r:id="rId3"/>
    <p:sldId id="282" r:id="rId4"/>
    <p:sldId id="257" r:id="rId5"/>
    <p:sldId id="344" r:id="rId6"/>
    <p:sldId id="343" r:id="rId7"/>
    <p:sldId id="345" r:id="rId8"/>
    <p:sldId id="267" r:id="rId9"/>
    <p:sldId id="268" r:id="rId10"/>
    <p:sldId id="269" r:id="rId11"/>
    <p:sldId id="346" r:id="rId12"/>
    <p:sldId id="277" r:id="rId13"/>
    <p:sldId id="348" r:id="rId14"/>
    <p:sldId id="349" r:id="rId15"/>
    <p:sldId id="347" r:id="rId16"/>
    <p:sldId id="350" r:id="rId17"/>
    <p:sldId id="278" r:id="rId18"/>
    <p:sldId id="351" r:id="rId19"/>
    <p:sldId id="279" r:id="rId20"/>
    <p:sldId id="352" r:id="rId21"/>
    <p:sldId id="280" r:id="rId22"/>
    <p:sldId id="353" r:id="rId23"/>
    <p:sldId id="281" r:id="rId24"/>
    <p:sldId id="354" r:id="rId25"/>
    <p:sldId id="355" r:id="rId26"/>
    <p:sldId id="363" r:id="rId27"/>
    <p:sldId id="356" r:id="rId28"/>
    <p:sldId id="357" r:id="rId29"/>
    <p:sldId id="358" r:id="rId30"/>
    <p:sldId id="364" r:id="rId31"/>
    <p:sldId id="359" r:id="rId32"/>
    <p:sldId id="360" r:id="rId33"/>
    <p:sldId id="361" r:id="rId34"/>
    <p:sldId id="362" r:id="rId35"/>
    <p:sldId id="270" r:id="rId36"/>
    <p:sldId id="314" r:id="rId37"/>
    <p:sldId id="271" r:id="rId38"/>
    <p:sldId id="272" r:id="rId39"/>
    <p:sldId id="273" r:id="rId40"/>
    <p:sldId id="274" r:id="rId41"/>
    <p:sldId id="275" r:id="rId42"/>
    <p:sldId id="276" r:id="rId43"/>
    <p:sldId id="369" r:id="rId44"/>
    <p:sldId id="326" r:id="rId45"/>
    <p:sldId id="374" r:id="rId46"/>
    <p:sldId id="375" r:id="rId47"/>
    <p:sldId id="376" r:id="rId48"/>
    <p:sldId id="339" r:id="rId49"/>
    <p:sldId id="377" r:id="rId50"/>
    <p:sldId id="378" r:id="rId51"/>
    <p:sldId id="379" r:id="rId52"/>
    <p:sldId id="380" r:id="rId53"/>
    <p:sldId id="381" r:id="rId54"/>
    <p:sldId id="340" r:id="rId55"/>
    <p:sldId id="317" r:id="rId56"/>
    <p:sldId id="289" r:id="rId57"/>
    <p:sldId id="290" r:id="rId58"/>
    <p:sldId id="291" r:id="rId59"/>
    <p:sldId id="292" r:id="rId60"/>
    <p:sldId id="293" r:id="rId6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842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4877" autoAdjust="0"/>
    <p:restoredTop sz="83429" autoAdjust="0"/>
  </p:normalViewPr>
  <p:slideViewPr>
    <p:cSldViewPr>
      <p:cViewPr varScale="1">
        <p:scale>
          <a:sx n="93" d="100"/>
          <a:sy n="93" d="100"/>
        </p:scale>
        <p:origin x="166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52AAE13-8509-4837-80EB-4DC3CFB7E814}" type="datetimeFigureOut">
              <a:rPr lang="en-US"/>
              <a:pPr>
                <a:defRPr/>
              </a:pPr>
              <a:t>17/11/2015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0F5E5AB-588F-4C44-9866-1585D3239070}" type="slidenum">
              <a:rPr lang="en-US" altLang="en-US"/>
              <a:pPr>
                <a:defRPr/>
              </a:pPr>
              <a:t>‹#›</a:t>
            </a:fld>
            <a:endParaRPr lang="en-US" altLang="en-US"/>
          </a:p>
        </p:txBody>
      </p:sp>
    </p:spTree>
    <p:extLst>
      <p:ext uri="{BB962C8B-B14F-4D97-AF65-F5344CB8AC3E}">
        <p14:creationId xmlns:p14="http://schemas.microsoft.com/office/powerpoint/2010/main" val="2289846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0F5E5AB-588F-4C44-9866-1585D3239070}" type="slidenum">
              <a:rPr lang="en-US" altLang="en-US" smtClean="0"/>
              <a:pPr>
                <a:defRPr/>
              </a:pPr>
              <a:t>1</a:t>
            </a:fld>
            <a:endParaRPr lang="en-US" altLang="en-US"/>
          </a:p>
        </p:txBody>
      </p:sp>
    </p:spTree>
    <p:extLst>
      <p:ext uri="{BB962C8B-B14F-4D97-AF65-F5344CB8AC3E}">
        <p14:creationId xmlns:p14="http://schemas.microsoft.com/office/powerpoint/2010/main" val="314997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Họp kick-off:</a:t>
            </a:r>
            <a:r>
              <a:rPr lang="en-US" baseline="0" smtClean="0"/>
              <a:t> tuyên bố lý do, nguyên tắc làm việc của nhóm</a:t>
            </a:r>
            <a:endParaRPr lang="en-US" smtClean="0"/>
          </a:p>
        </p:txBody>
      </p:sp>
      <p:sp>
        <p:nvSpPr>
          <p:cNvPr id="4" name="Slide Number Placeholder 3"/>
          <p:cNvSpPr>
            <a:spLocks noGrp="1"/>
          </p:cNvSpPr>
          <p:nvPr>
            <p:ph type="sldNum" sz="quarter" idx="10"/>
          </p:nvPr>
        </p:nvSpPr>
        <p:spPr/>
        <p:txBody>
          <a:bodyPr/>
          <a:lstStyle/>
          <a:p>
            <a:pPr>
              <a:defRPr/>
            </a:pPr>
            <a:fld id="{40F5E5AB-588F-4C44-9866-1585D3239070}" type="slidenum">
              <a:rPr lang="en-US" altLang="en-US" smtClean="0"/>
              <a:pPr>
                <a:defRPr/>
              </a:pPr>
              <a:t>12</a:t>
            </a:fld>
            <a:endParaRPr lang="en-US" altLang="en-US"/>
          </a:p>
        </p:txBody>
      </p:sp>
    </p:spTree>
    <p:extLst>
      <p:ext uri="{BB962C8B-B14F-4D97-AF65-F5344CB8AC3E}">
        <p14:creationId xmlns:p14="http://schemas.microsoft.com/office/powerpoint/2010/main" val="2186276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Protocol: quy tắc</a:t>
            </a:r>
            <a:r>
              <a:rPr lang="en-US" baseline="0" smtClean="0"/>
              <a:t>, quy chuẩn, quyết nghị</a:t>
            </a:r>
            <a:endParaRPr lang="en-US"/>
          </a:p>
        </p:txBody>
      </p:sp>
      <p:sp>
        <p:nvSpPr>
          <p:cNvPr id="4" name="Slide Number Placeholder 3"/>
          <p:cNvSpPr>
            <a:spLocks noGrp="1"/>
          </p:cNvSpPr>
          <p:nvPr>
            <p:ph type="sldNum" sz="quarter" idx="10"/>
          </p:nvPr>
        </p:nvSpPr>
        <p:spPr/>
        <p:txBody>
          <a:bodyPr/>
          <a:lstStyle/>
          <a:p>
            <a:fld id="{B86ED554-A732-4055-AF84-08EE1ACC778C}" type="slidenum">
              <a:rPr lang="en-US" smtClean="0"/>
              <a:pPr/>
              <a:t>18</a:t>
            </a:fld>
            <a:endParaRPr lang="en-US"/>
          </a:p>
        </p:txBody>
      </p:sp>
    </p:spTree>
    <p:extLst>
      <p:ext uri="{BB962C8B-B14F-4D97-AF65-F5344CB8AC3E}">
        <p14:creationId xmlns:p14="http://schemas.microsoft.com/office/powerpoint/2010/main" val="915575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0F5E5AB-588F-4C44-9866-1585D3239070}" type="slidenum">
              <a:rPr lang="en-US" altLang="en-US" smtClean="0"/>
              <a:pPr>
                <a:defRPr/>
              </a:pPr>
              <a:t>25</a:t>
            </a:fld>
            <a:endParaRPr lang="en-US" altLang="en-US"/>
          </a:p>
        </p:txBody>
      </p:sp>
    </p:spTree>
    <p:extLst>
      <p:ext uri="{BB962C8B-B14F-4D97-AF65-F5344CB8AC3E}">
        <p14:creationId xmlns:p14="http://schemas.microsoft.com/office/powerpoint/2010/main" val="3117746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vi-VN" sz="1200" b="1" i="0" kern="1200" smtClean="0">
                <a:solidFill>
                  <a:schemeClr val="tx1"/>
                </a:solidFill>
                <a:effectLst/>
                <a:latin typeface="+mn-lt"/>
                <a:ea typeface="+mn-ea"/>
                <a:cs typeface="+mn-cs"/>
              </a:rPr>
              <a:t>Mũ trắng</a:t>
            </a:r>
            <a:r>
              <a:rPr lang="vi-VN" sz="1200" b="0" i="0" kern="1200" smtClean="0">
                <a:solidFill>
                  <a:schemeClr val="tx1"/>
                </a:solidFill>
                <a:effectLst/>
                <a:latin typeface="+mn-lt"/>
                <a:ea typeface="+mn-ea"/>
                <a:cs typeface="+mn-cs"/>
              </a:rPr>
              <a:t/>
            </a:r>
            <a:br>
              <a:rPr lang="vi-VN" sz="1200" b="0"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Khi đội “Mũ trắng”, bạn sẽ đánh giá vấn đề một cách khách quan, dựa trên những dữ kiện có sẵn. Hãy nghiên cứu thông tin bạn có để tìm ra câu trả lời cho những điều bạn còn thắc mắc.</a:t>
            </a:r>
          </a:p>
          <a:p>
            <a:r>
              <a:rPr lang="vi-VN" sz="1200" b="1" i="0" kern="1200" smtClean="0">
                <a:solidFill>
                  <a:schemeClr val="tx1"/>
                </a:solidFill>
                <a:effectLst/>
                <a:latin typeface="+mn-lt"/>
                <a:ea typeface="+mn-ea"/>
                <a:cs typeface="+mn-cs"/>
              </a:rPr>
              <a:t>Mũ đỏ</a:t>
            </a:r>
            <a:r>
              <a:rPr lang="vi-VN" sz="1200" b="0" i="0" kern="1200" smtClean="0">
                <a:solidFill>
                  <a:schemeClr val="tx1"/>
                </a:solidFill>
                <a:effectLst/>
                <a:latin typeface="+mn-lt"/>
                <a:ea typeface="+mn-ea"/>
                <a:cs typeface="+mn-cs"/>
              </a:rPr>
              <a:t/>
            </a:r>
            <a:br>
              <a:rPr lang="vi-VN" sz="1200" b="0"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Khi đội “Mũ đỏ”, bạn sẽ đánh giá vấn đề dựa trên trực giác và cảm xúc. Hãy cố gắng đoán biết cảm xúc của người khác thông qua những phản ứng của họ và cố gắng hiểu được những phản ứng tự nhiên của những người không hiểu rõ lập luận của bạn. </a:t>
            </a:r>
          </a:p>
          <a:p>
            <a:r>
              <a:rPr lang="vi-VN" sz="1200" b="1" i="0" kern="1200" smtClean="0">
                <a:solidFill>
                  <a:schemeClr val="tx1"/>
                </a:solidFill>
                <a:effectLst/>
                <a:latin typeface="+mn-lt"/>
                <a:ea typeface="+mn-ea"/>
                <a:cs typeface="+mn-cs"/>
              </a:rPr>
              <a:t>Mũ đen</a:t>
            </a:r>
            <a:r>
              <a:rPr lang="vi-VN" sz="1200" b="0" i="0" kern="1200" smtClean="0">
                <a:solidFill>
                  <a:schemeClr val="tx1"/>
                </a:solidFill>
                <a:effectLst/>
                <a:latin typeface="+mn-lt"/>
                <a:ea typeface="+mn-ea"/>
                <a:cs typeface="+mn-cs"/>
              </a:rPr>
              <a:t/>
            </a:r>
            <a:br>
              <a:rPr lang="vi-VN" sz="1200" b="0"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Khi đội “Mũ đen”, bạn cần đánh giá vấn đề theo góc nhìn tiêu cực, cẩn trọng và e dè. Hãy cố gắng đoán trước những nguyên nhân có thể khiến ý tưởng và cách giải quyết vấn đề không đạt hiệu quả như mong đợi. Nhìn nhận sự việc theo cách này sẽ giúp bạn loại bỏ những điểm yếu trong một kế hoạch hoặc cách thức tiến hành công việc, điều chỉnh cách giải quyết vấn đề hoặc chuẩn bị kế hoạch dự phòng cho những vấn đề có thể nảy sinh ngoài dự kiến.</a:t>
            </a:r>
          </a:p>
          <a:p>
            <a:r>
              <a:rPr lang="vi-VN" sz="1200" b="0" i="0" kern="1200" smtClean="0">
                <a:solidFill>
                  <a:schemeClr val="tx1"/>
                </a:solidFill>
                <a:effectLst/>
                <a:latin typeface="+mn-lt"/>
                <a:ea typeface="+mn-ea"/>
                <a:cs typeface="+mn-cs"/>
              </a:rPr>
              <a:t>Nhiều người thành đạt đã quen với việc suy nghĩ một cách lạc quan. Do vậy, họ có thể sẽ không dự kiến hết được những vấn đề có thể phát sinh nên không có sự chuẩn bị chu đáo. Cách tư duy “Mũ đen” sẽ giúp họ tránh được điều này.</a:t>
            </a:r>
          </a:p>
          <a:p>
            <a:r>
              <a:rPr lang="vi-VN" sz="1200" b="1" i="0" kern="1200" smtClean="0">
                <a:solidFill>
                  <a:schemeClr val="tx1"/>
                </a:solidFill>
                <a:effectLst/>
                <a:latin typeface="+mn-lt"/>
                <a:ea typeface="+mn-ea"/>
                <a:cs typeface="+mn-cs"/>
              </a:rPr>
              <a:t>Mũ vàng</a:t>
            </a:r>
            <a:r>
              <a:rPr lang="vi-VN" sz="1200" b="0" i="0" kern="1200" smtClean="0">
                <a:solidFill>
                  <a:schemeClr val="tx1"/>
                </a:solidFill>
                <a:effectLst/>
                <a:latin typeface="+mn-lt"/>
                <a:ea typeface="+mn-ea"/>
                <a:cs typeface="+mn-cs"/>
              </a:rPr>
              <a:t/>
            </a:r>
            <a:br>
              <a:rPr lang="vi-VN" sz="1200" b="0"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Khi đội “Mũ vàng”, bạn sẽ suy nghĩ một cách tích cực. Sự lạc quan sẽ giúp bạn thấy hết được những lợi ích và cơ hội mà quyết định của bạn mang lại. Cách tư duy “Mũ vàng” giúp bạn có thêm nghị lực để tiếp tục công việc khi bạn gặp nhiều khó khăn, trở ngại.</a:t>
            </a:r>
          </a:p>
          <a:p>
            <a:r>
              <a:rPr lang="vi-VN" sz="1200" b="1" i="0" kern="1200" smtClean="0">
                <a:solidFill>
                  <a:schemeClr val="tx1"/>
                </a:solidFill>
                <a:effectLst/>
                <a:latin typeface="+mn-lt"/>
                <a:ea typeface="+mn-ea"/>
                <a:cs typeface="+mn-cs"/>
              </a:rPr>
              <a:t>Mũ xanh lá cây</a:t>
            </a:r>
            <a:r>
              <a:rPr lang="vi-VN" sz="1200" b="0" i="0" kern="1200" smtClean="0">
                <a:solidFill>
                  <a:schemeClr val="tx1"/>
                </a:solidFill>
                <a:effectLst/>
                <a:latin typeface="+mn-lt"/>
                <a:ea typeface="+mn-ea"/>
                <a:cs typeface="+mn-cs"/>
              </a:rPr>
              <a:t/>
            </a:r>
            <a:br>
              <a:rPr lang="vi-VN" sz="1200" b="0"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Mũ xanh lá cây tượng trưng cho sự sáng tạo. Lối tư duy tự do và cởi mở khi đội “Mũ xanh” sẽ giúp bạn tìm ra những giải pháp sáng tạo để giải quyết vấn đề.</a:t>
            </a:r>
          </a:p>
          <a:p>
            <a:r>
              <a:rPr lang="vi-VN" sz="1200" b="1" i="0" kern="1200" smtClean="0">
                <a:solidFill>
                  <a:schemeClr val="tx1"/>
                </a:solidFill>
                <a:effectLst/>
                <a:latin typeface="+mn-lt"/>
                <a:ea typeface="+mn-ea"/>
                <a:cs typeface="+mn-cs"/>
              </a:rPr>
              <a:t>Mũ xanh dương</a:t>
            </a:r>
            <a:r>
              <a:rPr lang="vi-VN" sz="1200" b="0" i="0" kern="1200" smtClean="0">
                <a:solidFill>
                  <a:schemeClr val="tx1"/>
                </a:solidFill>
                <a:effectLst/>
                <a:latin typeface="+mn-lt"/>
                <a:ea typeface="+mn-ea"/>
                <a:cs typeface="+mn-cs"/>
              </a:rPr>
              <a:t/>
            </a:r>
            <a:br>
              <a:rPr lang="vi-VN" sz="1200" b="0"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Đây là chiếc mũ người chủ tọa đội để kiểm soát tiến trình cuộc họp. Khi gặp khó khăn do bế tắc về ý tưởng, chủ tọa có thể linh hoạt điều chỉnh cách tư duy của mọi người dự họp sang hướng “Mũ xanh lá cây”. Còn khi cần lập kế hoạch dự phòng, chủ tọa sẽ yêu cầu mọi người tư duy theo cách “Mũ đen”. </a:t>
            </a:r>
            <a:br>
              <a:rPr lang="vi-VN" sz="1200" b="0"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Bạn có thể sử dụng phương pháp “6 chiếc mũ tư duy” trong các cuộc họp hoặc khi giải quyết vấn đề của mình. Nếu dùng trong các cuộc họp, kỹ thuật này sẽ giúp chủ tọa tháo “ngòi nổ” xung đột có thể xảy ra khi nhiều người có lối tư duy khác nhau cùng thảo luận về một vấn đề. Bạn cũng có thể sử dụng một phương pháp khác tương tự với “6 chiếc mũ tư duy” là đánh giá vấn đề từ quan điểm của nhiều chuyên gia (bác sĩ, kiến trúc sư, giám đốc kinh doanh …) hoặc khách hàng.</a:t>
            </a:r>
          </a:p>
        </p:txBody>
      </p:sp>
      <p:sp>
        <p:nvSpPr>
          <p:cNvPr id="4" name="Slide Number Placeholder 3"/>
          <p:cNvSpPr>
            <a:spLocks noGrp="1"/>
          </p:cNvSpPr>
          <p:nvPr>
            <p:ph type="sldNum" sz="quarter" idx="10"/>
          </p:nvPr>
        </p:nvSpPr>
        <p:spPr/>
        <p:txBody>
          <a:bodyPr/>
          <a:lstStyle/>
          <a:p>
            <a:pPr>
              <a:defRPr/>
            </a:pPr>
            <a:fld id="{40F5E5AB-588F-4C44-9866-1585D3239070}" type="slidenum">
              <a:rPr lang="en-US" altLang="en-US" smtClean="0"/>
              <a:pPr>
                <a:defRPr/>
              </a:pPr>
              <a:t>48</a:t>
            </a:fld>
            <a:endParaRPr lang="en-US" altLang="en-US"/>
          </a:p>
        </p:txBody>
      </p:sp>
    </p:spTree>
    <p:extLst>
      <p:ext uri="{BB962C8B-B14F-4D97-AF65-F5344CB8AC3E}">
        <p14:creationId xmlns:p14="http://schemas.microsoft.com/office/powerpoint/2010/main" val="2841362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B9FB2E8-A11A-4EFE-A687-C9B340046A4D}" type="slidenum">
              <a:rPr lang="en-US" smtClean="0"/>
              <a:pPr/>
              <a:t>49</a:t>
            </a:fld>
            <a:endParaRPr lang="en-US" smtClean="0"/>
          </a:p>
        </p:txBody>
      </p:sp>
    </p:spTree>
    <p:extLst>
      <p:ext uri="{BB962C8B-B14F-4D97-AF65-F5344CB8AC3E}">
        <p14:creationId xmlns:p14="http://schemas.microsoft.com/office/powerpoint/2010/main" val="469914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7522962-BF58-4BE0-AC75-4427BB47CC1E}" type="slidenum">
              <a:rPr lang="en-US" smtClean="0"/>
              <a:pPr/>
              <a:t>50</a:t>
            </a:fld>
            <a:endParaRPr lang="en-US" smtClean="0"/>
          </a:p>
        </p:txBody>
      </p:sp>
    </p:spTree>
    <p:extLst>
      <p:ext uri="{BB962C8B-B14F-4D97-AF65-F5344CB8AC3E}">
        <p14:creationId xmlns:p14="http://schemas.microsoft.com/office/powerpoint/2010/main" val="25224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BB270C-DC6F-448F-A1A8-3BB90266CE8D}" type="slidenum">
              <a:rPr lang="en-US" smtClean="0"/>
              <a:pPr/>
              <a:t>51</a:t>
            </a:fld>
            <a:endParaRPr lang="en-US" smtClean="0"/>
          </a:p>
        </p:txBody>
      </p:sp>
    </p:spTree>
    <p:extLst>
      <p:ext uri="{BB962C8B-B14F-4D97-AF65-F5344CB8AC3E}">
        <p14:creationId xmlns:p14="http://schemas.microsoft.com/office/powerpoint/2010/main" val="3215443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449C18F-E2C4-41E3-B8AF-3E9943182D8D}" type="slidenum">
              <a:rPr lang="en-US" smtClean="0"/>
              <a:pPr/>
              <a:t>52</a:t>
            </a:fld>
            <a:endParaRPr lang="en-US" smtClean="0"/>
          </a:p>
        </p:txBody>
      </p:sp>
    </p:spTree>
    <p:extLst>
      <p:ext uri="{BB962C8B-B14F-4D97-AF65-F5344CB8AC3E}">
        <p14:creationId xmlns:p14="http://schemas.microsoft.com/office/powerpoint/2010/main" val="34544683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fontAlgn="base">
              <a:spcBef>
                <a:spcPct val="0"/>
              </a:spcBef>
              <a:spcAft>
                <a:spcPct val="0"/>
              </a:spcAft>
              <a:defRPr>
                <a:solidFill>
                  <a:srgbClr val="DBF5F9">
                    <a:shade val="90000"/>
                  </a:srgbClr>
                </a:solidFill>
                <a:latin typeface="Verdana" panose="020B0604030504040204" pitchFamily="34" charset="0"/>
              </a:defRPr>
            </a:lvl1pPr>
          </a:lstStyle>
          <a:p>
            <a:pPr>
              <a:defRPr/>
            </a:pPr>
            <a:fld id="{579B37BE-F454-4700-AD04-5B1E1FE8C119}" type="datetime1">
              <a:rPr lang="en-US" smtClean="0"/>
              <a:t>17/11/2015</a:t>
            </a:fld>
            <a:endParaRPr lang="en-US"/>
          </a:p>
        </p:txBody>
      </p:sp>
      <p:sp>
        <p:nvSpPr>
          <p:cNvPr id="5" name="Footer Placeholder 18"/>
          <p:cNvSpPr>
            <a:spLocks noGrp="1"/>
          </p:cNvSpPr>
          <p:nvPr>
            <p:ph type="ftr" sz="quarter" idx="11"/>
          </p:nvPr>
        </p:nvSpPr>
        <p:spPr/>
        <p:txBody>
          <a:bodyPr/>
          <a:lstStyle>
            <a:lvl1pPr fontAlgn="base">
              <a:spcBef>
                <a:spcPct val="0"/>
              </a:spcBef>
              <a:spcAft>
                <a:spcPct val="0"/>
              </a:spcAft>
              <a:defRPr>
                <a:solidFill>
                  <a:srgbClr val="DBF5F9">
                    <a:shade val="90000"/>
                  </a:srgbClr>
                </a:solidFill>
                <a:latin typeface="Verdana" panose="020B0604030504040204" pitchFamily="34" charset="0"/>
              </a:defRPr>
            </a:lvl1pPr>
          </a:lstStyle>
          <a:p>
            <a:pPr>
              <a:defRPr/>
            </a:pPr>
            <a:r>
              <a:rPr lang="en-US"/>
              <a:t>Khoa HTTT - Đại học CNTT </a:t>
            </a:r>
          </a:p>
        </p:txBody>
      </p:sp>
      <p:sp>
        <p:nvSpPr>
          <p:cNvPr id="6" name="Slide Number Placeholder 26"/>
          <p:cNvSpPr>
            <a:spLocks noGrp="1"/>
          </p:cNvSpPr>
          <p:nvPr>
            <p:ph type="sldNum" sz="quarter" idx="12"/>
          </p:nvPr>
        </p:nvSpPr>
        <p:spPr/>
        <p:txBody>
          <a:bodyPr/>
          <a:lstStyle>
            <a:lvl1pPr fontAlgn="base">
              <a:spcBef>
                <a:spcPct val="0"/>
              </a:spcBef>
              <a:spcAft>
                <a:spcPct val="0"/>
              </a:spcAft>
              <a:defRPr>
                <a:solidFill>
                  <a:srgbClr val="DBF5F9">
                    <a:shade val="90000"/>
                  </a:srgbClr>
                </a:solidFill>
                <a:latin typeface="Verdana" panose="020B0604030504040204" pitchFamily="34" charset="0"/>
              </a:defRPr>
            </a:lvl1pPr>
          </a:lstStyle>
          <a:p>
            <a:pPr>
              <a:defRPr/>
            </a:pPr>
            <a:fld id="{A5B0AEF1-1A63-4185-B8AE-71C6723F1B33}" type="slidenum">
              <a:rPr lang="en-US"/>
              <a:pPr>
                <a:defRPr/>
              </a:pPr>
              <a:t>‹#›</a:t>
            </a:fld>
            <a:endParaRPr lang="en-US"/>
          </a:p>
        </p:txBody>
      </p:sp>
    </p:spTree>
    <p:extLst>
      <p:ext uri="{BB962C8B-B14F-4D97-AF65-F5344CB8AC3E}">
        <p14:creationId xmlns:p14="http://schemas.microsoft.com/office/powerpoint/2010/main" val="6469594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Verdana" panose="020B0604030504040204" pitchFamily="34" charset="0"/>
              </a:defRPr>
            </a:lvl1pPr>
          </a:lstStyle>
          <a:p>
            <a:pPr>
              <a:defRPr/>
            </a:pPr>
            <a:fld id="{8E4BD4BD-21A0-4E41-BAEC-25DAFEACD992}" type="datetime1">
              <a:rPr lang="en-US" smtClean="0"/>
              <a:t>17/11/2015</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Verdana" panose="020B0604030504040204" pitchFamily="34" charset="0"/>
              </a:defRPr>
            </a:lvl1pPr>
          </a:lstStyle>
          <a:p>
            <a:pPr>
              <a:defRPr/>
            </a:pPr>
            <a:r>
              <a:rPr lang="en-US"/>
              <a:t>Khoa HTTT - Đại học CNTT </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defRPr>
            </a:lvl1pPr>
          </a:lstStyle>
          <a:p>
            <a:pPr>
              <a:defRPr/>
            </a:pPr>
            <a:fld id="{AB3D4001-7A50-431C-BFA1-CF9E111DD359}" type="slidenum">
              <a:rPr lang="en-US"/>
              <a:pPr>
                <a:defRPr/>
              </a:pPr>
              <a:t>‹#›</a:t>
            </a:fld>
            <a:endParaRPr lang="en-US"/>
          </a:p>
        </p:txBody>
      </p:sp>
    </p:spTree>
    <p:extLst>
      <p:ext uri="{BB962C8B-B14F-4D97-AF65-F5344CB8AC3E}">
        <p14:creationId xmlns:p14="http://schemas.microsoft.com/office/powerpoint/2010/main" val="92539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Verdana" panose="020B0604030504040204" pitchFamily="34" charset="0"/>
              </a:defRPr>
            </a:lvl1pPr>
          </a:lstStyle>
          <a:p>
            <a:pPr>
              <a:defRPr/>
            </a:pPr>
            <a:fld id="{37B08558-F7CE-419B-8C8F-9946CB1402A4}" type="datetime1">
              <a:rPr lang="en-US" smtClean="0"/>
              <a:t>17/11/2015</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Verdana" panose="020B0604030504040204" pitchFamily="34" charset="0"/>
              </a:defRPr>
            </a:lvl1pPr>
          </a:lstStyle>
          <a:p>
            <a:pPr>
              <a:defRPr/>
            </a:pPr>
            <a:r>
              <a:rPr lang="en-US"/>
              <a:t>Khoa HTTT - Đại học CNTT </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defRPr>
            </a:lvl1pPr>
          </a:lstStyle>
          <a:p>
            <a:pPr>
              <a:defRPr/>
            </a:pPr>
            <a:fld id="{67B675F9-157A-400C-80DD-71F7C457C938}" type="slidenum">
              <a:rPr lang="en-US"/>
              <a:pPr>
                <a:defRPr/>
              </a:pPr>
              <a:t>‹#›</a:t>
            </a:fld>
            <a:endParaRPr lang="en-US"/>
          </a:p>
        </p:txBody>
      </p:sp>
    </p:spTree>
    <p:extLst>
      <p:ext uri="{BB962C8B-B14F-4D97-AF65-F5344CB8AC3E}">
        <p14:creationId xmlns:p14="http://schemas.microsoft.com/office/powerpoint/2010/main" val="3726409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Verdana" panose="020B0604030504040204" pitchFamily="34" charset="0"/>
              </a:defRPr>
            </a:lvl1pPr>
          </a:lstStyle>
          <a:p>
            <a:pPr>
              <a:defRPr/>
            </a:pPr>
            <a:fld id="{640C0C71-A8C4-4796-AD0A-99BE1A8B54C3}" type="datetime1">
              <a:rPr lang="en-US" smtClean="0"/>
              <a:t>17/11/2015</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Verdana" panose="020B0604030504040204" pitchFamily="34" charset="0"/>
              </a:defRPr>
            </a:lvl1pPr>
          </a:lstStyle>
          <a:p>
            <a:pPr>
              <a:defRPr/>
            </a:pPr>
            <a:r>
              <a:rPr lang="en-US"/>
              <a:t>Khoa HTTT - Đại học CNTT </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defRPr>
            </a:lvl1pPr>
          </a:lstStyle>
          <a:p>
            <a:pPr>
              <a:defRPr/>
            </a:pPr>
            <a:fld id="{7626D7ED-2A03-47F2-8B80-0EAC4A2A9732}" type="slidenum">
              <a:rPr lang="en-US"/>
              <a:pPr>
                <a:defRPr/>
              </a:pPr>
              <a:t>‹#›</a:t>
            </a:fld>
            <a:endParaRPr lang="en-US"/>
          </a:p>
        </p:txBody>
      </p:sp>
    </p:spTree>
    <p:extLst>
      <p:ext uri="{BB962C8B-B14F-4D97-AF65-F5344CB8AC3E}">
        <p14:creationId xmlns:p14="http://schemas.microsoft.com/office/powerpoint/2010/main" val="270124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fontAlgn="base">
              <a:spcBef>
                <a:spcPct val="0"/>
              </a:spcBef>
              <a:spcAft>
                <a:spcPct val="0"/>
              </a:spcAft>
              <a:defRPr>
                <a:solidFill>
                  <a:srgbClr val="DBF5F9">
                    <a:shade val="90000"/>
                  </a:srgbClr>
                </a:solidFill>
                <a:latin typeface="Verdana" panose="020B0604030504040204" pitchFamily="34" charset="0"/>
              </a:defRPr>
            </a:lvl1pPr>
          </a:lstStyle>
          <a:p>
            <a:pPr>
              <a:defRPr/>
            </a:pPr>
            <a:fld id="{E8731FFA-5354-439C-9D1C-D734B887AAC8}" type="datetime1">
              <a:rPr lang="en-US" smtClean="0"/>
              <a:t>17/11/2015</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solidFill>
                  <a:srgbClr val="DBF5F9">
                    <a:shade val="90000"/>
                  </a:srgbClr>
                </a:solidFill>
                <a:latin typeface="Verdana" panose="020B0604030504040204" pitchFamily="34" charset="0"/>
              </a:defRPr>
            </a:lvl1pPr>
          </a:lstStyle>
          <a:p>
            <a:pPr>
              <a:defRPr/>
            </a:pPr>
            <a:r>
              <a:rPr lang="en-US"/>
              <a:t>Khoa HTTT - Đại học CNTT </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solidFill>
                  <a:srgbClr val="DBF5F9">
                    <a:shade val="90000"/>
                  </a:srgbClr>
                </a:solidFill>
                <a:latin typeface="Verdana" panose="020B0604030504040204" pitchFamily="34" charset="0"/>
              </a:defRPr>
            </a:lvl1pPr>
          </a:lstStyle>
          <a:p>
            <a:pPr>
              <a:defRPr/>
            </a:pPr>
            <a:fld id="{C1B8ECAB-A632-4884-80D1-D5FF579491F5}" type="slidenum">
              <a:rPr lang="en-US"/>
              <a:pPr>
                <a:defRPr/>
              </a:pPr>
              <a:t>‹#›</a:t>
            </a:fld>
            <a:endParaRPr lang="en-US"/>
          </a:p>
        </p:txBody>
      </p:sp>
    </p:spTree>
    <p:extLst>
      <p:ext uri="{BB962C8B-B14F-4D97-AF65-F5344CB8AC3E}">
        <p14:creationId xmlns:p14="http://schemas.microsoft.com/office/powerpoint/2010/main" val="7846822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Verdana" panose="020B0604030504040204" pitchFamily="34" charset="0"/>
              </a:defRPr>
            </a:lvl1pPr>
          </a:lstStyle>
          <a:p>
            <a:pPr>
              <a:defRPr/>
            </a:pPr>
            <a:fld id="{409DCCED-8E77-4212-B640-0D4CB48C9326}" type="datetime1">
              <a:rPr lang="en-US" smtClean="0"/>
              <a:t>17/11/2015</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Verdana" panose="020B0604030504040204" pitchFamily="34" charset="0"/>
              </a:defRPr>
            </a:lvl1pPr>
          </a:lstStyle>
          <a:p>
            <a:pPr>
              <a:defRPr/>
            </a:pPr>
            <a:r>
              <a:rPr lang="en-US"/>
              <a:t>Khoa HTTT - Đại học CNTT </a:t>
            </a:r>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defRPr>
            </a:lvl1pPr>
          </a:lstStyle>
          <a:p>
            <a:pPr>
              <a:defRPr/>
            </a:pPr>
            <a:fld id="{13DA232D-96C3-4592-B027-9D6861E9BC2D}" type="slidenum">
              <a:rPr lang="en-US"/>
              <a:pPr>
                <a:defRPr/>
              </a:pPr>
              <a:t>‹#›</a:t>
            </a:fld>
            <a:endParaRPr lang="en-US"/>
          </a:p>
        </p:txBody>
      </p:sp>
    </p:spTree>
    <p:extLst>
      <p:ext uri="{BB962C8B-B14F-4D97-AF65-F5344CB8AC3E}">
        <p14:creationId xmlns:p14="http://schemas.microsoft.com/office/powerpoint/2010/main" val="73034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base">
              <a:spcBef>
                <a:spcPct val="0"/>
              </a:spcBef>
              <a:spcAft>
                <a:spcPct val="0"/>
              </a:spcAft>
              <a:defRPr>
                <a:latin typeface="Verdana" panose="020B0604030504040204" pitchFamily="34" charset="0"/>
              </a:defRPr>
            </a:lvl1pPr>
          </a:lstStyle>
          <a:p>
            <a:pPr>
              <a:defRPr/>
            </a:pPr>
            <a:fld id="{230DFD07-2EB8-417C-8445-2214801DB27C}" type="datetime1">
              <a:rPr lang="en-US" smtClean="0"/>
              <a:t>17/11/2015</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Verdana" panose="020B0604030504040204" pitchFamily="34" charset="0"/>
              </a:defRPr>
            </a:lvl1pPr>
          </a:lstStyle>
          <a:p>
            <a:pPr>
              <a:defRPr/>
            </a:pPr>
            <a:r>
              <a:rPr lang="en-US"/>
              <a:t>Khoa HTTT - Đại học CNTT </a:t>
            </a:r>
          </a:p>
        </p:txBody>
      </p:sp>
      <p:sp>
        <p:nvSpPr>
          <p:cNvPr id="9" name="Slide Number Placeholder 8"/>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defRPr>
            </a:lvl1pPr>
          </a:lstStyle>
          <a:p>
            <a:pPr>
              <a:defRPr/>
            </a:pPr>
            <a:fld id="{2380BFCD-3019-459B-8793-B62AB389E69D}" type="slidenum">
              <a:rPr lang="en-US"/>
              <a:pPr>
                <a:defRPr/>
              </a:pPr>
              <a:t>‹#›</a:t>
            </a:fld>
            <a:endParaRPr lang="en-US"/>
          </a:p>
        </p:txBody>
      </p:sp>
    </p:spTree>
    <p:extLst>
      <p:ext uri="{BB962C8B-B14F-4D97-AF65-F5344CB8AC3E}">
        <p14:creationId xmlns:p14="http://schemas.microsoft.com/office/powerpoint/2010/main" val="371839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Verdana" panose="020B0604030504040204" pitchFamily="34" charset="0"/>
              </a:defRPr>
            </a:lvl1pPr>
          </a:lstStyle>
          <a:p>
            <a:pPr>
              <a:defRPr/>
            </a:pPr>
            <a:fld id="{813F9A2D-B862-401E-BCBF-64539F6354B7}" type="datetime1">
              <a:rPr lang="en-US" smtClean="0"/>
              <a:t>17/11/2015</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Verdana" panose="020B0604030504040204" pitchFamily="34" charset="0"/>
              </a:defRPr>
            </a:lvl1pPr>
          </a:lstStyle>
          <a:p>
            <a:pPr>
              <a:defRPr/>
            </a:pPr>
            <a:r>
              <a:rPr lang="en-US"/>
              <a:t>Khoa HTTT - Đại học CNTT </a:t>
            </a:r>
          </a:p>
        </p:txBody>
      </p:sp>
      <p:sp>
        <p:nvSpPr>
          <p:cNvPr id="5" name="Slide Number Placeholder 4"/>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defRPr>
            </a:lvl1pPr>
          </a:lstStyle>
          <a:p>
            <a:pPr>
              <a:defRPr/>
            </a:pPr>
            <a:fld id="{61D2E568-1DF5-4C24-B0F6-847B42FE065E}" type="slidenum">
              <a:rPr lang="en-US"/>
              <a:pPr>
                <a:defRPr/>
              </a:pPr>
              <a:t>‹#›</a:t>
            </a:fld>
            <a:endParaRPr lang="en-US"/>
          </a:p>
        </p:txBody>
      </p:sp>
    </p:spTree>
    <p:extLst>
      <p:ext uri="{BB962C8B-B14F-4D97-AF65-F5344CB8AC3E}">
        <p14:creationId xmlns:p14="http://schemas.microsoft.com/office/powerpoint/2010/main" val="174848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Verdana" panose="020B0604030504040204" pitchFamily="34" charset="0"/>
              </a:defRPr>
            </a:lvl1pPr>
          </a:lstStyle>
          <a:p>
            <a:pPr>
              <a:defRPr/>
            </a:pPr>
            <a:fld id="{0EA0AF05-3273-4014-98AE-297C3BECF277}" type="datetime1">
              <a:rPr lang="en-US" smtClean="0"/>
              <a:t>17/11/2015</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Verdana" panose="020B0604030504040204" pitchFamily="34" charset="0"/>
              </a:defRPr>
            </a:lvl1pPr>
          </a:lstStyle>
          <a:p>
            <a:pPr>
              <a:defRPr/>
            </a:pPr>
            <a:r>
              <a:rPr lang="en-US"/>
              <a:t>Khoa HTTT - Đại học CNTT </a:t>
            </a:r>
          </a:p>
        </p:txBody>
      </p:sp>
      <p:sp>
        <p:nvSpPr>
          <p:cNvPr id="4" name="Slide Number Placeholder 3"/>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defRPr>
            </a:lvl1pPr>
          </a:lstStyle>
          <a:p>
            <a:pPr>
              <a:defRPr/>
            </a:pPr>
            <a:fld id="{0C38F70F-4EA9-4864-AFA1-3AFAA4F53BC3}" type="slidenum">
              <a:rPr lang="en-US"/>
              <a:pPr>
                <a:defRPr/>
              </a:pPr>
              <a:t>‹#›</a:t>
            </a:fld>
            <a:endParaRPr lang="en-US"/>
          </a:p>
        </p:txBody>
      </p:sp>
    </p:spTree>
    <p:extLst>
      <p:ext uri="{BB962C8B-B14F-4D97-AF65-F5344CB8AC3E}">
        <p14:creationId xmlns:p14="http://schemas.microsoft.com/office/powerpoint/2010/main" val="57304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Verdana" panose="020B0604030504040204" pitchFamily="34" charset="0"/>
              </a:defRPr>
            </a:lvl1pPr>
          </a:lstStyle>
          <a:p>
            <a:pPr>
              <a:defRPr/>
            </a:pPr>
            <a:fld id="{8D7E3AB3-6D27-4CEE-AA1C-45E713CB9F0F}" type="datetime1">
              <a:rPr lang="en-US" smtClean="0"/>
              <a:t>17/11/2015</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Verdana" panose="020B0604030504040204" pitchFamily="34" charset="0"/>
              </a:defRPr>
            </a:lvl1pPr>
          </a:lstStyle>
          <a:p>
            <a:pPr>
              <a:defRPr/>
            </a:pPr>
            <a:r>
              <a:rPr lang="en-US"/>
              <a:t>Khoa HTTT - Đại học CNTT </a:t>
            </a:r>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defRPr>
            </a:lvl1pPr>
          </a:lstStyle>
          <a:p>
            <a:pPr>
              <a:defRPr/>
            </a:pPr>
            <a:fld id="{A4E78FA2-2526-4E09-BCAA-FC16A6EB639B}" type="slidenum">
              <a:rPr lang="en-US"/>
              <a:pPr>
                <a:defRPr/>
              </a:pPr>
              <a:t>‹#›</a:t>
            </a:fld>
            <a:endParaRPr lang="en-US"/>
          </a:p>
        </p:txBody>
      </p:sp>
    </p:spTree>
    <p:extLst>
      <p:ext uri="{BB962C8B-B14F-4D97-AF65-F5344CB8AC3E}">
        <p14:creationId xmlns:p14="http://schemas.microsoft.com/office/powerpoint/2010/main" val="382636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fontAlgn="base">
              <a:spcBef>
                <a:spcPct val="0"/>
              </a:spcBef>
              <a:spcAft>
                <a:spcPct val="0"/>
              </a:spcAft>
              <a:defRPr>
                <a:latin typeface="Verdana" panose="020B0604030504040204" pitchFamily="34" charset="0"/>
              </a:defRPr>
            </a:lvl1pPr>
          </a:lstStyle>
          <a:p>
            <a:pPr>
              <a:defRPr/>
            </a:pPr>
            <a:fld id="{666C66FF-9DA9-4F73-9445-48163F6A035A}" type="datetime1">
              <a:rPr lang="en-US" smtClean="0"/>
              <a:t>17/11/2015</a:t>
            </a:fld>
            <a:endParaRPr lang="en-US"/>
          </a:p>
        </p:txBody>
      </p:sp>
      <p:sp>
        <p:nvSpPr>
          <p:cNvPr id="10" name="Footer Placeholder 5"/>
          <p:cNvSpPr>
            <a:spLocks noGrp="1"/>
          </p:cNvSpPr>
          <p:nvPr>
            <p:ph type="ftr" sz="quarter" idx="11"/>
          </p:nvPr>
        </p:nvSpPr>
        <p:spPr/>
        <p:txBody>
          <a:bodyPr/>
          <a:lstStyle>
            <a:lvl1pPr fontAlgn="base">
              <a:spcBef>
                <a:spcPct val="0"/>
              </a:spcBef>
              <a:spcAft>
                <a:spcPct val="0"/>
              </a:spcAft>
              <a:defRPr>
                <a:latin typeface="Verdana" panose="020B0604030504040204" pitchFamily="34" charset="0"/>
              </a:defRPr>
            </a:lvl1pPr>
          </a:lstStyle>
          <a:p>
            <a:pPr>
              <a:defRPr/>
            </a:pPr>
            <a:r>
              <a:rPr lang="en-US"/>
              <a:t>Khoa HTTT - Đại học CNTT </a:t>
            </a:r>
          </a:p>
        </p:txBody>
      </p:sp>
      <p:sp>
        <p:nvSpPr>
          <p:cNvPr id="11" name="Slide Number Placeholder 6"/>
          <p:cNvSpPr>
            <a:spLocks noGrp="1"/>
          </p:cNvSpPr>
          <p:nvPr>
            <p:ph type="sldNum" sz="quarter" idx="12"/>
          </p:nvPr>
        </p:nvSpPr>
        <p:spPr>
          <a:xfrm>
            <a:off x="8077200" y="6356350"/>
            <a:ext cx="609600" cy="365125"/>
          </a:xfrm>
        </p:spPr>
        <p:txBody>
          <a:bodyPr/>
          <a:lstStyle>
            <a:lvl1pPr fontAlgn="base">
              <a:spcBef>
                <a:spcPct val="0"/>
              </a:spcBef>
              <a:spcAft>
                <a:spcPct val="0"/>
              </a:spcAft>
              <a:defRPr>
                <a:latin typeface="Verdana" panose="020B0604030504040204" pitchFamily="34" charset="0"/>
              </a:defRPr>
            </a:lvl1pPr>
          </a:lstStyle>
          <a:p>
            <a:pPr>
              <a:defRPr/>
            </a:pPr>
            <a:fld id="{3D21D3F0-A3A1-498D-90C5-F1A2E4BAE268}" type="slidenum">
              <a:rPr lang="en-US"/>
              <a:pPr>
                <a:defRPr/>
              </a:pPr>
              <a:t>‹#›</a:t>
            </a:fld>
            <a:endParaRPr lang="en-US"/>
          </a:p>
        </p:txBody>
      </p:sp>
    </p:spTree>
    <p:extLst>
      <p:ext uri="{BB962C8B-B14F-4D97-AF65-F5344CB8AC3E}">
        <p14:creationId xmlns:p14="http://schemas.microsoft.com/office/powerpoint/2010/main" val="196661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rgbClr val="04617B">
                    <a:shade val="90000"/>
                  </a:srgbClr>
                </a:solidFill>
                <a:latin typeface="Constantia"/>
              </a:defRPr>
            </a:lvl1pPr>
          </a:lstStyle>
          <a:p>
            <a:pPr>
              <a:defRPr/>
            </a:pPr>
            <a:fld id="{4B6075DA-D97B-46EE-A273-656FA321E2CA}" type="datetime1">
              <a:rPr lang="en-US" smtClean="0"/>
              <a:t>17/11/2015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rgbClr val="04617B">
                    <a:shade val="90000"/>
                  </a:srgbClr>
                </a:solidFill>
                <a:latin typeface="Constantia"/>
              </a:defRPr>
            </a:lvl1pPr>
          </a:lstStyle>
          <a:p>
            <a:pPr>
              <a:defRPr/>
            </a:pPr>
            <a:r>
              <a:rPr lang="en-US"/>
              <a:t>Khoa HTTT - Đại học CNTT </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rgbClr val="04617B">
                    <a:shade val="90000"/>
                  </a:srgbClr>
                </a:solidFill>
                <a:latin typeface="Constantia"/>
              </a:defRPr>
            </a:lvl1pPr>
          </a:lstStyle>
          <a:p>
            <a:pPr>
              <a:defRPr/>
            </a:pPr>
            <a:fld id="{70CD012C-7356-4011-B1AB-3BB7CD36B042}"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a:endParaRPr>
            </a:p>
          </p:txBody>
        </p:sp>
      </p:gr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defRPr>
      </a:lvl2pPr>
      <a:lvl3pPr algn="l" rtl="0" eaLnBrk="0" fontAlgn="base" hangingPunct="0">
        <a:spcBef>
          <a:spcPct val="0"/>
        </a:spcBef>
        <a:spcAft>
          <a:spcPct val="0"/>
        </a:spcAft>
        <a:defRPr sz="5000">
          <a:solidFill>
            <a:schemeClr val="tx2"/>
          </a:solidFill>
          <a:latin typeface="Calibri" panose="020F0502020204030204" pitchFamily="34" charset="0"/>
        </a:defRPr>
      </a:lvl3pPr>
      <a:lvl4pPr algn="l" rtl="0" eaLnBrk="0" fontAlgn="base" hangingPunct="0">
        <a:spcBef>
          <a:spcPct val="0"/>
        </a:spcBef>
        <a:spcAft>
          <a:spcPct val="0"/>
        </a:spcAft>
        <a:defRPr sz="5000">
          <a:solidFill>
            <a:schemeClr val="tx2"/>
          </a:solidFill>
          <a:latin typeface="Calibri" panose="020F0502020204030204" pitchFamily="34" charset="0"/>
        </a:defRPr>
      </a:lvl4pPr>
      <a:lvl5pPr algn="l" rtl="0" eaLnBrk="0" fontAlgn="base" hangingPunct="0">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00200"/>
            <a:ext cx="8305800" cy="1066800"/>
          </a:xfrm>
          <a:extLst/>
        </p:spPr>
        <p:txBody>
          <a:bodyPr/>
          <a:lstStyle/>
          <a:p>
            <a:pPr algn="ctr" eaLnBrk="1" fontAlgn="auto" hangingPunct="1">
              <a:spcAft>
                <a:spcPts val="0"/>
              </a:spcAft>
              <a:defRPr/>
            </a:pPr>
            <a:r>
              <a:rPr lang="en-US" sz="4800">
                <a:solidFill>
                  <a:schemeClr val="tx1">
                    <a:lumMod val="95000"/>
                  </a:schemeClr>
                </a:solidFill>
                <a:latin typeface="Times New Roman" panose="02020603050405020304" pitchFamily="18" charset="0"/>
                <a:cs typeface="Times New Roman" panose="02020603050405020304" pitchFamily="18" charset="0"/>
              </a:rPr>
              <a:t>KỸ NĂNG LÀM VIỆC NHÓM</a:t>
            </a:r>
            <a:endParaRPr lang="en-US" sz="4800">
              <a:solidFill>
                <a:schemeClr val="tx1">
                  <a:lumMod val="95000"/>
                </a:schemeClr>
              </a:solidFill>
            </a:endParaRPr>
          </a:p>
        </p:txBody>
      </p:sp>
      <p:sp>
        <p:nvSpPr>
          <p:cNvPr id="1433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5B2615D-49FC-4EBC-A9D0-B5C4327D46CC}" type="slidenum">
              <a:rPr lang="en-US" altLang="en-US" smtClean="0">
                <a:solidFill>
                  <a:srgbClr val="045C75"/>
                </a:solidFill>
              </a:rPr>
              <a:pPr/>
              <a:t>1</a:t>
            </a:fld>
            <a:endParaRPr lang="en-US" altLang="en-US" smtClean="0">
              <a:solidFill>
                <a:srgbClr val="045C75"/>
              </a:solidFill>
            </a:endParaRPr>
          </a:p>
        </p:txBody>
      </p:sp>
      <p:pic>
        <p:nvPicPr>
          <p:cNvPr id="14340" name="Picture 6" descr="C:\Documents and Settings\whiteand\Local Settings\Temporary Internet Files\Content.IE5\JJQ8HIO1\MPj040009000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638" y="2743200"/>
            <a:ext cx="6354762"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457200"/>
            <a:ext cx="8991600" cy="533400"/>
          </a:xfrm>
        </p:spPr>
        <p:txBody>
          <a:bodyPr>
            <a:normAutofit fontScale="90000"/>
          </a:bodyPr>
          <a:lstStyle/>
          <a:p>
            <a:pPr marL="117475" eaLnBrk="1" fontAlgn="auto" hangingPunct="1">
              <a:spcAft>
                <a:spcPts val="0"/>
              </a:spcAft>
              <a:defRPr/>
            </a:pPr>
            <a:r>
              <a:rPr lang="en-US" sz="3400" smtClean="0">
                <a:solidFill>
                  <a:schemeClr val="accent5">
                    <a:lumMod val="50000"/>
                  </a:schemeClr>
                </a:solidFill>
                <a:latin typeface="Microsoft Sans Serif" panose="020B0604020202020204" pitchFamily="34" charset="0"/>
                <a:cs typeface="Microsoft Sans Serif" panose="020B0604020202020204" pitchFamily="34" charset="0"/>
              </a:rPr>
              <a:t>So sánh nhóm </a:t>
            </a:r>
            <a:r>
              <a:rPr lang="en-US" sz="3400">
                <a:solidFill>
                  <a:schemeClr val="accent5">
                    <a:lumMod val="50000"/>
                  </a:schemeClr>
                </a:solidFill>
                <a:latin typeface="Microsoft Sans Serif" panose="020B0604020202020204" pitchFamily="34" charset="0"/>
                <a:cs typeface="Microsoft Sans Serif" panose="020B0604020202020204" pitchFamily="34" charset="0"/>
              </a:rPr>
              <a:t>chính thức và không chính thức</a:t>
            </a:r>
          </a:p>
        </p:txBody>
      </p:sp>
      <p:sp>
        <p:nvSpPr>
          <p:cNvPr id="20483" name="Rectangle 3"/>
          <p:cNvSpPr>
            <a:spLocks noGrp="1" noChangeArrowheads="1"/>
          </p:cNvSpPr>
          <p:nvPr>
            <p:ph idx="1"/>
          </p:nvPr>
        </p:nvSpPr>
        <p:spPr>
          <a:xfrm>
            <a:off x="76200" y="1295400"/>
            <a:ext cx="8915400" cy="4389437"/>
          </a:xfrm>
        </p:spPr>
        <p:txBody>
          <a:bodyPr/>
          <a:lstStyle/>
          <a:p>
            <a:pPr algn="just" eaLnBrk="1" hangingPunct="1">
              <a:spcBef>
                <a:spcPts val="600"/>
              </a:spcBef>
              <a:buFont typeface="Courier New" panose="02070309020205020404" pitchFamily="49" charset="0"/>
              <a:buChar char="o"/>
            </a:pPr>
            <a:r>
              <a:rPr lang="en-US" altLang="en-US" sz="2400" smtClean="0">
                <a:cs typeface="Times New Roman" panose="02020603050405020304" pitchFamily="18" charset="0"/>
              </a:rPr>
              <a:t>Nhóm chính thức: được huấn luyện về khả năng lãnh đạo, các quy tắc, các quy trình phải tuân theo, thực hiện các báo cáo, ghi chép tiến độ, và các kết quả đạt được trên cơ sở thông lệ. </a:t>
            </a:r>
          </a:p>
          <a:p>
            <a:pPr algn="just" eaLnBrk="1" hangingPunct="1">
              <a:spcBef>
                <a:spcPts val="600"/>
              </a:spcBef>
              <a:buFont typeface="Courier New" panose="02070309020205020404" pitchFamily="49" charset="0"/>
              <a:buChar char="o"/>
            </a:pPr>
            <a:r>
              <a:rPr lang="en-US" altLang="en-US" sz="2400" smtClean="0">
                <a:cs typeface="Times New Roman" panose="02020603050405020304" pitchFamily="18" charset="0"/>
              </a:rPr>
              <a:t>Nhóm không chính thức:</a:t>
            </a:r>
          </a:p>
          <a:p>
            <a:pPr marL="742950" algn="just" eaLnBrk="1" hangingPunct="1">
              <a:spcBef>
                <a:spcPts val="600"/>
              </a:spcBef>
              <a:buSzPct val="100000"/>
              <a:buFont typeface="Arial" panose="020B0604020202020204" pitchFamily="34" charset="0"/>
              <a:buChar char="•"/>
            </a:pPr>
            <a:r>
              <a:rPr lang="en-US" altLang="en-US" sz="2400" smtClean="0">
                <a:cs typeface="Times New Roman" panose="02020603050405020304" pitchFamily="18" charset="0"/>
              </a:rPr>
              <a:t>Quy trình thất thường. </a:t>
            </a:r>
          </a:p>
          <a:p>
            <a:pPr marL="742950" algn="just" eaLnBrk="1" hangingPunct="1">
              <a:spcBef>
                <a:spcPts val="600"/>
              </a:spcBef>
              <a:buSzPct val="100000"/>
              <a:buFont typeface="Arial" panose="020B0604020202020204" pitchFamily="34" charset="0"/>
              <a:buChar char="•"/>
            </a:pPr>
            <a:r>
              <a:rPr lang="en-US" altLang="en-US" sz="2400" smtClean="0">
                <a:cs typeface="Times New Roman" panose="02020603050405020304" pitchFamily="18" charset="0"/>
              </a:rPr>
              <a:t>Những ý kiến và những giải pháp có thể được phát sinh trên cơ sở tùy thời và các quy trình lý nghiêm ngặt hơn. </a:t>
            </a:r>
          </a:p>
          <a:p>
            <a:pPr algn="just" eaLnBrk="1" hangingPunct="1">
              <a:spcBef>
                <a:spcPts val="600"/>
              </a:spcBef>
              <a:buFont typeface="Courier New" panose="02070309020205020404" pitchFamily="49" charset="0"/>
              <a:buChar char="o"/>
            </a:pPr>
            <a:r>
              <a:rPr lang="en-US" altLang="en-US" sz="2400" smtClean="0">
                <a:cs typeface="Times New Roman" panose="02020603050405020304" pitchFamily="18" charset="0"/>
              </a:rPr>
              <a:t>Tuy nhiên, dù chính thức hay không chính thức, việc lãnh đạo nhóm luôn phải hướng về các thành quả và có sự phối hợp giữa các nhóm với nhau.</a:t>
            </a:r>
            <a:endParaRPr lang="en-US" altLang="en-US" sz="2400" smtClean="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381000"/>
            <a:ext cx="8763000" cy="609600"/>
          </a:xfrm>
        </p:spPr>
        <p:txBody>
          <a:bodyPr>
            <a:noAutofit/>
          </a:bodyPr>
          <a:lstStyle/>
          <a:p>
            <a:pPr marL="117475" eaLnBrk="1" fontAlgn="auto" hangingPunct="1">
              <a:spcAft>
                <a:spcPts val="0"/>
              </a:spcAft>
              <a:defRPr/>
            </a:pPr>
            <a:r>
              <a:rPr lang="en-US" sz="4000" smtClean="0">
                <a:solidFill>
                  <a:schemeClr val="accent5">
                    <a:lumMod val="50000"/>
                  </a:schemeClr>
                </a:solidFill>
                <a:latin typeface="Microsoft Sans Serif" panose="020B0604020202020204" pitchFamily="34" charset="0"/>
                <a:cs typeface="Microsoft Sans Serif" panose="020B0604020202020204" pitchFamily="34" charset="0"/>
              </a:rPr>
              <a:t>Tại sao phải hình thành nhóm</a:t>
            </a:r>
            <a:endParaRPr lang="en-US" sz="400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11</a:t>
            </a:fld>
            <a:endParaRPr lang="en-US"/>
          </a:p>
        </p:txBody>
      </p:sp>
      <p:pic>
        <p:nvPicPr>
          <p:cNvPr id="4" name="Picture 3"/>
          <p:cNvPicPr>
            <a:picLocks noChangeAspect="1"/>
          </p:cNvPicPr>
          <p:nvPr/>
        </p:nvPicPr>
        <p:blipFill>
          <a:blip r:embed="rId2"/>
          <a:stretch>
            <a:fillRect/>
          </a:stretch>
        </p:blipFill>
        <p:spPr>
          <a:xfrm>
            <a:off x="952500" y="1586400"/>
            <a:ext cx="7315200" cy="4791075"/>
          </a:xfrm>
          <a:prstGeom prst="rect">
            <a:avLst/>
          </a:prstGeom>
        </p:spPr>
      </p:pic>
    </p:spTree>
    <p:extLst>
      <p:ext uri="{BB962C8B-B14F-4D97-AF65-F5344CB8AC3E}">
        <p14:creationId xmlns:p14="http://schemas.microsoft.com/office/powerpoint/2010/main" val="3857113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73978" y="381000"/>
            <a:ext cx="8229600" cy="628650"/>
          </a:xfrm>
        </p:spPr>
        <p:txBody>
          <a:bodyPr>
            <a:normAutofit fontScale="90000"/>
          </a:bodyPr>
          <a:lstStyle/>
          <a:p>
            <a:pPr marL="117475" eaLnBrk="1" fontAlgn="auto" hangingPunct="1">
              <a:spcAft>
                <a:spcPts val="0"/>
              </a:spcAft>
              <a:defRPr/>
            </a:pPr>
            <a:r>
              <a:rPr lang="en-US" sz="4000">
                <a:solidFill>
                  <a:schemeClr val="accent5">
                    <a:lumMod val="50000"/>
                  </a:schemeClr>
                </a:solidFill>
                <a:latin typeface="Microsoft Sans Serif" panose="020B0604020202020204" pitchFamily="34" charset="0"/>
                <a:cs typeface="Microsoft Sans Serif" panose="020B0604020202020204" pitchFamily="34" charset="0"/>
              </a:rPr>
              <a:t>Hình thành nhóm</a:t>
            </a:r>
            <a:endParaRPr lang="en-US" sz="400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21507" name="Rectangle 3"/>
          <p:cNvSpPr>
            <a:spLocks noGrp="1" noChangeArrowheads="1"/>
          </p:cNvSpPr>
          <p:nvPr>
            <p:ph idx="1"/>
          </p:nvPr>
        </p:nvSpPr>
        <p:spPr>
          <a:xfrm>
            <a:off x="273978" y="1450181"/>
            <a:ext cx="8229600" cy="4389437"/>
          </a:xfrm>
        </p:spPr>
        <p:txBody>
          <a:bodyPr/>
          <a:lstStyle/>
          <a:p>
            <a:pPr>
              <a:buFont typeface="Courier New" panose="02070309020205020404" pitchFamily="49" charset="0"/>
              <a:buChar char="o"/>
            </a:pPr>
            <a:r>
              <a:rPr lang="en-US"/>
              <a:t>Xác định mục tiêu của nhóm</a:t>
            </a:r>
          </a:p>
          <a:p>
            <a:pPr>
              <a:buFont typeface="Courier New" panose="02070309020205020404" pitchFamily="49" charset="0"/>
              <a:buChar char="o"/>
            </a:pPr>
            <a:r>
              <a:rPr lang="en-US"/>
              <a:t>Thành lập nhóm</a:t>
            </a:r>
          </a:p>
          <a:p>
            <a:pPr>
              <a:buFont typeface="Courier New" panose="02070309020205020404" pitchFamily="49" charset="0"/>
              <a:buChar char="o"/>
            </a:pPr>
            <a:r>
              <a:rPr lang="en-US"/>
              <a:t>Họp kick-off</a:t>
            </a:r>
          </a:p>
          <a:p>
            <a:pPr>
              <a:buFont typeface="Courier New" panose="02070309020205020404" pitchFamily="49" charset="0"/>
              <a:buChar char="o"/>
            </a:pPr>
            <a:r>
              <a:rPr lang="en-US"/>
              <a:t>Thiết lập các nguyên tắc cơ bản</a:t>
            </a:r>
          </a:p>
          <a:p>
            <a:pPr lvl="1"/>
            <a:r>
              <a:rPr lang="en-US"/>
              <a:t>Cách làm việc, thông tin, lắng nghe</a:t>
            </a:r>
          </a:p>
          <a:p>
            <a:pPr lvl="1"/>
            <a:r>
              <a:rPr lang="en-US"/>
              <a:t>Bắt buộc, nên, cấm</a:t>
            </a:r>
          </a:p>
          <a:p>
            <a:pPr lvl="1"/>
            <a:r>
              <a:rPr lang="en-US"/>
              <a:t>Thưởng, phạt</a:t>
            </a:r>
          </a:p>
          <a:p>
            <a:pPr>
              <a:buFont typeface="Courier New" panose="02070309020205020404" pitchFamily="49" charset="0"/>
              <a:buChar char="o"/>
            </a:pPr>
            <a:r>
              <a:rPr lang="en-US"/>
              <a:t>Hoạt động theo nguyên tắc</a:t>
            </a:r>
            <a:endParaRPr lang="en-US" dirty="0"/>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05769"/>
            <a:ext cx="8763000" cy="4389437"/>
          </a:xfrm>
        </p:spPr>
        <p:txBody>
          <a:bodyPr/>
          <a:lstStyle/>
          <a:p>
            <a:pPr marL="0" indent="0">
              <a:buNone/>
            </a:pPr>
            <a:r>
              <a:rPr lang="en-US" dirty="0" err="1"/>
              <a:t>Mỗi</a:t>
            </a:r>
            <a:r>
              <a:rPr lang="en-US" dirty="0"/>
              <a:t> </a:t>
            </a:r>
            <a:r>
              <a:rPr lang="en-US" dirty="0" err="1"/>
              <a:t>thành</a:t>
            </a:r>
            <a:r>
              <a:rPr lang="en-US" dirty="0"/>
              <a:t> </a:t>
            </a:r>
            <a:r>
              <a:rPr lang="en-US" dirty="0" err="1"/>
              <a:t>viên</a:t>
            </a:r>
            <a:r>
              <a:rPr lang="en-US" dirty="0"/>
              <a:t> – 1 </a:t>
            </a:r>
            <a:r>
              <a:rPr lang="en-US" err="1"/>
              <a:t>tờ</a:t>
            </a:r>
            <a:r>
              <a:rPr lang="en-US"/>
              <a:t> </a:t>
            </a:r>
            <a:r>
              <a:rPr lang="en-US" smtClean="0"/>
              <a:t>giấy</a:t>
            </a:r>
            <a:endParaRPr lang="en-US" dirty="0"/>
          </a:p>
          <a:p>
            <a:pPr marL="457200" lvl="1" indent="-457200">
              <a:buSzPct val="100000"/>
              <a:buFont typeface="Courier New" panose="02070309020205020404" pitchFamily="49" charset="0"/>
              <a:buChar char="o"/>
            </a:pPr>
            <a:r>
              <a:rPr lang="en-US" sz="2600" dirty="0"/>
              <a:t>Chia </a:t>
            </a:r>
            <a:r>
              <a:rPr lang="en-US" sz="2600" dirty="0" err="1"/>
              <a:t>làm</a:t>
            </a:r>
            <a:r>
              <a:rPr lang="en-US" sz="2600" dirty="0"/>
              <a:t> </a:t>
            </a:r>
            <a:r>
              <a:rPr lang="en-US" sz="2600"/>
              <a:t>8 </a:t>
            </a:r>
            <a:r>
              <a:rPr lang="en-US" sz="2600"/>
              <a:t>phần:</a:t>
            </a:r>
            <a:endParaRPr lang="en-US" sz="2600" dirty="0"/>
          </a:p>
          <a:p>
            <a:pPr marL="574675" lvl="2">
              <a:buSzPct val="100000"/>
            </a:pPr>
            <a:r>
              <a:rPr lang="en-US" sz="2400" dirty="0"/>
              <a:t>4 </a:t>
            </a:r>
            <a:r>
              <a:rPr lang="en-US" sz="2400" dirty="0" err="1" smtClean="0"/>
              <a:t>phần</a:t>
            </a:r>
            <a:r>
              <a:rPr lang="en-US" sz="2400" dirty="0" smtClean="0"/>
              <a:t>, </a:t>
            </a:r>
            <a:r>
              <a:rPr lang="en-US" sz="2400" dirty="0" err="1" smtClean="0"/>
              <a:t>mỗi</a:t>
            </a:r>
            <a:r>
              <a:rPr lang="en-US" sz="2400" dirty="0" smtClean="0"/>
              <a:t> </a:t>
            </a:r>
            <a:r>
              <a:rPr lang="en-US" sz="2400" dirty="0" err="1" smtClean="0"/>
              <a:t>phần</a:t>
            </a:r>
            <a:r>
              <a:rPr lang="en-US" sz="2400" dirty="0" smtClean="0"/>
              <a:t> </a:t>
            </a:r>
            <a:r>
              <a:rPr lang="en-US" sz="2400" dirty="0" err="1" smtClean="0"/>
              <a:t>ghi</a:t>
            </a:r>
            <a:r>
              <a:rPr lang="en-US" sz="2400" dirty="0" smtClean="0"/>
              <a:t>: </a:t>
            </a:r>
            <a:r>
              <a:rPr lang="en-US" sz="2400" dirty="0" err="1"/>
              <a:t>những</a:t>
            </a:r>
            <a:r>
              <a:rPr lang="en-US" sz="2400" dirty="0"/>
              <a:t> </a:t>
            </a:r>
            <a:r>
              <a:rPr lang="en-US" sz="2400" dirty="0" err="1" smtClean="0"/>
              <a:t>tính</a:t>
            </a:r>
            <a:r>
              <a:rPr lang="en-US" sz="2400" dirty="0" smtClean="0"/>
              <a:t> </a:t>
            </a:r>
            <a:r>
              <a:rPr lang="en-US" sz="2400" dirty="0" err="1"/>
              <a:t>cách</a:t>
            </a:r>
            <a:r>
              <a:rPr lang="en-US" sz="2400" dirty="0"/>
              <a:t> </a:t>
            </a:r>
            <a:r>
              <a:rPr lang="en-US" sz="2400" dirty="0" err="1"/>
              <a:t>mà</a:t>
            </a:r>
            <a:r>
              <a:rPr lang="en-US" sz="2400" dirty="0"/>
              <a:t> </a:t>
            </a:r>
            <a:r>
              <a:rPr lang="en-US" sz="2400" dirty="0" err="1"/>
              <a:t>bạn</a:t>
            </a:r>
            <a:r>
              <a:rPr lang="en-US" sz="2400" dirty="0"/>
              <a:t> </a:t>
            </a:r>
            <a:r>
              <a:rPr lang="en-US" sz="2400" b="1" dirty="0" err="1">
                <a:solidFill>
                  <a:srgbClr val="FF0000"/>
                </a:solidFill>
              </a:rPr>
              <a:t>thích</a:t>
            </a:r>
            <a:r>
              <a:rPr lang="en-US" sz="2400" dirty="0"/>
              <a:t>, </a:t>
            </a:r>
            <a:r>
              <a:rPr lang="en-US" sz="2400" dirty="0" err="1"/>
              <a:t>mong</a:t>
            </a:r>
            <a:r>
              <a:rPr lang="en-US" sz="2400" dirty="0"/>
              <a:t> </a:t>
            </a:r>
            <a:r>
              <a:rPr lang="en-US" sz="2400" dirty="0" err="1"/>
              <a:t>muốn</a:t>
            </a:r>
            <a:r>
              <a:rPr lang="en-US" sz="2400" dirty="0"/>
              <a:t> </a:t>
            </a:r>
            <a:r>
              <a:rPr lang="en-US" sz="2400" dirty="0" err="1"/>
              <a:t>các</a:t>
            </a:r>
            <a:r>
              <a:rPr lang="en-US" sz="2400" dirty="0"/>
              <a:t> </a:t>
            </a:r>
            <a:r>
              <a:rPr lang="en-US" sz="2400" dirty="0" err="1"/>
              <a:t>thành</a:t>
            </a:r>
            <a:r>
              <a:rPr lang="en-US" sz="2400" dirty="0"/>
              <a:t> </a:t>
            </a:r>
            <a:r>
              <a:rPr lang="en-US" sz="2400" dirty="0" err="1"/>
              <a:t>viên</a:t>
            </a:r>
            <a:r>
              <a:rPr lang="en-US" sz="2400" dirty="0"/>
              <a:t> </a:t>
            </a:r>
            <a:r>
              <a:rPr lang="en-US" sz="2400" dirty="0" err="1"/>
              <a:t>cùng</a:t>
            </a:r>
            <a:r>
              <a:rPr lang="en-US" sz="2400" dirty="0"/>
              <a:t> </a:t>
            </a:r>
            <a:r>
              <a:rPr lang="en-US" sz="2400" dirty="0" err="1"/>
              <a:t>nhóm</a:t>
            </a:r>
            <a:r>
              <a:rPr lang="en-US" sz="2400" dirty="0"/>
              <a:t> </a:t>
            </a:r>
            <a:r>
              <a:rPr lang="en-US" sz="2400" dirty="0" err="1"/>
              <a:t>có</a:t>
            </a:r>
            <a:endParaRPr lang="en-US" sz="2400" dirty="0"/>
          </a:p>
          <a:p>
            <a:pPr marL="574675" lvl="2">
              <a:buSzPct val="100000"/>
            </a:pPr>
            <a:r>
              <a:rPr lang="en-US" sz="2400" dirty="0"/>
              <a:t>4 </a:t>
            </a:r>
            <a:r>
              <a:rPr lang="en-US" sz="2400" dirty="0" err="1" smtClean="0"/>
              <a:t>phần</a:t>
            </a:r>
            <a:r>
              <a:rPr lang="en-US" sz="2400" dirty="0" smtClean="0"/>
              <a:t>, </a:t>
            </a:r>
            <a:r>
              <a:rPr lang="en-US" sz="2400" dirty="0" err="1" smtClean="0"/>
              <a:t>mỗi</a:t>
            </a:r>
            <a:r>
              <a:rPr lang="en-US" sz="2400" dirty="0" smtClean="0"/>
              <a:t> </a:t>
            </a:r>
            <a:r>
              <a:rPr lang="en-US" sz="2400" dirty="0" err="1" smtClean="0"/>
              <a:t>phần</a:t>
            </a:r>
            <a:r>
              <a:rPr lang="en-US" sz="2400" dirty="0" smtClean="0"/>
              <a:t> </a:t>
            </a:r>
            <a:r>
              <a:rPr lang="en-US" sz="2400" dirty="0" err="1" smtClean="0"/>
              <a:t>ghi</a:t>
            </a:r>
            <a:r>
              <a:rPr lang="en-US" sz="2400" dirty="0" smtClean="0"/>
              <a:t>: </a:t>
            </a:r>
            <a:r>
              <a:rPr lang="en-US" sz="2400" dirty="0" err="1"/>
              <a:t>những</a:t>
            </a:r>
            <a:r>
              <a:rPr lang="en-US" sz="2400" dirty="0"/>
              <a:t> </a:t>
            </a:r>
            <a:r>
              <a:rPr lang="en-US" sz="2400" dirty="0" err="1" smtClean="0"/>
              <a:t>tính</a:t>
            </a:r>
            <a:r>
              <a:rPr lang="en-US" sz="2400" dirty="0" smtClean="0"/>
              <a:t> </a:t>
            </a:r>
            <a:r>
              <a:rPr lang="en-US" sz="2400" dirty="0" err="1"/>
              <a:t>cách</a:t>
            </a:r>
            <a:r>
              <a:rPr lang="en-US" sz="2400" dirty="0"/>
              <a:t> </a:t>
            </a:r>
            <a:r>
              <a:rPr lang="en-US" sz="2400" dirty="0" err="1"/>
              <a:t>mà</a:t>
            </a:r>
            <a:r>
              <a:rPr lang="en-US" sz="2400" dirty="0"/>
              <a:t> </a:t>
            </a:r>
            <a:r>
              <a:rPr lang="en-US" sz="2400" dirty="0" err="1"/>
              <a:t>bạn</a:t>
            </a:r>
            <a:r>
              <a:rPr lang="en-US" sz="2400" dirty="0"/>
              <a:t> </a:t>
            </a:r>
            <a:r>
              <a:rPr lang="en-US" sz="2400" b="1" dirty="0" err="1">
                <a:solidFill>
                  <a:srgbClr val="FF0000"/>
                </a:solidFill>
              </a:rPr>
              <a:t>không</a:t>
            </a:r>
            <a:r>
              <a:rPr lang="en-US" sz="2400" b="1" dirty="0">
                <a:solidFill>
                  <a:srgbClr val="FF0000"/>
                </a:solidFill>
              </a:rPr>
              <a:t> </a:t>
            </a:r>
            <a:r>
              <a:rPr lang="en-US" sz="2400" b="1" dirty="0" err="1">
                <a:solidFill>
                  <a:srgbClr val="FF0000"/>
                </a:solidFill>
              </a:rPr>
              <a:t>thích</a:t>
            </a:r>
            <a:r>
              <a:rPr lang="en-US" sz="2400" b="1" dirty="0">
                <a:solidFill>
                  <a:srgbClr val="FF0000"/>
                </a:solidFill>
              </a:rPr>
              <a:t> </a:t>
            </a:r>
            <a:r>
              <a:rPr lang="en-US" sz="2400" dirty="0" err="1"/>
              <a:t>những</a:t>
            </a:r>
            <a:r>
              <a:rPr lang="en-US" sz="2400" dirty="0"/>
              <a:t> </a:t>
            </a:r>
            <a:r>
              <a:rPr lang="en-US" sz="2400" dirty="0" err="1"/>
              <a:t>thành</a:t>
            </a:r>
            <a:r>
              <a:rPr lang="en-US" sz="2400" dirty="0"/>
              <a:t> </a:t>
            </a:r>
            <a:r>
              <a:rPr lang="en-US" sz="2400" dirty="0" err="1"/>
              <a:t>viên</a:t>
            </a:r>
            <a:r>
              <a:rPr lang="en-US" sz="2400" dirty="0"/>
              <a:t> </a:t>
            </a:r>
            <a:r>
              <a:rPr lang="en-US" sz="2400" dirty="0" err="1"/>
              <a:t>trong</a:t>
            </a:r>
            <a:r>
              <a:rPr lang="en-US" sz="2400" dirty="0"/>
              <a:t> </a:t>
            </a:r>
            <a:r>
              <a:rPr lang="en-US" sz="2400" dirty="0" err="1"/>
              <a:t>nhóm</a:t>
            </a:r>
            <a:r>
              <a:rPr lang="en-US" sz="2400" dirty="0"/>
              <a:t> </a:t>
            </a:r>
            <a:r>
              <a:rPr lang="en-US" sz="2400" dirty="0" err="1"/>
              <a:t>có</a:t>
            </a:r>
            <a:endParaRPr lang="en-US" sz="2400" dirty="0"/>
          </a:p>
          <a:p>
            <a:pPr marL="457200" lvl="1" indent="-457200">
              <a:buSzPct val="100000"/>
              <a:buFont typeface="Courier New" panose="02070309020205020404" pitchFamily="49" charset="0"/>
              <a:buChar char="o"/>
            </a:pPr>
            <a:r>
              <a:rPr lang="en-US" sz="2600" dirty="0" err="1"/>
              <a:t>Thảo</a:t>
            </a:r>
            <a:r>
              <a:rPr lang="en-US" sz="2600" dirty="0"/>
              <a:t> </a:t>
            </a:r>
            <a:r>
              <a:rPr lang="en-US" sz="2600" dirty="0" err="1"/>
              <a:t>luận</a:t>
            </a:r>
            <a:r>
              <a:rPr lang="en-US" sz="2600" dirty="0"/>
              <a:t> </a:t>
            </a:r>
            <a:r>
              <a:rPr lang="en-US" sz="2600" dirty="0" err="1"/>
              <a:t>nhóm</a:t>
            </a:r>
            <a:endParaRPr lang="en-US" sz="2600" dirty="0"/>
          </a:p>
          <a:p>
            <a:pPr marL="457200" lvl="1" indent="-457200">
              <a:buSzPct val="100000"/>
              <a:buFont typeface="Courier New" panose="02070309020205020404" pitchFamily="49" charset="0"/>
              <a:buChar char="o"/>
            </a:pPr>
            <a:r>
              <a:rPr lang="en-US" sz="2600" dirty="0" err="1"/>
              <a:t>Xác</a:t>
            </a:r>
            <a:r>
              <a:rPr lang="en-US" sz="2600" dirty="0"/>
              <a:t> </a:t>
            </a:r>
            <a:r>
              <a:rPr lang="en-US" sz="2600" dirty="0" err="1"/>
              <a:t>định</a:t>
            </a:r>
            <a:r>
              <a:rPr lang="en-US" sz="2600" dirty="0"/>
              <a:t> </a:t>
            </a:r>
            <a:r>
              <a:rPr lang="en-US" sz="2600" dirty="0" err="1"/>
              <a:t>những</a:t>
            </a:r>
            <a:r>
              <a:rPr lang="en-US" sz="2600" dirty="0"/>
              <a:t> </a:t>
            </a:r>
            <a:r>
              <a:rPr lang="en-US" sz="2600" dirty="0" err="1"/>
              <a:t>điểm</a:t>
            </a:r>
            <a:r>
              <a:rPr lang="en-US" sz="2600" dirty="0"/>
              <a:t> </a:t>
            </a:r>
            <a:r>
              <a:rPr lang="en-US" sz="2600" dirty="0" err="1"/>
              <a:t>chung</a:t>
            </a:r>
            <a:r>
              <a:rPr lang="en-US" sz="2600" dirty="0"/>
              <a:t> </a:t>
            </a:r>
            <a:r>
              <a:rPr lang="en-US" sz="2600" dirty="0" err="1"/>
              <a:t>của</a:t>
            </a:r>
            <a:r>
              <a:rPr lang="en-US" sz="2600" dirty="0"/>
              <a:t> </a:t>
            </a:r>
            <a:r>
              <a:rPr lang="en-US" sz="2600" dirty="0" err="1"/>
              <a:t>nhóm</a:t>
            </a:r>
            <a:endParaRPr lang="en-US" sz="2600" dirty="0"/>
          </a:p>
          <a:p>
            <a:pPr marL="457200" lvl="1" indent="-457200">
              <a:buSzPct val="100000"/>
              <a:buFont typeface="Courier New" panose="02070309020205020404" pitchFamily="49" charset="0"/>
              <a:buChar char="o"/>
            </a:pPr>
            <a:r>
              <a:rPr lang="en-US" sz="2600" dirty="0" err="1"/>
              <a:t>Thiết</a:t>
            </a:r>
            <a:r>
              <a:rPr lang="en-US" sz="2600" dirty="0"/>
              <a:t> </a:t>
            </a:r>
            <a:r>
              <a:rPr lang="en-US" sz="2600" dirty="0" err="1"/>
              <a:t>lập</a:t>
            </a:r>
            <a:r>
              <a:rPr lang="en-US" sz="2600" dirty="0"/>
              <a:t> </a:t>
            </a:r>
            <a:r>
              <a:rPr lang="en-US" sz="2600" dirty="0" err="1"/>
              <a:t>nguyên</a:t>
            </a:r>
            <a:r>
              <a:rPr lang="en-US" sz="2600" dirty="0"/>
              <a:t> </a:t>
            </a:r>
            <a:r>
              <a:rPr lang="en-US" sz="2600" dirty="0" err="1"/>
              <a:t>tắc</a:t>
            </a:r>
            <a:r>
              <a:rPr lang="en-US" sz="2600" dirty="0"/>
              <a:t> </a:t>
            </a:r>
            <a:r>
              <a:rPr lang="en-US" sz="2600" dirty="0" err="1"/>
              <a:t>nhóm</a:t>
            </a:r>
            <a:endParaRPr lang="en-US" sz="2600"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13</a:t>
            </a:fld>
            <a:endParaRPr lang="en-US">
              <a:solidFill>
                <a:srgbClr val="000000"/>
              </a:solidFill>
            </a:endParaRPr>
          </a:p>
        </p:txBody>
      </p:sp>
      <p:sp>
        <p:nvSpPr>
          <p:cNvPr id="7" name="Title 1"/>
          <p:cNvSpPr>
            <a:spLocks noGrp="1"/>
          </p:cNvSpPr>
          <p:nvPr>
            <p:ph type="title"/>
          </p:nvPr>
        </p:nvSpPr>
        <p:spPr>
          <a:xfrm>
            <a:off x="152400" y="228600"/>
            <a:ext cx="8610600" cy="1216025"/>
          </a:xfrm>
        </p:spPr>
        <p:txBody>
          <a:bodyPr/>
          <a:lstStyle/>
          <a:p>
            <a:pPr marL="117475" eaLnBrk="1" fontAlgn="auto" hangingPunct="1">
              <a:spcAft>
                <a:spcPts val="0"/>
              </a:spcAft>
              <a:defRPr/>
            </a:pP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Hoạt</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động</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Thành</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lập</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nhóm</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r>
            <a:br>
              <a:rPr lang="en-US" sz="3800" dirty="0">
                <a:solidFill>
                  <a:schemeClr val="accent5">
                    <a:lumMod val="50000"/>
                  </a:schemeClr>
                </a:solidFill>
                <a:latin typeface="Microsoft Sans Serif" panose="020B0604020202020204" pitchFamily="34" charset="0"/>
                <a:cs typeface="Microsoft Sans Serif" panose="020B0604020202020204" pitchFamily="34" charset="0"/>
              </a:rPr>
            </a:b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Xác</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định</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tính</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cách</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(10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phút</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a:t>
            </a:r>
            <a:endParaRPr lang="vi-VN" sz="3800" dirty="0">
              <a:solidFill>
                <a:schemeClr val="accent5">
                  <a:lumMod val="50000"/>
                </a:schemeClr>
              </a:solidFill>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580225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743869"/>
            <a:ext cx="8991600" cy="4612481"/>
          </a:xfrm>
        </p:spPr>
        <p:txBody>
          <a:bodyPr/>
          <a:lstStyle/>
          <a:p>
            <a:pPr>
              <a:buSzPct val="100000"/>
              <a:buFont typeface="Courier New" panose="02070309020205020404" pitchFamily="49" charset="0"/>
              <a:buChar char="o"/>
            </a:pP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hình</a:t>
            </a:r>
            <a:r>
              <a:rPr lang="en-US" dirty="0"/>
              <a:t> </a:t>
            </a:r>
            <a:r>
              <a:rPr lang="en-US" dirty="0" err="1" smtClean="0"/>
              <a:t>ảnh</a:t>
            </a:r>
            <a:r>
              <a:rPr lang="en-US" dirty="0" smtClean="0"/>
              <a:t> </a:t>
            </a:r>
            <a:r>
              <a:rPr lang="en-US" dirty="0" err="1" smtClean="0"/>
              <a:t>và</a:t>
            </a:r>
            <a:r>
              <a:rPr lang="en-US" dirty="0" smtClean="0"/>
              <a:t> </a:t>
            </a:r>
            <a:r>
              <a:rPr lang="en-US" dirty="0" err="1"/>
              <a:t>bút</a:t>
            </a:r>
            <a:r>
              <a:rPr lang="en-US" dirty="0"/>
              <a:t> </a:t>
            </a:r>
            <a:r>
              <a:rPr lang="en-US" dirty="0" err="1"/>
              <a:t>màu</a:t>
            </a:r>
            <a:r>
              <a:rPr lang="en-US" dirty="0"/>
              <a:t> </a:t>
            </a:r>
            <a:r>
              <a:rPr lang="en-US" dirty="0" err="1"/>
              <a:t>để</a:t>
            </a:r>
            <a:r>
              <a:rPr lang="en-US" dirty="0"/>
              <a:t> </a:t>
            </a:r>
            <a:r>
              <a:rPr lang="en-US" dirty="0" err="1"/>
              <a:t>trang</a:t>
            </a:r>
            <a:r>
              <a:rPr lang="en-US" dirty="0"/>
              <a:t> </a:t>
            </a:r>
            <a:r>
              <a:rPr lang="en-US" dirty="0" err="1"/>
              <a:t>trí</a:t>
            </a:r>
            <a:r>
              <a:rPr lang="en-US" dirty="0"/>
              <a:t> </a:t>
            </a:r>
            <a:r>
              <a:rPr lang="en-US" dirty="0" err="1"/>
              <a:t>cho</a:t>
            </a:r>
            <a:r>
              <a:rPr lang="en-US" dirty="0"/>
              <a:t> </a:t>
            </a:r>
            <a:r>
              <a:rPr lang="en-US" dirty="0" smtClean="0"/>
              <a:t>poster</a:t>
            </a:r>
          </a:p>
          <a:p>
            <a:pPr>
              <a:buSzPct val="100000"/>
              <a:buFont typeface="Courier New" panose="02070309020205020404" pitchFamily="49" charset="0"/>
              <a:buChar char="o"/>
            </a:pPr>
            <a:r>
              <a:rPr lang="en-US" dirty="0" err="1" smtClean="0"/>
              <a:t>Nội</a:t>
            </a:r>
            <a:r>
              <a:rPr lang="en-US" dirty="0" smtClean="0"/>
              <a:t> dung:</a:t>
            </a:r>
          </a:p>
          <a:p>
            <a:pPr lvl="1">
              <a:buSzPct val="100000"/>
            </a:pPr>
            <a:r>
              <a:rPr lang="en-US" sz="2400" dirty="0" err="1" smtClean="0"/>
              <a:t>Tên</a:t>
            </a:r>
            <a:r>
              <a:rPr lang="en-US" sz="2400" dirty="0" smtClean="0"/>
              <a:t> </a:t>
            </a:r>
            <a:r>
              <a:rPr lang="en-US" sz="2400" dirty="0" err="1" smtClean="0"/>
              <a:t>nhóm</a:t>
            </a:r>
            <a:endParaRPr lang="en-US" sz="2400" dirty="0"/>
          </a:p>
          <a:p>
            <a:pPr lvl="1">
              <a:buSzPct val="100000"/>
            </a:pPr>
            <a:r>
              <a:rPr lang="en-US" sz="2400" dirty="0" smtClean="0"/>
              <a:t>Slogan</a:t>
            </a:r>
          </a:p>
          <a:p>
            <a:pPr lvl="1">
              <a:buSzPct val="100000"/>
            </a:pPr>
            <a:r>
              <a:rPr lang="en-US" sz="2400" dirty="0" err="1" smtClean="0"/>
              <a:t>Giới</a:t>
            </a:r>
            <a:r>
              <a:rPr lang="en-US" sz="2400" dirty="0" smtClean="0"/>
              <a:t> </a:t>
            </a:r>
            <a:r>
              <a:rPr lang="en-US" sz="2400" dirty="0" err="1" smtClean="0"/>
              <a:t>thiệu</a:t>
            </a:r>
            <a:r>
              <a:rPr lang="en-US" sz="2400" dirty="0" smtClean="0"/>
              <a:t> </a:t>
            </a:r>
            <a:r>
              <a:rPr lang="en-US" sz="2400" dirty="0" err="1" smtClean="0"/>
              <a:t>thành</a:t>
            </a:r>
            <a:r>
              <a:rPr lang="en-US" sz="2400" dirty="0" smtClean="0"/>
              <a:t> </a:t>
            </a:r>
            <a:r>
              <a:rPr lang="en-US" sz="2400" dirty="0" err="1" smtClean="0"/>
              <a:t>viên</a:t>
            </a:r>
            <a:endParaRPr lang="en-US" sz="2400" dirty="0" smtClean="0"/>
          </a:p>
          <a:p>
            <a:pPr lvl="1">
              <a:buSzPct val="100000"/>
            </a:pPr>
            <a:r>
              <a:rPr lang="en-US" sz="2400" dirty="0" err="1" smtClean="0"/>
              <a:t>Các</a:t>
            </a:r>
            <a:r>
              <a:rPr lang="en-US" sz="2400" dirty="0" smtClean="0"/>
              <a:t> </a:t>
            </a:r>
            <a:r>
              <a:rPr lang="en-US" sz="2400" dirty="0" err="1" smtClean="0"/>
              <a:t>nguyên</a:t>
            </a:r>
            <a:r>
              <a:rPr lang="en-US" sz="2400" dirty="0" smtClean="0"/>
              <a:t> </a:t>
            </a:r>
            <a:r>
              <a:rPr lang="en-US" sz="2400" dirty="0" err="1" smtClean="0"/>
              <a:t>tắc</a:t>
            </a:r>
            <a:r>
              <a:rPr lang="en-US" sz="2400" dirty="0" smtClean="0"/>
              <a:t> </a:t>
            </a:r>
            <a:r>
              <a:rPr lang="en-US" sz="2400" dirty="0" err="1" smtClean="0"/>
              <a:t>làm</a:t>
            </a:r>
            <a:r>
              <a:rPr lang="en-US" sz="2400" dirty="0" smtClean="0"/>
              <a:t> </a:t>
            </a:r>
            <a:r>
              <a:rPr lang="en-US" sz="2400" dirty="0" err="1" smtClean="0"/>
              <a:t>việc</a:t>
            </a:r>
            <a:r>
              <a:rPr lang="en-US" sz="2400" dirty="0" smtClean="0"/>
              <a:t> </a:t>
            </a:r>
            <a:r>
              <a:rPr lang="en-US" sz="2400" dirty="0" err="1" smtClean="0"/>
              <a:t>chung</a:t>
            </a:r>
            <a:r>
              <a:rPr lang="en-US" sz="2400" dirty="0" smtClean="0"/>
              <a:t> (</a:t>
            </a:r>
            <a:r>
              <a:rPr lang="en-US" sz="2400" dirty="0" err="1" smtClean="0"/>
              <a:t>điều</a:t>
            </a:r>
            <a:r>
              <a:rPr lang="en-US" sz="2400" dirty="0" smtClean="0"/>
              <a:t> </a:t>
            </a:r>
            <a:r>
              <a:rPr lang="en-US" sz="2400" dirty="0" err="1" smtClean="0"/>
              <a:t>thích</a:t>
            </a:r>
            <a:r>
              <a:rPr lang="en-US" sz="2400" dirty="0" smtClean="0"/>
              <a:t>, </a:t>
            </a:r>
            <a:r>
              <a:rPr lang="en-US" sz="2400" dirty="0" err="1" smtClean="0"/>
              <a:t>không</a:t>
            </a:r>
            <a:r>
              <a:rPr lang="en-US" sz="2400" dirty="0" smtClean="0"/>
              <a:t> </a:t>
            </a:r>
            <a:r>
              <a:rPr lang="en-US" sz="2400" dirty="0" err="1" smtClean="0"/>
              <a:t>thích</a:t>
            </a:r>
            <a:r>
              <a:rPr lang="en-US" sz="2400" dirty="0" smtClean="0"/>
              <a:t>, </a:t>
            </a:r>
            <a:r>
              <a:rPr lang="en-US" sz="2400" dirty="0" err="1" smtClean="0"/>
              <a:t>cấm</a:t>
            </a:r>
            <a:r>
              <a:rPr lang="en-US" sz="2400" dirty="0" smtClean="0"/>
              <a:t>, </a:t>
            </a:r>
            <a:r>
              <a:rPr lang="en-US" sz="2400" dirty="0" err="1" smtClean="0"/>
              <a:t>nguyên</a:t>
            </a:r>
            <a:r>
              <a:rPr lang="en-US" sz="2400" dirty="0" smtClean="0"/>
              <a:t> </a:t>
            </a:r>
            <a:r>
              <a:rPr lang="en-US" sz="2400" dirty="0" err="1" smtClean="0"/>
              <a:t>tắc</a:t>
            </a:r>
            <a:r>
              <a:rPr lang="en-US" sz="2400" dirty="0" smtClean="0"/>
              <a:t> </a:t>
            </a:r>
            <a:r>
              <a:rPr lang="en-US" sz="2400" dirty="0" err="1" smtClean="0"/>
              <a:t>phân</a:t>
            </a:r>
            <a:r>
              <a:rPr lang="en-US" sz="2400" dirty="0" smtClean="0"/>
              <a:t> chia </a:t>
            </a:r>
            <a:r>
              <a:rPr lang="en-US" sz="2400" dirty="0" err="1" smtClean="0"/>
              <a:t>và</a:t>
            </a:r>
            <a:r>
              <a:rPr lang="en-US" sz="2400" dirty="0" smtClean="0"/>
              <a:t> </a:t>
            </a:r>
            <a:r>
              <a:rPr lang="en-US" sz="2400" dirty="0" err="1" smtClean="0"/>
              <a:t>đảm</a:t>
            </a:r>
            <a:r>
              <a:rPr lang="en-US" sz="2400" dirty="0" smtClean="0"/>
              <a:t> </a:t>
            </a:r>
            <a:r>
              <a:rPr lang="en-US" sz="2400" dirty="0" err="1" smtClean="0"/>
              <a:t>bảo</a:t>
            </a:r>
            <a:r>
              <a:rPr lang="en-US" sz="2400" dirty="0" smtClean="0"/>
              <a:t> </a:t>
            </a:r>
            <a:r>
              <a:rPr lang="en-US" sz="2400" dirty="0" err="1" smtClean="0"/>
              <a:t>công</a:t>
            </a:r>
            <a:r>
              <a:rPr lang="en-US" sz="2400" dirty="0" smtClean="0"/>
              <a:t> </a:t>
            </a:r>
            <a:r>
              <a:rPr lang="en-US" sz="2400" dirty="0" err="1" smtClean="0"/>
              <a:t>việc</a:t>
            </a:r>
            <a:r>
              <a:rPr lang="en-US" sz="2400" dirty="0" smtClean="0"/>
              <a:t>)</a:t>
            </a:r>
            <a:endParaRPr lang="en-US" sz="2400" dirty="0"/>
          </a:p>
          <a:p>
            <a:pPr lvl="2"/>
            <a:endParaRPr lang="en-US" sz="2500" dirty="0"/>
          </a:p>
          <a:p>
            <a:endParaRPr lang="vi-VN"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14</a:t>
            </a:fld>
            <a:endParaRPr lang="en-US">
              <a:solidFill>
                <a:srgbClr val="000000"/>
              </a:solidFill>
            </a:endParaRPr>
          </a:p>
        </p:txBody>
      </p:sp>
      <p:sp>
        <p:nvSpPr>
          <p:cNvPr id="7" name="Title 1"/>
          <p:cNvSpPr>
            <a:spLocks noGrp="1"/>
          </p:cNvSpPr>
          <p:nvPr>
            <p:ph type="title"/>
          </p:nvPr>
        </p:nvSpPr>
        <p:spPr>
          <a:xfrm>
            <a:off x="304800" y="304800"/>
            <a:ext cx="8001000" cy="1216025"/>
          </a:xfrm>
        </p:spPr>
        <p:txBody>
          <a:bodyPr/>
          <a:lstStyle/>
          <a:p>
            <a:pPr marL="117475" eaLnBrk="1" fontAlgn="auto" hangingPunct="1">
              <a:spcAft>
                <a:spcPts val="0"/>
              </a:spcAft>
              <a:defRPr/>
            </a:pP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Hoạt</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động</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Thành</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lập</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nhóm</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r>
            <a:br>
              <a:rPr lang="en-US" sz="3800" dirty="0">
                <a:solidFill>
                  <a:schemeClr val="accent5">
                    <a:lumMod val="50000"/>
                  </a:schemeClr>
                </a:solidFill>
                <a:latin typeface="Microsoft Sans Serif" panose="020B0604020202020204" pitchFamily="34" charset="0"/>
                <a:cs typeface="Microsoft Sans Serif" panose="020B0604020202020204" pitchFamily="34" charset="0"/>
              </a:rPr>
            </a:b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Poster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g</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iới</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thiệu</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nhóm</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(10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phút</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a:t>
            </a:r>
            <a:endParaRPr lang="vi-VN" sz="3800" dirty="0">
              <a:solidFill>
                <a:schemeClr val="accent5">
                  <a:lumMod val="50000"/>
                </a:schemeClr>
              </a:solidFill>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433891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1884" y="381000"/>
            <a:ext cx="8889715" cy="628650"/>
          </a:xfrm>
        </p:spPr>
        <p:txBody>
          <a:bodyPr>
            <a:normAutofit/>
          </a:bodyPr>
          <a:lstStyle/>
          <a:p>
            <a:pPr marL="117475" eaLnBrk="1" fontAlgn="auto" hangingPunct="1">
              <a:spcAft>
                <a:spcPts val="0"/>
              </a:spcAft>
              <a:defRPr/>
            </a:pPr>
            <a:r>
              <a:rPr lang="en-US" sz="3800">
                <a:solidFill>
                  <a:schemeClr val="accent5">
                    <a:lumMod val="50000"/>
                  </a:schemeClr>
                </a:solidFill>
                <a:latin typeface="Microsoft Sans Serif" panose="020B0604020202020204" pitchFamily="34" charset="0"/>
                <a:cs typeface="Microsoft Sans Serif" panose="020B0604020202020204" pitchFamily="34" charset="0"/>
              </a:rPr>
              <a:t>Các giai đoạn phát triển của một nhóm</a:t>
            </a:r>
            <a:endParaRPr lang="en-US" sz="380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21507" name="Rectangle 3"/>
          <p:cNvSpPr>
            <a:spLocks noGrp="1" noChangeArrowheads="1"/>
          </p:cNvSpPr>
          <p:nvPr>
            <p:ph idx="1"/>
          </p:nvPr>
        </p:nvSpPr>
        <p:spPr>
          <a:xfrm>
            <a:off x="228599" y="1451465"/>
            <a:ext cx="8762999" cy="4568335"/>
          </a:xfrm>
        </p:spPr>
        <p:txBody>
          <a:bodyPr/>
          <a:lstStyle/>
          <a:p>
            <a:pPr>
              <a:spcBef>
                <a:spcPts val="600"/>
              </a:spcBef>
              <a:buSzPct val="100000"/>
              <a:buFont typeface="Courier New" panose="02070309020205020404" pitchFamily="49" charset="0"/>
              <a:buChar char="o"/>
            </a:pPr>
            <a:r>
              <a:rPr lang="en-US" altLang="en-US" sz="2800" b="1">
                <a:cs typeface="Times New Roman" panose="02020603050405020304" pitchFamily="18" charset="0"/>
              </a:rPr>
              <a:t>Giai đoạn hình thành </a:t>
            </a:r>
            <a:r>
              <a:rPr lang="en-US" altLang="en-US" sz="2800">
                <a:cs typeface="Times New Roman" panose="02020603050405020304" pitchFamily="18" charset="0"/>
              </a:rPr>
              <a:t>(forming stage)</a:t>
            </a:r>
          </a:p>
          <a:p>
            <a:pPr>
              <a:spcBef>
                <a:spcPts val="600"/>
              </a:spcBef>
              <a:buSzPct val="100000"/>
              <a:buFont typeface="Courier New" panose="02070309020205020404" pitchFamily="49" charset="0"/>
              <a:buChar char="o"/>
            </a:pPr>
            <a:r>
              <a:rPr lang="en-US" altLang="en-US" sz="2800" b="1">
                <a:cs typeface="Times New Roman" panose="02020603050405020304" pitchFamily="18" charset="0"/>
              </a:rPr>
              <a:t>Giai đoạn bão táp </a:t>
            </a:r>
            <a:r>
              <a:rPr lang="en-US" altLang="en-US" sz="2800">
                <a:cs typeface="Times New Roman" panose="02020603050405020304" pitchFamily="18" charset="0"/>
              </a:rPr>
              <a:t>(storming stage)</a:t>
            </a:r>
          </a:p>
          <a:p>
            <a:pPr>
              <a:spcBef>
                <a:spcPts val="600"/>
              </a:spcBef>
              <a:buSzPct val="100000"/>
              <a:buFont typeface="Courier New" panose="02070309020205020404" pitchFamily="49" charset="0"/>
              <a:buChar char="o"/>
            </a:pPr>
            <a:r>
              <a:rPr lang="en-US" altLang="en-US" sz="2800" b="1">
                <a:cs typeface="Times New Roman" panose="02020603050405020304" pitchFamily="18" charset="0"/>
              </a:rPr>
              <a:t>Giai đoạn xác lập</a:t>
            </a:r>
            <a:r>
              <a:rPr lang="en-US" altLang="en-US" sz="2800">
                <a:cs typeface="Times New Roman" panose="02020603050405020304" pitchFamily="18" charset="0"/>
              </a:rPr>
              <a:t> (norming stage)</a:t>
            </a:r>
          </a:p>
          <a:p>
            <a:pPr>
              <a:spcBef>
                <a:spcPts val="600"/>
              </a:spcBef>
              <a:buSzPct val="100000"/>
              <a:buFont typeface="Courier New" panose="02070309020205020404" pitchFamily="49" charset="0"/>
              <a:buChar char="o"/>
            </a:pPr>
            <a:r>
              <a:rPr lang="en-US" altLang="en-US" sz="2800" b="1">
                <a:cs typeface="Times New Roman" panose="02020603050405020304" pitchFamily="18" charset="0"/>
              </a:rPr>
              <a:t>Giai đoạn hiệu quả</a:t>
            </a:r>
            <a:r>
              <a:rPr lang="en-US" altLang="en-US" sz="2800">
                <a:cs typeface="Times New Roman" panose="02020603050405020304" pitchFamily="18" charset="0"/>
              </a:rPr>
              <a:t> (performing stage) </a:t>
            </a:r>
            <a:endParaRPr lang="en-US" altLang="en-US" sz="280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15</a:t>
            </a:fld>
            <a:endParaRPr lang="en-US"/>
          </a:p>
        </p:txBody>
      </p:sp>
    </p:spTree>
    <p:extLst>
      <p:ext uri="{BB962C8B-B14F-4D97-AF65-F5344CB8AC3E}">
        <p14:creationId xmlns:p14="http://schemas.microsoft.com/office/powerpoint/2010/main" val="3139641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1884" y="381000"/>
            <a:ext cx="8889715" cy="628650"/>
          </a:xfrm>
        </p:spPr>
        <p:txBody>
          <a:bodyPr>
            <a:normAutofit/>
          </a:bodyPr>
          <a:lstStyle/>
          <a:p>
            <a:pPr marL="117475" eaLnBrk="1" fontAlgn="auto" hangingPunct="1">
              <a:spcAft>
                <a:spcPts val="0"/>
              </a:spcAft>
              <a:defRPr/>
            </a:pPr>
            <a:r>
              <a:rPr lang="en-US" sz="3800">
                <a:solidFill>
                  <a:schemeClr val="accent5">
                    <a:lumMod val="50000"/>
                  </a:schemeClr>
                </a:solidFill>
                <a:latin typeface="Microsoft Sans Serif" panose="020B0604020202020204" pitchFamily="34" charset="0"/>
                <a:cs typeface="Microsoft Sans Serif" panose="020B0604020202020204" pitchFamily="34" charset="0"/>
              </a:rPr>
              <a:t>Các giai đoạn phát </a:t>
            </a:r>
            <a:r>
              <a:rPr lang="en-US" sz="3800">
                <a:solidFill>
                  <a:schemeClr val="accent5">
                    <a:lumMod val="50000"/>
                  </a:schemeClr>
                </a:solidFill>
                <a:latin typeface="Microsoft Sans Serif" panose="020B0604020202020204" pitchFamily="34" charset="0"/>
                <a:cs typeface="Microsoft Sans Serif" panose="020B0604020202020204" pitchFamily="34" charset="0"/>
              </a:rPr>
              <a:t>triển </a:t>
            </a: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của </a:t>
            </a:r>
            <a:r>
              <a:rPr lang="en-US" sz="3800">
                <a:solidFill>
                  <a:schemeClr val="accent5">
                    <a:lumMod val="50000"/>
                  </a:schemeClr>
                </a:solidFill>
                <a:latin typeface="Microsoft Sans Serif" panose="020B0604020202020204" pitchFamily="34" charset="0"/>
                <a:cs typeface="Microsoft Sans Serif" panose="020B0604020202020204" pitchFamily="34" charset="0"/>
              </a:rPr>
              <a:t>nhóm</a:t>
            </a:r>
            <a:endParaRPr lang="en-US" sz="380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16</a:t>
            </a:fld>
            <a:endParaRPr lang="en-US"/>
          </a:p>
        </p:txBody>
      </p:sp>
      <p:pic>
        <p:nvPicPr>
          <p:cNvPr id="5" name="Picture 2" descr="D:\Cong viec\UIT\Day\KNM\Tuan 5_Teamwork\Hinh\4 st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45590"/>
            <a:ext cx="7543800" cy="427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468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381000"/>
            <a:ext cx="8534400" cy="628650"/>
          </a:xfrm>
        </p:spPr>
        <p:txBody>
          <a:bodyPr>
            <a:noAutofit/>
          </a:bodyPr>
          <a:lstStyle/>
          <a:p>
            <a:pPr marL="117475" eaLnBrk="1" fontAlgn="auto" hangingPunct="1">
              <a:spcAft>
                <a:spcPts val="0"/>
              </a:spcAft>
              <a:defRPr/>
            </a:pPr>
            <a:r>
              <a:rPr lang="en-US" altLang="en-US" sz="3800">
                <a:solidFill>
                  <a:schemeClr val="accent5">
                    <a:lumMod val="50000"/>
                  </a:schemeClr>
                </a:solidFill>
                <a:latin typeface="Microsoft Sans Serif" panose="020B0604020202020204" pitchFamily="34" charset="0"/>
                <a:cs typeface="Microsoft Sans Serif" panose="020B0604020202020204" pitchFamily="34" charset="0"/>
              </a:rPr>
              <a:t>Giai </a:t>
            </a:r>
            <a:r>
              <a:rPr lang="en-US" altLang="en-US" sz="3800">
                <a:solidFill>
                  <a:schemeClr val="accent5">
                    <a:lumMod val="50000"/>
                  </a:schemeClr>
                </a:solidFill>
                <a:latin typeface="Microsoft Sans Serif" panose="020B0604020202020204" pitchFamily="34" charset="0"/>
                <a:cs typeface="Microsoft Sans Serif" panose="020B0604020202020204" pitchFamily="34" charset="0"/>
              </a:rPr>
              <a:t>đoạn hình </a:t>
            </a:r>
            <a:r>
              <a:rPr lang="en-US" altLang="en-US" sz="3800">
                <a:solidFill>
                  <a:schemeClr val="accent5">
                    <a:lumMod val="50000"/>
                  </a:schemeClr>
                </a:solidFill>
                <a:latin typeface="Microsoft Sans Serif" panose="020B0604020202020204" pitchFamily="34" charset="0"/>
                <a:cs typeface="Microsoft Sans Serif" panose="020B0604020202020204" pitchFamily="34" charset="0"/>
              </a:rPr>
              <a:t>thành - </a:t>
            </a:r>
            <a:r>
              <a:rPr lang="en-US" altLang="en-US" sz="3800">
                <a:solidFill>
                  <a:schemeClr val="accent5">
                    <a:lumMod val="50000"/>
                  </a:schemeClr>
                </a:solidFill>
                <a:latin typeface="Microsoft Sans Serif" panose="020B0604020202020204" pitchFamily="34" charset="0"/>
                <a:cs typeface="Microsoft Sans Serif" panose="020B0604020202020204" pitchFamily="34" charset="0"/>
              </a:rPr>
              <a:t>F</a:t>
            </a:r>
            <a:r>
              <a:rPr lang="en-US" altLang="en-US" sz="3800">
                <a:solidFill>
                  <a:schemeClr val="accent5">
                    <a:lumMod val="50000"/>
                  </a:schemeClr>
                </a:solidFill>
                <a:latin typeface="Microsoft Sans Serif" panose="020B0604020202020204" pitchFamily="34" charset="0"/>
                <a:cs typeface="Microsoft Sans Serif" panose="020B0604020202020204" pitchFamily="34" charset="0"/>
              </a:rPr>
              <a:t>orming</a:t>
            </a:r>
            <a:endParaRPr lang="en-US" sz="380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18435" name="Rectangle 3"/>
          <p:cNvSpPr>
            <a:spLocks noGrp="1" noChangeArrowheads="1"/>
          </p:cNvSpPr>
          <p:nvPr>
            <p:ph idx="1"/>
          </p:nvPr>
        </p:nvSpPr>
        <p:spPr>
          <a:xfrm>
            <a:off x="76200" y="1143000"/>
            <a:ext cx="8991600" cy="5029200"/>
          </a:xfrm>
        </p:spPr>
        <p:txBody>
          <a:bodyPr>
            <a:noAutofit/>
          </a:bodyPr>
          <a:lstStyle/>
          <a:p>
            <a:pPr eaLnBrk="1" fontAlgn="auto" hangingPunct="1">
              <a:spcBef>
                <a:spcPts val="600"/>
              </a:spcBef>
              <a:spcAft>
                <a:spcPts val="0"/>
              </a:spcAft>
              <a:buClr>
                <a:schemeClr val="accent3"/>
              </a:buClr>
              <a:buSzPct val="100000"/>
              <a:buFont typeface="Courier New" panose="02070309020205020404" pitchFamily="49" charset="0"/>
              <a:buChar char="o"/>
              <a:defRPr/>
            </a:pPr>
            <a:r>
              <a:rPr lang="en-US" altLang="en-US" smtClean="0"/>
              <a:t>Hình thành là giai đoạn nhóm được tập hợp lại. Mọi người đều rất giữ gìn và rụt rè</a:t>
            </a:r>
            <a:r>
              <a:rPr lang="en-US" altLang="en-US" smtClean="0"/>
              <a:t>.</a:t>
            </a:r>
            <a:endParaRPr lang="en-US" altLang="en-US" smtClean="0"/>
          </a:p>
          <a:p>
            <a:pPr eaLnBrk="1" fontAlgn="auto" hangingPunct="1">
              <a:spcBef>
                <a:spcPts val="600"/>
              </a:spcBef>
              <a:spcAft>
                <a:spcPts val="0"/>
              </a:spcAft>
              <a:buClr>
                <a:schemeClr val="accent3"/>
              </a:buClr>
              <a:buSzPct val="100000"/>
              <a:buFont typeface="Courier New" panose="02070309020205020404" pitchFamily="49" charset="0"/>
              <a:buChar char="o"/>
              <a:defRPr/>
            </a:pPr>
            <a:r>
              <a:rPr lang="en-US" altLang="en-US" smtClean="0"/>
              <a:t>Sự xung đột hiếm khi được phát ngôn một cách trực tiếp, chủ yếu là mang tính chất cá nhân và hoàn toàn là tiêu cực. </a:t>
            </a:r>
          </a:p>
          <a:p>
            <a:pPr eaLnBrk="1" fontAlgn="auto" hangingPunct="1">
              <a:spcBef>
                <a:spcPts val="600"/>
              </a:spcBef>
              <a:spcAft>
                <a:spcPts val="0"/>
              </a:spcAft>
              <a:buClr>
                <a:schemeClr val="accent3"/>
              </a:buClr>
              <a:buSzPct val="100000"/>
              <a:buFont typeface="Courier New" panose="02070309020205020404" pitchFamily="49" charset="0"/>
              <a:buChar char="o"/>
              <a:defRPr/>
            </a:pPr>
            <a:r>
              <a:rPr lang="en-US" altLang="en-US" smtClean="0"/>
              <a:t>Do nhóm còn mới nên các cá nhân sẽ bị hạn chế bởi những ý kiến riêng của mình và nhìn chung là khép kín. </a:t>
            </a:r>
          </a:p>
          <a:p>
            <a:pPr eaLnBrk="1" fontAlgn="auto" hangingPunct="1">
              <a:spcBef>
                <a:spcPts val="600"/>
              </a:spcBef>
              <a:spcAft>
                <a:spcPts val="0"/>
              </a:spcAft>
              <a:buClr>
                <a:schemeClr val="accent3"/>
              </a:buClr>
              <a:buSzPct val="100000"/>
              <a:buFont typeface="Courier New" panose="02070309020205020404" pitchFamily="49" charset="0"/>
              <a:buChar char="o"/>
              <a:defRPr/>
            </a:pPr>
            <a:r>
              <a:rPr lang="en-US" altLang="en-US" smtClean="0"/>
              <a:t>Điều này đặc biệt đúng đối với một thành viên kém quan trọng và lo âu quá. </a:t>
            </a:r>
          </a:p>
          <a:p>
            <a:pPr eaLnBrk="1" fontAlgn="auto" hangingPunct="1">
              <a:spcBef>
                <a:spcPts val="600"/>
              </a:spcBef>
              <a:spcAft>
                <a:spcPts val="0"/>
              </a:spcAft>
              <a:buClr>
                <a:schemeClr val="accent3"/>
              </a:buClr>
              <a:buSzPct val="100000"/>
              <a:buFont typeface="Courier New" panose="02070309020205020404" pitchFamily="49" charset="0"/>
              <a:buChar char="o"/>
              <a:defRPr/>
            </a:pPr>
            <a:r>
              <a:rPr lang="en-US" altLang="en-US" smtClean="0"/>
              <a:t>Nhóm phần lớn có xu hướng cản trở những người nổi trội lên như một người lãnh đạo</a:t>
            </a:r>
            <a:r>
              <a:rPr lang="en-US" altLang="en-US" smtClean="0"/>
              <a:t>.</a:t>
            </a:r>
          </a:p>
          <a:p>
            <a:pPr eaLnBrk="1" fontAlgn="auto" hangingPunct="1">
              <a:spcBef>
                <a:spcPts val="600"/>
              </a:spcBef>
              <a:spcAft>
                <a:spcPts val="0"/>
              </a:spcAft>
              <a:buClr>
                <a:schemeClr val="accent3"/>
              </a:buClr>
              <a:buSzPct val="100000"/>
              <a:buFont typeface="Courier New" panose="02070309020205020404" pitchFamily="49" charset="0"/>
              <a:buChar char="o"/>
              <a:defRPr/>
            </a:pPr>
            <a:r>
              <a:rPr lang="en-US" altLang="en-US" sz="2800"/>
              <a:t>Đây là giai đoạn </a:t>
            </a:r>
            <a:r>
              <a:rPr lang="en-US" altLang="en-US" sz="2800" b="1" i="1">
                <a:solidFill>
                  <a:srgbClr val="FF0000"/>
                </a:solidFill>
              </a:rPr>
              <a:t>“tuần trăng mật”</a:t>
            </a:r>
          </a:p>
          <a:p>
            <a:pPr marL="0" indent="0" eaLnBrk="1" fontAlgn="auto" hangingPunct="1">
              <a:spcBef>
                <a:spcPts val="600"/>
              </a:spcBef>
              <a:spcAft>
                <a:spcPts val="0"/>
              </a:spcAft>
              <a:buClr>
                <a:schemeClr val="accent3"/>
              </a:buClr>
              <a:buSzPct val="100000"/>
              <a:buNone/>
              <a:defRPr/>
            </a:pPr>
            <a:endParaRPr lang="en-US" altLang="en-US" smtClean="0"/>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704850"/>
          </a:xfrm>
        </p:spPr>
        <p:txBody>
          <a:bodyPr/>
          <a:lstStyle/>
          <a:p>
            <a:pPr marL="117475" eaLnBrk="1" fontAlgn="auto" hangingPunct="1">
              <a:spcAft>
                <a:spcPts val="0"/>
              </a:spcAft>
              <a:defRPr/>
            </a:pP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Giai </a:t>
            </a:r>
            <a:r>
              <a:rPr lang="en-US" sz="3800" err="1">
                <a:solidFill>
                  <a:schemeClr val="accent5">
                    <a:lumMod val="50000"/>
                  </a:schemeClr>
                </a:solidFill>
                <a:latin typeface="Microsoft Sans Serif" panose="020B0604020202020204" pitchFamily="34" charset="0"/>
                <a:cs typeface="Microsoft Sans Serif" panose="020B0604020202020204" pitchFamily="34" charset="0"/>
              </a:rPr>
              <a:t>đoạn</a:t>
            </a:r>
            <a:r>
              <a:rPr lang="en-US" sz="380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hình </a:t>
            </a:r>
            <a:r>
              <a:rPr lang="en-US" sz="3800">
                <a:solidFill>
                  <a:schemeClr val="accent5">
                    <a:lumMod val="50000"/>
                  </a:schemeClr>
                </a:solidFill>
                <a:latin typeface="Microsoft Sans Serif" panose="020B0604020202020204" pitchFamily="34" charset="0"/>
                <a:cs typeface="Microsoft Sans Serif" panose="020B0604020202020204" pitchFamily="34" charset="0"/>
              </a:rPr>
              <a:t>thành </a:t>
            </a: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 Forming (tt)</a:t>
            </a:r>
            <a:endParaRPr lang="vi-VN" sz="3800" dirty="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250004" y="1524000"/>
            <a:ext cx="5486400" cy="4267200"/>
          </a:xfrm>
        </p:spPr>
        <p:txBody>
          <a:bodyPr/>
          <a:lstStyle/>
          <a:p>
            <a:pPr>
              <a:buSzPct val="100000"/>
              <a:buFont typeface="Courier New" panose="02070309020205020404" pitchFamily="49" charset="0"/>
              <a:buChar char="o"/>
            </a:pPr>
            <a:r>
              <a:rPr lang="en-US" dirty="0" err="1" smtClean="0"/>
              <a:t>Định</a:t>
            </a:r>
            <a:r>
              <a:rPr lang="en-US" dirty="0" smtClean="0"/>
              <a:t> </a:t>
            </a:r>
            <a:r>
              <a:rPr lang="en-US" dirty="0" err="1" smtClean="0"/>
              <a:t>hướng</a:t>
            </a:r>
            <a:r>
              <a:rPr lang="en-US" dirty="0"/>
              <a:t> </a:t>
            </a:r>
            <a:r>
              <a:rPr lang="en-US" dirty="0" err="1" smtClean="0"/>
              <a:t>nhóm</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protocol.</a:t>
            </a:r>
          </a:p>
          <a:p>
            <a:pPr>
              <a:buSzPct val="100000"/>
              <a:buFont typeface="Courier New" panose="02070309020205020404" pitchFamily="49" charset="0"/>
              <a:buChar char="o"/>
            </a:pPr>
            <a:r>
              <a:rPr lang="en-US" dirty="0" smtClean="0"/>
              <a:t>Leader: </a:t>
            </a:r>
            <a:r>
              <a:rPr lang="en-US" dirty="0" err="1" smtClean="0"/>
              <a:t>phải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quyền</a:t>
            </a:r>
            <a:r>
              <a:rPr lang="en-US" dirty="0" smtClean="0"/>
              <a:t> </a:t>
            </a:r>
            <a:r>
              <a:rPr lang="en-US" dirty="0" err="1" smtClean="0"/>
              <a:t>lực</a:t>
            </a:r>
            <a:r>
              <a:rPr lang="en-US" dirty="0"/>
              <a:t> </a:t>
            </a:r>
            <a:r>
              <a:rPr lang="en-US" dirty="0" err="1" smtClean="0"/>
              <a:t>và</a:t>
            </a:r>
            <a:r>
              <a:rPr lang="en-US" dirty="0" smtClean="0"/>
              <a:t> </a:t>
            </a:r>
            <a:r>
              <a:rPr lang="en-US" dirty="0" err="1" smtClean="0"/>
              <a:t>kỹ</a:t>
            </a:r>
            <a:r>
              <a:rPr lang="en-US" dirty="0" smtClean="0"/>
              <a:t> </a:t>
            </a:r>
            <a:r>
              <a:rPr lang="en-US" dirty="0" err="1" smtClean="0"/>
              <a:t>năng</a:t>
            </a:r>
            <a:endParaRPr lang="en-US" dirty="0" smtClean="0"/>
          </a:p>
          <a:p>
            <a:pPr>
              <a:buSzPct val="100000"/>
              <a:buFont typeface="Courier New" panose="02070309020205020404" pitchFamily="49" charset="0"/>
              <a:buChar char="o"/>
            </a:pPr>
            <a:r>
              <a:rPr lang="en-US" dirty="0" err="1" smtClean="0"/>
              <a:t>Thử</a:t>
            </a:r>
            <a:r>
              <a:rPr lang="en-US" dirty="0" smtClean="0"/>
              <a:t> </a:t>
            </a:r>
            <a:r>
              <a:rPr lang="en-US" dirty="0" err="1" smtClean="0"/>
              <a:t>xem</a:t>
            </a:r>
            <a:r>
              <a:rPr lang="en-US" dirty="0" smtClean="0"/>
              <a:t> </a:t>
            </a:r>
            <a:r>
              <a:rPr lang="en-US" dirty="0" err="1" smtClean="0"/>
              <a:t>các</a:t>
            </a:r>
            <a:r>
              <a:rPr lang="en-US" dirty="0" smtClean="0"/>
              <a:t> protocol </a:t>
            </a:r>
            <a:r>
              <a:rPr lang="en-US" dirty="0" err="1" smtClean="0"/>
              <a:t>có</a:t>
            </a:r>
            <a:r>
              <a:rPr lang="en-US" dirty="0" smtClean="0"/>
              <a:t> </a:t>
            </a:r>
            <a:r>
              <a:rPr lang="en-US" dirty="0" err="1" smtClean="0"/>
              <a:t>hợp</a:t>
            </a:r>
            <a:r>
              <a:rPr lang="en-US" dirty="0" smtClean="0"/>
              <a:t> </a:t>
            </a:r>
            <a:r>
              <a:rPr lang="en-US" dirty="0" err="1" smtClean="0"/>
              <a:t>lý</a:t>
            </a:r>
            <a:r>
              <a:rPr lang="en-US" dirty="0" smtClean="0"/>
              <a:t> </a:t>
            </a:r>
            <a:r>
              <a:rPr lang="en-US" dirty="0" err="1" smtClean="0"/>
              <a:t>không</a:t>
            </a:r>
            <a:endParaRPr lang="en-US" dirty="0" smtClean="0"/>
          </a:p>
          <a:p>
            <a:pPr>
              <a:buSzPct val="100000"/>
              <a:buFont typeface="Courier New" panose="02070309020205020404" pitchFamily="49" charset="0"/>
              <a:buChar char="o"/>
            </a:pPr>
            <a:r>
              <a:rPr lang="en-US" dirty="0" err="1" smtClean="0"/>
              <a:t>Phải</a:t>
            </a:r>
            <a:r>
              <a:rPr lang="en-US" dirty="0" smtClean="0"/>
              <a:t> </a:t>
            </a:r>
            <a:r>
              <a:rPr lang="en-US" dirty="0" err="1" smtClean="0"/>
              <a:t>chấp</a:t>
            </a:r>
            <a:r>
              <a:rPr lang="en-US" dirty="0" smtClean="0"/>
              <a:t> </a:t>
            </a:r>
            <a:r>
              <a:rPr lang="en-US" dirty="0" err="1" smtClean="0"/>
              <a:t>nhận</a:t>
            </a:r>
            <a:r>
              <a:rPr lang="en-US" dirty="0" smtClean="0"/>
              <a:t> </a:t>
            </a:r>
            <a:r>
              <a:rPr lang="en-US" dirty="0" err="1" smtClean="0"/>
              <a:t>sự</a:t>
            </a:r>
            <a:r>
              <a:rPr lang="en-US" dirty="0" smtClean="0"/>
              <a:t> </a:t>
            </a:r>
            <a:r>
              <a:rPr lang="en-US" dirty="0" err="1" smtClean="0"/>
              <a:t>khác</a:t>
            </a:r>
            <a:r>
              <a:rPr lang="en-US" dirty="0" smtClean="0"/>
              <a:t> </a:t>
            </a:r>
            <a:r>
              <a:rPr lang="en-US" dirty="0" err="1" smtClean="0"/>
              <a:t>biệt</a:t>
            </a:r>
            <a:r>
              <a:rPr lang="en-US" dirty="0" smtClean="0"/>
              <a:t>, </a:t>
            </a:r>
            <a:r>
              <a:rPr lang="en-US" dirty="0" err="1" smtClean="0"/>
              <a:t>không</a:t>
            </a:r>
            <a:r>
              <a:rPr lang="en-US" dirty="0" smtClean="0"/>
              <a:t> </a:t>
            </a:r>
            <a:r>
              <a:rPr lang="en-US" dirty="0" err="1" smtClean="0"/>
              <a:t>ép</a:t>
            </a:r>
            <a:r>
              <a:rPr lang="en-US" dirty="0" smtClean="0"/>
              <a:t> </a:t>
            </a:r>
            <a:r>
              <a:rPr lang="en-US" dirty="0" err="1" smtClean="0"/>
              <a:t>buộc</a:t>
            </a:r>
            <a:r>
              <a:rPr lang="en-US" dirty="0" smtClean="0"/>
              <a:t> </a:t>
            </a:r>
            <a:r>
              <a:rPr lang="en-US" dirty="0" err="1" smtClean="0"/>
              <a:t>thành</a:t>
            </a:r>
            <a:r>
              <a:rPr lang="en-US" dirty="0" smtClean="0"/>
              <a:t> </a:t>
            </a:r>
            <a:r>
              <a:rPr lang="en-US" dirty="0" err="1" smtClean="0"/>
              <a:t>viên</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theo</a:t>
            </a:r>
            <a:r>
              <a:rPr lang="en-US" dirty="0" smtClean="0"/>
              <a:t> ý </a:t>
            </a:r>
            <a:r>
              <a:rPr lang="en-US" dirty="0" err="1" smtClean="0"/>
              <a:t>mình</a:t>
            </a:r>
            <a:r>
              <a:rPr lang="en-US" dirty="0" smtClean="0"/>
              <a:t>.</a:t>
            </a:r>
            <a:endParaRPr lang="vi-VN"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18</a:t>
            </a:fld>
            <a:endParaRPr lang="en-US">
              <a:solidFill>
                <a:srgbClr val="000000"/>
              </a:solidFill>
            </a:endParaRPr>
          </a:p>
        </p:txBody>
      </p:sp>
      <p:pic>
        <p:nvPicPr>
          <p:cNvPr id="7" name="Picture 2" descr="C:\Documents and Settings\whiteand\Local Settings\Temporary Internet Files\Content.IE5\JJQ8HIO1\MPj040173500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007100" y="1464469"/>
            <a:ext cx="2908300" cy="4360862"/>
          </a:xfrm>
          <a:prstGeom prst="rect">
            <a:avLst/>
          </a:prstGeom>
          <a:noFill/>
        </p:spPr>
      </p:pic>
    </p:spTree>
    <p:extLst>
      <p:ext uri="{BB962C8B-B14F-4D97-AF65-F5344CB8AC3E}">
        <p14:creationId xmlns:p14="http://schemas.microsoft.com/office/powerpoint/2010/main" val="1030783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2400" y="457200"/>
            <a:ext cx="8229600" cy="704850"/>
          </a:xfrm>
        </p:spPr>
        <p:txBody>
          <a:bodyPr>
            <a:normAutofit/>
          </a:bodyPr>
          <a:lstStyle/>
          <a:p>
            <a:pPr marL="117475" eaLnBrk="1" fontAlgn="auto" hangingPunct="1">
              <a:spcAft>
                <a:spcPts val="0"/>
              </a:spcAft>
              <a:defRPr/>
            </a:pPr>
            <a:r>
              <a:rPr lang="en-US" sz="3800">
                <a:solidFill>
                  <a:schemeClr val="accent5">
                    <a:lumMod val="50000"/>
                  </a:schemeClr>
                </a:solidFill>
                <a:latin typeface="Microsoft Sans Serif" panose="020B0604020202020204" pitchFamily="34" charset="0"/>
                <a:cs typeface="Microsoft Sans Serif" panose="020B0604020202020204" pitchFamily="34" charset="0"/>
              </a:rPr>
              <a:t>Giai đoạn bão </a:t>
            </a:r>
            <a:r>
              <a:rPr lang="en-US" sz="3800">
                <a:solidFill>
                  <a:schemeClr val="accent5">
                    <a:lumMod val="50000"/>
                  </a:schemeClr>
                </a:solidFill>
                <a:latin typeface="Microsoft Sans Serif" panose="020B0604020202020204" pitchFamily="34" charset="0"/>
                <a:cs typeface="Microsoft Sans Serif" panose="020B0604020202020204" pitchFamily="34" charset="0"/>
              </a:rPr>
              <a:t>táp </a:t>
            </a: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 Storming</a:t>
            </a:r>
            <a:endParaRPr lang="en-US" sz="380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23555" name="Rectangle 3"/>
          <p:cNvSpPr>
            <a:spLocks noGrp="1" noChangeArrowheads="1"/>
          </p:cNvSpPr>
          <p:nvPr>
            <p:ph idx="1"/>
          </p:nvPr>
        </p:nvSpPr>
        <p:spPr>
          <a:xfrm>
            <a:off x="152400" y="1295400"/>
            <a:ext cx="8776699" cy="5257800"/>
          </a:xfrm>
        </p:spPr>
        <p:txBody>
          <a:bodyPr/>
          <a:lstStyle/>
          <a:p>
            <a:pPr eaLnBrk="1" hangingPunct="1">
              <a:buSzPct val="100000"/>
              <a:buFont typeface="Courier New" panose="02070309020205020404" pitchFamily="49" charset="0"/>
              <a:buChar char="o"/>
            </a:pPr>
            <a:r>
              <a:rPr lang="en-US" altLang="en-US" smtClean="0"/>
              <a:t>Xung đột là giai đoạn tiếp theo. Khi đó, các bè phái được hình thành, các tính cách va chạm nhau, không ai chịu lùi một bước trước khi giơ nanh múa vuốt. </a:t>
            </a:r>
          </a:p>
          <a:p>
            <a:pPr eaLnBrk="1" hangingPunct="1">
              <a:buSzPct val="100000"/>
              <a:buFont typeface="Courier New" panose="02070309020205020404" pitchFamily="49" charset="0"/>
              <a:buChar char="o"/>
            </a:pPr>
            <a:r>
              <a:rPr lang="en-US" altLang="en-US" smtClean="0"/>
              <a:t>Điều quan trọng nhất là rất ít sự giao tiếp vì không có ai lắng nghe và một số người vẫn không sẵn sàng nói chuyện cởi mở. </a:t>
            </a:r>
          </a:p>
          <a:p>
            <a:pPr eaLnBrk="1" hangingPunct="1">
              <a:buSzPct val="100000"/>
              <a:buFont typeface="Courier New" panose="02070309020205020404" pitchFamily="49" charset="0"/>
              <a:buChar char="o"/>
            </a:pPr>
            <a:r>
              <a:rPr lang="en-US" altLang="en-US" smtClean="0"/>
              <a:t>Sự </a:t>
            </a:r>
            <a:r>
              <a:rPr lang="en-US" altLang="en-US" smtClean="0"/>
              <a:t>xung </a:t>
            </a:r>
            <a:r>
              <a:rPr lang="en-US" altLang="en-US" smtClean="0"/>
              <a:t>đột này </a:t>
            </a:r>
            <a:r>
              <a:rPr lang="en-US" altLang="en-US" smtClean="0"/>
              <a:t>như một </a:t>
            </a:r>
            <a:r>
              <a:rPr lang="en-US" altLang="en-US" smtClean="0"/>
              <a:t>thái cực đối với nhóm làm </a:t>
            </a:r>
            <a:r>
              <a:rPr lang="en-US" altLang="en-US" smtClean="0"/>
              <a:t>việc. Nhưng </a:t>
            </a:r>
            <a:r>
              <a:rPr lang="en-US" altLang="en-US" smtClean="0"/>
              <a:t>nếu </a:t>
            </a:r>
            <a:r>
              <a:rPr lang="en-US" altLang="en-US" smtClean="0"/>
              <a:t>nhìn </a:t>
            </a:r>
            <a:r>
              <a:rPr lang="en-US" altLang="en-US" smtClean="0"/>
              <a:t>xuyên qua cái bề ngoài tử tế và thấy được những lời mỉa mai, công kích, ám chỉ, có thể bức tranh sẽ rõ hơn</a:t>
            </a:r>
            <a:r>
              <a:rPr lang="en-US" altLang="en-US" smtClean="0"/>
              <a:t>.</a:t>
            </a:r>
          </a:p>
          <a:p>
            <a:pPr eaLnBrk="1" hangingPunct="1">
              <a:buSzPct val="100000"/>
              <a:buFont typeface="Courier New" panose="02070309020205020404" pitchFamily="49" charset="0"/>
              <a:buChar char="o"/>
            </a:pPr>
            <a:r>
              <a:rPr lang="en-US" altLang="en-US">
                <a:cs typeface="Times New Roman" panose="02020603050405020304" pitchFamily="18" charset="0"/>
              </a:rPr>
              <a:t>Đây là một giai đoạn then chốt </a:t>
            </a:r>
            <a:r>
              <a:rPr lang="en-US" altLang="en-US">
                <a:cs typeface="Times New Roman" panose="02020603050405020304" pitchFamily="18" charset="0"/>
              </a:rPr>
              <a:t>cho </a:t>
            </a:r>
            <a:r>
              <a:rPr lang="en-US" altLang="en-US" smtClean="0">
                <a:cs typeface="Times New Roman" panose="02020603050405020304" pitchFamily="18" charset="0"/>
              </a:rPr>
              <a:t>nhóm vì </a:t>
            </a:r>
            <a:r>
              <a:rPr lang="en-US" altLang="en-US">
                <a:cs typeface="Times New Roman" panose="02020603050405020304" pitchFamily="18" charset="0"/>
              </a:rPr>
              <a:t>thông qua giai đoạn </a:t>
            </a:r>
            <a:r>
              <a:rPr lang="en-US" altLang="en-US">
                <a:cs typeface="Times New Roman" panose="02020603050405020304" pitchFamily="18" charset="0"/>
              </a:rPr>
              <a:t>này </a:t>
            </a:r>
            <a:r>
              <a:rPr lang="en-US" altLang="en-US" smtClean="0">
                <a:cs typeface="Times New Roman" panose="02020603050405020304" pitchFamily="18" charset="0"/>
              </a:rPr>
              <a:t>nhóm sẽ </a:t>
            </a:r>
            <a:r>
              <a:rPr lang="en-US" altLang="en-US">
                <a:cs typeface="Times New Roman" panose="02020603050405020304" pitchFamily="18" charset="0"/>
              </a:rPr>
              <a:t>học được cách làm việc với nhau</a:t>
            </a:r>
            <a:endParaRPr lang="en-US" altLang="en-US"/>
          </a:p>
          <a:p>
            <a:pPr eaLnBrk="1" hangingPunct="1"/>
            <a:endParaRPr lang="en-US" altLang="en-US" smtClean="0"/>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628650"/>
          </a:xfrm>
        </p:spPr>
        <p:txBody>
          <a:bodyPr>
            <a:noAutofit/>
          </a:bodyPr>
          <a:lstStyle/>
          <a:p>
            <a:pPr marL="484632" eaLnBrk="1" fontAlgn="auto" hangingPunct="1">
              <a:spcAft>
                <a:spcPts val="0"/>
              </a:spcAft>
              <a:defRPr/>
            </a:pPr>
            <a:r>
              <a:rPr lang="en-US" sz="4400" smtClean="0">
                <a:solidFill>
                  <a:schemeClr val="accent5">
                    <a:lumMod val="50000"/>
                  </a:schemeClr>
                </a:solidFill>
                <a:latin typeface="Microsoft Sans Serif" panose="020B0604020202020204" pitchFamily="34" charset="0"/>
                <a:cs typeface="Microsoft Sans Serif" panose="020B0604020202020204" pitchFamily="34" charset="0"/>
              </a:rPr>
              <a:t>Nội dung</a:t>
            </a:r>
            <a:endParaRPr lang="en-US" sz="440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15363" name="Content Placeholder 2"/>
          <p:cNvSpPr>
            <a:spLocks noGrp="1"/>
          </p:cNvSpPr>
          <p:nvPr>
            <p:ph idx="1"/>
          </p:nvPr>
        </p:nvSpPr>
        <p:spPr>
          <a:xfrm>
            <a:off x="381000" y="1219200"/>
            <a:ext cx="8763000" cy="5105400"/>
          </a:xfrm>
        </p:spPr>
        <p:txBody>
          <a:bodyPr/>
          <a:lstStyle/>
          <a:p>
            <a:pPr marL="457200" indent="-457200" eaLnBrk="1" hangingPunct="1">
              <a:lnSpc>
                <a:spcPct val="150000"/>
              </a:lnSpc>
              <a:spcBef>
                <a:spcPts val="600"/>
              </a:spcBef>
              <a:buClr>
                <a:schemeClr val="accent1">
                  <a:lumMod val="40000"/>
                  <a:lumOff val="60000"/>
                </a:schemeClr>
              </a:buClr>
              <a:buSzPct val="100000"/>
              <a:buFont typeface="Wingdings" panose="05000000000000000000" pitchFamily="2" charset="2"/>
              <a:buChar char="Ø"/>
            </a:pPr>
            <a:r>
              <a:rPr lang="en-US" altLang="en-US" smtClean="0">
                <a:latin typeface="Constantia (Body)"/>
                <a:cs typeface="Times New Roman" panose="02020603050405020304" pitchFamily="18" charset="0"/>
              </a:rPr>
              <a:t>Giới thiệu về nhóm</a:t>
            </a:r>
            <a:endParaRPr lang="en-US" altLang="en-US" smtClean="0">
              <a:latin typeface="Constantia (Body)"/>
              <a:cs typeface="Times New Roman" panose="02020603050405020304" pitchFamily="18" charset="0"/>
            </a:endParaRPr>
          </a:p>
          <a:p>
            <a:pPr marL="457200" indent="-457200" eaLnBrk="1" hangingPunct="1">
              <a:lnSpc>
                <a:spcPct val="150000"/>
              </a:lnSpc>
              <a:spcBef>
                <a:spcPts val="600"/>
              </a:spcBef>
              <a:buClr>
                <a:schemeClr val="accent1">
                  <a:lumMod val="40000"/>
                  <a:lumOff val="60000"/>
                </a:schemeClr>
              </a:buClr>
              <a:buSzPct val="100000"/>
              <a:buFont typeface="Wingdings" panose="05000000000000000000" pitchFamily="2" charset="2"/>
              <a:buChar char="Ø"/>
            </a:pPr>
            <a:r>
              <a:rPr lang="en-US" altLang="en-US" smtClean="0">
                <a:latin typeface="Constantia (Body)"/>
                <a:cs typeface="Times New Roman" panose="02020603050405020304" pitchFamily="18" charset="0"/>
              </a:rPr>
              <a:t>Các giai đoạn phát triển </a:t>
            </a:r>
            <a:r>
              <a:rPr lang="en-US" altLang="en-US" smtClean="0">
                <a:latin typeface="Constantia (Body)"/>
                <a:cs typeface="Times New Roman" panose="02020603050405020304" pitchFamily="18" charset="0"/>
              </a:rPr>
              <a:t>nhóm</a:t>
            </a:r>
          </a:p>
          <a:p>
            <a:pPr marL="457200" indent="-457200" eaLnBrk="1" hangingPunct="1">
              <a:lnSpc>
                <a:spcPct val="150000"/>
              </a:lnSpc>
              <a:spcBef>
                <a:spcPts val="600"/>
              </a:spcBef>
              <a:buClr>
                <a:schemeClr val="accent1">
                  <a:lumMod val="40000"/>
                  <a:lumOff val="60000"/>
                </a:schemeClr>
              </a:buClr>
              <a:buSzPct val="100000"/>
              <a:buFont typeface="Wingdings" panose="05000000000000000000" pitchFamily="2" charset="2"/>
              <a:buChar char="Ø"/>
            </a:pPr>
            <a:r>
              <a:rPr lang="en-US" altLang="en-US" smtClean="0">
                <a:latin typeface="Constantia (Body)"/>
                <a:cs typeface="Times New Roman" panose="02020603050405020304" pitchFamily="18" charset="0"/>
              </a:rPr>
              <a:t>Các </a:t>
            </a:r>
            <a:r>
              <a:rPr lang="en-US" altLang="en-US">
                <a:latin typeface="Constantia (Body)"/>
                <a:cs typeface="Times New Roman" panose="02020603050405020304" pitchFamily="18" charset="0"/>
              </a:rPr>
              <a:t>vị trí </a:t>
            </a:r>
            <a:r>
              <a:rPr lang="en-US" altLang="en-US">
                <a:latin typeface="Constantia (Body)"/>
                <a:cs typeface="Times New Roman" panose="02020603050405020304" pitchFamily="18" charset="0"/>
              </a:rPr>
              <a:t>trong </a:t>
            </a:r>
            <a:r>
              <a:rPr lang="en-US" altLang="en-US" smtClean="0">
                <a:latin typeface="Constantia (Body)"/>
                <a:cs typeface="Times New Roman" panose="02020603050405020304" pitchFamily="18" charset="0"/>
              </a:rPr>
              <a:t>nhóm</a:t>
            </a:r>
          </a:p>
          <a:p>
            <a:pPr marL="457200" indent="-457200" eaLnBrk="1" hangingPunct="1">
              <a:lnSpc>
                <a:spcPct val="150000"/>
              </a:lnSpc>
              <a:spcBef>
                <a:spcPts val="600"/>
              </a:spcBef>
              <a:buClr>
                <a:schemeClr val="accent1">
                  <a:lumMod val="40000"/>
                  <a:lumOff val="60000"/>
                </a:schemeClr>
              </a:buClr>
              <a:buSzPct val="100000"/>
              <a:buFont typeface="Wingdings" panose="05000000000000000000" pitchFamily="2" charset="2"/>
              <a:buChar char="Ø"/>
            </a:pPr>
            <a:r>
              <a:rPr lang="en-US" altLang="en-US">
                <a:latin typeface="Constantia (Body)"/>
                <a:cs typeface="Times New Roman" panose="02020603050405020304" pitchFamily="18" charset="0"/>
              </a:rPr>
              <a:t>Các phương pháp làm </a:t>
            </a:r>
            <a:r>
              <a:rPr lang="en-US" altLang="en-US">
                <a:latin typeface="Constantia (Body)"/>
                <a:cs typeface="Times New Roman" panose="02020603050405020304" pitchFamily="18" charset="0"/>
              </a:rPr>
              <a:t>việc </a:t>
            </a:r>
            <a:r>
              <a:rPr lang="en-US" altLang="en-US" smtClean="0">
                <a:latin typeface="Constantia (Body)"/>
                <a:cs typeface="Times New Roman" panose="02020603050405020304" pitchFamily="18" charset="0"/>
              </a:rPr>
              <a:t>nhóm</a:t>
            </a:r>
            <a:endParaRPr lang="en-US" altLang="en-US" smtClean="0">
              <a:latin typeface="Constantia (Body)"/>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7626D7ED-2A03-47F2-8B80-0EAC4A2A9732}"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9737"/>
            <a:ext cx="8604250" cy="628650"/>
          </a:xfrm>
        </p:spPr>
        <p:txBody>
          <a:bodyPr/>
          <a:lstStyle/>
          <a:p>
            <a:pPr marL="117475" eaLnBrk="1" fontAlgn="auto" hangingPunct="1">
              <a:spcAft>
                <a:spcPts val="0"/>
              </a:spcAft>
              <a:defRPr/>
            </a:pPr>
            <a:r>
              <a:rPr lang="en-US" sz="3800">
                <a:solidFill>
                  <a:schemeClr val="accent5">
                    <a:lumMod val="50000"/>
                  </a:schemeClr>
                </a:solidFill>
                <a:latin typeface="Microsoft Sans Serif" panose="020B0604020202020204" pitchFamily="34" charset="0"/>
                <a:cs typeface="Microsoft Sans Serif" panose="020B0604020202020204" pitchFamily="34" charset="0"/>
              </a:rPr>
              <a:t>Giai đoạn bão </a:t>
            </a:r>
            <a:r>
              <a:rPr lang="en-US" sz="3800">
                <a:solidFill>
                  <a:schemeClr val="accent5">
                    <a:lumMod val="50000"/>
                  </a:schemeClr>
                </a:solidFill>
                <a:latin typeface="Microsoft Sans Serif" panose="020B0604020202020204" pitchFamily="34" charset="0"/>
                <a:cs typeface="Microsoft Sans Serif" panose="020B0604020202020204" pitchFamily="34" charset="0"/>
              </a:rPr>
              <a:t>táp </a:t>
            </a: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 Storming (tt)</a:t>
            </a:r>
            <a:endParaRPr lang="vi-VN" sz="3800" dirty="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321468" y="1578768"/>
            <a:ext cx="4783931" cy="4267200"/>
          </a:xfrm>
        </p:spPr>
        <p:txBody>
          <a:bodyPr/>
          <a:lstStyle/>
          <a:p>
            <a:pPr>
              <a:buSzPct val="100000"/>
              <a:buFont typeface="Courier New" panose="02070309020205020404" pitchFamily="49" charset="0"/>
              <a:buChar char="o"/>
            </a:pPr>
            <a:r>
              <a:rPr lang="en-US" dirty="0" err="1" smtClean="0"/>
              <a:t>Khi</a:t>
            </a:r>
            <a:r>
              <a:rPr lang="en-US" dirty="0" smtClean="0"/>
              <a:t> </a:t>
            </a:r>
            <a:r>
              <a:rPr lang="en-US" dirty="0" err="1" smtClean="0"/>
              <a:t>nhóm</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xảy</a:t>
            </a:r>
            <a:r>
              <a:rPr lang="en-US" dirty="0" smtClean="0"/>
              <a:t> </a:t>
            </a:r>
            <a:r>
              <a:rPr lang="en-US" dirty="0" err="1" smtClean="0"/>
              <a:t>ra</a:t>
            </a:r>
            <a:r>
              <a:rPr lang="en-US" dirty="0" smtClean="0"/>
              <a:t> </a:t>
            </a:r>
            <a:r>
              <a:rPr lang="en-US" dirty="0" err="1" smtClean="0"/>
              <a:t>mâu</a:t>
            </a:r>
            <a:r>
              <a:rPr lang="en-US" dirty="0" smtClean="0"/>
              <a:t> </a:t>
            </a:r>
            <a:r>
              <a:rPr lang="en-US" dirty="0" err="1" smtClean="0"/>
              <a:t>thuẫn</a:t>
            </a:r>
            <a:r>
              <a:rPr lang="en-US" dirty="0" smtClean="0"/>
              <a:t>.</a:t>
            </a:r>
          </a:p>
          <a:p>
            <a:pPr>
              <a:buSzPct val="100000"/>
              <a:buFont typeface="Courier New" panose="02070309020205020404" pitchFamily="49" charset="0"/>
              <a:buChar char="o"/>
            </a:pPr>
            <a:r>
              <a:rPr lang="en-US" dirty="0" err="1" smtClean="0"/>
              <a:t>Giải</a:t>
            </a:r>
            <a:r>
              <a:rPr lang="en-US" dirty="0" smtClean="0"/>
              <a:t> </a:t>
            </a:r>
            <a:r>
              <a:rPr lang="en-US" dirty="0" err="1" smtClean="0"/>
              <a:t>quyết</a:t>
            </a:r>
            <a:r>
              <a:rPr lang="en-US" dirty="0" smtClean="0"/>
              <a:t> face-to-face.</a:t>
            </a:r>
          </a:p>
          <a:p>
            <a:pPr>
              <a:buSzPct val="100000"/>
              <a:buFont typeface="Courier New" panose="02070309020205020404" pitchFamily="49" charset="0"/>
              <a:buChar char="o"/>
            </a:pPr>
            <a:r>
              <a:rPr lang="en-US" dirty="0" err="1" smtClean="0"/>
              <a:t>Tạo</a:t>
            </a:r>
            <a:r>
              <a:rPr lang="en-US" dirty="0" smtClean="0"/>
              <a:t> </a:t>
            </a:r>
            <a:r>
              <a:rPr lang="en-US" dirty="0" err="1" smtClean="0"/>
              <a:t>dựng</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viên</a:t>
            </a:r>
            <a:endParaRPr lang="en-US" dirty="0" smtClean="0"/>
          </a:p>
          <a:p>
            <a:pPr>
              <a:buSzPct val="100000"/>
              <a:buFont typeface="Courier New" panose="02070309020205020404" pitchFamily="49" charset="0"/>
              <a:buChar char="o"/>
            </a:pPr>
            <a:r>
              <a:rPr lang="en-US" dirty="0" err="1" smtClean="0"/>
              <a:t>Sử</a:t>
            </a:r>
            <a:r>
              <a:rPr lang="en-US" dirty="0" smtClean="0"/>
              <a:t> </a:t>
            </a:r>
            <a:r>
              <a:rPr lang="en-US" dirty="0" err="1" smtClean="0"/>
              <a:t>dụng</a:t>
            </a:r>
            <a:r>
              <a:rPr lang="en-US" dirty="0" smtClean="0"/>
              <a:t> brainstorming </a:t>
            </a:r>
            <a:r>
              <a:rPr lang="en-US" dirty="0" err="1" smtClean="0"/>
              <a:t>để</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vấn</a:t>
            </a:r>
            <a:r>
              <a:rPr lang="en-US" dirty="0" smtClean="0"/>
              <a:t> </a:t>
            </a:r>
            <a:r>
              <a:rPr lang="en-US" dirty="0" err="1" smtClean="0"/>
              <a:t>đề</a:t>
            </a:r>
            <a:r>
              <a:rPr lang="en-US" dirty="0" smtClean="0"/>
              <a:t>.</a:t>
            </a:r>
            <a:endParaRPr lang="vi-VN"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20</a:t>
            </a:fld>
            <a:endParaRPr lang="en-US">
              <a:solidFill>
                <a:srgbClr val="000000"/>
              </a:solidFill>
            </a:endParaRPr>
          </a:p>
        </p:txBody>
      </p:sp>
      <p:pic>
        <p:nvPicPr>
          <p:cNvPr id="7" name="Picture 2" descr="C:\Documents and Settings\whiteand\Local Settings\Temporary Internet Files\Content.IE5\JJQ8HIO1\MCj0379031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410200" y="1905000"/>
            <a:ext cx="3575050" cy="2995612"/>
          </a:xfrm>
          <a:prstGeom prst="rect">
            <a:avLst/>
          </a:prstGeom>
          <a:noFill/>
        </p:spPr>
      </p:pic>
    </p:spTree>
    <p:extLst>
      <p:ext uri="{BB962C8B-B14F-4D97-AF65-F5344CB8AC3E}">
        <p14:creationId xmlns:p14="http://schemas.microsoft.com/office/powerpoint/2010/main" val="31149282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381000"/>
            <a:ext cx="8382000" cy="723669"/>
          </a:xfrm>
        </p:spPr>
        <p:txBody>
          <a:bodyPr>
            <a:normAutofit/>
          </a:bodyPr>
          <a:lstStyle/>
          <a:p>
            <a:pPr marL="117475" eaLnBrk="1" fontAlgn="auto" hangingPunct="1">
              <a:spcAft>
                <a:spcPts val="0"/>
              </a:spcAft>
              <a:defRPr/>
            </a:pPr>
            <a:r>
              <a:rPr lang="en-US" sz="3800">
                <a:solidFill>
                  <a:schemeClr val="accent5">
                    <a:lumMod val="50000"/>
                  </a:schemeClr>
                </a:solidFill>
                <a:latin typeface="Microsoft Sans Serif" panose="020B0604020202020204" pitchFamily="34" charset="0"/>
                <a:cs typeface="Microsoft Sans Serif" panose="020B0604020202020204" pitchFamily="34" charset="0"/>
              </a:rPr>
              <a:t>Giai đoạn xác </a:t>
            </a:r>
            <a:r>
              <a:rPr lang="en-US" sz="3800">
                <a:solidFill>
                  <a:schemeClr val="accent5">
                    <a:lumMod val="50000"/>
                  </a:schemeClr>
                </a:solidFill>
                <a:latin typeface="Microsoft Sans Serif" panose="020B0604020202020204" pitchFamily="34" charset="0"/>
                <a:cs typeface="Microsoft Sans Serif" panose="020B0604020202020204" pitchFamily="34" charset="0"/>
              </a:rPr>
              <a:t>lập </a:t>
            </a: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 Norming</a:t>
            </a:r>
            <a:endParaRPr lang="en-US" sz="380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24579" name="Rectangle 3"/>
          <p:cNvSpPr>
            <a:spLocks noGrp="1" noChangeArrowheads="1"/>
          </p:cNvSpPr>
          <p:nvPr>
            <p:ph idx="1"/>
          </p:nvPr>
        </p:nvSpPr>
        <p:spPr>
          <a:xfrm>
            <a:off x="76200" y="1371600"/>
            <a:ext cx="8991600" cy="4389437"/>
          </a:xfrm>
        </p:spPr>
        <p:txBody>
          <a:bodyPr/>
          <a:lstStyle/>
          <a:p>
            <a:pPr algn="just" eaLnBrk="1" hangingPunct="1">
              <a:buSzPct val="100000"/>
              <a:buFont typeface="Courier New" panose="02070309020205020404" pitchFamily="49" charset="0"/>
              <a:buChar char="o"/>
            </a:pPr>
            <a:r>
              <a:rPr lang="en-US" altLang="en-US" smtClean="0"/>
              <a:t>Giai </a:t>
            </a:r>
            <a:r>
              <a:rPr lang="en-US" altLang="en-US" smtClean="0"/>
              <a:t>đoạn này, nhóm bắt đầu nhận thấy những lợi ích của việc cộng tác cùng với nhau và sự giảm bớt xung đột nội bộ. </a:t>
            </a:r>
          </a:p>
          <a:p>
            <a:pPr algn="just" eaLnBrk="1" hangingPunct="1">
              <a:buSzPct val="100000"/>
              <a:buFont typeface="Courier New" panose="02070309020205020404" pitchFamily="49" charset="0"/>
              <a:buChar char="o"/>
            </a:pPr>
            <a:r>
              <a:rPr lang="en-US" altLang="en-US" smtClean="0"/>
              <a:t>Do một tinh thần hợp tác mới hiện hữu, mọi thành viên bắt đầu cảm thấy an toàn trong việc bày tỏ quan điểm của mình và những vấn đề này được thảo luận cởi mở bên với toàn bộ nhóm. </a:t>
            </a:r>
          </a:p>
          <a:p>
            <a:pPr algn="just" eaLnBrk="1" hangingPunct="1">
              <a:buSzPct val="100000"/>
              <a:buFont typeface="Courier New" panose="02070309020205020404" pitchFamily="49" charset="0"/>
              <a:buChar char="o"/>
            </a:pPr>
            <a:r>
              <a:rPr lang="en-US" altLang="en-US" smtClean="0"/>
              <a:t>Sự tiến bộ lớn nhất là mọi người có thể bắt đầu lắng nghe nhau. </a:t>
            </a:r>
            <a:endParaRPr lang="en-US" altLang="en-US" smtClean="0"/>
          </a:p>
          <a:p>
            <a:pPr algn="just" eaLnBrk="1" hangingPunct="1">
              <a:buSzPct val="100000"/>
              <a:buFont typeface="Courier New" panose="02070309020205020404" pitchFamily="49" charset="0"/>
              <a:buChar char="o"/>
            </a:pPr>
            <a:r>
              <a:rPr lang="en-US" altLang="en-US" smtClean="0"/>
              <a:t>Những </a:t>
            </a:r>
            <a:r>
              <a:rPr lang="en-US" altLang="en-US" smtClean="0"/>
              <a:t>phương pháp làm việc được hình thành và toàn bộ nhóm đều nhận biết được điều đó.</a:t>
            </a: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593725"/>
          </a:xfrm>
        </p:spPr>
        <p:txBody>
          <a:bodyPr/>
          <a:lstStyle/>
          <a:p>
            <a:r>
              <a:rPr lang="en-US" sz="3800">
                <a:solidFill>
                  <a:schemeClr val="accent5">
                    <a:lumMod val="50000"/>
                  </a:schemeClr>
                </a:solidFill>
                <a:latin typeface="Microsoft Sans Serif" panose="020B0604020202020204" pitchFamily="34" charset="0"/>
                <a:cs typeface="Microsoft Sans Serif" panose="020B0604020202020204" pitchFamily="34" charset="0"/>
              </a:rPr>
              <a:t>Giai đoạn xác </a:t>
            </a:r>
            <a:r>
              <a:rPr lang="en-US" sz="3800">
                <a:solidFill>
                  <a:schemeClr val="accent5">
                    <a:lumMod val="50000"/>
                  </a:schemeClr>
                </a:solidFill>
                <a:latin typeface="Microsoft Sans Serif" panose="020B0604020202020204" pitchFamily="34" charset="0"/>
                <a:cs typeface="Microsoft Sans Serif" panose="020B0604020202020204" pitchFamily="34" charset="0"/>
              </a:rPr>
              <a:t>lập </a:t>
            </a: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 Norming (tt)</a:t>
            </a:r>
            <a:endParaRPr lang="vi-VN" sz="3800" dirty="0"/>
          </a:p>
        </p:txBody>
      </p:sp>
      <p:sp>
        <p:nvSpPr>
          <p:cNvPr id="3" name="Content Placeholder 2"/>
          <p:cNvSpPr>
            <a:spLocks noGrp="1"/>
          </p:cNvSpPr>
          <p:nvPr>
            <p:ph idx="1"/>
          </p:nvPr>
        </p:nvSpPr>
        <p:spPr>
          <a:xfrm>
            <a:off x="283369" y="1660525"/>
            <a:ext cx="4614862" cy="4267200"/>
          </a:xfrm>
        </p:spPr>
        <p:txBody>
          <a:bodyPr/>
          <a:lstStyle/>
          <a:p>
            <a:pPr>
              <a:buSzPct val="100000"/>
              <a:buFont typeface="Courier New" panose="02070309020205020404" pitchFamily="49" charset="0"/>
              <a:buChar char="o"/>
            </a:pPr>
            <a:r>
              <a:rPr lang="en-US" dirty="0" err="1" smtClean="0"/>
              <a:t>Chuẩn</a:t>
            </a:r>
            <a:r>
              <a:rPr lang="en-US" dirty="0" smtClean="0"/>
              <a:t> </a:t>
            </a:r>
            <a:r>
              <a:rPr lang="en-US" dirty="0" err="1" smtClean="0"/>
              <a:t>hóa</a:t>
            </a:r>
            <a:r>
              <a:rPr lang="en-US" dirty="0" smtClean="0"/>
              <a:t>, </a:t>
            </a:r>
            <a:r>
              <a:rPr lang="en-US" dirty="0" err="1" smtClean="0"/>
              <a:t>áp</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quy</a:t>
            </a:r>
            <a:r>
              <a:rPr lang="en-US" dirty="0" smtClean="0"/>
              <a:t> </a:t>
            </a:r>
            <a:r>
              <a:rPr lang="en-US" dirty="0" err="1" smtClean="0"/>
              <a:t>tắc</a:t>
            </a:r>
            <a:r>
              <a:rPr lang="en-US" dirty="0" smtClean="0"/>
              <a:t> </a:t>
            </a:r>
            <a:r>
              <a:rPr lang="en-US" dirty="0" err="1" smtClean="0"/>
              <a:t>cho</a:t>
            </a:r>
            <a:r>
              <a:rPr lang="en-US" dirty="0" smtClean="0"/>
              <a:t> </a:t>
            </a:r>
            <a:r>
              <a:rPr lang="en-US" err="1" smtClean="0"/>
              <a:t>toàn</a:t>
            </a:r>
            <a:r>
              <a:rPr lang="en-US" smtClean="0"/>
              <a:t> </a:t>
            </a:r>
            <a:r>
              <a:rPr lang="en-US" smtClean="0"/>
              <a:t>nhóm.</a:t>
            </a:r>
            <a:endParaRPr lang="en-US" dirty="0" smtClean="0"/>
          </a:p>
          <a:p>
            <a:pPr>
              <a:buSzPct val="100000"/>
              <a:buFont typeface="Courier New" panose="02070309020205020404" pitchFamily="49" charset="0"/>
              <a:buChar char="o"/>
            </a:pPr>
            <a:r>
              <a:rPr lang="en-US" dirty="0" err="1" smtClean="0"/>
              <a:t>Khẳng</a:t>
            </a:r>
            <a:r>
              <a:rPr lang="en-US" dirty="0" smtClean="0"/>
              <a:t> </a:t>
            </a:r>
            <a:r>
              <a:rPr lang="en-US" dirty="0" err="1" smtClean="0"/>
              <a:t>định</a:t>
            </a:r>
            <a:r>
              <a:rPr lang="en-US" dirty="0" smtClean="0"/>
              <a:t> </a:t>
            </a:r>
            <a:r>
              <a:rPr lang="en-US" dirty="0" err="1" smtClean="0"/>
              <a:t>rõ</a:t>
            </a:r>
            <a:r>
              <a:rPr lang="en-US" dirty="0" smtClean="0"/>
              <a:t> </a:t>
            </a:r>
            <a:r>
              <a:rPr lang="en-US" dirty="0" err="1" smtClean="0"/>
              <a:t>vai</a:t>
            </a:r>
            <a:r>
              <a:rPr lang="en-US" dirty="0" smtClean="0"/>
              <a:t> </a:t>
            </a:r>
            <a:r>
              <a:rPr lang="en-US" dirty="0" err="1" smtClean="0"/>
              <a:t>trò</a:t>
            </a:r>
            <a:r>
              <a:rPr lang="en-US" dirty="0" smtClean="0"/>
              <a:t> </a:t>
            </a:r>
            <a:r>
              <a:rPr lang="en-US" dirty="0" err="1" smtClean="0"/>
              <a:t>từng</a:t>
            </a:r>
            <a:r>
              <a:rPr lang="en-US" dirty="0" smtClean="0"/>
              <a:t> </a:t>
            </a:r>
            <a:r>
              <a:rPr lang="en-US" dirty="0" err="1" smtClean="0"/>
              <a:t>thành</a:t>
            </a:r>
            <a:r>
              <a:rPr lang="en-US" dirty="0" smtClean="0"/>
              <a:t> </a:t>
            </a:r>
            <a:r>
              <a:rPr lang="en-US" dirty="0" err="1" smtClean="0"/>
              <a:t>viên</a:t>
            </a:r>
            <a:endParaRPr lang="vi-VN"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22</a:t>
            </a:fld>
            <a:endParaRPr lang="en-US">
              <a:solidFill>
                <a:srgbClr val="000000"/>
              </a:solidFill>
            </a:endParaRPr>
          </a:p>
        </p:txBody>
      </p:sp>
      <p:pic>
        <p:nvPicPr>
          <p:cNvPr id="7" name="Picture 2" descr="C:\Documents and Settings\whiteand\Local Settings\Temporary Internet Files\Content.IE5\83ZOZK8K\MPj039935300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500687" y="1492250"/>
            <a:ext cx="2957513" cy="4435475"/>
          </a:xfrm>
          <a:prstGeom prst="rect">
            <a:avLst/>
          </a:prstGeom>
          <a:noFill/>
        </p:spPr>
      </p:pic>
    </p:spTree>
    <p:extLst>
      <p:ext uri="{BB962C8B-B14F-4D97-AF65-F5344CB8AC3E}">
        <p14:creationId xmlns:p14="http://schemas.microsoft.com/office/powerpoint/2010/main" val="23955372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 y="381000"/>
            <a:ext cx="8229600" cy="704850"/>
          </a:xfrm>
        </p:spPr>
        <p:txBody>
          <a:bodyPr>
            <a:normAutofit/>
          </a:bodyPr>
          <a:lstStyle/>
          <a:p>
            <a:pPr marL="484632">
              <a:defRPr/>
            </a:pPr>
            <a:r>
              <a:rPr lang="en-US" sz="3800">
                <a:solidFill>
                  <a:schemeClr val="accent5">
                    <a:lumMod val="50000"/>
                  </a:schemeClr>
                </a:solidFill>
                <a:latin typeface="Microsoft Sans Serif" panose="020B0604020202020204" pitchFamily="34" charset="0"/>
                <a:cs typeface="Microsoft Sans Serif" panose="020B0604020202020204" pitchFamily="34" charset="0"/>
              </a:rPr>
              <a:t>Giai </a:t>
            </a:r>
            <a:r>
              <a:rPr lang="en-US" sz="3800">
                <a:solidFill>
                  <a:schemeClr val="accent5">
                    <a:lumMod val="50000"/>
                  </a:schemeClr>
                </a:solidFill>
                <a:latin typeface="Microsoft Sans Serif" panose="020B0604020202020204" pitchFamily="34" charset="0"/>
                <a:cs typeface="Microsoft Sans Serif" panose="020B0604020202020204" pitchFamily="34" charset="0"/>
              </a:rPr>
              <a:t>đoạn </a:t>
            </a: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hiệu </a:t>
            </a:r>
            <a:r>
              <a:rPr lang="en-US" sz="3800">
                <a:solidFill>
                  <a:schemeClr val="accent5">
                    <a:lumMod val="50000"/>
                  </a:schemeClr>
                </a:solidFill>
                <a:latin typeface="Microsoft Sans Serif" panose="020B0604020202020204" pitchFamily="34" charset="0"/>
                <a:cs typeface="Microsoft Sans Serif" panose="020B0604020202020204" pitchFamily="34" charset="0"/>
              </a:rPr>
              <a:t>quả </a:t>
            </a: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 Performing</a:t>
            </a:r>
            <a:endParaRPr lang="en-US" sz="380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25603" name="Rectangle 3"/>
          <p:cNvSpPr>
            <a:spLocks noGrp="1" noChangeArrowheads="1"/>
          </p:cNvSpPr>
          <p:nvPr>
            <p:ph idx="1"/>
          </p:nvPr>
        </p:nvSpPr>
        <p:spPr>
          <a:xfrm>
            <a:off x="152400" y="1526381"/>
            <a:ext cx="8766425" cy="4389437"/>
          </a:xfrm>
        </p:spPr>
        <p:txBody>
          <a:bodyPr/>
          <a:lstStyle/>
          <a:p>
            <a:pPr>
              <a:buSzPct val="100000"/>
              <a:buFont typeface="Courier New" panose="02070309020205020404" pitchFamily="49" charset="0"/>
              <a:buChar char="o"/>
            </a:pPr>
            <a:r>
              <a:rPr lang="en-US" altLang="en-US"/>
              <a:t>Đây là điểm cao trào, khi nhóm làm việc đã </a:t>
            </a:r>
            <a:r>
              <a:rPr lang="en-US" altLang="en-US"/>
              <a:t>ổn </a:t>
            </a:r>
            <a:r>
              <a:rPr lang="en-US" altLang="en-US" smtClean="0"/>
              <a:t>định, cho phép thành viên </a:t>
            </a:r>
            <a:r>
              <a:rPr lang="en-US" altLang="en-US"/>
              <a:t>trao đổi những quan điểm tự do và thoải </a:t>
            </a:r>
            <a:r>
              <a:rPr lang="en-US" altLang="en-US"/>
              <a:t>mái </a:t>
            </a:r>
            <a:endParaRPr lang="en-US" altLang="en-US" smtClean="0"/>
          </a:p>
          <a:p>
            <a:pPr>
              <a:buSzPct val="100000"/>
              <a:buFont typeface="Courier New" panose="02070309020205020404" pitchFamily="49" charset="0"/>
              <a:buChar char="o"/>
            </a:pPr>
            <a:r>
              <a:rPr lang="en-US" altLang="en-US" smtClean="0"/>
              <a:t>Có </a:t>
            </a:r>
            <a:r>
              <a:rPr lang="en-US" altLang="en-US"/>
              <a:t>sự hỗ trợ cao độ của cả nhóm đối với mỗi thành viên và với các quyết định của </a:t>
            </a:r>
            <a:r>
              <a:rPr lang="en-US" altLang="en-US"/>
              <a:t>nhóm</a:t>
            </a:r>
            <a:r>
              <a:rPr lang="en-US" altLang="en-US" smtClean="0"/>
              <a:t>.</a:t>
            </a:r>
          </a:p>
          <a:p>
            <a:pPr>
              <a:buSzPct val="100000"/>
              <a:buFont typeface="Courier New" panose="02070309020205020404" pitchFamily="49" charset="0"/>
              <a:buChar char="o"/>
            </a:pPr>
            <a:r>
              <a:rPr lang="en-US" altLang="en-US">
                <a:cs typeface="Times New Roman" panose="02020603050405020304" pitchFamily="18" charset="0"/>
              </a:rPr>
              <a:t>Lúc này</a:t>
            </a:r>
            <a:r>
              <a:rPr lang="en-US" altLang="en-US">
                <a:cs typeface="Times New Roman" panose="02020603050405020304" pitchFamily="18" charset="0"/>
              </a:rPr>
              <a:t>, </a:t>
            </a:r>
            <a:r>
              <a:rPr lang="en-US" altLang="en-US" smtClean="0">
                <a:cs typeface="Times New Roman" panose="02020603050405020304" pitchFamily="18" charset="0"/>
              </a:rPr>
              <a:t>nhóm </a:t>
            </a:r>
            <a:r>
              <a:rPr lang="en-US" altLang="en-US">
                <a:cs typeface="Times New Roman" panose="02020603050405020304" pitchFamily="18" charset="0"/>
              </a:rPr>
              <a:t>đi vào ổn định </a:t>
            </a:r>
            <a:r>
              <a:rPr lang="en-US" altLang="en-US">
                <a:cs typeface="Times New Roman" panose="02020603050405020304" pitchFamily="18" charset="0"/>
              </a:rPr>
              <a:t>như </a:t>
            </a:r>
            <a:r>
              <a:rPr lang="en-US" altLang="en-US" smtClean="0">
                <a:cs typeface="Times New Roman" panose="02020603050405020304" pitchFamily="18" charset="0"/>
              </a:rPr>
              <a:t>một </a:t>
            </a:r>
            <a:r>
              <a:rPr lang="en-US" altLang="en-US">
                <a:cs typeface="Times New Roman" panose="02020603050405020304" pitchFamily="18" charset="0"/>
              </a:rPr>
              <a:t>nhóm </a:t>
            </a:r>
            <a:r>
              <a:rPr lang="en-US" altLang="en-US" smtClean="0">
                <a:cs typeface="Times New Roman" panose="02020603050405020304" pitchFamily="18" charset="0"/>
              </a:rPr>
              <a:t>làm </a:t>
            </a:r>
            <a:r>
              <a:rPr lang="en-US" altLang="en-US">
                <a:cs typeface="Times New Roman" panose="02020603050405020304" pitchFamily="18" charset="0"/>
              </a:rPr>
              <a:t>việc có hiệu quả và </a:t>
            </a:r>
            <a:r>
              <a:rPr lang="en-US" altLang="en-US">
                <a:cs typeface="Times New Roman" panose="02020603050405020304" pitchFamily="18" charset="0"/>
              </a:rPr>
              <a:t>hoàn </a:t>
            </a:r>
            <a:r>
              <a:rPr lang="en-US" altLang="en-US" smtClean="0">
                <a:cs typeface="Times New Roman" panose="02020603050405020304" pitchFamily="18" charset="0"/>
              </a:rPr>
              <a:t>thành </a:t>
            </a:r>
            <a:r>
              <a:rPr lang="en-US" altLang="en-US">
                <a:cs typeface="Times New Roman" panose="02020603050405020304" pitchFamily="18" charset="0"/>
              </a:rPr>
              <a:t>tốt hầu hết những công việc được giao</a:t>
            </a:r>
            <a:endParaRPr lang="en-US" altLang="en-US"/>
          </a:p>
          <a:p>
            <a:pPr>
              <a:buSzPct val="100000"/>
              <a:buFont typeface="Courier New" panose="02070309020205020404" pitchFamily="49" charset="0"/>
              <a:buChar char="o"/>
            </a:pPr>
            <a:endParaRPr lang="en-US" altLang="en-US"/>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10600" cy="704850"/>
          </a:xfrm>
        </p:spPr>
        <p:txBody>
          <a:bodyPr/>
          <a:lstStyle/>
          <a:p>
            <a:pPr marL="174625">
              <a:defRPr/>
            </a:pPr>
            <a:r>
              <a:rPr lang="en-US" sz="3800">
                <a:solidFill>
                  <a:schemeClr val="accent5">
                    <a:lumMod val="50000"/>
                  </a:schemeClr>
                </a:solidFill>
                <a:latin typeface="Microsoft Sans Serif" panose="020B0604020202020204" pitchFamily="34" charset="0"/>
                <a:cs typeface="Microsoft Sans Serif" panose="020B0604020202020204" pitchFamily="34" charset="0"/>
              </a:rPr>
              <a:t>Giai </a:t>
            </a:r>
            <a:r>
              <a:rPr lang="en-US" sz="3800">
                <a:solidFill>
                  <a:schemeClr val="accent5">
                    <a:lumMod val="50000"/>
                  </a:schemeClr>
                </a:solidFill>
                <a:latin typeface="Microsoft Sans Serif" panose="020B0604020202020204" pitchFamily="34" charset="0"/>
                <a:cs typeface="Microsoft Sans Serif" panose="020B0604020202020204" pitchFamily="34" charset="0"/>
              </a:rPr>
              <a:t>đoạn </a:t>
            </a: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hiệu </a:t>
            </a:r>
            <a:r>
              <a:rPr lang="en-US" sz="3800">
                <a:solidFill>
                  <a:schemeClr val="accent5">
                    <a:lumMod val="50000"/>
                  </a:schemeClr>
                </a:solidFill>
                <a:latin typeface="Microsoft Sans Serif" panose="020B0604020202020204" pitchFamily="34" charset="0"/>
                <a:cs typeface="Microsoft Sans Serif" panose="020B0604020202020204" pitchFamily="34" charset="0"/>
              </a:rPr>
              <a:t>quả - </a:t>
            </a:r>
            <a:r>
              <a:rPr lang="en-US" sz="3800">
                <a:solidFill>
                  <a:schemeClr val="accent5">
                    <a:lumMod val="50000"/>
                  </a:schemeClr>
                </a:solidFill>
                <a:latin typeface="Microsoft Sans Serif" panose="020B0604020202020204" pitchFamily="34" charset="0"/>
                <a:cs typeface="Microsoft Sans Serif" panose="020B0604020202020204" pitchFamily="34" charset="0"/>
              </a:rPr>
              <a:t>Performing (tt)</a:t>
            </a:r>
            <a:endParaRPr lang="vi-VN" sz="3800" dirty="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283369" y="1729581"/>
            <a:ext cx="4767262" cy="4267200"/>
          </a:xfrm>
        </p:spPr>
        <p:txBody>
          <a:bodyPr/>
          <a:lstStyle/>
          <a:p>
            <a:pPr>
              <a:buSzPct val="100000"/>
              <a:buFont typeface="Courier New" panose="02070309020205020404" pitchFamily="49" charset="0"/>
              <a:buChar char="o"/>
            </a:pPr>
            <a:r>
              <a:rPr lang="en-US" smtClean="0"/>
              <a:t>Nhóm phát </a:t>
            </a:r>
            <a:r>
              <a:rPr lang="en-US" dirty="0" err="1"/>
              <a:t>triển</a:t>
            </a:r>
            <a:r>
              <a:rPr lang="en-US" dirty="0"/>
              <a:t> </a:t>
            </a:r>
            <a:r>
              <a:rPr lang="en-US" dirty="0" err="1"/>
              <a:t>với</a:t>
            </a:r>
            <a:r>
              <a:rPr lang="en-US" dirty="0"/>
              <a:t> </a:t>
            </a:r>
            <a:r>
              <a:rPr lang="en-US" dirty="0" err="1"/>
              <a:t>động</a:t>
            </a:r>
            <a:r>
              <a:rPr lang="en-US" dirty="0"/>
              <a:t> </a:t>
            </a:r>
            <a:r>
              <a:rPr lang="en-US" dirty="0" err="1"/>
              <a:t>lực</a:t>
            </a:r>
            <a:r>
              <a:rPr lang="en-US" dirty="0"/>
              <a:t>, </a:t>
            </a:r>
            <a:r>
              <a:rPr lang="en-US" dirty="0" err="1"/>
              <a:t>kiến</a:t>
            </a:r>
            <a:r>
              <a:rPr lang="en-US" dirty="0"/>
              <a:t> </a:t>
            </a:r>
            <a:r>
              <a:rPr lang="en-US" dirty="0" err="1"/>
              <a:t>thức</a:t>
            </a:r>
            <a:r>
              <a:rPr lang="en-US" dirty="0"/>
              <a:t> </a:t>
            </a:r>
            <a:r>
              <a:rPr lang="en-US" dirty="0" err="1"/>
              <a:t>và</a:t>
            </a:r>
            <a:r>
              <a:rPr lang="en-US" dirty="0"/>
              <a:t> </a:t>
            </a:r>
            <a:r>
              <a:rPr lang="en-US" dirty="0" err="1"/>
              <a:t>năng</a:t>
            </a:r>
            <a:r>
              <a:rPr lang="en-US" dirty="0"/>
              <a:t> </a:t>
            </a:r>
            <a:r>
              <a:rPr lang="en-US" dirty="0" err="1"/>
              <a:t>lực</a:t>
            </a:r>
            <a:r>
              <a:rPr lang="en-US" dirty="0"/>
              <a:t> ở </a:t>
            </a:r>
            <a:r>
              <a:rPr lang="en-US" dirty="0" err="1"/>
              <a:t>mức</a:t>
            </a:r>
            <a:r>
              <a:rPr lang="en-US" dirty="0"/>
              <a:t> </a:t>
            </a:r>
            <a:r>
              <a:rPr lang="en-US" dirty="0" err="1"/>
              <a:t>độ</a:t>
            </a:r>
            <a:r>
              <a:rPr lang="en-US" dirty="0"/>
              <a:t> </a:t>
            </a:r>
            <a:r>
              <a:rPr lang="en-US" dirty="0" err="1"/>
              <a:t>cao</a:t>
            </a:r>
            <a:r>
              <a:rPr lang="en-US" dirty="0"/>
              <a:t>.</a:t>
            </a:r>
          </a:p>
          <a:p>
            <a:pPr>
              <a:buSzPct val="100000"/>
              <a:buFont typeface="Courier New" panose="02070309020205020404" pitchFamily="49" charset="0"/>
              <a:buChar char="o"/>
            </a:pPr>
            <a:r>
              <a:rPr lang="en-US" dirty="0" err="1"/>
              <a:t>Quyết</a:t>
            </a:r>
            <a:r>
              <a:rPr lang="en-US" dirty="0"/>
              <a:t> </a:t>
            </a:r>
            <a:r>
              <a:rPr lang="en-US" dirty="0" err="1"/>
              <a:t>định</a:t>
            </a:r>
            <a:r>
              <a:rPr lang="en-US" dirty="0"/>
              <a:t> </a:t>
            </a:r>
            <a:r>
              <a:rPr lang="en-US" dirty="0" err="1"/>
              <a:t>được</a:t>
            </a:r>
            <a:r>
              <a:rPr lang="en-US" dirty="0"/>
              <a:t> </a:t>
            </a:r>
            <a:r>
              <a:rPr lang="en-US" dirty="0" err="1"/>
              <a:t>đưa</a:t>
            </a:r>
            <a:r>
              <a:rPr lang="en-US" dirty="0"/>
              <a:t> </a:t>
            </a:r>
            <a:r>
              <a:rPr lang="en-US" dirty="0" err="1"/>
              <a:t>ra</a:t>
            </a:r>
            <a:r>
              <a:rPr lang="en-US" dirty="0"/>
              <a:t> </a:t>
            </a:r>
            <a:r>
              <a:rPr lang="en-US" dirty="0" err="1"/>
              <a:t>dựa</a:t>
            </a:r>
            <a:r>
              <a:rPr lang="en-US" dirty="0"/>
              <a:t> </a:t>
            </a:r>
            <a:r>
              <a:rPr lang="en-US" dirty="0" err="1"/>
              <a:t>trên</a:t>
            </a:r>
            <a:r>
              <a:rPr lang="en-US" dirty="0"/>
              <a:t> </a:t>
            </a:r>
            <a:r>
              <a:rPr lang="en-US" dirty="0" err="1"/>
              <a:t>sự</a:t>
            </a:r>
            <a:r>
              <a:rPr lang="en-US" dirty="0"/>
              <a:t> </a:t>
            </a:r>
            <a:r>
              <a:rPr lang="en-US" dirty="0" err="1"/>
              <a:t>hợp</a:t>
            </a:r>
            <a:r>
              <a:rPr lang="en-US" dirty="0"/>
              <a:t> </a:t>
            </a:r>
            <a:r>
              <a:rPr lang="en-US" dirty="0" err="1"/>
              <a:t>tác</a:t>
            </a:r>
            <a:r>
              <a:rPr lang="en-US" dirty="0"/>
              <a:t>.</a:t>
            </a:r>
          </a:p>
          <a:p>
            <a:pPr>
              <a:buSzPct val="100000"/>
              <a:buFont typeface="Courier New" panose="02070309020205020404" pitchFamily="49" charset="0"/>
              <a:buChar char="o"/>
            </a:pPr>
            <a:r>
              <a:rPr lang="en-US" dirty="0" err="1"/>
              <a:t>Sự</a:t>
            </a:r>
            <a:r>
              <a:rPr lang="en-US" dirty="0"/>
              <a:t> </a:t>
            </a:r>
            <a:r>
              <a:rPr lang="en-US" dirty="0" err="1"/>
              <a:t>bất</a:t>
            </a:r>
            <a:r>
              <a:rPr lang="en-US" dirty="0"/>
              <a:t> </a:t>
            </a:r>
            <a:r>
              <a:rPr lang="en-US" dirty="0" err="1"/>
              <a:t>đồng</a:t>
            </a:r>
            <a:r>
              <a:rPr lang="en-US" dirty="0"/>
              <a:t> ý </a:t>
            </a:r>
            <a:r>
              <a:rPr lang="en-US" dirty="0" err="1"/>
              <a:t>kiến</a:t>
            </a:r>
            <a:r>
              <a:rPr lang="en-US" dirty="0"/>
              <a:t> </a:t>
            </a:r>
            <a:r>
              <a:rPr lang="en-US" dirty="0" err="1"/>
              <a:t>được</a:t>
            </a:r>
            <a:r>
              <a:rPr lang="en-US" dirty="0"/>
              <a:t> </a:t>
            </a:r>
            <a:r>
              <a:rPr lang="en-US" dirty="0" err="1"/>
              <a:t>khuyến</a:t>
            </a:r>
            <a:r>
              <a:rPr lang="en-US" dirty="0"/>
              <a:t> </a:t>
            </a:r>
            <a:r>
              <a:rPr lang="en-US" dirty="0" err="1"/>
              <a:t>khích</a:t>
            </a:r>
            <a:r>
              <a:rPr lang="en-US" dirty="0"/>
              <a:t> </a:t>
            </a:r>
            <a:r>
              <a:rPr lang="en-US" dirty="0" err="1"/>
              <a:t>như</a:t>
            </a:r>
            <a:r>
              <a:rPr lang="en-US" dirty="0"/>
              <a:t> </a:t>
            </a:r>
            <a:r>
              <a:rPr lang="en-US" dirty="0" err="1"/>
              <a:t>là</a:t>
            </a:r>
            <a:r>
              <a:rPr lang="en-US" dirty="0"/>
              <a:t> </a:t>
            </a:r>
            <a:r>
              <a:rPr lang="en-US" dirty="0" err="1"/>
              <a:t>động</a:t>
            </a:r>
            <a:r>
              <a:rPr lang="en-US" dirty="0"/>
              <a:t> </a:t>
            </a:r>
            <a:r>
              <a:rPr lang="en-US" dirty="0" err="1"/>
              <a:t>lực</a:t>
            </a:r>
            <a:r>
              <a:rPr lang="en-US" dirty="0"/>
              <a:t> </a:t>
            </a:r>
            <a:r>
              <a:rPr lang="en-US" dirty="0" err="1"/>
              <a:t>phát</a:t>
            </a:r>
            <a:r>
              <a:rPr lang="en-US" dirty="0"/>
              <a:t> </a:t>
            </a:r>
            <a:r>
              <a:rPr lang="en-US" dirty="0" err="1"/>
              <a:t>triển</a:t>
            </a:r>
            <a:r>
              <a:rPr lang="en-US" dirty="0"/>
              <a:t> </a:t>
            </a:r>
            <a:r>
              <a:rPr lang="en-US" err="1"/>
              <a:t>của</a:t>
            </a:r>
            <a:r>
              <a:rPr lang="en-US"/>
              <a:t> </a:t>
            </a:r>
            <a:r>
              <a:rPr lang="en-US" smtClean="0"/>
              <a:t>nhóm .</a:t>
            </a:r>
            <a:endParaRPr lang="vi-VN"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24</a:t>
            </a:fld>
            <a:endParaRPr lang="en-US">
              <a:solidFill>
                <a:srgbClr val="000000"/>
              </a:solidFill>
            </a:endParaRPr>
          </a:p>
        </p:txBody>
      </p:sp>
      <p:pic>
        <p:nvPicPr>
          <p:cNvPr id="7" name="Picture 2" descr="C:\Documents and Settings\whiteand\Local Settings\Temporary Internet Files\Content.IE5\JJQ8HIO1\MPj043173900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181600" y="1935162"/>
            <a:ext cx="3856037" cy="3856037"/>
          </a:xfrm>
          <a:prstGeom prst="rect">
            <a:avLst/>
          </a:prstGeom>
          <a:noFill/>
        </p:spPr>
      </p:pic>
    </p:spTree>
    <p:extLst>
      <p:ext uri="{BB962C8B-B14F-4D97-AF65-F5344CB8AC3E}">
        <p14:creationId xmlns:p14="http://schemas.microsoft.com/office/powerpoint/2010/main" val="27436628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41" name="Rectangle 9"/>
          <p:cNvSpPr>
            <a:spLocks noGrp="1" noChangeArrowheads="1"/>
          </p:cNvSpPr>
          <p:nvPr>
            <p:ph type="title"/>
          </p:nvPr>
        </p:nvSpPr>
        <p:spPr/>
        <p:txBody>
          <a:bodyPr/>
          <a:lstStyle/>
          <a:p>
            <a:endParaRPr lang="en-US" altLang="en-US"/>
          </a:p>
        </p:txBody>
      </p:sp>
      <p:pic>
        <p:nvPicPr>
          <p:cNvPr id="3" name="Picture 2"/>
          <p:cNvPicPr>
            <a:picLocks noChangeAspect="1"/>
          </p:cNvPicPr>
          <p:nvPr/>
        </p:nvPicPr>
        <p:blipFill>
          <a:blip r:embed="rId3"/>
          <a:stretch>
            <a:fillRect/>
          </a:stretch>
        </p:blipFill>
        <p:spPr>
          <a:xfrm>
            <a:off x="76200" y="152400"/>
            <a:ext cx="8991600" cy="6553200"/>
          </a:xfrm>
          <a:prstGeom prst="rect">
            <a:avLst/>
          </a:prstGeom>
        </p:spPr>
      </p:pic>
      <p:sp>
        <p:nvSpPr>
          <p:cNvPr id="4" name="Slide Number Placeholder 3"/>
          <p:cNvSpPr>
            <a:spLocks noGrp="1"/>
          </p:cNvSpPr>
          <p:nvPr>
            <p:ph type="sldNum" sz="quarter" idx="12"/>
          </p:nvPr>
        </p:nvSpPr>
        <p:spPr/>
        <p:txBody>
          <a:bodyPr/>
          <a:lstStyle/>
          <a:p>
            <a:pPr>
              <a:defRPr/>
            </a:pPr>
            <a:fld id="{7626D7ED-2A03-47F2-8B80-0EAC4A2A9732}" type="slidenum">
              <a:rPr lang="en-US" smtClean="0"/>
              <a:pPr>
                <a:defRPr/>
              </a:pPr>
              <a:t>25</a:t>
            </a:fld>
            <a:endParaRPr lang="en-US"/>
          </a:p>
        </p:txBody>
      </p:sp>
    </p:spTree>
    <p:extLst>
      <p:ext uri="{BB962C8B-B14F-4D97-AF65-F5344CB8AC3E}">
        <p14:creationId xmlns:p14="http://schemas.microsoft.com/office/powerpoint/2010/main" val="409164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522" y="304800"/>
            <a:ext cx="8573294" cy="609600"/>
          </a:xfrm>
        </p:spPr>
        <p:txBody>
          <a:bodyPr/>
          <a:lstStyle/>
          <a:p>
            <a:pPr marL="174625">
              <a:defRPr/>
            </a:pPr>
            <a:r>
              <a:rPr lang="en-US" altLang="en-US" sz="3800">
                <a:solidFill>
                  <a:schemeClr val="accent5">
                    <a:lumMod val="50000"/>
                  </a:schemeClr>
                </a:solidFill>
                <a:latin typeface="Microsoft Sans Serif" panose="020B0604020202020204" pitchFamily="34" charset="0"/>
                <a:cs typeface="Microsoft Sans Serif" panose="020B0604020202020204" pitchFamily="34" charset="0"/>
              </a:rPr>
              <a:t>Team </a:t>
            </a:r>
            <a:r>
              <a:rPr lang="en-US" altLang="en-US" sz="3800">
                <a:solidFill>
                  <a:schemeClr val="accent5">
                    <a:lumMod val="50000"/>
                  </a:schemeClr>
                </a:solidFill>
                <a:latin typeface="Microsoft Sans Serif" panose="020B0604020202020204" pitchFamily="34" charset="0"/>
                <a:cs typeface="Microsoft Sans Serif" panose="020B0604020202020204" pitchFamily="34" charset="0"/>
              </a:rPr>
              <a:t>hoạt động tốt, không tốt</a:t>
            </a:r>
          </a:p>
        </p:txBody>
      </p:sp>
      <p:sp>
        <p:nvSpPr>
          <p:cNvPr id="29699" name="Content Placeholder 2"/>
          <p:cNvSpPr>
            <a:spLocks noGrp="1"/>
          </p:cNvSpPr>
          <p:nvPr>
            <p:ph idx="4294967295"/>
          </p:nvPr>
        </p:nvSpPr>
        <p:spPr>
          <a:xfrm>
            <a:off x="152400" y="1295400"/>
            <a:ext cx="8839200" cy="4267200"/>
          </a:xfrm>
        </p:spPr>
        <p:txBody>
          <a:bodyPr rIns="91440"/>
          <a:lstStyle/>
          <a:p>
            <a:pPr marL="0" indent="0">
              <a:buNone/>
            </a:pPr>
            <a:r>
              <a:rPr lang="en-US" altLang="en-US">
                <a:cs typeface="Times New Roman" panose="02020603050405020304" pitchFamily="18" charset="0"/>
              </a:rPr>
              <a:t>Những team hoạt động tốt thường có chung những dấu hiệu sau đây:</a:t>
            </a:r>
          </a:p>
          <a:p>
            <a:pPr marL="461963" indent="-287338">
              <a:buFont typeface="Courier New" panose="02070309020205020404" pitchFamily="49" charset="0"/>
              <a:buChar char="o"/>
            </a:pPr>
            <a:r>
              <a:rPr lang="en-US" altLang="en-US" smtClean="0">
                <a:solidFill>
                  <a:srgbClr val="0000CC"/>
                </a:solidFill>
                <a:cs typeface="Times New Roman" panose="02020603050405020304" pitchFamily="18" charset="0"/>
              </a:rPr>
              <a:t>Tính </a:t>
            </a:r>
            <a:r>
              <a:rPr lang="en-US" altLang="en-US">
                <a:solidFill>
                  <a:srgbClr val="0000CC"/>
                </a:solidFill>
                <a:cs typeface="Times New Roman" panose="02020603050405020304" pitchFamily="18" charset="0"/>
              </a:rPr>
              <a:t>gắn bó (commitment)</a:t>
            </a:r>
          </a:p>
          <a:p>
            <a:pPr marL="461963" indent="-287338">
              <a:buFont typeface="Courier New" panose="02070309020205020404" pitchFamily="49" charset="0"/>
              <a:buChar char="o"/>
            </a:pPr>
            <a:r>
              <a:rPr lang="en-US" altLang="en-US">
                <a:solidFill>
                  <a:srgbClr val="0000CC"/>
                </a:solidFill>
                <a:cs typeface="Times New Roman" panose="02020603050405020304" pitchFamily="18" charset="0"/>
              </a:rPr>
              <a:t>Năng lực (competence)</a:t>
            </a:r>
          </a:p>
          <a:p>
            <a:pPr marL="461963" indent="-287338">
              <a:buFont typeface="Courier New" panose="02070309020205020404" pitchFamily="49" charset="0"/>
              <a:buChar char="o"/>
            </a:pPr>
            <a:r>
              <a:rPr lang="en-US" altLang="en-US">
                <a:solidFill>
                  <a:srgbClr val="0000CC"/>
                </a:solidFill>
                <a:cs typeface="Times New Roman" panose="02020603050405020304" pitchFamily="18" charset="0"/>
              </a:rPr>
              <a:t>Mục tiêu chung </a:t>
            </a:r>
            <a:r>
              <a:rPr lang="en-US" altLang="en-US" smtClean="0">
                <a:solidFill>
                  <a:srgbClr val="0000CC"/>
                </a:solidFill>
                <a:cs typeface="Times New Roman" panose="02020603050405020304" pitchFamily="18" charset="0"/>
              </a:rPr>
              <a:t>(common </a:t>
            </a:r>
            <a:r>
              <a:rPr lang="en-US" altLang="en-US">
                <a:solidFill>
                  <a:srgbClr val="0000CC"/>
                </a:solidFill>
                <a:cs typeface="Times New Roman" panose="02020603050405020304" pitchFamily="18" charset="0"/>
              </a:rPr>
              <a:t>goal)</a:t>
            </a:r>
            <a:endParaRPr lang="en-US" altLang="en-US">
              <a:solidFill>
                <a:srgbClr val="0000CC"/>
              </a:solidFill>
            </a:endParaRPr>
          </a:p>
        </p:txBody>
      </p:sp>
      <p:sp>
        <p:nvSpPr>
          <p:cNvPr id="3" name="Slide Number Placeholder 2"/>
          <p:cNvSpPr>
            <a:spLocks noGrp="1"/>
          </p:cNvSpPr>
          <p:nvPr>
            <p:ph type="sldNum" sz="quarter" idx="12"/>
          </p:nvPr>
        </p:nvSpPr>
        <p:spPr/>
        <p:txBody>
          <a:bodyPr/>
          <a:lstStyle/>
          <a:p>
            <a:pPr>
              <a:defRPr/>
            </a:pPr>
            <a:fld id="{0C38F70F-4EA9-4864-AFA1-3AFAA4F53BC3}" type="slidenum">
              <a:rPr lang="en-US" smtClean="0"/>
              <a:pPr>
                <a:defRPr/>
              </a:pPr>
              <a:t>26</a:t>
            </a:fld>
            <a:endParaRPr lang="en-US"/>
          </a:p>
        </p:txBody>
      </p:sp>
    </p:spTree>
    <p:extLst>
      <p:ext uri="{BB962C8B-B14F-4D97-AF65-F5344CB8AC3E}">
        <p14:creationId xmlns:p14="http://schemas.microsoft.com/office/powerpoint/2010/main" val="1098370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8138" y="381000"/>
            <a:ext cx="8229600" cy="628650"/>
          </a:xfrm>
        </p:spPr>
        <p:txBody>
          <a:bodyPr/>
          <a:lstStyle/>
          <a:p>
            <a:pPr marL="174625">
              <a:defRPr/>
            </a:pPr>
            <a:r>
              <a:rPr lang="en-US" altLang="en-US" sz="3800">
                <a:solidFill>
                  <a:schemeClr val="accent5">
                    <a:lumMod val="50000"/>
                  </a:schemeClr>
                </a:solidFill>
                <a:latin typeface="Microsoft Sans Serif" panose="020B0604020202020204" pitchFamily="34" charset="0"/>
                <a:cs typeface="Microsoft Sans Serif" panose="020B0604020202020204" pitchFamily="34" charset="0"/>
              </a:rPr>
              <a:t>Tính gắn bó (commitment) </a:t>
            </a:r>
          </a:p>
        </p:txBody>
      </p:sp>
      <p:sp>
        <p:nvSpPr>
          <p:cNvPr id="36867" name="Content Placeholder 2"/>
          <p:cNvSpPr>
            <a:spLocks noGrp="1"/>
          </p:cNvSpPr>
          <p:nvPr>
            <p:ph idx="4294967295"/>
          </p:nvPr>
        </p:nvSpPr>
        <p:spPr>
          <a:xfrm>
            <a:off x="152400" y="1600200"/>
            <a:ext cx="8763000" cy="4419600"/>
          </a:xfrm>
        </p:spPr>
        <p:txBody>
          <a:bodyPr rIns="91440"/>
          <a:lstStyle/>
          <a:p>
            <a:pPr marL="400050" indent="-338138">
              <a:buSzPct val="100000"/>
              <a:buFont typeface="Courier New" panose="02070309020205020404" pitchFamily="49" charset="0"/>
              <a:buChar char="o"/>
            </a:pPr>
            <a:r>
              <a:rPr lang="en-US" altLang="en-US">
                <a:cs typeface="Times New Roman" panose="02020603050405020304" pitchFamily="18" charset="0"/>
              </a:rPr>
              <a:t>Mỗi thành viên tham gia đầy đủ và nhiệt tình vào công việc chung</a:t>
            </a:r>
          </a:p>
          <a:p>
            <a:pPr marL="400050" indent="-338138">
              <a:buSzPct val="100000"/>
              <a:buFont typeface="Courier New" panose="02070309020205020404" pitchFamily="49" charset="0"/>
              <a:buChar char="o"/>
            </a:pPr>
            <a:r>
              <a:rPr lang="en-US" altLang="en-US" smtClean="0">
                <a:cs typeface="Times New Roman" panose="02020603050405020304" pitchFamily="18" charset="0"/>
              </a:rPr>
              <a:t>Mỗi </a:t>
            </a:r>
            <a:r>
              <a:rPr lang="en-US" altLang="en-US">
                <a:cs typeface="Times New Roman" panose="02020603050405020304" pitchFamily="18" charset="0"/>
              </a:rPr>
              <a:t>một thành viên đóng góp thời gian và công sức cho đề án</a:t>
            </a:r>
          </a:p>
          <a:p>
            <a:pPr marL="400050" indent="-338138">
              <a:buSzPct val="100000"/>
              <a:buFont typeface="Courier New" panose="02070309020205020404" pitchFamily="49" charset="0"/>
              <a:buChar char="o"/>
            </a:pPr>
            <a:r>
              <a:rPr lang="en-US" altLang="en-US">
                <a:cs typeface="Times New Roman" panose="02020603050405020304" pitchFamily="18" charset="0"/>
              </a:rPr>
              <a:t>Mỗi thành viên tham gia vào quá trình ra những quyết định về công việc của nhóm</a:t>
            </a:r>
          </a:p>
          <a:p>
            <a:pPr marL="400050" indent="-338138">
              <a:buSzPct val="100000"/>
              <a:buFont typeface="Courier New" panose="02070309020205020404" pitchFamily="49" charset="0"/>
              <a:buChar char="o"/>
            </a:pPr>
            <a:r>
              <a:rPr lang="en-US" altLang="en-US">
                <a:cs typeface="Times New Roman" panose="02020603050405020304" pitchFamily="18" charset="0"/>
              </a:rPr>
              <a:t>Các thành viên có quan hệ thân thiện, cởi mở, tin cậy lẫn nhau</a:t>
            </a:r>
            <a:endParaRPr lang="en-US" altLang="en-US"/>
          </a:p>
        </p:txBody>
      </p:sp>
      <p:sp>
        <p:nvSpPr>
          <p:cNvPr id="3" name="Slide Number Placeholder 2"/>
          <p:cNvSpPr>
            <a:spLocks noGrp="1"/>
          </p:cNvSpPr>
          <p:nvPr>
            <p:ph type="sldNum" sz="quarter" idx="12"/>
          </p:nvPr>
        </p:nvSpPr>
        <p:spPr/>
        <p:txBody>
          <a:bodyPr/>
          <a:lstStyle/>
          <a:p>
            <a:pPr>
              <a:defRPr/>
            </a:pPr>
            <a:fld id="{0C38F70F-4EA9-4864-AFA1-3AFAA4F53BC3}" type="slidenum">
              <a:rPr lang="en-US" smtClean="0"/>
              <a:pPr>
                <a:defRPr/>
              </a:pPr>
              <a:t>27</a:t>
            </a:fld>
            <a:endParaRPr lang="en-US"/>
          </a:p>
        </p:txBody>
      </p:sp>
    </p:spTree>
    <p:extLst>
      <p:ext uri="{BB962C8B-B14F-4D97-AF65-F5344CB8AC3E}">
        <p14:creationId xmlns:p14="http://schemas.microsoft.com/office/powerpoint/2010/main" val="36009781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457200"/>
            <a:ext cx="8229600" cy="628650"/>
          </a:xfrm>
        </p:spPr>
        <p:txBody>
          <a:bodyPr/>
          <a:lstStyle/>
          <a:p>
            <a:pPr marL="174625">
              <a:defRPr/>
            </a:pPr>
            <a:r>
              <a:rPr lang="en-US" altLang="en-US" sz="3800">
                <a:solidFill>
                  <a:schemeClr val="accent5">
                    <a:lumMod val="50000"/>
                  </a:schemeClr>
                </a:solidFill>
                <a:latin typeface="Microsoft Sans Serif" panose="020B0604020202020204" pitchFamily="34" charset="0"/>
                <a:cs typeface="Microsoft Sans Serif" panose="020B0604020202020204" pitchFamily="34" charset="0"/>
              </a:rPr>
              <a:t>Năng lực (competence)</a:t>
            </a:r>
          </a:p>
        </p:txBody>
      </p:sp>
      <p:sp>
        <p:nvSpPr>
          <p:cNvPr id="40963" name="Content Placeholder 2"/>
          <p:cNvSpPr>
            <a:spLocks noGrp="1"/>
          </p:cNvSpPr>
          <p:nvPr>
            <p:ph idx="4294967295"/>
          </p:nvPr>
        </p:nvSpPr>
        <p:spPr>
          <a:xfrm>
            <a:off x="80480" y="1526381"/>
            <a:ext cx="8834919" cy="4389437"/>
          </a:xfrm>
        </p:spPr>
        <p:txBody>
          <a:bodyPr rIns="91440"/>
          <a:lstStyle/>
          <a:p>
            <a:pPr>
              <a:buSzPct val="100000"/>
              <a:buFont typeface="Courier New" panose="02070309020205020404" pitchFamily="49" charset="0"/>
              <a:buChar char="o"/>
            </a:pPr>
            <a:r>
              <a:rPr lang="en-US" altLang="en-US" sz="2800">
                <a:cs typeface="Times New Roman" panose="02020603050405020304" pitchFamily="18" charset="0"/>
              </a:rPr>
              <a:t>Mỗi người có một vai trò rõ ràng trong </a:t>
            </a:r>
            <a:r>
              <a:rPr lang="en-US" altLang="en-US" sz="2800" smtClean="0">
                <a:cs typeface="Times New Roman" panose="02020603050405020304" pitchFamily="18" charset="0"/>
              </a:rPr>
              <a:t>nhóm. </a:t>
            </a:r>
            <a:endParaRPr lang="en-US" altLang="en-US" sz="2800">
              <a:cs typeface="Times New Roman" panose="02020603050405020304" pitchFamily="18" charset="0"/>
            </a:endParaRPr>
          </a:p>
          <a:p>
            <a:pPr>
              <a:buSzPct val="100000"/>
              <a:buFont typeface="Courier New" panose="02070309020205020404" pitchFamily="49" charset="0"/>
              <a:buChar char="o"/>
            </a:pPr>
            <a:r>
              <a:rPr lang="en-US" altLang="en-US" sz="2800">
                <a:cs typeface="Times New Roman" panose="02020603050405020304" pitchFamily="18" charset="0"/>
              </a:rPr>
              <a:t>Năng lực mỗi người </a:t>
            </a:r>
            <a:r>
              <a:rPr lang="en-US" altLang="en-US" sz="2800" smtClean="0">
                <a:cs typeface="Times New Roman" panose="02020603050405020304" pitchFamily="18" charset="0"/>
              </a:rPr>
              <a:t>đủ </a:t>
            </a:r>
            <a:r>
              <a:rPr lang="en-US" altLang="en-US" sz="2800">
                <a:cs typeface="Times New Roman" panose="02020603050405020304" pitchFamily="18" charset="0"/>
              </a:rPr>
              <a:t>tầm cho vai trò mà người đó đảm nhiệm. Năng lực ở đây gồm: </a:t>
            </a:r>
          </a:p>
          <a:p>
            <a:pPr lvl="1"/>
            <a:r>
              <a:rPr lang="en-US" altLang="en-US" sz="2800" smtClean="0">
                <a:cs typeface="Times New Roman" panose="02020603050405020304" pitchFamily="18" charset="0"/>
              </a:rPr>
              <a:t>Năng </a:t>
            </a:r>
            <a:r>
              <a:rPr lang="en-US" altLang="en-US" sz="2800">
                <a:cs typeface="Times New Roman" panose="02020603050405020304" pitchFamily="18" charset="0"/>
              </a:rPr>
              <a:t>lực chuyên môn, </a:t>
            </a:r>
          </a:p>
          <a:p>
            <a:pPr lvl="1"/>
            <a:r>
              <a:rPr lang="en-US" altLang="en-US" sz="2800">
                <a:cs typeface="Times New Roman" panose="02020603050405020304" pitchFamily="18" charset="0"/>
              </a:rPr>
              <a:t>N</a:t>
            </a:r>
            <a:r>
              <a:rPr lang="en-US" altLang="en-US" sz="2800" smtClean="0">
                <a:cs typeface="Times New Roman" panose="02020603050405020304" pitchFamily="18" charset="0"/>
              </a:rPr>
              <a:t>ăng </a:t>
            </a:r>
            <a:r>
              <a:rPr lang="en-US" altLang="en-US" sz="2800">
                <a:cs typeface="Times New Roman" panose="02020603050405020304" pitchFamily="18" charset="0"/>
              </a:rPr>
              <a:t>lực giải quyết vấn đề  </a:t>
            </a:r>
          </a:p>
          <a:p>
            <a:pPr lvl="1"/>
            <a:r>
              <a:rPr lang="en-US" altLang="en-US" sz="2800">
                <a:cs typeface="Times New Roman" panose="02020603050405020304" pitchFamily="18" charset="0"/>
              </a:rPr>
              <a:t>N</a:t>
            </a:r>
            <a:r>
              <a:rPr lang="en-US" altLang="en-US" sz="2800" smtClean="0">
                <a:cs typeface="Times New Roman" panose="02020603050405020304" pitchFamily="18" charset="0"/>
              </a:rPr>
              <a:t>ăng </a:t>
            </a:r>
            <a:r>
              <a:rPr lang="en-US" altLang="en-US" sz="2800">
                <a:cs typeface="Times New Roman" panose="02020603050405020304" pitchFamily="18" charset="0"/>
              </a:rPr>
              <a:t>lực giao tiếp.</a:t>
            </a:r>
          </a:p>
          <a:p>
            <a:endParaRPr lang="en-US" altLang="en-US">
              <a:latin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0C38F70F-4EA9-4864-AFA1-3AFAA4F53BC3}" type="slidenum">
              <a:rPr lang="en-US" smtClean="0"/>
              <a:pPr>
                <a:defRPr/>
              </a:pPr>
              <a:t>28</a:t>
            </a:fld>
            <a:endParaRPr lang="en-US"/>
          </a:p>
        </p:txBody>
      </p:sp>
    </p:spTree>
    <p:extLst>
      <p:ext uri="{BB962C8B-B14F-4D97-AF65-F5344CB8AC3E}">
        <p14:creationId xmlns:p14="http://schemas.microsoft.com/office/powerpoint/2010/main" val="37500514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81000"/>
            <a:ext cx="8229600" cy="628650"/>
          </a:xfrm>
        </p:spPr>
        <p:txBody>
          <a:bodyPr/>
          <a:lstStyle/>
          <a:p>
            <a:pPr marL="174625">
              <a:defRPr/>
            </a:pPr>
            <a:r>
              <a:rPr lang="en-US" altLang="en-US" sz="3800">
                <a:solidFill>
                  <a:schemeClr val="accent5">
                    <a:lumMod val="50000"/>
                  </a:schemeClr>
                </a:solidFill>
                <a:latin typeface="Microsoft Sans Serif" panose="020B0604020202020204" pitchFamily="34" charset="0"/>
                <a:cs typeface="Microsoft Sans Serif" panose="020B0604020202020204" pitchFamily="34" charset="0"/>
              </a:rPr>
              <a:t>Mục tiêu </a:t>
            </a:r>
            <a:r>
              <a:rPr lang="en-US" altLang="en-US" sz="3800">
                <a:solidFill>
                  <a:schemeClr val="accent5">
                    <a:lumMod val="50000"/>
                  </a:schemeClr>
                </a:solidFill>
                <a:latin typeface="Microsoft Sans Serif" panose="020B0604020202020204" pitchFamily="34" charset="0"/>
                <a:cs typeface="Microsoft Sans Serif" panose="020B0604020202020204" pitchFamily="34" charset="0"/>
              </a:rPr>
              <a:t>chung </a:t>
            </a:r>
            <a:r>
              <a:rPr lang="en-US" altLang="en-US" sz="3800" smtClean="0">
                <a:solidFill>
                  <a:schemeClr val="accent5">
                    <a:lumMod val="50000"/>
                  </a:schemeClr>
                </a:solidFill>
                <a:latin typeface="Microsoft Sans Serif" panose="020B0604020202020204" pitchFamily="34" charset="0"/>
                <a:cs typeface="Microsoft Sans Serif" panose="020B0604020202020204" pitchFamily="34" charset="0"/>
              </a:rPr>
              <a:t>(common </a:t>
            </a:r>
            <a:r>
              <a:rPr lang="en-US" altLang="en-US" sz="3800">
                <a:solidFill>
                  <a:schemeClr val="accent5">
                    <a:lumMod val="50000"/>
                  </a:schemeClr>
                </a:solidFill>
                <a:latin typeface="Microsoft Sans Serif" panose="020B0604020202020204" pitchFamily="34" charset="0"/>
                <a:cs typeface="Microsoft Sans Serif" panose="020B0604020202020204" pitchFamily="34" charset="0"/>
              </a:rPr>
              <a:t>goal)</a:t>
            </a:r>
          </a:p>
        </p:txBody>
      </p:sp>
      <p:sp>
        <p:nvSpPr>
          <p:cNvPr id="41987" name="Content Placeholder 2"/>
          <p:cNvSpPr>
            <a:spLocks noGrp="1"/>
          </p:cNvSpPr>
          <p:nvPr>
            <p:ph idx="4294967295"/>
          </p:nvPr>
        </p:nvSpPr>
        <p:spPr>
          <a:xfrm>
            <a:off x="279970" y="1482288"/>
            <a:ext cx="8635429" cy="4389437"/>
          </a:xfrm>
        </p:spPr>
        <p:txBody>
          <a:bodyPr rIns="91440"/>
          <a:lstStyle/>
          <a:p>
            <a:pPr marL="400050" indent="-338138">
              <a:buSzPct val="100000"/>
              <a:buFont typeface="Courier New" panose="02070309020205020404" pitchFamily="49" charset="0"/>
              <a:buChar char="o"/>
            </a:pPr>
            <a:r>
              <a:rPr lang="en-US" altLang="en-US" sz="2800">
                <a:cs typeface="Times New Roman" panose="02020603050405020304" pitchFamily="18" charset="0"/>
              </a:rPr>
              <a:t>Tất cả vì mục tiêu chung</a:t>
            </a:r>
          </a:p>
          <a:p>
            <a:pPr marL="400050" indent="-338138">
              <a:buSzPct val="100000"/>
              <a:buFont typeface="Courier New" panose="02070309020205020404" pitchFamily="49" charset="0"/>
              <a:buChar char="o"/>
            </a:pPr>
            <a:r>
              <a:rPr lang="en-US" altLang="en-US" sz="2800">
                <a:cs typeface="Times New Roman" panose="02020603050405020304" pitchFamily="18" charset="0"/>
              </a:rPr>
              <a:t>Chủ động đóng góp những ý tưởng</a:t>
            </a:r>
          </a:p>
          <a:p>
            <a:pPr marL="400050" indent="-338138">
              <a:buSzPct val="100000"/>
              <a:buFont typeface="Courier New" panose="02070309020205020404" pitchFamily="49" charset="0"/>
              <a:buChar char="o"/>
            </a:pPr>
            <a:r>
              <a:rPr lang="en-US" altLang="en-US" sz="2800">
                <a:cs typeface="Times New Roman" panose="02020603050405020304" pitchFamily="18" charset="0"/>
              </a:rPr>
              <a:t>Cung cấp những phản hồi một cách xây dựng </a:t>
            </a:r>
          </a:p>
          <a:p>
            <a:pPr marL="400050" indent="-338138">
              <a:buSzPct val="100000"/>
              <a:buFont typeface="Courier New" panose="02070309020205020404" pitchFamily="49" charset="0"/>
              <a:buChar char="o"/>
            </a:pPr>
            <a:r>
              <a:rPr lang="en-US" altLang="en-US" sz="2800">
                <a:cs typeface="Times New Roman" panose="02020603050405020304" pitchFamily="18" charset="0"/>
              </a:rPr>
              <a:t>Yêu cầu làm sáng tỏ những gì chưa được rõ ràng </a:t>
            </a:r>
          </a:p>
          <a:p>
            <a:pPr marL="400050" indent="-338138">
              <a:buSzPct val="100000"/>
              <a:buFont typeface="Courier New" panose="02070309020205020404" pitchFamily="49" charset="0"/>
              <a:buChar char="o"/>
            </a:pPr>
            <a:r>
              <a:rPr lang="en-US" altLang="en-US" sz="2800">
                <a:cs typeface="Times New Roman" panose="02020603050405020304" pitchFamily="18" charset="0"/>
              </a:rPr>
              <a:t>Cung cấp những cập nhật thường xuyên</a:t>
            </a:r>
          </a:p>
          <a:p>
            <a:pPr marL="400050" indent="-338138">
              <a:buSzPct val="100000"/>
              <a:buFont typeface="Courier New" panose="02070309020205020404" pitchFamily="49" charset="0"/>
              <a:buChar char="o"/>
            </a:pPr>
            <a:r>
              <a:rPr lang="en-US" altLang="en-US" sz="2800">
                <a:cs typeface="Times New Roman" panose="02020603050405020304" pitchFamily="18" charset="0"/>
              </a:rPr>
              <a:t>Lắng nghe thành viên khác</a:t>
            </a:r>
            <a:endParaRPr lang="en-US" altLang="en-US" sz="2800"/>
          </a:p>
        </p:txBody>
      </p:sp>
      <p:sp>
        <p:nvSpPr>
          <p:cNvPr id="3" name="Slide Number Placeholder 2"/>
          <p:cNvSpPr>
            <a:spLocks noGrp="1"/>
          </p:cNvSpPr>
          <p:nvPr>
            <p:ph type="sldNum" sz="quarter" idx="12"/>
          </p:nvPr>
        </p:nvSpPr>
        <p:spPr/>
        <p:txBody>
          <a:bodyPr/>
          <a:lstStyle/>
          <a:p>
            <a:pPr>
              <a:defRPr/>
            </a:pPr>
            <a:fld id="{0C38F70F-4EA9-4864-AFA1-3AFAA4F53BC3}" type="slidenum">
              <a:rPr lang="en-US" smtClean="0"/>
              <a:pPr>
                <a:defRPr/>
              </a:pPr>
              <a:t>29</a:t>
            </a:fld>
            <a:endParaRPr lang="en-US"/>
          </a:p>
        </p:txBody>
      </p:sp>
    </p:spTree>
    <p:extLst>
      <p:ext uri="{BB962C8B-B14F-4D97-AF65-F5344CB8AC3E}">
        <p14:creationId xmlns:p14="http://schemas.microsoft.com/office/powerpoint/2010/main" val="2776076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2400" y="228600"/>
            <a:ext cx="8686800" cy="857250"/>
          </a:xfrm>
        </p:spPr>
        <p:txBody>
          <a:bodyPr>
            <a:normAutofit/>
          </a:bodyPr>
          <a:lstStyle/>
          <a:p>
            <a:pPr marL="484632" eaLnBrk="1" fontAlgn="auto" hangingPunct="1">
              <a:spcAft>
                <a:spcPts val="0"/>
              </a:spcAft>
              <a:defRPr/>
            </a:pPr>
            <a:r>
              <a:rPr lang="en-US" sz="4400" smtClean="0">
                <a:solidFill>
                  <a:schemeClr val="accent5">
                    <a:lumMod val="50000"/>
                  </a:schemeClr>
                </a:solidFill>
                <a:latin typeface="Microsoft Sans Serif" panose="020B0604020202020204" pitchFamily="34" charset="0"/>
                <a:cs typeface="Microsoft Sans Serif" panose="020B0604020202020204" pitchFamily="34" charset="0"/>
              </a:rPr>
              <a:t>GIỚI THIỆU NHÓM</a:t>
            </a:r>
            <a:endParaRPr lang="en-US" sz="440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16387" name="Rectangle 3"/>
          <p:cNvSpPr>
            <a:spLocks noGrp="1" noChangeArrowheads="1"/>
          </p:cNvSpPr>
          <p:nvPr>
            <p:ph idx="1"/>
          </p:nvPr>
        </p:nvSpPr>
        <p:spPr>
          <a:xfrm>
            <a:off x="152400" y="1371600"/>
            <a:ext cx="8839200" cy="4389438"/>
          </a:xfrm>
        </p:spPr>
        <p:txBody>
          <a:bodyPr/>
          <a:lstStyle/>
          <a:p>
            <a:pPr marL="514350" indent="-514350" eaLnBrk="1" hangingPunct="1">
              <a:lnSpc>
                <a:spcPct val="150000"/>
              </a:lnSpc>
              <a:spcBef>
                <a:spcPts val="600"/>
              </a:spcBef>
              <a:buClr>
                <a:schemeClr val="accent2">
                  <a:lumMod val="40000"/>
                  <a:lumOff val="60000"/>
                </a:schemeClr>
              </a:buClr>
              <a:buSzPct val="100000"/>
              <a:buFont typeface="Wingdings" panose="05000000000000000000" pitchFamily="2" charset="2"/>
              <a:buChar char="Ø"/>
            </a:pPr>
            <a:r>
              <a:rPr lang="en-US" altLang="en-US" sz="2800" smtClean="0">
                <a:latin typeface="Constantia (Body)"/>
                <a:cs typeface="Times New Roman" panose="02020603050405020304" pitchFamily="18" charset="0"/>
              </a:rPr>
              <a:t>Khái niệm nhóm</a:t>
            </a:r>
          </a:p>
          <a:p>
            <a:pPr marL="514350" indent="-514350" eaLnBrk="1" hangingPunct="1">
              <a:lnSpc>
                <a:spcPct val="150000"/>
              </a:lnSpc>
              <a:spcBef>
                <a:spcPts val="600"/>
              </a:spcBef>
              <a:buClr>
                <a:schemeClr val="accent2">
                  <a:lumMod val="40000"/>
                  <a:lumOff val="60000"/>
                </a:schemeClr>
              </a:buClr>
              <a:buSzPct val="100000"/>
              <a:buFont typeface="Wingdings" panose="05000000000000000000" pitchFamily="2" charset="2"/>
              <a:buChar char="Ø"/>
            </a:pPr>
            <a:r>
              <a:rPr lang="en-US" altLang="en-US" sz="2800" smtClean="0">
                <a:latin typeface="Constantia (Body)"/>
                <a:cs typeface="Times New Roman" panose="02020603050405020304" pitchFamily="18" charset="0"/>
              </a:rPr>
              <a:t>Phân loại </a:t>
            </a:r>
            <a:r>
              <a:rPr lang="en-US" altLang="en-US" sz="2800" smtClean="0">
                <a:latin typeface="Constantia (Body)"/>
                <a:cs typeface="Times New Roman" panose="02020603050405020304" pitchFamily="18" charset="0"/>
              </a:rPr>
              <a:t>nhóm</a:t>
            </a:r>
            <a:endParaRPr lang="en-US" altLang="en-US" sz="2800" smtClean="0">
              <a:latin typeface="Constantia (Body)"/>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67712"/>
            <a:ext cx="8229600" cy="628650"/>
          </a:xfrm>
        </p:spPr>
        <p:txBody>
          <a:bodyPr/>
          <a:lstStyle/>
          <a:p>
            <a:pPr marL="174625">
              <a:defRPr/>
            </a:pPr>
            <a:r>
              <a:rPr lang="en-US" altLang="en-US" sz="3800">
                <a:solidFill>
                  <a:schemeClr val="accent5">
                    <a:lumMod val="50000"/>
                  </a:schemeClr>
                </a:solidFill>
                <a:latin typeface="Microsoft Sans Serif" panose="020B0604020202020204" pitchFamily="34" charset="0"/>
                <a:cs typeface="Microsoft Sans Serif" panose="020B0604020202020204" pitchFamily="34" charset="0"/>
              </a:rPr>
              <a:t>Thỏa hiệp</a:t>
            </a:r>
          </a:p>
        </p:txBody>
      </p:sp>
      <p:sp>
        <p:nvSpPr>
          <p:cNvPr id="38915" name="Content Placeholder 2"/>
          <p:cNvSpPr>
            <a:spLocks noGrp="1"/>
          </p:cNvSpPr>
          <p:nvPr>
            <p:ph idx="4294967295"/>
          </p:nvPr>
        </p:nvSpPr>
        <p:spPr/>
        <p:txBody>
          <a:bodyPr rIns="91440"/>
          <a:lstStyle/>
          <a:p>
            <a:endParaRPr lang="en-US" altLang="en-US"/>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426074"/>
            <a:ext cx="331470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1704654" y="4751798"/>
            <a:ext cx="2743200" cy="1447800"/>
          </a:xfrm>
          <a:prstGeom prst="rect">
            <a:avLst/>
          </a:prstGeom>
          <a:noFill/>
          <a:ln w="9525">
            <a:noFill/>
            <a:miter lim="800000"/>
            <a:headEnd/>
            <a:tailEnd/>
          </a:ln>
        </p:spPr>
        <p:txBody>
          <a:bodyPr/>
          <a:lstStyle/>
          <a:p>
            <a:pPr marL="342900" indent="-342900" eaLnBrk="0" hangingPunct="0">
              <a:spcBef>
                <a:spcPct val="20000"/>
              </a:spcBef>
              <a:buClr>
                <a:schemeClr val="bg2"/>
              </a:buClr>
              <a:buSzPct val="70000"/>
              <a:buFont typeface="Wingdings" pitchFamily="2" charset="2"/>
              <a:buNone/>
              <a:defRPr/>
            </a:pPr>
            <a:r>
              <a:rPr lang="en-US" sz="9600" kern="0" baseline="0">
                <a:latin typeface="Arial" panose="020B0604020202020204" pitchFamily="34" charset="0"/>
                <a:cs typeface="Arial" panose="020B0604020202020204" pitchFamily="34" charset="0"/>
              </a:rPr>
              <a:t>1+1</a:t>
            </a:r>
          </a:p>
        </p:txBody>
      </p:sp>
      <p:sp>
        <p:nvSpPr>
          <p:cNvPr id="6" name="Content Placeholder 2"/>
          <p:cNvSpPr txBox="1">
            <a:spLocks/>
          </p:cNvSpPr>
          <p:nvPr/>
        </p:nvSpPr>
        <p:spPr bwMode="auto">
          <a:xfrm>
            <a:off x="4648200" y="4953000"/>
            <a:ext cx="2743200" cy="1447800"/>
          </a:xfrm>
          <a:prstGeom prst="rect">
            <a:avLst/>
          </a:prstGeom>
          <a:noFill/>
          <a:ln w="9525">
            <a:noFill/>
            <a:miter lim="800000"/>
            <a:headEnd/>
            <a:tailEnd/>
          </a:ln>
        </p:spPr>
        <p:txBody>
          <a:bodyPr/>
          <a:lstStyle/>
          <a:p>
            <a:pPr marL="342900" indent="-342900" eaLnBrk="0" hangingPunct="0">
              <a:spcBef>
                <a:spcPct val="20000"/>
              </a:spcBef>
              <a:buClr>
                <a:schemeClr val="bg2"/>
              </a:buClr>
              <a:buSzPct val="70000"/>
              <a:buFont typeface="Wingdings" pitchFamily="2" charset="2"/>
              <a:buNone/>
              <a:defRPr/>
            </a:pPr>
            <a:r>
              <a:rPr lang="en-US" sz="9600" kern="0" baseline="0">
                <a:latin typeface="+mn-lt"/>
                <a:cs typeface="+mn-cs"/>
              </a:rPr>
              <a:t>?</a:t>
            </a:r>
          </a:p>
        </p:txBody>
      </p:sp>
      <p:sp>
        <p:nvSpPr>
          <p:cNvPr id="7" name="Content Placeholder 2"/>
          <p:cNvSpPr txBox="1">
            <a:spLocks/>
          </p:cNvSpPr>
          <p:nvPr/>
        </p:nvSpPr>
        <p:spPr bwMode="auto">
          <a:xfrm>
            <a:off x="4648200" y="4800600"/>
            <a:ext cx="2819400" cy="1447800"/>
          </a:xfrm>
          <a:prstGeom prst="rect">
            <a:avLst/>
          </a:prstGeom>
          <a:solidFill>
            <a:srgbClr val="FFFF00"/>
          </a:solidFill>
          <a:ln w="9525">
            <a:noFill/>
            <a:miter lim="800000"/>
            <a:headEnd/>
            <a:tailEnd/>
          </a:ln>
        </p:spPr>
        <p:txBody>
          <a:bodyPr/>
          <a:lstStyle/>
          <a:p>
            <a:pPr marL="342900" indent="-342900" eaLnBrk="0" hangingPunct="0">
              <a:spcBef>
                <a:spcPct val="20000"/>
              </a:spcBef>
              <a:buClr>
                <a:schemeClr val="bg2"/>
              </a:buClr>
              <a:buSzPct val="70000"/>
              <a:buFont typeface="Wingdings" pitchFamily="2" charset="2"/>
              <a:buNone/>
              <a:defRPr/>
            </a:pPr>
            <a:r>
              <a:rPr lang="en-US" sz="9600" kern="0" baseline="0">
                <a:solidFill>
                  <a:srgbClr val="FF0000"/>
                </a:solidFill>
                <a:latin typeface="Arial" panose="020B0604020202020204" pitchFamily="34" charset="0"/>
                <a:cs typeface="Arial" panose="020B0604020202020204" pitchFamily="34" charset="0"/>
              </a:rPr>
              <a:t>=1,5</a:t>
            </a:r>
          </a:p>
        </p:txBody>
      </p:sp>
      <p:sp>
        <p:nvSpPr>
          <p:cNvPr id="3" name="Slide Number Placeholder 2"/>
          <p:cNvSpPr>
            <a:spLocks noGrp="1"/>
          </p:cNvSpPr>
          <p:nvPr>
            <p:ph type="sldNum" sz="quarter" idx="12"/>
          </p:nvPr>
        </p:nvSpPr>
        <p:spPr/>
        <p:txBody>
          <a:bodyPr/>
          <a:lstStyle/>
          <a:p>
            <a:pPr>
              <a:defRPr/>
            </a:pPr>
            <a:fld id="{0C38F70F-4EA9-4864-AFA1-3AFAA4F53BC3}" type="slidenum">
              <a:rPr lang="en-US" smtClean="0"/>
              <a:pPr>
                <a:defRPr/>
              </a:pPr>
              <a:t>30</a:t>
            </a:fld>
            <a:endParaRPr lang="en-US"/>
          </a:p>
        </p:txBody>
      </p:sp>
    </p:spTree>
    <p:extLst>
      <p:ext uri="{BB962C8B-B14F-4D97-AF65-F5344CB8AC3E}">
        <p14:creationId xmlns:p14="http://schemas.microsoft.com/office/powerpoint/2010/main" val="343365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490859"/>
            <a:ext cx="8229600" cy="704850"/>
          </a:xfrm>
        </p:spPr>
        <p:txBody>
          <a:bodyPr/>
          <a:lstStyle/>
          <a:p>
            <a:pPr marL="174625">
              <a:defRPr/>
            </a:pPr>
            <a:r>
              <a:rPr lang="en-US" altLang="en-US" sz="3800">
                <a:solidFill>
                  <a:schemeClr val="accent5">
                    <a:lumMod val="50000"/>
                  </a:schemeClr>
                </a:solidFill>
                <a:latin typeface="Microsoft Sans Serif" panose="020B0604020202020204" pitchFamily="34" charset="0"/>
                <a:cs typeface="Microsoft Sans Serif" panose="020B0604020202020204" pitchFamily="34" charset="0"/>
              </a:rPr>
              <a:t>Đồng đội</a:t>
            </a:r>
          </a:p>
        </p:txBody>
      </p:sp>
      <p:sp>
        <p:nvSpPr>
          <p:cNvPr id="43011" name="Content Placeholder 2"/>
          <p:cNvSpPr>
            <a:spLocks noGrp="1"/>
          </p:cNvSpPr>
          <p:nvPr>
            <p:ph idx="4294967295"/>
          </p:nvPr>
        </p:nvSpPr>
        <p:spPr/>
        <p:txBody>
          <a:bodyPr rIns="91440"/>
          <a:lstStyle/>
          <a:p>
            <a:endParaRPr lang="en-US" altLang="en-US"/>
          </a:p>
        </p:txBody>
      </p:sp>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38766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2209800" y="4822486"/>
            <a:ext cx="1905000" cy="1447800"/>
          </a:xfrm>
          <a:prstGeom prst="rect">
            <a:avLst/>
          </a:prstGeom>
          <a:noFill/>
          <a:ln w="9525">
            <a:noFill/>
            <a:miter lim="800000"/>
            <a:headEnd/>
            <a:tailEnd/>
          </a:ln>
        </p:spPr>
        <p:txBody>
          <a:bodyPr/>
          <a:lstStyle/>
          <a:p>
            <a:pPr marL="342900" indent="-342900" eaLnBrk="0" hangingPunct="0">
              <a:spcBef>
                <a:spcPct val="20000"/>
              </a:spcBef>
              <a:buClr>
                <a:schemeClr val="bg2"/>
              </a:buClr>
              <a:buSzPct val="70000"/>
              <a:buFont typeface="Wingdings" pitchFamily="2" charset="2"/>
              <a:buNone/>
              <a:defRPr/>
            </a:pPr>
            <a:r>
              <a:rPr lang="en-US" sz="9600" kern="0" baseline="0">
                <a:latin typeface="+mn-lt"/>
                <a:cs typeface="+mn-cs"/>
              </a:rPr>
              <a:t>1+1</a:t>
            </a:r>
          </a:p>
        </p:txBody>
      </p:sp>
      <p:sp>
        <p:nvSpPr>
          <p:cNvPr id="6" name="Content Placeholder 2"/>
          <p:cNvSpPr txBox="1">
            <a:spLocks/>
          </p:cNvSpPr>
          <p:nvPr/>
        </p:nvSpPr>
        <p:spPr bwMode="auto">
          <a:xfrm>
            <a:off x="4648200" y="4953000"/>
            <a:ext cx="2743200" cy="1447800"/>
          </a:xfrm>
          <a:prstGeom prst="rect">
            <a:avLst/>
          </a:prstGeom>
          <a:noFill/>
          <a:ln w="9525">
            <a:noFill/>
            <a:miter lim="800000"/>
            <a:headEnd/>
            <a:tailEnd/>
          </a:ln>
        </p:spPr>
        <p:txBody>
          <a:bodyPr/>
          <a:lstStyle/>
          <a:p>
            <a:pPr marL="342900" indent="-342900" eaLnBrk="0" hangingPunct="0">
              <a:spcBef>
                <a:spcPct val="20000"/>
              </a:spcBef>
              <a:buClr>
                <a:schemeClr val="bg2"/>
              </a:buClr>
              <a:buSzPct val="70000"/>
              <a:buFont typeface="Wingdings" pitchFamily="2" charset="2"/>
              <a:buNone/>
              <a:defRPr/>
            </a:pPr>
            <a:r>
              <a:rPr lang="en-US" sz="9600" kern="0" baseline="0">
                <a:latin typeface="+mn-lt"/>
                <a:cs typeface="+mn-cs"/>
              </a:rPr>
              <a:t>?</a:t>
            </a:r>
          </a:p>
        </p:txBody>
      </p:sp>
      <p:sp>
        <p:nvSpPr>
          <p:cNvPr id="7" name="Content Placeholder 2"/>
          <p:cNvSpPr txBox="1">
            <a:spLocks/>
          </p:cNvSpPr>
          <p:nvPr/>
        </p:nvSpPr>
        <p:spPr bwMode="auto">
          <a:xfrm>
            <a:off x="4724400" y="4800600"/>
            <a:ext cx="2819400" cy="1447800"/>
          </a:xfrm>
          <a:prstGeom prst="rect">
            <a:avLst/>
          </a:prstGeom>
          <a:solidFill>
            <a:srgbClr val="FFFF00"/>
          </a:solidFill>
          <a:ln w="9525">
            <a:noFill/>
            <a:miter lim="800000"/>
            <a:headEnd/>
            <a:tailEnd/>
          </a:ln>
        </p:spPr>
        <p:txBody>
          <a:bodyPr/>
          <a:lstStyle/>
          <a:p>
            <a:pPr marL="342900" indent="-342900" eaLnBrk="0" hangingPunct="0">
              <a:spcBef>
                <a:spcPct val="20000"/>
              </a:spcBef>
              <a:buClr>
                <a:schemeClr val="bg2"/>
              </a:buClr>
              <a:buSzPct val="70000"/>
              <a:buFont typeface="Wingdings" pitchFamily="2" charset="2"/>
              <a:buNone/>
              <a:defRPr/>
            </a:pPr>
            <a:r>
              <a:rPr lang="en-US" sz="9600" kern="0" baseline="0">
                <a:solidFill>
                  <a:srgbClr val="FF0000"/>
                </a:solidFill>
                <a:latin typeface="+mn-lt"/>
                <a:cs typeface="+mn-cs"/>
              </a:rPr>
              <a:t>&gt;2</a:t>
            </a:r>
          </a:p>
        </p:txBody>
      </p:sp>
      <p:sp>
        <p:nvSpPr>
          <p:cNvPr id="43017" name="Text Box 9"/>
          <p:cNvSpPr txBox="1">
            <a:spLocks noChangeArrowheads="1"/>
          </p:cNvSpPr>
          <p:nvPr/>
        </p:nvSpPr>
        <p:spPr bwMode="auto">
          <a:xfrm>
            <a:off x="4800600" y="1600200"/>
            <a:ext cx="3886200" cy="9461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aseline="0">
                <a:latin typeface="Arial" panose="020B0604020202020204" pitchFamily="34" charset="0"/>
              </a:rPr>
              <a:t>Ăn một mình đau tức, làm một mình cực thân</a:t>
            </a:r>
          </a:p>
        </p:txBody>
      </p:sp>
      <p:sp>
        <p:nvSpPr>
          <p:cNvPr id="3" name="Slide Number Placeholder 2"/>
          <p:cNvSpPr>
            <a:spLocks noGrp="1"/>
          </p:cNvSpPr>
          <p:nvPr>
            <p:ph type="sldNum" sz="quarter" idx="12"/>
          </p:nvPr>
        </p:nvSpPr>
        <p:spPr/>
        <p:txBody>
          <a:bodyPr/>
          <a:lstStyle/>
          <a:p>
            <a:pPr>
              <a:defRPr/>
            </a:pPr>
            <a:fld id="{0C38F70F-4EA9-4864-AFA1-3AFAA4F53BC3}" type="slidenum">
              <a:rPr lang="en-US" smtClean="0"/>
              <a:pPr>
                <a:defRPr/>
              </a:pPr>
              <a:t>31</a:t>
            </a:fld>
            <a:endParaRPr lang="en-US"/>
          </a:p>
        </p:txBody>
      </p:sp>
    </p:spTree>
    <p:extLst>
      <p:ext uri="{BB962C8B-B14F-4D97-AF65-F5344CB8AC3E}">
        <p14:creationId xmlns:p14="http://schemas.microsoft.com/office/powerpoint/2010/main" val="2776614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049" y="228600"/>
            <a:ext cx="8229600" cy="762000"/>
          </a:xfrm>
        </p:spPr>
        <p:txBody>
          <a:bodyPr/>
          <a:lstStyle/>
          <a:p>
            <a:pPr marL="174625">
              <a:defRPr/>
            </a:pPr>
            <a:r>
              <a:rPr lang="en-US" altLang="en-US" sz="3800">
                <a:solidFill>
                  <a:schemeClr val="accent5">
                    <a:lumMod val="50000"/>
                  </a:schemeClr>
                </a:solidFill>
                <a:latin typeface="Microsoft Sans Serif" panose="020B0604020202020204" pitchFamily="34" charset="0"/>
                <a:cs typeface="Microsoft Sans Serif" panose="020B0604020202020204" pitchFamily="34" charset="0"/>
              </a:rPr>
              <a:t>Những team hoạt động không tốt</a:t>
            </a:r>
          </a:p>
        </p:txBody>
      </p:sp>
      <p:sp>
        <p:nvSpPr>
          <p:cNvPr id="3" name="Content Placeholder 2"/>
          <p:cNvSpPr>
            <a:spLocks noGrp="1"/>
          </p:cNvSpPr>
          <p:nvPr>
            <p:ph idx="4294967295"/>
          </p:nvPr>
        </p:nvSpPr>
        <p:spPr>
          <a:xfrm>
            <a:off x="228600" y="1295400"/>
            <a:ext cx="8610600" cy="4389437"/>
          </a:xfrm>
        </p:spPr>
        <p:txBody>
          <a:bodyPr rIns="91440"/>
          <a:lstStyle/>
          <a:p>
            <a:pPr marL="0" indent="0">
              <a:buNone/>
            </a:pPr>
            <a:r>
              <a:rPr lang="en-US" altLang="en-US" sz="2800">
                <a:cs typeface="Times New Roman" panose="02020603050405020304" pitchFamily="18" charset="0"/>
              </a:rPr>
              <a:t>Những team hoạt động không tốt thường có chung những dấu hiệu sau đây:</a:t>
            </a:r>
          </a:p>
          <a:p>
            <a:pPr lvl="1" indent="-300038">
              <a:buFont typeface="Courier New" panose="02070309020205020404" pitchFamily="49" charset="0"/>
              <a:buChar char="o"/>
            </a:pPr>
            <a:r>
              <a:rPr lang="en-US" altLang="en-US" sz="2800">
                <a:solidFill>
                  <a:srgbClr val="0000CC"/>
                </a:solidFill>
                <a:cs typeface="Times New Roman" panose="02020603050405020304" pitchFamily="18" charset="0"/>
              </a:rPr>
              <a:t>Thiếu sự tin cậy lẫn nhau</a:t>
            </a:r>
          </a:p>
          <a:p>
            <a:pPr lvl="1" indent="-300038">
              <a:buFont typeface="Courier New" panose="02070309020205020404" pitchFamily="49" charset="0"/>
              <a:buChar char="o"/>
            </a:pPr>
            <a:r>
              <a:rPr lang="en-US" altLang="en-US" sz="2800">
                <a:solidFill>
                  <a:srgbClr val="0000CC"/>
                </a:solidFill>
                <a:cs typeface="Times New Roman" panose="02020603050405020304" pitchFamily="18" charset="0"/>
              </a:rPr>
              <a:t>Có thái độ ngại xung đột với nhau</a:t>
            </a:r>
          </a:p>
          <a:p>
            <a:pPr lvl="1" indent="-300038">
              <a:buFont typeface="Courier New" panose="02070309020205020404" pitchFamily="49" charset="0"/>
              <a:buChar char="o"/>
            </a:pPr>
            <a:r>
              <a:rPr lang="en-US" altLang="en-US" sz="2800">
                <a:solidFill>
                  <a:srgbClr val="0000CC"/>
                </a:solidFill>
                <a:cs typeface="Times New Roman" panose="02020603050405020304" pitchFamily="18" charset="0"/>
              </a:rPr>
              <a:t>Thiếu gắn bó với mục tiêu chung của team</a:t>
            </a:r>
          </a:p>
          <a:p>
            <a:pPr lvl="1" indent="-300038">
              <a:buFont typeface="Courier New" panose="02070309020205020404" pitchFamily="49" charset="0"/>
              <a:buChar char="o"/>
            </a:pPr>
            <a:r>
              <a:rPr lang="en-US" altLang="en-US" sz="2800">
                <a:solidFill>
                  <a:srgbClr val="0000CC"/>
                </a:solidFill>
                <a:cs typeface="Times New Roman" panose="02020603050405020304" pitchFamily="18" charset="0"/>
              </a:rPr>
              <a:t>Trốn tránh trách nhiệm</a:t>
            </a:r>
          </a:p>
          <a:p>
            <a:pPr lvl="1" indent="-300038">
              <a:buFont typeface="Courier New" panose="02070309020205020404" pitchFamily="49" charset="0"/>
              <a:buChar char="o"/>
            </a:pPr>
            <a:r>
              <a:rPr lang="en-US" altLang="en-US" sz="2800">
                <a:solidFill>
                  <a:srgbClr val="0000CC"/>
                </a:solidFill>
                <a:cs typeface="Times New Roman" panose="02020603050405020304" pitchFamily="18" charset="0"/>
              </a:rPr>
              <a:t>Không quan tâm đến kết quả hoạt động của nhóm</a:t>
            </a:r>
            <a:endParaRPr lang="en-US" altLang="en-US" sz="2800">
              <a:solidFill>
                <a:srgbClr val="0000CC"/>
              </a:solidFill>
            </a:endParaRPr>
          </a:p>
        </p:txBody>
      </p:sp>
      <p:sp>
        <p:nvSpPr>
          <p:cNvPr id="4" name="Slide Number Placeholder 3"/>
          <p:cNvSpPr>
            <a:spLocks noGrp="1"/>
          </p:cNvSpPr>
          <p:nvPr>
            <p:ph type="sldNum" sz="quarter" idx="12"/>
          </p:nvPr>
        </p:nvSpPr>
        <p:spPr/>
        <p:txBody>
          <a:bodyPr/>
          <a:lstStyle/>
          <a:p>
            <a:pPr>
              <a:defRPr/>
            </a:pPr>
            <a:fld id="{0C38F70F-4EA9-4864-AFA1-3AFAA4F53BC3}" type="slidenum">
              <a:rPr lang="en-US" smtClean="0"/>
              <a:pPr>
                <a:defRPr/>
              </a:pPr>
              <a:t>32</a:t>
            </a:fld>
            <a:endParaRPr lang="en-US"/>
          </a:p>
        </p:txBody>
      </p:sp>
    </p:spTree>
    <p:extLst>
      <p:ext uri="{BB962C8B-B14F-4D97-AF65-F5344CB8AC3E}">
        <p14:creationId xmlns:p14="http://schemas.microsoft.com/office/powerpoint/2010/main" val="23662256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400050"/>
            <a:ext cx="8229600" cy="704850"/>
          </a:xfrm>
        </p:spPr>
        <p:txBody>
          <a:bodyPr/>
          <a:lstStyle/>
          <a:p>
            <a:pPr marL="174625">
              <a:defRPr/>
            </a:pPr>
            <a:r>
              <a:rPr lang="en-US" altLang="en-US" sz="3800">
                <a:solidFill>
                  <a:schemeClr val="accent5">
                    <a:lumMod val="50000"/>
                  </a:schemeClr>
                </a:solidFill>
                <a:latin typeface="Microsoft Sans Serif" panose="020B0604020202020204" pitchFamily="34" charset="0"/>
                <a:cs typeface="Microsoft Sans Serif" panose="020B0604020202020204" pitchFamily="34" charset="0"/>
              </a:rPr>
              <a:t>Đối đầu</a:t>
            </a:r>
          </a:p>
        </p:txBody>
      </p:sp>
      <p:sp>
        <p:nvSpPr>
          <p:cNvPr id="45059" name="Content Placeholder 2"/>
          <p:cNvSpPr>
            <a:spLocks noGrp="1"/>
          </p:cNvSpPr>
          <p:nvPr>
            <p:ph idx="4294967295"/>
          </p:nvPr>
        </p:nvSpPr>
        <p:spPr>
          <a:xfrm>
            <a:off x="2133600" y="4908550"/>
            <a:ext cx="1981200" cy="1447800"/>
          </a:xfrm>
        </p:spPr>
        <p:txBody>
          <a:bodyPr rIns="91440"/>
          <a:lstStyle/>
          <a:p>
            <a:pPr marL="0" indent="0">
              <a:buNone/>
            </a:pPr>
            <a:r>
              <a:rPr lang="en-US" altLang="en-US" sz="9700" smtClean="0"/>
              <a:t>1+1</a:t>
            </a:r>
            <a:endParaRPr lang="en-US" altLang="en-US" sz="9700"/>
          </a:p>
        </p:txBody>
      </p:sp>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19200"/>
            <a:ext cx="4276725"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4648200" y="4953000"/>
            <a:ext cx="2743200" cy="1447800"/>
          </a:xfrm>
          <a:prstGeom prst="rect">
            <a:avLst/>
          </a:prstGeom>
          <a:noFill/>
          <a:ln w="9525">
            <a:noFill/>
            <a:miter lim="800000"/>
            <a:headEnd/>
            <a:tailEnd/>
          </a:ln>
        </p:spPr>
        <p:txBody>
          <a:bodyPr/>
          <a:lstStyle/>
          <a:p>
            <a:pPr marL="342900" indent="-342900" eaLnBrk="0" hangingPunct="0">
              <a:spcBef>
                <a:spcPct val="20000"/>
              </a:spcBef>
              <a:buClr>
                <a:schemeClr val="bg2"/>
              </a:buClr>
              <a:buSzPct val="70000"/>
              <a:buFont typeface="Wingdings" pitchFamily="2" charset="2"/>
              <a:buNone/>
              <a:defRPr/>
            </a:pPr>
            <a:r>
              <a:rPr lang="en-US" sz="9600" kern="0" baseline="0">
                <a:latin typeface="+mn-lt"/>
                <a:cs typeface="+mn-cs"/>
              </a:rPr>
              <a:t>?</a:t>
            </a:r>
          </a:p>
        </p:txBody>
      </p:sp>
      <p:sp>
        <p:nvSpPr>
          <p:cNvPr id="6" name="Content Placeholder 2"/>
          <p:cNvSpPr txBox="1">
            <a:spLocks/>
          </p:cNvSpPr>
          <p:nvPr/>
        </p:nvSpPr>
        <p:spPr bwMode="auto">
          <a:xfrm>
            <a:off x="4267200" y="4876800"/>
            <a:ext cx="1905000" cy="1447800"/>
          </a:xfrm>
          <a:prstGeom prst="rect">
            <a:avLst/>
          </a:prstGeom>
          <a:solidFill>
            <a:srgbClr val="FFFF00"/>
          </a:solidFill>
          <a:ln w="9525">
            <a:noFill/>
            <a:miter lim="800000"/>
            <a:headEnd/>
            <a:tailEnd/>
          </a:ln>
        </p:spPr>
        <p:txBody>
          <a:bodyPr/>
          <a:lstStyle/>
          <a:p>
            <a:pPr marL="342900" indent="-342900" eaLnBrk="0" hangingPunct="0">
              <a:spcBef>
                <a:spcPct val="20000"/>
              </a:spcBef>
              <a:buClr>
                <a:schemeClr val="bg2"/>
              </a:buClr>
              <a:buSzPct val="70000"/>
              <a:buFont typeface="Wingdings" pitchFamily="2" charset="2"/>
              <a:buNone/>
              <a:defRPr/>
            </a:pPr>
            <a:r>
              <a:rPr lang="en-US" sz="9600" kern="0" baseline="0">
                <a:solidFill>
                  <a:srgbClr val="FF0000"/>
                </a:solidFill>
                <a:latin typeface="+mn-lt"/>
                <a:cs typeface="+mn-cs"/>
              </a:rPr>
              <a:t>&lt;1</a:t>
            </a:r>
          </a:p>
        </p:txBody>
      </p:sp>
      <p:sp>
        <p:nvSpPr>
          <p:cNvPr id="3" name="Slide Number Placeholder 2"/>
          <p:cNvSpPr>
            <a:spLocks noGrp="1"/>
          </p:cNvSpPr>
          <p:nvPr>
            <p:ph type="sldNum" sz="quarter" idx="12"/>
          </p:nvPr>
        </p:nvSpPr>
        <p:spPr/>
        <p:txBody>
          <a:bodyPr/>
          <a:lstStyle/>
          <a:p>
            <a:pPr>
              <a:defRPr/>
            </a:pPr>
            <a:fld id="{0C38F70F-4EA9-4864-AFA1-3AFAA4F53BC3}" type="slidenum">
              <a:rPr lang="en-US" smtClean="0"/>
              <a:pPr>
                <a:defRPr/>
              </a:pPr>
              <a:t>33</a:t>
            </a:fld>
            <a:endParaRPr lang="en-US"/>
          </a:p>
        </p:txBody>
      </p:sp>
    </p:spTree>
    <p:extLst>
      <p:ext uri="{BB962C8B-B14F-4D97-AF65-F5344CB8AC3E}">
        <p14:creationId xmlns:p14="http://schemas.microsoft.com/office/powerpoint/2010/main" val="849394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79028" y="0"/>
            <a:ext cx="8001000" cy="1216025"/>
          </a:xfrm>
        </p:spPr>
        <p:txBody>
          <a:bodyPr/>
          <a:lstStyle/>
          <a:p>
            <a:pPr marL="174625">
              <a:defRPr/>
            </a:pPr>
            <a:r>
              <a:rPr lang="en-US" altLang="en-US" sz="3800">
                <a:solidFill>
                  <a:schemeClr val="accent5">
                    <a:lumMod val="50000"/>
                  </a:schemeClr>
                </a:solidFill>
                <a:latin typeface="Microsoft Sans Serif" panose="020B0604020202020204" pitchFamily="34" charset="0"/>
                <a:cs typeface="Microsoft Sans Serif" panose="020B0604020202020204" pitchFamily="34" charset="0"/>
              </a:rPr>
              <a:t>7 câu hỏi để đáng giá </a:t>
            </a:r>
            <a:r>
              <a:rPr lang="en-US" altLang="en-US" sz="3800">
                <a:solidFill>
                  <a:schemeClr val="accent5">
                    <a:lumMod val="50000"/>
                  </a:schemeClr>
                </a:solidFill>
                <a:latin typeface="Microsoft Sans Serif" panose="020B0604020202020204" pitchFamily="34" charset="0"/>
                <a:cs typeface="Microsoft Sans Serif" panose="020B0604020202020204" pitchFamily="34" charset="0"/>
              </a:rPr>
              <a:t>nhóm</a:t>
            </a:r>
            <a:endParaRPr lang="en-US" altLang="en-US" sz="380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46083" name="Content Placeholder 2"/>
          <p:cNvSpPr>
            <a:spLocks noGrp="1"/>
          </p:cNvSpPr>
          <p:nvPr>
            <p:ph idx="4294967295"/>
          </p:nvPr>
        </p:nvSpPr>
        <p:spPr>
          <a:xfrm>
            <a:off x="0" y="1524000"/>
            <a:ext cx="8991600" cy="4495800"/>
          </a:xfrm>
        </p:spPr>
        <p:txBody>
          <a:bodyPr rIns="91440"/>
          <a:lstStyle/>
          <a:p>
            <a:pPr marL="400050" indent="-338138">
              <a:spcBef>
                <a:spcPts val="600"/>
              </a:spcBef>
              <a:buSzPct val="100000"/>
              <a:buFont typeface="Courier New" panose="02070309020205020404" pitchFamily="49" charset="0"/>
              <a:buChar char="o"/>
            </a:pPr>
            <a:r>
              <a:rPr lang="en-US" altLang="en-US">
                <a:cs typeface="Times New Roman" panose="02020603050405020304" pitchFamily="18" charset="0"/>
              </a:rPr>
              <a:t>Các thành viên của nhóm có đến dự họp đúng giờ không?</a:t>
            </a:r>
          </a:p>
          <a:p>
            <a:pPr marL="400050" indent="-338138">
              <a:spcBef>
                <a:spcPts val="600"/>
              </a:spcBef>
              <a:buSzPct val="100000"/>
              <a:buFont typeface="Courier New" panose="02070309020205020404" pitchFamily="49" charset="0"/>
              <a:buChar char="o"/>
            </a:pPr>
            <a:r>
              <a:rPr lang="en-US" altLang="en-US">
                <a:cs typeface="Times New Roman" panose="02020603050405020304" pitchFamily="18" charset="0"/>
              </a:rPr>
              <a:t>Các thành viên có chuẩn bị trước khi đến dự họp không?</a:t>
            </a:r>
          </a:p>
          <a:p>
            <a:pPr marL="400050" indent="-338138">
              <a:spcBef>
                <a:spcPts val="600"/>
              </a:spcBef>
              <a:buSzPct val="100000"/>
              <a:buFont typeface="Courier New" panose="02070309020205020404" pitchFamily="49" charset="0"/>
              <a:buChar char="o"/>
            </a:pPr>
            <a:r>
              <a:rPr lang="en-US" altLang="en-US">
                <a:cs typeface="Times New Roman" panose="02020603050405020304" pitchFamily="18" charset="0"/>
              </a:rPr>
              <a:t>Các cuộc họp có được tổ chức tốt?</a:t>
            </a:r>
          </a:p>
          <a:p>
            <a:pPr marL="400050" indent="-338138">
              <a:spcBef>
                <a:spcPts val="600"/>
              </a:spcBef>
              <a:buSzPct val="100000"/>
              <a:buFont typeface="Courier New" panose="02070309020205020404" pitchFamily="49" charset="0"/>
              <a:buChar char="o"/>
            </a:pPr>
            <a:r>
              <a:rPr lang="en-US" altLang="en-US">
                <a:cs typeface="Times New Roman" panose="02020603050405020304" pitchFamily="18" charset="0"/>
              </a:rPr>
              <a:t>Nhóm có theo đúng chương trình nghị sự của cuộc họp không?</a:t>
            </a:r>
          </a:p>
          <a:p>
            <a:pPr marL="400050" indent="-338138">
              <a:spcBef>
                <a:spcPts val="600"/>
              </a:spcBef>
              <a:buSzPct val="100000"/>
              <a:buFont typeface="Courier New" panose="02070309020205020404" pitchFamily="49" charset="0"/>
              <a:buChar char="o"/>
            </a:pPr>
            <a:r>
              <a:rPr lang="en-US" altLang="en-US">
                <a:cs typeface="Times New Roman" panose="02020603050405020304" pitchFamily="18" charset="0"/>
              </a:rPr>
              <a:t>Các thành viên có đóng góp một cách đồng đều? </a:t>
            </a:r>
          </a:p>
          <a:p>
            <a:pPr marL="400050" indent="-338138">
              <a:spcBef>
                <a:spcPts val="600"/>
              </a:spcBef>
              <a:buSzPct val="100000"/>
              <a:buFont typeface="Courier New" panose="02070309020205020404" pitchFamily="49" charset="0"/>
              <a:buChar char="o"/>
            </a:pPr>
            <a:r>
              <a:rPr lang="en-US" altLang="en-US">
                <a:cs typeface="Times New Roman" panose="02020603050405020304" pitchFamily="18" charset="0"/>
              </a:rPr>
              <a:t>Nhóm có quyết tâm thực hiện những quyết định đã đặt ra không?</a:t>
            </a:r>
          </a:p>
          <a:p>
            <a:pPr marL="400050" indent="-338138">
              <a:spcBef>
                <a:spcPts val="600"/>
              </a:spcBef>
              <a:buSzPct val="100000"/>
              <a:buFont typeface="Courier New" panose="02070309020205020404" pitchFamily="49" charset="0"/>
              <a:buChar char="o"/>
            </a:pPr>
            <a:r>
              <a:rPr lang="en-US" altLang="en-US">
                <a:cs typeface="Times New Roman" panose="02020603050405020304" pitchFamily="18" charset="0"/>
              </a:rPr>
              <a:t>Nhóm có thực hiện được những kết quả mong muốn không?</a:t>
            </a:r>
          </a:p>
        </p:txBody>
      </p:sp>
      <p:sp>
        <p:nvSpPr>
          <p:cNvPr id="3" name="Slide Number Placeholder 2"/>
          <p:cNvSpPr>
            <a:spLocks noGrp="1"/>
          </p:cNvSpPr>
          <p:nvPr>
            <p:ph type="sldNum" sz="quarter" idx="12"/>
          </p:nvPr>
        </p:nvSpPr>
        <p:spPr/>
        <p:txBody>
          <a:bodyPr/>
          <a:lstStyle/>
          <a:p>
            <a:pPr>
              <a:defRPr/>
            </a:pPr>
            <a:fld id="{0C38F70F-4EA9-4864-AFA1-3AFAA4F53BC3}" type="slidenum">
              <a:rPr lang="en-US" smtClean="0"/>
              <a:pPr>
                <a:defRPr/>
              </a:pPr>
              <a:t>34</a:t>
            </a:fld>
            <a:endParaRPr lang="en-US"/>
          </a:p>
        </p:txBody>
      </p:sp>
    </p:spTree>
    <p:extLst>
      <p:ext uri="{BB962C8B-B14F-4D97-AF65-F5344CB8AC3E}">
        <p14:creationId xmlns:p14="http://schemas.microsoft.com/office/powerpoint/2010/main" val="9602837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381000"/>
            <a:ext cx="8229600" cy="704850"/>
          </a:xfrm>
        </p:spPr>
        <p:txBody>
          <a:bodyPr>
            <a:normAutofit/>
          </a:bodyPr>
          <a:lstStyle/>
          <a:p>
            <a:pPr marL="174625">
              <a:defRPr/>
            </a:pPr>
            <a:r>
              <a:rPr lang="en-US" sz="3800">
                <a:solidFill>
                  <a:schemeClr val="accent5">
                    <a:lumMod val="50000"/>
                  </a:schemeClr>
                </a:solidFill>
                <a:latin typeface="Microsoft Sans Serif" panose="020B0604020202020204" pitchFamily="34" charset="0"/>
                <a:cs typeface="Microsoft Sans Serif" panose="020B0604020202020204" pitchFamily="34" charset="0"/>
              </a:rPr>
              <a:t>Các vị trí trong nhóm</a:t>
            </a:r>
            <a:endParaRPr lang="en-US" sz="380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21507" name="Rectangle 3"/>
          <p:cNvSpPr>
            <a:spLocks noGrp="1" noChangeArrowheads="1"/>
          </p:cNvSpPr>
          <p:nvPr>
            <p:ph idx="1"/>
          </p:nvPr>
        </p:nvSpPr>
        <p:spPr>
          <a:xfrm>
            <a:off x="274834" y="1526381"/>
            <a:ext cx="8229600" cy="4389437"/>
          </a:xfrm>
        </p:spPr>
        <p:txBody>
          <a:bodyPr>
            <a:noAutofit/>
          </a:bodyPr>
          <a:lstStyle/>
          <a:p>
            <a:pPr marL="448056" indent="-384048" eaLnBrk="1" fontAlgn="auto" hangingPunct="1">
              <a:spcBef>
                <a:spcPts val="600"/>
              </a:spcBef>
              <a:spcAft>
                <a:spcPts val="0"/>
              </a:spcAft>
              <a:buClr>
                <a:schemeClr val="accent3"/>
              </a:buClr>
              <a:buFont typeface="Wingdings" pitchFamily="2" charset="2"/>
              <a:buAutoNum type="arabicPeriod"/>
              <a:defRPr/>
            </a:pPr>
            <a:r>
              <a:rPr lang="en-US"/>
              <a:t>Người lãnh </a:t>
            </a:r>
            <a:r>
              <a:rPr lang="en-US" smtClean="0"/>
              <a:t>đạo</a:t>
            </a:r>
            <a:endParaRPr lang="en-US"/>
          </a:p>
          <a:p>
            <a:pPr marL="448056" indent="-384048" eaLnBrk="1" fontAlgn="auto" hangingPunct="1">
              <a:spcBef>
                <a:spcPts val="600"/>
              </a:spcBef>
              <a:spcAft>
                <a:spcPts val="0"/>
              </a:spcAft>
              <a:buClr>
                <a:schemeClr val="accent3"/>
              </a:buClr>
              <a:buFont typeface="Wingdings" pitchFamily="2" charset="2"/>
              <a:buAutoNum type="arabicPeriod"/>
              <a:defRPr/>
            </a:pPr>
            <a:r>
              <a:rPr lang="en-US"/>
              <a:t>Người góp </a:t>
            </a:r>
            <a:r>
              <a:rPr lang="en-US" smtClean="0"/>
              <a:t>ý</a:t>
            </a:r>
            <a:endParaRPr lang="en-US"/>
          </a:p>
          <a:p>
            <a:pPr marL="448056" indent="-384048" eaLnBrk="1" fontAlgn="auto" hangingPunct="1">
              <a:spcBef>
                <a:spcPts val="600"/>
              </a:spcBef>
              <a:spcAft>
                <a:spcPts val="0"/>
              </a:spcAft>
              <a:buClr>
                <a:schemeClr val="accent3"/>
              </a:buClr>
              <a:buFont typeface="Wingdings" pitchFamily="2" charset="2"/>
              <a:buAutoNum type="arabicPeriod"/>
              <a:defRPr/>
            </a:pPr>
            <a:r>
              <a:rPr lang="en-US"/>
              <a:t>Người bổ </a:t>
            </a:r>
            <a:r>
              <a:rPr lang="en-US" smtClean="0"/>
              <a:t>sung</a:t>
            </a:r>
            <a:endParaRPr lang="en-US"/>
          </a:p>
          <a:p>
            <a:pPr marL="448056" indent="-384048" eaLnBrk="1" fontAlgn="auto" hangingPunct="1">
              <a:spcBef>
                <a:spcPts val="600"/>
              </a:spcBef>
              <a:spcAft>
                <a:spcPts val="0"/>
              </a:spcAft>
              <a:buClr>
                <a:schemeClr val="accent3"/>
              </a:buClr>
              <a:buFont typeface="Wingdings" pitchFamily="2" charset="2"/>
              <a:buAutoNum type="arabicPeriod"/>
              <a:defRPr/>
            </a:pPr>
            <a:r>
              <a:rPr lang="en-US"/>
              <a:t>Người giao </a:t>
            </a:r>
            <a:r>
              <a:rPr lang="en-US" smtClean="0"/>
              <a:t>dịch</a:t>
            </a:r>
            <a:endParaRPr lang="en-US"/>
          </a:p>
          <a:p>
            <a:pPr marL="448056" indent="-384048" eaLnBrk="1" fontAlgn="auto" hangingPunct="1">
              <a:spcBef>
                <a:spcPts val="600"/>
              </a:spcBef>
              <a:spcAft>
                <a:spcPts val="0"/>
              </a:spcAft>
              <a:buClr>
                <a:schemeClr val="accent3"/>
              </a:buClr>
              <a:buFont typeface="Wingdings" pitchFamily="2" charset="2"/>
              <a:buAutoNum type="arabicPeriod"/>
              <a:defRPr/>
            </a:pPr>
            <a:r>
              <a:rPr lang="en-US"/>
              <a:t>Người điều </a:t>
            </a:r>
            <a:r>
              <a:rPr lang="en-US" smtClean="0"/>
              <a:t>phối</a:t>
            </a:r>
            <a:endParaRPr lang="en-US"/>
          </a:p>
          <a:p>
            <a:pPr marL="448056" indent="-384048" eaLnBrk="1" fontAlgn="auto" hangingPunct="1">
              <a:spcBef>
                <a:spcPts val="600"/>
              </a:spcBef>
              <a:spcAft>
                <a:spcPts val="0"/>
              </a:spcAft>
              <a:buClr>
                <a:schemeClr val="accent3"/>
              </a:buClr>
              <a:buFont typeface="Wingdings" pitchFamily="2" charset="2"/>
              <a:buAutoNum type="arabicPeriod"/>
              <a:defRPr/>
            </a:pPr>
            <a:r>
              <a:rPr lang="en-US"/>
              <a:t>Người tham gia ý </a:t>
            </a:r>
            <a:r>
              <a:rPr lang="en-US" smtClean="0"/>
              <a:t>kiến</a:t>
            </a:r>
            <a:endParaRPr lang="en-US"/>
          </a:p>
          <a:p>
            <a:pPr marL="448056" indent="-384048" eaLnBrk="1" fontAlgn="auto" hangingPunct="1">
              <a:spcBef>
                <a:spcPts val="600"/>
              </a:spcBef>
              <a:spcAft>
                <a:spcPts val="0"/>
              </a:spcAft>
              <a:buClr>
                <a:schemeClr val="accent3"/>
              </a:buClr>
              <a:buFont typeface="Wingdings" pitchFamily="2" charset="2"/>
              <a:buAutoNum type="arabicPeriod"/>
              <a:defRPr/>
            </a:pPr>
            <a:r>
              <a:rPr lang="en-US"/>
              <a:t>Người giám </a:t>
            </a:r>
            <a:r>
              <a:rPr lang="en-US" smtClean="0"/>
              <a:t>sát</a:t>
            </a:r>
            <a:endParaRPr lang="en-US"/>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52400" y="304800"/>
            <a:ext cx="8229600" cy="781050"/>
          </a:xfrm>
        </p:spPr>
        <p:txBody>
          <a:bodyPr>
            <a:normAutofit/>
          </a:bodyPr>
          <a:lstStyle/>
          <a:p>
            <a:pPr marL="174625">
              <a:defRPr/>
            </a:pPr>
            <a:r>
              <a:rPr lang="en-US" sz="3800">
                <a:solidFill>
                  <a:schemeClr val="accent5">
                    <a:lumMod val="50000"/>
                  </a:schemeClr>
                </a:solidFill>
                <a:latin typeface="Microsoft Sans Serif" panose="020B0604020202020204" pitchFamily="34" charset="0"/>
                <a:cs typeface="Microsoft Sans Serif" panose="020B0604020202020204" pitchFamily="34" charset="0"/>
              </a:rPr>
              <a:t>Người </a:t>
            </a:r>
            <a:r>
              <a:rPr lang="en-US" sz="3800">
                <a:solidFill>
                  <a:schemeClr val="accent5">
                    <a:lumMod val="50000"/>
                  </a:schemeClr>
                </a:solidFill>
                <a:latin typeface="Microsoft Sans Serif" panose="020B0604020202020204" pitchFamily="34" charset="0"/>
                <a:cs typeface="Microsoft Sans Serif" panose="020B0604020202020204" pitchFamily="34" charset="0"/>
              </a:rPr>
              <a:t>lãnh </a:t>
            </a: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đạo</a:t>
            </a:r>
            <a:endParaRPr lang="en-US" sz="380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66563" name="Rectangle 3"/>
          <p:cNvSpPr>
            <a:spLocks noGrp="1" noChangeArrowheads="1"/>
          </p:cNvSpPr>
          <p:nvPr>
            <p:ph idx="1"/>
          </p:nvPr>
        </p:nvSpPr>
        <p:spPr>
          <a:xfrm>
            <a:off x="152400" y="1515251"/>
            <a:ext cx="8733034" cy="4389437"/>
          </a:xfrm>
        </p:spPr>
        <p:txBody>
          <a:bodyPr>
            <a:normAutofit/>
          </a:bodyPr>
          <a:lstStyle/>
          <a:p>
            <a:pPr marL="521208" indent="-457200" eaLnBrk="1" fontAlgn="auto" hangingPunct="1">
              <a:lnSpc>
                <a:spcPct val="90000"/>
              </a:lnSpc>
              <a:spcAft>
                <a:spcPts val="0"/>
              </a:spcAft>
              <a:buClr>
                <a:schemeClr val="accent3"/>
              </a:buClr>
              <a:buSzPct val="100000"/>
              <a:buFont typeface="Courier New" panose="02070309020205020404" pitchFamily="49" charset="0"/>
              <a:buChar char="o"/>
              <a:defRPr/>
            </a:pPr>
            <a:r>
              <a:rPr lang="en-US" b="1">
                <a:latin typeface="Constantia (Body)"/>
                <a:cs typeface="Times New Roman" pitchFamily="18" charset="0"/>
              </a:rPr>
              <a:t>Nhiệm vụ: </a:t>
            </a:r>
            <a:r>
              <a:rPr lang="en-US">
                <a:latin typeface="Constantia (Body)"/>
                <a:cs typeface="Times New Roman" pitchFamily="18" charset="0"/>
              </a:rPr>
              <a:t>Tìm kiếm các thành viên mới và nâng cao tinh thần làm </a:t>
            </a:r>
            <a:r>
              <a:rPr lang="en-US" smtClean="0">
                <a:latin typeface="Constantia (Body)"/>
                <a:cs typeface="Times New Roman" pitchFamily="18" charset="0"/>
              </a:rPr>
              <a:t>việc.</a:t>
            </a:r>
          </a:p>
          <a:p>
            <a:pPr marL="521208" indent="-457200" eaLnBrk="1" fontAlgn="auto" hangingPunct="1">
              <a:lnSpc>
                <a:spcPct val="90000"/>
              </a:lnSpc>
              <a:spcAft>
                <a:spcPts val="0"/>
              </a:spcAft>
              <a:buClr>
                <a:schemeClr val="accent3"/>
              </a:buClr>
              <a:buSzPct val="100000"/>
              <a:buFont typeface="Courier New" panose="02070309020205020404" pitchFamily="49" charset="0"/>
              <a:buChar char="o"/>
              <a:defRPr/>
            </a:pPr>
            <a:r>
              <a:rPr lang="en-US" b="1" smtClean="0">
                <a:latin typeface="Constantia (Body)"/>
                <a:cs typeface="Times New Roman" pitchFamily="18" charset="0"/>
              </a:rPr>
              <a:t>Trách nhiệm</a:t>
            </a:r>
            <a:r>
              <a:rPr lang="en-US" smtClean="0">
                <a:latin typeface="Constantia (Body)"/>
                <a:cs typeface="Times New Roman" pitchFamily="18" charset="0"/>
              </a:rPr>
              <a:t>: Quản lý toàn bộ dự án</a:t>
            </a:r>
            <a:endParaRPr lang="en-US">
              <a:latin typeface="Constantia (Body)"/>
              <a:cs typeface="Times New Roman" pitchFamily="18" charset="0"/>
            </a:endParaRPr>
          </a:p>
          <a:p>
            <a:pPr marL="521208" indent="-457200" eaLnBrk="1" fontAlgn="auto" hangingPunct="1">
              <a:lnSpc>
                <a:spcPct val="90000"/>
              </a:lnSpc>
              <a:spcAft>
                <a:spcPts val="0"/>
              </a:spcAft>
              <a:buClr>
                <a:schemeClr val="accent3"/>
              </a:buClr>
              <a:buSzPct val="100000"/>
              <a:buFont typeface="Courier New" panose="02070309020205020404" pitchFamily="49" charset="0"/>
              <a:buChar char="o"/>
              <a:defRPr/>
            </a:pPr>
            <a:r>
              <a:rPr lang="en-US" b="1" smtClean="0">
                <a:latin typeface="Constantia (Body)"/>
                <a:cs typeface="Times New Roman" pitchFamily="18" charset="0"/>
              </a:rPr>
              <a:t>Khả năng:</a:t>
            </a:r>
          </a:p>
          <a:p>
            <a:pPr marL="520700" indent="-295275" eaLnBrk="1" fontAlgn="auto" hangingPunct="1">
              <a:lnSpc>
                <a:spcPct val="90000"/>
              </a:lnSpc>
              <a:spcAft>
                <a:spcPts val="0"/>
              </a:spcAft>
              <a:buClr>
                <a:schemeClr val="accent3"/>
              </a:buClr>
              <a:buSzPct val="100000"/>
              <a:buFont typeface="Arial" panose="020B0604020202020204" pitchFamily="34" charset="0"/>
              <a:buChar char="•"/>
              <a:defRPr/>
            </a:pPr>
            <a:r>
              <a:rPr lang="en-US" sz="2400" smtClean="0">
                <a:latin typeface="Constantia (Body)"/>
                <a:cs typeface="Times New Roman" pitchFamily="18" charset="0"/>
              </a:rPr>
              <a:t>Phán </a:t>
            </a:r>
            <a:r>
              <a:rPr lang="en-US" sz="2400">
                <a:latin typeface="Constantia (Body)"/>
                <a:cs typeface="Times New Roman" pitchFamily="18" charset="0"/>
              </a:rPr>
              <a:t>đoán </a:t>
            </a:r>
            <a:r>
              <a:rPr lang="en-US" sz="2400" smtClean="0">
                <a:latin typeface="Constantia (Body)"/>
                <a:cs typeface="Times New Roman" pitchFamily="18" charset="0"/>
              </a:rPr>
              <a:t>được </a:t>
            </a:r>
            <a:r>
              <a:rPr lang="en-US" sz="2400" smtClean="0">
                <a:latin typeface="Constantia (Body)"/>
                <a:cs typeface="Times New Roman" pitchFamily="18" charset="0"/>
              </a:rPr>
              <a:t>những </a:t>
            </a:r>
            <a:r>
              <a:rPr lang="en-US" sz="2400">
                <a:latin typeface="Constantia (Body)"/>
                <a:cs typeface="Times New Roman" pitchFamily="18" charset="0"/>
              </a:rPr>
              <a:t>năng lực và cá tính của các thành viên trong nhóm</a:t>
            </a:r>
            <a:r>
              <a:rPr lang="en-US" sz="2400" smtClean="0">
                <a:latin typeface="Constantia (Body)"/>
                <a:cs typeface="Times New Roman" pitchFamily="18" charset="0"/>
              </a:rPr>
              <a:t>.</a:t>
            </a:r>
            <a:endParaRPr lang="en-US" sz="2400">
              <a:latin typeface="Constantia (Body)"/>
              <a:cs typeface="Times New Roman" pitchFamily="18" charset="0"/>
            </a:endParaRPr>
          </a:p>
          <a:p>
            <a:pPr marL="520700" indent="-295275" eaLnBrk="1" fontAlgn="auto" hangingPunct="1">
              <a:lnSpc>
                <a:spcPct val="90000"/>
              </a:lnSpc>
              <a:spcAft>
                <a:spcPts val="0"/>
              </a:spcAft>
              <a:buClr>
                <a:schemeClr val="accent3"/>
              </a:buClr>
              <a:buSzPct val="100000"/>
              <a:buFont typeface="Arial" panose="020B0604020202020204" pitchFamily="34" charset="0"/>
              <a:buChar char="•"/>
              <a:defRPr/>
            </a:pPr>
            <a:r>
              <a:rPr lang="en-US" sz="2400">
                <a:latin typeface="Constantia (Body)"/>
                <a:cs typeface="Times New Roman" pitchFamily="18" charset="0"/>
              </a:rPr>
              <a:t>Giỏi tìm ra các cách vượt qua những điểm yếu</a:t>
            </a:r>
            <a:r>
              <a:rPr lang="en-US" sz="2400" smtClean="0">
                <a:latin typeface="Constantia (Body)"/>
                <a:cs typeface="Times New Roman" pitchFamily="18" charset="0"/>
              </a:rPr>
              <a:t>.</a:t>
            </a:r>
            <a:endParaRPr lang="en-US" sz="2400">
              <a:latin typeface="Constantia (Body)"/>
              <a:cs typeface="Times New Roman" pitchFamily="18" charset="0"/>
            </a:endParaRPr>
          </a:p>
          <a:p>
            <a:pPr marL="520700" indent="-295275" eaLnBrk="1" fontAlgn="auto" hangingPunct="1">
              <a:lnSpc>
                <a:spcPct val="90000"/>
              </a:lnSpc>
              <a:spcAft>
                <a:spcPts val="0"/>
              </a:spcAft>
              <a:buClr>
                <a:schemeClr val="accent3"/>
              </a:buClr>
              <a:buSzPct val="100000"/>
              <a:buFont typeface="Arial" panose="020B0604020202020204" pitchFamily="34" charset="0"/>
              <a:buChar char="•"/>
              <a:defRPr/>
            </a:pPr>
            <a:r>
              <a:rPr lang="en-US" sz="2400">
                <a:latin typeface="Constantia (Body)"/>
                <a:cs typeface="Times New Roman" pitchFamily="18" charset="0"/>
              </a:rPr>
              <a:t>Có khả năng thông tri hai chiều</a:t>
            </a:r>
            <a:r>
              <a:rPr lang="en-US" sz="2400" smtClean="0">
                <a:latin typeface="Constantia (Body)"/>
                <a:cs typeface="Times New Roman" pitchFamily="18" charset="0"/>
              </a:rPr>
              <a:t>.</a:t>
            </a:r>
            <a:endParaRPr lang="en-US" sz="2400">
              <a:latin typeface="Constantia (Body)"/>
              <a:cs typeface="Times New Roman" pitchFamily="18" charset="0"/>
            </a:endParaRPr>
          </a:p>
          <a:p>
            <a:pPr marL="520700" indent="-295275" eaLnBrk="1" fontAlgn="auto" hangingPunct="1">
              <a:lnSpc>
                <a:spcPct val="90000"/>
              </a:lnSpc>
              <a:spcAft>
                <a:spcPts val="0"/>
              </a:spcAft>
              <a:buClr>
                <a:schemeClr val="accent3"/>
              </a:buClr>
              <a:buSzPct val="100000"/>
              <a:buFont typeface="Arial" panose="020B0604020202020204" pitchFamily="34" charset="0"/>
              <a:buChar char="•"/>
              <a:defRPr/>
            </a:pPr>
            <a:r>
              <a:rPr lang="en-US" sz="2400">
                <a:latin typeface="Constantia (Body)"/>
                <a:cs typeface="Times New Roman" pitchFamily="18" charset="0"/>
              </a:rPr>
              <a:t>Biết tạo bầu không khí hưng phấn và lạc quan trong nhóm.</a:t>
            </a:r>
          </a:p>
          <a:p>
            <a:pPr marL="521208" indent="-457200" eaLnBrk="1" fontAlgn="auto" hangingPunct="1">
              <a:lnSpc>
                <a:spcPct val="90000"/>
              </a:lnSpc>
              <a:spcAft>
                <a:spcPts val="0"/>
              </a:spcAft>
              <a:buClr>
                <a:schemeClr val="accent3"/>
              </a:buClr>
              <a:buSzPct val="100000"/>
              <a:buFont typeface="Courier New" panose="02070309020205020404" pitchFamily="49" charset="0"/>
              <a:buChar char="o"/>
              <a:defRPr/>
            </a:pPr>
            <a:endParaRPr lang="en-US">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457200"/>
            <a:ext cx="8229600" cy="628650"/>
          </a:xfrm>
        </p:spPr>
        <p:txBody>
          <a:bodyPr>
            <a:normAutofit/>
          </a:bodyPr>
          <a:lstStyle/>
          <a:p>
            <a:pPr marL="174625">
              <a:defRPr/>
            </a:pP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Người </a:t>
            </a:r>
            <a:r>
              <a:rPr lang="en-US" sz="3800">
                <a:solidFill>
                  <a:schemeClr val="accent5">
                    <a:lumMod val="50000"/>
                  </a:schemeClr>
                </a:solidFill>
                <a:latin typeface="Microsoft Sans Serif" panose="020B0604020202020204" pitchFamily="34" charset="0"/>
                <a:cs typeface="Microsoft Sans Serif" panose="020B0604020202020204" pitchFamily="34" charset="0"/>
              </a:rPr>
              <a:t>góp ý</a:t>
            </a:r>
          </a:p>
        </p:txBody>
      </p:sp>
      <p:sp>
        <p:nvSpPr>
          <p:cNvPr id="22531" name="Rectangle 3"/>
          <p:cNvSpPr>
            <a:spLocks noGrp="1" noChangeArrowheads="1"/>
          </p:cNvSpPr>
          <p:nvPr>
            <p:ph idx="1"/>
          </p:nvPr>
        </p:nvSpPr>
        <p:spPr>
          <a:xfrm>
            <a:off x="76200" y="1540936"/>
            <a:ext cx="8915400" cy="4389437"/>
          </a:xfrm>
        </p:spPr>
        <p:txBody>
          <a:bodyPr>
            <a:normAutofit/>
          </a:bodyPr>
          <a:lstStyle/>
          <a:p>
            <a:pPr marL="521208" indent="-457200" eaLnBrk="1" fontAlgn="auto" hangingPunct="1">
              <a:spcBef>
                <a:spcPts val="600"/>
              </a:spcBef>
              <a:spcAft>
                <a:spcPts val="0"/>
              </a:spcAft>
              <a:buClr>
                <a:schemeClr val="accent3"/>
              </a:buClr>
              <a:buSzPct val="100000"/>
              <a:buFont typeface="Courier New" panose="02070309020205020404" pitchFamily="49" charset="0"/>
              <a:buChar char="o"/>
              <a:defRPr/>
            </a:pPr>
            <a:r>
              <a:rPr lang="en-US" b="1">
                <a:latin typeface="Constantia (Body)"/>
                <a:cs typeface="Times New Roman" pitchFamily="18" charset="0"/>
              </a:rPr>
              <a:t>Nhiệm vụ</a:t>
            </a:r>
            <a:r>
              <a:rPr lang="en-US" b="1">
                <a:latin typeface="Constantia (Body)"/>
                <a:cs typeface="Times New Roman" pitchFamily="18" charset="0"/>
              </a:rPr>
              <a:t>: </a:t>
            </a:r>
            <a:r>
              <a:rPr lang="en-US">
                <a:latin typeface="Constantia (Body)"/>
                <a:cs typeface="Times New Roman" pitchFamily="18" charset="0"/>
              </a:rPr>
              <a:t>Giám sát và phân tích sự hiệu quả lâu dài của nhóm.</a:t>
            </a:r>
            <a:endParaRPr lang="en-US">
              <a:latin typeface="Constantia (Body)"/>
              <a:cs typeface="Times New Roman" pitchFamily="18" charset="0"/>
            </a:endParaRPr>
          </a:p>
          <a:p>
            <a:pPr marL="521208" indent="-457200" eaLnBrk="1" fontAlgn="auto" hangingPunct="1">
              <a:spcBef>
                <a:spcPts val="600"/>
              </a:spcBef>
              <a:spcAft>
                <a:spcPts val="0"/>
              </a:spcAft>
              <a:buClr>
                <a:schemeClr val="accent3"/>
              </a:buClr>
              <a:buSzPct val="100000"/>
              <a:buFont typeface="Courier New" panose="02070309020205020404" pitchFamily="49" charset="0"/>
              <a:buChar char="o"/>
              <a:defRPr/>
            </a:pPr>
            <a:r>
              <a:rPr lang="en-US">
                <a:latin typeface="Constantia (Body)"/>
                <a:cs typeface="Times New Roman" pitchFamily="18" charset="0"/>
              </a:rPr>
              <a:t>Không </a:t>
            </a:r>
            <a:r>
              <a:rPr lang="en-US">
                <a:latin typeface="Constantia (Body)"/>
                <a:cs typeface="Times New Roman" pitchFamily="18" charset="0"/>
              </a:rPr>
              <a:t>bao giờ thoả mãn với phương sách kém hiệu quả</a:t>
            </a:r>
            <a:r>
              <a:rPr lang="en-US">
                <a:latin typeface="Constantia (Body)"/>
                <a:cs typeface="Times New Roman" pitchFamily="18" charset="0"/>
              </a:rPr>
              <a:t>.</a:t>
            </a:r>
            <a:endParaRPr lang="en-US">
              <a:latin typeface="Constantia (Body)"/>
              <a:cs typeface="Times New Roman" pitchFamily="18" charset="0"/>
            </a:endParaRPr>
          </a:p>
          <a:p>
            <a:pPr marL="521208" indent="-457200" eaLnBrk="1" fontAlgn="auto" hangingPunct="1">
              <a:spcBef>
                <a:spcPts val="600"/>
              </a:spcBef>
              <a:spcAft>
                <a:spcPts val="0"/>
              </a:spcAft>
              <a:buClr>
                <a:schemeClr val="accent3"/>
              </a:buClr>
              <a:buSzPct val="100000"/>
              <a:buFont typeface="Courier New" panose="02070309020205020404" pitchFamily="49" charset="0"/>
              <a:buChar char="o"/>
              <a:defRPr/>
            </a:pPr>
            <a:r>
              <a:rPr lang="en-US">
                <a:latin typeface="Constantia (Body)"/>
                <a:cs typeface="Times New Roman" pitchFamily="18" charset="0"/>
              </a:rPr>
              <a:t>Chuyên viên phân tích các giải pháp để thấy được các mặt yếu trong đó</a:t>
            </a:r>
            <a:r>
              <a:rPr lang="en-US">
                <a:latin typeface="Constantia (Body)"/>
                <a:cs typeface="Times New Roman" pitchFamily="18" charset="0"/>
              </a:rPr>
              <a:t>.</a:t>
            </a:r>
            <a:endParaRPr lang="en-US">
              <a:latin typeface="Constantia (Body)"/>
              <a:cs typeface="Times New Roman" pitchFamily="18" charset="0"/>
            </a:endParaRPr>
          </a:p>
          <a:p>
            <a:pPr marL="521208" indent="-457200" eaLnBrk="1" fontAlgn="auto" hangingPunct="1">
              <a:spcBef>
                <a:spcPts val="600"/>
              </a:spcBef>
              <a:spcAft>
                <a:spcPts val="0"/>
              </a:spcAft>
              <a:buClr>
                <a:schemeClr val="accent3"/>
              </a:buClr>
              <a:buSzPct val="100000"/>
              <a:buFont typeface="Courier New" panose="02070309020205020404" pitchFamily="49" charset="0"/>
              <a:buChar char="o"/>
              <a:defRPr/>
            </a:pPr>
            <a:r>
              <a:rPr lang="en-US">
                <a:latin typeface="Constantia (Body)"/>
                <a:cs typeface="Times New Roman" pitchFamily="18" charset="0"/>
              </a:rPr>
              <a:t>Luôn đòi hỏi sự chỉnh lý các khuyết điểm</a:t>
            </a:r>
            <a:r>
              <a:rPr lang="en-US">
                <a:latin typeface="Constantia (Body)"/>
                <a:cs typeface="Times New Roman" pitchFamily="18" charset="0"/>
              </a:rPr>
              <a:t>.</a:t>
            </a:r>
            <a:endParaRPr lang="en-US">
              <a:latin typeface="Constantia (Body)"/>
              <a:cs typeface="Times New Roman" pitchFamily="18" charset="0"/>
            </a:endParaRPr>
          </a:p>
          <a:p>
            <a:pPr marL="521208" indent="-457200" eaLnBrk="1" fontAlgn="auto" hangingPunct="1">
              <a:spcBef>
                <a:spcPts val="600"/>
              </a:spcBef>
              <a:spcAft>
                <a:spcPts val="0"/>
              </a:spcAft>
              <a:buClr>
                <a:schemeClr val="accent3"/>
              </a:buClr>
              <a:buSzPct val="100000"/>
              <a:buFont typeface="Courier New" panose="02070309020205020404" pitchFamily="49" charset="0"/>
              <a:buChar char="o"/>
              <a:defRPr/>
            </a:pPr>
            <a:r>
              <a:rPr lang="en-US">
                <a:latin typeface="Constantia (Body)"/>
                <a:cs typeface="Times New Roman" pitchFamily="18" charset="0"/>
              </a:rPr>
              <a:t>Tạo phương sách chỉnh lý khả thi </a:t>
            </a: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457200"/>
            <a:ext cx="8229600" cy="628650"/>
          </a:xfrm>
        </p:spPr>
        <p:txBody>
          <a:bodyPr>
            <a:normAutofit/>
          </a:bodyPr>
          <a:lstStyle/>
          <a:p>
            <a:pPr marL="174625">
              <a:defRPr/>
            </a:pP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Người </a:t>
            </a:r>
            <a:r>
              <a:rPr lang="en-US" sz="3800">
                <a:solidFill>
                  <a:schemeClr val="accent5">
                    <a:lumMod val="50000"/>
                  </a:schemeClr>
                </a:solidFill>
                <a:latin typeface="Microsoft Sans Serif" panose="020B0604020202020204" pitchFamily="34" charset="0"/>
                <a:cs typeface="Microsoft Sans Serif" panose="020B0604020202020204" pitchFamily="34" charset="0"/>
              </a:rPr>
              <a:t>bổ sung</a:t>
            </a:r>
          </a:p>
        </p:txBody>
      </p:sp>
      <p:sp>
        <p:nvSpPr>
          <p:cNvPr id="25603" name="Rectangle 3"/>
          <p:cNvSpPr>
            <a:spLocks noGrp="1" noChangeArrowheads="1"/>
          </p:cNvSpPr>
          <p:nvPr>
            <p:ph idx="1"/>
          </p:nvPr>
        </p:nvSpPr>
        <p:spPr>
          <a:xfrm>
            <a:off x="228600" y="1526381"/>
            <a:ext cx="8686800" cy="4389437"/>
          </a:xfrm>
        </p:spPr>
        <p:txBody>
          <a:bodyPr>
            <a:normAutofit/>
          </a:bodyPr>
          <a:lstStyle/>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altLang="en-US" b="1">
                <a:latin typeface="Constantia (Body)"/>
                <a:cs typeface="Times New Roman" pitchFamily="18" charset="0"/>
              </a:rPr>
              <a:t>Nhiệm vụ: </a:t>
            </a:r>
            <a:r>
              <a:rPr lang="en-US" altLang="en-US">
                <a:latin typeface="Constantia (Body)"/>
                <a:cs typeface="Times New Roman" pitchFamily="18" charset="0"/>
              </a:rPr>
              <a:t>Đảm bảo nhóm hoạt động </a:t>
            </a:r>
            <a:r>
              <a:rPr lang="en-US" altLang="en-US">
                <a:latin typeface="Constantia (Body)"/>
                <a:cs typeface="Times New Roman" pitchFamily="18" charset="0"/>
              </a:rPr>
              <a:t>trôi </a:t>
            </a:r>
            <a:r>
              <a:rPr lang="en-US" altLang="en-US" smtClean="0">
                <a:latin typeface="Constantia (Body)"/>
                <a:cs typeface="Times New Roman" pitchFamily="18" charset="0"/>
              </a:rPr>
              <a:t>chảy</a:t>
            </a:r>
            <a:endParaRPr lang="en-US" altLang="en-US">
              <a:latin typeface="Constantia (Body)"/>
              <a:cs typeface="Times New Roman" pitchFamily="18" charset="0"/>
            </a:endParaRPr>
          </a:p>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altLang="en-US" smtClean="0">
                <a:latin typeface="Constantia (Body)"/>
                <a:cs typeface="Times New Roman" pitchFamily="18" charset="0"/>
              </a:rPr>
              <a:t>Có phương </a:t>
            </a:r>
            <a:r>
              <a:rPr lang="en-US" altLang="en-US">
                <a:latin typeface="Constantia (Body)"/>
                <a:cs typeface="Times New Roman" pitchFamily="18" charset="0"/>
              </a:rPr>
              <a:t>pháp nhằm thiết lập biểu thời </a:t>
            </a:r>
            <a:r>
              <a:rPr lang="en-US" altLang="en-US">
                <a:latin typeface="Constantia (Body)"/>
                <a:cs typeface="Times New Roman" pitchFamily="18" charset="0"/>
              </a:rPr>
              <a:t>gian</a:t>
            </a:r>
            <a:r>
              <a:rPr lang="en-US" altLang="en-US" smtClean="0">
                <a:latin typeface="Constantia (Body)"/>
                <a:cs typeface="Times New Roman" pitchFamily="18" charset="0"/>
              </a:rPr>
              <a:t>.</a:t>
            </a:r>
            <a:endParaRPr lang="en-US" altLang="en-US">
              <a:latin typeface="Constantia (Body)"/>
              <a:cs typeface="Times New Roman" pitchFamily="18" charset="0"/>
            </a:endParaRPr>
          </a:p>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altLang="en-US">
                <a:latin typeface="Constantia (Body)"/>
                <a:cs typeface="Times New Roman" pitchFamily="18" charset="0"/>
              </a:rPr>
              <a:t>Lường trước những trì trệ nguy hại trong lịch trình làm việc nhằm tránh chúng </a:t>
            </a:r>
            <a:r>
              <a:rPr lang="en-US" altLang="en-US">
                <a:latin typeface="Constantia (Body)"/>
                <a:cs typeface="Times New Roman" pitchFamily="18" charset="0"/>
              </a:rPr>
              <a:t>đi</a:t>
            </a:r>
            <a:r>
              <a:rPr lang="en-US" altLang="en-US" smtClean="0">
                <a:latin typeface="Constantia (Body)"/>
                <a:cs typeface="Times New Roman" pitchFamily="18" charset="0"/>
              </a:rPr>
              <a:t>.</a:t>
            </a:r>
            <a:endParaRPr lang="en-US" altLang="en-US">
              <a:latin typeface="Constantia (Body)"/>
              <a:cs typeface="Times New Roman" pitchFamily="18" charset="0"/>
            </a:endParaRPr>
          </a:p>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altLang="en-US">
                <a:latin typeface="Constantia (Body)"/>
                <a:cs typeface="Times New Roman" pitchFamily="18" charset="0"/>
              </a:rPr>
              <a:t>Có trí lực và mong muốn việc chỉnh đốn các sự </a:t>
            </a:r>
            <a:r>
              <a:rPr lang="en-US" altLang="en-US">
                <a:latin typeface="Constantia (Body)"/>
                <a:cs typeface="Times New Roman" pitchFamily="18" charset="0"/>
              </a:rPr>
              <a:t>việc</a:t>
            </a:r>
            <a:r>
              <a:rPr lang="en-US" altLang="en-US" smtClean="0">
                <a:latin typeface="Constantia (Body)"/>
                <a:cs typeface="Times New Roman" pitchFamily="18" charset="0"/>
              </a:rPr>
              <a:t>.</a:t>
            </a:r>
            <a:endParaRPr lang="en-US" altLang="en-US">
              <a:latin typeface="Constantia (Body)"/>
              <a:cs typeface="Times New Roman" pitchFamily="18" charset="0"/>
            </a:endParaRPr>
          </a:p>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altLang="en-US">
                <a:latin typeface="Constantia (Body)"/>
                <a:cs typeface="Times New Roman" pitchFamily="18" charset="0"/>
              </a:rPr>
              <a:t>Có khả năng hỗ trợ</a:t>
            </a: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27234" y="381000"/>
            <a:ext cx="8229600" cy="628650"/>
          </a:xfrm>
        </p:spPr>
        <p:txBody>
          <a:bodyPr>
            <a:normAutofit/>
          </a:bodyPr>
          <a:lstStyle/>
          <a:p>
            <a:pPr marL="174625">
              <a:defRPr/>
            </a:pPr>
            <a:r>
              <a:rPr lang="en-US" sz="3800">
                <a:solidFill>
                  <a:schemeClr val="accent5">
                    <a:lumMod val="50000"/>
                  </a:schemeClr>
                </a:solidFill>
                <a:latin typeface="Microsoft Sans Serif" panose="020B0604020202020204" pitchFamily="34" charset="0"/>
                <a:cs typeface="Microsoft Sans Serif" panose="020B0604020202020204" pitchFamily="34" charset="0"/>
              </a:rPr>
              <a:t>Người </a:t>
            </a:r>
            <a:r>
              <a:rPr lang="en-US" sz="3800">
                <a:solidFill>
                  <a:schemeClr val="accent5">
                    <a:lumMod val="50000"/>
                  </a:schemeClr>
                </a:solidFill>
                <a:latin typeface="Microsoft Sans Serif" panose="020B0604020202020204" pitchFamily="34" charset="0"/>
                <a:cs typeface="Microsoft Sans Serif" panose="020B0604020202020204" pitchFamily="34" charset="0"/>
              </a:rPr>
              <a:t>giao dịch</a:t>
            </a:r>
          </a:p>
        </p:txBody>
      </p:sp>
      <p:sp>
        <p:nvSpPr>
          <p:cNvPr id="30723" name="Rectangle 3"/>
          <p:cNvSpPr>
            <a:spLocks noGrp="1" noChangeArrowheads="1"/>
          </p:cNvSpPr>
          <p:nvPr>
            <p:ph idx="1"/>
          </p:nvPr>
        </p:nvSpPr>
        <p:spPr>
          <a:xfrm>
            <a:off x="76200" y="1488281"/>
            <a:ext cx="8686799" cy="4389437"/>
          </a:xfrm>
        </p:spPr>
        <p:txBody>
          <a:bodyPr/>
          <a:lstStyle/>
          <a:p>
            <a:pPr marL="346075" indent="-346075" eaLnBrk="1" fontAlgn="auto" hangingPunct="1">
              <a:lnSpc>
                <a:spcPct val="90000"/>
              </a:lnSpc>
              <a:spcBef>
                <a:spcPts val="600"/>
              </a:spcBef>
              <a:spcAft>
                <a:spcPts val="0"/>
              </a:spcAft>
              <a:buClr>
                <a:schemeClr val="accent3"/>
              </a:buClr>
              <a:buSzPct val="100000"/>
              <a:buFont typeface="Courier New" panose="02070309020205020404" pitchFamily="49" charset="0"/>
              <a:buChar char="o"/>
              <a:defRPr/>
            </a:pPr>
            <a:r>
              <a:rPr lang="en-US" altLang="en-US" b="1">
                <a:latin typeface="Constantia (Body)"/>
                <a:cs typeface="Times New Roman" pitchFamily="18" charset="0"/>
              </a:rPr>
              <a:t>Nhiệm vụ: </a:t>
            </a:r>
            <a:r>
              <a:rPr lang="en-US" altLang="en-US">
                <a:latin typeface="Constantia (Body)"/>
                <a:cs typeface="Times New Roman" pitchFamily="18" charset="0"/>
              </a:rPr>
              <a:t>Tạo mối quan hệ bên ngoài cho nhóm </a:t>
            </a:r>
          </a:p>
          <a:p>
            <a:pPr marL="346075" indent="-346075" eaLnBrk="1" fontAlgn="auto" hangingPunct="1">
              <a:lnSpc>
                <a:spcPct val="90000"/>
              </a:lnSpc>
              <a:spcBef>
                <a:spcPts val="600"/>
              </a:spcBef>
              <a:spcAft>
                <a:spcPts val="0"/>
              </a:spcAft>
              <a:buClr>
                <a:schemeClr val="accent3"/>
              </a:buClr>
              <a:buSzPct val="100000"/>
              <a:buFont typeface="Courier New" panose="02070309020205020404" pitchFamily="49" charset="0"/>
              <a:buChar char="o"/>
              <a:defRPr/>
            </a:pPr>
            <a:r>
              <a:rPr lang="en-US" altLang="en-US">
                <a:latin typeface="Constantia (Body)"/>
                <a:cs typeface="Times New Roman" pitchFamily="18" charset="0"/>
              </a:rPr>
              <a:t>Người </a:t>
            </a:r>
            <a:r>
              <a:rPr lang="en-US" altLang="en-US" smtClean="0">
                <a:latin typeface="Constantia (Body)"/>
                <a:cs typeface="Times New Roman" pitchFamily="18" charset="0"/>
              </a:rPr>
              <a:t>có tài </a:t>
            </a:r>
            <a:r>
              <a:rPr lang="en-US" altLang="en-US">
                <a:latin typeface="Constantia (Body)"/>
                <a:cs typeface="Times New Roman" pitchFamily="18" charset="0"/>
              </a:rPr>
              <a:t>ngoại giao và phán đoán đúng các nhu cầu của người khác.</a:t>
            </a:r>
          </a:p>
          <a:p>
            <a:pPr marL="346075" indent="-346075" eaLnBrk="1" fontAlgn="auto" hangingPunct="1">
              <a:lnSpc>
                <a:spcPct val="90000"/>
              </a:lnSpc>
              <a:spcBef>
                <a:spcPts val="600"/>
              </a:spcBef>
              <a:spcAft>
                <a:spcPts val="0"/>
              </a:spcAft>
              <a:buClr>
                <a:schemeClr val="accent3"/>
              </a:buClr>
              <a:buSzPct val="100000"/>
              <a:buFont typeface="Courier New" panose="02070309020205020404" pitchFamily="49" charset="0"/>
              <a:buChar char="o"/>
              <a:defRPr/>
            </a:pPr>
            <a:r>
              <a:rPr lang="en-US" altLang="en-US">
                <a:latin typeface="Constantia (Body)"/>
                <a:cs typeface="Times New Roman" pitchFamily="18" charset="0"/>
              </a:rPr>
              <a:t>Gây được sự an tâm và am hiểu.</a:t>
            </a:r>
          </a:p>
          <a:p>
            <a:pPr marL="346075" indent="-346075" eaLnBrk="1" fontAlgn="auto" hangingPunct="1">
              <a:lnSpc>
                <a:spcPct val="90000"/>
              </a:lnSpc>
              <a:spcBef>
                <a:spcPts val="600"/>
              </a:spcBef>
              <a:spcAft>
                <a:spcPts val="0"/>
              </a:spcAft>
              <a:buClr>
                <a:schemeClr val="accent3"/>
              </a:buClr>
              <a:buSzPct val="100000"/>
              <a:buFont typeface="Courier New" panose="02070309020205020404" pitchFamily="49" charset="0"/>
              <a:buChar char="o"/>
              <a:defRPr/>
            </a:pPr>
            <a:r>
              <a:rPr lang="en-US" altLang="en-US">
                <a:latin typeface="Constantia (Body)"/>
                <a:cs typeface="Times New Roman" pitchFamily="18" charset="0"/>
              </a:rPr>
              <a:t>Nắm bắt đúng mức toàn cảnh hoạt động của nhóm.</a:t>
            </a:r>
          </a:p>
          <a:p>
            <a:pPr marL="346075" indent="-346075" eaLnBrk="1" fontAlgn="auto" hangingPunct="1">
              <a:lnSpc>
                <a:spcPct val="90000"/>
              </a:lnSpc>
              <a:spcBef>
                <a:spcPts val="600"/>
              </a:spcBef>
              <a:spcAft>
                <a:spcPts val="0"/>
              </a:spcAft>
              <a:buClr>
                <a:schemeClr val="accent3"/>
              </a:buClr>
              <a:buSzPct val="100000"/>
              <a:buFont typeface="Courier New" panose="02070309020205020404" pitchFamily="49" charset="0"/>
              <a:buChar char="o"/>
              <a:defRPr/>
            </a:pPr>
            <a:r>
              <a:rPr lang="en-US" altLang="en-US">
                <a:latin typeface="Constantia (Body)"/>
                <a:cs typeface="Times New Roman" pitchFamily="18" charset="0"/>
              </a:rPr>
              <a:t>Chín chắn khi xử lý thông tin, đáng tin cậy.</a:t>
            </a: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228600"/>
            <a:ext cx="8229600" cy="838200"/>
          </a:xfrm>
        </p:spPr>
        <p:txBody>
          <a:bodyPr>
            <a:normAutofit/>
          </a:bodyPr>
          <a:lstStyle/>
          <a:p>
            <a:pPr marL="484632" eaLnBrk="1" fontAlgn="auto" hangingPunct="1">
              <a:spcAft>
                <a:spcPts val="0"/>
              </a:spcAft>
              <a:defRPr/>
            </a:pPr>
            <a:r>
              <a:rPr lang="en-US" sz="4400">
                <a:solidFill>
                  <a:schemeClr val="accent5">
                    <a:lumMod val="50000"/>
                  </a:schemeClr>
                </a:solidFill>
                <a:latin typeface="Microsoft Sans Serif" panose="020B0604020202020204" pitchFamily="34" charset="0"/>
                <a:cs typeface="Microsoft Sans Serif" panose="020B0604020202020204" pitchFamily="34" charset="0"/>
              </a:rPr>
              <a:t>Khái niệm nhóm</a:t>
            </a:r>
          </a:p>
        </p:txBody>
      </p:sp>
      <p:sp>
        <p:nvSpPr>
          <p:cNvPr id="17411" name="Rectangle 3"/>
          <p:cNvSpPr>
            <a:spLocks noGrp="1" noChangeArrowheads="1"/>
          </p:cNvSpPr>
          <p:nvPr>
            <p:ph idx="1"/>
          </p:nvPr>
        </p:nvSpPr>
        <p:spPr>
          <a:xfrm>
            <a:off x="228600" y="1371600"/>
            <a:ext cx="8686800" cy="3581400"/>
          </a:xfrm>
        </p:spPr>
        <p:txBody>
          <a:bodyPr/>
          <a:lstStyle/>
          <a:p>
            <a:pPr eaLnBrk="1" hangingPunct="1">
              <a:spcBef>
                <a:spcPts val="600"/>
              </a:spcBef>
              <a:buFont typeface="Courier New" panose="02070309020205020404" pitchFamily="49" charset="0"/>
              <a:buChar char="o"/>
            </a:pPr>
            <a:r>
              <a:rPr lang="en-US" altLang="en-US" sz="2800" smtClean="0">
                <a:latin typeface="Constantia (Body)"/>
                <a:cs typeface="Times New Roman" panose="02020603050405020304" pitchFamily="18" charset="0"/>
              </a:rPr>
              <a:t>Một nhóm người được hình thành để cùng giải quyết một công việc chung nào đó.</a:t>
            </a:r>
          </a:p>
          <a:p>
            <a:pPr eaLnBrk="1" hangingPunct="1">
              <a:spcBef>
                <a:spcPts val="600"/>
              </a:spcBef>
              <a:buFont typeface="Courier New" panose="02070309020205020404" pitchFamily="49" charset="0"/>
              <a:buChar char="o"/>
            </a:pPr>
            <a:r>
              <a:rPr lang="en-US" altLang="en-US" sz="2800" smtClean="0">
                <a:latin typeface="Constantia (Body)"/>
                <a:cs typeface="Times New Roman" panose="02020603050405020304" pitchFamily="18" charset="0"/>
              </a:rPr>
              <a:t>Nhóm làm việc tạo ra một tinh thần hợp tác, phối hợp, phụ thuộc lẫn nhau.</a:t>
            </a:r>
          </a:p>
          <a:p>
            <a:pPr eaLnBrk="1" hangingPunct="1">
              <a:spcBef>
                <a:spcPts val="600"/>
              </a:spcBef>
              <a:buFont typeface="Courier New" panose="02070309020205020404" pitchFamily="49" charset="0"/>
              <a:buChar char="o"/>
            </a:pPr>
            <a:r>
              <a:rPr lang="vi-VN" sz="2800" smtClean="0">
                <a:latin typeface="Constantia (Body)"/>
              </a:rPr>
              <a:t>Là tập thể mà trong đó kỹ năng được bổ sung lẫn nhau, chung một mục tiêu</a:t>
            </a:r>
            <a:r>
              <a:rPr lang="en-US" sz="2800" smtClean="0">
                <a:latin typeface="Constantia (Body)"/>
              </a:rPr>
              <a:t>, </a:t>
            </a:r>
            <a:r>
              <a:rPr lang="vi-VN" sz="2800" smtClean="0">
                <a:latin typeface="Constantia (Body)"/>
              </a:rPr>
              <a:t>chia sẻ</a:t>
            </a:r>
            <a:r>
              <a:rPr lang="en-US" sz="2800" smtClean="0">
                <a:latin typeface="Constantia (Body)"/>
              </a:rPr>
              <a:t> </a:t>
            </a:r>
            <a:r>
              <a:rPr lang="en-US" sz="2800" smtClean="0">
                <a:latin typeface="Constantia (Body)"/>
                <a:cs typeface="Times New Roman" panose="02020603050405020304" pitchFamily="18" charset="0"/>
              </a:rPr>
              <a:t>vai trò</a:t>
            </a:r>
            <a:r>
              <a:rPr lang="en-US" sz="2800" smtClean="0">
                <a:latin typeface="Constantia (Body)"/>
              </a:rPr>
              <a:t>,</a:t>
            </a:r>
            <a:r>
              <a:rPr lang="vi-VN" sz="2800" smtClean="0">
                <a:latin typeface="Constantia (Body)"/>
              </a:rPr>
              <a:t> trách nhiệm lẫn nhau.</a:t>
            </a:r>
            <a:endParaRPr lang="vi-VN" sz="2800" smtClean="0">
              <a:latin typeface="Constantia (Body)"/>
            </a:endParaRP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304800"/>
            <a:ext cx="8229600" cy="628650"/>
          </a:xfrm>
        </p:spPr>
        <p:txBody>
          <a:bodyPr>
            <a:normAutofit/>
          </a:bodyPr>
          <a:lstStyle/>
          <a:p>
            <a:pPr marL="174625">
              <a:defRPr/>
            </a:pP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Người </a:t>
            </a:r>
            <a:r>
              <a:rPr lang="en-US" sz="3800">
                <a:solidFill>
                  <a:schemeClr val="accent5">
                    <a:lumMod val="50000"/>
                  </a:schemeClr>
                </a:solidFill>
                <a:latin typeface="Microsoft Sans Serif" panose="020B0604020202020204" pitchFamily="34" charset="0"/>
                <a:cs typeface="Microsoft Sans Serif" panose="020B0604020202020204" pitchFamily="34" charset="0"/>
              </a:rPr>
              <a:t>điều phối</a:t>
            </a:r>
          </a:p>
        </p:txBody>
      </p:sp>
      <p:sp>
        <p:nvSpPr>
          <p:cNvPr id="25603" name="Rectangle 3"/>
          <p:cNvSpPr>
            <a:spLocks noGrp="1" noChangeArrowheads="1"/>
          </p:cNvSpPr>
          <p:nvPr>
            <p:ph idx="1"/>
          </p:nvPr>
        </p:nvSpPr>
        <p:spPr>
          <a:xfrm>
            <a:off x="228600" y="1450181"/>
            <a:ext cx="8763000" cy="4389437"/>
          </a:xfrm>
        </p:spPr>
        <p:txBody>
          <a:bodyPr>
            <a:noAutofit/>
          </a:bodyPr>
          <a:lstStyle/>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b="1">
                <a:latin typeface="Constantia (Body)"/>
                <a:cs typeface="Times New Roman" pitchFamily="18" charset="0"/>
              </a:rPr>
              <a:t>Nhiệm vụ: </a:t>
            </a:r>
            <a:r>
              <a:rPr lang="en-US">
                <a:latin typeface="Constantia (Body)"/>
                <a:cs typeface="Times New Roman" pitchFamily="18" charset="0"/>
              </a:rPr>
              <a:t>Lôi kéo mọi người làm việc chung với nhau theo phương án liên </a:t>
            </a:r>
            <a:r>
              <a:rPr lang="en-US">
                <a:latin typeface="Constantia (Body)"/>
                <a:cs typeface="Times New Roman" pitchFamily="18" charset="0"/>
              </a:rPr>
              <a:t>kết </a:t>
            </a:r>
            <a:endParaRPr lang="en-US">
              <a:latin typeface="Constantia (Body)"/>
              <a:cs typeface="Times New Roman" pitchFamily="18" charset="0"/>
            </a:endParaRPr>
          </a:p>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smtClean="0">
                <a:latin typeface="Constantia (Body)"/>
                <a:cs typeface="Times New Roman" pitchFamily="18" charset="0"/>
              </a:rPr>
              <a:t>Hiểu </a:t>
            </a:r>
            <a:r>
              <a:rPr lang="en-US">
                <a:latin typeface="Constantia (Body)"/>
                <a:cs typeface="Times New Roman" pitchFamily="18" charset="0"/>
              </a:rPr>
              <a:t>những nhiệm vụ khó khăn liên quan tới </a:t>
            </a:r>
            <a:r>
              <a:rPr lang="en-US">
                <a:latin typeface="Constantia (Body)"/>
                <a:cs typeface="Times New Roman" pitchFamily="18" charset="0"/>
              </a:rPr>
              <a:t>nội </a:t>
            </a:r>
            <a:r>
              <a:rPr lang="en-US" smtClean="0">
                <a:latin typeface="Constantia (Body)"/>
                <a:cs typeface="Times New Roman" pitchFamily="18" charset="0"/>
              </a:rPr>
              <a:t>bộ</a:t>
            </a:r>
            <a:endParaRPr lang="en-US">
              <a:latin typeface="Constantia (Body)"/>
              <a:cs typeface="Times New Roman" pitchFamily="18" charset="0"/>
            </a:endParaRPr>
          </a:p>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a:latin typeface="Constantia (Body)"/>
                <a:cs typeface="Times New Roman" pitchFamily="18" charset="0"/>
              </a:rPr>
              <a:t>Cảm nhận được những ưu </a:t>
            </a:r>
            <a:r>
              <a:rPr lang="en-US">
                <a:latin typeface="Constantia (Body)"/>
                <a:cs typeface="Times New Roman" pitchFamily="18" charset="0"/>
              </a:rPr>
              <a:t>tiên</a:t>
            </a:r>
            <a:r>
              <a:rPr lang="en-US" smtClean="0">
                <a:latin typeface="Constantia (Body)"/>
                <a:cs typeface="Times New Roman" pitchFamily="18" charset="0"/>
              </a:rPr>
              <a:t>.</a:t>
            </a:r>
            <a:endParaRPr lang="en-US">
              <a:latin typeface="Constantia (Body)"/>
              <a:cs typeface="Times New Roman" pitchFamily="18" charset="0"/>
            </a:endParaRPr>
          </a:p>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a:latin typeface="Constantia (Body)"/>
                <a:cs typeface="Times New Roman" pitchFamily="18" charset="0"/>
              </a:rPr>
              <a:t>Có khả năng nắm bắt các vấn đề cùng </a:t>
            </a:r>
            <a:r>
              <a:rPr lang="en-US">
                <a:latin typeface="Constantia (Body)"/>
                <a:cs typeface="Times New Roman" pitchFamily="18" charset="0"/>
              </a:rPr>
              <a:t>lúc</a:t>
            </a:r>
            <a:r>
              <a:rPr lang="en-US" smtClean="0">
                <a:latin typeface="Constantia (Body)"/>
                <a:cs typeface="Times New Roman" pitchFamily="18" charset="0"/>
              </a:rPr>
              <a:t>.</a:t>
            </a:r>
            <a:endParaRPr lang="en-US">
              <a:latin typeface="Constantia (Body)"/>
              <a:cs typeface="Times New Roman" pitchFamily="18" charset="0"/>
            </a:endParaRPr>
          </a:p>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a:latin typeface="Constantia (Body)"/>
                <a:cs typeface="Times New Roman" pitchFamily="18" charset="0"/>
              </a:rPr>
              <a:t>Có tài giải quyết những rắc rối.</a:t>
            </a: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 y="457200"/>
            <a:ext cx="8229600" cy="628650"/>
          </a:xfrm>
        </p:spPr>
        <p:txBody>
          <a:bodyPr>
            <a:normAutofit/>
          </a:bodyPr>
          <a:lstStyle/>
          <a:p>
            <a:pPr marL="174625">
              <a:defRPr/>
            </a:pP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Người </a:t>
            </a:r>
            <a:r>
              <a:rPr lang="en-US" sz="3800">
                <a:solidFill>
                  <a:schemeClr val="accent5">
                    <a:lumMod val="50000"/>
                  </a:schemeClr>
                </a:solidFill>
                <a:latin typeface="Microsoft Sans Serif" panose="020B0604020202020204" pitchFamily="34" charset="0"/>
                <a:cs typeface="Microsoft Sans Serif" panose="020B0604020202020204" pitchFamily="34" charset="0"/>
              </a:rPr>
              <a:t>tham gia ý kiến</a:t>
            </a:r>
          </a:p>
        </p:txBody>
      </p:sp>
      <p:sp>
        <p:nvSpPr>
          <p:cNvPr id="26627" name="Rectangle 3"/>
          <p:cNvSpPr>
            <a:spLocks noGrp="1" noChangeArrowheads="1"/>
          </p:cNvSpPr>
          <p:nvPr>
            <p:ph idx="1"/>
          </p:nvPr>
        </p:nvSpPr>
        <p:spPr>
          <a:xfrm>
            <a:off x="212332" y="1526381"/>
            <a:ext cx="8855467" cy="4389437"/>
          </a:xfrm>
        </p:spPr>
        <p:txBody>
          <a:bodyPr>
            <a:noAutofit/>
          </a:bodyPr>
          <a:lstStyle/>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b="1">
                <a:latin typeface="Constantia (Body)"/>
                <a:cs typeface="Times New Roman" pitchFamily="18" charset="0"/>
              </a:rPr>
              <a:t>Nhiệm vụ: </a:t>
            </a:r>
            <a:r>
              <a:rPr lang="en-US">
                <a:latin typeface="Constantia (Body)"/>
                <a:cs typeface="Times New Roman" pitchFamily="18" charset="0"/>
              </a:rPr>
              <a:t>Giữ vững và khích lệ sinh lực đổi mới của </a:t>
            </a:r>
            <a:r>
              <a:rPr lang="en-US">
                <a:latin typeface="Constantia (Body)"/>
                <a:cs typeface="Times New Roman" pitchFamily="18" charset="0"/>
              </a:rPr>
              <a:t>toàn </a:t>
            </a:r>
            <a:r>
              <a:rPr lang="en-US" smtClean="0">
                <a:latin typeface="Constantia (Body)"/>
                <a:cs typeface="Times New Roman" pitchFamily="18" charset="0"/>
              </a:rPr>
              <a:t>nhóm</a:t>
            </a:r>
            <a:r>
              <a:rPr lang="en-US">
                <a:latin typeface="Constantia (Body)"/>
                <a:cs typeface="Times New Roman" pitchFamily="18" charset="0"/>
              </a:rPr>
              <a:t> </a:t>
            </a:r>
          </a:p>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a:latin typeface="Constantia (Body)"/>
                <a:cs typeface="Times New Roman" pitchFamily="18" charset="0"/>
              </a:rPr>
              <a:t>Luôn có những ý kiến lạc quan, sinh động, thú </a:t>
            </a:r>
            <a:r>
              <a:rPr lang="en-US">
                <a:latin typeface="Constantia (Body)"/>
                <a:cs typeface="Times New Roman" pitchFamily="18" charset="0"/>
              </a:rPr>
              <a:t>vị</a:t>
            </a:r>
            <a:r>
              <a:rPr lang="en-US" smtClean="0">
                <a:latin typeface="Constantia (Body)"/>
                <a:cs typeface="Times New Roman" pitchFamily="18" charset="0"/>
              </a:rPr>
              <a:t>.</a:t>
            </a:r>
            <a:endParaRPr lang="en-US">
              <a:latin typeface="Constantia (Body)"/>
              <a:cs typeface="Times New Roman" pitchFamily="18" charset="0"/>
            </a:endParaRPr>
          </a:p>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a:latin typeface="Constantia (Body)"/>
                <a:cs typeface="Times New Roman" pitchFamily="18" charset="0"/>
              </a:rPr>
              <a:t>Mong muốn được lắng nghe ý kiến của những người </a:t>
            </a:r>
            <a:r>
              <a:rPr lang="en-US">
                <a:latin typeface="Constantia (Body)"/>
                <a:cs typeface="Times New Roman" pitchFamily="18" charset="0"/>
              </a:rPr>
              <a:t>khác</a:t>
            </a:r>
            <a:r>
              <a:rPr lang="en-US" smtClean="0">
                <a:latin typeface="Constantia (Body)"/>
                <a:cs typeface="Times New Roman" pitchFamily="18" charset="0"/>
              </a:rPr>
              <a:t>.</a:t>
            </a:r>
            <a:endParaRPr lang="en-US">
              <a:latin typeface="Constantia (Body)"/>
              <a:cs typeface="Times New Roman" pitchFamily="18" charset="0"/>
            </a:endParaRPr>
          </a:p>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a:latin typeface="Constantia (Body)"/>
                <a:cs typeface="Times New Roman" pitchFamily="18" charset="0"/>
              </a:rPr>
              <a:t>Nhìn các vấn đề như những cơ hội cách tân đầy triển vọng chứ không là những tai hoạ.</a:t>
            </a: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4631" y="304800"/>
            <a:ext cx="8229600" cy="628650"/>
          </a:xfrm>
        </p:spPr>
        <p:txBody>
          <a:bodyPr>
            <a:normAutofit/>
          </a:bodyPr>
          <a:lstStyle/>
          <a:p>
            <a:pPr marL="174625">
              <a:defRPr/>
            </a:pP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Người </a:t>
            </a:r>
            <a:r>
              <a:rPr lang="en-US" sz="3800">
                <a:solidFill>
                  <a:schemeClr val="accent5">
                    <a:lumMod val="50000"/>
                  </a:schemeClr>
                </a:solidFill>
                <a:latin typeface="Microsoft Sans Serif" panose="020B0604020202020204" pitchFamily="34" charset="0"/>
                <a:cs typeface="Microsoft Sans Serif" panose="020B0604020202020204" pitchFamily="34" charset="0"/>
              </a:rPr>
              <a:t>giám sát</a:t>
            </a:r>
          </a:p>
        </p:txBody>
      </p:sp>
      <p:sp>
        <p:nvSpPr>
          <p:cNvPr id="33795" name="Rectangle 3"/>
          <p:cNvSpPr>
            <a:spLocks noGrp="1" noChangeArrowheads="1"/>
          </p:cNvSpPr>
          <p:nvPr>
            <p:ph idx="1"/>
          </p:nvPr>
        </p:nvSpPr>
        <p:spPr>
          <a:xfrm>
            <a:off x="228600" y="1450181"/>
            <a:ext cx="8229600" cy="4389437"/>
          </a:xfrm>
        </p:spPr>
        <p:txBody>
          <a:bodyPr/>
          <a:lstStyle/>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altLang="en-US" b="1">
                <a:latin typeface="Constantia (Body)"/>
                <a:cs typeface="Times New Roman" pitchFamily="18" charset="0"/>
              </a:rPr>
              <a:t>Nhiệm vụ: </a:t>
            </a:r>
            <a:r>
              <a:rPr lang="en-US" altLang="en-US">
                <a:latin typeface="Constantia (Body)"/>
                <a:cs typeface="Times New Roman" pitchFamily="18" charset="0"/>
              </a:rPr>
              <a:t>Bảo đảm giữ vững và theo đuổi các tiêu chuẩn cao</a:t>
            </a:r>
          </a:p>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altLang="en-US" smtClean="0">
                <a:latin typeface="Constantia (Body)"/>
                <a:cs typeface="Times New Roman" pitchFamily="18" charset="0"/>
              </a:rPr>
              <a:t>Luôn </a:t>
            </a:r>
            <a:r>
              <a:rPr lang="en-US" altLang="en-US">
                <a:latin typeface="Constantia (Body)"/>
                <a:cs typeface="Times New Roman" pitchFamily="18" charset="0"/>
              </a:rPr>
              <a:t>hy vọng vào những gợi ý đầy hứa hẹn.</a:t>
            </a:r>
          </a:p>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altLang="en-US">
                <a:latin typeface="Constantia (Body)"/>
                <a:cs typeface="Times New Roman" pitchFamily="18" charset="0"/>
              </a:rPr>
              <a:t>Nghiêm túc, đôi khi còn cần tỏ ra mô phạm, chuẩn mực.</a:t>
            </a:r>
          </a:p>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altLang="en-US">
                <a:latin typeface="Constantia (Body)"/>
                <a:cs typeface="Times New Roman" pitchFamily="18" charset="0"/>
              </a:rPr>
              <a:t>Phán đoán tốt về kết quả công việc của mọi người.</a:t>
            </a:r>
          </a:p>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altLang="en-US">
                <a:latin typeface="Constantia (Body)"/>
                <a:cs typeface="Times New Roman" pitchFamily="18" charset="0"/>
              </a:rPr>
              <a:t>Không chần chừ đưa vấn đề ra.</a:t>
            </a:r>
          </a:p>
          <a:p>
            <a:pPr marL="346075" indent="-346075" eaLnBrk="1" fontAlgn="auto" hangingPunct="1">
              <a:spcBef>
                <a:spcPts val="600"/>
              </a:spcBef>
              <a:spcAft>
                <a:spcPts val="0"/>
              </a:spcAft>
              <a:buClr>
                <a:schemeClr val="accent3"/>
              </a:buClr>
              <a:buSzPct val="100000"/>
              <a:buFont typeface="Courier New" panose="02070309020205020404" pitchFamily="49" charset="0"/>
              <a:buChar char="o"/>
              <a:defRPr/>
            </a:pPr>
            <a:r>
              <a:rPr lang="en-US" altLang="en-US">
                <a:latin typeface="Constantia (Body)"/>
                <a:cs typeface="Times New Roman" pitchFamily="18" charset="0"/>
              </a:rPr>
              <a:t>Có khả năng khen ngợi và tìm ra sai sót. </a:t>
            </a: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27025"/>
            <a:ext cx="8229600" cy="1143000"/>
          </a:xfrm>
        </p:spPr>
        <p:txBody>
          <a:bodyPr/>
          <a:lstStyle/>
          <a:p>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Hoạt</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động</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Thành</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lập</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nhóm</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r>
            <a:br>
              <a:rPr lang="en-US" sz="3800" dirty="0">
                <a:solidFill>
                  <a:schemeClr val="accent5">
                    <a:lumMod val="50000"/>
                  </a:schemeClr>
                </a:solidFill>
                <a:latin typeface="Microsoft Sans Serif" panose="020B0604020202020204" pitchFamily="34" charset="0"/>
                <a:cs typeface="Microsoft Sans Serif" panose="020B0604020202020204" pitchFamily="34" charset="0"/>
              </a:rPr>
            </a:b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Xác</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định</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vai</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trò</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(10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phút</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a:t>
            </a:r>
            <a:endParaRPr lang="vi-VN" sz="3800" dirty="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304800" y="1676400"/>
            <a:ext cx="8686800" cy="4267200"/>
          </a:xfrm>
        </p:spPr>
        <p:txBody>
          <a:bodyPr/>
          <a:lstStyle/>
          <a:p>
            <a:pPr>
              <a:buSzPct val="100000"/>
              <a:buFont typeface="Courier New" panose="02070309020205020404" pitchFamily="49" charset="0"/>
              <a:buChar char="o"/>
            </a:pPr>
            <a:r>
              <a:rPr lang="en-US" dirty="0" err="1"/>
              <a:t>Mỗi</a:t>
            </a:r>
            <a:r>
              <a:rPr lang="en-US" dirty="0"/>
              <a:t> </a:t>
            </a:r>
            <a:r>
              <a:rPr lang="en-US" dirty="0" err="1"/>
              <a:t>thành</a:t>
            </a:r>
            <a:r>
              <a:rPr lang="en-US" dirty="0"/>
              <a:t> </a:t>
            </a:r>
            <a:r>
              <a:rPr lang="en-US" dirty="0" err="1"/>
              <a:t>viên</a:t>
            </a:r>
            <a:r>
              <a:rPr lang="en-US" dirty="0"/>
              <a:t> - 1 </a:t>
            </a:r>
            <a:r>
              <a:rPr lang="en-US" err="1"/>
              <a:t>tờ</a:t>
            </a:r>
            <a:r>
              <a:rPr lang="en-US"/>
              <a:t> </a:t>
            </a:r>
            <a:r>
              <a:rPr lang="en-US" smtClean="0"/>
              <a:t>giấy</a:t>
            </a:r>
            <a:endParaRPr lang="en-US" dirty="0"/>
          </a:p>
          <a:p>
            <a:pPr lvl="1"/>
            <a:r>
              <a:rPr lang="en-US" dirty="0" err="1" smtClean="0"/>
              <a:t>Cắt</a:t>
            </a:r>
            <a:r>
              <a:rPr lang="en-US" dirty="0" smtClean="0"/>
              <a:t>/</a:t>
            </a:r>
            <a:r>
              <a:rPr lang="en-US" dirty="0" err="1" smtClean="0"/>
              <a:t>xé</a:t>
            </a:r>
            <a:r>
              <a:rPr lang="en-US" dirty="0" smtClean="0"/>
              <a:t> </a:t>
            </a:r>
            <a:r>
              <a:rPr lang="en-US" dirty="0" err="1"/>
              <a:t>làm</a:t>
            </a:r>
            <a:r>
              <a:rPr lang="en-US" dirty="0"/>
              <a:t> 4 </a:t>
            </a:r>
            <a:r>
              <a:rPr lang="en-US" dirty="0" err="1"/>
              <a:t>phần</a:t>
            </a:r>
            <a:r>
              <a:rPr lang="en-US" dirty="0"/>
              <a:t> </a:t>
            </a:r>
            <a:r>
              <a:rPr lang="en-US" dirty="0" err="1"/>
              <a:t>bằng</a:t>
            </a:r>
            <a:r>
              <a:rPr lang="en-US" dirty="0"/>
              <a:t> </a:t>
            </a:r>
            <a:r>
              <a:rPr lang="en-US" dirty="0" err="1" smtClean="0"/>
              <a:t>nhau</a:t>
            </a:r>
            <a:r>
              <a:rPr lang="en-US" dirty="0" smtClean="0"/>
              <a:t>, </a:t>
            </a:r>
            <a:r>
              <a:rPr lang="en-US" dirty="0" err="1" smtClean="0"/>
              <a:t>mỗi</a:t>
            </a:r>
            <a:r>
              <a:rPr lang="en-US" dirty="0" smtClean="0"/>
              <a:t> </a:t>
            </a:r>
            <a:r>
              <a:rPr lang="en-US" dirty="0" err="1" smtClean="0"/>
              <a:t>phần</a:t>
            </a:r>
            <a:r>
              <a:rPr lang="en-US" dirty="0" smtClean="0"/>
              <a:t> </a:t>
            </a:r>
            <a:r>
              <a:rPr lang="en-US" dirty="0" err="1" smtClean="0"/>
              <a:t>ghi</a:t>
            </a:r>
            <a:endParaRPr lang="en-US" dirty="0"/>
          </a:p>
          <a:p>
            <a:pPr lvl="2"/>
            <a:r>
              <a:rPr lang="en-US" dirty="0" err="1"/>
              <a:t>Mặt</a:t>
            </a:r>
            <a:r>
              <a:rPr lang="en-US" dirty="0"/>
              <a:t> </a:t>
            </a:r>
            <a:r>
              <a:rPr lang="en-US" dirty="0" err="1"/>
              <a:t>trước</a:t>
            </a:r>
            <a:r>
              <a:rPr lang="en-US" dirty="0"/>
              <a:t>: </a:t>
            </a:r>
            <a:r>
              <a:rPr lang="en-US" dirty="0" err="1"/>
              <a:t>thông</a:t>
            </a:r>
            <a:r>
              <a:rPr lang="en-US" dirty="0"/>
              <a:t> tin </a:t>
            </a:r>
            <a:r>
              <a:rPr lang="en-US" dirty="0" err="1"/>
              <a:t>cá</a:t>
            </a:r>
            <a:r>
              <a:rPr lang="en-US" dirty="0"/>
              <a:t> </a:t>
            </a:r>
            <a:r>
              <a:rPr lang="en-US" dirty="0" err="1"/>
              <a:t>nhân</a:t>
            </a:r>
            <a:r>
              <a:rPr lang="en-US" dirty="0"/>
              <a:t>, </a:t>
            </a:r>
            <a:r>
              <a:rPr lang="en-US" dirty="0" err="1"/>
              <a:t>ghi</a:t>
            </a:r>
            <a:r>
              <a:rPr lang="en-US" dirty="0"/>
              <a:t> </a:t>
            </a:r>
            <a:r>
              <a:rPr lang="en-US" dirty="0" err="1"/>
              <a:t>vai</a:t>
            </a:r>
            <a:r>
              <a:rPr lang="en-US" dirty="0"/>
              <a:t> </a:t>
            </a:r>
            <a:r>
              <a:rPr lang="en-US" dirty="0" err="1"/>
              <a:t>trò</a:t>
            </a:r>
            <a:r>
              <a:rPr lang="en-US" dirty="0"/>
              <a:t> </a:t>
            </a:r>
            <a:r>
              <a:rPr lang="en-US" dirty="0" err="1"/>
              <a:t>mà</a:t>
            </a:r>
            <a:r>
              <a:rPr lang="en-US" dirty="0"/>
              <a:t> </a:t>
            </a:r>
            <a:r>
              <a:rPr lang="en-US" dirty="0" err="1"/>
              <a:t>mình</a:t>
            </a:r>
            <a:r>
              <a:rPr lang="en-US" dirty="0"/>
              <a:t> </a:t>
            </a:r>
            <a:r>
              <a:rPr lang="en-US" dirty="0" err="1"/>
              <a:t>muốn</a:t>
            </a:r>
            <a:r>
              <a:rPr lang="en-US" dirty="0"/>
              <a:t> </a:t>
            </a:r>
            <a:r>
              <a:rPr lang="en-US" dirty="0" err="1"/>
              <a:t>làm</a:t>
            </a:r>
            <a:endParaRPr lang="en-US" dirty="0"/>
          </a:p>
          <a:p>
            <a:pPr lvl="2"/>
            <a:r>
              <a:rPr lang="en-US" dirty="0" err="1"/>
              <a:t>Mặt</a:t>
            </a:r>
            <a:r>
              <a:rPr lang="en-US" dirty="0"/>
              <a:t> </a:t>
            </a:r>
            <a:r>
              <a:rPr lang="en-US" dirty="0" err="1"/>
              <a:t>sau</a:t>
            </a:r>
            <a:r>
              <a:rPr lang="en-US" dirty="0"/>
              <a:t>: </a:t>
            </a:r>
            <a:r>
              <a:rPr lang="en-US" dirty="0" err="1"/>
              <a:t>giải</a:t>
            </a:r>
            <a:r>
              <a:rPr lang="en-US" dirty="0"/>
              <a:t> </a:t>
            </a:r>
            <a:r>
              <a:rPr lang="en-US" dirty="0" err="1"/>
              <a:t>thích</a:t>
            </a:r>
            <a:r>
              <a:rPr lang="en-US" dirty="0"/>
              <a:t> </a:t>
            </a:r>
            <a:r>
              <a:rPr lang="en-US" dirty="0" err="1"/>
              <a:t>lý</a:t>
            </a:r>
            <a:r>
              <a:rPr lang="en-US" dirty="0"/>
              <a:t> do </a:t>
            </a:r>
            <a:r>
              <a:rPr lang="en-US" dirty="0" err="1"/>
              <a:t>tại</a:t>
            </a:r>
            <a:r>
              <a:rPr lang="en-US" dirty="0"/>
              <a:t> </a:t>
            </a:r>
            <a:r>
              <a:rPr lang="en-US" dirty="0" err="1"/>
              <a:t>sao</a:t>
            </a:r>
            <a:r>
              <a:rPr lang="en-US" dirty="0"/>
              <a:t> </a:t>
            </a:r>
            <a:r>
              <a:rPr lang="en-US" dirty="0" err="1"/>
              <a:t>công</a:t>
            </a:r>
            <a:r>
              <a:rPr lang="en-US" dirty="0"/>
              <a:t> </a:t>
            </a:r>
            <a:r>
              <a:rPr lang="en-US" dirty="0" err="1"/>
              <a:t>việc</a:t>
            </a:r>
            <a:r>
              <a:rPr lang="en-US" dirty="0"/>
              <a:t> </a:t>
            </a:r>
            <a:r>
              <a:rPr lang="en-US" dirty="0" err="1"/>
              <a:t>đó</a:t>
            </a:r>
            <a:r>
              <a:rPr lang="en-US" dirty="0"/>
              <a:t> </a:t>
            </a:r>
            <a:r>
              <a:rPr lang="en-US" dirty="0" err="1"/>
              <a:t>lại</a:t>
            </a:r>
            <a:r>
              <a:rPr lang="en-US" dirty="0"/>
              <a:t> </a:t>
            </a:r>
            <a:r>
              <a:rPr lang="en-US" dirty="0" err="1"/>
              <a:t>phù</a:t>
            </a:r>
            <a:r>
              <a:rPr lang="en-US" dirty="0"/>
              <a:t> </a:t>
            </a:r>
            <a:r>
              <a:rPr lang="en-US" dirty="0" err="1"/>
              <a:t>hợp</a:t>
            </a:r>
            <a:r>
              <a:rPr lang="en-US" dirty="0"/>
              <a:t>, </a:t>
            </a:r>
            <a:r>
              <a:rPr lang="en-US" dirty="0" err="1"/>
              <a:t>kinh</a:t>
            </a:r>
            <a:r>
              <a:rPr lang="en-US" dirty="0"/>
              <a:t> </a:t>
            </a:r>
            <a:r>
              <a:rPr lang="en-US" dirty="0" err="1"/>
              <a:t>nghiệm</a:t>
            </a:r>
            <a:r>
              <a:rPr lang="en-US" dirty="0"/>
              <a:t> </a:t>
            </a:r>
            <a:r>
              <a:rPr lang="en-US" dirty="0" err="1"/>
              <a:t>đã</a:t>
            </a:r>
            <a:r>
              <a:rPr lang="en-US" dirty="0"/>
              <a:t> </a:t>
            </a:r>
            <a:r>
              <a:rPr lang="en-US" dirty="0" err="1"/>
              <a:t>có</a:t>
            </a:r>
            <a:endParaRPr lang="en-US" dirty="0"/>
          </a:p>
          <a:p>
            <a:pPr>
              <a:buSzPct val="100000"/>
              <a:buFont typeface="Courier New" panose="02070309020205020404" pitchFamily="49" charset="0"/>
              <a:buChar char="o"/>
            </a:pPr>
            <a:r>
              <a:rPr lang="en-US" dirty="0" err="1"/>
              <a:t>Gom</a:t>
            </a:r>
            <a:r>
              <a:rPr lang="en-US" dirty="0"/>
              <a:t> </a:t>
            </a:r>
            <a:r>
              <a:rPr lang="en-US" dirty="0" err="1"/>
              <a:t>nhóm</a:t>
            </a:r>
            <a:r>
              <a:rPr lang="en-US" dirty="0"/>
              <a:t> </a:t>
            </a:r>
            <a:r>
              <a:rPr lang="en-US" dirty="0" err="1"/>
              <a:t>các</a:t>
            </a:r>
            <a:r>
              <a:rPr lang="en-US" dirty="0"/>
              <a:t> </a:t>
            </a:r>
            <a:r>
              <a:rPr lang="en-US" dirty="0" err="1"/>
              <a:t>loại</a:t>
            </a:r>
            <a:r>
              <a:rPr lang="en-US" dirty="0"/>
              <a:t> </a:t>
            </a:r>
            <a:r>
              <a:rPr lang="en-US" dirty="0" err="1"/>
              <a:t>vai</a:t>
            </a:r>
            <a:r>
              <a:rPr lang="en-US" dirty="0"/>
              <a:t> </a:t>
            </a:r>
            <a:r>
              <a:rPr lang="en-US" dirty="0" err="1"/>
              <a:t>trò</a:t>
            </a:r>
            <a:r>
              <a:rPr lang="en-US" dirty="0"/>
              <a:t> </a:t>
            </a:r>
            <a:r>
              <a:rPr lang="en-US" dirty="0" err="1"/>
              <a:t>giống</a:t>
            </a:r>
            <a:r>
              <a:rPr lang="en-US" dirty="0"/>
              <a:t> </a:t>
            </a:r>
            <a:r>
              <a:rPr lang="en-US" dirty="0" err="1"/>
              <a:t>nhau</a:t>
            </a:r>
            <a:endParaRPr lang="en-US" dirty="0"/>
          </a:p>
          <a:p>
            <a:pPr>
              <a:buSzPct val="100000"/>
              <a:buFont typeface="Courier New" panose="02070309020205020404" pitchFamily="49" charset="0"/>
              <a:buChar char="o"/>
            </a:pPr>
            <a:r>
              <a:rPr lang="en-US" dirty="0" err="1"/>
              <a:t>Thảo</a:t>
            </a:r>
            <a:r>
              <a:rPr lang="en-US" dirty="0"/>
              <a:t> </a:t>
            </a:r>
            <a:r>
              <a:rPr lang="en-US" dirty="0" err="1"/>
              <a:t>luận</a:t>
            </a:r>
            <a:r>
              <a:rPr lang="en-US" dirty="0"/>
              <a:t> </a:t>
            </a:r>
            <a:r>
              <a:rPr lang="en-US" dirty="0" err="1"/>
              <a:t>để</a:t>
            </a:r>
            <a:r>
              <a:rPr lang="en-US" dirty="0"/>
              <a:t> </a:t>
            </a:r>
            <a:r>
              <a:rPr lang="en-US" dirty="0" err="1"/>
              <a:t>chọn</a:t>
            </a:r>
            <a:r>
              <a:rPr lang="en-US" dirty="0"/>
              <a:t> </a:t>
            </a:r>
            <a:r>
              <a:rPr lang="en-US" dirty="0" err="1"/>
              <a:t>thành</a:t>
            </a:r>
            <a:r>
              <a:rPr lang="en-US" dirty="0"/>
              <a:t> </a:t>
            </a:r>
            <a:r>
              <a:rPr lang="en-US" dirty="0" err="1"/>
              <a:t>viên</a:t>
            </a:r>
            <a:r>
              <a:rPr lang="en-US" dirty="0"/>
              <a:t> </a:t>
            </a:r>
            <a:r>
              <a:rPr lang="en-US" dirty="0" err="1"/>
              <a:t>theo</a:t>
            </a:r>
            <a:r>
              <a:rPr lang="en-US" dirty="0"/>
              <a:t> </a:t>
            </a:r>
            <a:r>
              <a:rPr lang="en-US" dirty="0" err="1"/>
              <a:t>vai</a:t>
            </a:r>
            <a:r>
              <a:rPr lang="en-US" dirty="0"/>
              <a:t> </a:t>
            </a:r>
            <a:r>
              <a:rPr lang="en-US" dirty="0" err="1"/>
              <a:t>trò</a:t>
            </a:r>
            <a:endParaRPr lang="en-US" dirty="0"/>
          </a:p>
          <a:p>
            <a:pPr>
              <a:buSzPct val="100000"/>
              <a:buFont typeface="Courier New" panose="02070309020205020404" pitchFamily="49" charset="0"/>
              <a:buChar char="o"/>
            </a:pPr>
            <a:r>
              <a:rPr lang="en-US" dirty="0" err="1"/>
              <a:t>Vẽ</a:t>
            </a:r>
            <a:r>
              <a:rPr lang="en-US" dirty="0"/>
              <a:t> </a:t>
            </a:r>
            <a:r>
              <a:rPr lang="en-US" dirty="0" err="1"/>
              <a:t>lại</a:t>
            </a:r>
            <a:r>
              <a:rPr lang="en-US" dirty="0"/>
              <a:t> </a:t>
            </a:r>
            <a:r>
              <a:rPr lang="en-US" dirty="0" err="1"/>
              <a:t>sơ</a:t>
            </a:r>
            <a:r>
              <a:rPr lang="en-US" dirty="0"/>
              <a:t> </a:t>
            </a:r>
            <a:r>
              <a:rPr lang="en-US" dirty="0" err="1"/>
              <a:t>đồ</a:t>
            </a:r>
            <a:r>
              <a:rPr lang="en-US" dirty="0"/>
              <a:t> </a:t>
            </a:r>
            <a:r>
              <a:rPr lang="en-US" dirty="0" err="1"/>
              <a:t>tổ</a:t>
            </a:r>
            <a:r>
              <a:rPr lang="en-US" dirty="0"/>
              <a:t> </a:t>
            </a:r>
            <a:r>
              <a:rPr lang="en-US" dirty="0" err="1"/>
              <a:t>chức</a:t>
            </a:r>
            <a:r>
              <a:rPr lang="en-US" dirty="0"/>
              <a:t> </a:t>
            </a:r>
            <a:r>
              <a:rPr lang="en-US" dirty="0" err="1"/>
              <a:t>của</a:t>
            </a:r>
            <a:r>
              <a:rPr lang="en-US" dirty="0"/>
              <a:t> </a:t>
            </a:r>
            <a:r>
              <a:rPr lang="en-US" dirty="0" err="1"/>
              <a:t>nhóm</a:t>
            </a:r>
            <a:r>
              <a:rPr lang="en-US" dirty="0"/>
              <a:t> </a:t>
            </a:r>
            <a:r>
              <a:rPr lang="en-US" dirty="0" err="1"/>
              <a:t>theo</a:t>
            </a:r>
            <a:r>
              <a:rPr lang="en-US" dirty="0"/>
              <a:t> </a:t>
            </a:r>
            <a:r>
              <a:rPr lang="en-US" err="1"/>
              <a:t>vai</a:t>
            </a:r>
            <a:r>
              <a:rPr lang="en-US"/>
              <a:t> </a:t>
            </a:r>
            <a:r>
              <a:rPr lang="en-US" smtClean="0"/>
              <a:t>trò</a:t>
            </a:r>
            <a:endParaRPr lang="vi-VN"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43</a:t>
            </a:fld>
            <a:endParaRPr lang="en-US">
              <a:solidFill>
                <a:srgbClr val="000000"/>
              </a:solidFill>
            </a:endParaRPr>
          </a:p>
        </p:txBody>
      </p:sp>
    </p:spTree>
    <p:extLst>
      <p:ext uri="{BB962C8B-B14F-4D97-AF65-F5344CB8AC3E}">
        <p14:creationId xmlns:p14="http://schemas.microsoft.com/office/powerpoint/2010/main" val="25698804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81000"/>
            <a:ext cx="8991600" cy="781050"/>
          </a:xfrm>
        </p:spPr>
        <p:txBody>
          <a:bodyPr>
            <a:noAutofit/>
          </a:bodyPr>
          <a:lstStyle/>
          <a:p>
            <a:pPr marL="174625">
              <a:defRPr/>
            </a:pPr>
            <a:r>
              <a:rPr lang="en-US" sz="3800">
                <a:solidFill>
                  <a:schemeClr val="accent5">
                    <a:lumMod val="50000"/>
                  </a:schemeClr>
                </a:solidFill>
                <a:latin typeface="Microsoft Sans Serif" panose="020B0604020202020204" pitchFamily="34" charset="0"/>
                <a:cs typeface="Microsoft Sans Serif" panose="020B0604020202020204" pitchFamily="34" charset="0"/>
              </a:rPr>
              <a:t>CÁC </a:t>
            </a: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PHƯƠNG PHÁP LÀM </a:t>
            </a:r>
            <a:r>
              <a:rPr lang="en-US" sz="3800">
                <a:solidFill>
                  <a:schemeClr val="accent5">
                    <a:lumMod val="50000"/>
                  </a:schemeClr>
                </a:solidFill>
                <a:latin typeface="Microsoft Sans Serif" panose="020B0604020202020204" pitchFamily="34" charset="0"/>
                <a:cs typeface="Microsoft Sans Serif" panose="020B0604020202020204" pitchFamily="34" charset="0"/>
              </a:rPr>
              <a:t>VIỆC NHÓM</a:t>
            </a:r>
          </a:p>
        </p:txBody>
      </p:sp>
      <p:sp>
        <p:nvSpPr>
          <p:cNvPr id="34819" name="Content Placeholder 1"/>
          <p:cNvSpPr>
            <a:spLocks noGrp="1"/>
          </p:cNvSpPr>
          <p:nvPr>
            <p:ph idx="1"/>
          </p:nvPr>
        </p:nvSpPr>
        <p:spPr/>
        <p:txBody>
          <a:bodyPr/>
          <a:lstStyle/>
          <a:p>
            <a:pPr eaLnBrk="1" hangingPunct="1"/>
            <a:endParaRPr lang="en-US" altLang="en-US" smtClean="0"/>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143000"/>
          </a:xfrm>
        </p:spPr>
        <p:txBody>
          <a:bodyPr/>
          <a:lstStyle/>
          <a:p>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Các</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phương</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pháp</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làm</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việc</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nhóm</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r>
            <a:br>
              <a:rPr lang="en-US" sz="3800" dirty="0">
                <a:solidFill>
                  <a:schemeClr val="accent5">
                    <a:lumMod val="50000"/>
                  </a:schemeClr>
                </a:solidFill>
                <a:latin typeface="Microsoft Sans Serif" panose="020B0604020202020204" pitchFamily="34" charset="0"/>
                <a:cs typeface="Microsoft Sans Serif" panose="020B0604020202020204" pitchFamily="34" charset="0"/>
              </a:rPr>
            </a:b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Quản</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lý</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cuộc</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họp</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 PAT</a:t>
            </a:r>
            <a:endParaRPr lang="vi-VN" sz="3800" dirty="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114300" y="1745456"/>
            <a:ext cx="8877300" cy="4389437"/>
          </a:xfrm>
        </p:spPr>
        <p:txBody>
          <a:bodyPr/>
          <a:lstStyle/>
          <a:p>
            <a:pPr>
              <a:buSzPct val="100000"/>
              <a:buFont typeface="Courier New" panose="02070309020205020404" pitchFamily="49" charset="0"/>
              <a:buChar char="o"/>
            </a:pPr>
            <a:r>
              <a:rPr lang="en-US" b="1" dirty="0">
                <a:solidFill>
                  <a:srgbClr val="0000CC"/>
                </a:solidFill>
              </a:rPr>
              <a:t>P</a:t>
            </a:r>
            <a:r>
              <a:rPr lang="en-US" dirty="0"/>
              <a:t>urpose: </a:t>
            </a:r>
            <a:r>
              <a:rPr lang="en-US" dirty="0" err="1"/>
              <a:t>Xác</a:t>
            </a:r>
            <a:r>
              <a:rPr lang="en-US" dirty="0"/>
              <a:t> </a:t>
            </a:r>
            <a:r>
              <a:rPr lang="en-US" dirty="0" err="1"/>
              <a:t>định</a:t>
            </a:r>
            <a:r>
              <a:rPr lang="en-US" dirty="0"/>
              <a:t> </a:t>
            </a:r>
            <a:r>
              <a:rPr lang="en-US" dirty="0" err="1"/>
              <a:t>mục</a:t>
            </a:r>
            <a:r>
              <a:rPr lang="en-US" dirty="0"/>
              <a:t> </a:t>
            </a:r>
            <a:r>
              <a:rPr lang="en-US" dirty="0" err="1"/>
              <a:t>tiêu</a:t>
            </a:r>
            <a:r>
              <a:rPr lang="en-US" dirty="0"/>
              <a:t> </a:t>
            </a:r>
            <a:r>
              <a:rPr lang="en-US" dirty="0" err="1"/>
              <a:t>và</a:t>
            </a:r>
            <a:r>
              <a:rPr lang="en-US" dirty="0"/>
              <a:t> </a:t>
            </a:r>
            <a:r>
              <a:rPr lang="en-US" dirty="0" err="1"/>
              <a:t>cấu</a:t>
            </a:r>
            <a:r>
              <a:rPr lang="en-US" dirty="0"/>
              <a:t> </a:t>
            </a:r>
            <a:r>
              <a:rPr lang="en-US" dirty="0" err="1"/>
              <a:t>trúc</a:t>
            </a:r>
            <a:r>
              <a:rPr lang="en-US" dirty="0"/>
              <a:t> </a:t>
            </a:r>
            <a:r>
              <a:rPr lang="en-US" dirty="0" err="1"/>
              <a:t>cuộc</a:t>
            </a:r>
            <a:r>
              <a:rPr lang="en-US" dirty="0"/>
              <a:t> </a:t>
            </a:r>
            <a:r>
              <a:rPr lang="en-US" err="1"/>
              <a:t>họp</a:t>
            </a:r>
            <a:r>
              <a:rPr lang="en-US" smtClean="0"/>
              <a:t>:</a:t>
            </a:r>
          </a:p>
          <a:p>
            <a:pPr lvl="1"/>
            <a:r>
              <a:rPr lang="en-US" smtClean="0"/>
              <a:t>2 nhóm người trong cuộc họp: tham dự và quan sát -&gt; quyết định sự tham gia</a:t>
            </a:r>
          </a:p>
          <a:p>
            <a:pPr>
              <a:buSzPct val="100000"/>
              <a:buFont typeface="Courier New" panose="02070309020205020404" pitchFamily="49" charset="0"/>
              <a:buChar char="o"/>
            </a:pPr>
            <a:r>
              <a:rPr lang="en-US" b="1" smtClean="0">
                <a:solidFill>
                  <a:srgbClr val="0000CC"/>
                </a:solidFill>
              </a:rPr>
              <a:t>A</a:t>
            </a:r>
            <a:r>
              <a:rPr lang="en-US" smtClean="0"/>
              <a:t>genda</a:t>
            </a:r>
            <a:r>
              <a:rPr lang="en-US" dirty="0"/>
              <a:t>: </a:t>
            </a:r>
            <a:r>
              <a:rPr lang="en-US" dirty="0" err="1"/>
              <a:t>nội</a:t>
            </a:r>
            <a:r>
              <a:rPr lang="en-US" dirty="0"/>
              <a:t> dung </a:t>
            </a:r>
            <a:r>
              <a:rPr lang="en-US" dirty="0" err="1"/>
              <a:t>cuộc</a:t>
            </a:r>
            <a:r>
              <a:rPr lang="en-US" dirty="0"/>
              <a:t> </a:t>
            </a:r>
            <a:r>
              <a:rPr lang="en-US" dirty="0" err="1"/>
              <a:t>họp</a:t>
            </a:r>
            <a:r>
              <a:rPr lang="en-US" dirty="0"/>
              <a:t>, </a:t>
            </a:r>
            <a:r>
              <a:rPr lang="en-US" dirty="0" err="1"/>
              <a:t>để</a:t>
            </a:r>
            <a:r>
              <a:rPr lang="en-US" dirty="0"/>
              <a:t> </a:t>
            </a:r>
            <a:r>
              <a:rPr lang="en-US" dirty="0" err="1"/>
              <a:t>giữ</a:t>
            </a:r>
            <a:r>
              <a:rPr lang="en-US" dirty="0"/>
              <a:t> </a:t>
            </a:r>
            <a:r>
              <a:rPr lang="en-US" dirty="0" err="1"/>
              <a:t>cuộc</a:t>
            </a:r>
            <a:r>
              <a:rPr lang="en-US" dirty="0"/>
              <a:t> </a:t>
            </a:r>
            <a:r>
              <a:rPr lang="en-US" dirty="0" err="1"/>
              <a:t>họp</a:t>
            </a:r>
            <a:r>
              <a:rPr lang="en-US" dirty="0"/>
              <a:t> </a:t>
            </a:r>
            <a:r>
              <a:rPr lang="en-US" dirty="0" err="1"/>
              <a:t>luôn</a:t>
            </a:r>
            <a:r>
              <a:rPr lang="en-US" dirty="0"/>
              <a:t> </a:t>
            </a:r>
            <a:r>
              <a:rPr lang="en-US" dirty="0" err="1"/>
              <a:t>đi</a:t>
            </a:r>
            <a:r>
              <a:rPr lang="en-US" dirty="0"/>
              <a:t> </a:t>
            </a:r>
            <a:r>
              <a:rPr lang="en-US" dirty="0" err="1"/>
              <a:t>đúng</a:t>
            </a:r>
            <a:r>
              <a:rPr lang="en-US" dirty="0"/>
              <a:t> </a:t>
            </a:r>
            <a:r>
              <a:rPr lang="en-US" dirty="0" err="1"/>
              <a:t>hướng</a:t>
            </a:r>
            <a:r>
              <a:rPr lang="en-US" dirty="0"/>
              <a:t>.</a:t>
            </a:r>
          </a:p>
          <a:p>
            <a:pPr>
              <a:buSzPct val="100000"/>
              <a:buFont typeface="Courier New" panose="02070309020205020404" pitchFamily="49" charset="0"/>
              <a:buChar char="o"/>
            </a:pPr>
            <a:r>
              <a:rPr lang="en-US" b="1" dirty="0">
                <a:solidFill>
                  <a:srgbClr val="0000CC"/>
                </a:solidFill>
              </a:rPr>
              <a:t>T</a:t>
            </a:r>
            <a:r>
              <a:rPr lang="en-US" dirty="0"/>
              <a:t>ime frame: </a:t>
            </a:r>
            <a:r>
              <a:rPr lang="en-US" dirty="0" err="1"/>
              <a:t>xác</a:t>
            </a:r>
            <a:r>
              <a:rPr lang="en-US" dirty="0"/>
              <a:t> </a:t>
            </a:r>
            <a:r>
              <a:rPr lang="en-US" dirty="0" err="1"/>
              <a:t>định</a:t>
            </a:r>
            <a:r>
              <a:rPr lang="en-US" dirty="0"/>
              <a:t> </a:t>
            </a:r>
            <a:r>
              <a:rPr lang="en-US" dirty="0" err="1"/>
              <a:t>thời</a:t>
            </a:r>
            <a:r>
              <a:rPr lang="en-US" dirty="0"/>
              <a:t> </a:t>
            </a:r>
            <a:r>
              <a:rPr lang="en-US" dirty="0" err="1"/>
              <a:t>gian</a:t>
            </a:r>
            <a:r>
              <a:rPr lang="en-US" dirty="0"/>
              <a:t> </a:t>
            </a:r>
            <a:r>
              <a:rPr lang="en-US" dirty="0" err="1"/>
              <a:t>tối</a:t>
            </a:r>
            <a:r>
              <a:rPr lang="en-US" dirty="0"/>
              <a:t> </a:t>
            </a:r>
            <a:r>
              <a:rPr lang="en-US" dirty="0" err="1"/>
              <a:t>đa</a:t>
            </a:r>
            <a:r>
              <a:rPr lang="en-US" dirty="0"/>
              <a:t> </a:t>
            </a:r>
            <a:r>
              <a:rPr lang="en-US" dirty="0" err="1"/>
              <a:t>cho</a:t>
            </a:r>
            <a:r>
              <a:rPr lang="en-US" dirty="0"/>
              <a:t> </a:t>
            </a:r>
            <a:r>
              <a:rPr lang="en-US" dirty="0" err="1"/>
              <a:t>cuộc</a:t>
            </a:r>
            <a:r>
              <a:rPr lang="en-US" dirty="0"/>
              <a:t> </a:t>
            </a:r>
            <a:r>
              <a:rPr lang="en-US" dirty="0" err="1"/>
              <a:t>họp</a:t>
            </a:r>
            <a:r>
              <a:rPr lang="en-US" dirty="0"/>
              <a:t>/ </a:t>
            </a:r>
            <a:r>
              <a:rPr lang="en-US" dirty="0" err="1"/>
              <a:t>cho</a:t>
            </a:r>
            <a:r>
              <a:rPr lang="en-US" dirty="0"/>
              <a:t> </a:t>
            </a:r>
            <a:r>
              <a:rPr lang="en-US" dirty="0" err="1"/>
              <a:t>từng</a:t>
            </a:r>
            <a:r>
              <a:rPr lang="en-US" dirty="0"/>
              <a:t> </a:t>
            </a:r>
            <a:r>
              <a:rPr lang="en-US" dirty="0" err="1"/>
              <a:t>vấn</a:t>
            </a:r>
            <a:r>
              <a:rPr lang="en-US" dirty="0"/>
              <a:t> </a:t>
            </a:r>
            <a:r>
              <a:rPr lang="en-US" dirty="0" err="1"/>
              <a:t>đề</a:t>
            </a: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45</a:t>
            </a:fld>
            <a:endParaRPr lang="en-US">
              <a:solidFill>
                <a:srgbClr val="000000"/>
              </a:solidFill>
            </a:endParaRPr>
          </a:p>
        </p:txBody>
      </p:sp>
    </p:spTree>
    <p:extLst>
      <p:ext uri="{BB962C8B-B14F-4D97-AF65-F5344CB8AC3E}">
        <p14:creationId xmlns:p14="http://schemas.microsoft.com/office/powerpoint/2010/main" val="30347658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971" y="1570037"/>
            <a:ext cx="8001000" cy="4968875"/>
          </a:xfrm>
        </p:spPr>
        <p:txBody>
          <a:bodyPr/>
          <a:lstStyle/>
          <a:p>
            <a:pPr marL="339725" indent="-339725">
              <a:buSzPct val="100000"/>
              <a:buFont typeface="Courier New" panose="02070309020205020404" pitchFamily="49" charset="0"/>
              <a:buChar char="o"/>
            </a:pPr>
            <a:r>
              <a:rPr lang="en-US" sz="2800" dirty="0" err="1" smtClean="0"/>
              <a:t>Vai</a:t>
            </a:r>
            <a:r>
              <a:rPr lang="en-US" sz="2800" dirty="0" smtClean="0"/>
              <a:t> </a:t>
            </a:r>
            <a:r>
              <a:rPr lang="en-US" sz="2800" dirty="0" err="1" smtClean="0"/>
              <a:t>trò</a:t>
            </a:r>
            <a:r>
              <a:rPr lang="en-US" sz="2800" dirty="0" smtClean="0"/>
              <a:t>:</a:t>
            </a:r>
          </a:p>
          <a:p>
            <a:pPr marL="688975" lvl="1"/>
            <a:r>
              <a:rPr lang="en-US" sz="2600" dirty="0" err="1" smtClean="0"/>
              <a:t>Chủ</a:t>
            </a:r>
            <a:r>
              <a:rPr lang="en-US" sz="2600" dirty="0" smtClean="0"/>
              <a:t> </a:t>
            </a:r>
            <a:r>
              <a:rPr lang="en-US" sz="2600" dirty="0" err="1" smtClean="0"/>
              <a:t>trì</a:t>
            </a:r>
            <a:endParaRPr lang="en-US" sz="2600" dirty="0" smtClean="0"/>
          </a:p>
          <a:p>
            <a:pPr marL="688975" lvl="1"/>
            <a:r>
              <a:rPr lang="en-US" sz="2600" dirty="0" err="1" smtClean="0"/>
              <a:t>Nhắc</a:t>
            </a:r>
            <a:r>
              <a:rPr lang="en-US" sz="2600" dirty="0" smtClean="0"/>
              <a:t> </a:t>
            </a:r>
            <a:r>
              <a:rPr lang="en-US" sz="2600" dirty="0" err="1" smtClean="0"/>
              <a:t>nhở</a:t>
            </a:r>
            <a:r>
              <a:rPr lang="en-US" sz="2600" dirty="0" smtClean="0"/>
              <a:t> </a:t>
            </a:r>
            <a:r>
              <a:rPr lang="en-US" sz="2600" dirty="0" err="1" smtClean="0"/>
              <a:t>thời</a:t>
            </a:r>
            <a:r>
              <a:rPr lang="en-US" sz="2600" dirty="0" smtClean="0"/>
              <a:t> </a:t>
            </a:r>
            <a:r>
              <a:rPr lang="en-US" sz="2600" dirty="0" err="1" smtClean="0"/>
              <a:t>gian</a:t>
            </a:r>
            <a:endParaRPr lang="en-US" sz="2600" dirty="0" smtClean="0"/>
          </a:p>
          <a:p>
            <a:pPr marL="688975" lvl="1"/>
            <a:r>
              <a:rPr lang="en-US" sz="2600" dirty="0" err="1" smtClean="0"/>
              <a:t>Thư</a:t>
            </a:r>
            <a:r>
              <a:rPr lang="en-US" sz="2600" dirty="0" smtClean="0"/>
              <a:t> </a:t>
            </a:r>
            <a:r>
              <a:rPr lang="en-US" sz="2600" dirty="0" err="1" smtClean="0"/>
              <a:t>ký</a:t>
            </a:r>
            <a:endParaRPr lang="en-US" sz="2600" dirty="0" smtClean="0"/>
          </a:p>
          <a:p>
            <a:pPr marL="688975" lvl="1"/>
            <a:r>
              <a:rPr lang="en-US" sz="2600" dirty="0" err="1" smtClean="0"/>
              <a:t>Người</a:t>
            </a:r>
            <a:r>
              <a:rPr lang="en-US" sz="2600" dirty="0" smtClean="0"/>
              <a:t> </a:t>
            </a:r>
            <a:r>
              <a:rPr lang="en-US" sz="2600" dirty="0" err="1" smtClean="0"/>
              <a:t>tham</a:t>
            </a:r>
            <a:r>
              <a:rPr lang="en-US" sz="2600" dirty="0" smtClean="0"/>
              <a:t> </a:t>
            </a:r>
            <a:r>
              <a:rPr lang="en-US" sz="2600" dirty="0" err="1" smtClean="0"/>
              <a:t>dự</a:t>
            </a:r>
            <a:r>
              <a:rPr lang="en-US" sz="2600" dirty="0" smtClean="0"/>
              <a:t> - </a:t>
            </a:r>
            <a:r>
              <a:rPr lang="en-US" sz="2600" dirty="0" err="1" smtClean="0"/>
              <a:t>người</a:t>
            </a:r>
            <a:r>
              <a:rPr lang="en-US" sz="2600" dirty="0" smtClean="0"/>
              <a:t> </a:t>
            </a:r>
            <a:r>
              <a:rPr lang="en-US" sz="2600" dirty="0" err="1" smtClean="0"/>
              <a:t>quan</a:t>
            </a:r>
            <a:r>
              <a:rPr lang="en-US" sz="2600" dirty="0" smtClean="0"/>
              <a:t> </a:t>
            </a:r>
            <a:r>
              <a:rPr lang="en-US" sz="2600" dirty="0" err="1" smtClean="0"/>
              <a:t>sát</a:t>
            </a:r>
            <a:endParaRPr lang="en-US" sz="2600" dirty="0" smtClean="0"/>
          </a:p>
          <a:p>
            <a:pPr marL="339725" indent="-339725">
              <a:buSzPct val="100000"/>
              <a:buFont typeface="Courier New" panose="02070309020205020404" pitchFamily="49" charset="0"/>
              <a:buChar char="o"/>
            </a:pPr>
            <a:r>
              <a:rPr lang="en-US" sz="2800" dirty="0" err="1"/>
              <a:t>Trong</a:t>
            </a:r>
            <a:r>
              <a:rPr lang="en-US" sz="2800" dirty="0"/>
              <a:t> </a:t>
            </a:r>
            <a:r>
              <a:rPr lang="en-US" sz="2800" dirty="0" err="1"/>
              <a:t>cuộc</a:t>
            </a:r>
            <a:r>
              <a:rPr lang="en-US" sz="2800" dirty="0"/>
              <a:t> </a:t>
            </a:r>
            <a:r>
              <a:rPr lang="en-US" sz="2800" dirty="0" err="1"/>
              <a:t>họp</a:t>
            </a:r>
            <a:r>
              <a:rPr lang="en-US" sz="2800" dirty="0"/>
              <a:t>:</a:t>
            </a:r>
          </a:p>
          <a:p>
            <a:pPr marL="688975" lvl="1"/>
            <a:r>
              <a:rPr lang="en-US" sz="2600" dirty="0" err="1"/>
              <a:t>Luôn</a:t>
            </a:r>
            <a:r>
              <a:rPr lang="en-US" sz="2600" dirty="0"/>
              <a:t> </a:t>
            </a:r>
            <a:r>
              <a:rPr lang="en-US" sz="2600" dirty="0" err="1"/>
              <a:t>đúng</a:t>
            </a:r>
            <a:r>
              <a:rPr lang="en-US" sz="2600" dirty="0"/>
              <a:t> </a:t>
            </a:r>
            <a:r>
              <a:rPr lang="en-US" sz="2600" dirty="0" err="1"/>
              <a:t>giờ</a:t>
            </a:r>
            <a:endParaRPr lang="en-US" sz="2600" dirty="0"/>
          </a:p>
          <a:p>
            <a:pPr marL="688975" lvl="1"/>
            <a:r>
              <a:rPr lang="en-US" sz="2600" dirty="0" err="1"/>
              <a:t>Giữ</a:t>
            </a:r>
            <a:r>
              <a:rPr lang="en-US" sz="2600" dirty="0"/>
              <a:t> </a:t>
            </a:r>
            <a:r>
              <a:rPr lang="en-US" sz="2600" dirty="0" err="1"/>
              <a:t>đúng</a:t>
            </a:r>
            <a:r>
              <a:rPr lang="en-US" sz="2600" dirty="0"/>
              <a:t> </a:t>
            </a:r>
            <a:r>
              <a:rPr lang="en-US" sz="2600" dirty="0" err="1"/>
              <a:t>các</a:t>
            </a:r>
            <a:r>
              <a:rPr lang="en-US" sz="2600" dirty="0"/>
              <a:t> </a:t>
            </a:r>
            <a:r>
              <a:rPr lang="en-US" sz="2600" dirty="0" err="1"/>
              <a:t>nguyên</a:t>
            </a:r>
            <a:r>
              <a:rPr lang="en-US" sz="2600" dirty="0"/>
              <a:t> </a:t>
            </a:r>
            <a:r>
              <a:rPr lang="en-US" sz="2600" dirty="0" err="1"/>
              <a:t>tắc</a:t>
            </a:r>
            <a:endParaRPr lang="en-US" sz="2600" dirty="0"/>
          </a:p>
          <a:p>
            <a:pPr marL="688975" lvl="1"/>
            <a:r>
              <a:rPr lang="en-US" sz="2600" dirty="0" err="1"/>
              <a:t>Giữ</a:t>
            </a:r>
            <a:r>
              <a:rPr lang="en-US" sz="2600" dirty="0"/>
              <a:t> </a:t>
            </a:r>
            <a:r>
              <a:rPr lang="en-US" sz="2600" dirty="0" err="1"/>
              <a:t>đúng</a:t>
            </a:r>
            <a:r>
              <a:rPr lang="en-US" sz="2600" dirty="0"/>
              <a:t> </a:t>
            </a:r>
            <a:r>
              <a:rPr lang="en-US" sz="2600" dirty="0" err="1"/>
              <a:t>mục</a:t>
            </a:r>
            <a:r>
              <a:rPr lang="en-US" sz="2600" dirty="0"/>
              <a:t> </a:t>
            </a:r>
            <a:r>
              <a:rPr lang="en-US" sz="2600" dirty="0" err="1"/>
              <a:t>tiêu</a:t>
            </a:r>
            <a:endParaRPr lang="en-US" sz="2600" dirty="0"/>
          </a:p>
          <a:p>
            <a:pPr marL="688975" lvl="1"/>
            <a:r>
              <a:rPr lang="en-US" sz="2600" dirty="0" err="1"/>
              <a:t>Ghi</a:t>
            </a:r>
            <a:r>
              <a:rPr lang="en-US" sz="2600" dirty="0"/>
              <a:t> </a:t>
            </a:r>
            <a:r>
              <a:rPr lang="en-US" sz="2600" dirty="0" err="1"/>
              <a:t>chú</a:t>
            </a:r>
            <a:endParaRPr lang="en-US" sz="2600"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46</a:t>
            </a:fld>
            <a:endParaRPr lang="en-US">
              <a:solidFill>
                <a:srgbClr val="000000"/>
              </a:solidFill>
            </a:endParaRPr>
          </a:p>
        </p:txBody>
      </p:sp>
      <p:sp>
        <p:nvSpPr>
          <p:cNvPr id="9" name="Title 1"/>
          <p:cNvSpPr>
            <a:spLocks noGrp="1"/>
          </p:cNvSpPr>
          <p:nvPr>
            <p:ph type="title"/>
          </p:nvPr>
        </p:nvSpPr>
        <p:spPr>
          <a:xfrm>
            <a:off x="299663" y="304800"/>
            <a:ext cx="8001000" cy="1216025"/>
          </a:xfrm>
        </p:spPr>
        <p:txBody>
          <a:bodyPr/>
          <a:lstStyle/>
          <a:p>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Các</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phương</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pháp</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làm</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việc</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nhóm</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r>
            <a:br>
              <a:rPr lang="en-US" sz="3800" dirty="0">
                <a:solidFill>
                  <a:schemeClr val="accent5">
                    <a:lumMod val="50000"/>
                  </a:schemeClr>
                </a:solidFill>
                <a:latin typeface="Microsoft Sans Serif" panose="020B0604020202020204" pitchFamily="34" charset="0"/>
                <a:cs typeface="Microsoft Sans Serif" panose="020B0604020202020204" pitchFamily="34" charset="0"/>
              </a:rPr>
            </a:b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Quản</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lý</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cuộc</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họp</a:t>
            </a:r>
            <a:endParaRPr lang="vi-VN" sz="3800" dirty="0">
              <a:solidFill>
                <a:schemeClr val="accent5">
                  <a:lumMod val="50000"/>
                </a:schemeClr>
              </a:solidFill>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3695228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44" y="1707053"/>
            <a:ext cx="8840056" cy="4389437"/>
          </a:xfrm>
        </p:spPr>
        <p:txBody>
          <a:bodyPr/>
          <a:lstStyle/>
          <a:p>
            <a:pPr marL="339725" indent="-339725">
              <a:buSzPct val="100000"/>
              <a:buFont typeface="Courier New" panose="02070309020205020404" pitchFamily="49" charset="0"/>
              <a:buChar char="o"/>
            </a:pPr>
            <a:r>
              <a:rPr lang="en-US" dirty="0" err="1"/>
              <a:t>Sau</a:t>
            </a:r>
            <a:r>
              <a:rPr lang="en-US" dirty="0"/>
              <a:t> </a:t>
            </a:r>
            <a:r>
              <a:rPr lang="en-US" dirty="0" err="1"/>
              <a:t>cuộc</a:t>
            </a:r>
            <a:r>
              <a:rPr lang="en-US" dirty="0"/>
              <a:t> </a:t>
            </a:r>
            <a:r>
              <a:rPr lang="en-US" dirty="0" err="1"/>
              <a:t>họp</a:t>
            </a:r>
            <a:r>
              <a:rPr lang="en-US" dirty="0"/>
              <a:t>:</a:t>
            </a:r>
          </a:p>
          <a:p>
            <a:pPr lvl="1"/>
            <a:r>
              <a:rPr lang="en-US" dirty="0" err="1" smtClean="0"/>
              <a:t>Gửi</a:t>
            </a:r>
            <a:r>
              <a:rPr lang="en-US" dirty="0" smtClean="0"/>
              <a:t> </a:t>
            </a:r>
            <a:r>
              <a:rPr lang="en-US" dirty="0" err="1" smtClean="0"/>
              <a:t>tóm</a:t>
            </a:r>
            <a:r>
              <a:rPr lang="en-US" dirty="0" smtClean="0"/>
              <a:t> </a:t>
            </a:r>
            <a:r>
              <a:rPr lang="en-US" dirty="0" err="1" smtClean="0"/>
              <a:t>tắt</a:t>
            </a:r>
            <a:r>
              <a:rPr lang="en-US" dirty="0" smtClean="0"/>
              <a:t>/ </a:t>
            </a:r>
            <a:r>
              <a:rPr lang="en-US" dirty="0" err="1" smtClean="0"/>
              <a:t>biên</a:t>
            </a:r>
            <a:r>
              <a:rPr lang="en-US" dirty="0" smtClean="0"/>
              <a:t> </a:t>
            </a:r>
            <a:r>
              <a:rPr lang="en-US" dirty="0" err="1" smtClean="0"/>
              <a:t>bản</a:t>
            </a:r>
            <a:r>
              <a:rPr lang="en-US" dirty="0" smtClean="0"/>
              <a:t> </a:t>
            </a:r>
            <a:r>
              <a:rPr lang="en-US" dirty="0" err="1" smtClean="0"/>
              <a:t>cuộc</a:t>
            </a:r>
            <a:r>
              <a:rPr lang="en-US" dirty="0" smtClean="0"/>
              <a:t> </a:t>
            </a:r>
            <a:r>
              <a:rPr lang="en-US" dirty="0" err="1" smtClean="0"/>
              <a:t>họp</a:t>
            </a:r>
            <a:r>
              <a:rPr lang="en-US" dirty="0" smtClean="0"/>
              <a:t> </a:t>
            </a:r>
            <a:r>
              <a:rPr lang="en-US" dirty="0" err="1" smtClean="0"/>
              <a:t>cho</a:t>
            </a:r>
            <a:r>
              <a:rPr lang="en-US" dirty="0" smtClean="0"/>
              <a:t> </a:t>
            </a:r>
            <a:r>
              <a:rPr lang="en-US" dirty="0" err="1" smtClean="0"/>
              <a:t>những</a:t>
            </a:r>
            <a:r>
              <a:rPr lang="en-US" dirty="0" smtClean="0"/>
              <a:t> </a:t>
            </a:r>
            <a:r>
              <a:rPr lang="en-US" dirty="0" err="1" smtClean="0"/>
              <a:t>người</a:t>
            </a:r>
            <a:r>
              <a:rPr lang="en-US" dirty="0" smtClean="0"/>
              <a:t> </a:t>
            </a:r>
            <a:r>
              <a:rPr lang="en-US" dirty="0" err="1" smtClean="0"/>
              <a:t>liên</a:t>
            </a:r>
            <a:r>
              <a:rPr lang="en-US" dirty="0" smtClean="0"/>
              <a:t> </a:t>
            </a:r>
            <a:r>
              <a:rPr lang="en-US" dirty="0" err="1" smtClean="0"/>
              <a:t>quan</a:t>
            </a:r>
            <a:endParaRPr lang="en-US" dirty="0" smtClean="0"/>
          </a:p>
          <a:p>
            <a:pPr lvl="1"/>
            <a:r>
              <a:rPr lang="en-US" dirty="0" err="1" smtClean="0"/>
              <a:t>Mỗi</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cần</a:t>
            </a:r>
            <a:r>
              <a:rPr lang="en-US" dirty="0" smtClean="0"/>
              <a:t> </a:t>
            </a:r>
            <a:r>
              <a:rPr lang="en-US" dirty="0" err="1" smtClean="0"/>
              <a:t>làm</a:t>
            </a:r>
            <a:r>
              <a:rPr lang="en-US" dirty="0" smtClean="0"/>
              <a:t> </a:t>
            </a:r>
            <a:r>
              <a:rPr lang="en-US" dirty="0" err="1" smtClean="0"/>
              <a:t>phải</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rõ</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hoàn</a:t>
            </a:r>
            <a:r>
              <a:rPr lang="en-US" dirty="0" smtClean="0"/>
              <a:t> </a:t>
            </a:r>
            <a:r>
              <a:rPr lang="en-US" dirty="0" err="1" smtClean="0"/>
              <a:t>thành</a:t>
            </a:r>
            <a:r>
              <a:rPr lang="en-US" dirty="0" smtClean="0"/>
              <a:t>, </a:t>
            </a:r>
            <a:r>
              <a:rPr lang="en-US" dirty="0" err="1" smtClean="0"/>
              <a:t>ai</a:t>
            </a:r>
            <a:r>
              <a:rPr lang="en-US" dirty="0" smtClean="0"/>
              <a:t> </a:t>
            </a:r>
            <a:r>
              <a:rPr lang="en-US" dirty="0" err="1" smtClean="0"/>
              <a:t>chịu</a:t>
            </a:r>
            <a:r>
              <a:rPr lang="en-US" dirty="0" smtClean="0"/>
              <a:t> </a:t>
            </a:r>
            <a:r>
              <a:rPr lang="en-US" dirty="0" err="1" smtClean="0"/>
              <a:t>trách</a:t>
            </a:r>
            <a:r>
              <a:rPr lang="en-US" dirty="0" smtClean="0"/>
              <a:t> </a:t>
            </a:r>
            <a:r>
              <a:rPr lang="en-US" dirty="0" err="1" smtClean="0"/>
              <a:t>nhiệm</a:t>
            </a:r>
            <a:endParaRPr lang="en-US" dirty="0" smtClean="0"/>
          </a:p>
          <a:p>
            <a:pPr lvl="1"/>
            <a:r>
              <a:rPr lang="en-US" dirty="0" err="1" smtClean="0"/>
              <a:t>Thông</a:t>
            </a:r>
            <a:r>
              <a:rPr lang="en-US" dirty="0" smtClean="0"/>
              <a:t> </a:t>
            </a:r>
            <a:r>
              <a:rPr lang="en-US" dirty="0" err="1" smtClean="0"/>
              <a:t>báo</a:t>
            </a:r>
            <a:r>
              <a:rPr lang="en-US" dirty="0" smtClean="0"/>
              <a:t> </a:t>
            </a:r>
            <a:r>
              <a:rPr lang="en-US" dirty="0" err="1" smtClean="0"/>
              <a:t>rõ</a:t>
            </a:r>
            <a:r>
              <a:rPr lang="en-US" dirty="0" smtClean="0"/>
              <a:t> </a:t>
            </a:r>
            <a:r>
              <a:rPr lang="en-US" dirty="0" err="1" smtClean="0"/>
              <a:t>cuộc</a:t>
            </a:r>
            <a:r>
              <a:rPr lang="en-US" dirty="0" smtClean="0"/>
              <a:t> </a:t>
            </a:r>
            <a:r>
              <a:rPr lang="en-US" dirty="0" err="1" smtClean="0"/>
              <a:t>họp</a:t>
            </a:r>
            <a:r>
              <a:rPr lang="en-US" dirty="0" smtClean="0"/>
              <a:t> </a:t>
            </a:r>
            <a:r>
              <a:rPr lang="en-US" dirty="0" err="1" smtClean="0"/>
              <a:t>sắp</a:t>
            </a:r>
            <a:r>
              <a:rPr lang="en-US" dirty="0" smtClean="0"/>
              <a:t> </a:t>
            </a:r>
            <a:r>
              <a:rPr lang="en-US" dirty="0" err="1" smtClean="0"/>
              <a:t>tới</a:t>
            </a:r>
            <a:r>
              <a:rPr lang="en-US" dirty="0" smtClean="0"/>
              <a:t> </a:t>
            </a:r>
            <a:r>
              <a:rPr lang="en-US" dirty="0" err="1" smtClean="0"/>
              <a:t>nếu</a:t>
            </a:r>
            <a:r>
              <a:rPr lang="en-US" dirty="0" smtClean="0"/>
              <a:t> </a:t>
            </a:r>
            <a:r>
              <a:rPr lang="en-US" dirty="0" err="1" smtClean="0"/>
              <a:t>có</a:t>
            </a: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47</a:t>
            </a:fld>
            <a:endParaRPr lang="en-US">
              <a:solidFill>
                <a:srgbClr val="000000"/>
              </a:solidFill>
            </a:endParaRPr>
          </a:p>
        </p:txBody>
      </p:sp>
      <p:sp>
        <p:nvSpPr>
          <p:cNvPr id="8" name="Title 1"/>
          <p:cNvSpPr>
            <a:spLocks noGrp="1"/>
          </p:cNvSpPr>
          <p:nvPr>
            <p:ph type="title"/>
          </p:nvPr>
        </p:nvSpPr>
        <p:spPr>
          <a:xfrm>
            <a:off x="303944" y="304800"/>
            <a:ext cx="8001000" cy="1216025"/>
          </a:xfrm>
        </p:spPr>
        <p:txBody>
          <a:bodyPr/>
          <a:lstStyle/>
          <a:p>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Các</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phương</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pháp</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làm</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việc</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nhóm</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r>
            <a:br>
              <a:rPr lang="en-US" sz="3800" dirty="0">
                <a:solidFill>
                  <a:schemeClr val="accent5">
                    <a:lumMod val="50000"/>
                  </a:schemeClr>
                </a:solidFill>
                <a:latin typeface="Microsoft Sans Serif" panose="020B0604020202020204" pitchFamily="34" charset="0"/>
                <a:cs typeface="Microsoft Sans Serif" panose="020B0604020202020204" pitchFamily="34" charset="0"/>
              </a:rPr>
            </a:b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Quản</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lý</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cuộc</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họp</a:t>
            </a:r>
            <a:endParaRPr lang="vi-VN" sz="3800" dirty="0">
              <a:solidFill>
                <a:schemeClr val="accent5">
                  <a:lumMod val="50000"/>
                </a:schemeClr>
              </a:solidFill>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4322276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8600" y="381000"/>
            <a:ext cx="8229600" cy="1143000"/>
          </a:xfrm>
        </p:spPr>
        <p:txBody>
          <a:bodyPr>
            <a:noAutofit/>
          </a:bodyPr>
          <a:lstStyle/>
          <a:p>
            <a:pPr marL="484632" eaLnBrk="1" fontAlgn="auto" hangingPunct="1">
              <a:spcAft>
                <a:spcPts val="0"/>
              </a:spcAft>
              <a:defRPr/>
            </a:pP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Các</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phương</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pháp</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làm</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việc</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nhóm</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r>
            <a:br>
              <a:rPr lang="en-US" sz="3800" dirty="0">
                <a:solidFill>
                  <a:schemeClr val="accent5">
                    <a:lumMod val="50000"/>
                  </a:schemeClr>
                </a:solidFill>
                <a:latin typeface="Microsoft Sans Serif" panose="020B0604020202020204" pitchFamily="34" charset="0"/>
                <a:cs typeface="Microsoft Sans Serif" panose="020B0604020202020204" pitchFamily="34" charset="0"/>
              </a:rPr>
            </a:b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Tư</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duy</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sáu</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chiếc</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mũ</a:t>
            </a:r>
            <a:endParaRPr lang="vi-VN" sz="3800" dirty="0">
              <a:solidFill>
                <a:schemeClr val="accent5">
                  <a:lumMod val="50000"/>
                </a:schemeClr>
              </a:solidFill>
              <a:latin typeface="Microsoft Sans Serif" panose="020B0604020202020204" pitchFamily="34" charset="0"/>
              <a:cs typeface="Microsoft Sans Serif" panose="020B0604020202020204" pitchFamily="34" charset="0"/>
            </a:endParaRPr>
          </a:p>
        </p:txBody>
      </p:sp>
      <p:pic>
        <p:nvPicPr>
          <p:cNvPr id="56323" name="Picture 2" descr="C:\Documents and Settings\Kien Con\Desktop\New Folder\SoftSkill\HK2-1112\SS\tư duy 6 mũ templat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38200" y="1767681"/>
            <a:ext cx="7467600" cy="4588669"/>
          </a:xfrm>
        </p:spPr>
      </p:pic>
      <p:sp>
        <p:nvSpPr>
          <p:cNvPr id="563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E37BC2D-75CE-4A5E-837B-5333195F9877}" type="slidenum">
              <a:rPr lang="en-US" altLang="en-US" smtClean="0">
                <a:solidFill>
                  <a:srgbClr val="000000"/>
                </a:solidFill>
              </a:rPr>
              <a:pPr/>
              <a:t>48</a:t>
            </a:fld>
            <a:endParaRPr lang="en-US" altLang="en-US" smtClean="0">
              <a:solidFill>
                <a:srgbClr val="00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52400" y="381000"/>
            <a:ext cx="8229600" cy="781050"/>
          </a:xfrm>
        </p:spPr>
        <p:txBody>
          <a:bodyPr/>
          <a:lstStyle/>
          <a:p>
            <a:pPr marL="174625">
              <a:defRPr/>
            </a:pPr>
            <a:r>
              <a:rPr lang="en-US" sz="3800">
                <a:solidFill>
                  <a:schemeClr val="accent5">
                    <a:lumMod val="50000"/>
                  </a:schemeClr>
                </a:solidFill>
                <a:latin typeface="Microsoft Sans Serif" panose="020B0604020202020204" pitchFamily="34" charset="0"/>
                <a:cs typeface="Microsoft Sans Serif" panose="020B0604020202020204" pitchFamily="34" charset="0"/>
              </a:rPr>
              <a:t>Quy tắc làm việc nhóm</a:t>
            </a:r>
            <a:endParaRPr lang="en-US" sz="3800" dirty="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10243" name="Content Placeholder 2"/>
          <p:cNvSpPr>
            <a:spLocks noGrp="1"/>
          </p:cNvSpPr>
          <p:nvPr>
            <p:ph idx="1"/>
          </p:nvPr>
        </p:nvSpPr>
        <p:spPr>
          <a:xfrm>
            <a:off x="182366" y="1589310"/>
            <a:ext cx="8656834" cy="4389437"/>
          </a:xfrm>
        </p:spPr>
        <p:txBody>
          <a:bodyPr/>
          <a:lstStyle/>
          <a:p>
            <a:pPr marL="0" indent="0" eaLnBrk="1" hangingPunct="1">
              <a:buFont typeface="Arial" charset="0"/>
              <a:buNone/>
            </a:pPr>
            <a:r>
              <a:rPr lang="en-US" sz="2800" smtClean="0"/>
              <a:t>Quy định những điều thành viên nhóm:</a:t>
            </a:r>
          </a:p>
          <a:p>
            <a:pPr lvl="1" eaLnBrk="1" hangingPunct="1">
              <a:buFont typeface="Courier New" panose="02070309020205020404" pitchFamily="49" charset="0"/>
              <a:buChar char="o"/>
            </a:pPr>
            <a:r>
              <a:rPr lang="en-US" sz="2600" smtClean="0"/>
              <a:t>Phải làm (bắt buộc)</a:t>
            </a:r>
          </a:p>
          <a:p>
            <a:pPr lvl="1" eaLnBrk="1" hangingPunct="1">
              <a:buFont typeface="Courier New" panose="02070309020205020404" pitchFamily="49" charset="0"/>
              <a:buChar char="o"/>
            </a:pPr>
            <a:r>
              <a:rPr lang="en-US" sz="2600" smtClean="0"/>
              <a:t>Nên làm (thích làm)</a:t>
            </a:r>
          </a:p>
          <a:p>
            <a:pPr lvl="1" eaLnBrk="1" hangingPunct="1">
              <a:buFont typeface="Courier New" panose="02070309020205020404" pitchFamily="49" charset="0"/>
              <a:buChar char="o"/>
            </a:pPr>
            <a:r>
              <a:rPr lang="en-US" sz="2600" smtClean="0"/>
              <a:t>Không được làm (điều cấm)</a:t>
            </a:r>
          </a:p>
          <a:p>
            <a:pPr marL="0" indent="0" eaLnBrk="1" hangingPunct="1">
              <a:buFont typeface="Arial" charset="0"/>
              <a:buNone/>
            </a:pPr>
            <a:endParaRPr lang="en-US" sz="2800" smtClean="0"/>
          </a:p>
        </p:txBody>
      </p:sp>
      <p:pic>
        <p:nvPicPr>
          <p:cNvPr id="10244" name="Picture 7" descr="http://vnexpress.net/Files/Subject/3B/9E/15/2E/Bienbao_B.jpg"/>
          <p:cNvPicPr>
            <a:picLocks noChangeAspect="1" noChangeArrowheads="1"/>
          </p:cNvPicPr>
          <p:nvPr/>
        </p:nvPicPr>
        <p:blipFill>
          <a:blip r:embed="rId3"/>
          <a:srcRect/>
          <a:stretch>
            <a:fillRect/>
          </a:stretch>
        </p:blipFill>
        <p:spPr bwMode="auto">
          <a:xfrm>
            <a:off x="5791200" y="3200400"/>
            <a:ext cx="2381250" cy="21050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E6B75852-8F7F-4688-A5FD-F106816AD14D}" type="slidenum">
              <a:rPr lang="en-US" smtClean="0"/>
              <a:pPr>
                <a:defRPr/>
              </a:pPr>
              <a:t>49</a:t>
            </a:fld>
            <a:endParaRPr lang="en-US"/>
          </a:p>
        </p:txBody>
      </p:sp>
    </p:spTree>
    <p:extLst>
      <p:ext uri="{BB962C8B-B14F-4D97-AF65-F5344CB8AC3E}">
        <p14:creationId xmlns:p14="http://schemas.microsoft.com/office/powerpoint/2010/main" val="332104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228600"/>
            <a:ext cx="8229600" cy="838200"/>
          </a:xfrm>
        </p:spPr>
        <p:txBody>
          <a:bodyPr>
            <a:normAutofit/>
          </a:bodyPr>
          <a:lstStyle/>
          <a:p>
            <a:pPr marL="484632" eaLnBrk="1" fontAlgn="auto" hangingPunct="1">
              <a:spcAft>
                <a:spcPts val="0"/>
              </a:spcAft>
              <a:defRPr/>
            </a:pPr>
            <a:r>
              <a:rPr lang="en-US" sz="4400" smtClean="0">
                <a:solidFill>
                  <a:schemeClr val="accent5">
                    <a:lumMod val="50000"/>
                  </a:schemeClr>
                </a:solidFill>
                <a:latin typeface="Microsoft Sans Serif" panose="020B0604020202020204" pitchFamily="34" charset="0"/>
                <a:cs typeface="Microsoft Sans Serif" panose="020B0604020202020204" pitchFamily="34" charset="0"/>
              </a:rPr>
              <a:t>TEAM</a:t>
            </a:r>
            <a:endParaRPr lang="en-US" sz="4400">
              <a:solidFill>
                <a:schemeClr val="accent5">
                  <a:lumMod val="50000"/>
                </a:schemeClr>
              </a:solidFill>
              <a:latin typeface="Microsoft Sans Serif" panose="020B0604020202020204" pitchFamily="34" charset="0"/>
              <a:cs typeface="Microsoft Sans Serif" panose="020B0604020202020204" pitchFamily="34" charset="0"/>
            </a:endParaRPr>
          </a:p>
        </p:txBody>
      </p:sp>
      <p:pic>
        <p:nvPicPr>
          <p:cNvPr id="4" name="Picture 2" descr="C:\Documents and Settings\whiteand\Local Settings\Temporary Internet Files\Content.IE5\FQF0K39O\MPj043066700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2286000"/>
            <a:ext cx="3128727" cy="3128727"/>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5</a:t>
            </a:fld>
            <a:endParaRPr lang="en-US"/>
          </a:p>
        </p:txBody>
      </p:sp>
      <p:sp>
        <p:nvSpPr>
          <p:cNvPr id="8" name="Content Placeholder 2"/>
          <p:cNvSpPr txBox="1">
            <a:spLocks/>
          </p:cNvSpPr>
          <p:nvPr/>
        </p:nvSpPr>
        <p:spPr bwMode="auto">
          <a:xfrm>
            <a:off x="14335" y="1771462"/>
            <a:ext cx="914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indent="0" algn="r">
              <a:buNone/>
            </a:pPr>
            <a:r>
              <a:rPr lang="en-US" altLang="en-US" sz="4800" b="1" smtClean="0">
                <a:solidFill>
                  <a:srgbClr val="FF0000"/>
                </a:solidFill>
                <a:latin typeface="Arial" panose="020B0604020202020204" pitchFamily="34" charset="0"/>
                <a:cs typeface="Arial" panose="020B0604020202020204" pitchFamily="34" charset="0"/>
              </a:rPr>
              <a:t>T</a:t>
            </a:r>
            <a:r>
              <a:rPr lang="en-US" altLang="en-US" sz="4800" smtClean="0">
                <a:latin typeface="Arial" panose="020B0604020202020204" pitchFamily="34" charset="0"/>
                <a:cs typeface="Arial" panose="020B0604020202020204" pitchFamily="34" charset="0"/>
              </a:rPr>
              <a:t> </a:t>
            </a:r>
          </a:p>
          <a:p>
            <a:pPr indent="0" algn="r">
              <a:buNone/>
            </a:pPr>
            <a:r>
              <a:rPr lang="en-US" altLang="en-US" sz="4800" b="1" smtClean="0">
                <a:solidFill>
                  <a:srgbClr val="FF0000"/>
                </a:solidFill>
                <a:latin typeface="Arial" panose="020B0604020202020204" pitchFamily="34" charset="0"/>
                <a:cs typeface="Arial" panose="020B0604020202020204" pitchFamily="34" charset="0"/>
              </a:rPr>
              <a:t>E</a:t>
            </a:r>
            <a:endParaRPr lang="en-US" altLang="en-US" sz="4800" smtClean="0">
              <a:latin typeface="Arial" panose="020B0604020202020204" pitchFamily="34" charset="0"/>
              <a:cs typeface="Arial" panose="020B0604020202020204" pitchFamily="34" charset="0"/>
            </a:endParaRPr>
          </a:p>
          <a:p>
            <a:pPr indent="0" algn="r">
              <a:buNone/>
            </a:pPr>
            <a:r>
              <a:rPr lang="en-US" altLang="en-US" sz="4800" b="1" smtClean="0">
                <a:solidFill>
                  <a:srgbClr val="FF0000"/>
                </a:solidFill>
                <a:latin typeface="Arial" panose="020B0604020202020204" pitchFamily="34" charset="0"/>
                <a:cs typeface="Arial" panose="020B0604020202020204" pitchFamily="34" charset="0"/>
              </a:rPr>
              <a:t>A</a:t>
            </a:r>
            <a:r>
              <a:rPr lang="en-US" altLang="en-US" sz="4800" smtClean="0">
                <a:latin typeface="Arial" panose="020B0604020202020204" pitchFamily="34" charset="0"/>
                <a:cs typeface="Arial" panose="020B0604020202020204" pitchFamily="34" charset="0"/>
              </a:rPr>
              <a:t> </a:t>
            </a:r>
          </a:p>
          <a:p>
            <a:pPr indent="0" algn="r">
              <a:buNone/>
            </a:pPr>
            <a:r>
              <a:rPr lang="en-US" altLang="en-US" sz="4800" b="1" smtClean="0">
                <a:solidFill>
                  <a:srgbClr val="FF0000"/>
                </a:solidFill>
                <a:latin typeface="Arial" panose="020B0604020202020204" pitchFamily="34" charset="0"/>
                <a:cs typeface="Arial" panose="020B0604020202020204" pitchFamily="34" charset="0"/>
              </a:rPr>
              <a:t>M</a:t>
            </a:r>
            <a:endParaRPr lang="en-US" altLang="en-US" sz="4800">
              <a:latin typeface="Arial" panose="020B0604020202020204" pitchFamily="34" charset="0"/>
              <a:cs typeface="Arial" panose="020B0604020202020204" pitchFamily="34" charset="0"/>
            </a:endParaRPr>
          </a:p>
        </p:txBody>
      </p:sp>
      <p:sp>
        <p:nvSpPr>
          <p:cNvPr id="9" name="Content Placeholder 2"/>
          <p:cNvSpPr>
            <a:spLocks/>
          </p:cNvSpPr>
          <p:nvPr/>
        </p:nvSpPr>
        <p:spPr bwMode="auto">
          <a:xfrm>
            <a:off x="776335" y="1771462"/>
            <a:ext cx="4953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75" indent="-3175">
              <a:spcBef>
                <a:spcPct val="20000"/>
              </a:spcBef>
              <a:defRPr sz="3200">
                <a:solidFill>
                  <a:schemeClr val="tx1"/>
                </a:solidFill>
                <a:latin typeface="Arial" panose="020B0604020202020204" pitchFamily="34" charset="0"/>
              </a:defRPr>
            </a:lvl1pPr>
            <a:lvl2pPr marL="1558925" indent="-285750">
              <a:spcBef>
                <a:spcPct val="20000"/>
              </a:spcBef>
              <a:buChar char="–"/>
              <a:defRPr sz="2800">
                <a:solidFill>
                  <a:schemeClr val="tx1"/>
                </a:solidFill>
                <a:latin typeface="Arial" panose="020B0604020202020204" pitchFamily="34" charset="0"/>
              </a:defRPr>
            </a:lvl2pPr>
            <a:lvl3pPr marL="1966913" indent="-228600">
              <a:spcBef>
                <a:spcPct val="20000"/>
              </a:spcBef>
              <a:buChar char="•"/>
              <a:defRPr sz="2400">
                <a:solidFill>
                  <a:schemeClr val="tx1"/>
                </a:solidFill>
                <a:latin typeface="Arial" panose="020B0604020202020204" pitchFamily="34" charset="0"/>
              </a:defRPr>
            </a:lvl3pPr>
            <a:lvl4pPr marL="2374900" indent="-228600">
              <a:spcBef>
                <a:spcPct val="20000"/>
              </a:spcBef>
              <a:buChar char="–"/>
              <a:defRPr sz="2000">
                <a:solidFill>
                  <a:schemeClr val="tx1"/>
                </a:solidFill>
                <a:latin typeface="Arial" panose="020B0604020202020204" pitchFamily="34" charset="0"/>
              </a:defRPr>
            </a:lvl4pPr>
            <a:lvl5pPr marL="2782888" indent="-228600">
              <a:spcBef>
                <a:spcPct val="20000"/>
              </a:spcBef>
              <a:buChar char="»"/>
              <a:defRPr sz="2000">
                <a:solidFill>
                  <a:schemeClr val="tx1"/>
                </a:solidFill>
                <a:latin typeface="Arial" panose="020B0604020202020204" pitchFamily="34" charset="0"/>
              </a:defRPr>
            </a:lvl5pPr>
            <a:lvl6pPr marL="3240088" indent="-228600" fontAlgn="base">
              <a:spcBef>
                <a:spcPct val="20000"/>
              </a:spcBef>
              <a:spcAft>
                <a:spcPct val="0"/>
              </a:spcAft>
              <a:buChar char="»"/>
              <a:defRPr sz="2000">
                <a:solidFill>
                  <a:schemeClr val="tx1"/>
                </a:solidFill>
                <a:latin typeface="Arial" panose="020B0604020202020204" pitchFamily="34" charset="0"/>
              </a:defRPr>
            </a:lvl6pPr>
            <a:lvl7pPr marL="3697288" indent="-228600" fontAlgn="base">
              <a:spcBef>
                <a:spcPct val="20000"/>
              </a:spcBef>
              <a:spcAft>
                <a:spcPct val="0"/>
              </a:spcAft>
              <a:buChar char="»"/>
              <a:defRPr sz="2000">
                <a:solidFill>
                  <a:schemeClr val="tx1"/>
                </a:solidFill>
                <a:latin typeface="Arial" panose="020B0604020202020204" pitchFamily="34" charset="0"/>
              </a:defRPr>
            </a:lvl7pPr>
            <a:lvl8pPr marL="4154488" indent="-228600" fontAlgn="base">
              <a:spcBef>
                <a:spcPct val="20000"/>
              </a:spcBef>
              <a:spcAft>
                <a:spcPct val="0"/>
              </a:spcAft>
              <a:buChar char="»"/>
              <a:defRPr sz="2000">
                <a:solidFill>
                  <a:schemeClr val="tx1"/>
                </a:solidFill>
                <a:latin typeface="Arial" panose="020B0604020202020204" pitchFamily="34" charset="0"/>
              </a:defRPr>
            </a:lvl8pPr>
            <a:lvl9pPr marL="4611688" indent="-228600" fontAlgn="base">
              <a:spcBef>
                <a:spcPct val="20000"/>
              </a:spcBef>
              <a:spcAft>
                <a:spcPct val="0"/>
              </a:spcAft>
              <a:buChar char="»"/>
              <a:defRPr sz="2000">
                <a:solidFill>
                  <a:schemeClr val="tx1"/>
                </a:solidFill>
                <a:latin typeface="Arial" panose="020B0604020202020204" pitchFamily="34" charset="0"/>
              </a:defRPr>
            </a:lvl9pPr>
          </a:lstStyle>
          <a:p>
            <a:r>
              <a:rPr lang="en-US" altLang="en-US" sz="4800" baseline="0">
                <a:cs typeface="Arial" panose="020B0604020202020204" pitchFamily="34" charset="0"/>
              </a:rPr>
              <a:t>ogetther </a:t>
            </a:r>
            <a:r>
              <a:rPr lang="en-US" altLang="en-US" sz="2400" baseline="0">
                <a:cs typeface="Arial" panose="020B0604020202020204" pitchFamily="34" charset="0"/>
              </a:rPr>
              <a:t>(cùng nhau)</a:t>
            </a:r>
          </a:p>
          <a:p>
            <a:r>
              <a:rPr lang="en-US" altLang="en-US" sz="4800" baseline="0">
                <a:cs typeface="Arial" panose="020B0604020202020204" pitchFamily="34" charset="0"/>
              </a:rPr>
              <a:t>veryone </a:t>
            </a:r>
            <a:r>
              <a:rPr lang="en-US" altLang="en-US" sz="2400" baseline="0">
                <a:cs typeface="Arial" panose="020B0604020202020204" pitchFamily="34" charset="0"/>
              </a:rPr>
              <a:t>(tất cả mọi người)</a:t>
            </a:r>
          </a:p>
          <a:p>
            <a:r>
              <a:rPr lang="en-US" altLang="en-US" sz="4800" baseline="0">
                <a:cs typeface="Arial" panose="020B0604020202020204" pitchFamily="34" charset="0"/>
              </a:rPr>
              <a:t>chieves </a:t>
            </a:r>
            <a:r>
              <a:rPr lang="en-US" altLang="en-US" sz="2400" baseline="0">
                <a:cs typeface="Arial" panose="020B0604020202020204" pitchFamily="34" charset="0"/>
              </a:rPr>
              <a:t>(đạt được)</a:t>
            </a:r>
          </a:p>
          <a:p>
            <a:r>
              <a:rPr lang="en-US" altLang="en-US" sz="4800" baseline="0">
                <a:cs typeface="Arial" panose="020B0604020202020204" pitchFamily="34" charset="0"/>
              </a:rPr>
              <a:t>ore </a:t>
            </a:r>
            <a:r>
              <a:rPr lang="en-US" altLang="en-US" sz="2400" baseline="0">
                <a:cs typeface="Arial" panose="020B0604020202020204" pitchFamily="34" charset="0"/>
              </a:rPr>
              <a:t>(hơn nữa)</a:t>
            </a:r>
          </a:p>
        </p:txBody>
      </p:sp>
    </p:spTree>
    <p:extLst>
      <p:ext uri="{BB962C8B-B14F-4D97-AF65-F5344CB8AC3E}">
        <p14:creationId xmlns:p14="http://schemas.microsoft.com/office/powerpoint/2010/main" val="121055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28600" y="152400"/>
            <a:ext cx="8229600" cy="838200"/>
          </a:xfrm>
        </p:spPr>
        <p:txBody>
          <a:bodyPr/>
          <a:lstStyle/>
          <a:p>
            <a:pPr marL="174625">
              <a:defRPr/>
            </a:pPr>
            <a:r>
              <a:rPr lang="en-US" sz="3800">
                <a:solidFill>
                  <a:schemeClr val="accent5">
                    <a:lumMod val="50000"/>
                  </a:schemeClr>
                </a:solidFill>
                <a:latin typeface="Microsoft Sans Serif" panose="020B0604020202020204" pitchFamily="34" charset="0"/>
                <a:cs typeface="Microsoft Sans Serif" panose="020B0604020202020204" pitchFamily="34" charset="0"/>
              </a:rPr>
              <a:t>Quy tắc làm việc </a:t>
            </a:r>
            <a:r>
              <a:rPr lang="en-US" sz="3800">
                <a:solidFill>
                  <a:schemeClr val="accent5">
                    <a:lumMod val="50000"/>
                  </a:schemeClr>
                </a:solidFill>
                <a:latin typeface="Microsoft Sans Serif" panose="020B0604020202020204" pitchFamily="34" charset="0"/>
                <a:cs typeface="Microsoft Sans Serif" panose="020B0604020202020204" pitchFamily="34" charset="0"/>
              </a:rPr>
              <a:t>nhóm (tt)</a:t>
            </a:r>
            <a:endParaRPr lang="en-US" sz="380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11267" name="Content Placeholder 2"/>
          <p:cNvSpPr>
            <a:spLocks noGrp="1"/>
          </p:cNvSpPr>
          <p:nvPr>
            <p:ph idx="1"/>
          </p:nvPr>
        </p:nvSpPr>
        <p:spPr>
          <a:xfrm>
            <a:off x="76200" y="1219200"/>
            <a:ext cx="8991600" cy="4373563"/>
          </a:xfrm>
        </p:spPr>
        <p:txBody>
          <a:bodyPr/>
          <a:lstStyle/>
          <a:p>
            <a:pPr marL="0" indent="0" eaLnBrk="1" hangingPunct="1">
              <a:buFont typeface="Arial" charset="0"/>
              <a:buNone/>
            </a:pPr>
            <a:r>
              <a:rPr lang="en-US" sz="3200" dirty="0" err="1" smtClean="0"/>
              <a:t>Nhằm</a:t>
            </a:r>
            <a:r>
              <a:rPr lang="en-US" sz="3200" dirty="0" smtClean="0"/>
              <a:t>:</a:t>
            </a:r>
          </a:p>
          <a:p>
            <a:pPr lvl="1" eaLnBrk="1" hangingPunct="1">
              <a:buFont typeface="Courier New" panose="02070309020205020404" pitchFamily="49" charset="0"/>
              <a:buChar char="o"/>
            </a:pPr>
            <a:r>
              <a:rPr lang="en-US" sz="2800" smtClean="0"/>
              <a:t> </a:t>
            </a:r>
            <a:r>
              <a:rPr lang="en-US" sz="2600"/>
              <a:t>Giúp </a:t>
            </a:r>
            <a:r>
              <a:rPr lang="en-US" sz="2600" dirty="0" err="1"/>
              <a:t>nhóm</a:t>
            </a:r>
            <a:r>
              <a:rPr lang="en-US" sz="2600" dirty="0"/>
              <a:t> </a:t>
            </a:r>
            <a:r>
              <a:rPr lang="en-US" sz="2600" dirty="0" err="1"/>
              <a:t>đạt</a:t>
            </a:r>
            <a:r>
              <a:rPr lang="en-US" sz="2600" dirty="0"/>
              <a:t> </a:t>
            </a:r>
            <a:r>
              <a:rPr lang="en-US" sz="2600" dirty="0" err="1"/>
              <a:t>được</a:t>
            </a:r>
            <a:r>
              <a:rPr lang="en-US" sz="2600" dirty="0"/>
              <a:t> </a:t>
            </a:r>
            <a:r>
              <a:rPr lang="en-US" sz="2600" dirty="0" err="1"/>
              <a:t>mục</a:t>
            </a:r>
            <a:r>
              <a:rPr lang="en-US" sz="2600" dirty="0"/>
              <a:t> </a:t>
            </a:r>
            <a:r>
              <a:rPr lang="en-US" sz="2600" dirty="0" err="1"/>
              <a:t>tiêu</a:t>
            </a:r>
            <a:r>
              <a:rPr lang="en-US" sz="2600" dirty="0"/>
              <a:t> </a:t>
            </a:r>
            <a:r>
              <a:rPr lang="en-US" sz="2600" dirty="0" err="1"/>
              <a:t>cuối</a:t>
            </a:r>
            <a:r>
              <a:rPr lang="en-US" sz="2600" dirty="0"/>
              <a:t> </a:t>
            </a:r>
            <a:r>
              <a:rPr lang="en-US" sz="2600" dirty="0" err="1"/>
              <a:t>cùng</a:t>
            </a:r>
            <a:endParaRPr lang="en-US" sz="2600" dirty="0"/>
          </a:p>
          <a:p>
            <a:pPr lvl="1" eaLnBrk="1" hangingPunct="1">
              <a:buFont typeface="Courier New" panose="02070309020205020404" pitchFamily="49" charset="0"/>
              <a:buChar char="o"/>
            </a:pPr>
            <a:r>
              <a:rPr lang="en-US" sz="2600"/>
              <a:t> Giúp </a:t>
            </a:r>
            <a:r>
              <a:rPr lang="en-US" sz="2600" dirty="0" err="1"/>
              <a:t>điều</a:t>
            </a:r>
            <a:r>
              <a:rPr lang="en-US" sz="2600" dirty="0"/>
              <a:t> </a:t>
            </a:r>
            <a:r>
              <a:rPr lang="en-US" sz="2600" dirty="0" err="1"/>
              <a:t>chỉnh</a:t>
            </a:r>
            <a:r>
              <a:rPr lang="en-US" sz="2600" dirty="0"/>
              <a:t> </a:t>
            </a:r>
            <a:r>
              <a:rPr lang="en-US" sz="2600" dirty="0" err="1"/>
              <a:t>hành</a:t>
            </a:r>
            <a:r>
              <a:rPr lang="en-US" sz="2600" dirty="0"/>
              <a:t> vi </a:t>
            </a:r>
            <a:r>
              <a:rPr lang="en-US" sz="2600" dirty="0" err="1"/>
              <a:t>nhóm</a:t>
            </a:r>
            <a:r>
              <a:rPr lang="en-US" sz="2600" dirty="0"/>
              <a:t> </a:t>
            </a:r>
            <a:r>
              <a:rPr lang="en-US" sz="2600" dirty="0" err="1"/>
              <a:t>trong</a:t>
            </a:r>
            <a:r>
              <a:rPr lang="en-US" sz="2600" dirty="0"/>
              <a:t> </a:t>
            </a:r>
            <a:r>
              <a:rPr lang="en-US" sz="2600" dirty="0" err="1"/>
              <a:t>tình</a:t>
            </a:r>
            <a:r>
              <a:rPr lang="en-US" sz="2600" dirty="0"/>
              <a:t> </a:t>
            </a:r>
            <a:r>
              <a:rPr lang="en-US" sz="2600" dirty="0" err="1"/>
              <a:t>huống</a:t>
            </a:r>
            <a:r>
              <a:rPr lang="en-US" sz="2600" dirty="0"/>
              <a:t> </a:t>
            </a:r>
            <a:r>
              <a:rPr lang="en-US" sz="2600" dirty="0" err="1"/>
              <a:t>đặc</a:t>
            </a:r>
            <a:r>
              <a:rPr lang="en-US" sz="2600" dirty="0"/>
              <a:t> </a:t>
            </a:r>
            <a:r>
              <a:rPr lang="en-US" sz="2600" dirty="0" err="1"/>
              <a:t>biệt</a:t>
            </a:r>
            <a:endParaRPr lang="en-US" sz="2600" dirty="0"/>
          </a:p>
          <a:p>
            <a:pPr marL="0" indent="0" eaLnBrk="1" hangingPunct="1">
              <a:buFont typeface="Arial" charset="0"/>
              <a:buNone/>
            </a:pPr>
            <a:endParaRPr lang="en-US" sz="2800" dirty="0" smtClean="0"/>
          </a:p>
        </p:txBody>
      </p:sp>
      <p:pic>
        <p:nvPicPr>
          <p:cNvPr id="11268" name="Picture 5" descr="http://libcom.org/files/imagecache/article/working-to-rule.jpg"/>
          <p:cNvPicPr>
            <a:picLocks noChangeAspect="1" noChangeArrowheads="1"/>
          </p:cNvPicPr>
          <p:nvPr/>
        </p:nvPicPr>
        <p:blipFill>
          <a:blip r:embed="rId3"/>
          <a:srcRect/>
          <a:stretch>
            <a:fillRect/>
          </a:stretch>
        </p:blipFill>
        <p:spPr bwMode="auto">
          <a:xfrm>
            <a:off x="4343400" y="3505200"/>
            <a:ext cx="2857500" cy="24574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93D04191-4CE1-4A62-8F0F-796537C4A65C}" type="slidenum">
              <a:rPr lang="en-US" smtClean="0"/>
              <a:pPr>
                <a:defRPr/>
              </a:pPr>
              <a:t>50</a:t>
            </a:fld>
            <a:endParaRPr lang="en-US"/>
          </a:p>
        </p:txBody>
      </p:sp>
    </p:spTree>
    <p:extLst>
      <p:ext uri="{BB962C8B-B14F-4D97-AF65-F5344CB8AC3E}">
        <p14:creationId xmlns:p14="http://schemas.microsoft.com/office/powerpoint/2010/main" val="130893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228600" y="1524000"/>
            <a:ext cx="8686800" cy="4373563"/>
          </a:xfrm>
        </p:spPr>
        <p:txBody>
          <a:bodyPr/>
          <a:lstStyle/>
          <a:p>
            <a:pPr marL="400050" lvl="1" indent="-352425" eaLnBrk="1" hangingPunct="1">
              <a:buClr>
                <a:schemeClr val="tx2">
                  <a:lumMod val="40000"/>
                  <a:lumOff val="60000"/>
                </a:schemeClr>
              </a:buClr>
              <a:buSzPct val="100000"/>
              <a:buFont typeface="Courier New" panose="02070309020205020404" pitchFamily="49" charset="0"/>
              <a:buChar char="o"/>
            </a:pPr>
            <a:r>
              <a:rPr lang="en-US" sz="2600"/>
              <a:t>Thời </a:t>
            </a:r>
            <a:r>
              <a:rPr lang="en-US" sz="2600" dirty="0" err="1"/>
              <a:t>gian</a:t>
            </a:r>
            <a:r>
              <a:rPr lang="en-US" sz="2600" dirty="0"/>
              <a:t> </a:t>
            </a:r>
            <a:r>
              <a:rPr lang="en-US" sz="2600" dirty="0" err="1"/>
              <a:t>làm</a:t>
            </a:r>
            <a:r>
              <a:rPr lang="en-US" sz="2600" dirty="0"/>
              <a:t> </a:t>
            </a:r>
            <a:r>
              <a:rPr lang="en-US" sz="2600" dirty="0" err="1"/>
              <a:t>việc</a:t>
            </a:r>
            <a:r>
              <a:rPr lang="en-US" sz="2600" dirty="0"/>
              <a:t>?</a:t>
            </a:r>
          </a:p>
          <a:p>
            <a:pPr marL="400050" lvl="1" indent="-352425" eaLnBrk="1" hangingPunct="1">
              <a:buClr>
                <a:schemeClr val="tx2">
                  <a:lumMod val="40000"/>
                  <a:lumOff val="60000"/>
                </a:schemeClr>
              </a:buClr>
              <a:buSzPct val="100000"/>
              <a:buFont typeface="Courier New" panose="02070309020205020404" pitchFamily="49" charset="0"/>
              <a:buChar char="o"/>
            </a:pPr>
            <a:r>
              <a:rPr lang="en-US" sz="2600"/>
              <a:t>Hình </a:t>
            </a:r>
            <a:r>
              <a:rPr lang="en-US" sz="2600" dirty="0" err="1"/>
              <a:t>thức</a:t>
            </a:r>
            <a:r>
              <a:rPr lang="en-US" sz="2600" dirty="0"/>
              <a:t> </a:t>
            </a:r>
            <a:r>
              <a:rPr lang="en-US" sz="2600" dirty="0" err="1"/>
              <a:t>kỷ</a:t>
            </a:r>
            <a:r>
              <a:rPr lang="en-US" sz="2600" dirty="0"/>
              <a:t> </a:t>
            </a:r>
            <a:r>
              <a:rPr lang="en-US" sz="2600" dirty="0" err="1"/>
              <a:t>luật</a:t>
            </a:r>
            <a:r>
              <a:rPr lang="en-US" sz="2600" dirty="0"/>
              <a:t> </a:t>
            </a:r>
            <a:r>
              <a:rPr lang="en-US" sz="2600" dirty="0" err="1"/>
              <a:t>những</a:t>
            </a:r>
            <a:r>
              <a:rPr lang="en-US" sz="2600" dirty="0"/>
              <a:t> </a:t>
            </a:r>
            <a:r>
              <a:rPr lang="en-US" sz="2600" dirty="0" err="1"/>
              <a:t>trường</a:t>
            </a:r>
            <a:r>
              <a:rPr lang="en-US" sz="2600" dirty="0"/>
              <a:t> </a:t>
            </a:r>
            <a:r>
              <a:rPr lang="en-US" sz="2600" dirty="0" err="1"/>
              <a:t>hợp</a:t>
            </a:r>
            <a:r>
              <a:rPr lang="en-US" sz="2600" dirty="0"/>
              <a:t> </a:t>
            </a:r>
            <a:r>
              <a:rPr lang="en-US" sz="2600" dirty="0" err="1"/>
              <a:t>đến</a:t>
            </a:r>
            <a:r>
              <a:rPr lang="en-US" sz="2600" dirty="0"/>
              <a:t> </a:t>
            </a:r>
            <a:r>
              <a:rPr lang="en-US" sz="2600" dirty="0" err="1"/>
              <a:t>trễ</a:t>
            </a:r>
            <a:r>
              <a:rPr lang="en-US" sz="2600" dirty="0"/>
              <a:t>?</a:t>
            </a:r>
          </a:p>
          <a:p>
            <a:pPr marL="400050" lvl="1" indent="-352425" eaLnBrk="1" hangingPunct="1">
              <a:buClr>
                <a:schemeClr val="tx2">
                  <a:lumMod val="40000"/>
                  <a:lumOff val="60000"/>
                </a:schemeClr>
              </a:buClr>
              <a:buSzPct val="100000"/>
              <a:buFont typeface="Courier New" panose="02070309020205020404" pitchFamily="49" charset="0"/>
              <a:buChar char="o"/>
            </a:pPr>
            <a:r>
              <a:rPr lang="en-US" sz="2600"/>
              <a:t>Chính </a:t>
            </a:r>
            <a:r>
              <a:rPr lang="en-US" sz="2600" dirty="0" err="1"/>
              <a:t>sách</a:t>
            </a:r>
            <a:r>
              <a:rPr lang="en-US" sz="2600" dirty="0"/>
              <a:t> </a:t>
            </a:r>
            <a:r>
              <a:rPr lang="en-US" sz="2600" dirty="0" err="1"/>
              <a:t>về</a:t>
            </a:r>
            <a:r>
              <a:rPr lang="en-US" sz="2600" dirty="0"/>
              <a:t> </a:t>
            </a:r>
            <a:r>
              <a:rPr lang="en-US" sz="2600" dirty="0" err="1"/>
              <a:t>việc</a:t>
            </a:r>
            <a:r>
              <a:rPr lang="en-US" sz="2600" dirty="0"/>
              <a:t> “</a:t>
            </a:r>
            <a:r>
              <a:rPr lang="en-US" sz="2600" dirty="0" err="1"/>
              <a:t>công</a:t>
            </a:r>
            <a:r>
              <a:rPr lang="en-US" sz="2600" dirty="0"/>
              <a:t> </a:t>
            </a:r>
            <a:r>
              <a:rPr lang="en-US" sz="2600" dirty="0" err="1"/>
              <a:t>việc</a:t>
            </a:r>
            <a:r>
              <a:rPr lang="en-US" sz="2600" dirty="0"/>
              <a:t> </a:t>
            </a:r>
            <a:r>
              <a:rPr lang="en-US" sz="2600" dirty="0" err="1"/>
              <a:t>được</a:t>
            </a:r>
            <a:r>
              <a:rPr lang="en-US" sz="2600" dirty="0"/>
              <a:t> </a:t>
            </a:r>
            <a:r>
              <a:rPr lang="en-US" sz="2600" dirty="0" err="1"/>
              <a:t>giao</a:t>
            </a:r>
            <a:r>
              <a:rPr lang="en-US" sz="2600" dirty="0"/>
              <a:t>” </a:t>
            </a:r>
            <a:r>
              <a:rPr lang="en-US" sz="2600" dirty="0" err="1"/>
              <a:t>nộp</a:t>
            </a:r>
            <a:r>
              <a:rPr lang="en-US" sz="2600" dirty="0"/>
              <a:t> </a:t>
            </a:r>
            <a:r>
              <a:rPr lang="en-US" sz="2600" dirty="0" err="1"/>
              <a:t>trễ</a:t>
            </a:r>
            <a:r>
              <a:rPr lang="en-US" sz="2600" dirty="0"/>
              <a:t> </a:t>
            </a:r>
            <a:r>
              <a:rPr lang="en-US" sz="2600" dirty="0" err="1"/>
              <a:t>hạn</a:t>
            </a:r>
            <a:r>
              <a:rPr lang="en-US" sz="2600" dirty="0"/>
              <a:t>?</a:t>
            </a:r>
          </a:p>
          <a:p>
            <a:pPr marL="400050" lvl="1" indent="-352425" eaLnBrk="1" hangingPunct="1">
              <a:buClr>
                <a:schemeClr val="tx2">
                  <a:lumMod val="40000"/>
                  <a:lumOff val="60000"/>
                </a:schemeClr>
              </a:buClr>
              <a:buSzPct val="100000"/>
              <a:buFont typeface="Courier New" panose="02070309020205020404" pitchFamily="49" charset="0"/>
              <a:buChar char="o"/>
            </a:pPr>
            <a:r>
              <a:rPr lang="en-US" sz="2600"/>
              <a:t>Những </a:t>
            </a:r>
            <a:r>
              <a:rPr lang="en-US" sz="2600" dirty="0" err="1"/>
              <a:t>tiêu</a:t>
            </a:r>
            <a:r>
              <a:rPr lang="en-US" sz="2600" dirty="0"/>
              <a:t> </a:t>
            </a:r>
            <a:r>
              <a:rPr lang="en-US" sz="2600" dirty="0" err="1"/>
              <a:t>chí</a:t>
            </a:r>
            <a:r>
              <a:rPr lang="en-US" sz="2600" dirty="0"/>
              <a:t>, </a:t>
            </a:r>
            <a:r>
              <a:rPr lang="en-US" sz="2600" dirty="0" err="1"/>
              <a:t>tính</a:t>
            </a:r>
            <a:r>
              <a:rPr lang="en-US" sz="2600" dirty="0"/>
              <a:t> </a:t>
            </a:r>
            <a:r>
              <a:rPr lang="en-US" sz="2600" dirty="0" err="1"/>
              <a:t>cách</a:t>
            </a:r>
            <a:r>
              <a:rPr lang="en-US" sz="2600" dirty="0"/>
              <a:t>, </a:t>
            </a:r>
            <a:r>
              <a:rPr lang="en-US" sz="2600" dirty="0" err="1"/>
              <a:t>hành</a:t>
            </a:r>
            <a:r>
              <a:rPr lang="en-US" sz="2600" dirty="0"/>
              <a:t> vi </a:t>
            </a:r>
            <a:r>
              <a:rPr lang="en-US" sz="2600" dirty="0" err="1"/>
              <a:t>được</a:t>
            </a:r>
            <a:r>
              <a:rPr lang="en-US" sz="2600" dirty="0"/>
              <a:t> </a:t>
            </a:r>
            <a:r>
              <a:rPr lang="en-US" sz="2600" dirty="0" err="1"/>
              <a:t>mong</a:t>
            </a:r>
            <a:r>
              <a:rPr lang="en-US" sz="2600" dirty="0"/>
              <a:t> </a:t>
            </a:r>
            <a:r>
              <a:rPr lang="en-US" sz="2600" dirty="0" err="1"/>
              <a:t>đợi</a:t>
            </a:r>
            <a:r>
              <a:rPr lang="en-US" sz="2600" dirty="0"/>
              <a:t> </a:t>
            </a:r>
            <a:r>
              <a:rPr lang="en-US" sz="2600" dirty="0" err="1"/>
              <a:t>trong</a:t>
            </a:r>
            <a:r>
              <a:rPr lang="en-US" sz="2600" dirty="0"/>
              <a:t> </a:t>
            </a:r>
            <a:r>
              <a:rPr lang="en-US" sz="2600" dirty="0" err="1"/>
              <a:t>nhóm</a:t>
            </a:r>
            <a:r>
              <a:rPr lang="en-US" sz="2600" dirty="0"/>
              <a:t>? (</a:t>
            </a:r>
            <a:r>
              <a:rPr lang="en-US" sz="2600" dirty="0" err="1"/>
              <a:t>trung</a:t>
            </a:r>
            <a:r>
              <a:rPr lang="en-US" sz="2600" dirty="0"/>
              <a:t> </a:t>
            </a:r>
            <a:r>
              <a:rPr lang="en-US" sz="2600" dirty="0" err="1"/>
              <a:t>thực</a:t>
            </a:r>
            <a:r>
              <a:rPr lang="en-US" sz="2600" dirty="0"/>
              <a:t>, </a:t>
            </a:r>
            <a:r>
              <a:rPr lang="en-US" sz="2600" dirty="0" err="1"/>
              <a:t>thân</a:t>
            </a:r>
            <a:r>
              <a:rPr lang="en-US" sz="2600" dirty="0"/>
              <a:t> </a:t>
            </a:r>
            <a:r>
              <a:rPr lang="en-US" sz="2600" dirty="0" err="1"/>
              <a:t>thiện</a:t>
            </a:r>
            <a:r>
              <a:rPr lang="en-US" sz="2600" dirty="0"/>
              <a:t>, </a:t>
            </a:r>
            <a:r>
              <a:rPr lang="en-US" sz="2600" dirty="0" err="1"/>
              <a:t>hợp</a:t>
            </a:r>
            <a:r>
              <a:rPr lang="en-US" sz="2600" dirty="0"/>
              <a:t> </a:t>
            </a:r>
            <a:r>
              <a:rPr lang="en-US" sz="2600" dirty="0" err="1"/>
              <a:t>tác</a:t>
            </a:r>
            <a:r>
              <a:rPr lang="en-US" sz="2600" dirty="0"/>
              <a:t> …)</a:t>
            </a:r>
          </a:p>
          <a:p>
            <a:pPr marL="400050" lvl="1" indent="-352425" eaLnBrk="1" hangingPunct="1">
              <a:buClr>
                <a:schemeClr val="tx2">
                  <a:lumMod val="40000"/>
                  <a:lumOff val="60000"/>
                </a:schemeClr>
              </a:buClr>
              <a:buSzPct val="100000"/>
              <a:buFont typeface="Courier New" panose="02070309020205020404" pitchFamily="49" charset="0"/>
              <a:buChar char="o"/>
            </a:pPr>
            <a:r>
              <a:rPr lang="en-US" sz="2600" smtClean="0"/>
              <a:t>Quy </a:t>
            </a:r>
            <a:r>
              <a:rPr lang="en-US" sz="2600" dirty="0" err="1"/>
              <a:t>tắc</a:t>
            </a:r>
            <a:r>
              <a:rPr lang="en-US" sz="2600" dirty="0"/>
              <a:t> </a:t>
            </a:r>
            <a:r>
              <a:rPr lang="en-US" sz="2600" dirty="0" err="1"/>
              <a:t>chia</a:t>
            </a:r>
            <a:r>
              <a:rPr lang="en-US" sz="2600" dirty="0"/>
              <a:t> </a:t>
            </a:r>
            <a:r>
              <a:rPr lang="en-US" sz="2600" dirty="0" err="1"/>
              <a:t>sẻ</a:t>
            </a:r>
            <a:r>
              <a:rPr lang="en-US" sz="2600" dirty="0"/>
              <a:t> </a:t>
            </a:r>
            <a:r>
              <a:rPr lang="en-US" sz="2600" dirty="0" err="1"/>
              <a:t>thông</a:t>
            </a:r>
            <a:r>
              <a:rPr lang="en-US" sz="2600" dirty="0"/>
              <a:t> tin </a:t>
            </a:r>
            <a:r>
              <a:rPr lang="en-US" sz="2600" dirty="0" err="1"/>
              <a:t>trong</a:t>
            </a:r>
            <a:r>
              <a:rPr lang="en-US" sz="2600" dirty="0"/>
              <a:t> </a:t>
            </a:r>
            <a:r>
              <a:rPr lang="en-US" sz="2600" err="1"/>
              <a:t>nhóm</a:t>
            </a:r>
            <a:r>
              <a:rPr lang="en-US" sz="2600" smtClean="0"/>
              <a:t>?</a:t>
            </a:r>
            <a:endParaRPr lang="en-US" sz="2600" dirty="0"/>
          </a:p>
        </p:txBody>
      </p:sp>
      <p:sp>
        <p:nvSpPr>
          <p:cNvPr id="4" name="Slide Number Placeholder 3"/>
          <p:cNvSpPr>
            <a:spLocks noGrp="1"/>
          </p:cNvSpPr>
          <p:nvPr>
            <p:ph type="sldNum" sz="quarter" idx="12"/>
          </p:nvPr>
        </p:nvSpPr>
        <p:spPr/>
        <p:txBody>
          <a:bodyPr/>
          <a:lstStyle/>
          <a:p>
            <a:pPr>
              <a:defRPr/>
            </a:pPr>
            <a:fld id="{647D0080-DDA7-4ED8-924D-9DC5380140F5}" type="slidenum">
              <a:rPr lang="en-US" smtClean="0"/>
              <a:pPr>
                <a:defRPr/>
              </a:pPr>
              <a:t>51</a:t>
            </a:fld>
            <a:endParaRPr lang="en-US"/>
          </a:p>
        </p:txBody>
      </p:sp>
      <p:sp>
        <p:nvSpPr>
          <p:cNvPr id="5" name="Title 4"/>
          <p:cNvSpPr>
            <a:spLocks noGrp="1"/>
          </p:cNvSpPr>
          <p:nvPr>
            <p:ph type="title"/>
          </p:nvPr>
        </p:nvSpPr>
        <p:spPr>
          <a:xfrm>
            <a:off x="228600" y="457200"/>
            <a:ext cx="8229600" cy="781050"/>
          </a:xfrm>
        </p:spPr>
        <p:txBody>
          <a:bodyPr/>
          <a:lstStyle/>
          <a:p>
            <a:pPr marL="174625">
              <a:defRPr/>
            </a:pPr>
            <a:r>
              <a:rPr lang="en-US" sz="3800" err="1">
                <a:solidFill>
                  <a:schemeClr val="accent5">
                    <a:lumMod val="50000"/>
                  </a:schemeClr>
                </a:solidFill>
                <a:latin typeface="Microsoft Sans Serif" panose="020B0604020202020204" pitchFamily="34" charset="0"/>
                <a:cs typeface="Microsoft Sans Serif" panose="020B0604020202020204" pitchFamily="34" charset="0"/>
              </a:rPr>
              <a:t>Gợi</a:t>
            </a:r>
            <a:r>
              <a:rPr lang="en-US" sz="380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a:solidFill>
                  <a:schemeClr val="accent5">
                    <a:lumMod val="50000"/>
                  </a:schemeClr>
                </a:solidFill>
                <a:latin typeface="Microsoft Sans Serif" panose="020B0604020202020204" pitchFamily="34" charset="0"/>
                <a:cs typeface="Microsoft Sans Serif" panose="020B0604020202020204" pitchFamily="34" charset="0"/>
              </a:rPr>
              <a:t>ý một số quy tắc nhóm</a:t>
            </a:r>
            <a:endParaRPr lang="en-US" sz="3800" dirty="0">
              <a:solidFill>
                <a:schemeClr val="accent5">
                  <a:lumMod val="50000"/>
                </a:schemeClr>
              </a:solidFill>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79625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253429" y="2057400"/>
            <a:ext cx="8610600" cy="2057400"/>
          </a:xfrm>
          <a:solidFill>
            <a:schemeClr val="accent1">
              <a:alpha val="89804"/>
            </a:schemeClr>
          </a:solidFill>
        </p:spPr>
        <p:txBody>
          <a:bodyPr/>
          <a:lstStyle/>
          <a:p>
            <a:pPr marL="0" indent="0" eaLnBrk="1" hangingPunct="1">
              <a:buFont typeface="Arial" charset="0"/>
              <a:buNone/>
              <a:defRPr/>
            </a:pPr>
            <a:r>
              <a:rPr lang="en-US" sz="2800" smtClean="0">
                <a:solidFill>
                  <a:schemeClr val="bg1"/>
                </a:solidFill>
              </a:rPr>
              <a:t>Sẽ </a:t>
            </a:r>
            <a:r>
              <a:rPr lang="en-US" sz="2800" dirty="0" err="1" smtClean="0">
                <a:solidFill>
                  <a:schemeClr val="bg1"/>
                </a:solidFill>
              </a:rPr>
              <a:t>không</a:t>
            </a:r>
            <a:r>
              <a:rPr lang="en-US" sz="2800" dirty="0" smtClean="0">
                <a:solidFill>
                  <a:schemeClr val="bg1"/>
                </a:solidFill>
              </a:rPr>
              <a:t> </a:t>
            </a:r>
            <a:r>
              <a:rPr lang="en-US" sz="2800" dirty="0" err="1" smtClean="0">
                <a:solidFill>
                  <a:schemeClr val="bg1"/>
                </a:solidFill>
              </a:rPr>
              <a:t>có</a:t>
            </a:r>
            <a:r>
              <a:rPr lang="en-US" sz="2800" dirty="0" smtClean="0">
                <a:solidFill>
                  <a:schemeClr val="bg1"/>
                </a:solidFill>
              </a:rPr>
              <a:t> </a:t>
            </a:r>
            <a:r>
              <a:rPr lang="en-US" sz="2800" dirty="0" err="1" smtClean="0">
                <a:solidFill>
                  <a:schemeClr val="bg1"/>
                </a:solidFill>
              </a:rPr>
              <a:t>quy</a:t>
            </a:r>
            <a:r>
              <a:rPr lang="en-US" sz="2800" dirty="0" smtClean="0">
                <a:solidFill>
                  <a:schemeClr val="bg1"/>
                </a:solidFill>
              </a:rPr>
              <a:t> </a:t>
            </a:r>
            <a:r>
              <a:rPr lang="en-US" sz="2800" dirty="0" err="1" smtClean="0">
                <a:solidFill>
                  <a:schemeClr val="bg1"/>
                </a:solidFill>
              </a:rPr>
              <a:t>tắc</a:t>
            </a:r>
            <a:r>
              <a:rPr lang="en-US" sz="2800" dirty="0" smtClean="0">
                <a:solidFill>
                  <a:schemeClr val="bg1"/>
                </a:solidFill>
              </a:rPr>
              <a:t> </a:t>
            </a:r>
            <a:r>
              <a:rPr lang="en-US" sz="2800" dirty="0" err="1" smtClean="0">
                <a:solidFill>
                  <a:schemeClr val="bg1"/>
                </a:solidFill>
              </a:rPr>
              <a:t>nào</a:t>
            </a:r>
            <a:r>
              <a:rPr lang="en-US" sz="2800" dirty="0" smtClean="0">
                <a:solidFill>
                  <a:schemeClr val="bg1"/>
                </a:solidFill>
              </a:rPr>
              <a:t> </a:t>
            </a:r>
            <a:r>
              <a:rPr lang="en-US" sz="2800" dirty="0" err="1" smtClean="0">
                <a:solidFill>
                  <a:schemeClr val="bg1"/>
                </a:solidFill>
              </a:rPr>
              <a:t>có</a:t>
            </a:r>
            <a:r>
              <a:rPr lang="en-US" sz="2800" dirty="0" smtClean="0">
                <a:solidFill>
                  <a:schemeClr val="bg1"/>
                </a:solidFill>
              </a:rPr>
              <a:t> </a:t>
            </a:r>
            <a:r>
              <a:rPr lang="en-US" sz="2800" dirty="0" err="1" smtClean="0">
                <a:solidFill>
                  <a:schemeClr val="bg1"/>
                </a:solidFill>
              </a:rPr>
              <a:t>tác</a:t>
            </a:r>
            <a:r>
              <a:rPr lang="en-US" sz="2800" dirty="0" smtClean="0">
                <a:solidFill>
                  <a:schemeClr val="bg1"/>
                </a:solidFill>
              </a:rPr>
              <a:t> </a:t>
            </a:r>
            <a:r>
              <a:rPr lang="en-US" sz="2800" dirty="0" err="1" smtClean="0">
                <a:solidFill>
                  <a:schemeClr val="bg1"/>
                </a:solidFill>
              </a:rPr>
              <a:t>dụng</a:t>
            </a:r>
            <a:r>
              <a:rPr lang="en-US" sz="2800" dirty="0" smtClean="0">
                <a:solidFill>
                  <a:schemeClr val="bg1"/>
                </a:solidFill>
              </a:rPr>
              <a:t> </a:t>
            </a:r>
            <a:r>
              <a:rPr lang="en-US" sz="2800" dirty="0" err="1" smtClean="0">
                <a:solidFill>
                  <a:schemeClr val="bg1"/>
                </a:solidFill>
              </a:rPr>
              <a:t>nếu</a:t>
            </a:r>
            <a:r>
              <a:rPr lang="en-US" sz="2800" dirty="0" smtClean="0">
                <a:solidFill>
                  <a:schemeClr val="bg1"/>
                </a:solidFill>
              </a:rPr>
              <a:t> </a:t>
            </a:r>
            <a:r>
              <a:rPr lang="en-US" sz="2800" dirty="0" err="1" smtClean="0">
                <a:solidFill>
                  <a:schemeClr val="bg1"/>
                </a:solidFill>
              </a:rPr>
              <a:t>nhóm</a:t>
            </a:r>
            <a:r>
              <a:rPr lang="en-US" sz="2800" dirty="0" smtClean="0">
                <a:solidFill>
                  <a:schemeClr val="bg1"/>
                </a:solidFill>
              </a:rPr>
              <a:t> </a:t>
            </a:r>
            <a:r>
              <a:rPr lang="en-US" sz="2800" dirty="0" err="1" smtClean="0">
                <a:solidFill>
                  <a:schemeClr val="bg1"/>
                </a:solidFill>
              </a:rPr>
              <a:t>không</a:t>
            </a:r>
            <a:r>
              <a:rPr lang="en-US" sz="2800" dirty="0" smtClean="0">
                <a:solidFill>
                  <a:schemeClr val="bg1"/>
                </a:solidFill>
              </a:rPr>
              <a:t> </a:t>
            </a:r>
            <a:r>
              <a:rPr lang="en-US" sz="2800" dirty="0" err="1" smtClean="0">
                <a:solidFill>
                  <a:schemeClr val="bg1"/>
                </a:solidFill>
              </a:rPr>
              <a:t>đồng</a:t>
            </a:r>
            <a:r>
              <a:rPr lang="en-US" sz="2800" dirty="0" smtClean="0">
                <a:solidFill>
                  <a:schemeClr val="bg1"/>
                </a:solidFill>
              </a:rPr>
              <a:t> </a:t>
            </a:r>
            <a:r>
              <a:rPr lang="en-US" sz="2800" dirty="0" err="1" smtClean="0">
                <a:solidFill>
                  <a:schemeClr val="bg1"/>
                </a:solidFill>
              </a:rPr>
              <a:t>lòng</a:t>
            </a:r>
            <a:r>
              <a:rPr lang="en-US" sz="2800" dirty="0" smtClean="0">
                <a:solidFill>
                  <a:schemeClr val="bg1"/>
                </a:solidFill>
              </a:rPr>
              <a:t> </a:t>
            </a:r>
            <a:r>
              <a:rPr lang="en-US" sz="2800" dirty="0" err="1" smtClean="0">
                <a:solidFill>
                  <a:schemeClr val="bg1"/>
                </a:solidFill>
              </a:rPr>
              <a:t>làm</a:t>
            </a:r>
            <a:r>
              <a:rPr lang="en-US" sz="2800" dirty="0" smtClean="0">
                <a:solidFill>
                  <a:schemeClr val="bg1"/>
                </a:solidFill>
              </a:rPr>
              <a:t> </a:t>
            </a:r>
            <a:r>
              <a:rPr lang="en-US" sz="2800" dirty="0" err="1" smtClean="0">
                <a:solidFill>
                  <a:schemeClr val="bg1"/>
                </a:solidFill>
              </a:rPr>
              <a:t>cho</a:t>
            </a:r>
            <a:r>
              <a:rPr lang="en-US" sz="2800" dirty="0" smtClean="0">
                <a:solidFill>
                  <a:schemeClr val="bg1"/>
                </a:solidFill>
              </a:rPr>
              <a:t> </a:t>
            </a:r>
            <a:r>
              <a:rPr lang="en-US" sz="2800" dirty="0" err="1" smtClean="0">
                <a:solidFill>
                  <a:schemeClr val="bg1"/>
                </a:solidFill>
              </a:rPr>
              <a:t>nó</a:t>
            </a:r>
            <a:r>
              <a:rPr lang="en-US" sz="2800" dirty="0" smtClean="0">
                <a:solidFill>
                  <a:schemeClr val="bg1"/>
                </a:solidFill>
              </a:rPr>
              <a:t> </a:t>
            </a:r>
            <a:r>
              <a:rPr lang="en-US" sz="2800" dirty="0" err="1" smtClean="0">
                <a:solidFill>
                  <a:schemeClr val="bg1"/>
                </a:solidFill>
              </a:rPr>
              <a:t>có</a:t>
            </a:r>
            <a:r>
              <a:rPr lang="en-US" sz="2800" dirty="0" smtClean="0">
                <a:solidFill>
                  <a:schemeClr val="bg1"/>
                </a:solidFill>
              </a:rPr>
              <a:t> </a:t>
            </a:r>
            <a:r>
              <a:rPr lang="en-US" sz="2800" dirty="0" err="1" smtClean="0">
                <a:solidFill>
                  <a:schemeClr val="bg1"/>
                </a:solidFill>
              </a:rPr>
              <a:t>tác</a:t>
            </a:r>
            <a:r>
              <a:rPr lang="en-US" sz="2800" dirty="0" smtClean="0">
                <a:solidFill>
                  <a:schemeClr val="bg1"/>
                </a:solidFill>
              </a:rPr>
              <a:t> </a:t>
            </a:r>
            <a:r>
              <a:rPr lang="en-US" sz="2800" dirty="0" err="1" smtClean="0">
                <a:solidFill>
                  <a:schemeClr val="bg1"/>
                </a:solidFill>
              </a:rPr>
              <a:t>dụng</a:t>
            </a:r>
            <a:r>
              <a:rPr lang="en-US" sz="2800" dirty="0" smtClean="0">
                <a:solidFill>
                  <a:schemeClr val="bg1"/>
                </a:solidFill>
              </a:rPr>
              <a:t>. </a:t>
            </a:r>
          </a:p>
          <a:p>
            <a:pPr marL="0" indent="0" eaLnBrk="1" hangingPunct="1">
              <a:buFont typeface="Arial" charset="0"/>
              <a:buNone/>
              <a:defRPr/>
            </a:pPr>
            <a:r>
              <a:rPr lang="en-US" sz="2800" dirty="0" err="1" smtClean="0">
                <a:solidFill>
                  <a:schemeClr val="bg1"/>
                </a:solidFill>
              </a:rPr>
              <a:t>Các</a:t>
            </a:r>
            <a:r>
              <a:rPr lang="en-US" sz="2800" dirty="0" smtClean="0">
                <a:solidFill>
                  <a:schemeClr val="bg1"/>
                </a:solidFill>
              </a:rPr>
              <a:t> </a:t>
            </a:r>
            <a:r>
              <a:rPr lang="en-US" sz="2800" dirty="0" err="1" smtClean="0">
                <a:solidFill>
                  <a:schemeClr val="bg1"/>
                </a:solidFill>
              </a:rPr>
              <a:t>thành</a:t>
            </a:r>
            <a:r>
              <a:rPr lang="en-US" sz="2800" dirty="0" smtClean="0">
                <a:solidFill>
                  <a:schemeClr val="bg1"/>
                </a:solidFill>
              </a:rPr>
              <a:t> </a:t>
            </a:r>
            <a:r>
              <a:rPr lang="en-US" sz="2800" dirty="0" err="1" smtClean="0">
                <a:solidFill>
                  <a:schemeClr val="bg1"/>
                </a:solidFill>
              </a:rPr>
              <a:t>viên</a:t>
            </a:r>
            <a:r>
              <a:rPr lang="en-US" sz="2800" dirty="0" smtClean="0">
                <a:solidFill>
                  <a:schemeClr val="bg1"/>
                </a:solidFill>
              </a:rPr>
              <a:t> </a:t>
            </a:r>
            <a:r>
              <a:rPr lang="en-US" sz="2800" dirty="0" err="1" smtClean="0">
                <a:solidFill>
                  <a:schemeClr val="bg1"/>
                </a:solidFill>
              </a:rPr>
              <a:t>phải</a:t>
            </a:r>
            <a:r>
              <a:rPr lang="en-US" sz="2800" dirty="0" smtClean="0">
                <a:solidFill>
                  <a:schemeClr val="bg1"/>
                </a:solidFill>
              </a:rPr>
              <a:t> </a:t>
            </a:r>
            <a:r>
              <a:rPr lang="en-US" sz="2800" dirty="0" err="1" smtClean="0">
                <a:solidFill>
                  <a:schemeClr val="bg1"/>
                </a:solidFill>
              </a:rPr>
              <a:t>thật</a:t>
            </a:r>
            <a:r>
              <a:rPr lang="en-US" sz="2800" dirty="0" smtClean="0">
                <a:solidFill>
                  <a:schemeClr val="bg1"/>
                </a:solidFill>
              </a:rPr>
              <a:t> </a:t>
            </a:r>
            <a:r>
              <a:rPr lang="en-US" sz="2800" dirty="0" err="1" smtClean="0">
                <a:solidFill>
                  <a:schemeClr val="bg1"/>
                </a:solidFill>
              </a:rPr>
              <a:t>sự</a:t>
            </a:r>
            <a:r>
              <a:rPr lang="en-US" sz="2800" dirty="0" smtClean="0">
                <a:solidFill>
                  <a:schemeClr val="bg1"/>
                </a:solidFill>
              </a:rPr>
              <a:t> </a:t>
            </a:r>
            <a:r>
              <a:rPr lang="en-US" sz="2800" dirty="0" err="1" smtClean="0">
                <a:solidFill>
                  <a:schemeClr val="bg1"/>
                </a:solidFill>
              </a:rPr>
              <a:t>thống</a:t>
            </a:r>
            <a:r>
              <a:rPr lang="en-US" sz="2800" dirty="0" smtClean="0">
                <a:solidFill>
                  <a:schemeClr val="bg1"/>
                </a:solidFill>
              </a:rPr>
              <a:t> </a:t>
            </a:r>
            <a:r>
              <a:rPr lang="en-US" sz="2800" dirty="0" err="1" smtClean="0">
                <a:solidFill>
                  <a:schemeClr val="bg1"/>
                </a:solidFill>
              </a:rPr>
              <a:t>nhất</a:t>
            </a:r>
            <a:r>
              <a:rPr lang="en-US" sz="2800" dirty="0" smtClean="0">
                <a:solidFill>
                  <a:schemeClr val="bg1"/>
                </a:solidFill>
              </a:rPr>
              <a:t> </a:t>
            </a:r>
            <a:r>
              <a:rPr lang="en-US" sz="2800" dirty="0" err="1" smtClean="0">
                <a:solidFill>
                  <a:schemeClr val="bg1"/>
                </a:solidFill>
              </a:rPr>
              <a:t>và</a:t>
            </a:r>
            <a:r>
              <a:rPr lang="en-US" sz="2800" dirty="0" smtClean="0">
                <a:solidFill>
                  <a:schemeClr val="bg1"/>
                </a:solidFill>
              </a:rPr>
              <a:t> </a:t>
            </a:r>
            <a:r>
              <a:rPr lang="en-US" sz="2800" dirty="0" err="1" smtClean="0">
                <a:solidFill>
                  <a:schemeClr val="bg1"/>
                </a:solidFill>
              </a:rPr>
              <a:t>tôn</a:t>
            </a:r>
            <a:r>
              <a:rPr lang="en-US" sz="2800" dirty="0" smtClean="0">
                <a:solidFill>
                  <a:schemeClr val="bg1"/>
                </a:solidFill>
              </a:rPr>
              <a:t> </a:t>
            </a:r>
            <a:r>
              <a:rPr lang="en-US" sz="2800" dirty="0" err="1" smtClean="0">
                <a:solidFill>
                  <a:schemeClr val="bg1"/>
                </a:solidFill>
              </a:rPr>
              <a:t>trọng</a:t>
            </a:r>
            <a:r>
              <a:rPr lang="en-US" sz="2800" dirty="0" smtClean="0">
                <a:solidFill>
                  <a:schemeClr val="bg1"/>
                </a:solidFill>
              </a:rPr>
              <a:t> </a:t>
            </a:r>
            <a:r>
              <a:rPr lang="en-US" sz="2800" dirty="0" err="1" smtClean="0">
                <a:solidFill>
                  <a:schemeClr val="bg1"/>
                </a:solidFill>
              </a:rPr>
              <a:t>tuyệt</a:t>
            </a:r>
            <a:r>
              <a:rPr lang="en-US" sz="2800" dirty="0" smtClean="0">
                <a:solidFill>
                  <a:schemeClr val="bg1"/>
                </a:solidFill>
              </a:rPr>
              <a:t> </a:t>
            </a:r>
            <a:r>
              <a:rPr lang="en-US" sz="2800" dirty="0" err="1" smtClean="0">
                <a:solidFill>
                  <a:schemeClr val="bg1"/>
                </a:solidFill>
              </a:rPr>
              <a:t>đối</a:t>
            </a:r>
            <a:r>
              <a:rPr lang="en-US" sz="2800" dirty="0" smtClean="0">
                <a:solidFill>
                  <a:schemeClr val="bg1"/>
                </a:solidFill>
              </a:rPr>
              <a:t> </a:t>
            </a:r>
            <a:r>
              <a:rPr lang="en-US" sz="2800" dirty="0" err="1" smtClean="0">
                <a:solidFill>
                  <a:schemeClr val="bg1"/>
                </a:solidFill>
              </a:rPr>
              <a:t>những</a:t>
            </a:r>
            <a:r>
              <a:rPr lang="en-US" sz="2800" dirty="0" smtClean="0">
                <a:solidFill>
                  <a:schemeClr val="bg1"/>
                </a:solidFill>
              </a:rPr>
              <a:t> </a:t>
            </a:r>
            <a:r>
              <a:rPr lang="en-US" sz="2800" dirty="0" err="1" smtClean="0">
                <a:solidFill>
                  <a:schemeClr val="bg1"/>
                </a:solidFill>
              </a:rPr>
              <a:t>quy</a:t>
            </a:r>
            <a:r>
              <a:rPr lang="en-US" sz="2800" dirty="0" smtClean="0">
                <a:solidFill>
                  <a:schemeClr val="bg1"/>
                </a:solidFill>
              </a:rPr>
              <a:t> </a:t>
            </a:r>
            <a:r>
              <a:rPr lang="en-US" sz="2800" dirty="0" err="1" smtClean="0">
                <a:solidFill>
                  <a:schemeClr val="bg1"/>
                </a:solidFill>
              </a:rPr>
              <a:t>tắc</a:t>
            </a:r>
            <a:r>
              <a:rPr lang="en-US" sz="2800" dirty="0" smtClean="0">
                <a:solidFill>
                  <a:schemeClr val="bg1"/>
                </a:solidFill>
              </a:rPr>
              <a:t> do </a:t>
            </a:r>
            <a:r>
              <a:rPr lang="en-US" sz="2800" dirty="0" err="1" smtClean="0">
                <a:solidFill>
                  <a:schemeClr val="bg1"/>
                </a:solidFill>
              </a:rPr>
              <a:t>nhóm</a:t>
            </a:r>
            <a:r>
              <a:rPr lang="en-US" sz="2800" dirty="0" smtClean="0">
                <a:solidFill>
                  <a:schemeClr val="bg1"/>
                </a:solidFill>
              </a:rPr>
              <a:t> </a:t>
            </a:r>
            <a:r>
              <a:rPr lang="en-US" sz="2800" dirty="0" err="1" smtClean="0">
                <a:solidFill>
                  <a:schemeClr val="bg1"/>
                </a:solidFill>
              </a:rPr>
              <a:t>thiết</a:t>
            </a:r>
            <a:r>
              <a:rPr lang="en-US" sz="2800" dirty="0" smtClean="0">
                <a:solidFill>
                  <a:schemeClr val="bg1"/>
                </a:solidFill>
              </a:rPr>
              <a:t> </a:t>
            </a:r>
            <a:r>
              <a:rPr lang="en-US" sz="2800" dirty="0" err="1" smtClean="0">
                <a:solidFill>
                  <a:schemeClr val="bg1"/>
                </a:solidFill>
              </a:rPr>
              <a:t>lập</a:t>
            </a:r>
            <a:r>
              <a:rPr lang="en-US" sz="2800" dirty="0" smtClean="0">
                <a:solidFill>
                  <a:schemeClr val="bg1"/>
                </a:solidFill>
              </a:rPr>
              <a:t>.</a:t>
            </a:r>
          </a:p>
          <a:p>
            <a:pPr marL="0" indent="0" eaLnBrk="1" hangingPunct="1">
              <a:buFont typeface="Arial" charset="0"/>
              <a:buNone/>
              <a:defRPr/>
            </a:pPr>
            <a:endParaRPr lang="en-US" dirty="0" smtClean="0">
              <a:solidFill>
                <a:schemeClr val="bg1"/>
              </a:solidFill>
            </a:endParaRPr>
          </a:p>
        </p:txBody>
      </p:sp>
      <p:sp>
        <p:nvSpPr>
          <p:cNvPr id="4" name="Slide Number Placeholder 3"/>
          <p:cNvSpPr>
            <a:spLocks noGrp="1"/>
          </p:cNvSpPr>
          <p:nvPr>
            <p:ph type="sldNum" sz="quarter" idx="12"/>
          </p:nvPr>
        </p:nvSpPr>
        <p:spPr/>
        <p:txBody>
          <a:bodyPr/>
          <a:lstStyle/>
          <a:p>
            <a:pPr>
              <a:defRPr/>
            </a:pPr>
            <a:fld id="{E4F58AA3-4641-4F52-85C2-114E1FDC3414}" type="slidenum">
              <a:rPr lang="en-US" smtClean="0"/>
              <a:pPr>
                <a:defRPr/>
              </a:pPr>
              <a:t>52</a:t>
            </a:fld>
            <a:endParaRPr lang="en-US"/>
          </a:p>
        </p:txBody>
      </p:sp>
      <p:sp>
        <p:nvSpPr>
          <p:cNvPr id="5" name="Title 4"/>
          <p:cNvSpPr>
            <a:spLocks noGrp="1"/>
          </p:cNvSpPr>
          <p:nvPr>
            <p:ph type="title"/>
          </p:nvPr>
        </p:nvSpPr>
        <p:spPr>
          <a:xfrm>
            <a:off x="253429" y="533400"/>
            <a:ext cx="8229600" cy="628650"/>
          </a:xfrm>
        </p:spPr>
        <p:txBody>
          <a:bodyPr/>
          <a:lstStyle/>
          <a:p>
            <a:pPr marL="174625">
              <a:defRPr/>
            </a:pP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Lưu</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ý</a:t>
            </a:r>
            <a:endParaRPr lang="en-US" sz="3800" dirty="0">
              <a:solidFill>
                <a:schemeClr val="accent5">
                  <a:lumMod val="50000"/>
                </a:schemeClr>
              </a:solidFill>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8376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272462" cy="4495800"/>
          </a:xfrm>
        </p:spPr>
        <p:txBody>
          <a:bodyPr/>
          <a:lstStyle/>
          <a:p>
            <a:pPr marL="339725" indent="-339725">
              <a:lnSpc>
                <a:spcPct val="150000"/>
              </a:lnSpc>
              <a:spcBef>
                <a:spcPts val="0"/>
              </a:spcBef>
              <a:buSzPct val="100000"/>
              <a:buFont typeface="Courier New" panose="02070309020205020404" pitchFamily="49" charset="0"/>
              <a:buChar char="o"/>
            </a:pPr>
            <a:r>
              <a:rPr lang="en-US" altLang="en-US" sz="2800"/>
              <a:t>Công khai</a:t>
            </a:r>
          </a:p>
          <a:p>
            <a:pPr marL="339725" indent="-339725">
              <a:lnSpc>
                <a:spcPct val="150000"/>
              </a:lnSpc>
              <a:spcBef>
                <a:spcPts val="0"/>
              </a:spcBef>
              <a:buSzPct val="100000"/>
              <a:buFont typeface="Courier New" panose="02070309020205020404" pitchFamily="49" charset="0"/>
              <a:buChar char="o"/>
            </a:pPr>
            <a:r>
              <a:rPr lang="en-US" altLang="en-US" sz="2800"/>
              <a:t>Ngầm</a:t>
            </a:r>
          </a:p>
          <a:p>
            <a:pPr marL="339725" indent="-339725">
              <a:lnSpc>
                <a:spcPct val="150000"/>
              </a:lnSpc>
              <a:spcBef>
                <a:spcPts val="0"/>
              </a:spcBef>
              <a:buSzPct val="100000"/>
              <a:buFont typeface="Courier New" panose="02070309020205020404" pitchFamily="49" charset="0"/>
              <a:buChar char="o"/>
            </a:pPr>
            <a:r>
              <a:rPr lang="en-US" altLang="en-US" sz="2800"/>
              <a:t>Nội dung</a:t>
            </a:r>
          </a:p>
          <a:p>
            <a:pPr marL="339725" indent="-339725">
              <a:lnSpc>
                <a:spcPct val="150000"/>
              </a:lnSpc>
              <a:spcBef>
                <a:spcPts val="0"/>
              </a:spcBef>
              <a:buSzPct val="100000"/>
              <a:buFont typeface="Courier New" panose="02070309020205020404" pitchFamily="49" charset="0"/>
              <a:buChar char="o"/>
            </a:pPr>
            <a:r>
              <a:rPr lang="en-US" altLang="en-US" sz="2800"/>
              <a:t>Quyết định</a:t>
            </a:r>
          </a:p>
          <a:p>
            <a:pPr marL="339725" indent="-339725">
              <a:lnSpc>
                <a:spcPct val="150000"/>
              </a:lnSpc>
              <a:spcBef>
                <a:spcPts val="0"/>
              </a:spcBef>
              <a:buSzPct val="100000"/>
              <a:buFont typeface="Courier New" panose="02070309020205020404" pitchFamily="49" charset="0"/>
              <a:buChar char="o"/>
            </a:pPr>
            <a:r>
              <a:rPr lang="en-US" altLang="en-US" sz="2800"/>
              <a:t>Vật chất</a:t>
            </a:r>
          </a:p>
          <a:p>
            <a:pPr marL="339725" indent="-339725">
              <a:lnSpc>
                <a:spcPct val="150000"/>
              </a:lnSpc>
              <a:spcBef>
                <a:spcPts val="0"/>
              </a:spcBef>
              <a:buSzPct val="100000"/>
              <a:buFont typeface="Courier New" panose="02070309020205020404" pitchFamily="49" charset="0"/>
              <a:buChar char="o"/>
            </a:pPr>
            <a:r>
              <a:rPr lang="en-US" altLang="en-US" sz="2800"/>
              <a:t>Vai trò</a:t>
            </a:r>
          </a:p>
          <a:p>
            <a:pPr marL="339725" indent="-339725">
              <a:lnSpc>
                <a:spcPct val="150000"/>
              </a:lnSpc>
              <a:spcBef>
                <a:spcPts val="0"/>
              </a:spcBef>
              <a:buSzPct val="100000"/>
              <a:buFont typeface="Courier New" panose="02070309020205020404" pitchFamily="49" charset="0"/>
              <a:buChar char="o"/>
            </a:pPr>
            <a:r>
              <a:rPr lang="en-US" altLang="en-US" sz="2800"/>
              <a:t>Ý kiến đánh giá</a:t>
            </a:r>
          </a:p>
          <a:p>
            <a:endParaRPr lang="en-US" dirty="0" smtClean="0"/>
          </a:p>
          <a:p>
            <a:endParaRPr lang="vi-VN"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53</a:t>
            </a:fld>
            <a:endParaRPr lang="en-US">
              <a:solidFill>
                <a:srgbClr val="000000"/>
              </a:solidFill>
            </a:endParaRPr>
          </a:p>
        </p:txBody>
      </p:sp>
      <p:sp>
        <p:nvSpPr>
          <p:cNvPr id="8" name="Title 1"/>
          <p:cNvSpPr>
            <a:spLocks noGrp="1"/>
          </p:cNvSpPr>
          <p:nvPr>
            <p:ph type="title"/>
          </p:nvPr>
        </p:nvSpPr>
        <p:spPr>
          <a:xfrm>
            <a:off x="0" y="217149"/>
            <a:ext cx="8915399" cy="1216025"/>
          </a:xfrm>
        </p:spPr>
        <p:txBody>
          <a:bodyPr/>
          <a:lstStyle/>
          <a:p>
            <a:pPr marL="174625">
              <a:defRPr/>
            </a:pP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Các</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phương</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pháp</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làm</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việc</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nhóm</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r>
            <a:br>
              <a:rPr lang="en-US" sz="3800" dirty="0">
                <a:solidFill>
                  <a:schemeClr val="accent5">
                    <a:lumMod val="50000"/>
                  </a:schemeClr>
                </a:solidFill>
                <a:latin typeface="Microsoft Sans Serif" panose="020B0604020202020204" pitchFamily="34" charset="0"/>
                <a:cs typeface="Microsoft Sans Serif" panose="020B0604020202020204" pitchFamily="34" charset="0"/>
              </a:rPr>
            </a:b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Giải</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quyết</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err="1">
                <a:solidFill>
                  <a:schemeClr val="accent5">
                    <a:lumMod val="50000"/>
                  </a:schemeClr>
                </a:solidFill>
                <a:latin typeface="Microsoft Sans Serif" panose="020B0604020202020204" pitchFamily="34" charset="0"/>
                <a:cs typeface="Microsoft Sans Serif" panose="020B0604020202020204" pitchFamily="34" charset="0"/>
              </a:rPr>
              <a:t>xung</a:t>
            </a:r>
            <a:r>
              <a:rPr lang="en-US" sz="3800">
                <a:solidFill>
                  <a:schemeClr val="accent5">
                    <a:lumMod val="50000"/>
                  </a:schemeClr>
                </a:solidFill>
                <a:latin typeface="Microsoft Sans Serif" panose="020B0604020202020204" pitchFamily="34" charset="0"/>
                <a:cs typeface="Microsoft Sans Serif" panose="020B0604020202020204" pitchFamily="34" charset="0"/>
              </a:rPr>
              <a:t> đột – Các loại xung đột</a:t>
            </a:r>
            <a:endParaRPr lang="vi-VN" sz="3800" dirty="0">
              <a:solidFill>
                <a:schemeClr val="accent5">
                  <a:lumMod val="50000"/>
                </a:schemeClr>
              </a:solidFill>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232281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0"/>
            <a:ext cx="8229600" cy="1143000"/>
          </a:xfrm>
        </p:spPr>
        <p:txBody>
          <a:bodyPr>
            <a:noAutofit/>
          </a:bodyPr>
          <a:lstStyle/>
          <a:p>
            <a:pPr marL="174625">
              <a:defRPr/>
            </a:pP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Các</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phương</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pháp</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làm</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việc</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nhóm</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r>
            <a:br>
              <a:rPr lang="en-US" sz="3800" dirty="0">
                <a:solidFill>
                  <a:schemeClr val="accent5">
                    <a:lumMod val="50000"/>
                  </a:schemeClr>
                </a:solidFill>
                <a:latin typeface="Microsoft Sans Serif" panose="020B0604020202020204" pitchFamily="34" charset="0"/>
                <a:cs typeface="Microsoft Sans Serif" panose="020B0604020202020204" pitchFamily="34" charset="0"/>
              </a:rPr>
            </a:b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Giải</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quyết</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xung</a:t>
            </a:r>
            <a:r>
              <a:rPr lang="en-US" sz="3800" dirty="0">
                <a:solidFill>
                  <a:schemeClr val="accent5">
                    <a:lumMod val="50000"/>
                  </a:schemeClr>
                </a:solidFill>
                <a:latin typeface="Microsoft Sans Serif" panose="020B0604020202020204" pitchFamily="34" charset="0"/>
                <a:cs typeface="Microsoft Sans Serif" panose="020B0604020202020204" pitchFamily="34" charset="0"/>
              </a:rPr>
              <a:t> </a:t>
            </a:r>
            <a:r>
              <a:rPr lang="en-US" sz="3800" dirty="0" err="1">
                <a:solidFill>
                  <a:schemeClr val="accent5">
                    <a:lumMod val="50000"/>
                  </a:schemeClr>
                </a:solidFill>
                <a:latin typeface="Microsoft Sans Serif" panose="020B0604020202020204" pitchFamily="34" charset="0"/>
                <a:cs typeface="Microsoft Sans Serif" panose="020B0604020202020204" pitchFamily="34" charset="0"/>
              </a:rPr>
              <a:t>đột</a:t>
            </a:r>
            <a:endParaRPr lang="vi-VN" sz="3800" dirty="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64515" name="Content Placeholder 2"/>
          <p:cNvSpPr>
            <a:spLocks noGrp="1"/>
          </p:cNvSpPr>
          <p:nvPr>
            <p:ph idx="1"/>
          </p:nvPr>
        </p:nvSpPr>
        <p:spPr>
          <a:xfrm>
            <a:off x="190928" y="1439237"/>
            <a:ext cx="8229600" cy="5282237"/>
          </a:xfrm>
        </p:spPr>
        <p:txBody>
          <a:bodyPr/>
          <a:lstStyle/>
          <a:p>
            <a:pPr marL="522287" indent="-457200" eaLnBrk="1" hangingPunct="1">
              <a:spcBef>
                <a:spcPts val="600"/>
              </a:spcBef>
              <a:buSzPct val="100000"/>
              <a:buFont typeface="Courier New" panose="02070309020205020404" pitchFamily="49" charset="0"/>
              <a:buChar char="o"/>
            </a:pPr>
            <a:r>
              <a:rPr lang="en-US" altLang="en-US" smtClean="0"/>
              <a:t>Xác định vấn đề, nguồn gốc của xung đột</a:t>
            </a:r>
          </a:p>
          <a:p>
            <a:pPr marL="522287" indent="-457200" eaLnBrk="1" hangingPunct="1">
              <a:spcBef>
                <a:spcPts val="600"/>
              </a:spcBef>
              <a:buSzPct val="100000"/>
              <a:buFont typeface="Courier New" panose="02070309020205020404" pitchFamily="49" charset="0"/>
              <a:buChar char="o"/>
            </a:pPr>
            <a:r>
              <a:rPr lang="en-US" altLang="en-US" smtClean="0"/>
              <a:t>Xác định mục tiêu chung</a:t>
            </a:r>
          </a:p>
          <a:p>
            <a:pPr marL="522287" indent="-457200" eaLnBrk="1" hangingPunct="1">
              <a:spcBef>
                <a:spcPts val="600"/>
              </a:spcBef>
              <a:buSzPct val="100000"/>
              <a:buFont typeface="Courier New" panose="02070309020205020404" pitchFamily="49" charset="0"/>
              <a:buChar char="o"/>
            </a:pPr>
            <a:r>
              <a:rPr lang="en-US" altLang="en-US" smtClean="0"/>
              <a:t>Xác định lợi ích của các bên liên quan.</a:t>
            </a:r>
          </a:p>
          <a:p>
            <a:pPr marL="522287" indent="-457200" eaLnBrk="1" hangingPunct="1">
              <a:spcBef>
                <a:spcPts val="600"/>
              </a:spcBef>
              <a:buSzPct val="100000"/>
              <a:buFont typeface="Courier New" panose="02070309020205020404" pitchFamily="49" charset="0"/>
              <a:buChar char="o"/>
            </a:pPr>
            <a:r>
              <a:rPr lang="en-US" altLang="en-US" smtClean="0"/>
              <a:t>Đưa ra chiến thuật giải quyết (brainstorming)</a:t>
            </a:r>
          </a:p>
          <a:p>
            <a:pPr marL="522287" indent="-457200" eaLnBrk="1" hangingPunct="1">
              <a:spcBef>
                <a:spcPts val="600"/>
              </a:spcBef>
              <a:buSzPct val="100000"/>
              <a:buFont typeface="Courier New" panose="02070309020205020404" pitchFamily="49" charset="0"/>
              <a:buChar char="o"/>
            </a:pPr>
            <a:r>
              <a:rPr lang="en-US" altLang="en-US" smtClean="0"/>
              <a:t>Đánh giá/ chọn giải pháp thay thế.</a:t>
            </a:r>
          </a:p>
          <a:p>
            <a:pPr marL="522287" indent="-457200" eaLnBrk="1" hangingPunct="1">
              <a:spcBef>
                <a:spcPts val="600"/>
              </a:spcBef>
              <a:buSzPct val="100000"/>
              <a:buFont typeface="Courier New" panose="02070309020205020404" pitchFamily="49" charset="0"/>
              <a:buChar char="o"/>
            </a:pPr>
            <a:r>
              <a:rPr lang="en-US" altLang="en-US" smtClean="0"/>
              <a:t>Xây dựng kế hoạch thực </a:t>
            </a:r>
            <a:r>
              <a:rPr lang="en-US" altLang="en-US" smtClean="0"/>
              <a:t>hiện</a:t>
            </a:r>
          </a:p>
          <a:p>
            <a:pPr marL="522287" indent="-457200" eaLnBrk="1" hangingPunct="1">
              <a:spcBef>
                <a:spcPts val="600"/>
              </a:spcBef>
              <a:buSzPct val="100000"/>
              <a:buFont typeface="Courier New" panose="02070309020205020404" pitchFamily="49" charset="0"/>
              <a:buChar char="o"/>
            </a:pPr>
            <a:r>
              <a:rPr lang="en-US" altLang="en-US"/>
              <a:t>Lãnh đạo bằng gương mẫu</a:t>
            </a:r>
          </a:p>
          <a:p>
            <a:pPr marL="522287" indent="-457200" eaLnBrk="1" hangingPunct="1">
              <a:spcBef>
                <a:spcPts val="600"/>
              </a:spcBef>
              <a:buSzPct val="100000"/>
              <a:buFont typeface="Courier New" panose="02070309020205020404" pitchFamily="49" charset="0"/>
              <a:buChar char="o"/>
            </a:pPr>
            <a:r>
              <a:rPr lang="en-US" altLang="en-US"/>
              <a:t>Tránh những phản ứng kiểu trả đũa</a:t>
            </a:r>
          </a:p>
          <a:p>
            <a:pPr marL="522287" indent="-457200" eaLnBrk="1" hangingPunct="1">
              <a:spcBef>
                <a:spcPts val="600"/>
              </a:spcBef>
              <a:buSzPct val="100000"/>
              <a:buFont typeface="Courier New" panose="02070309020205020404" pitchFamily="49" charset="0"/>
              <a:buChar char="o"/>
            </a:pPr>
            <a:r>
              <a:rPr lang="en-US" altLang="en-US"/>
              <a:t>Dùng nhóm để hàn gắn nhóm</a:t>
            </a:r>
          </a:p>
          <a:p>
            <a:pPr marL="522287" indent="-457200" eaLnBrk="1" hangingPunct="1">
              <a:spcBef>
                <a:spcPts val="600"/>
              </a:spcBef>
              <a:buSzPct val="100000"/>
              <a:buFont typeface="Courier New" panose="02070309020205020404" pitchFamily="49" charset="0"/>
              <a:buChar char="o"/>
            </a:pPr>
            <a:r>
              <a:rPr lang="en-US" altLang="en-US"/>
              <a:t>Cân đối giữa lợi ích trước mắt và lợi ích lâu dài</a:t>
            </a:r>
            <a:endParaRPr lang="en-US" altLang="en-US"/>
          </a:p>
          <a:p>
            <a:pPr marL="522287" indent="-457200" eaLnBrk="1" hangingPunct="1">
              <a:spcBef>
                <a:spcPts val="600"/>
              </a:spcBef>
              <a:buSzPct val="100000"/>
              <a:buFont typeface="Courier New" panose="02070309020205020404" pitchFamily="49" charset="0"/>
              <a:buChar char="o"/>
            </a:pPr>
            <a:r>
              <a:rPr lang="en-US" altLang="en-US" smtClean="0"/>
              <a:t>Rút kinh nghiệm.</a:t>
            </a:r>
          </a:p>
          <a:p>
            <a:pPr marL="447675" indent="-382588" eaLnBrk="1" hangingPunct="1">
              <a:buFont typeface="Wingdings 2" panose="05020102010507070707" pitchFamily="18" charset="2"/>
              <a:buChar char=""/>
            </a:pPr>
            <a:endParaRPr lang="en-US" altLang="en-US" smtClean="0"/>
          </a:p>
          <a:p>
            <a:pPr marL="447675" indent="-382588" eaLnBrk="1" hangingPunct="1">
              <a:buFont typeface="Wingdings 2" panose="05020102010507070707" pitchFamily="18" charset="2"/>
              <a:buChar char=""/>
            </a:pPr>
            <a:endParaRPr lang="vi-VN" altLang="en-US" smtClean="0"/>
          </a:p>
        </p:txBody>
      </p:sp>
      <p:sp>
        <p:nvSpPr>
          <p:cNvPr id="645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4E15B09-1825-4690-B684-C72B09EF2094}" type="slidenum">
              <a:rPr lang="en-US" altLang="en-US" smtClean="0">
                <a:solidFill>
                  <a:srgbClr val="000000"/>
                </a:solidFill>
              </a:rPr>
              <a:pPr/>
              <a:t>54</a:t>
            </a:fld>
            <a:endParaRPr lang="en-US" altLang="en-US" smtClean="0">
              <a:solidFill>
                <a:srgbClr val="00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52400" y="457200"/>
            <a:ext cx="8229600" cy="704850"/>
          </a:xfrm>
        </p:spPr>
        <p:txBody>
          <a:bodyPr>
            <a:normAutofit/>
          </a:bodyPr>
          <a:lstStyle/>
          <a:p>
            <a:pPr marL="174625">
              <a:defRPr/>
            </a:pPr>
            <a:r>
              <a:rPr lang="en-US" sz="4200" smtClean="0">
                <a:solidFill>
                  <a:schemeClr val="accent5">
                    <a:lumMod val="50000"/>
                  </a:schemeClr>
                </a:solidFill>
                <a:latin typeface="Microsoft Sans Serif" panose="020B0604020202020204" pitchFamily="34" charset="0"/>
                <a:cs typeface="Microsoft Sans Serif" panose="020B0604020202020204" pitchFamily="34" charset="0"/>
              </a:rPr>
              <a:t>Tinh </a:t>
            </a:r>
            <a:r>
              <a:rPr lang="en-US" sz="4200">
                <a:solidFill>
                  <a:schemeClr val="accent5">
                    <a:lumMod val="50000"/>
                  </a:schemeClr>
                </a:solidFill>
                <a:latin typeface="Microsoft Sans Serif" panose="020B0604020202020204" pitchFamily="34" charset="0"/>
                <a:cs typeface="Microsoft Sans Serif" panose="020B0604020202020204" pitchFamily="34" charset="0"/>
              </a:rPr>
              <a:t>thần đồng đội</a:t>
            </a:r>
          </a:p>
        </p:txBody>
      </p:sp>
      <p:sp>
        <p:nvSpPr>
          <p:cNvPr id="65539" name="Rectangle 3"/>
          <p:cNvSpPr>
            <a:spLocks noGrp="1" noChangeArrowheads="1"/>
          </p:cNvSpPr>
          <p:nvPr>
            <p:ph idx="1"/>
          </p:nvPr>
        </p:nvSpPr>
        <p:spPr>
          <a:xfrm>
            <a:off x="152400" y="1564481"/>
            <a:ext cx="8763000" cy="4389437"/>
          </a:xfrm>
        </p:spPr>
        <p:txBody>
          <a:bodyPr/>
          <a:lstStyle/>
          <a:p>
            <a:pPr marL="522287" indent="-457200" eaLnBrk="1" hangingPunct="1">
              <a:spcBef>
                <a:spcPts val="1200"/>
              </a:spcBef>
              <a:buSzPct val="100000"/>
              <a:buFont typeface="Courier New" panose="02070309020205020404" pitchFamily="49" charset="0"/>
              <a:buChar char="o"/>
            </a:pPr>
            <a:r>
              <a:rPr lang="en-US" altLang="en-US" smtClean="0"/>
              <a:t>Hãy </a:t>
            </a:r>
            <a:r>
              <a:rPr lang="en-US" altLang="en-US" smtClean="0"/>
              <a:t>cho các thành viên tự hào về phần việc của họ</a:t>
            </a:r>
            <a:r>
              <a:rPr lang="en-US" altLang="en-US" smtClean="0"/>
              <a:t>.</a:t>
            </a:r>
            <a:endParaRPr lang="en-US" altLang="en-US" smtClean="0"/>
          </a:p>
          <a:p>
            <a:pPr marL="522287" indent="-457200" eaLnBrk="1" hangingPunct="1">
              <a:spcBef>
                <a:spcPts val="1200"/>
              </a:spcBef>
              <a:buSzPct val="100000"/>
              <a:buFont typeface="Courier New" panose="02070309020205020404" pitchFamily="49" charset="0"/>
              <a:buChar char="o"/>
            </a:pPr>
            <a:r>
              <a:rPr lang="en-US" altLang="en-US" smtClean="0"/>
              <a:t>Đưa </a:t>
            </a:r>
            <a:r>
              <a:rPr lang="en-US" altLang="en-US" smtClean="0"/>
              <a:t>ra những mục tiêu đặc biệt có tính thử thách sức mạnh toàn nhóm</a:t>
            </a:r>
            <a:r>
              <a:rPr lang="en-US" altLang="en-US" smtClean="0"/>
              <a:t>.</a:t>
            </a:r>
            <a:endParaRPr lang="en-US" altLang="en-US" smtClean="0"/>
          </a:p>
          <a:p>
            <a:pPr marL="522287" indent="-457200" eaLnBrk="1" hangingPunct="1">
              <a:spcBef>
                <a:spcPts val="1200"/>
              </a:spcBef>
              <a:buSzPct val="100000"/>
              <a:buFont typeface="Courier New" panose="02070309020205020404" pitchFamily="49" charset="0"/>
              <a:buChar char="o"/>
            </a:pPr>
            <a:r>
              <a:rPr lang="en-US" altLang="en-US" smtClean="0"/>
              <a:t>Khuyến </a:t>
            </a:r>
            <a:r>
              <a:rPr lang="en-US" altLang="en-US" smtClean="0"/>
              <a:t>khích toàn nhóm thông tin rõ cho nhau biết các vấn đề và luôn khen họ (nếu đáng</a:t>
            </a:r>
            <a:r>
              <a:rPr lang="en-US" altLang="en-US" smtClean="0"/>
              <a:t>).</a:t>
            </a:r>
            <a:endParaRPr lang="en-US" altLang="en-US" smtClean="0"/>
          </a:p>
          <a:p>
            <a:pPr marL="522287" indent="-457200" eaLnBrk="1" hangingPunct="1">
              <a:spcBef>
                <a:spcPts val="1200"/>
              </a:spcBef>
              <a:buSzPct val="100000"/>
              <a:buFont typeface="Courier New" panose="02070309020205020404" pitchFamily="49" charset="0"/>
              <a:buChar char="o"/>
            </a:pPr>
            <a:r>
              <a:rPr lang="en-US" altLang="en-US" smtClean="0"/>
              <a:t>Dành </a:t>
            </a:r>
            <a:r>
              <a:rPr lang="en-US" altLang="en-US" smtClean="0"/>
              <a:t>thời gian trả lời chi tiết các báo cáo và thông tin của nhóm</a:t>
            </a:r>
            <a:r>
              <a:rPr lang="en-US" altLang="en-US" smtClean="0"/>
              <a:t>.</a:t>
            </a:r>
            <a:endParaRPr lang="en-US" altLang="en-US" smtClean="0"/>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457200"/>
            <a:ext cx="8229600" cy="704850"/>
          </a:xfrm>
        </p:spPr>
        <p:txBody>
          <a:bodyPr>
            <a:normAutofit/>
          </a:bodyPr>
          <a:lstStyle/>
          <a:p>
            <a:pPr marL="174625">
              <a:defRPr/>
            </a:pPr>
            <a:r>
              <a:rPr lang="en-US" sz="4200" smtClean="0">
                <a:solidFill>
                  <a:schemeClr val="accent5">
                    <a:lumMod val="50000"/>
                  </a:schemeClr>
                </a:solidFill>
                <a:latin typeface="Microsoft Sans Serif" panose="020B0604020202020204" pitchFamily="34" charset="0"/>
                <a:cs typeface="Microsoft Sans Serif" panose="020B0604020202020204" pitchFamily="34" charset="0"/>
              </a:rPr>
              <a:t>Nhận </a:t>
            </a:r>
            <a:r>
              <a:rPr lang="en-US" sz="4200">
                <a:solidFill>
                  <a:schemeClr val="accent5">
                    <a:lumMod val="50000"/>
                  </a:schemeClr>
                </a:solidFill>
                <a:latin typeface="Microsoft Sans Serif" panose="020B0604020202020204" pitchFamily="34" charset="0"/>
                <a:cs typeface="Microsoft Sans Serif" panose="020B0604020202020204" pitchFamily="34" charset="0"/>
              </a:rPr>
              <a:t>ra các vấn đề</a:t>
            </a:r>
          </a:p>
        </p:txBody>
      </p:sp>
      <p:sp>
        <p:nvSpPr>
          <p:cNvPr id="66563" name="Rectangle 3"/>
          <p:cNvSpPr>
            <a:spLocks noGrp="1" noChangeArrowheads="1"/>
          </p:cNvSpPr>
          <p:nvPr>
            <p:ph idx="1"/>
          </p:nvPr>
        </p:nvSpPr>
        <p:spPr>
          <a:xfrm>
            <a:off x="152400" y="1447800"/>
            <a:ext cx="8763000" cy="4389437"/>
          </a:xfrm>
        </p:spPr>
        <p:txBody>
          <a:bodyPr/>
          <a:lstStyle/>
          <a:p>
            <a:pPr marL="522287" indent="-457200" eaLnBrk="1" hangingPunct="1">
              <a:spcBef>
                <a:spcPts val="1200"/>
              </a:spcBef>
              <a:buSzPct val="100000"/>
              <a:buFont typeface="Courier New" panose="02070309020205020404" pitchFamily="49" charset="0"/>
              <a:buChar char="o"/>
            </a:pPr>
            <a:r>
              <a:rPr lang="en-US" altLang="en-US" smtClean="0"/>
              <a:t>Hãy </a:t>
            </a:r>
            <a:r>
              <a:rPr lang="en-US" altLang="en-US"/>
              <a:t>đặt vấn đề xem những rắc rối này nằm ở đâu hoặc dấu hiệu không thoả lòng chung </a:t>
            </a: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000" y="381000"/>
            <a:ext cx="8229600" cy="781050"/>
          </a:xfrm>
        </p:spPr>
        <p:txBody>
          <a:bodyPr>
            <a:normAutofit/>
          </a:bodyPr>
          <a:lstStyle/>
          <a:p>
            <a:pPr marL="174625">
              <a:defRPr/>
            </a:pPr>
            <a:r>
              <a:rPr lang="en-US" sz="4200" smtClean="0">
                <a:solidFill>
                  <a:schemeClr val="accent5">
                    <a:lumMod val="50000"/>
                  </a:schemeClr>
                </a:solidFill>
                <a:latin typeface="Microsoft Sans Serif" panose="020B0604020202020204" pitchFamily="34" charset="0"/>
                <a:cs typeface="Microsoft Sans Serif" panose="020B0604020202020204" pitchFamily="34" charset="0"/>
              </a:rPr>
              <a:t>Chuyện </a:t>
            </a:r>
            <a:r>
              <a:rPr lang="en-US" sz="4200">
                <a:solidFill>
                  <a:schemeClr val="accent5">
                    <a:lumMod val="50000"/>
                  </a:schemeClr>
                </a:solidFill>
                <a:latin typeface="Microsoft Sans Serif" panose="020B0604020202020204" pitchFamily="34" charset="0"/>
                <a:cs typeface="Microsoft Sans Serif" panose="020B0604020202020204" pitchFamily="34" charset="0"/>
              </a:rPr>
              <a:t>trò với từng người</a:t>
            </a:r>
          </a:p>
        </p:txBody>
      </p:sp>
      <p:sp>
        <p:nvSpPr>
          <p:cNvPr id="41987" name="Rectangle 3"/>
          <p:cNvSpPr>
            <a:spLocks noGrp="1" noChangeArrowheads="1"/>
          </p:cNvSpPr>
          <p:nvPr>
            <p:ph idx="1"/>
          </p:nvPr>
        </p:nvSpPr>
        <p:spPr>
          <a:xfrm>
            <a:off x="14555" y="1235075"/>
            <a:ext cx="8763000" cy="5486400"/>
          </a:xfrm>
        </p:spPr>
        <p:txBody>
          <a:bodyPr>
            <a:noAutofit/>
          </a:bodyPr>
          <a:lstStyle/>
          <a:p>
            <a:pPr marL="522287" indent="-457200" eaLnBrk="1" hangingPunct="1">
              <a:spcBef>
                <a:spcPts val="600"/>
              </a:spcBef>
              <a:buSzPct val="100000"/>
              <a:buFont typeface="Courier New" panose="02070309020205020404" pitchFamily="49" charset="0"/>
              <a:buChar char="o"/>
              <a:defRPr/>
            </a:pPr>
            <a:r>
              <a:rPr lang="en-US"/>
              <a:t>Cần giải quyết các vấn đề cá nhân giữa các thành viên với tinh thần xây </a:t>
            </a:r>
            <a:r>
              <a:rPr lang="en-US"/>
              <a:t>dựng</a:t>
            </a:r>
            <a:r>
              <a:rPr lang="en-US" smtClean="0"/>
              <a:t>.</a:t>
            </a:r>
            <a:endParaRPr lang="en-US"/>
          </a:p>
          <a:p>
            <a:pPr marL="522287" indent="-457200" eaLnBrk="1" hangingPunct="1">
              <a:spcBef>
                <a:spcPts val="600"/>
              </a:spcBef>
              <a:buSzPct val="100000"/>
              <a:buFont typeface="Courier New" panose="02070309020205020404" pitchFamily="49" charset="0"/>
              <a:buChar char="o"/>
              <a:defRPr/>
            </a:pPr>
            <a:r>
              <a:rPr lang="en-US"/>
              <a:t>Đừng vội phản ứng với những sự việc cho đến </a:t>
            </a:r>
            <a:r>
              <a:rPr lang="en-US"/>
              <a:t>khi </a:t>
            </a:r>
            <a:r>
              <a:rPr lang="en-US" smtClean="0"/>
              <a:t>nắm </a:t>
            </a:r>
            <a:r>
              <a:rPr lang="en-US"/>
              <a:t>rõ nguyên </a:t>
            </a:r>
            <a:r>
              <a:rPr lang="en-US"/>
              <a:t>nhân</a:t>
            </a:r>
            <a:r>
              <a:rPr lang="en-US" smtClean="0"/>
              <a:t>.</a:t>
            </a:r>
            <a:endParaRPr lang="en-US"/>
          </a:p>
          <a:p>
            <a:pPr marL="522287" indent="-457200" eaLnBrk="1" hangingPunct="1">
              <a:spcBef>
                <a:spcPts val="600"/>
              </a:spcBef>
              <a:buSzPct val="100000"/>
              <a:buFont typeface="Courier New" panose="02070309020205020404" pitchFamily="49" charset="0"/>
              <a:buChar char="o"/>
              <a:defRPr/>
            </a:pPr>
            <a:r>
              <a:rPr lang="en-US"/>
              <a:t>Nhóm nào cũng có những khó khăn cần vượt </a:t>
            </a:r>
            <a:r>
              <a:rPr lang="en-US"/>
              <a:t>qua</a:t>
            </a:r>
            <a:r>
              <a:rPr lang="en-US" smtClean="0"/>
              <a:t>.</a:t>
            </a:r>
            <a:endParaRPr lang="en-US"/>
          </a:p>
          <a:p>
            <a:pPr marL="522287" indent="-457200" eaLnBrk="1" hangingPunct="1">
              <a:spcBef>
                <a:spcPts val="600"/>
              </a:spcBef>
              <a:buSzPct val="100000"/>
              <a:buFont typeface="Courier New" panose="02070309020205020404" pitchFamily="49" charset="0"/>
              <a:buChar char="o"/>
              <a:defRPr/>
            </a:pPr>
            <a:r>
              <a:rPr lang="en-US"/>
              <a:t>Cần ngăn chặn kiểu “đổ lỗi” cho người khác – nếu không nó sẽ làm mất tinh thần đồng </a:t>
            </a:r>
            <a:r>
              <a:rPr lang="en-US"/>
              <a:t>đội</a:t>
            </a:r>
            <a:r>
              <a:rPr lang="en-US" smtClean="0"/>
              <a:t>.</a:t>
            </a:r>
          </a:p>
          <a:p>
            <a:pPr marL="522287" indent="-457200" eaLnBrk="1" hangingPunct="1">
              <a:spcBef>
                <a:spcPts val="600"/>
              </a:spcBef>
              <a:buSzPct val="100000"/>
              <a:buFont typeface="Courier New" panose="02070309020205020404" pitchFamily="49" charset="0"/>
              <a:buChar char="o"/>
              <a:defRPr/>
            </a:pPr>
            <a:r>
              <a:rPr lang="en-US" altLang="en-US"/>
              <a:t>Lãnh đạo nhóm bằng tính </a:t>
            </a:r>
            <a:r>
              <a:rPr lang="en-US" altLang="en-US"/>
              <a:t>tiên </a:t>
            </a:r>
            <a:r>
              <a:rPr lang="en-US" altLang="en-US" smtClean="0"/>
              <a:t>phong</a:t>
            </a:r>
            <a:endParaRPr lang="en-US" altLang="en-US"/>
          </a:p>
          <a:p>
            <a:pPr marL="522287" indent="-457200" eaLnBrk="1" hangingPunct="1">
              <a:spcBef>
                <a:spcPts val="600"/>
              </a:spcBef>
              <a:buSzPct val="100000"/>
              <a:buFont typeface="Courier New" panose="02070309020205020404" pitchFamily="49" charset="0"/>
              <a:buChar char="o"/>
              <a:defRPr/>
            </a:pPr>
            <a:r>
              <a:rPr lang="en-US" altLang="en-US"/>
              <a:t>Liên tục nâng cao tầm nhìn của toàn </a:t>
            </a:r>
            <a:r>
              <a:rPr lang="en-US" altLang="en-US"/>
              <a:t>nhóm</a:t>
            </a:r>
            <a:r>
              <a:rPr lang="en-US" altLang="en-US" smtClean="0"/>
              <a:t>.</a:t>
            </a:r>
            <a:endParaRPr lang="en-US" altLang="en-US"/>
          </a:p>
          <a:p>
            <a:pPr marL="522287" indent="-457200" eaLnBrk="1" hangingPunct="1">
              <a:spcBef>
                <a:spcPts val="600"/>
              </a:spcBef>
              <a:buSzPct val="100000"/>
              <a:buFont typeface="Courier New" panose="02070309020205020404" pitchFamily="49" charset="0"/>
              <a:buChar char="o"/>
              <a:defRPr/>
            </a:pPr>
            <a:r>
              <a:rPr lang="en-US" altLang="en-US"/>
              <a:t>Nhận ra và tán dương nhóm hay cá nhân có thành tích xuất </a:t>
            </a:r>
            <a:r>
              <a:rPr lang="en-US" altLang="en-US"/>
              <a:t>sắc</a:t>
            </a:r>
            <a:r>
              <a:rPr lang="en-US" altLang="en-US" smtClean="0"/>
              <a:t>.</a:t>
            </a:r>
            <a:endParaRPr lang="en-US" altLang="en-US"/>
          </a:p>
          <a:p>
            <a:pPr marL="522287" indent="-457200" eaLnBrk="1" hangingPunct="1">
              <a:spcBef>
                <a:spcPts val="600"/>
              </a:spcBef>
              <a:buSzPct val="100000"/>
              <a:buFont typeface="Courier New" panose="02070309020205020404" pitchFamily="49" charset="0"/>
              <a:buChar char="o"/>
              <a:defRPr/>
            </a:pPr>
            <a:r>
              <a:rPr lang="en-US" altLang="en-US"/>
              <a:t>Dùng mọi tài khéo léo để lôi cuốn mọi người hợp </a:t>
            </a:r>
            <a:r>
              <a:rPr lang="en-US" altLang="en-US"/>
              <a:t>lực</a:t>
            </a:r>
            <a:r>
              <a:rPr lang="en-US" altLang="en-US" smtClean="0"/>
              <a:t>.</a:t>
            </a:r>
            <a:endParaRPr lang="en-US"/>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8600" y="381000"/>
            <a:ext cx="8229600" cy="704850"/>
          </a:xfrm>
        </p:spPr>
        <p:txBody>
          <a:bodyPr>
            <a:normAutofit/>
          </a:bodyPr>
          <a:lstStyle/>
          <a:p>
            <a:pPr marL="174625">
              <a:defRPr/>
            </a:pP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Xử sự với người gây ra vấn đề</a:t>
            </a:r>
            <a:endParaRPr lang="en-US" sz="380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43011" name="Rectangle 3"/>
          <p:cNvSpPr>
            <a:spLocks noGrp="1" noChangeArrowheads="1"/>
          </p:cNvSpPr>
          <p:nvPr>
            <p:ph idx="1"/>
          </p:nvPr>
        </p:nvSpPr>
        <p:spPr>
          <a:xfrm>
            <a:off x="221751" y="1219200"/>
            <a:ext cx="8693650" cy="5333999"/>
          </a:xfrm>
        </p:spPr>
        <p:txBody>
          <a:bodyPr>
            <a:normAutofit fontScale="92500" lnSpcReduction="10000"/>
          </a:bodyPr>
          <a:lstStyle/>
          <a:p>
            <a:pPr marL="400050" indent="-395288" eaLnBrk="1" hangingPunct="1">
              <a:lnSpc>
                <a:spcPct val="90000"/>
              </a:lnSpc>
              <a:spcBef>
                <a:spcPts val="600"/>
              </a:spcBef>
              <a:buSzPct val="100000"/>
              <a:buFont typeface="Courier New" panose="02070309020205020404" pitchFamily="49" charset="0"/>
              <a:buChar char="o"/>
              <a:defRPr/>
            </a:pPr>
            <a:r>
              <a:rPr lang="en-US" sz="2800"/>
              <a:t>Sau khi đã nói chuyện với người gây ra vấn đề, có thể cần có hành động xa hơn. Hãy tích cực tìm cách hàn gắn mọi mối quan hệ. Những điều lưu </a:t>
            </a:r>
            <a:r>
              <a:rPr lang="en-US" sz="2800"/>
              <a:t>ý</a:t>
            </a:r>
            <a:r>
              <a:rPr lang="en-US" sz="2800" smtClean="0"/>
              <a:t>:</a:t>
            </a:r>
            <a:endParaRPr lang="en-US" sz="2800"/>
          </a:p>
          <a:p>
            <a:pPr marL="627063" indent="-227013" eaLnBrk="1" fontAlgn="auto" hangingPunct="1">
              <a:lnSpc>
                <a:spcPct val="90000"/>
              </a:lnSpc>
              <a:spcAft>
                <a:spcPts val="0"/>
              </a:spcAft>
              <a:buClr>
                <a:schemeClr val="accent3"/>
              </a:buClr>
              <a:buSzPct val="100000"/>
              <a:buFont typeface="Arial" panose="020B0604020202020204" pitchFamily="34" charset="0"/>
              <a:buChar char="•"/>
              <a:defRPr/>
            </a:pPr>
            <a:r>
              <a:rPr lang="en-US" smtClean="0"/>
              <a:t>Hãy </a:t>
            </a:r>
            <a:r>
              <a:rPr lang="en-US"/>
              <a:t>nói thật những gì </a:t>
            </a:r>
            <a:r>
              <a:rPr lang="en-US"/>
              <a:t>t</a:t>
            </a:r>
            <a:r>
              <a:rPr lang="en-US" smtClean="0"/>
              <a:t>hấy </a:t>
            </a:r>
            <a:r>
              <a:rPr lang="en-US"/>
              <a:t>được</a:t>
            </a:r>
            <a:r>
              <a:rPr lang="en-US" smtClean="0"/>
              <a:t>.</a:t>
            </a:r>
            <a:endParaRPr lang="en-US"/>
          </a:p>
          <a:p>
            <a:pPr marL="627063" indent="-227013" eaLnBrk="1" fontAlgn="auto" hangingPunct="1">
              <a:lnSpc>
                <a:spcPct val="90000"/>
              </a:lnSpc>
              <a:spcAft>
                <a:spcPts val="0"/>
              </a:spcAft>
              <a:buClr>
                <a:schemeClr val="accent3"/>
              </a:buClr>
              <a:buSzPct val="100000"/>
              <a:buFont typeface="Arial" panose="020B0604020202020204" pitchFamily="34" charset="0"/>
              <a:buChar char="•"/>
              <a:defRPr/>
            </a:pPr>
            <a:r>
              <a:rPr lang="en-US" smtClean="0"/>
              <a:t>Hãy </a:t>
            </a:r>
            <a:r>
              <a:rPr lang="en-US"/>
              <a:t>nhìn vấn đề từ góc độ của nhóm</a:t>
            </a:r>
            <a:r>
              <a:rPr lang="en-US" smtClean="0"/>
              <a:t>.</a:t>
            </a:r>
            <a:endParaRPr lang="en-US"/>
          </a:p>
          <a:p>
            <a:pPr marL="627063" indent="-227013" eaLnBrk="1" fontAlgn="auto" hangingPunct="1">
              <a:lnSpc>
                <a:spcPct val="90000"/>
              </a:lnSpc>
              <a:spcAft>
                <a:spcPts val="0"/>
              </a:spcAft>
              <a:buClr>
                <a:schemeClr val="accent3"/>
              </a:buClr>
              <a:buSzPct val="100000"/>
              <a:buFont typeface="Arial" panose="020B0604020202020204" pitchFamily="34" charset="0"/>
              <a:buChar char="•"/>
              <a:defRPr/>
            </a:pPr>
            <a:r>
              <a:rPr lang="en-US" smtClean="0"/>
              <a:t>Hãy </a:t>
            </a:r>
            <a:r>
              <a:rPr lang="en-US"/>
              <a:t>lợi dụng vấn đề làm đòn bẩy chuyển đổi</a:t>
            </a:r>
            <a:r>
              <a:rPr lang="en-US" smtClean="0"/>
              <a:t>.</a:t>
            </a:r>
            <a:endParaRPr lang="en-US"/>
          </a:p>
          <a:p>
            <a:pPr marL="627063" indent="-227013" eaLnBrk="1" fontAlgn="auto" hangingPunct="1">
              <a:lnSpc>
                <a:spcPct val="90000"/>
              </a:lnSpc>
              <a:spcAft>
                <a:spcPts val="0"/>
              </a:spcAft>
              <a:buClr>
                <a:schemeClr val="accent3"/>
              </a:buClr>
              <a:buSzPct val="100000"/>
              <a:buFont typeface="Arial" panose="020B0604020202020204" pitchFamily="34" charset="0"/>
              <a:buChar char="•"/>
              <a:defRPr/>
            </a:pPr>
            <a:r>
              <a:rPr lang="en-US" smtClean="0"/>
              <a:t>Luôn lạc quan khi giải quyết vấn đề.</a:t>
            </a:r>
          </a:p>
          <a:p>
            <a:pPr marL="627063" indent="-227013" eaLnBrk="1" fontAlgn="auto" hangingPunct="1">
              <a:lnSpc>
                <a:spcPct val="90000"/>
              </a:lnSpc>
              <a:spcAft>
                <a:spcPts val="0"/>
              </a:spcAft>
              <a:buClr>
                <a:schemeClr val="accent3"/>
              </a:buClr>
              <a:buSzPct val="100000"/>
              <a:buFont typeface="Arial" panose="020B0604020202020204" pitchFamily="34" charset="0"/>
              <a:buChar char="•"/>
              <a:defRPr/>
            </a:pPr>
            <a:r>
              <a:rPr lang="en-US" altLang="en-US"/>
              <a:t>Cần là giải quyết vấn đề hơn là làm đình trệ </a:t>
            </a:r>
            <a:r>
              <a:rPr lang="en-US" altLang="en-US"/>
              <a:t>công </a:t>
            </a:r>
            <a:r>
              <a:rPr lang="en-US" altLang="en-US" smtClean="0"/>
              <a:t>việc</a:t>
            </a:r>
            <a:endParaRPr lang="en-US" altLang="en-US"/>
          </a:p>
          <a:p>
            <a:pPr marL="627063" indent="-227013" eaLnBrk="1" fontAlgn="auto" hangingPunct="1">
              <a:lnSpc>
                <a:spcPct val="90000"/>
              </a:lnSpc>
              <a:spcAft>
                <a:spcPts val="0"/>
              </a:spcAft>
              <a:buClr>
                <a:schemeClr val="accent3"/>
              </a:buClr>
              <a:buSzPct val="100000"/>
              <a:buFont typeface="Arial" panose="020B0604020202020204" pitchFamily="34" charset="0"/>
              <a:buChar char="•"/>
              <a:defRPr/>
            </a:pPr>
            <a:r>
              <a:rPr lang="en-US" altLang="en-US" smtClean="0"/>
              <a:t>Không </a:t>
            </a:r>
            <a:r>
              <a:rPr lang="en-US" altLang="en-US"/>
              <a:t>nên cố chấp với người quá </a:t>
            </a:r>
            <a:r>
              <a:rPr lang="en-US" altLang="en-US"/>
              <a:t>quắt</a:t>
            </a:r>
            <a:r>
              <a:rPr lang="en-US" altLang="en-US" smtClean="0"/>
              <a:t>.</a:t>
            </a:r>
            <a:endParaRPr lang="en-US" altLang="en-US"/>
          </a:p>
          <a:p>
            <a:pPr marL="627063" indent="-227013" eaLnBrk="1" fontAlgn="auto" hangingPunct="1">
              <a:lnSpc>
                <a:spcPct val="90000"/>
              </a:lnSpc>
              <a:spcAft>
                <a:spcPts val="0"/>
              </a:spcAft>
              <a:buClr>
                <a:schemeClr val="accent3"/>
              </a:buClr>
              <a:buSzPct val="100000"/>
              <a:buFont typeface="Arial" panose="020B0604020202020204" pitchFamily="34" charset="0"/>
              <a:buChar char="•"/>
              <a:defRPr/>
            </a:pPr>
            <a:r>
              <a:rPr lang="en-US" altLang="en-US" smtClean="0"/>
              <a:t>Chớ </a:t>
            </a:r>
            <a:r>
              <a:rPr lang="en-US" altLang="en-US"/>
              <a:t>nóng nảy với bất kỳ ai trong </a:t>
            </a:r>
            <a:r>
              <a:rPr lang="en-US" altLang="en-US"/>
              <a:t>nhóm</a:t>
            </a:r>
            <a:r>
              <a:rPr lang="en-US" altLang="en-US" smtClean="0"/>
              <a:t>.</a:t>
            </a:r>
            <a:endParaRPr lang="en-US" altLang="en-US"/>
          </a:p>
          <a:p>
            <a:pPr marL="627063" indent="-227013" eaLnBrk="1" fontAlgn="auto" hangingPunct="1">
              <a:lnSpc>
                <a:spcPct val="90000"/>
              </a:lnSpc>
              <a:spcAft>
                <a:spcPts val="0"/>
              </a:spcAft>
              <a:buClr>
                <a:schemeClr val="accent3"/>
              </a:buClr>
              <a:buSzPct val="100000"/>
              <a:buFont typeface="Arial" panose="020B0604020202020204" pitchFamily="34" charset="0"/>
              <a:buChar char="•"/>
              <a:defRPr/>
            </a:pPr>
            <a:r>
              <a:rPr lang="en-US" altLang="en-US" smtClean="0"/>
              <a:t>Đừng </a:t>
            </a:r>
            <a:r>
              <a:rPr lang="en-US" altLang="en-US"/>
              <a:t>sao lãng mục tiêu của toàn </a:t>
            </a:r>
            <a:r>
              <a:rPr lang="en-US" altLang="en-US"/>
              <a:t>nhóm</a:t>
            </a:r>
            <a:r>
              <a:rPr lang="en-US" altLang="en-US" smtClean="0"/>
              <a:t>.</a:t>
            </a:r>
            <a:endParaRPr lang="en-US" altLang="en-US"/>
          </a:p>
          <a:p>
            <a:pPr marL="627063" indent="-227013" eaLnBrk="1" fontAlgn="auto" hangingPunct="1">
              <a:lnSpc>
                <a:spcPct val="90000"/>
              </a:lnSpc>
              <a:spcAft>
                <a:spcPts val="0"/>
              </a:spcAft>
              <a:buClr>
                <a:schemeClr val="accent3"/>
              </a:buClr>
              <a:buSzPct val="100000"/>
              <a:buFont typeface="Arial" panose="020B0604020202020204" pitchFamily="34" charset="0"/>
              <a:buChar char="•"/>
              <a:defRPr/>
            </a:pPr>
            <a:r>
              <a:rPr lang="en-US" altLang="en-US" smtClean="0"/>
              <a:t>Đừng </a:t>
            </a:r>
            <a:r>
              <a:rPr lang="en-US" altLang="en-US"/>
              <a:t>vội nhờ đến sự giúp đỡ bên </a:t>
            </a:r>
            <a:r>
              <a:rPr lang="en-US" altLang="en-US"/>
              <a:t>ngoài</a:t>
            </a:r>
            <a:r>
              <a:rPr lang="en-US" altLang="en-US" smtClean="0"/>
              <a:t>.</a:t>
            </a:r>
            <a:endParaRPr lang="en-US" altLang="en-US"/>
          </a:p>
          <a:p>
            <a:pPr marL="627063" indent="-227013" eaLnBrk="1" fontAlgn="auto" hangingPunct="1">
              <a:lnSpc>
                <a:spcPct val="90000"/>
              </a:lnSpc>
              <a:spcAft>
                <a:spcPts val="0"/>
              </a:spcAft>
              <a:buClr>
                <a:schemeClr val="accent3"/>
              </a:buClr>
              <a:buSzPct val="100000"/>
              <a:buFont typeface="Arial" panose="020B0604020202020204" pitchFamily="34" charset="0"/>
              <a:buChar char="•"/>
              <a:defRPr/>
            </a:pPr>
            <a:r>
              <a:rPr lang="en-US" altLang="en-US" smtClean="0"/>
              <a:t>Đừng </a:t>
            </a:r>
            <a:r>
              <a:rPr lang="en-US" altLang="en-US"/>
              <a:t>phớt lờ trước những căng thẳng khiến vấn đề trở nên tệ hại </a:t>
            </a:r>
            <a:r>
              <a:rPr lang="en-US" altLang="en-US"/>
              <a:t>hơn </a:t>
            </a:r>
            <a:endParaRPr lang="en-US" sz="2400"/>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304800"/>
            <a:ext cx="8229600" cy="628650"/>
          </a:xfrm>
        </p:spPr>
        <p:txBody>
          <a:bodyPr>
            <a:normAutofit/>
          </a:bodyPr>
          <a:lstStyle/>
          <a:p>
            <a:pPr marL="174625">
              <a:defRPr/>
            </a:pPr>
            <a:r>
              <a:rPr lang="en-US" sz="3800" smtClean="0">
                <a:solidFill>
                  <a:schemeClr val="accent5">
                    <a:lumMod val="50000"/>
                  </a:schemeClr>
                </a:solidFill>
                <a:latin typeface="Microsoft Sans Serif" panose="020B0604020202020204" pitchFamily="34" charset="0"/>
                <a:cs typeface="Microsoft Sans Serif" panose="020B0604020202020204" pitchFamily="34" charset="0"/>
              </a:rPr>
              <a:t>Giải </a:t>
            </a:r>
            <a:r>
              <a:rPr lang="en-US" sz="3800">
                <a:solidFill>
                  <a:schemeClr val="accent5">
                    <a:lumMod val="50000"/>
                  </a:schemeClr>
                </a:solidFill>
                <a:latin typeface="Microsoft Sans Serif" panose="020B0604020202020204" pitchFamily="34" charset="0"/>
                <a:cs typeface="Microsoft Sans Serif" panose="020B0604020202020204" pitchFamily="34" charset="0"/>
              </a:rPr>
              <a:t>quyết mâu thuẫn</a:t>
            </a:r>
          </a:p>
        </p:txBody>
      </p:sp>
      <p:sp>
        <p:nvSpPr>
          <p:cNvPr id="44035" name="Rectangle 3"/>
          <p:cNvSpPr>
            <a:spLocks noGrp="1" noChangeArrowheads="1"/>
          </p:cNvSpPr>
          <p:nvPr>
            <p:ph idx="1"/>
          </p:nvPr>
        </p:nvSpPr>
        <p:spPr>
          <a:xfrm>
            <a:off x="113872" y="1295400"/>
            <a:ext cx="8725328" cy="4389437"/>
          </a:xfrm>
        </p:spPr>
        <p:txBody>
          <a:bodyPr>
            <a:normAutofit/>
          </a:bodyPr>
          <a:lstStyle/>
          <a:p>
            <a:pPr marL="522287" indent="-457200" eaLnBrk="1" hangingPunct="1">
              <a:spcBef>
                <a:spcPts val="1200"/>
              </a:spcBef>
              <a:buSzPct val="100000"/>
              <a:buFont typeface="Courier New" panose="02070309020205020404" pitchFamily="49" charset="0"/>
              <a:buChar char="o"/>
              <a:defRPr/>
            </a:pPr>
            <a:r>
              <a:rPr lang="en-US" smtClean="0"/>
              <a:t>Sự mâu thuẫn cá nhân với nhau có thể mau trở thành vấn đề cho toàn nhóm. </a:t>
            </a:r>
          </a:p>
          <a:p>
            <a:pPr marL="522287" indent="-457200" eaLnBrk="1" hangingPunct="1">
              <a:spcBef>
                <a:spcPts val="1200"/>
              </a:spcBef>
              <a:buSzPct val="100000"/>
              <a:buFont typeface="Courier New" panose="02070309020205020404" pitchFamily="49" charset="0"/>
              <a:buChar char="o"/>
              <a:defRPr/>
            </a:pPr>
            <a:r>
              <a:rPr lang="en-US" smtClean="0"/>
              <a:t>Hãy tạo điều kiện để một hay cả hai bên trình bày với bạn để có hứơng xoa dịu tình hình. </a:t>
            </a:r>
          </a:p>
          <a:p>
            <a:pPr marL="522287" indent="-457200" eaLnBrk="1" hangingPunct="1">
              <a:spcBef>
                <a:spcPts val="1200"/>
              </a:spcBef>
              <a:buSzPct val="100000"/>
              <a:buFont typeface="Courier New" panose="02070309020205020404" pitchFamily="49" charset="0"/>
              <a:buChar char="o"/>
              <a:defRPr/>
            </a:pPr>
            <a:r>
              <a:rPr lang="en-US" smtClean="0"/>
              <a:t>Trường hợp do lỗi điều hành của bạn, lúc ấy cần trao đổi với toàn nhóm để nói lên hướng khắc phục. </a:t>
            </a:r>
          </a:p>
          <a:p>
            <a:pPr marL="522287" indent="-457200" eaLnBrk="1" hangingPunct="1">
              <a:spcBef>
                <a:spcPts val="1200"/>
              </a:spcBef>
              <a:buSzPct val="100000"/>
              <a:buFont typeface="Courier New" panose="02070309020205020404" pitchFamily="49" charset="0"/>
              <a:buChar char="o"/>
              <a:defRPr/>
            </a:pPr>
            <a:r>
              <a:rPr lang="en-US" smtClean="0"/>
              <a:t>Vấn đề ở đây là cải thiện cách hành xử, tránh mang tính chất khiển trách hoặc phê phán.</a:t>
            </a:r>
            <a:endParaRPr lang="en-US"/>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228600"/>
            <a:ext cx="8229600" cy="838200"/>
          </a:xfrm>
        </p:spPr>
        <p:txBody>
          <a:bodyPr>
            <a:normAutofit/>
          </a:bodyPr>
          <a:lstStyle/>
          <a:p>
            <a:pPr marL="484632" eaLnBrk="1" fontAlgn="auto" hangingPunct="1">
              <a:spcAft>
                <a:spcPts val="0"/>
              </a:spcAft>
              <a:defRPr/>
            </a:pPr>
            <a:r>
              <a:rPr lang="en-US" sz="4400" smtClean="0">
                <a:solidFill>
                  <a:schemeClr val="accent5">
                    <a:lumMod val="50000"/>
                  </a:schemeClr>
                </a:solidFill>
                <a:latin typeface="Microsoft Sans Serif" panose="020B0604020202020204" pitchFamily="34" charset="0"/>
                <a:cs typeface="Microsoft Sans Serif" panose="020B0604020202020204" pitchFamily="34" charset="0"/>
              </a:rPr>
              <a:t>Sự thật</a:t>
            </a:r>
            <a:endParaRPr lang="en-US" sz="440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17411" name="Rectangle 3"/>
          <p:cNvSpPr>
            <a:spLocks noGrp="1" noChangeArrowheads="1"/>
          </p:cNvSpPr>
          <p:nvPr>
            <p:ph idx="1"/>
          </p:nvPr>
        </p:nvSpPr>
        <p:spPr>
          <a:xfrm>
            <a:off x="228600" y="1371600"/>
            <a:ext cx="4800600" cy="4572000"/>
          </a:xfrm>
        </p:spPr>
        <p:txBody>
          <a:bodyPr/>
          <a:lstStyle/>
          <a:p>
            <a:pPr>
              <a:buFont typeface="Courier New" panose="02070309020205020404" pitchFamily="49" charset="0"/>
              <a:buChar char="o"/>
            </a:pPr>
            <a:r>
              <a:rPr lang="en-US" sz="2800" smtClean="0">
                <a:latin typeface="Constantia (Body)"/>
                <a:cs typeface="Times New Roman" panose="02020603050405020304" pitchFamily="18" charset="0"/>
              </a:rPr>
              <a:t>Có thể không được chọn lựa người làm chung.</a:t>
            </a:r>
          </a:p>
          <a:p>
            <a:pPr>
              <a:buFont typeface="Courier New" panose="02070309020205020404" pitchFamily="49" charset="0"/>
              <a:buChar char="o"/>
            </a:pPr>
            <a:r>
              <a:rPr lang="en-US" sz="2800" smtClean="0">
                <a:latin typeface="Constantia (Body)"/>
                <a:cs typeface="Times New Roman" panose="02020603050405020304" pitchFamily="18" charset="0"/>
              </a:rPr>
              <a:t>Khả năng các thành viên không đồng đều.</a:t>
            </a:r>
          </a:p>
          <a:p>
            <a:pPr>
              <a:buFont typeface="Courier New" panose="02070309020205020404" pitchFamily="49" charset="0"/>
              <a:buChar char="o"/>
            </a:pPr>
            <a:r>
              <a:rPr lang="en-US" sz="2800" smtClean="0">
                <a:latin typeface="Constantia (Body)"/>
                <a:cs typeface="Times New Roman" panose="02020603050405020304" pitchFamily="18" charset="0"/>
              </a:rPr>
              <a:t>Sở trường khác nhau.</a:t>
            </a:r>
          </a:p>
          <a:p>
            <a:pPr>
              <a:buFont typeface="Courier New" panose="02070309020205020404" pitchFamily="49" charset="0"/>
              <a:buChar char="o"/>
            </a:pPr>
            <a:r>
              <a:rPr lang="en-US" sz="2800" smtClean="0">
                <a:latin typeface="Constantia (Body)"/>
                <a:cs typeface="Times New Roman" panose="02020603050405020304" pitchFamily="18" charset="0"/>
              </a:rPr>
              <a:t>Tính cách, văn hóa trái ngược nhau.</a:t>
            </a:r>
          </a:p>
          <a:p>
            <a:pPr>
              <a:buFont typeface="Courier New" panose="02070309020205020404" pitchFamily="49" charset="0"/>
              <a:buChar char="o"/>
            </a:pPr>
            <a:r>
              <a:rPr lang="en-US" sz="2800" smtClean="0">
                <a:latin typeface="Constantia (Body)"/>
                <a:cs typeface="Times New Roman" panose="02020603050405020304" pitchFamily="18" charset="0"/>
              </a:rPr>
              <a:t>Không phục nhau.</a:t>
            </a:r>
            <a:endParaRPr lang="en-US" sz="2800" dirty="0" smtClean="0">
              <a:latin typeface="Constantia (Body)"/>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6</a:t>
            </a:fld>
            <a:endParaRPr lang="en-US"/>
          </a:p>
        </p:txBody>
      </p:sp>
      <p:pic>
        <p:nvPicPr>
          <p:cNvPr id="6" name="Picture 9" descr="railroadworke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176838" y="3962400"/>
            <a:ext cx="3128962" cy="267693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8" descr="dogfrie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43458"/>
            <a:ext cx="2590800" cy="342767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946174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457200"/>
            <a:ext cx="8229600" cy="628650"/>
          </a:xfrm>
        </p:spPr>
        <p:txBody>
          <a:bodyPr>
            <a:normAutofit fontScale="90000"/>
          </a:bodyPr>
          <a:lstStyle/>
          <a:p>
            <a:pPr marL="174625">
              <a:defRPr/>
            </a:pPr>
            <a:r>
              <a:rPr lang="en-US" sz="4200" smtClean="0">
                <a:solidFill>
                  <a:schemeClr val="accent5">
                    <a:lumMod val="50000"/>
                  </a:schemeClr>
                </a:solidFill>
                <a:latin typeface="Microsoft Sans Serif" panose="020B0604020202020204" pitchFamily="34" charset="0"/>
                <a:cs typeface="Microsoft Sans Serif" panose="020B0604020202020204" pitchFamily="34" charset="0"/>
              </a:rPr>
              <a:t>Sử </a:t>
            </a:r>
            <a:r>
              <a:rPr lang="en-US" sz="4200">
                <a:solidFill>
                  <a:schemeClr val="accent5">
                    <a:lumMod val="50000"/>
                  </a:schemeClr>
                </a:solidFill>
                <a:latin typeface="Microsoft Sans Serif" panose="020B0604020202020204" pitchFamily="34" charset="0"/>
                <a:cs typeface="Microsoft Sans Serif" panose="020B0604020202020204" pitchFamily="34" charset="0"/>
              </a:rPr>
              <a:t>dụng cách giải thích vấn đề</a:t>
            </a:r>
          </a:p>
        </p:txBody>
      </p:sp>
      <p:sp>
        <p:nvSpPr>
          <p:cNvPr id="72707" name="Rectangle 3"/>
          <p:cNvSpPr>
            <a:spLocks noGrp="1" noChangeArrowheads="1"/>
          </p:cNvSpPr>
          <p:nvPr>
            <p:ph idx="1"/>
          </p:nvPr>
        </p:nvSpPr>
        <p:spPr>
          <a:xfrm>
            <a:off x="152400" y="1526381"/>
            <a:ext cx="8763000" cy="4389437"/>
          </a:xfrm>
        </p:spPr>
        <p:txBody>
          <a:bodyPr/>
          <a:lstStyle/>
          <a:p>
            <a:pPr marL="522287" indent="-457200" eaLnBrk="1" hangingPunct="1">
              <a:spcBef>
                <a:spcPts val="1200"/>
              </a:spcBef>
              <a:buSzPct val="100000"/>
              <a:buFont typeface="Courier New" panose="02070309020205020404" pitchFamily="49" charset="0"/>
              <a:buChar char="o"/>
              <a:defRPr/>
            </a:pPr>
            <a:r>
              <a:rPr lang="en-US" altLang="en-US" smtClean="0"/>
              <a:t>Coi </a:t>
            </a:r>
            <a:r>
              <a:rPr lang="en-US" altLang="en-US"/>
              <a:t>những vấn đề liên quan đến công việc như những cơ hội để cả nhóm học hỏi và cải thiện</a:t>
            </a:r>
            <a:r>
              <a:rPr lang="en-US" altLang="en-US"/>
              <a:t>. </a:t>
            </a:r>
            <a:endParaRPr lang="en-US" altLang="en-US"/>
          </a:p>
          <a:p>
            <a:pPr marL="522287" indent="-457200" eaLnBrk="1" hangingPunct="1">
              <a:spcBef>
                <a:spcPts val="1200"/>
              </a:spcBef>
              <a:buSzPct val="100000"/>
              <a:buFont typeface="Courier New" panose="02070309020205020404" pitchFamily="49" charset="0"/>
              <a:buChar char="o"/>
              <a:defRPr/>
            </a:pPr>
            <a:r>
              <a:rPr lang="en-US" altLang="en-US"/>
              <a:t>Hãy diễn giải vấn đề để cả nhóm nhận ra chúng và học hỏi</a:t>
            </a:r>
            <a:r>
              <a:rPr lang="en-US" altLang="en-US"/>
              <a:t>. </a:t>
            </a:r>
            <a:endParaRPr lang="en-US" altLang="en-US"/>
          </a:p>
          <a:p>
            <a:pPr marL="522287" indent="-457200" eaLnBrk="1" hangingPunct="1">
              <a:spcBef>
                <a:spcPts val="1200"/>
              </a:spcBef>
              <a:buSzPct val="100000"/>
              <a:buFont typeface="Courier New" panose="02070309020205020404" pitchFamily="49" charset="0"/>
              <a:buChar char="o"/>
              <a:defRPr/>
            </a:pPr>
            <a:r>
              <a:rPr lang="en-US" altLang="en-US"/>
              <a:t>Có thể cử một người giải quyết vấn đề và báo cáo lại diến biến quá trình giải quyết và kết quả giải quyết ra sao. </a:t>
            </a: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4800" y="457200"/>
            <a:ext cx="8229600" cy="628650"/>
          </a:xfrm>
        </p:spPr>
        <p:txBody>
          <a:bodyPr>
            <a:normAutofit fontScale="90000"/>
          </a:bodyPr>
          <a:lstStyle/>
          <a:p>
            <a:pPr marL="227013" eaLnBrk="1" fontAlgn="auto" hangingPunct="1">
              <a:spcAft>
                <a:spcPts val="0"/>
              </a:spcAft>
              <a:defRPr/>
            </a:pPr>
            <a:r>
              <a:rPr lang="en-US" sz="4400" smtClean="0">
                <a:solidFill>
                  <a:schemeClr val="accent5">
                    <a:lumMod val="50000"/>
                  </a:schemeClr>
                </a:solidFill>
                <a:latin typeface="Microsoft Sans Serif" panose="020B0604020202020204" pitchFamily="34" charset="0"/>
                <a:cs typeface="Microsoft Sans Serif" panose="020B0604020202020204" pitchFamily="34" charset="0"/>
              </a:rPr>
              <a:t>Phân loại nhóm</a:t>
            </a:r>
            <a:endParaRPr lang="en-US" sz="440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18435" name="Rectangle 3"/>
          <p:cNvSpPr>
            <a:spLocks noGrp="1" noChangeArrowheads="1"/>
          </p:cNvSpPr>
          <p:nvPr>
            <p:ph idx="1"/>
          </p:nvPr>
        </p:nvSpPr>
        <p:spPr>
          <a:xfrm>
            <a:off x="152400" y="1219200"/>
            <a:ext cx="8839200" cy="4495800"/>
          </a:xfrm>
        </p:spPr>
        <p:txBody>
          <a:bodyPr/>
          <a:lstStyle/>
          <a:p>
            <a:pPr marL="522287" indent="-457200" eaLnBrk="1" hangingPunct="1">
              <a:buFont typeface="Wingdings" panose="05000000000000000000" pitchFamily="2" charset="2"/>
              <a:buChar char="Ø"/>
            </a:pPr>
            <a:r>
              <a:rPr lang="en-US" altLang="en-US" sz="2800" b="1" smtClean="0">
                <a:latin typeface="Constantia (Body)"/>
                <a:cs typeface="Times New Roman" panose="02020603050405020304" pitchFamily="18" charset="0"/>
              </a:rPr>
              <a:t>Nhóm chính thức</a:t>
            </a:r>
          </a:p>
          <a:p>
            <a:pPr marL="522287" indent="-457200" eaLnBrk="1" hangingPunct="1">
              <a:buFont typeface="Wingdings" panose="05000000000000000000" pitchFamily="2" charset="2"/>
              <a:buChar char="Ø"/>
            </a:pPr>
            <a:r>
              <a:rPr lang="en-US" altLang="en-US" sz="2800" b="1" smtClean="0">
                <a:latin typeface="Constantia (Body)"/>
                <a:cs typeface="Times New Roman" panose="02020603050405020304" pitchFamily="18" charset="0"/>
              </a:rPr>
              <a:t>Nhóm không chính thức</a:t>
            </a:r>
            <a:endParaRPr lang="en-US" altLang="en-US" sz="2800" smtClean="0">
              <a:latin typeface="Constantia (Body)"/>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7</a:t>
            </a:fld>
            <a:endParaRPr lang="en-US"/>
          </a:p>
        </p:txBody>
      </p:sp>
    </p:spTree>
    <p:extLst>
      <p:ext uri="{BB962C8B-B14F-4D97-AF65-F5344CB8AC3E}">
        <p14:creationId xmlns:p14="http://schemas.microsoft.com/office/powerpoint/2010/main" val="406960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4800" y="457200"/>
            <a:ext cx="8229600" cy="628650"/>
          </a:xfrm>
        </p:spPr>
        <p:txBody>
          <a:bodyPr>
            <a:normAutofit fontScale="90000"/>
          </a:bodyPr>
          <a:lstStyle/>
          <a:p>
            <a:pPr marL="227013" eaLnBrk="1" fontAlgn="auto" hangingPunct="1">
              <a:spcAft>
                <a:spcPts val="0"/>
              </a:spcAft>
              <a:defRPr/>
            </a:pPr>
            <a:r>
              <a:rPr lang="en-US" altLang="en-US" sz="4400">
                <a:solidFill>
                  <a:schemeClr val="accent5">
                    <a:lumMod val="50000"/>
                  </a:schemeClr>
                </a:solidFill>
                <a:latin typeface="Microsoft Sans Serif" panose="020B0604020202020204" pitchFamily="34" charset="0"/>
                <a:cs typeface="Microsoft Sans Serif" panose="020B0604020202020204" pitchFamily="34" charset="0"/>
              </a:rPr>
              <a:t>Nhóm chính </a:t>
            </a:r>
            <a:r>
              <a:rPr lang="en-US" altLang="en-US" sz="4400" smtClean="0">
                <a:solidFill>
                  <a:schemeClr val="accent5">
                    <a:lumMod val="50000"/>
                  </a:schemeClr>
                </a:solidFill>
                <a:latin typeface="Microsoft Sans Serif" panose="020B0604020202020204" pitchFamily="34" charset="0"/>
                <a:cs typeface="Microsoft Sans Serif" panose="020B0604020202020204" pitchFamily="34" charset="0"/>
              </a:rPr>
              <a:t>thức</a:t>
            </a:r>
            <a:endParaRPr lang="en-US" sz="4400">
              <a:solidFill>
                <a:schemeClr val="accent5">
                  <a:lumMod val="50000"/>
                </a:schemeClr>
              </a:solidFill>
              <a:latin typeface="Microsoft Sans Serif" panose="020B0604020202020204" pitchFamily="34" charset="0"/>
              <a:cs typeface="Microsoft Sans Serif" panose="020B0604020202020204" pitchFamily="34" charset="0"/>
            </a:endParaRPr>
          </a:p>
        </p:txBody>
      </p:sp>
      <p:sp>
        <p:nvSpPr>
          <p:cNvPr id="18435" name="Rectangle 3"/>
          <p:cNvSpPr>
            <a:spLocks noGrp="1" noChangeArrowheads="1"/>
          </p:cNvSpPr>
          <p:nvPr>
            <p:ph idx="1"/>
          </p:nvPr>
        </p:nvSpPr>
        <p:spPr>
          <a:xfrm>
            <a:off x="152399" y="1219200"/>
            <a:ext cx="8839201" cy="4495800"/>
          </a:xfrm>
        </p:spPr>
        <p:txBody>
          <a:bodyPr/>
          <a:lstStyle/>
          <a:p>
            <a:pPr marL="515938" indent="-339725" eaLnBrk="1" hangingPunct="1">
              <a:buFont typeface="Courier New" panose="02070309020205020404" pitchFamily="49" charset="0"/>
              <a:buChar char="o"/>
            </a:pPr>
            <a:r>
              <a:rPr lang="en-US" altLang="en-US" sz="2800" smtClean="0">
                <a:cs typeface="Times New Roman" panose="02020603050405020304" pitchFamily="18" charset="0"/>
              </a:rPr>
              <a:t>Là những nhóm có tổ chức. Thường cố định, thực hiện công việc có tính thi đua, và có phân công rõ ràng. </a:t>
            </a:r>
          </a:p>
          <a:p>
            <a:pPr marL="515938" indent="-339725" eaLnBrk="1" hangingPunct="1">
              <a:buFont typeface="Courier New" panose="02070309020205020404" pitchFamily="49" charset="0"/>
              <a:buChar char="o"/>
            </a:pPr>
            <a:r>
              <a:rPr lang="en-US" altLang="en-US" sz="2800" smtClean="0">
                <a:cs typeface="Times New Roman" panose="02020603050405020304" pitchFamily="18" charset="0"/>
              </a:rPr>
              <a:t>Thành viên có cùng chung tay nghề chuyên môn để giải quyết các vấn đề và điều hành các đề án. </a:t>
            </a:r>
          </a:p>
          <a:p>
            <a:pPr marL="515938" indent="-339725" eaLnBrk="1" hangingPunct="1">
              <a:buFont typeface="Courier New" panose="02070309020205020404" pitchFamily="49" charset="0"/>
              <a:buChar char="o"/>
            </a:pPr>
            <a:r>
              <a:rPr lang="en-US" altLang="en-US" sz="2800" smtClean="0">
                <a:cs typeface="Times New Roman" panose="02020603050405020304" pitchFamily="18" charset="0"/>
              </a:rPr>
              <a:t>Các nhóm ở mọi cấp độ được tổ chức theo chuyên môn và mang tính chất lâu dài để đảm đương các mục tiêu chuyên biệt. </a:t>
            </a: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6762" y="445294"/>
            <a:ext cx="8229600" cy="628650"/>
          </a:xfrm>
        </p:spPr>
        <p:txBody>
          <a:bodyPr>
            <a:noAutofit/>
          </a:bodyPr>
          <a:lstStyle/>
          <a:p>
            <a:pPr marL="227013" eaLnBrk="1" fontAlgn="auto" hangingPunct="1">
              <a:spcAft>
                <a:spcPts val="0"/>
              </a:spcAft>
              <a:defRPr/>
            </a:pPr>
            <a:r>
              <a:rPr lang="en-US" sz="4000">
                <a:solidFill>
                  <a:schemeClr val="accent5">
                    <a:lumMod val="50000"/>
                  </a:schemeClr>
                </a:solidFill>
                <a:latin typeface="Microsoft Sans Serif" panose="020B0604020202020204" pitchFamily="34" charset="0"/>
                <a:cs typeface="Microsoft Sans Serif" panose="020B0604020202020204" pitchFamily="34" charset="0"/>
              </a:rPr>
              <a:t>Nhóm không chính thức</a:t>
            </a:r>
          </a:p>
        </p:txBody>
      </p:sp>
      <p:sp>
        <p:nvSpPr>
          <p:cNvPr id="19459" name="Rectangle 3"/>
          <p:cNvSpPr>
            <a:spLocks noGrp="1" noChangeArrowheads="1"/>
          </p:cNvSpPr>
          <p:nvPr>
            <p:ph idx="1"/>
          </p:nvPr>
        </p:nvSpPr>
        <p:spPr>
          <a:xfrm>
            <a:off x="304800" y="1371600"/>
            <a:ext cx="8610600" cy="4389437"/>
          </a:xfrm>
        </p:spPr>
        <p:txBody>
          <a:bodyPr/>
          <a:lstStyle/>
          <a:p>
            <a:pPr marL="65087" indent="0" algn="just" eaLnBrk="1" hangingPunct="1">
              <a:buNone/>
            </a:pPr>
            <a:r>
              <a:rPr lang="en-US" altLang="en-US" smtClean="0">
                <a:cs typeface="Times New Roman" panose="02020603050405020304" pitchFamily="18" charset="0"/>
              </a:rPr>
              <a:t>Những nhóm người nhóm lại với nhau thất thường để làm việc theo vụ việc có tính chất đặc biệt nhằm giải quyết nhiều nhu cầu, như: </a:t>
            </a:r>
          </a:p>
          <a:p>
            <a:pPr marL="522287" indent="-457200" algn="just" eaLnBrk="1" hangingPunct="1">
              <a:buFont typeface="Courier New" panose="02070309020205020404" pitchFamily="49" charset="0"/>
              <a:buChar char="o"/>
            </a:pPr>
            <a:r>
              <a:rPr lang="en-US" altLang="en-US" smtClean="0">
                <a:cs typeface="Times New Roman" panose="02020603050405020304" pitchFamily="18" charset="0"/>
              </a:rPr>
              <a:t>Thực hiện dự án theo thời vụ</a:t>
            </a:r>
          </a:p>
          <a:p>
            <a:pPr marL="522287" indent="-457200" algn="just" eaLnBrk="1" hangingPunct="1">
              <a:buFont typeface="Courier New" panose="02070309020205020404" pitchFamily="49" charset="0"/>
              <a:buChar char="o"/>
            </a:pPr>
            <a:r>
              <a:rPr lang="en-US" altLang="en-US" smtClean="0">
                <a:cs typeface="Times New Roman" panose="02020603050405020304" pitchFamily="18" charset="0"/>
              </a:rPr>
              <a:t>Linh động trong bàn thảo chiến lược hay cần dàn xếp từng vụ việc</a:t>
            </a:r>
          </a:p>
          <a:p>
            <a:pPr marL="522287" indent="-457200" algn="just" eaLnBrk="1" hangingPunct="1">
              <a:buFont typeface="Courier New" panose="02070309020205020404" pitchFamily="49" charset="0"/>
              <a:buChar char="o"/>
            </a:pPr>
            <a:r>
              <a:rPr lang="en-US" altLang="en-US">
                <a:cs typeface="Times New Roman" panose="02020603050405020304" pitchFamily="18" charset="0"/>
              </a:rPr>
              <a:t>C</a:t>
            </a:r>
            <a:r>
              <a:rPr lang="en-US" altLang="en-US" smtClean="0">
                <a:cs typeface="Times New Roman" panose="02020603050405020304" pitchFamily="18" charset="0"/>
              </a:rPr>
              <a:t>ác nhóm nóng cần vận dụng trí tuệ cho những đề án cần nhiều sáng tạo</a:t>
            </a:r>
          </a:p>
          <a:p>
            <a:pPr marL="522287" indent="-457200" algn="just" eaLnBrk="1" hangingPunct="1">
              <a:buFont typeface="Courier New" panose="02070309020205020404" pitchFamily="49" charset="0"/>
              <a:buChar char="o"/>
            </a:pPr>
            <a:r>
              <a:rPr lang="en-US" altLang="en-US" smtClean="0">
                <a:cs typeface="Times New Roman" panose="02020603050405020304" pitchFamily="18" charset="0"/>
              </a:rPr>
              <a:t>Nhóm tạm thời để giải quyết gấp rút những vấn đề đặc biệt trong thời gian ngắn </a:t>
            </a:r>
          </a:p>
        </p:txBody>
      </p:sp>
      <p:sp>
        <p:nvSpPr>
          <p:cNvPr id="2" name="Slide Number Placeholder 1"/>
          <p:cNvSpPr>
            <a:spLocks noGrp="1"/>
          </p:cNvSpPr>
          <p:nvPr>
            <p:ph type="sldNum" sz="quarter" idx="12"/>
          </p:nvPr>
        </p:nvSpPr>
        <p:spPr/>
        <p:txBody>
          <a:bodyPr/>
          <a:lstStyle/>
          <a:p>
            <a:pPr>
              <a:defRPr/>
            </a:pPr>
            <a:fld id="{7626D7ED-2A03-47F2-8B80-0EAC4A2A9732}" type="slidenum">
              <a:rPr lang="en-US" smtClean="0"/>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Verve</Template>
  <TotalTime>744</TotalTime>
  <Words>3292</Words>
  <Application>Microsoft Office PowerPoint</Application>
  <PresentationFormat>On-screen Show (4:3)</PresentationFormat>
  <Paragraphs>403</Paragraphs>
  <Slides>60</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60</vt:i4>
      </vt:variant>
    </vt:vector>
  </HeadingPairs>
  <TitlesOfParts>
    <vt:vector size="71" baseType="lpstr">
      <vt:lpstr>Arial</vt:lpstr>
      <vt:lpstr>Calibri</vt:lpstr>
      <vt:lpstr>Constantia</vt:lpstr>
      <vt:lpstr>Constantia (Body)</vt:lpstr>
      <vt:lpstr>Courier New</vt:lpstr>
      <vt:lpstr>Microsoft Sans Serif</vt:lpstr>
      <vt:lpstr>Times New Roman</vt:lpstr>
      <vt:lpstr>Verdana</vt:lpstr>
      <vt:lpstr>Wingdings</vt:lpstr>
      <vt:lpstr>Wingdings 2</vt:lpstr>
      <vt:lpstr>Flow</vt:lpstr>
      <vt:lpstr>KỸ NĂNG LÀM VIỆC NHÓM</vt:lpstr>
      <vt:lpstr>Nội dung</vt:lpstr>
      <vt:lpstr>GIỚI THIỆU NHÓM</vt:lpstr>
      <vt:lpstr>Khái niệm nhóm</vt:lpstr>
      <vt:lpstr>TEAM</vt:lpstr>
      <vt:lpstr>Sự thật</vt:lpstr>
      <vt:lpstr>Phân loại nhóm</vt:lpstr>
      <vt:lpstr>Nhóm chính thức</vt:lpstr>
      <vt:lpstr>Nhóm không chính thức</vt:lpstr>
      <vt:lpstr>So sánh nhóm chính thức và không chính thức</vt:lpstr>
      <vt:lpstr>Tại sao phải hình thành nhóm</vt:lpstr>
      <vt:lpstr>Hình thành nhóm</vt:lpstr>
      <vt:lpstr>Hoạt động: Thành lập nhóm Xác định tính cách (10 phút)</vt:lpstr>
      <vt:lpstr>Hoạt động: Thành lập nhóm Poster giới thiệu nhóm (10 phút)</vt:lpstr>
      <vt:lpstr>Các giai đoạn phát triển của một nhóm</vt:lpstr>
      <vt:lpstr>Các giai đoạn phát triển của nhóm</vt:lpstr>
      <vt:lpstr>Giai đoạn hình thành - Forming</vt:lpstr>
      <vt:lpstr>Giai đoạn hình thành – Forming (tt)</vt:lpstr>
      <vt:lpstr>Giai đoạn bão táp - Storming</vt:lpstr>
      <vt:lpstr>Giai đoạn bão táp – Storming (tt)</vt:lpstr>
      <vt:lpstr>Giai đoạn xác lập - Norming</vt:lpstr>
      <vt:lpstr>Giai đoạn xác lập – Norming (tt)</vt:lpstr>
      <vt:lpstr>Giai đoạn hiệu quả - Performing</vt:lpstr>
      <vt:lpstr>Giai đoạn hiệu quả - Performing (tt)</vt:lpstr>
      <vt:lpstr>PowerPoint Presentation</vt:lpstr>
      <vt:lpstr>Team hoạt động tốt, không tốt</vt:lpstr>
      <vt:lpstr>Tính gắn bó (commitment) </vt:lpstr>
      <vt:lpstr>Năng lực (competence)</vt:lpstr>
      <vt:lpstr>Mục tiêu chung (common goal)</vt:lpstr>
      <vt:lpstr>Thỏa hiệp</vt:lpstr>
      <vt:lpstr>Đồng đội</vt:lpstr>
      <vt:lpstr>Những team hoạt động không tốt</vt:lpstr>
      <vt:lpstr>Đối đầu</vt:lpstr>
      <vt:lpstr>7 câu hỏi để đáng giá nhóm</vt:lpstr>
      <vt:lpstr>Các vị trí trong nhóm</vt:lpstr>
      <vt:lpstr>Người lãnh đạo</vt:lpstr>
      <vt:lpstr>Người góp ý</vt:lpstr>
      <vt:lpstr>Người bổ sung</vt:lpstr>
      <vt:lpstr>Người giao dịch</vt:lpstr>
      <vt:lpstr>Người điều phối</vt:lpstr>
      <vt:lpstr>Người tham gia ý kiến</vt:lpstr>
      <vt:lpstr>Người giám sát</vt:lpstr>
      <vt:lpstr>Hoạt động: Thành lập nhóm Xác định vai trò (10 phút)</vt:lpstr>
      <vt:lpstr>CÁC PHƯƠNG PHÁP LÀM VIỆC NHÓM</vt:lpstr>
      <vt:lpstr>Các phương pháp làm việc nhóm Quản lý cuộc họp - PAT</vt:lpstr>
      <vt:lpstr>Các phương pháp làm việc nhóm Quản lý cuộc họp</vt:lpstr>
      <vt:lpstr>Các phương pháp làm việc nhóm Quản lý cuộc họp</vt:lpstr>
      <vt:lpstr>Các phương pháp làm việc nhóm Tư duy sáu chiếc mũ</vt:lpstr>
      <vt:lpstr>Quy tắc làm việc nhóm</vt:lpstr>
      <vt:lpstr>Quy tắc làm việc nhóm (tt)</vt:lpstr>
      <vt:lpstr>Gợi ý một số quy tắc nhóm</vt:lpstr>
      <vt:lpstr>Lưu ý</vt:lpstr>
      <vt:lpstr>Các phương pháp làm việc nhóm Giải quyết xung đột – Các loại xung đột</vt:lpstr>
      <vt:lpstr>Các phương pháp làm việc nhóm Giải quyết xung đột</vt:lpstr>
      <vt:lpstr>Tinh thần đồng đội</vt:lpstr>
      <vt:lpstr>Nhận ra các vấn đề</vt:lpstr>
      <vt:lpstr>Chuyện trò với từng người</vt:lpstr>
      <vt:lpstr>Xử sự với người gây ra vấn đề</vt:lpstr>
      <vt:lpstr>Giải quyết mâu thuẫn</vt:lpstr>
      <vt:lpstr>Sử dụng cách giải thích vấn đề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dc:creator>
  <cp:lastModifiedBy>Vũ Minh Sang</cp:lastModifiedBy>
  <cp:revision>86</cp:revision>
  <cp:lastPrinted>1601-01-01T00:00:00Z</cp:lastPrinted>
  <dcterms:created xsi:type="dcterms:W3CDTF">1601-01-01T00:00:00Z</dcterms:created>
  <dcterms:modified xsi:type="dcterms:W3CDTF">2015-11-17T14:23:22Z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