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47"/>
  </p:notesMasterIdLst>
  <p:sldIdLst>
    <p:sldId id="303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1" r:id="rId14"/>
    <p:sldId id="270" r:id="rId15"/>
    <p:sldId id="274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30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8" r:id="rId32"/>
    <p:sldId id="299" r:id="rId33"/>
    <p:sldId id="300" r:id="rId34"/>
    <p:sldId id="286" r:id="rId35"/>
    <p:sldId id="287" r:id="rId36"/>
    <p:sldId id="288" r:id="rId37"/>
    <p:sldId id="289" r:id="rId38"/>
    <p:sldId id="291" r:id="rId39"/>
    <p:sldId id="290" r:id="rId40"/>
    <p:sldId id="292" r:id="rId41"/>
    <p:sldId id="293" r:id="rId42"/>
    <p:sldId id="294" r:id="rId43"/>
    <p:sldId id="295" r:id="rId44"/>
    <p:sldId id="296" r:id="rId45"/>
    <p:sldId id="30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6699"/>
    <a:srgbClr val="008000"/>
    <a:srgbClr val="FFCC00"/>
    <a:srgbClr val="00CCFF"/>
    <a:srgbClr val="00CC66"/>
    <a:srgbClr val="FF66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>
      <p:cViewPr varScale="1">
        <p:scale>
          <a:sx n="58" d="100"/>
          <a:sy n="58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F8EE9-5117-44B9-9573-5A321A0466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33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5E5AB-588F-4C44-9866-1585D3239070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hiệu quả của một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thông điệp được truyền tải được quyết định bởi 55% là hình ảnh và cử chỉ, 38% là giọng nói và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chỉ có 7% là nội dung của thông điệp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F8EE9-5117-44B9-9573-5A321A0466F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27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79B37BE-F454-4700-AD04-5B1E1FE8C119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5B0AEF1-1A63-4185-B8AE-71C6723F1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E4BD4BD-21A0-4E41-BAEC-25DAFEACD992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B3D4001-7A50-431C-BFA1-CF9E111DD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7B08558-F7CE-419B-8C8F-9946CB1402A4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7B675F9-157A-400C-80DD-71F7C457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40C0C71-A8C4-4796-AD0A-99BE1A8B54C3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626D7ED-2A03-47F2-8B80-0EAC4A2A9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8731FFA-5354-439C-9D1C-D734B887AAC8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DBF5F9">
                    <a:shade val="90000"/>
                  </a:srgb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1B8ECAB-A632-4884-80D1-D5FF57949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09DCCED-8E77-4212-B640-0D4CB48C9326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3DA232D-96C3-4592-B027-9D6861E9B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30DFD07-2EB8-417C-8445-2214801DB27C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380BFCD-3019-459B-8793-B62AB389E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13F9A2D-B862-401E-BCBF-64539F6354B7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1D2E568-1DF5-4C24-B0F6-847B42FE0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8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EA0AF05-3273-4014-98AE-297C3BECF277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C38F70F-4EA9-4864-AFA1-3AFAA4F53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D7E3AB3-6D27-4CEE-AA1C-45E713CB9F0F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4E78FA2-2526-4E09-BCAA-FC16A6EB6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66C66FF-9DA9-4F73-9445-48163F6A035A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D21D3F0-A3A1-498D-90C5-F1A2E4BAE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Constantia"/>
              </a:defRPr>
            </a:lvl1pPr>
          </a:lstStyle>
          <a:p>
            <a:pPr>
              <a:defRPr/>
            </a:pPr>
            <a:fld id="{4B6075DA-D97B-46EE-A273-656FA321E2CA}" type="datetime1">
              <a:rPr lang="en-US" smtClean="0"/>
              <a:pPr>
                <a:defRPr/>
              </a:pPr>
              <a:t>14/12/2015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Constantia"/>
              </a:defRPr>
            </a:lvl1pPr>
          </a:lstStyle>
          <a:p>
            <a:pPr>
              <a:defRPr/>
            </a:pPr>
            <a:r>
              <a:rPr lang="en-US"/>
              <a:t>Khoa HTTT - Đại học CNTT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Constantia"/>
              </a:defRPr>
            </a:lvl1pPr>
          </a:lstStyle>
          <a:p>
            <a:pPr>
              <a:defRPr/>
            </a:pPr>
            <a:fld id="{70CD012C-7356-4011-B1AB-3BB7CD36B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066800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NĂNG </a:t>
            </a:r>
            <a:r>
              <a:rPr lang="en-US" sz="480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BÀY</a:t>
            </a:r>
            <a:endParaRPr lang="en-US" sz="4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B2615D-49FC-4EBC-A9D0-B5C4327D46CC}" type="slidenum">
              <a:rPr lang="en-US" altLang="en-US" smtClean="0">
                <a:solidFill>
                  <a:srgbClr val="045C75"/>
                </a:solidFill>
              </a:rPr>
              <a:pPr/>
              <a:t>1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20391"/>
            <a:ext cx="3657600" cy="36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334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LÊN KẾ </a:t>
            </a: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HOẠCH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Thời lượng buổi thuyết trình</a:t>
            </a:r>
          </a:p>
          <a:p>
            <a:pPr>
              <a:lnSpc>
                <a:spcPct val="90000"/>
              </a:lnSpc>
            </a:pPr>
            <a:r>
              <a:rPr lang="en-US" altLang="en-US"/>
              <a:t>Số người tham dự &amp; tiêu chuẩn tham dự</a:t>
            </a:r>
          </a:p>
          <a:p>
            <a:pPr>
              <a:lnSpc>
                <a:spcPct val="90000"/>
              </a:lnSpc>
            </a:pPr>
            <a:r>
              <a:rPr lang="en-US" altLang="en-US"/>
              <a:t>Người xây dựng nội dung buổi thuyết trình</a:t>
            </a:r>
          </a:p>
          <a:p>
            <a:pPr>
              <a:lnSpc>
                <a:spcPct val="90000"/>
              </a:lnSpc>
            </a:pPr>
            <a:r>
              <a:rPr lang="en-US" altLang="en-US"/>
              <a:t>Người thuyết trình chính và người hỗ trợ</a:t>
            </a:r>
          </a:p>
          <a:p>
            <a:pPr>
              <a:lnSpc>
                <a:spcPct val="90000"/>
              </a:lnSpc>
            </a:pPr>
            <a:r>
              <a:rPr lang="en-US" altLang="en-US"/>
              <a:t>Người chịu trách nhiệm trang thiết bị, dụng cụ hỗ trợ, in thư mời, thủ tục pháp lý</a:t>
            </a:r>
          </a:p>
          <a:p>
            <a:pPr>
              <a:lnSpc>
                <a:spcPct val="90000"/>
              </a:lnSpc>
            </a:pPr>
            <a:r>
              <a:rPr lang="en-US" altLang="en-US"/>
              <a:t>Quyết định kiểu sắp xếp khán phòng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Người kiểm tra tiến trình thực hiện</a:t>
            </a:r>
          </a:p>
          <a:p>
            <a:pPr>
              <a:lnSpc>
                <a:spcPct val="90000"/>
              </a:lnSpc>
            </a:pPr>
            <a:r>
              <a:rPr lang="en-US" altLang="en-US"/>
              <a:t>Ngày diễn tập (Rehearsal)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Tổng dượt (Deadline)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XÂY DỰNG NỘI DUNG ĐỀ TÀI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thông tin liên quan đến đề tài thuyết trình</a:t>
            </a:r>
          </a:p>
          <a:p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ra một số điểm chính</a:t>
            </a:r>
          </a:p>
          <a:p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triển chi tiết các điểm chính chọn lựa</a:t>
            </a:r>
          </a:p>
          <a:p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Tuỳ theo dạng của đề tài thuyết trình mà bố trí các phần thảo luận, chia sẻ, trò chơi, thực tập v.v xen kẻ cho hợp lý</a:t>
            </a:r>
          </a:p>
          <a:p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tra, sắp xếp các phần theo cách dễ tiếp cận nhất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5800" y="5105400"/>
            <a:ext cx="7924800" cy="708025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</a:rPr>
              <a:t>LƯU Ý: NỘI DUNG CỦA ĐỀ TÀI THUYẾT TRÌNH PHẢI ĐÁP ỨNG ĐƯỢC PHONG CÁCH TIẾP NHẬN THÔNG TIN CỦA KHÁN GIẢ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5181600" y="6096000"/>
            <a:ext cx="1219200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33CC"/>
                </a:solidFill>
              </a:rPr>
              <a:t>WHY ?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124200" y="6096000"/>
            <a:ext cx="1295400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33CC"/>
                </a:solidFill>
              </a:rPr>
              <a:t>WHAT ?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7086600" y="6172200"/>
            <a:ext cx="12954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33CC"/>
                </a:solidFill>
              </a:rPr>
              <a:t>HOW?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143000" y="6172200"/>
            <a:ext cx="12192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33CC"/>
                </a:solidFill>
              </a:rPr>
              <a:t>IF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XÂY DỰNG NỘI DUNG ĐỀ TÀI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2438400" y="1935163"/>
            <a:ext cx="6248400" cy="43894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thực tế của thông tin</a:t>
            </a:r>
          </a:p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chính xác của thông tin</a:t>
            </a:r>
          </a:p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sử dụng thông tin trong thực tế</a:t>
            </a:r>
          </a:p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Thích ứng dụng, sử dụng những thông tin được cung cấp ngay lập tức</a:t>
            </a:r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609600" y="1828800"/>
            <a:ext cx="1676400" cy="762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33CC"/>
                </a:solidFill>
              </a:rPr>
              <a:t>WHY ?</a:t>
            </a:r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609600" y="2743200"/>
            <a:ext cx="1676400" cy="762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33CC"/>
                </a:solidFill>
              </a:rPr>
              <a:t>WHAT ?</a:t>
            </a:r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609600" y="3733800"/>
            <a:ext cx="1676400" cy="762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33CC"/>
                </a:solidFill>
              </a:rPr>
              <a:t>HOW?</a:t>
            </a:r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609600" y="4724400"/>
            <a:ext cx="1676400" cy="762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33CC"/>
                </a:solidFill>
              </a:rPr>
              <a:t>IF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93345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ĐỀ TÀI THẢO LUẬN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763000" cy="4389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Lập dàn bài cho bài thuyết </a:t>
            </a:r>
            <a:r>
              <a:rPr lang="en-US" altLang="en-US" smtClean="0"/>
              <a:t>trình </a:t>
            </a:r>
            <a:r>
              <a:rPr lang="en-US" altLang="en-US"/>
              <a:t>theo đề tài đã cho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Thời gian thảo luận: 10’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Thời gian trình bày: 5’</a:t>
            </a:r>
          </a:p>
          <a:p>
            <a:pPr>
              <a:lnSpc>
                <a:spcPct val="90000"/>
              </a:lnSpc>
            </a:pPr>
            <a:endParaRPr lang="en-US" altLang="en-US" sz="3200" smtClean="0"/>
          </a:p>
          <a:p>
            <a:pPr>
              <a:lnSpc>
                <a:spcPct val="90000"/>
              </a:lnSpc>
            </a:pPr>
            <a:r>
              <a:rPr lang="en-US" altLang="en-US"/>
              <a:t>Làm việc nhóm (tên nhóm, chọn khẩu hiệu nhóm)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Nhóm Trưởng (đề cử/ bầu ra)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Thư ký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Quản lý thời gian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78105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Luyện  tập thuyết trình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229600" cy="4389437"/>
          </a:xfrm>
        </p:spPr>
        <p:txBody>
          <a:bodyPr/>
          <a:lstStyle/>
          <a:p>
            <a:r>
              <a:rPr lang="en-US" altLang="en-US" b="1" smtClean="0"/>
              <a:t>Chú ý để yếu tố</a:t>
            </a:r>
            <a:r>
              <a:rPr lang="en-US" altLang="en-US" smtClean="0"/>
              <a:t>: 55%, 38%, 7%</a:t>
            </a:r>
          </a:p>
          <a:p>
            <a:pPr lvl="1"/>
            <a:r>
              <a:rPr lang="en-US" altLang="en-US" smtClean="0"/>
              <a:t>Ngôn từ</a:t>
            </a:r>
          </a:p>
          <a:p>
            <a:pPr lvl="1"/>
            <a:r>
              <a:rPr lang="en-US" altLang="en-US" smtClean="0"/>
              <a:t>Giọng nói</a:t>
            </a:r>
          </a:p>
          <a:p>
            <a:pPr lvl="1"/>
            <a:r>
              <a:rPr lang="en-US" altLang="en-US" smtClean="0"/>
              <a:t>Phi ngôn ngữ: </a:t>
            </a:r>
          </a:p>
          <a:p>
            <a:pPr lvl="2"/>
            <a:r>
              <a:rPr lang="en-US" altLang="en-US" smtClean="0"/>
              <a:t>Giao tiếp bằng mắt, </a:t>
            </a:r>
          </a:p>
          <a:p>
            <a:pPr lvl="2"/>
            <a:r>
              <a:rPr lang="en-US" altLang="en-US" smtClean="0"/>
              <a:t>Ngoại hình và phong cách, </a:t>
            </a:r>
          </a:p>
          <a:p>
            <a:pPr lvl="2"/>
            <a:r>
              <a:rPr lang="en-US" altLang="en-US" smtClean="0"/>
              <a:t>Sự di chuyển, tư thế, cử chỉ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133600"/>
            <a:ext cx="3733800" cy="243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857250"/>
          </a:xfrm>
        </p:spPr>
        <p:txBody>
          <a:bodyPr/>
          <a:lstStyle/>
          <a:p>
            <a:pPr marL="112713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Luyện tập thuyết trình - Sự tự tin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1208" indent="-457200" fontAlgn="auto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Quy tắc 1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200" b="1">
                <a:solidFill>
                  <a:srgbClr val="FF0000"/>
                </a:solidFill>
              </a:rPr>
              <a:t>Phải biết mình nói gì?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/>
              <a:t>Nắm vững đề tài trình bày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/>
              <a:t>Hình thành nên mạch dẫn của bài thuyết trình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/>
              <a:t>Dự trù những câu hỏi khách hàng có thể đặt ra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/>
              <a:t>Phân bổ &amp; quản lý thời gian hợp lý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b="1">
                <a:solidFill>
                  <a:srgbClr val="0033CC"/>
                </a:solidFill>
              </a:rPr>
              <a:t>Thẻ ghi chú</a:t>
            </a:r>
            <a:r>
              <a:rPr lang="en-US"/>
              <a:t>: </a:t>
            </a:r>
            <a:r>
              <a:rPr lang="en-US" b="1">
                <a:solidFill>
                  <a:srgbClr val="008000"/>
                </a:solidFill>
              </a:rPr>
              <a:t>Ghi lại những ý chính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10600" cy="857250"/>
          </a:xfrm>
        </p:spPr>
        <p:txBody>
          <a:bodyPr/>
          <a:lstStyle/>
          <a:p>
            <a:pPr marL="112713" indent="0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Luyện  tập thuyết trình- Sự tự tin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1208" indent="-457200" fontAlgn="auto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b="1">
                <a:solidFill>
                  <a:srgbClr val="006699"/>
                </a:solidFill>
              </a:rPr>
              <a:t>Quy tắc 2</a:t>
            </a:r>
            <a:r>
              <a:rPr lang="en-US">
                <a:solidFill>
                  <a:srgbClr val="006699"/>
                </a:solidFill>
              </a:rPr>
              <a:t>: </a:t>
            </a:r>
            <a:r>
              <a:rPr lang="en-US" b="1">
                <a:solidFill>
                  <a:srgbClr val="00B050"/>
                </a:solidFill>
              </a:rPr>
              <a:t>Hãy là chính mình ?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/>
              <a:t>Hãy là chính mình với phong cách riêng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/>
              <a:t>Không nói quá nhanh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/>
              <a:t>Kể chuyện, hài hước tạo sự gần gũi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/>
              <a:t>Thường xuyên di chuyển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/>
              <a:t>Hít thở sâu &amp; thư giản (trước khi thuyết trình)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b="1">
                <a:solidFill>
                  <a:srgbClr val="0033CC"/>
                </a:solidFill>
              </a:rPr>
              <a:t>Hình dung mình chắc chắn sẽ thành công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10600" cy="857250"/>
          </a:xfrm>
        </p:spPr>
        <p:txBody>
          <a:bodyPr/>
          <a:lstStyle/>
          <a:p>
            <a:pPr marL="112713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Luyện  tập thuyết trình- sự tự tin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B0F0"/>
                </a:solidFill>
              </a:rPr>
              <a:t>Quy tắc 3: </a:t>
            </a:r>
            <a:r>
              <a:rPr lang="en-US" altLang="en-US" b="1" smtClean="0">
                <a:solidFill>
                  <a:srgbClr val="339966"/>
                </a:solidFill>
              </a:rPr>
              <a:t>Hãy xem khán giả là bạn bè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/>
              <a:t>“Bạn bè” thường mong bạn làm tốt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/>
              <a:t>“Thả lỏng” mình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 b="1">
                <a:solidFill>
                  <a:srgbClr val="0033CC"/>
                </a:solidFill>
              </a:rPr>
              <a:t>Hãy luôn đặt mình vào vị trí của khán giả để có sự điều chỉnh phù hợp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276" y="609600"/>
            <a:ext cx="8686800" cy="704850"/>
          </a:xfrm>
        </p:spPr>
        <p:txBody>
          <a:bodyPr/>
          <a:lstStyle/>
          <a:p>
            <a:pPr marL="112713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Luyện  tập thuyết trình- Sự tự tin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839200" cy="4389437"/>
          </a:xfrm>
        </p:spPr>
        <p:txBody>
          <a:bodyPr/>
          <a:lstStyle/>
          <a:p>
            <a:r>
              <a:rPr lang="en-US" altLang="en-US" b="1" smtClean="0">
                <a:solidFill>
                  <a:srgbClr val="00B0F0"/>
                </a:solidFill>
              </a:rPr>
              <a:t>Quy tắc 4: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9966"/>
                </a:solidFill>
              </a:rPr>
              <a:t>Luyện tập. Luyện tập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/>
              <a:t>“Luyện tập” kỹ lưỡng (ít nhất 3 lần)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/>
              <a:t>Luyện tập trước người thân, trước gương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/>
              <a:t>Luyện tập từng bước (Đầu tiên là một nhóm nhỏ, sau đó đến một tập thể lớn hơn)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en-US" altLang="en-US"/>
              <a:t>Tham dự các khoá học nói trước công chúng, các câu lạc bộ v..v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PHONG CÁCH, CỬ CHỈ LÀM SAO NHÃNG NGƯỜI NGHE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389437"/>
          </a:xfrm>
        </p:spPr>
        <p:txBody>
          <a:bodyPr/>
          <a:lstStyle/>
          <a:p>
            <a:r>
              <a:rPr lang="en-US" altLang="en-US" sz="2600" smtClean="0"/>
              <a:t>Ăn mặc không phù hợp</a:t>
            </a:r>
          </a:p>
          <a:p>
            <a:r>
              <a:rPr lang="en-US" altLang="en-US" sz="2600" smtClean="0"/>
              <a:t>Bước chân liêu xiêu đong đưa</a:t>
            </a:r>
          </a:p>
          <a:p>
            <a:r>
              <a:rPr lang="en-US" altLang="en-US" sz="2600" smtClean="0"/>
              <a:t>Không di chuyển, đứng yên một chổ</a:t>
            </a:r>
          </a:p>
          <a:p>
            <a:r>
              <a:rPr lang="en-US" altLang="en-US" sz="2600" smtClean="0"/>
              <a:t>Ngón tay “chỉ” xuống cử toạ</a:t>
            </a:r>
          </a:p>
          <a:p>
            <a:r>
              <a:rPr lang="en-US" altLang="en-US" sz="2600" smtClean="0"/>
              <a:t>Bàn tay “che” miệng hoặc “thọc” trong túi quần</a:t>
            </a:r>
          </a:p>
          <a:p>
            <a:r>
              <a:rPr lang="en-US" altLang="en-US" sz="2600" smtClean="0"/>
              <a:t>Hai bàn tay đan vào nhau liên tục</a:t>
            </a:r>
          </a:p>
          <a:p>
            <a:r>
              <a:rPr lang="en-US" altLang="en-US" sz="2600" smtClean="0"/>
              <a:t>“Nghịch” bút trên tay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7810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MỤC TIÊU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389437"/>
          </a:xfrm>
        </p:spPr>
        <p:txBody>
          <a:bodyPr/>
          <a:lstStyle/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chuẩn bị và xây dựng bài trình bày hoàn chỉnh</a:t>
            </a: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phương pháp thuyết trình thích hợp nhằm đạt được hiệu quả cao</a:t>
            </a: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 bắt được tâm lý của người nghe</a:t>
            </a: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sự tự tin và vượt qua sự e ngại khi đứng trước người nghe</a:t>
            </a: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những thắc mắc từ khán giả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990600"/>
          </a:xfrm>
        </p:spPr>
        <p:txBody>
          <a:bodyPr/>
          <a:lstStyle/>
          <a:p>
            <a:pPr marL="225425" fontAlgn="auto">
              <a:spcAft>
                <a:spcPts val="0"/>
              </a:spcAft>
              <a:defRPr/>
            </a:pPr>
            <a:r>
              <a:rPr lang="en-US" sz="4800">
                <a:solidFill>
                  <a:schemeClr val="accent1">
                    <a:tint val="83000"/>
                    <a:satMod val="150000"/>
                  </a:schemeClr>
                </a:solidFill>
              </a:rPr>
              <a:t>NHỮNG CỬ CHỈ GÂY SỰ HIỂU LẦM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Vặn tay, cắn móng tay</a:t>
            </a:r>
          </a:p>
          <a:p>
            <a:r>
              <a:rPr lang="en-US" altLang="en-US" smtClean="0"/>
              <a:t>Không giao tiếp bằng mắt, lưng hướng về khán giả</a:t>
            </a:r>
          </a:p>
          <a:p>
            <a:r>
              <a:rPr lang="en-US" altLang="en-US" smtClean="0"/>
              <a:t>Kéo tai</a:t>
            </a:r>
          </a:p>
          <a:p>
            <a:r>
              <a:rPr lang="en-US" altLang="en-US" smtClean="0"/>
              <a:t>Hai tay “choàng cổ” hoặc “chống” ngang 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3600">
                <a:solidFill>
                  <a:schemeClr val="accent1">
                    <a:tint val="83000"/>
                    <a:satMod val="150000"/>
                  </a:schemeClr>
                </a:solidFill>
              </a:rPr>
              <a:t>PHẦN 2: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4000" b="1">
                <a:solidFill>
                  <a:srgbClr val="0033CC"/>
                </a:solidFill>
              </a:rPr>
              <a:t>THỰC HIỆN 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4000" b="1">
                <a:solidFill>
                  <a:srgbClr val="0033CC"/>
                </a:solidFill>
              </a:rPr>
              <a:t>VIỆC </a:t>
            </a:r>
            <a:r>
              <a:rPr lang="en-US" sz="4000" b="1" smtClean="0">
                <a:solidFill>
                  <a:srgbClr val="0033CC"/>
                </a:solidFill>
              </a:rPr>
              <a:t>TRÌNH BÀY</a:t>
            </a:r>
            <a:endParaRPr lang="en-US" sz="40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51" y="457200"/>
            <a:ext cx="8991600" cy="857250"/>
          </a:xfrm>
        </p:spPr>
        <p:txBody>
          <a:bodyPr/>
          <a:lstStyle/>
          <a:p>
            <a:pPr marL="225425" indent="0" fontAlgn="auto">
              <a:spcAft>
                <a:spcPts val="0"/>
              </a:spcAft>
              <a:defRPr/>
            </a:pPr>
            <a:r>
              <a:rPr lang="en-US" sz="4800">
                <a:solidFill>
                  <a:schemeClr val="accent1">
                    <a:tint val="83000"/>
                    <a:satMod val="150000"/>
                  </a:schemeClr>
                </a:solidFill>
              </a:rPr>
              <a:t>CẤU TRÚC CỦA BÀI THUYẾT TRÌNH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33CC"/>
                </a:solidFill>
              </a:rPr>
              <a:t>Mở đề</a:t>
            </a:r>
            <a:r>
              <a:rPr lang="en-US" altLang="en-US" smtClean="0"/>
              <a:t>: </a:t>
            </a:r>
            <a:r>
              <a:rPr lang="en-US" altLang="en-US" b="1">
                <a:solidFill>
                  <a:srgbClr val="0033CC"/>
                </a:solidFill>
              </a:rPr>
              <a:t>(5%)</a:t>
            </a:r>
          </a:p>
          <a:p>
            <a:pPr lvl="1"/>
            <a:r>
              <a:rPr lang="en-US" altLang="en-US" smtClean="0"/>
              <a:t>Giới thiệu đề tài thuyết trình</a:t>
            </a:r>
          </a:p>
          <a:p>
            <a:r>
              <a:rPr lang="en-US" altLang="en-US" b="1" smtClean="0">
                <a:solidFill>
                  <a:srgbClr val="0033CC"/>
                </a:solidFill>
              </a:rPr>
              <a:t>Thân đề</a:t>
            </a:r>
            <a:r>
              <a:rPr lang="en-US" altLang="en-US" smtClean="0">
                <a:solidFill>
                  <a:srgbClr val="0033CC"/>
                </a:solidFill>
              </a:rPr>
              <a:t>: </a:t>
            </a:r>
            <a:r>
              <a:rPr lang="en-US" altLang="en-US" b="1">
                <a:solidFill>
                  <a:srgbClr val="0033CC"/>
                </a:solidFill>
              </a:rPr>
              <a:t>(85%)</a:t>
            </a:r>
          </a:p>
          <a:p>
            <a:pPr lvl="1"/>
            <a:r>
              <a:rPr lang="en-US" altLang="en-US" smtClean="0"/>
              <a:t>Thuyết trình đề tài</a:t>
            </a:r>
          </a:p>
          <a:p>
            <a:r>
              <a:rPr lang="en-US" altLang="en-US" b="1" smtClean="0">
                <a:solidFill>
                  <a:srgbClr val="0033CC"/>
                </a:solidFill>
              </a:rPr>
              <a:t>Kết thúc: (10%)</a:t>
            </a:r>
          </a:p>
          <a:p>
            <a:pPr lvl="1"/>
            <a:r>
              <a:rPr lang="en-US" altLang="en-US" smtClean="0"/>
              <a:t>Chốt lại những điểm chính đã thuyết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51" y="457200"/>
            <a:ext cx="8991600" cy="857250"/>
          </a:xfrm>
        </p:spPr>
        <p:txBody>
          <a:bodyPr/>
          <a:lstStyle/>
          <a:p>
            <a:pPr marL="225425" fontAlgn="auto">
              <a:spcAft>
                <a:spcPts val="0"/>
              </a:spcAft>
              <a:buNone/>
              <a:defRPr/>
            </a:pPr>
            <a:r>
              <a:rPr lang="en-US" sz="480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CÁCH SẮP XẾP Ý ĐỂ TRÌNH BÀY</a:t>
            </a:r>
            <a:endParaRPr lang="en-US" sz="48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lvl="2" indent="-273050">
              <a:buClr>
                <a:srgbClr val="0BD0D9"/>
              </a:buClr>
              <a:buSzPct val="95000"/>
            </a:pPr>
            <a:r>
              <a:rPr lang="en-US" sz="2800"/>
              <a:t>Các ý chính phải sắp xếp logic</a:t>
            </a:r>
          </a:p>
          <a:p>
            <a:pPr marL="273050" lvl="2" indent="-273050">
              <a:buClr>
                <a:srgbClr val="0BD0D9"/>
              </a:buClr>
              <a:buSzPct val="95000"/>
            </a:pPr>
            <a:r>
              <a:rPr lang="en-US" sz="2800"/>
              <a:t>Dành nhiều thời gian cho điểm quan trọng.</a:t>
            </a:r>
          </a:p>
          <a:p>
            <a:pPr marL="273050" lvl="2" indent="-273050">
              <a:buClr>
                <a:srgbClr val="0BD0D9"/>
              </a:buClr>
              <a:buSzPct val="95000"/>
            </a:pPr>
            <a:r>
              <a:rPr lang="en-US" sz="2800"/>
              <a:t>Chú trọng tính dễ nghe, dễ hiểu.</a:t>
            </a:r>
          </a:p>
          <a:p>
            <a:pPr marL="273050" lvl="2" indent="-273050">
              <a:buClr>
                <a:srgbClr val="0BD0D9"/>
              </a:buClr>
              <a:buSzPct val="95000"/>
            </a:pPr>
            <a:r>
              <a:rPr lang="en-US" sz="2800"/>
              <a:t>Minh họa, so sánh càng nhiều càng tốt.</a:t>
            </a:r>
          </a:p>
          <a:p>
            <a:pPr marL="273050" lvl="2" indent="-273050">
              <a:buClr>
                <a:srgbClr val="0BD0D9"/>
              </a:buClr>
              <a:buSzPct val="95000"/>
            </a:pPr>
            <a:r>
              <a:rPr lang="en-US" sz="2800"/>
              <a:t>Cung cấp thông tin từng phần và dần dần.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4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MỞ ĐỀ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Giới Thiệu đề tài thuyết trình</a:t>
            </a:r>
          </a:p>
          <a:p>
            <a:r>
              <a:rPr lang="en-US" altLang="en-US" sz="2800" smtClean="0"/>
              <a:t>Giới thiệu về quy định tham dự</a:t>
            </a:r>
          </a:p>
          <a:p>
            <a:r>
              <a:rPr lang="en-US" altLang="en-US" sz="2800" smtClean="0"/>
              <a:t>Giới </a:t>
            </a:r>
            <a:r>
              <a:rPr lang="en-US" altLang="en-US" sz="2800" smtClean="0"/>
              <a:t>thiệu mục tiêu đề tài</a:t>
            </a:r>
          </a:p>
          <a:p>
            <a:r>
              <a:rPr lang="en-US" altLang="en-US" sz="2800" smtClean="0"/>
              <a:t>Giới thiệu nội dung đề tài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MỞ ĐỀ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Làm thế nào để mở đề thu hút</a:t>
            </a:r>
            <a:endParaRPr lang="en-US" altLang="en-US" sz="2800" smtClean="0">
              <a:solidFill>
                <a:srgbClr val="0033CC"/>
              </a:solidFill>
            </a:endParaRPr>
          </a:p>
          <a:p>
            <a:pPr lvl="1"/>
            <a:r>
              <a:rPr lang="en-US" altLang="en-US" sz="2600" smtClean="0"/>
              <a:t>Thực hiện một số điều bộ nhằm thu hút khán giả</a:t>
            </a:r>
          </a:p>
          <a:p>
            <a:pPr lvl="1"/>
            <a:r>
              <a:rPr lang="en-US" altLang="en-US" sz="2600" smtClean="0"/>
              <a:t>Đưa ra một thông báo, một thống kê làm cho khán giả suy nghĩ</a:t>
            </a:r>
          </a:p>
          <a:p>
            <a:pPr lvl="1"/>
            <a:r>
              <a:rPr lang="en-US" altLang="en-US" sz="2600" smtClean="0"/>
              <a:t>Hài hước hoặc đưa ra những trích dẫn phù hợp</a:t>
            </a:r>
          </a:p>
          <a:p>
            <a:pPr lvl="1"/>
            <a:r>
              <a:rPr lang="en-US" altLang="en-US" sz="2600" smtClean="0"/>
              <a:t>Thuật lại một câu chuyện có liên quan</a:t>
            </a:r>
          </a:p>
          <a:p>
            <a:pPr lvl="1"/>
            <a:r>
              <a:rPr lang="en-US" altLang="en-US" sz="2600" smtClean="0"/>
              <a:t>Vẽ nên “một bức tranh” với kết quả tốt đẹp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MỞ ĐỀ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Một số điều nên tránh</a:t>
            </a:r>
            <a:endParaRPr lang="en-US" altLang="en-US" sz="2800" smtClean="0">
              <a:solidFill>
                <a:srgbClr val="0033CC"/>
              </a:solidFill>
            </a:endParaRPr>
          </a:p>
          <a:p>
            <a:pPr lvl="1"/>
            <a:r>
              <a:rPr lang="en-US" altLang="en-US" sz="2600" smtClean="0"/>
              <a:t>Dùng những câu hỏi cường điệu hoa mỹ</a:t>
            </a:r>
          </a:p>
          <a:p>
            <a:pPr lvl="1"/>
            <a:r>
              <a:rPr lang="en-US" altLang="en-US" sz="2600" smtClean="0"/>
              <a:t>Đi quá xa chủ đề</a:t>
            </a:r>
          </a:p>
          <a:p>
            <a:pPr lvl="1"/>
            <a:r>
              <a:rPr lang="en-US" altLang="en-US" sz="2600" smtClean="0"/>
              <a:t>Không biết cách đi lên bục thuyết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THÂN ĐỀ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Nội dung giữa các phần phải có sự nối kết khéo léo, không ngắt quảng</a:t>
            </a:r>
          </a:p>
          <a:p>
            <a:r>
              <a:rPr lang="en-US" altLang="en-US" sz="2800" smtClean="0"/>
              <a:t>Trình bày các điểm chính với dữ liệu &amp; sự phân tích cụ thể</a:t>
            </a:r>
          </a:p>
          <a:p>
            <a:r>
              <a:rPr lang="en-US" altLang="en-US" sz="2800" smtClean="0"/>
              <a:t>Thường xuyên kiểm tra sự tiếp thu của khán giả để có sự điều chỉnh phù hợp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83" y="4572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THÂN ĐỀ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Một số mẹo nhỏ thu hút khán giả</a:t>
            </a:r>
          </a:p>
          <a:p>
            <a:pPr lvl="1"/>
            <a:r>
              <a:rPr lang="en-US" altLang="en-US" sz="2600" smtClean="0"/>
              <a:t>Chịu khó di chuyển tới lui – trở thành tâm điểm lôi cuốn sự chú ý</a:t>
            </a:r>
          </a:p>
          <a:p>
            <a:pPr lvl="1"/>
            <a:r>
              <a:rPr lang="en-US" altLang="en-US" sz="2600" smtClean="0"/>
              <a:t>Tận dụng những lúc ngừng nói để kiểm tra sự tiếp thu của khán giả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1447" y="457200"/>
            <a:ext cx="8229600" cy="9334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KẾT THÚC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Tóm tắt những điểm quan trọng đã trình bày</a:t>
            </a:r>
          </a:p>
          <a:p>
            <a:r>
              <a:rPr lang="en-US" altLang="en-US" sz="2800" smtClean="0"/>
              <a:t>Nhắc lại mục tiêu chính của đề tài</a:t>
            </a:r>
          </a:p>
          <a:p>
            <a:r>
              <a:rPr lang="en-US" altLang="en-US" sz="2800" smtClean="0"/>
              <a:t>Kết thúc bằng một câu chuyện, một trích dẫn, một thông điệp</a:t>
            </a:r>
          </a:p>
          <a:p>
            <a:r>
              <a:rPr lang="en-US" altLang="en-US" sz="2800" smtClean="0"/>
              <a:t>Đưa ra những đề nghị, những ý kiến riêng của bản thân</a:t>
            </a:r>
          </a:p>
          <a:p>
            <a:r>
              <a:rPr lang="en-US" altLang="en-US" sz="2800" smtClean="0"/>
              <a:t>Cám ơn khán giả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5725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NỘI DUNG	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1: </a:t>
            </a:r>
            <a:r>
              <a:rPr lang="en-US" altLang="en-US" sz="2800" b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tác chuẩn bị</a:t>
            </a: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</a:t>
            </a:r>
            <a:r>
              <a:rPr lang="en-US" altLang="en-US" sz="2800" b="1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việc thuyết trình</a:t>
            </a: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3: </a:t>
            </a:r>
            <a:r>
              <a:rPr lang="en-US" altLang="en-US" sz="2800" b="1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câu hỏi &amp; quản lý khán giả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Thực hiện bài thuyết trình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Trước buổi thuyết trình</a:t>
            </a:r>
          </a:p>
          <a:p>
            <a:pPr lvl="1"/>
            <a:r>
              <a:rPr lang="en-US" altLang="en-US" sz="2600" smtClean="0"/>
              <a:t>Kiểm tra lần cuối các thủ tục pháp lý</a:t>
            </a:r>
          </a:p>
          <a:p>
            <a:pPr lvl="1"/>
            <a:r>
              <a:rPr lang="en-US" altLang="en-US" sz="2600" smtClean="0"/>
              <a:t>Kiểm tra phòng ốc, trang thiết bị (hoàn chỉnh trước ít nhất 1 tiếng đồng hồ</a:t>
            </a:r>
          </a:p>
          <a:p>
            <a:pPr lvl="1"/>
            <a:r>
              <a:rPr lang="en-US" altLang="en-US" sz="2600" smtClean="0"/>
              <a:t>Tài liệu, hand-out cho buổi thuyết trình</a:t>
            </a:r>
          </a:p>
          <a:p>
            <a:pPr lvl="1"/>
            <a:r>
              <a:rPr lang="en-US" altLang="en-US" sz="2600" smtClean="0"/>
              <a:t>Trang thái tâm lý, tác phong, ngoại hình của người thuyết trình (đến sớm ít nhất 30 phút)</a:t>
            </a:r>
          </a:p>
          <a:p>
            <a:pPr lvl="1"/>
            <a:r>
              <a:rPr lang="en-US" altLang="en-US" sz="2600" smtClean="0"/>
              <a:t>Chuẩn bị “vừa đủ” năng lượng</a:t>
            </a:r>
          </a:p>
          <a:p>
            <a:pPr lvl="1"/>
            <a:r>
              <a:rPr lang="en-US" altLang="en-US" sz="2600" smtClean="0"/>
              <a:t>Chi uống nước ấm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Thực hiện bài thuyết trình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35163"/>
            <a:ext cx="8686800" cy="4389437"/>
          </a:xfrm>
        </p:spPr>
        <p:txBody>
          <a:bodyPr/>
          <a:lstStyle/>
          <a:p>
            <a:r>
              <a:rPr lang="en-US" altLang="en-US" sz="2800" b="1">
                <a:solidFill>
                  <a:srgbClr val="0033CC"/>
                </a:solidFill>
              </a:rPr>
              <a:t>Trong buổi thuyết trình</a:t>
            </a:r>
          </a:p>
          <a:p>
            <a:pPr lvl="1"/>
            <a:r>
              <a:rPr lang="en-US" altLang="en-US" sz="2600"/>
              <a:t>Chú ý yếu tố phi ngôn ngữ (nét mặt, cử chỉ, v.v)</a:t>
            </a:r>
          </a:p>
          <a:p>
            <a:pPr lvl="1"/>
            <a:r>
              <a:rPr lang="en-US" altLang="en-US" sz="2600"/>
              <a:t>Sử dụng ngôn từ dễ hiểu</a:t>
            </a:r>
          </a:p>
          <a:p>
            <a:pPr lvl="1"/>
            <a:r>
              <a:rPr lang="en-US" altLang="en-US" sz="2600"/>
              <a:t>Giữ tâm lý luôn ổn định</a:t>
            </a:r>
          </a:p>
          <a:p>
            <a:pPr lvl="1"/>
            <a:r>
              <a:rPr lang="en-US" altLang="en-US" sz="2600"/>
              <a:t>Chú ý đến ngoại hình, tác phong</a:t>
            </a:r>
          </a:p>
          <a:p>
            <a:pPr lvl="1"/>
            <a:r>
              <a:rPr lang="en-US" altLang="en-US" sz="2600"/>
              <a:t>Quan sát tâm lý khán giả để có sự điều chỉnh thích hợp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87" y="381000"/>
            <a:ext cx="8229600" cy="857250"/>
          </a:xfrm>
        </p:spPr>
        <p:txBody>
          <a:bodyPr/>
          <a:lstStyle/>
          <a:p>
            <a:pPr indent="0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Thực hiện bài thuyết trình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9939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790700"/>
            <a:ext cx="8229600" cy="4389437"/>
          </a:xfrm>
        </p:spPr>
        <p:txBody>
          <a:bodyPr/>
          <a:lstStyle/>
          <a:p>
            <a:r>
              <a:rPr lang="en-US" altLang="en-US" sz="2800" b="1" smtClean="0">
                <a:solidFill>
                  <a:srgbClr val="FF3300"/>
                </a:solidFill>
              </a:rPr>
              <a:t>Tránh</a:t>
            </a:r>
          </a:p>
          <a:p>
            <a:pPr lvl="1"/>
            <a:r>
              <a:rPr lang="en-US" altLang="en-US" sz="2600" smtClean="0"/>
              <a:t>Không nói quá nhanh</a:t>
            </a:r>
          </a:p>
          <a:p>
            <a:pPr lvl="1"/>
            <a:r>
              <a:rPr lang="en-US" altLang="en-US" sz="2600" smtClean="0"/>
              <a:t>Không theo bố cục, lạc đề	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4876800" y="1722438"/>
            <a:ext cx="4267200" cy="4525962"/>
          </a:xfrm>
        </p:spPr>
        <p:txBody>
          <a:bodyPr/>
          <a:lstStyle/>
          <a:p>
            <a:r>
              <a:rPr lang="en-US" altLang="en-US" sz="2800" b="1" smtClean="0">
                <a:solidFill>
                  <a:srgbClr val="FF3300"/>
                </a:solidFill>
              </a:rPr>
              <a:t>Chú ý</a:t>
            </a:r>
          </a:p>
          <a:p>
            <a:pPr lvl="1"/>
            <a:r>
              <a:rPr lang="en-US" altLang="en-US" sz="2600" smtClean="0"/>
              <a:t>Quản lý thời gian chặt chẽ</a:t>
            </a:r>
          </a:p>
          <a:p>
            <a:pPr lvl="1"/>
            <a:r>
              <a:rPr lang="en-US" altLang="en-US" sz="2600" smtClean="0"/>
              <a:t>Bắt đầu kết thúc đúng giờ</a:t>
            </a:r>
          </a:p>
          <a:p>
            <a:pPr lvl="1"/>
            <a:r>
              <a:rPr lang="en-US" altLang="en-US" sz="2600" smtClean="0"/>
              <a:t>Bám sát đề tài</a:t>
            </a:r>
          </a:p>
          <a:p>
            <a:pPr lvl="1"/>
            <a:r>
              <a:rPr lang="en-US" altLang="en-US" sz="2600" smtClean="0"/>
              <a:t>Phát tài liệu (handout) kịp thời</a:t>
            </a:r>
          </a:p>
        </p:txBody>
      </p:sp>
      <p:pic>
        <p:nvPicPr>
          <p:cNvPr id="39941" name="Picture 6" descr="t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1676400" cy="181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781050"/>
          </a:xfrm>
        </p:spPr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Thực hiện bài thuyết trình</a:t>
            </a:r>
            <a:endParaRPr lang="en-US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1375" y="1524000"/>
            <a:ext cx="8229600" cy="4389437"/>
          </a:xfrm>
        </p:spPr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Sau khi thuyết trình</a:t>
            </a:r>
          </a:p>
          <a:p>
            <a:pPr lvl="1"/>
            <a:r>
              <a:rPr lang="en-US" altLang="en-US" sz="2600" smtClean="0"/>
              <a:t>Đánh giá việc thuyết trình</a:t>
            </a:r>
          </a:p>
          <a:p>
            <a:pPr lvl="2"/>
            <a:r>
              <a:rPr lang="en-US" altLang="en-US" sz="2400" smtClean="0"/>
              <a:t>Đạt được mục tiêu mong muốn ?</a:t>
            </a:r>
          </a:p>
          <a:p>
            <a:pPr lvl="2"/>
            <a:r>
              <a:rPr lang="en-US" altLang="en-US" sz="2400" smtClean="0"/>
              <a:t>Sử dụng ngôn ngữ thể hiện như thế nào (bằng lời &amp; không lời)</a:t>
            </a:r>
          </a:p>
          <a:p>
            <a:pPr lvl="2"/>
            <a:r>
              <a:rPr lang="en-US" altLang="en-US" sz="2400" smtClean="0"/>
              <a:t>Phản ứng của khán giả</a:t>
            </a:r>
          </a:p>
          <a:p>
            <a:pPr lvl="2"/>
            <a:r>
              <a:rPr lang="en-US" altLang="en-US" sz="2400" smtClean="0"/>
              <a:t>Những đóng góp để cải tiến</a:t>
            </a:r>
          </a:p>
          <a:p>
            <a:pPr lvl="1"/>
            <a:r>
              <a:rPr lang="en-US" altLang="en-US" sz="2600"/>
              <a:t>Kế hoạch hoạt động trong thời gian sắp tới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3600">
                <a:solidFill>
                  <a:schemeClr val="accent1">
                    <a:tint val="83000"/>
                    <a:satMod val="150000"/>
                  </a:schemeClr>
                </a:solidFill>
              </a:rPr>
              <a:t>PHẦN 3: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4000" b="1">
                <a:solidFill>
                  <a:srgbClr val="339966"/>
                </a:solidFill>
              </a:rPr>
              <a:t>XỬ LÝ CÂU HỎI VÀ QUẢN LÝ KHÁN GIẢ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334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XỬ LÝ CÂU HỎI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Chuẩn bị chu đáo</a:t>
            </a:r>
            <a:endParaRPr lang="en-US" altLang="en-US" sz="2800" smtClean="0">
              <a:solidFill>
                <a:srgbClr val="0033CC"/>
              </a:solidFill>
            </a:endParaRPr>
          </a:p>
          <a:p>
            <a:pPr lvl="1"/>
            <a:r>
              <a:rPr lang="en-US" altLang="en-US" sz="2600" smtClean="0"/>
              <a:t>Thực tập thật nhiều cho đế khi tự tin như đang trò chuyện</a:t>
            </a:r>
          </a:p>
          <a:p>
            <a:pPr lvl="1"/>
            <a:r>
              <a:rPr lang="en-US" altLang="en-US" sz="2600" smtClean="0"/>
              <a:t>Hình dung những câu hỏi khách hàng có thể đặt ra &amp; chuẩn bị câu hỏi trước</a:t>
            </a:r>
          </a:p>
          <a:p>
            <a:pPr lvl="1"/>
            <a:r>
              <a:rPr lang="en-US" altLang="en-US" sz="2600" smtClean="0"/>
              <a:t>Chuyển tiếp mạch lạc giữa các phần chính</a:t>
            </a:r>
          </a:p>
          <a:p>
            <a:pPr lvl="1"/>
            <a:r>
              <a:rPr lang="en-US" altLang="en-US" sz="2600" smtClean="0"/>
              <a:t>Tóm tắt những điểm quan trọng ở mỗi phần. Mời khán giả đặt câu hỏi ngay nếu có gì chưa rõ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61" y="4572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XỬ LÝ CÂU HỎI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Kiểm soát câu hỏi</a:t>
            </a:r>
          </a:p>
          <a:p>
            <a:pPr lvl="1"/>
            <a:r>
              <a:rPr lang="en-US" altLang="en-US" sz="2600" smtClean="0"/>
              <a:t>Lắng nghe chăm chú</a:t>
            </a:r>
          </a:p>
          <a:p>
            <a:pPr lvl="1"/>
            <a:r>
              <a:rPr lang="en-US" altLang="en-US" sz="2600" smtClean="0"/>
              <a:t>Đề nghị lặp lại câu hỏi để đảm bảo hiểu đúng</a:t>
            </a:r>
          </a:p>
          <a:p>
            <a:pPr lvl="1"/>
            <a:r>
              <a:rPr lang="en-US" altLang="en-US" sz="2600" smtClean="0"/>
              <a:t>Hướng khán giả vào những câu hỏi liên quan đến phần trình bày</a:t>
            </a:r>
          </a:p>
          <a:p>
            <a:pPr lvl="1"/>
            <a:r>
              <a:rPr lang="en-US" altLang="en-US" sz="2600" smtClean="0"/>
              <a:t>Trả lời ngắn ngọn, đi vào trọng tâm của câu hỏi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55" y="457200"/>
            <a:ext cx="8229600" cy="9334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XỬ LÝ CÂU HỎI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Kiểm soát câu hỏi</a:t>
            </a:r>
          </a:p>
          <a:p>
            <a:pPr lvl="1"/>
            <a:r>
              <a:rPr lang="en-US" altLang="en-US" sz="2600" smtClean="0"/>
              <a:t>Tránh trả lời hoặc thảo luận chi tiết chỉ với một người</a:t>
            </a:r>
          </a:p>
          <a:p>
            <a:pPr lvl="1"/>
            <a:r>
              <a:rPr lang="en-US" altLang="en-US" sz="2600" smtClean="0"/>
              <a:t>Giữ sự bình tĩnh &amp; vui vẻ khi gặp những câu hỏi mang tính thách thức</a:t>
            </a:r>
          </a:p>
          <a:p>
            <a:pPr lvl="1"/>
            <a:r>
              <a:rPr lang="en-US" altLang="en-US" sz="2600" smtClean="0"/>
              <a:t>Không nhìn vào những người cố chấp, khi bạn đề nghị khán giả đặt câu hỏi</a:t>
            </a:r>
          </a:p>
          <a:p>
            <a:pPr lvl="1"/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334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XỬ LÝ CÂU HỎI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Một số “mẹo” để kiểm soát câu hỏi</a:t>
            </a:r>
          </a:p>
          <a:p>
            <a:pPr lvl="1"/>
            <a:r>
              <a:rPr lang="en-US" altLang="en-US" sz="2600" smtClean="0"/>
              <a:t>Chuẩn bị phiếu “Giải đáp thắc mắc” để quản lý câu hỏi của khán giả</a:t>
            </a:r>
          </a:p>
          <a:p>
            <a:pPr lvl="1"/>
            <a:r>
              <a:rPr lang="en-US" altLang="en-US" sz="2600" smtClean="0"/>
              <a:t>Chuẩn bị những câu hỏi thông dụng &amp; chủ động trả lời trước</a:t>
            </a:r>
          </a:p>
          <a:p>
            <a:pPr lvl="1"/>
            <a:r>
              <a:rPr lang="en-US" altLang="en-US" sz="2600" smtClean="0"/>
              <a:t>Giảp đáp thắc mắc cho từng cá nhân thay vì trả lời chung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334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XỬ LÝ CÂU HỎI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u="sng" smtClean="0">
                <a:solidFill>
                  <a:srgbClr val="00B0F0"/>
                </a:solidFill>
              </a:rPr>
              <a:t>Nguyên tắc</a:t>
            </a:r>
            <a:r>
              <a:rPr lang="en-US" altLang="en-US" sz="3200" smtClean="0">
                <a:solidFill>
                  <a:srgbClr val="00B0F0"/>
                </a:solidFill>
              </a:rPr>
              <a:t>:</a:t>
            </a:r>
            <a:r>
              <a:rPr lang="en-US" altLang="en-US" sz="3200" smtClean="0"/>
              <a:t> </a:t>
            </a:r>
            <a:r>
              <a:rPr lang="en-US" altLang="en-US" sz="3200" smtClean="0">
                <a:solidFill>
                  <a:srgbClr val="339966"/>
                </a:solidFill>
                <a:latin typeface="Verdana" panose="020B0604030504040204" pitchFamily="34" charset="0"/>
              </a:rPr>
              <a:t>Câu hỏi phải nằm trong phạm vi trình bày &amp; phục vụ tốt cho việc thuyết trình</a:t>
            </a:r>
          </a:p>
          <a:p>
            <a:pPr lvl="1"/>
            <a:r>
              <a:rPr lang="en-US" altLang="en-US" sz="2600" u="sng" smtClean="0"/>
              <a:t>Cách 1</a:t>
            </a:r>
            <a:r>
              <a:rPr lang="en-US" altLang="en-US" sz="2600" smtClean="0"/>
              <a:t>: Chỉ trả lời khi đảm bảo phần trả lời của mình là chính xác</a:t>
            </a:r>
          </a:p>
          <a:p>
            <a:pPr lvl="1"/>
            <a:r>
              <a:rPr lang="en-US" altLang="en-US" sz="2600" u="sng" smtClean="0"/>
              <a:t>Cách 2</a:t>
            </a:r>
            <a:r>
              <a:rPr lang="en-US" altLang="en-US" sz="2600" smtClean="0"/>
              <a:t>: Nếu không, khéo léo từ chối &amp; đảm bảo với khán giả sẽ có câu trả lời sau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en-US" sz="3600">
                <a:solidFill>
                  <a:schemeClr val="accent1">
                    <a:tint val="83000"/>
                    <a:satMod val="150000"/>
                  </a:schemeClr>
                </a:solidFill>
              </a:rPr>
              <a:t>PHẦN 1: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4000" b="1">
                <a:solidFill>
                  <a:srgbClr val="FF3300"/>
                </a:solidFill>
              </a:rPr>
              <a:t>CÔNG TÁC CHUẨN BỊ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227" y="457200"/>
            <a:ext cx="8229600" cy="114300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 sz="3200">
                <a:solidFill>
                  <a:schemeClr val="accent1">
                    <a:tint val="83000"/>
                    <a:satMod val="150000"/>
                  </a:schemeClr>
                </a:solidFill>
              </a:rPr>
              <a:t>NHỮNG MẪU NGƯỜI THƯỜNG GẶP TRONG THUYẾT TRÌNH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Những người hay làm gián đoạn</a:t>
            </a:r>
          </a:p>
          <a:p>
            <a:r>
              <a:rPr lang="en-US" altLang="en-US" smtClean="0"/>
              <a:t>Những người Nói nhiều/ biết tất cả</a:t>
            </a:r>
          </a:p>
          <a:p>
            <a:r>
              <a:rPr lang="en-US" altLang="en-US" smtClean="0"/>
              <a:t>Những người hay thách thức</a:t>
            </a:r>
          </a:p>
          <a:p>
            <a:r>
              <a:rPr lang="en-US" altLang="en-US" smtClean="0"/>
              <a:t>Những người thì thầm/ nói chuyện riêng</a:t>
            </a:r>
          </a:p>
          <a:p>
            <a:r>
              <a:rPr lang="en-US" altLang="en-US" smtClean="0"/>
              <a:t>Những người im lặng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19200" y="5181600"/>
            <a:ext cx="6400800" cy="968375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200" b="1">
                <a:solidFill>
                  <a:srgbClr val="008000"/>
                </a:solidFill>
              </a:rPr>
              <a:t>THẢO LUẬN &amp; CHO GIẢI PHÁP XỬ LÝ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200" b="1">
                <a:solidFill>
                  <a:srgbClr val="008000"/>
                </a:solidFill>
              </a:rPr>
              <a:t>KHI GẶP MẪU NGƯỜI TRÊN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899" y="6096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KỸ NĂNG ĐẶT CÂU HỎI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Có câu trả lời cho những câu hỏi mà bạn đặt ra cho khán giả</a:t>
            </a:r>
          </a:p>
          <a:p>
            <a:r>
              <a:rPr lang="en-US" altLang="en-US" sz="3600" b="1" smtClean="0">
                <a:solidFill>
                  <a:srgbClr val="0066CC"/>
                </a:solidFill>
              </a:rPr>
              <a:t>Hưởng ứng &amp; tôn trọng những câu hỏi từ khán giả</a:t>
            </a:r>
          </a:p>
        </p:txBody>
      </p:sp>
      <p:pic>
        <p:nvPicPr>
          <p:cNvPr id="49156" name="Picture 4" descr="smi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442527"/>
            <a:ext cx="2209800" cy="194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879" y="381000"/>
            <a:ext cx="8229600" cy="114300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KỸ NĂNG ĐẶT CÂU HỎI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Những điều nên làm</a:t>
            </a:r>
          </a:p>
          <a:p>
            <a:pPr lvl="1"/>
            <a:r>
              <a:rPr lang="en-US" altLang="en-US" sz="2600" smtClean="0"/>
              <a:t>Câu hỏi ngắn gọn, chính xác liên quan đến một vấn đề duy nhất</a:t>
            </a:r>
          </a:p>
          <a:p>
            <a:pPr lvl="1"/>
            <a:r>
              <a:rPr lang="en-US" altLang="en-US" sz="2600" smtClean="0"/>
              <a:t>Câu hỏi phải hợp lý dựa trên những điểm mà bạn muốn khán giả thông hiểu</a:t>
            </a:r>
          </a:p>
          <a:p>
            <a:pPr lvl="1"/>
            <a:r>
              <a:rPr lang="en-US" altLang="en-US" sz="2600" smtClean="0"/>
              <a:t>Câu hỏi thách thức, kích thích sự suy nghĩ của khán giả</a:t>
            </a:r>
          </a:p>
          <a:p>
            <a:pPr lvl="1"/>
            <a:r>
              <a:rPr lang="en-US" altLang="en-US" sz="2600" smtClean="0"/>
              <a:t>Câu hỏi có độ tin cậy cao, giúp cho khán giả có câu trả lời hợp lý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KỸ NĂNG ĐẶT CÂU HỎI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35163"/>
            <a:ext cx="8686800" cy="4389437"/>
          </a:xfrm>
        </p:spPr>
        <p:txBody>
          <a:bodyPr/>
          <a:lstStyle/>
          <a:p>
            <a:r>
              <a:rPr lang="en-US" altLang="en-US" sz="2800" b="1" smtClean="0">
                <a:solidFill>
                  <a:srgbClr val="0033CC"/>
                </a:solidFill>
              </a:rPr>
              <a:t>Những điều nên tránh</a:t>
            </a:r>
          </a:p>
          <a:p>
            <a:pPr lvl="1"/>
            <a:r>
              <a:rPr lang="en-US" altLang="en-US" sz="2600" smtClean="0"/>
              <a:t>Câu hỏi quá dài, tối nghĩa, bao hàm quá nhiều vấn đề</a:t>
            </a:r>
          </a:p>
          <a:p>
            <a:pPr lvl="1"/>
            <a:r>
              <a:rPr lang="en-US" altLang="en-US" sz="2600" smtClean="0"/>
              <a:t>Câu hỏi quá khó, đa số khán giả không thể trả lời được</a:t>
            </a:r>
          </a:p>
          <a:p>
            <a:pPr lvl="1"/>
            <a:r>
              <a:rPr lang="en-US" altLang="en-US" sz="2600" smtClean="0"/>
              <a:t>Câu hỏi giỡn đùa để đánh lừa khán giả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9802" y="228600"/>
            <a:ext cx="8229600" cy="8572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QUẢN LÝ KHÁN GIẢ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35163"/>
            <a:ext cx="8686800" cy="43894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/>
              <a:t>Chuẩn bị để có sự tự tin &amp; phong cách chuyên nghiệp</a:t>
            </a:r>
          </a:p>
          <a:p>
            <a:pPr>
              <a:defRPr/>
            </a:pPr>
            <a:r>
              <a:rPr lang="en-US" sz="2800"/>
              <a:t>Luôn giữ sự bình tĩnh để kiểm soát tình hình</a:t>
            </a:r>
          </a:p>
          <a:p>
            <a:pPr>
              <a:defRPr/>
            </a:pPr>
            <a:r>
              <a:rPr lang="en-US" sz="2800"/>
              <a:t>Bắt đầu thuyết trình &amp; kết thúc đúng giờ</a:t>
            </a:r>
          </a:p>
          <a:p>
            <a:pPr>
              <a:defRPr/>
            </a:pPr>
            <a:r>
              <a:rPr lang="en-US" sz="2800"/>
              <a:t>Chia bài thuyết trình dài thành nhiều phần nhỏ để tránh sự nhàm chán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590800"/>
            <a:ext cx="4800600" cy="1570037"/>
          </a:xfrm>
        </p:spPr>
        <p:txBody>
          <a:bodyPr/>
          <a:lstStyle/>
          <a:p>
            <a:pPr marL="0" indent="0">
              <a:buNone/>
            </a:pPr>
            <a:r>
              <a:rPr lang="en-US" sz="5000" smtClean="0"/>
              <a:t>THẢO LUẬN???</a:t>
            </a:r>
            <a:endParaRPr lang="en-US"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1" y="685800"/>
            <a:ext cx="8991600" cy="857250"/>
          </a:xfrm>
        </p:spPr>
        <p:txBody>
          <a:bodyPr>
            <a:noAutofit/>
          </a:bodyPr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CHUẨN BỊ TRƯỚC KHI TRÌNH BÀY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Đề tài:</a:t>
            </a:r>
          </a:p>
          <a:p>
            <a:pPr lvl="1"/>
            <a:r>
              <a:rPr lang="en-US" altLang="en-US" smtClean="0"/>
              <a:t>Địa điểm, Thời gian &amp; Thời lượng, Trang thiết bị</a:t>
            </a:r>
          </a:p>
          <a:p>
            <a:pPr lvl="1"/>
            <a:r>
              <a:rPr lang="en-US" altLang="en-US" smtClean="0"/>
              <a:t>Xây dựng nội dung</a:t>
            </a:r>
          </a:p>
          <a:p>
            <a:pPr lvl="1"/>
            <a:r>
              <a:rPr lang="en-US" altLang="en-US" smtClean="0"/>
              <a:t>Luyện tập</a:t>
            </a:r>
          </a:p>
          <a:p>
            <a:r>
              <a:rPr lang="en-US" altLang="en-US" smtClean="0"/>
              <a:t>Đối tượng khán giả</a:t>
            </a:r>
          </a:p>
          <a:p>
            <a:r>
              <a:rPr lang="en-US" altLang="en-US" smtClean="0"/>
              <a:t>Áp dụng </a:t>
            </a:r>
            <a:r>
              <a:rPr lang="en-US" altLang="en-US" smtClean="0">
                <a:sym typeface="Wingdings" panose="05000000000000000000" pitchFamily="2" charset="2"/>
              </a:rPr>
              <a:t></a:t>
            </a:r>
            <a:r>
              <a:rPr lang="en-US" altLang="en-US" smtClean="0"/>
              <a:t>Mục tiêu</a:t>
            </a:r>
          </a:p>
        </p:txBody>
      </p:sp>
      <p:pic>
        <p:nvPicPr>
          <p:cNvPr id="13316" name="Picture 4" descr="targe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95600"/>
            <a:ext cx="13716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targe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257800"/>
            <a:ext cx="18288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9100"/>
            <a:ext cx="8839200" cy="1143000"/>
          </a:xfrm>
        </p:spPr>
        <p:txBody>
          <a:bodyPr/>
          <a:lstStyle/>
          <a:p>
            <a:pPr marL="53975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XÁC ĐỊNH MỤC TIÊU ĐẠT ĐƯỢC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295400" y="3048000"/>
            <a:ext cx="6858000" cy="2057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Mong muốn khán giả làm gì 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sau buổi thuyết trình?</a:t>
            </a: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4191000" y="2209800"/>
            <a:ext cx="12192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9334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ĐỐI TƯỢNG KHÁN GIẢ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Khán giả mong muốn &amp; quan tâm điều gì?</a:t>
            </a:r>
          </a:p>
          <a:p>
            <a:pPr lvl="1"/>
            <a:r>
              <a:rPr lang="en-US" altLang="en-US" smtClean="0"/>
              <a:t>Gặp trực tiếp/phỏng vấn qua điện thoại</a:t>
            </a:r>
          </a:p>
          <a:p>
            <a:pPr lvl="1"/>
            <a:r>
              <a:rPr lang="en-US" altLang="en-US" smtClean="0"/>
              <a:t>Bảng thăm dò ý kiến</a:t>
            </a:r>
          </a:p>
          <a:p>
            <a:pPr lvl="1"/>
            <a:r>
              <a:rPr lang="en-US" altLang="en-US" smtClean="0"/>
              <a:t>Tập trung vào việc gặp theo nhóm</a:t>
            </a:r>
          </a:p>
          <a:p>
            <a:r>
              <a:rPr lang="en-US" altLang="en-US" smtClean="0"/>
              <a:t>Phù hợp nhận thức &amp; sự tiếp thu của khán giả</a:t>
            </a:r>
          </a:p>
          <a:p>
            <a:r>
              <a:rPr lang="en-US" altLang="en-US" smtClean="0"/>
              <a:t>Tránh áp đặt nhận thức chủ quan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392" y="457200"/>
            <a:ext cx="8229600" cy="9334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XÁC ĐỊNH ĐỀ TÀI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47392" y="1524000"/>
            <a:ext cx="8229600" cy="5029200"/>
          </a:xfrm>
        </p:spPr>
        <p:txBody>
          <a:bodyPr/>
          <a:lstStyle/>
          <a:p>
            <a:r>
              <a:rPr lang="en-US" altLang="en-US" b="1" smtClean="0"/>
              <a:t>Dạng đề tài</a:t>
            </a:r>
          </a:p>
          <a:p>
            <a:pPr lvl="1"/>
            <a:r>
              <a:rPr lang="en-US" altLang="en-US" smtClean="0"/>
              <a:t>Thông báo</a:t>
            </a:r>
          </a:p>
          <a:p>
            <a:pPr lvl="1"/>
            <a:r>
              <a:rPr lang="en-US" altLang="en-US" smtClean="0"/>
              <a:t>Động viên</a:t>
            </a:r>
          </a:p>
          <a:p>
            <a:pPr lvl="1"/>
            <a:r>
              <a:rPr lang="en-US" altLang="en-US" smtClean="0"/>
              <a:t>Huấn luyện/ Giảng dạy</a:t>
            </a:r>
          </a:p>
          <a:p>
            <a:pPr lvl="1"/>
            <a:r>
              <a:rPr lang="en-US" altLang="en-US" smtClean="0"/>
              <a:t>Đàm phán</a:t>
            </a:r>
          </a:p>
          <a:p>
            <a:pPr lvl="1"/>
            <a:r>
              <a:rPr lang="en-US" altLang="en-US" smtClean="0"/>
              <a:t>Bán hàng</a:t>
            </a:r>
          </a:p>
          <a:p>
            <a:r>
              <a:rPr lang="en-US" altLang="en-US" b="1" smtClean="0"/>
              <a:t>Thời lượng của đề tài</a:t>
            </a:r>
          </a:p>
          <a:p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933450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CÔNG TÁC CHUẨN BỊ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Xác định thời gian, địa điểm cụ thể?</a:t>
            </a:r>
          </a:p>
          <a:p>
            <a:pPr>
              <a:lnSpc>
                <a:spcPct val="90000"/>
              </a:lnSpc>
            </a:pPr>
            <a:r>
              <a:rPr lang="en-US" altLang="en-US"/>
              <a:t>Các thủ tục pháp lý cần thiết?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Lên kế hoạch “Chương trình làm việc”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066800" y="4191000"/>
            <a:ext cx="6934200" cy="800100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200" b="1">
                <a:solidFill>
                  <a:srgbClr val="FF0000"/>
                </a:solidFill>
              </a:rPr>
              <a:t>VIỆC LÊN KẾ HOẠCH PHẢI HOÀN TẤT TRƯỚC NGÀY THUYẾT TRÌNH ÍT NHẤT 3 TUẦN LỄ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2151</Words>
  <Application>Microsoft Office PowerPoint</Application>
  <PresentationFormat>On-screen Show (4:3)</PresentationFormat>
  <Paragraphs>271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Constantia</vt:lpstr>
      <vt:lpstr>Courier New</vt:lpstr>
      <vt:lpstr>Times New Roman</vt:lpstr>
      <vt:lpstr>Verdana</vt:lpstr>
      <vt:lpstr>Wingdings</vt:lpstr>
      <vt:lpstr>Wingdings 2</vt:lpstr>
      <vt:lpstr>Flow</vt:lpstr>
      <vt:lpstr>KỸ NĂNG TRÌNH BÀY</vt:lpstr>
      <vt:lpstr>MỤC TIÊU </vt:lpstr>
      <vt:lpstr>NỘI DUNG </vt:lpstr>
      <vt:lpstr>PHẦN 1:</vt:lpstr>
      <vt:lpstr>CHUẨN BỊ TRƯỚC KHI TRÌNH BÀY</vt:lpstr>
      <vt:lpstr>XÁC ĐỊNH MỤC TIÊU ĐẠT ĐƯỢC</vt:lpstr>
      <vt:lpstr>ĐỐI TƯỢNG KHÁN GIẢ</vt:lpstr>
      <vt:lpstr>XÁC ĐỊNH ĐỀ TÀI</vt:lpstr>
      <vt:lpstr>CÔNG TÁC CHUẨN BỊ</vt:lpstr>
      <vt:lpstr>LÊN KẾ HOẠCH</vt:lpstr>
      <vt:lpstr>XÂY DỰNG NỘI DUNG ĐỀ TÀI</vt:lpstr>
      <vt:lpstr>XÂY DỰNG NỘI DUNG ĐỀ TÀI</vt:lpstr>
      <vt:lpstr>ĐỀ TÀI THẢO LUẬN</vt:lpstr>
      <vt:lpstr>Luyện  tập thuyết trình</vt:lpstr>
      <vt:lpstr>Luyện tập thuyết trình - Sự tự tin</vt:lpstr>
      <vt:lpstr>Luyện  tập thuyết trình- Sự tự tin</vt:lpstr>
      <vt:lpstr>Luyện  tập thuyết trình- sự tự tin</vt:lpstr>
      <vt:lpstr>Luyện  tập thuyết trình- Sự tự tin</vt:lpstr>
      <vt:lpstr>PHONG CÁCH, CỬ CHỈ LÀM SAO NHÃNG NGƯỜI NGHE</vt:lpstr>
      <vt:lpstr>NHỮNG CỬ CHỈ GÂY SỰ HIỂU LẦM</vt:lpstr>
      <vt:lpstr>PHẦN 2:</vt:lpstr>
      <vt:lpstr>CẤU TRÚC CỦA BÀI THUYẾT TRÌNH</vt:lpstr>
      <vt:lpstr>CÁCH SẮP XẾP Ý ĐỂ TRÌNH BÀY</vt:lpstr>
      <vt:lpstr>MỞ ĐỀ</vt:lpstr>
      <vt:lpstr>MỞ ĐỀ</vt:lpstr>
      <vt:lpstr>MỞ ĐỀ</vt:lpstr>
      <vt:lpstr>THÂN ĐỀ</vt:lpstr>
      <vt:lpstr>THÂN ĐỀ</vt:lpstr>
      <vt:lpstr>KẾT THÚC</vt:lpstr>
      <vt:lpstr>Thực hiện bài thuyết trình</vt:lpstr>
      <vt:lpstr>Thực hiện bài thuyết trình</vt:lpstr>
      <vt:lpstr>Thực hiện bài thuyết trình</vt:lpstr>
      <vt:lpstr>Thực hiện bài thuyết trình</vt:lpstr>
      <vt:lpstr>PHẦN 3:</vt:lpstr>
      <vt:lpstr>XỬ LÝ CÂU HỎI</vt:lpstr>
      <vt:lpstr>XỬ LÝ CÂU HỎI</vt:lpstr>
      <vt:lpstr>XỬ LÝ CÂU HỎI</vt:lpstr>
      <vt:lpstr>XỬ LÝ CÂU HỎI</vt:lpstr>
      <vt:lpstr>XỬ LÝ CÂU HỎI</vt:lpstr>
      <vt:lpstr>NHỮNG MẪU NGƯỜI THƯỜNG GẶP TRONG THUYẾT TRÌNH</vt:lpstr>
      <vt:lpstr>KỸ NĂNG ĐẶT CÂU HỎI</vt:lpstr>
      <vt:lpstr>KỸ NĂNG ĐẶT CÂU HỎI</vt:lpstr>
      <vt:lpstr>KỸ NĂNG ĐẶT CÂU HỎI</vt:lpstr>
      <vt:lpstr>QUẢN LÝ KHÁN GIẢ</vt:lpstr>
      <vt:lpstr>PowerPoint Presentation</vt:lpstr>
    </vt:vector>
  </TitlesOfParts>
  <Company>UIT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NĂNG THUYẾT TRÌNH</dc:title>
  <dc:creator>thanh truc</dc:creator>
  <cp:lastModifiedBy>Vũ Minh Sang</cp:lastModifiedBy>
  <cp:revision>30</cp:revision>
  <dcterms:created xsi:type="dcterms:W3CDTF">2008-10-07T17:45:38Z</dcterms:created>
  <dcterms:modified xsi:type="dcterms:W3CDTF">2015-12-14T03:19:57Z</dcterms:modified>
</cp:coreProperties>
</file>