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7" r:id="rId1"/>
  </p:sldMasterIdLst>
  <p:notesMasterIdLst>
    <p:notesMasterId r:id="rId47"/>
  </p:notesMasterIdLst>
  <p:sldIdLst>
    <p:sldId id="374" r:id="rId2"/>
    <p:sldId id="373" r:id="rId3"/>
    <p:sldId id="326" r:id="rId4"/>
    <p:sldId id="379" r:id="rId5"/>
    <p:sldId id="293" r:id="rId6"/>
    <p:sldId id="375" r:id="rId7"/>
    <p:sldId id="356" r:id="rId8"/>
    <p:sldId id="329" r:id="rId9"/>
    <p:sldId id="378" r:id="rId10"/>
    <p:sldId id="337" r:id="rId11"/>
    <p:sldId id="376" r:id="rId12"/>
    <p:sldId id="330" r:id="rId13"/>
    <p:sldId id="363" r:id="rId14"/>
    <p:sldId id="364" r:id="rId15"/>
    <p:sldId id="331" r:id="rId16"/>
    <p:sldId id="381" r:id="rId17"/>
    <p:sldId id="360" r:id="rId18"/>
    <p:sldId id="382" r:id="rId19"/>
    <p:sldId id="332" r:id="rId20"/>
    <p:sldId id="380" r:id="rId21"/>
    <p:sldId id="333" r:id="rId22"/>
    <p:sldId id="383" r:id="rId23"/>
    <p:sldId id="339" r:id="rId24"/>
    <p:sldId id="340" r:id="rId25"/>
    <p:sldId id="384" r:id="rId26"/>
    <p:sldId id="341" r:id="rId27"/>
    <p:sldId id="385" r:id="rId28"/>
    <p:sldId id="352" r:id="rId29"/>
    <p:sldId id="353" r:id="rId30"/>
    <p:sldId id="346" r:id="rId31"/>
    <p:sldId id="347" r:id="rId32"/>
    <p:sldId id="348" r:id="rId33"/>
    <p:sldId id="349" r:id="rId34"/>
    <p:sldId id="355" r:id="rId35"/>
    <p:sldId id="350" r:id="rId36"/>
    <p:sldId id="354" r:id="rId37"/>
    <p:sldId id="351" r:id="rId38"/>
    <p:sldId id="371" r:id="rId39"/>
    <p:sldId id="365" r:id="rId40"/>
    <p:sldId id="366" r:id="rId41"/>
    <p:sldId id="367" r:id="rId42"/>
    <p:sldId id="368" r:id="rId43"/>
    <p:sldId id="369" r:id="rId44"/>
    <p:sldId id="370" r:id="rId45"/>
    <p:sldId id="372" r:id="rId46"/>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32" autoAdjust="0"/>
  </p:normalViewPr>
  <p:slideViewPr>
    <p:cSldViewPr>
      <p:cViewPr varScale="1">
        <p:scale>
          <a:sx n="89" d="100"/>
          <a:sy n="89" d="100"/>
        </p:scale>
        <p:origin x="216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cs typeface="Arial" panose="020B0604020202020204" pitchFamily="34" charset="0"/>
              </a:defRPr>
            </a:lvl1pPr>
          </a:lstStyle>
          <a:p>
            <a:pPr>
              <a:defRPr/>
            </a:pPr>
            <a:endParaRPr lang="en-US" alt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cs typeface="Arial" panose="020B0604020202020204" pitchFamily="34" charset="0"/>
              </a:defRPr>
            </a:lvl1pPr>
          </a:lstStyle>
          <a:p>
            <a:pPr>
              <a:defRPr/>
            </a:pPr>
            <a:fld id="{43ADE46D-F58C-4285-B897-8CEA3267D20B}" type="datetimeFigureOut">
              <a:rPr lang="en-US" altLang="en-US"/>
              <a:pPr>
                <a:defRPr/>
              </a:pPr>
              <a:t>18/11/2015</a:t>
            </a:fld>
            <a:endParaRPr lang="en-US" alt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cs typeface="Arial" panose="020B0604020202020204" pitchFamily="34" charset="0"/>
              </a:defRPr>
            </a:lvl1pPr>
          </a:lstStyle>
          <a:p>
            <a:pPr>
              <a:defRPr/>
            </a:pPr>
            <a:endParaRPr lang="en-US" alt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4A5680C-957B-496E-88A5-D2DB46B93DD1}" type="slidenum">
              <a:rPr lang="en-US" altLang="en-US"/>
              <a:pPr>
                <a:defRPr/>
              </a:pPr>
              <a:t>‹#›</a:t>
            </a:fld>
            <a:endParaRPr lang="en-US" altLang="en-US"/>
          </a:p>
        </p:txBody>
      </p:sp>
    </p:spTree>
    <p:extLst>
      <p:ext uri="{BB962C8B-B14F-4D97-AF65-F5344CB8AC3E}">
        <p14:creationId xmlns:p14="http://schemas.microsoft.com/office/powerpoint/2010/main" val="31222169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BCF9C8-1797-482F-82F1-B28163AF1BB8}" type="slidenum">
              <a:rPr lang="en-US" altLang="en-US">
                <a:solidFill>
                  <a:srgbClr val="000000"/>
                </a:solidFill>
              </a:rPr>
              <a:pPr/>
              <a:t>1</a:t>
            </a:fld>
            <a:endParaRPr lang="en-US" altLang="en-US">
              <a:solidFill>
                <a:srgbClr val="000000"/>
              </a:solidFill>
            </a:endParaRPr>
          </a:p>
        </p:txBody>
      </p:sp>
    </p:spTree>
    <p:extLst>
      <p:ext uri="{BB962C8B-B14F-4D97-AF65-F5344CB8AC3E}">
        <p14:creationId xmlns:p14="http://schemas.microsoft.com/office/powerpoint/2010/main" val="3343026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Chén trong sống không động còn khua</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BAD8EC3-176E-489F-A4DB-D5D46DBE2C6B}" type="slidenum">
              <a:rPr lang="en-US" altLang="en-US"/>
              <a:pPr/>
              <a:t>8</a:t>
            </a:fld>
            <a:endParaRPr lang="en-US" altLang="en-US"/>
          </a:p>
        </p:txBody>
      </p:sp>
    </p:spTree>
    <p:extLst>
      <p:ext uri="{BB962C8B-B14F-4D97-AF65-F5344CB8AC3E}">
        <p14:creationId xmlns:p14="http://schemas.microsoft.com/office/powerpoint/2010/main" val="3616712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A5680C-957B-496E-88A5-D2DB46B93DD1}" type="slidenum">
              <a:rPr lang="en-US" altLang="en-US" smtClean="0"/>
              <a:pPr>
                <a:defRPr/>
              </a:pPr>
              <a:t>10</a:t>
            </a:fld>
            <a:endParaRPr lang="en-US" altLang="en-US"/>
          </a:p>
        </p:txBody>
      </p:sp>
    </p:spTree>
    <p:extLst>
      <p:ext uri="{BB962C8B-B14F-4D97-AF65-F5344CB8AC3E}">
        <p14:creationId xmlns:p14="http://schemas.microsoft.com/office/powerpoint/2010/main" val="2181030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Không nên dùng những từ phê phán, đổ lỗi, buộc tội</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70C3ED8-8637-4667-BB09-C87FF76B51B7}" type="slidenum">
              <a:rPr lang="en-US" altLang="en-US"/>
              <a:pPr/>
              <a:t>12</a:t>
            </a:fld>
            <a:endParaRPr lang="en-US" altLang="en-US"/>
          </a:p>
        </p:txBody>
      </p:sp>
    </p:spTree>
    <p:extLst>
      <p:ext uri="{BB962C8B-B14F-4D97-AF65-F5344CB8AC3E}">
        <p14:creationId xmlns:p14="http://schemas.microsoft.com/office/powerpoint/2010/main" val="310040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Sức</a:t>
            </a:r>
            <a:r>
              <a:rPr lang="en-US" baseline="0" smtClean="0"/>
              <a:t> mạnh của âm độ, thanh điệu: </a:t>
            </a:r>
            <a:r>
              <a:rPr lang="en-US" smtClean="0"/>
              <a:t>Sự</a:t>
            </a:r>
            <a:r>
              <a:rPr lang="en-US" baseline="0" smtClean="0"/>
              <a:t> đa dạng âm độ trong giọng nói là điều rất quan trọng để thu hút sự quan tâm của người khác. </a:t>
            </a:r>
            <a:r>
              <a:rPr lang="en-US" smtClean="0"/>
              <a:t>Người nghe sẽ phản hồi dựa trên âm độ của giọng nói</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r>
              <a:rPr lang="en-US" smtClean="0"/>
              <a:t>Sức</a:t>
            </a:r>
            <a:r>
              <a:rPr lang="en-US" baseline="0" smtClean="0"/>
              <a:t> mạnh tốc độ nói: ảnh hưởng đến mức độ hứng thú của người nghe. Lo lắng sẽ ảnh hưởng đến tốc độ của giọng nói</a:t>
            </a:r>
            <a:endParaRPr lang="en-US"/>
          </a:p>
        </p:txBody>
      </p:sp>
      <p:sp>
        <p:nvSpPr>
          <p:cNvPr id="4" name="Slide Number Placeholder 3"/>
          <p:cNvSpPr>
            <a:spLocks noGrp="1"/>
          </p:cNvSpPr>
          <p:nvPr>
            <p:ph type="sldNum" sz="quarter" idx="10"/>
          </p:nvPr>
        </p:nvSpPr>
        <p:spPr/>
        <p:txBody>
          <a:bodyPr/>
          <a:lstStyle/>
          <a:p>
            <a:pPr>
              <a:defRPr/>
            </a:pPr>
            <a:fld id="{C4A5680C-957B-496E-88A5-D2DB46B93DD1}" type="slidenum">
              <a:rPr lang="en-US" altLang="en-US" smtClean="0"/>
              <a:pPr>
                <a:defRPr/>
              </a:pPr>
              <a:t>19</a:t>
            </a:fld>
            <a:endParaRPr lang="en-US" altLang="en-US"/>
          </a:p>
        </p:txBody>
      </p:sp>
    </p:spTree>
    <p:extLst>
      <p:ext uri="{BB962C8B-B14F-4D97-AF65-F5344CB8AC3E}">
        <p14:creationId xmlns:p14="http://schemas.microsoft.com/office/powerpoint/2010/main" val="2733508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fontAlgn="base">
              <a:spcBef>
                <a:spcPct val="0"/>
              </a:spcBef>
              <a:spcAft>
                <a:spcPct val="0"/>
              </a:spcAft>
              <a:defRPr smtClean="0">
                <a:solidFill>
                  <a:srgbClr val="DBF5F9">
                    <a:shade val="90000"/>
                  </a:srgbClr>
                </a:solidFill>
                <a:latin typeface="Verdana" panose="020B0604030504040204" pitchFamily="34" charset="0"/>
                <a:cs typeface="Arial" panose="020B0604020202020204" pitchFamily="34" charset="0"/>
              </a:defRPr>
            </a:lvl1pPr>
          </a:lstStyle>
          <a:p>
            <a:pPr>
              <a:defRPr/>
            </a:pPr>
            <a:fld id="{C30C1641-680A-4F25-970D-A43021F7CD5E}" type="datetime1">
              <a:rPr lang="en-US" smtClean="0"/>
              <a:t>18/11/2015</a:t>
            </a:fld>
            <a:endParaRPr lang="en-US"/>
          </a:p>
        </p:txBody>
      </p:sp>
      <p:sp>
        <p:nvSpPr>
          <p:cNvPr id="5" name="Footer Placeholder 18"/>
          <p:cNvSpPr>
            <a:spLocks noGrp="1"/>
          </p:cNvSpPr>
          <p:nvPr>
            <p:ph type="ftr" sz="quarter" idx="11"/>
          </p:nvPr>
        </p:nvSpPr>
        <p:spPr/>
        <p:txBody>
          <a:bodyPr/>
          <a:lstStyle>
            <a:lvl1pPr fontAlgn="base">
              <a:spcBef>
                <a:spcPct val="0"/>
              </a:spcBef>
              <a:spcAft>
                <a:spcPct val="0"/>
              </a:spcAft>
              <a:defRPr>
                <a:solidFill>
                  <a:srgbClr val="DBF5F9">
                    <a:shade val="90000"/>
                  </a:srgbClr>
                </a:solidFill>
                <a:latin typeface="Verdana" panose="020B0604030504040204" pitchFamily="34" charset="0"/>
                <a:cs typeface="Arial" panose="020B0604020202020204" pitchFamily="34" charset="0"/>
              </a:defRPr>
            </a:lvl1pPr>
          </a:lstStyle>
          <a:p>
            <a:pPr>
              <a:defRPr/>
            </a:pPr>
            <a:r>
              <a:rPr lang="en-US"/>
              <a:t>Khoa HTTT - Đại học CNTT </a:t>
            </a:r>
          </a:p>
        </p:txBody>
      </p:sp>
      <p:sp>
        <p:nvSpPr>
          <p:cNvPr id="6" name="Slide Number Placeholder 26"/>
          <p:cNvSpPr>
            <a:spLocks noGrp="1"/>
          </p:cNvSpPr>
          <p:nvPr>
            <p:ph type="sldNum" sz="quarter" idx="12"/>
          </p:nvPr>
        </p:nvSpPr>
        <p:spPr/>
        <p:txBody>
          <a:bodyPr/>
          <a:lstStyle>
            <a:lvl1pPr fontAlgn="base">
              <a:spcBef>
                <a:spcPct val="0"/>
              </a:spcBef>
              <a:spcAft>
                <a:spcPct val="0"/>
              </a:spcAft>
              <a:defRPr>
                <a:solidFill>
                  <a:srgbClr val="DBF5F9">
                    <a:shade val="90000"/>
                  </a:srgbClr>
                </a:solidFill>
                <a:latin typeface="Verdana" panose="020B0604030504040204" pitchFamily="34" charset="0"/>
                <a:cs typeface="Arial" panose="020B0604020202020204" pitchFamily="34" charset="0"/>
              </a:defRPr>
            </a:lvl1pPr>
          </a:lstStyle>
          <a:p>
            <a:pPr>
              <a:defRPr/>
            </a:pPr>
            <a:fld id="{050FF33B-96C4-48FF-8FC3-0E001A91063D}" type="slidenum">
              <a:rPr lang="en-US"/>
              <a:pPr>
                <a:defRPr/>
              </a:pPr>
              <a:t>‹#›</a:t>
            </a:fld>
            <a:endParaRPr lang="en-US"/>
          </a:p>
        </p:txBody>
      </p:sp>
    </p:spTree>
    <p:extLst>
      <p:ext uri="{BB962C8B-B14F-4D97-AF65-F5344CB8AC3E}">
        <p14:creationId xmlns:p14="http://schemas.microsoft.com/office/powerpoint/2010/main" val="30195034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smtClean="0">
                <a:latin typeface="Verdana" panose="020B0604030504040204" pitchFamily="34" charset="0"/>
                <a:cs typeface="Arial" panose="020B0604020202020204" pitchFamily="34" charset="0"/>
              </a:defRPr>
            </a:lvl1pPr>
          </a:lstStyle>
          <a:p>
            <a:pPr>
              <a:defRPr/>
            </a:pPr>
            <a:fld id="{3F41C8CB-E9BA-4BE5-9CFD-49B04F11B59F}" type="datetime1">
              <a:rPr lang="en-US" smtClean="0"/>
              <a:t>18/11/2015</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Verdana" panose="020B0604030504040204" pitchFamily="34" charset="0"/>
                <a:cs typeface="Arial" panose="020B0604020202020204" pitchFamily="34" charset="0"/>
              </a:defRPr>
            </a:lvl1pPr>
          </a:lstStyle>
          <a:p>
            <a:pPr>
              <a:defRPr/>
            </a:pPr>
            <a:r>
              <a:rPr lang="en-US"/>
              <a:t>Khoa HTTT - Đại học CNTT </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cs typeface="Arial" panose="020B0604020202020204" pitchFamily="34" charset="0"/>
              </a:defRPr>
            </a:lvl1pPr>
          </a:lstStyle>
          <a:p>
            <a:pPr>
              <a:defRPr/>
            </a:pPr>
            <a:fld id="{AA998D41-D9D5-4FCA-8718-08546372ACA5}" type="slidenum">
              <a:rPr lang="en-US"/>
              <a:pPr>
                <a:defRPr/>
              </a:pPr>
              <a:t>‹#›</a:t>
            </a:fld>
            <a:endParaRPr lang="en-US"/>
          </a:p>
        </p:txBody>
      </p:sp>
    </p:spTree>
    <p:extLst>
      <p:ext uri="{BB962C8B-B14F-4D97-AF65-F5344CB8AC3E}">
        <p14:creationId xmlns:p14="http://schemas.microsoft.com/office/powerpoint/2010/main" val="62951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smtClean="0">
                <a:latin typeface="Verdana" panose="020B0604030504040204" pitchFamily="34" charset="0"/>
                <a:cs typeface="Arial" panose="020B0604020202020204" pitchFamily="34" charset="0"/>
              </a:defRPr>
            </a:lvl1pPr>
          </a:lstStyle>
          <a:p>
            <a:pPr>
              <a:defRPr/>
            </a:pPr>
            <a:fld id="{5CB026F3-27C4-4D50-902E-561E1FD309B7}" type="datetime1">
              <a:rPr lang="en-US" smtClean="0"/>
              <a:t>18/11/2015</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Verdana" panose="020B0604030504040204" pitchFamily="34" charset="0"/>
                <a:cs typeface="Arial" panose="020B0604020202020204" pitchFamily="34" charset="0"/>
              </a:defRPr>
            </a:lvl1pPr>
          </a:lstStyle>
          <a:p>
            <a:pPr>
              <a:defRPr/>
            </a:pPr>
            <a:r>
              <a:rPr lang="en-US"/>
              <a:t>Khoa HTTT - Đại học CNTT </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cs typeface="Arial" panose="020B0604020202020204" pitchFamily="34" charset="0"/>
              </a:defRPr>
            </a:lvl1pPr>
          </a:lstStyle>
          <a:p>
            <a:pPr>
              <a:defRPr/>
            </a:pPr>
            <a:fld id="{EDF92A81-CE88-4839-8FE9-72A89D9508DE}" type="slidenum">
              <a:rPr lang="en-US"/>
              <a:pPr>
                <a:defRPr/>
              </a:pPr>
              <a:t>‹#›</a:t>
            </a:fld>
            <a:endParaRPr lang="en-US"/>
          </a:p>
        </p:txBody>
      </p:sp>
    </p:spTree>
    <p:extLst>
      <p:ext uri="{BB962C8B-B14F-4D97-AF65-F5344CB8AC3E}">
        <p14:creationId xmlns:p14="http://schemas.microsoft.com/office/powerpoint/2010/main" val="2035458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28400"/>
            <a:ext cx="8229600" cy="63976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752600"/>
            <a:ext cx="8229600" cy="4373563"/>
          </a:xfrm>
        </p:spPr>
        <p:txBody>
          <a:bodyPr/>
          <a:lstStyle>
            <a:lvl1pPr marL="0" indent="0">
              <a:lnSpc>
                <a:spcPts val="2600"/>
              </a:lnSpc>
              <a:buFontTx/>
              <a:buNone/>
              <a:defRPr sz="2800" b="1"/>
            </a:lvl1pPr>
            <a:lvl2pPr marL="684213" indent="-227013">
              <a:lnSpc>
                <a:spcPts val="2600"/>
              </a:lnSpc>
              <a:defRPr sz="2400"/>
            </a:lvl2pPr>
            <a:lvl3pPr marL="1087438" indent="-173038">
              <a:lnSpc>
                <a:spcPts val="2600"/>
              </a:lnSpc>
              <a:defRPr sz="2000"/>
            </a:lvl3pPr>
            <a:lvl4pPr marL="1541463" indent="-169863">
              <a:lnSpc>
                <a:spcPts val="2600"/>
              </a:lnSpc>
              <a:defRPr sz="1600"/>
            </a:lvl4pPr>
            <a:lvl5pPr marL="2001838" indent="-173038">
              <a:lnSpc>
                <a:spcPts val="26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631200" y="914400"/>
            <a:ext cx="8153400" cy="457200"/>
          </a:xfrm>
        </p:spPr>
        <p:txBody>
          <a:bodyPr>
            <a:normAutofit/>
          </a:bodyPr>
          <a:lstStyle>
            <a:lvl1pPr>
              <a:buFontTx/>
              <a:buNone/>
              <a:defRPr sz="2400"/>
            </a:lvl1pPr>
          </a:lstStyle>
          <a:p>
            <a:pPr lvl="0"/>
            <a:r>
              <a:rPr lang="en-US" smtClean="0"/>
              <a:t>Click to edit Master text styles</a:t>
            </a:r>
          </a:p>
        </p:txBody>
      </p:sp>
      <p:sp>
        <p:nvSpPr>
          <p:cNvPr id="5" name="Footer Placeholder 4"/>
          <p:cNvSpPr>
            <a:spLocks noGrp="1"/>
          </p:cNvSpPr>
          <p:nvPr>
            <p:ph type="ftr" sz="quarter" idx="14"/>
          </p:nvPr>
        </p:nvSpPr>
        <p:spPr>
          <a:xfrm>
            <a:off x="3124200" y="6550025"/>
            <a:ext cx="2895600" cy="365125"/>
          </a:xfrm>
        </p:spPr>
        <p:txBody>
          <a:bodyPr/>
          <a:lstStyle>
            <a:lvl1pPr>
              <a:defRPr/>
            </a:lvl1pPr>
          </a:lstStyle>
          <a:p>
            <a:pPr>
              <a:defRPr/>
            </a:pPr>
            <a:endParaRPr lang="en-US" altLang="en-US"/>
          </a:p>
        </p:txBody>
      </p:sp>
      <p:sp>
        <p:nvSpPr>
          <p:cNvPr id="6" name="Slide Number Placeholder 5"/>
          <p:cNvSpPr>
            <a:spLocks noGrp="1"/>
          </p:cNvSpPr>
          <p:nvPr>
            <p:ph type="sldNum" sz="quarter" idx="15"/>
          </p:nvPr>
        </p:nvSpPr>
        <p:spPr>
          <a:xfrm>
            <a:off x="457200" y="6550025"/>
            <a:ext cx="2133600" cy="365125"/>
          </a:xfrm>
        </p:spPr>
        <p:txBody>
          <a:bodyPr/>
          <a:lstStyle>
            <a:lvl1pPr>
              <a:defRPr/>
            </a:lvl1pPr>
          </a:lstStyle>
          <a:p>
            <a:pPr>
              <a:defRPr/>
            </a:pPr>
            <a:fld id="{8C21B4E8-EB6A-4058-8127-D84388E09B6E}" type="slidenum">
              <a:rPr lang="en-US" altLang="en-US"/>
              <a:pPr>
                <a:defRPr/>
              </a:pPr>
              <a:t>‹#›</a:t>
            </a:fld>
            <a:endParaRPr lang="en-US" altLang="en-US"/>
          </a:p>
        </p:txBody>
      </p:sp>
    </p:spTree>
    <p:extLst>
      <p:ext uri="{BB962C8B-B14F-4D97-AF65-F5344CB8AC3E}">
        <p14:creationId xmlns:p14="http://schemas.microsoft.com/office/powerpoint/2010/main" val="3058244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smtClean="0">
                <a:latin typeface="Verdana" panose="020B0604030504040204" pitchFamily="34" charset="0"/>
                <a:cs typeface="Arial" panose="020B0604020202020204" pitchFamily="34" charset="0"/>
              </a:defRPr>
            </a:lvl1pPr>
          </a:lstStyle>
          <a:p>
            <a:pPr>
              <a:defRPr/>
            </a:pPr>
            <a:fld id="{14B8449B-CFDE-4502-9B98-15C0DE09E61D}" type="datetime1">
              <a:rPr lang="en-US" smtClean="0"/>
              <a:t>18/11/2015</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Verdana" panose="020B0604030504040204" pitchFamily="34" charset="0"/>
                <a:cs typeface="Arial" panose="020B0604020202020204" pitchFamily="34" charset="0"/>
              </a:defRPr>
            </a:lvl1pPr>
          </a:lstStyle>
          <a:p>
            <a:pPr>
              <a:defRPr/>
            </a:pPr>
            <a:r>
              <a:rPr lang="en-US"/>
              <a:t>Khoa HTTT - Đại học CNTT </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cs typeface="Arial" panose="020B0604020202020204" pitchFamily="34" charset="0"/>
              </a:defRPr>
            </a:lvl1pPr>
          </a:lstStyle>
          <a:p>
            <a:pPr>
              <a:defRPr/>
            </a:pPr>
            <a:fld id="{376E4EF2-4868-417E-8A91-24EDB94412A2}" type="slidenum">
              <a:rPr lang="en-US"/>
              <a:pPr>
                <a:defRPr/>
              </a:pPr>
              <a:t>‹#›</a:t>
            </a:fld>
            <a:endParaRPr lang="en-US"/>
          </a:p>
        </p:txBody>
      </p:sp>
    </p:spTree>
    <p:extLst>
      <p:ext uri="{BB962C8B-B14F-4D97-AF65-F5344CB8AC3E}">
        <p14:creationId xmlns:p14="http://schemas.microsoft.com/office/powerpoint/2010/main" val="30414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fontAlgn="base">
              <a:spcBef>
                <a:spcPct val="0"/>
              </a:spcBef>
              <a:spcAft>
                <a:spcPct val="0"/>
              </a:spcAft>
              <a:defRPr smtClean="0">
                <a:solidFill>
                  <a:srgbClr val="DBF5F9">
                    <a:shade val="90000"/>
                  </a:srgbClr>
                </a:solidFill>
                <a:latin typeface="Verdana" panose="020B0604030504040204" pitchFamily="34" charset="0"/>
                <a:cs typeface="Arial" panose="020B0604020202020204" pitchFamily="34" charset="0"/>
              </a:defRPr>
            </a:lvl1pPr>
          </a:lstStyle>
          <a:p>
            <a:pPr>
              <a:defRPr/>
            </a:pPr>
            <a:fld id="{103C3337-D74E-4F7B-AF3B-521A86297A36}" type="datetime1">
              <a:rPr lang="en-US" smtClean="0"/>
              <a:t>18/11/2015</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solidFill>
                  <a:srgbClr val="DBF5F9">
                    <a:shade val="90000"/>
                  </a:srgbClr>
                </a:solidFill>
                <a:latin typeface="Verdana" panose="020B0604030504040204" pitchFamily="34" charset="0"/>
                <a:cs typeface="Arial" panose="020B0604020202020204" pitchFamily="34" charset="0"/>
              </a:defRPr>
            </a:lvl1pPr>
          </a:lstStyle>
          <a:p>
            <a:pPr>
              <a:defRPr/>
            </a:pPr>
            <a:r>
              <a:rPr lang="en-US"/>
              <a:t>Khoa HTTT - Đại học CNTT </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solidFill>
                  <a:srgbClr val="DBF5F9">
                    <a:shade val="90000"/>
                  </a:srgbClr>
                </a:solidFill>
                <a:latin typeface="Verdana" panose="020B0604030504040204" pitchFamily="34" charset="0"/>
                <a:cs typeface="Arial" panose="020B0604020202020204" pitchFamily="34" charset="0"/>
              </a:defRPr>
            </a:lvl1pPr>
          </a:lstStyle>
          <a:p>
            <a:pPr>
              <a:defRPr/>
            </a:pPr>
            <a:fld id="{77A10A11-A65C-4753-9084-60C6221B0C99}" type="slidenum">
              <a:rPr lang="en-US"/>
              <a:pPr>
                <a:defRPr/>
              </a:pPr>
              <a:t>‹#›</a:t>
            </a:fld>
            <a:endParaRPr lang="en-US"/>
          </a:p>
        </p:txBody>
      </p:sp>
    </p:spTree>
    <p:extLst>
      <p:ext uri="{BB962C8B-B14F-4D97-AF65-F5344CB8AC3E}">
        <p14:creationId xmlns:p14="http://schemas.microsoft.com/office/powerpoint/2010/main" val="20297250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smtClean="0">
                <a:latin typeface="Verdana" panose="020B0604030504040204" pitchFamily="34" charset="0"/>
                <a:cs typeface="Arial" panose="020B0604020202020204" pitchFamily="34" charset="0"/>
              </a:defRPr>
            </a:lvl1pPr>
          </a:lstStyle>
          <a:p>
            <a:pPr>
              <a:defRPr/>
            </a:pPr>
            <a:fld id="{1F8FF2CD-58CA-4920-9052-D5670C6A36EF}" type="datetime1">
              <a:rPr lang="en-US" smtClean="0"/>
              <a:t>18/11/2015</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Verdana" panose="020B0604030504040204" pitchFamily="34" charset="0"/>
                <a:cs typeface="Arial" panose="020B0604020202020204" pitchFamily="34" charset="0"/>
              </a:defRPr>
            </a:lvl1pPr>
          </a:lstStyle>
          <a:p>
            <a:pPr>
              <a:defRPr/>
            </a:pPr>
            <a:r>
              <a:rPr lang="en-US"/>
              <a:t>Khoa HTTT - Đại học CNTT </a:t>
            </a:r>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cs typeface="Arial" panose="020B0604020202020204" pitchFamily="34" charset="0"/>
              </a:defRPr>
            </a:lvl1pPr>
          </a:lstStyle>
          <a:p>
            <a:pPr>
              <a:defRPr/>
            </a:pPr>
            <a:fld id="{A03905B8-6E0E-4D0C-88C0-858C3B73FA46}" type="slidenum">
              <a:rPr lang="en-US"/>
              <a:pPr>
                <a:defRPr/>
              </a:pPr>
              <a:t>‹#›</a:t>
            </a:fld>
            <a:endParaRPr lang="en-US"/>
          </a:p>
        </p:txBody>
      </p:sp>
    </p:spTree>
    <p:extLst>
      <p:ext uri="{BB962C8B-B14F-4D97-AF65-F5344CB8AC3E}">
        <p14:creationId xmlns:p14="http://schemas.microsoft.com/office/powerpoint/2010/main" val="293719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base">
              <a:spcBef>
                <a:spcPct val="0"/>
              </a:spcBef>
              <a:spcAft>
                <a:spcPct val="0"/>
              </a:spcAft>
              <a:defRPr smtClean="0">
                <a:latin typeface="Verdana" panose="020B0604030504040204" pitchFamily="34" charset="0"/>
                <a:cs typeface="Arial" panose="020B0604020202020204" pitchFamily="34" charset="0"/>
              </a:defRPr>
            </a:lvl1pPr>
          </a:lstStyle>
          <a:p>
            <a:pPr>
              <a:defRPr/>
            </a:pPr>
            <a:fld id="{7803671B-C62B-4EC3-9B45-1A86BB4A860B}" type="datetime1">
              <a:rPr lang="en-US" smtClean="0"/>
              <a:t>18/11/2015</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Verdana" panose="020B0604030504040204" pitchFamily="34" charset="0"/>
                <a:cs typeface="Arial" panose="020B0604020202020204" pitchFamily="34" charset="0"/>
              </a:defRPr>
            </a:lvl1pPr>
          </a:lstStyle>
          <a:p>
            <a:pPr>
              <a:defRPr/>
            </a:pPr>
            <a:r>
              <a:rPr lang="en-US"/>
              <a:t>Khoa HTTT - Đại học CNTT </a:t>
            </a:r>
          </a:p>
        </p:txBody>
      </p:sp>
      <p:sp>
        <p:nvSpPr>
          <p:cNvPr id="9" name="Slide Number Placeholder 8"/>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cs typeface="Arial" panose="020B0604020202020204" pitchFamily="34" charset="0"/>
              </a:defRPr>
            </a:lvl1pPr>
          </a:lstStyle>
          <a:p>
            <a:pPr>
              <a:defRPr/>
            </a:pPr>
            <a:fld id="{F93C379C-F7F9-4462-A491-A588350E46A0}" type="slidenum">
              <a:rPr lang="en-US"/>
              <a:pPr>
                <a:defRPr/>
              </a:pPr>
              <a:t>‹#›</a:t>
            </a:fld>
            <a:endParaRPr lang="en-US"/>
          </a:p>
        </p:txBody>
      </p:sp>
    </p:spTree>
    <p:extLst>
      <p:ext uri="{BB962C8B-B14F-4D97-AF65-F5344CB8AC3E}">
        <p14:creationId xmlns:p14="http://schemas.microsoft.com/office/powerpoint/2010/main" val="112154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smtClean="0">
                <a:latin typeface="Verdana" panose="020B0604030504040204" pitchFamily="34" charset="0"/>
                <a:cs typeface="Arial" panose="020B0604020202020204" pitchFamily="34" charset="0"/>
              </a:defRPr>
            </a:lvl1pPr>
          </a:lstStyle>
          <a:p>
            <a:pPr>
              <a:defRPr/>
            </a:pPr>
            <a:fld id="{447E97B1-E964-434A-8A57-CE928C697425}" type="datetime1">
              <a:rPr lang="en-US" smtClean="0"/>
              <a:t>18/11/2015</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Verdana" panose="020B0604030504040204" pitchFamily="34" charset="0"/>
                <a:cs typeface="Arial" panose="020B0604020202020204" pitchFamily="34" charset="0"/>
              </a:defRPr>
            </a:lvl1pPr>
          </a:lstStyle>
          <a:p>
            <a:pPr>
              <a:defRPr/>
            </a:pPr>
            <a:r>
              <a:rPr lang="en-US"/>
              <a:t>Khoa HTTT - Đại học CNTT </a:t>
            </a:r>
          </a:p>
        </p:txBody>
      </p:sp>
      <p:sp>
        <p:nvSpPr>
          <p:cNvPr id="5" name="Slide Number Placeholder 4"/>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cs typeface="Arial" panose="020B0604020202020204" pitchFamily="34" charset="0"/>
              </a:defRPr>
            </a:lvl1pPr>
          </a:lstStyle>
          <a:p>
            <a:pPr>
              <a:defRPr/>
            </a:pPr>
            <a:fld id="{6A82E65A-9564-49AD-8DB5-EDDB261B3F51}" type="slidenum">
              <a:rPr lang="en-US"/>
              <a:pPr>
                <a:defRPr/>
              </a:pPr>
              <a:t>‹#›</a:t>
            </a:fld>
            <a:endParaRPr lang="en-US"/>
          </a:p>
        </p:txBody>
      </p:sp>
    </p:spTree>
    <p:extLst>
      <p:ext uri="{BB962C8B-B14F-4D97-AF65-F5344CB8AC3E}">
        <p14:creationId xmlns:p14="http://schemas.microsoft.com/office/powerpoint/2010/main" val="305800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smtClean="0">
                <a:latin typeface="Verdana" panose="020B0604030504040204" pitchFamily="34" charset="0"/>
                <a:cs typeface="Arial" panose="020B0604020202020204" pitchFamily="34" charset="0"/>
              </a:defRPr>
            </a:lvl1pPr>
          </a:lstStyle>
          <a:p>
            <a:pPr>
              <a:defRPr/>
            </a:pPr>
            <a:fld id="{AC029B18-E406-4DCE-BACE-FA01B46FBB88}" type="datetime1">
              <a:rPr lang="en-US" smtClean="0"/>
              <a:t>18/11/2015</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Verdana" panose="020B0604030504040204" pitchFamily="34" charset="0"/>
                <a:cs typeface="Arial" panose="020B0604020202020204" pitchFamily="34" charset="0"/>
              </a:defRPr>
            </a:lvl1pPr>
          </a:lstStyle>
          <a:p>
            <a:pPr>
              <a:defRPr/>
            </a:pPr>
            <a:r>
              <a:rPr lang="en-US"/>
              <a:t>Khoa HTTT - Đại học CNTT </a:t>
            </a:r>
          </a:p>
        </p:txBody>
      </p:sp>
      <p:sp>
        <p:nvSpPr>
          <p:cNvPr id="4" name="Slide Number Placeholder 3"/>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cs typeface="Arial" panose="020B0604020202020204" pitchFamily="34" charset="0"/>
              </a:defRPr>
            </a:lvl1pPr>
          </a:lstStyle>
          <a:p>
            <a:pPr>
              <a:defRPr/>
            </a:pPr>
            <a:fld id="{659A1C7C-5882-4CF9-A0C5-37A52E9086F3}" type="slidenum">
              <a:rPr lang="en-US"/>
              <a:pPr>
                <a:defRPr/>
              </a:pPr>
              <a:t>‹#›</a:t>
            </a:fld>
            <a:endParaRPr lang="en-US"/>
          </a:p>
        </p:txBody>
      </p:sp>
    </p:spTree>
    <p:extLst>
      <p:ext uri="{BB962C8B-B14F-4D97-AF65-F5344CB8AC3E}">
        <p14:creationId xmlns:p14="http://schemas.microsoft.com/office/powerpoint/2010/main" val="1207114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smtClean="0">
                <a:latin typeface="Verdana" panose="020B0604030504040204" pitchFamily="34" charset="0"/>
                <a:cs typeface="Arial" panose="020B0604020202020204" pitchFamily="34" charset="0"/>
              </a:defRPr>
            </a:lvl1pPr>
          </a:lstStyle>
          <a:p>
            <a:pPr>
              <a:defRPr/>
            </a:pPr>
            <a:fld id="{8AA838B7-3AB0-406B-B0FA-48605603DAF5}" type="datetime1">
              <a:rPr lang="en-US" smtClean="0"/>
              <a:t>18/11/2015</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Verdana" panose="020B0604030504040204" pitchFamily="34" charset="0"/>
                <a:cs typeface="Arial" panose="020B0604020202020204" pitchFamily="34" charset="0"/>
              </a:defRPr>
            </a:lvl1pPr>
          </a:lstStyle>
          <a:p>
            <a:pPr>
              <a:defRPr/>
            </a:pPr>
            <a:r>
              <a:rPr lang="en-US"/>
              <a:t>Khoa HTTT - Đại học CNTT </a:t>
            </a:r>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cs typeface="Arial" panose="020B0604020202020204" pitchFamily="34" charset="0"/>
              </a:defRPr>
            </a:lvl1pPr>
          </a:lstStyle>
          <a:p>
            <a:pPr>
              <a:defRPr/>
            </a:pPr>
            <a:fld id="{74464929-9343-489E-B122-0996D62482F1}" type="slidenum">
              <a:rPr lang="en-US"/>
              <a:pPr>
                <a:defRPr/>
              </a:pPr>
              <a:t>‹#›</a:t>
            </a:fld>
            <a:endParaRPr lang="en-US"/>
          </a:p>
        </p:txBody>
      </p:sp>
    </p:spTree>
    <p:extLst>
      <p:ext uri="{BB962C8B-B14F-4D97-AF65-F5344CB8AC3E}">
        <p14:creationId xmlns:p14="http://schemas.microsoft.com/office/powerpoint/2010/main" val="3276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fontAlgn="base">
              <a:spcBef>
                <a:spcPct val="0"/>
              </a:spcBef>
              <a:spcAft>
                <a:spcPct val="0"/>
              </a:spcAft>
              <a:defRPr smtClean="0">
                <a:latin typeface="Verdana" panose="020B0604030504040204" pitchFamily="34" charset="0"/>
                <a:cs typeface="Arial" panose="020B0604020202020204" pitchFamily="34" charset="0"/>
              </a:defRPr>
            </a:lvl1pPr>
          </a:lstStyle>
          <a:p>
            <a:pPr>
              <a:defRPr/>
            </a:pPr>
            <a:fld id="{0334B7F5-3884-4853-A9D8-510778787C3E}" type="datetime1">
              <a:rPr lang="en-US" smtClean="0"/>
              <a:t>18/11/2015</a:t>
            </a:fld>
            <a:endParaRPr lang="en-US"/>
          </a:p>
        </p:txBody>
      </p:sp>
      <p:sp>
        <p:nvSpPr>
          <p:cNvPr id="10" name="Footer Placeholder 5"/>
          <p:cNvSpPr>
            <a:spLocks noGrp="1"/>
          </p:cNvSpPr>
          <p:nvPr>
            <p:ph type="ftr" sz="quarter" idx="11"/>
          </p:nvPr>
        </p:nvSpPr>
        <p:spPr/>
        <p:txBody>
          <a:bodyPr/>
          <a:lstStyle>
            <a:lvl1pPr fontAlgn="base">
              <a:spcBef>
                <a:spcPct val="0"/>
              </a:spcBef>
              <a:spcAft>
                <a:spcPct val="0"/>
              </a:spcAft>
              <a:defRPr>
                <a:latin typeface="Verdana" panose="020B0604030504040204" pitchFamily="34" charset="0"/>
                <a:cs typeface="Arial" panose="020B0604020202020204" pitchFamily="34" charset="0"/>
              </a:defRPr>
            </a:lvl1pPr>
          </a:lstStyle>
          <a:p>
            <a:pPr>
              <a:defRPr/>
            </a:pPr>
            <a:r>
              <a:rPr lang="en-US"/>
              <a:t>Khoa HTTT - Đại học CNTT </a:t>
            </a:r>
          </a:p>
        </p:txBody>
      </p:sp>
      <p:sp>
        <p:nvSpPr>
          <p:cNvPr id="11" name="Slide Number Placeholder 6"/>
          <p:cNvSpPr>
            <a:spLocks noGrp="1"/>
          </p:cNvSpPr>
          <p:nvPr>
            <p:ph type="sldNum" sz="quarter" idx="12"/>
          </p:nvPr>
        </p:nvSpPr>
        <p:spPr>
          <a:xfrm>
            <a:off x="8077200" y="6356350"/>
            <a:ext cx="609600" cy="365125"/>
          </a:xfrm>
        </p:spPr>
        <p:txBody>
          <a:bodyPr/>
          <a:lstStyle>
            <a:lvl1pPr fontAlgn="base">
              <a:spcBef>
                <a:spcPct val="0"/>
              </a:spcBef>
              <a:spcAft>
                <a:spcPct val="0"/>
              </a:spcAft>
              <a:defRPr>
                <a:latin typeface="Verdana" panose="020B0604030504040204" pitchFamily="34" charset="0"/>
                <a:cs typeface="Arial" panose="020B0604020202020204" pitchFamily="34" charset="0"/>
              </a:defRPr>
            </a:lvl1pPr>
          </a:lstStyle>
          <a:p>
            <a:pPr>
              <a:defRPr/>
            </a:pPr>
            <a:fld id="{C3049D09-0FAD-476F-B700-E4DC936E6864}" type="slidenum">
              <a:rPr lang="en-US"/>
              <a:pPr>
                <a:defRPr/>
              </a:pPr>
              <a:t>‹#›</a:t>
            </a:fld>
            <a:endParaRPr lang="en-US"/>
          </a:p>
        </p:txBody>
      </p:sp>
    </p:spTree>
    <p:extLst>
      <p:ext uri="{BB962C8B-B14F-4D97-AF65-F5344CB8AC3E}">
        <p14:creationId xmlns:p14="http://schemas.microsoft.com/office/powerpoint/2010/main" val="1425626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a:cs typeface="+mn-cs"/>
            </a:endParaRPr>
          </a:p>
        </p:txBody>
      </p:sp>
      <p:sp>
        <p:nvSpPr>
          <p:cNvPr id="2052"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2053"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rgbClr val="04617B">
                    <a:shade val="90000"/>
                  </a:srgbClr>
                </a:solidFill>
                <a:latin typeface="Constantia"/>
                <a:cs typeface="+mn-cs"/>
              </a:defRPr>
            </a:lvl1pPr>
          </a:lstStyle>
          <a:p>
            <a:pPr>
              <a:defRPr/>
            </a:pPr>
            <a:fld id="{D5AF9E0D-D52E-493D-A672-4E6880D54992}" type="datetime1">
              <a:rPr lang="en-US" smtClean="0"/>
              <a:t>18/11/2015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rgbClr val="04617B">
                    <a:shade val="90000"/>
                  </a:srgbClr>
                </a:solidFill>
                <a:latin typeface="Constantia"/>
                <a:cs typeface="+mn-cs"/>
              </a:defRPr>
            </a:lvl1pPr>
          </a:lstStyle>
          <a:p>
            <a:pPr>
              <a:defRPr/>
            </a:pPr>
            <a:r>
              <a:rPr lang="en-US"/>
              <a:t>Khoa HTTT - Đại học CNTT </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rgbClr val="04617B">
                    <a:shade val="90000"/>
                  </a:srgbClr>
                </a:solidFill>
                <a:latin typeface="Constantia"/>
                <a:cs typeface="+mn-cs"/>
              </a:defRPr>
            </a:lvl1pPr>
          </a:lstStyle>
          <a:p>
            <a:pPr>
              <a:defRPr/>
            </a:pPr>
            <a:fld id="{A82F58AD-80CE-4CA3-9FB3-19C44FF64B56}" type="slidenum">
              <a:rPr lang="en-US"/>
              <a:pPr>
                <a:defRPr/>
              </a:pPr>
              <a:t>‹#›</a:t>
            </a:fld>
            <a:endParaRPr lang="en-US"/>
          </a:p>
        </p:txBody>
      </p:sp>
      <p:grpSp>
        <p:nvGrpSpPr>
          <p:cNvPr id="2057"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a:cs typeface="+mn-cs"/>
              </a:endParaRPr>
            </a:p>
          </p:txBody>
        </p:sp>
      </p:grpSp>
    </p:spTree>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 id="2147484280" r:id="rId12"/>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defRPr>
      </a:lvl2pPr>
      <a:lvl3pPr algn="l" rtl="0" eaLnBrk="0" fontAlgn="base" hangingPunct="0">
        <a:spcBef>
          <a:spcPct val="0"/>
        </a:spcBef>
        <a:spcAft>
          <a:spcPct val="0"/>
        </a:spcAft>
        <a:defRPr sz="5000">
          <a:solidFill>
            <a:schemeClr val="tx2"/>
          </a:solidFill>
          <a:latin typeface="Calibri" panose="020F0502020204030204" pitchFamily="34" charset="0"/>
        </a:defRPr>
      </a:lvl3pPr>
      <a:lvl4pPr algn="l" rtl="0" eaLnBrk="0" fontAlgn="base" hangingPunct="0">
        <a:spcBef>
          <a:spcPct val="0"/>
        </a:spcBef>
        <a:spcAft>
          <a:spcPct val="0"/>
        </a:spcAft>
        <a:defRPr sz="5000">
          <a:solidFill>
            <a:schemeClr val="tx2"/>
          </a:solidFill>
          <a:latin typeface="Calibri" panose="020F0502020204030204" pitchFamily="34" charset="0"/>
        </a:defRPr>
      </a:lvl4pPr>
      <a:lvl5pPr algn="l" rtl="0" eaLnBrk="0" fontAlgn="base" hangingPunct="0">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62000"/>
            <a:ext cx="8305800" cy="1524000"/>
          </a:xfrm>
          <a:extLst/>
        </p:spPr>
        <p:txBody>
          <a:bodyPr>
            <a:noAutofit/>
          </a:bodyPr>
          <a:lstStyle/>
          <a:p>
            <a:pPr algn="ctr" eaLnBrk="1" fontAlgn="auto" hangingPunct="1">
              <a:spcAft>
                <a:spcPts val="0"/>
              </a:spcAft>
              <a:defRPr/>
            </a:pPr>
            <a:r>
              <a:rPr lang="en-US" altLang="en-US" sz="4800" smtClean="0">
                <a:solidFill>
                  <a:srgbClr val="FFFF00"/>
                </a:solidFill>
                <a:latin typeface="Times New Roman" panose="02020603050405020304" pitchFamily="18" charset="0"/>
                <a:cs typeface="Times New Roman" panose="02020603050405020304" pitchFamily="18" charset="0"/>
              </a:rPr>
              <a:t>KỸ NĂNG GIAO TIẾP VÀ ỨNG XỬ</a:t>
            </a:r>
            <a:endParaRPr lang="en-US" sz="4800">
              <a:solidFill>
                <a:schemeClr val="tx1">
                  <a:lumMod val="95000"/>
                </a:schemeClr>
              </a:solidFill>
              <a:latin typeface="Times New Roman" panose="02020603050405020304" pitchFamily="18" charset="0"/>
              <a:cs typeface="Times New Roman" panose="02020603050405020304" pitchFamily="18" charset="0"/>
            </a:endParaRPr>
          </a:p>
        </p:txBody>
      </p:sp>
      <p:sp>
        <p:nvSpPr>
          <p:cNvPr id="4915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86B0F30-2C74-47D5-ABB4-EA7ACD8ED646}" type="slidenum">
              <a:rPr lang="en-US" altLang="en-US" smtClean="0">
                <a:solidFill>
                  <a:srgbClr val="045C75"/>
                </a:solidFill>
                <a:latin typeface="Verdana" panose="020B0604030504040204" pitchFamily="34" charset="0"/>
              </a:rPr>
              <a:pPr/>
              <a:t>1</a:t>
            </a:fld>
            <a:endParaRPr lang="en-US" altLang="en-US" smtClean="0">
              <a:solidFill>
                <a:srgbClr val="045C75"/>
              </a:solidFill>
              <a:latin typeface="Verdana" panose="020B060403050404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282952"/>
            <a:ext cx="6858000" cy="438912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304800"/>
            <a:ext cx="8229600" cy="857250"/>
          </a:xfrm>
        </p:spPr>
        <p:txBody>
          <a:bodyPr>
            <a:normAutofit/>
          </a:bodyPr>
          <a:lstStyle/>
          <a:p>
            <a:pPr marL="171450" indent="0">
              <a:defRPr/>
            </a:pPr>
            <a:r>
              <a:rPr lang="en-US" altLang="en-US"/>
              <a:t>Quá trình giao tiếp</a:t>
            </a:r>
          </a:p>
        </p:txBody>
      </p:sp>
      <p:pic>
        <p:nvPicPr>
          <p:cNvPr id="59395" name="Picture 2" descr="C:\Documents and Settings\Kien Con\Desktop\New Folder\SoftSkill\HK2-1112\SS\giaotie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713440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376E4EF2-4868-417E-8A91-24EDB94412A2}"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781050"/>
          </a:xfrm>
        </p:spPr>
        <p:txBody>
          <a:bodyPr/>
          <a:lstStyle/>
          <a:p>
            <a:r>
              <a:rPr lang="en-US" smtClean="0"/>
              <a:t>Chúng ta giao tiếp như thế nào?</a:t>
            </a:r>
            <a:endParaRPr lang="en-US"/>
          </a:p>
        </p:txBody>
      </p:sp>
      <p:sp>
        <p:nvSpPr>
          <p:cNvPr id="3" name="Content Placeholder 2"/>
          <p:cNvSpPr>
            <a:spLocks noGrp="1"/>
          </p:cNvSpPr>
          <p:nvPr>
            <p:ph idx="1"/>
          </p:nvPr>
        </p:nvSpPr>
        <p:spPr>
          <a:xfrm>
            <a:off x="304800" y="1219200"/>
            <a:ext cx="8229600" cy="5257800"/>
          </a:xfrm>
        </p:spPr>
        <p:txBody>
          <a:bodyPr/>
          <a:lstStyle/>
          <a:p>
            <a:pPr marL="273050" lvl="1" indent="-273050">
              <a:buClr>
                <a:srgbClr val="0BD0D9"/>
              </a:buClr>
              <a:buSzPct val="95000"/>
            </a:pPr>
            <a:r>
              <a:rPr lang="en-US" sz="2800">
                <a:latin typeface="Times New Roman" panose="02020603050405020304" pitchFamily="18" charset="0"/>
                <a:cs typeface="Times New Roman" panose="02020603050405020304" pitchFamily="18" charset="0"/>
              </a:rPr>
              <a:t>N</a:t>
            </a:r>
            <a:r>
              <a:rPr lang="en-US" sz="2800" smtClean="0">
                <a:latin typeface="Times New Roman" panose="02020603050405020304" pitchFamily="18" charset="0"/>
                <a:cs typeface="Times New Roman" panose="02020603050405020304" pitchFamily="18" charset="0"/>
              </a:rPr>
              <a:t>gôn ngữ (n</a:t>
            </a:r>
            <a:r>
              <a:rPr lang="en-US" sz="2800" smtClean="0">
                <a:latin typeface="Times New Roman" panose="02020603050405020304" pitchFamily="18" charset="0"/>
                <a:cs typeface="Times New Roman" panose="02020603050405020304" pitchFamily="18" charset="0"/>
              </a:rPr>
              <a:t>ói):</a:t>
            </a:r>
          </a:p>
          <a:p>
            <a:pPr lvl="1" eaLnBrk="1" hangingPunct="1"/>
            <a:r>
              <a:rPr lang="en-US" sz="2600">
                <a:latin typeface="Times New Roman" panose="02020603050405020304" pitchFamily="18" charset="0"/>
                <a:cs typeface="Times New Roman" panose="02020603050405020304" pitchFamily="18" charset="0"/>
              </a:rPr>
              <a:t>Lời </a:t>
            </a:r>
            <a:r>
              <a:rPr lang="en-US" sz="2600">
                <a:latin typeface="Times New Roman" panose="02020603050405020304" pitchFamily="18" charset="0"/>
                <a:cs typeface="Times New Roman" panose="02020603050405020304" pitchFamily="18" charset="0"/>
              </a:rPr>
              <a:t>nói </a:t>
            </a:r>
            <a:r>
              <a:rPr lang="en-US" sz="2600" smtClean="0">
                <a:latin typeface="Times New Roman" panose="02020603050405020304" pitchFamily="18" charset="0"/>
                <a:cs typeface="Times New Roman" panose="02020603050405020304" pitchFamily="18" charset="0"/>
              </a:rPr>
              <a:t>Yếu </a:t>
            </a:r>
            <a:r>
              <a:rPr lang="en-US" sz="2600">
                <a:latin typeface="Times New Roman" panose="02020603050405020304" pitchFamily="18" charset="0"/>
                <a:cs typeface="Times New Roman" panose="02020603050405020304" pitchFamily="18" charset="0"/>
              </a:rPr>
              <a:t>tố kèm lời nói</a:t>
            </a:r>
          </a:p>
          <a:p>
            <a:r>
              <a:rPr lang="en-US" sz="2800">
                <a:latin typeface="Times New Roman" panose="02020603050405020304" pitchFamily="18" charset="0"/>
                <a:cs typeface="Times New Roman" panose="02020603050405020304" pitchFamily="18" charset="0"/>
              </a:rPr>
              <a:t>Phi ngôn ngữ</a:t>
            </a:r>
          </a:p>
          <a:p>
            <a:r>
              <a:rPr lang="en-US" sz="2800">
                <a:latin typeface="Times New Roman" panose="02020603050405020304" pitchFamily="18" charset="0"/>
                <a:cs typeface="Times New Roman" panose="02020603050405020304" pitchFamily="18" charset="0"/>
              </a:rPr>
              <a:t>Viết</a:t>
            </a:r>
          </a:p>
          <a:p>
            <a:pPr marL="0" indent="0">
              <a:buNone/>
            </a:pPr>
            <a:endParaRPr lang="en-US" smtClean="0"/>
          </a:p>
          <a:p>
            <a:endParaRPr lang="en-US"/>
          </a:p>
        </p:txBody>
      </p:sp>
      <p:sp>
        <p:nvSpPr>
          <p:cNvPr id="4" name="Slide Number Placeholder 3"/>
          <p:cNvSpPr>
            <a:spLocks noGrp="1"/>
          </p:cNvSpPr>
          <p:nvPr>
            <p:ph type="sldNum" sz="quarter" idx="12"/>
          </p:nvPr>
        </p:nvSpPr>
        <p:spPr/>
        <p:txBody>
          <a:bodyPr/>
          <a:lstStyle/>
          <a:p>
            <a:pPr>
              <a:defRPr/>
            </a:pPr>
            <a:fld id="{376E4EF2-4868-417E-8A91-24EDB94412A2}" type="slidenum">
              <a:rPr lang="en-US" smtClean="0"/>
              <a:pPr>
                <a:defRPr/>
              </a:pPr>
              <a:t>11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659" y="1192040"/>
            <a:ext cx="4020436" cy="25146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848100"/>
            <a:ext cx="2085975" cy="2190750"/>
          </a:xfrm>
          <a:prstGeom prst="rect">
            <a:avLst/>
          </a:prstGeom>
        </p:spPr>
      </p:pic>
    </p:spTree>
    <p:extLst>
      <p:ext uri="{BB962C8B-B14F-4D97-AF65-F5344CB8AC3E}">
        <p14:creationId xmlns:p14="http://schemas.microsoft.com/office/powerpoint/2010/main" val="3916843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81000" y="175552"/>
            <a:ext cx="8229600" cy="933450"/>
          </a:xfrm>
        </p:spPr>
        <p:txBody>
          <a:bodyPr>
            <a:normAutofit/>
          </a:bodyPr>
          <a:lstStyle/>
          <a:p>
            <a:pPr marL="171450">
              <a:defRPr/>
            </a:pPr>
            <a:r>
              <a:rPr lang="en-US" altLang="en-US"/>
              <a:t>Giao tiếp bằng ngôn ngữ</a:t>
            </a:r>
          </a:p>
        </p:txBody>
      </p:sp>
      <p:pic>
        <p:nvPicPr>
          <p:cNvPr id="60419" name="Picture 2" descr="D:\Teaching\US\05. Soft skills\Image22.gif"/>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5105400" y="1524000"/>
            <a:ext cx="3690772" cy="4389437"/>
          </a:xfrm>
        </p:spPr>
      </p:pic>
      <p:sp>
        <p:nvSpPr>
          <p:cNvPr id="60422" name="TextBox 7"/>
          <p:cNvSpPr txBox="1">
            <a:spLocks noChangeArrowheads="1"/>
          </p:cNvSpPr>
          <p:nvPr/>
        </p:nvSpPr>
        <p:spPr bwMode="auto">
          <a:xfrm>
            <a:off x="228600" y="1487786"/>
            <a:ext cx="4419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smtClean="0">
                <a:latin typeface="Times New Roman" panose="02020603050405020304" pitchFamily="18" charset="0"/>
                <a:cs typeface="Times New Roman" panose="02020603050405020304" pitchFamily="18" charset="0"/>
              </a:rPr>
              <a:t>Thông điệp giao tiếp cần:</a:t>
            </a:r>
            <a:endParaRPr lang="en-US" altLang="en-US" sz="2800">
              <a:latin typeface="Times New Roman" panose="02020603050405020304" pitchFamily="18" charset="0"/>
              <a:cs typeface="Times New Roman" panose="02020603050405020304" pitchFamily="18" charset="0"/>
            </a:endParaRPr>
          </a:p>
          <a:p>
            <a:pPr marL="398463" indent="-398463">
              <a:spcBef>
                <a:spcPct val="20000"/>
              </a:spcBef>
              <a:buClr>
                <a:srgbClr val="0BD0D9"/>
              </a:buClr>
              <a:buSzPct val="95000"/>
              <a:buFont typeface="Wingdings 2" panose="05020102010507070707" pitchFamily="18" charset="2"/>
              <a:buChar char=""/>
            </a:pPr>
            <a:r>
              <a:rPr lang="en-US" altLang="en-US" sz="2600">
                <a:latin typeface="Times New Roman" panose="02020603050405020304" pitchFamily="18" charset="0"/>
                <a:cs typeface="Times New Roman" panose="02020603050405020304" pitchFamily="18" charset="0"/>
              </a:rPr>
              <a:t>Ngắn gọn</a:t>
            </a:r>
          </a:p>
          <a:p>
            <a:pPr marL="398463" indent="-398463">
              <a:spcBef>
                <a:spcPct val="20000"/>
              </a:spcBef>
              <a:buClr>
                <a:srgbClr val="0BD0D9"/>
              </a:buClr>
              <a:buSzPct val="95000"/>
              <a:buFont typeface="Wingdings 2" panose="05020102010507070707" pitchFamily="18" charset="2"/>
              <a:buChar char=""/>
            </a:pPr>
            <a:r>
              <a:rPr lang="en-US" altLang="en-US" sz="2600">
                <a:latin typeface="Times New Roman" panose="02020603050405020304" pitchFamily="18" charset="0"/>
                <a:cs typeface="Times New Roman" panose="02020603050405020304" pitchFamily="18" charset="0"/>
              </a:rPr>
              <a:t>Dễ hiểu</a:t>
            </a:r>
          </a:p>
          <a:p>
            <a:pPr marL="398463" indent="-398463">
              <a:spcBef>
                <a:spcPct val="20000"/>
              </a:spcBef>
              <a:buClr>
                <a:srgbClr val="0BD0D9"/>
              </a:buClr>
              <a:buSzPct val="95000"/>
              <a:buFont typeface="Wingdings 2" panose="05020102010507070707" pitchFamily="18" charset="2"/>
              <a:buChar char=""/>
            </a:pPr>
            <a:r>
              <a:rPr lang="en-US" altLang="en-US" sz="2600">
                <a:latin typeface="Times New Roman" panose="02020603050405020304" pitchFamily="18" charset="0"/>
                <a:cs typeface="Times New Roman" panose="02020603050405020304" pitchFamily="18" charset="0"/>
              </a:rPr>
              <a:t>Đầy đủ</a:t>
            </a:r>
          </a:p>
          <a:p>
            <a:pPr marL="398463" indent="-398463">
              <a:spcBef>
                <a:spcPct val="20000"/>
              </a:spcBef>
              <a:buClr>
                <a:srgbClr val="0BD0D9"/>
              </a:buClr>
              <a:buSzPct val="95000"/>
              <a:buFont typeface="Wingdings 2" panose="05020102010507070707" pitchFamily="18" charset="2"/>
              <a:buChar char=""/>
            </a:pPr>
            <a:r>
              <a:rPr lang="en-US" altLang="en-US" sz="2600">
                <a:latin typeface="Times New Roman" panose="02020603050405020304" pitchFamily="18" charset="0"/>
                <a:cs typeface="Times New Roman" panose="02020603050405020304" pitchFamily="18" charset="0"/>
              </a:rPr>
              <a:t>Đúng lúc, đúng hoàn cảnh</a:t>
            </a:r>
          </a:p>
        </p:txBody>
      </p:sp>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12</a:t>
            </a:fld>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297944"/>
            <a:ext cx="3187807" cy="239335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8600" y="228600"/>
            <a:ext cx="8229600" cy="857250"/>
          </a:xfrm>
        </p:spPr>
        <p:txBody>
          <a:bodyPr>
            <a:normAutofit/>
          </a:bodyPr>
          <a:lstStyle/>
          <a:p>
            <a:pPr marL="171450" indent="0">
              <a:defRPr/>
            </a:pPr>
            <a:r>
              <a:rPr lang="en-US" altLang="en-US"/>
              <a:t>Giao tiếp phi ngôn ngữ</a:t>
            </a:r>
          </a:p>
        </p:txBody>
      </p:sp>
      <p:sp>
        <p:nvSpPr>
          <p:cNvPr id="62466" name="Rectangle 3"/>
          <p:cNvSpPr>
            <a:spLocks noGrp="1" noChangeArrowheads="1"/>
          </p:cNvSpPr>
          <p:nvPr>
            <p:ph idx="1"/>
          </p:nvPr>
        </p:nvSpPr>
        <p:spPr>
          <a:xfrm>
            <a:off x="228600" y="1295400"/>
            <a:ext cx="8763000" cy="4389437"/>
          </a:xfrm>
        </p:spPr>
        <p:txBody>
          <a:bodyPr/>
          <a:lstStyle/>
          <a:p>
            <a:pPr eaLnBrk="1" hangingPunct="1"/>
            <a:r>
              <a:rPr lang="nl-NL" altLang="en-US" sz="2800" smtClean="0">
                <a:latin typeface="Times New Roman" panose="02020603050405020304" pitchFamily="18" charset="0"/>
                <a:cs typeface="Times New Roman" panose="02020603050405020304" pitchFamily="18" charset="0"/>
              </a:rPr>
              <a:t>Giao </a:t>
            </a:r>
            <a:r>
              <a:rPr lang="nl-NL" altLang="en-US" sz="2800" smtClean="0">
                <a:latin typeface="Times New Roman" panose="02020603050405020304" pitchFamily="18" charset="0"/>
                <a:cs typeface="Times New Roman" panose="02020603050405020304" pitchFamily="18" charset="0"/>
              </a:rPr>
              <a:t>tiếp phi ngôn ngữ chiếm từ </a:t>
            </a:r>
            <a:r>
              <a:rPr lang="nl-NL" altLang="en-US" sz="2800" smtClean="0">
                <a:latin typeface="Times New Roman" panose="02020603050405020304" pitchFamily="18" charset="0"/>
                <a:cs typeface="Times New Roman" panose="02020603050405020304" pitchFamily="18" charset="0"/>
              </a:rPr>
              <a:t>55-65</a:t>
            </a:r>
            <a:r>
              <a:rPr lang="nl-NL" altLang="en-US" sz="2800" smtClean="0">
                <a:latin typeface="Times New Roman" panose="02020603050405020304" pitchFamily="18" charset="0"/>
                <a:cs typeface="Times New Roman" panose="02020603050405020304" pitchFamily="18" charset="0"/>
              </a:rPr>
              <a:t>%</a:t>
            </a:r>
            <a:endParaRPr lang="nl-NL" altLang="en-US" sz="2800" smtClean="0">
              <a:latin typeface="Times New Roman" panose="02020603050405020304" pitchFamily="18" charset="0"/>
              <a:cs typeface="Times New Roman" panose="02020603050405020304" pitchFamily="18" charset="0"/>
            </a:endParaRPr>
          </a:p>
          <a:p>
            <a:pPr eaLnBrk="1" hangingPunct="1"/>
            <a:r>
              <a:rPr lang="nl-NL" altLang="en-US" sz="2800" smtClean="0">
                <a:latin typeface="Times New Roman" panose="02020603050405020304" pitchFamily="18" charset="0"/>
                <a:cs typeface="Times New Roman" panose="02020603050405020304" pitchFamily="18" charset="0"/>
              </a:rPr>
              <a:t>Giao tiếp ngôn ngữ chỉ chiếm khoảng </a:t>
            </a:r>
            <a:r>
              <a:rPr lang="nl-NL" altLang="en-US" sz="2800" smtClean="0">
                <a:latin typeface="Times New Roman" panose="02020603050405020304" pitchFamily="18" charset="0"/>
                <a:cs typeface="Times New Roman" panose="02020603050405020304" pitchFamily="18" charset="0"/>
              </a:rPr>
              <a:t>7</a:t>
            </a:r>
            <a:r>
              <a:rPr lang="nl-NL" altLang="en-US" sz="2800" smtClean="0">
                <a:latin typeface="Times New Roman" panose="02020603050405020304" pitchFamily="18" charset="0"/>
                <a:cs typeface="Times New Roman" panose="02020603050405020304" pitchFamily="18" charset="0"/>
              </a:rPr>
              <a:t>%</a:t>
            </a:r>
            <a:endParaRPr lang="nl-NL" altLang="en-US" sz="2800" smtClean="0">
              <a:latin typeface="Times New Roman" panose="02020603050405020304" pitchFamily="18" charset="0"/>
              <a:cs typeface="Times New Roman" panose="02020603050405020304" pitchFamily="18" charset="0"/>
            </a:endParaRPr>
          </a:p>
          <a:p>
            <a:pPr eaLnBrk="1" hangingPunct="1"/>
            <a:r>
              <a:rPr lang="nl-NL" altLang="en-US" sz="2800" smtClean="0">
                <a:latin typeface="Times New Roman" panose="02020603050405020304" pitchFamily="18" charset="0"/>
                <a:cs typeface="Times New Roman" panose="02020603050405020304" pitchFamily="18" charset="0"/>
              </a:rPr>
              <a:t>Sự kết hợp giữa giao tiếp ngôn ngữ và phi ngôn ngữ chiếm khoảng 38%</a:t>
            </a:r>
            <a:endParaRPr lang="en-US" altLang="en-US" sz="280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13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429000"/>
            <a:ext cx="6324600" cy="31325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304800"/>
            <a:ext cx="8763000" cy="7810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normAutofit fontScale="90000"/>
          </a:bodyPr>
          <a:lstStyle/>
          <a:p>
            <a:pPr marL="171450"/>
            <a:r>
              <a:rPr lang="nl-NL"/>
              <a:t>Đặc điểm của giao tiếp phi ngôn ngữ</a:t>
            </a:r>
            <a:endParaRPr lang="en-US"/>
          </a:p>
        </p:txBody>
      </p:sp>
      <p:sp>
        <p:nvSpPr>
          <p:cNvPr id="63491" name="Rectangle 3"/>
          <p:cNvSpPr>
            <a:spLocks noGrp="1" noChangeArrowheads="1"/>
          </p:cNvSpPr>
          <p:nvPr>
            <p:ph idx="1"/>
          </p:nvPr>
        </p:nvSpPr>
        <p:spPr>
          <a:xfrm>
            <a:off x="304800" y="1526381"/>
            <a:ext cx="8458200" cy="4389437"/>
          </a:xfrm>
        </p:spPr>
        <p:txBody>
          <a:bodyPr/>
          <a:lstStyle/>
          <a:p>
            <a:pPr marL="398463" lvl="1" indent="-398463">
              <a:spcBef>
                <a:spcPts val="1200"/>
              </a:spcBef>
              <a:buClr>
                <a:srgbClr val="0BD0D9"/>
              </a:buClr>
              <a:buSzPct val="95000"/>
            </a:pPr>
            <a:r>
              <a:rPr lang="nl-NL" altLang="en-US" sz="2800" smtClean="0">
                <a:latin typeface="Times New Roman" panose="02020603050405020304" pitchFamily="18" charset="0"/>
                <a:cs typeface="Times New Roman" panose="02020603050405020304" pitchFamily="18" charset="0"/>
              </a:rPr>
              <a:t>Giao </a:t>
            </a:r>
            <a:r>
              <a:rPr lang="nl-NL" altLang="en-US" sz="2800">
                <a:latin typeface="Times New Roman" panose="02020603050405020304" pitchFamily="18" charset="0"/>
                <a:cs typeface="Times New Roman" panose="02020603050405020304" pitchFamily="18" charset="0"/>
              </a:rPr>
              <a:t>tiếp phi ngôn ngữ luôn có giá trị giao </a:t>
            </a:r>
            <a:r>
              <a:rPr lang="nl-NL" altLang="en-US" sz="2800">
                <a:latin typeface="Times New Roman" panose="02020603050405020304" pitchFamily="18" charset="0"/>
                <a:cs typeface="Times New Roman" panose="02020603050405020304" pitchFamily="18" charset="0"/>
              </a:rPr>
              <a:t>tiếp </a:t>
            </a:r>
            <a:r>
              <a:rPr lang="nl-NL" altLang="en-US" sz="2800" smtClean="0">
                <a:latin typeface="Times New Roman" panose="02020603050405020304" pitchFamily="18" charset="0"/>
                <a:cs typeface="Times New Roman" panose="02020603050405020304" pitchFamily="18" charset="0"/>
              </a:rPr>
              <a:t>cao</a:t>
            </a:r>
            <a:endParaRPr lang="nl-NL" altLang="en-US" sz="2800">
              <a:latin typeface="Times New Roman" panose="02020603050405020304" pitchFamily="18" charset="0"/>
              <a:cs typeface="Times New Roman" panose="02020603050405020304" pitchFamily="18" charset="0"/>
            </a:endParaRPr>
          </a:p>
          <a:p>
            <a:pPr marL="398463" lvl="1" indent="-398463">
              <a:spcBef>
                <a:spcPts val="1200"/>
              </a:spcBef>
              <a:buClr>
                <a:srgbClr val="0BD0D9"/>
              </a:buClr>
              <a:buSzPct val="95000"/>
            </a:pPr>
            <a:r>
              <a:rPr lang="nl-NL" altLang="en-US" sz="2800">
                <a:latin typeface="Times New Roman" panose="02020603050405020304" pitchFamily="18" charset="0"/>
                <a:cs typeface="Times New Roman" panose="02020603050405020304" pitchFamily="18" charset="0"/>
              </a:rPr>
              <a:t>Hành vi phi ngôn ngữ mang tính </a:t>
            </a:r>
            <a:r>
              <a:rPr lang="nl-NL" altLang="en-US" sz="2800">
                <a:latin typeface="Times New Roman" panose="02020603050405020304" pitchFamily="18" charset="0"/>
                <a:cs typeface="Times New Roman" panose="02020603050405020304" pitchFamily="18" charset="0"/>
              </a:rPr>
              <a:t>mơ </a:t>
            </a:r>
            <a:r>
              <a:rPr lang="nl-NL" altLang="en-US" sz="2800" smtClean="0">
                <a:latin typeface="Times New Roman" panose="02020603050405020304" pitchFamily="18" charset="0"/>
                <a:cs typeface="Times New Roman" panose="02020603050405020304" pitchFamily="18" charset="0"/>
              </a:rPr>
              <a:t>hồ</a:t>
            </a:r>
            <a:endParaRPr lang="nl-NL" altLang="en-US" sz="2800">
              <a:latin typeface="Times New Roman" panose="02020603050405020304" pitchFamily="18" charset="0"/>
              <a:cs typeface="Times New Roman" panose="02020603050405020304" pitchFamily="18" charset="0"/>
            </a:endParaRPr>
          </a:p>
          <a:p>
            <a:pPr marL="398463" lvl="1" indent="-398463">
              <a:spcBef>
                <a:spcPts val="1200"/>
              </a:spcBef>
              <a:buClr>
                <a:srgbClr val="0BD0D9"/>
              </a:buClr>
              <a:buSzPct val="95000"/>
            </a:pPr>
            <a:r>
              <a:rPr lang="nl-NL" altLang="en-US" sz="2800">
                <a:latin typeface="Times New Roman" panose="02020603050405020304" pitchFamily="18" charset="0"/>
                <a:cs typeface="Times New Roman" panose="02020603050405020304" pitchFamily="18" charset="0"/>
              </a:rPr>
              <a:t>Giao tiếp phi ngôn ngữ chủ yếu biểu lộ </a:t>
            </a:r>
            <a:r>
              <a:rPr lang="nl-NL" altLang="en-US" sz="2800">
                <a:latin typeface="Times New Roman" panose="02020603050405020304" pitchFamily="18" charset="0"/>
                <a:cs typeface="Times New Roman" panose="02020603050405020304" pitchFamily="18" charset="0"/>
              </a:rPr>
              <a:t>thái </a:t>
            </a:r>
            <a:r>
              <a:rPr lang="nl-NL" altLang="en-US" sz="2800" smtClean="0">
                <a:latin typeface="Times New Roman" panose="02020603050405020304" pitchFamily="18" charset="0"/>
                <a:cs typeface="Times New Roman" panose="02020603050405020304" pitchFamily="18" charset="0"/>
              </a:rPr>
              <a:t>độ</a:t>
            </a:r>
            <a:endParaRPr lang="nl-NL" altLang="en-US" sz="2800">
              <a:latin typeface="Times New Roman" panose="02020603050405020304" pitchFamily="18" charset="0"/>
              <a:cs typeface="Times New Roman" panose="02020603050405020304" pitchFamily="18" charset="0"/>
            </a:endParaRPr>
          </a:p>
          <a:p>
            <a:pPr marL="398463" lvl="1" indent="-398463">
              <a:spcBef>
                <a:spcPts val="1200"/>
              </a:spcBef>
              <a:buClr>
                <a:srgbClr val="0BD0D9"/>
              </a:buClr>
              <a:buSzPct val="95000"/>
            </a:pPr>
            <a:r>
              <a:rPr lang="nl-NL" altLang="en-US" sz="2800">
                <a:latin typeface="Times New Roman" panose="02020603050405020304" pitchFamily="18" charset="0"/>
                <a:cs typeface="Times New Roman" panose="02020603050405020304" pitchFamily="18" charset="0"/>
              </a:rPr>
              <a:t>Phần lớn hành vi phi ngôn ngữ phụ thuộc vào văn hóa</a:t>
            </a:r>
            <a:endParaRPr lang="en-US" altLang="en-US" sz="28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189588"/>
            <a:ext cx="8686800" cy="708937"/>
          </a:xfrm>
        </p:spPr>
        <p:txBody>
          <a:bodyPr>
            <a:noAutofit/>
          </a:bodyPr>
          <a:lstStyle/>
          <a:p>
            <a:pPr marL="171450" indent="0">
              <a:defRPr/>
            </a:pPr>
            <a:r>
              <a:rPr lang="en-US" altLang="en-US" sz="4200"/>
              <a:t>Các hình thức giao tiếp phi ngôn ngữ</a:t>
            </a:r>
          </a:p>
        </p:txBody>
      </p:sp>
      <p:pic>
        <p:nvPicPr>
          <p:cNvPr id="6" name="Picture 2" descr="D:\Teaching\US\05. Soft skills\image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557" y="1184259"/>
            <a:ext cx="4092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D:\Teaching\US\05. Soft skills\image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517" y="3149600"/>
            <a:ext cx="2133600"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6172200" y="4075113"/>
            <a:ext cx="2819400" cy="145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0988" indent="-280988">
              <a:spcBef>
                <a:spcPct val="20000"/>
              </a:spcBef>
              <a:buClr>
                <a:srgbClr val="0BD0D9"/>
              </a:buClr>
              <a:buSzPct val="95000"/>
              <a:buFont typeface="Wingdings 2" panose="05020102010507070707" pitchFamily="18" charset="2"/>
              <a:buChar char=""/>
            </a:pPr>
            <a:r>
              <a:rPr lang="en-US" altLang="en-US" sz="2600" smtClean="0">
                <a:latin typeface="Times New Roman" panose="02020603050405020304" pitchFamily="18" charset="0"/>
                <a:cs typeface="Times New Roman" panose="02020603050405020304" pitchFamily="18" charset="0"/>
              </a:rPr>
              <a:t>Tóc </a:t>
            </a:r>
            <a:r>
              <a:rPr lang="en-US" altLang="en-US" sz="2600">
                <a:latin typeface="Times New Roman" panose="02020603050405020304" pitchFamily="18" charset="0"/>
                <a:cs typeface="Times New Roman" panose="02020603050405020304" pitchFamily="18" charset="0"/>
              </a:rPr>
              <a:t>tai</a:t>
            </a:r>
          </a:p>
          <a:p>
            <a:pPr marL="280988" indent="-280988">
              <a:spcBef>
                <a:spcPct val="20000"/>
              </a:spcBef>
              <a:buClr>
                <a:srgbClr val="0BD0D9"/>
              </a:buClr>
              <a:buSzPct val="95000"/>
              <a:buFont typeface="Wingdings 2" panose="05020102010507070707" pitchFamily="18" charset="2"/>
              <a:buChar char=""/>
            </a:pPr>
            <a:r>
              <a:rPr lang="en-US" altLang="en-US" sz="2600" smtClean="0">
                <a:latin typeface="Times New Roman" panose="02020603050405020304" pitchFamily="18" charset="0"/>
                <a:cs typeface="Times New Roman" panose="02020603050405020304" pitchFamily="18" charset="0"/>
              </a:rPr>
              <a:t>Trang </a:t>
            </a:r>
            <a:r>
              <a:rPr lang="en-US" altLang="en-US" sz="2600">
                <a:latin typeface="Times New Roman" panose="02020603050405020304" pitchFamily="18" charset="0"/>
                <a:cs typeface="Times New Roman" panose="02020603050405020304" pitchFamily="18" charset="0"/>
              </a:rPr>
              <a:t>phục</a:t>
            </a:r>
          </a:p>
          <a:p>
            <a:pPr marL="280988" indent="-280988">
              <a:spcBef>
                <a:spcPct val="20000"/>
              </a:spcBef>
              <a:buClr>
                <a:srgbClr val="0BD0D9"/>
              </a:buClr>
              <a:buSzPct val="95000"/>
              <a:buFont typeface="Wingdings 2" panose="05020102010507070707" pitchFamily="18" charset="2"/>
              <a:buChar char=""/>
            </a:pPr>
            <a:r>
              <a:rPr lang="en-US" altLang="en-US" sz="2600" smtClean="0">
                <a:latin typeface="Times New Roman" panose="02020603050405020304" pitchFamily="18" charset="0"/>
                <a:cs typeface="Times New Roman" panose="02020603050405020304" pitchFamily="18" charset="0"/>
              </a:rPr>
              <a:t>Trang </a:t>
            </a:r>
            <a:r>
              <a:rPr lang="en-US" altLang="en-US" sz="2600">
                <a:latin typeface="Times New Roman" panose="02020603050405020304" pitchFamily="18" charset="0"/>
                <a:cs typeface="Times New Roman" panose="02020603050405020304" pitchFamily="18" charset="0"/>
              </a:rPr>
              <a:t>sức…</a:t>
            </a:r>
          </a:p>
        </p:txBody>
      </p:sp>
      <p:sp>
        <p:nvSpPr>
          <p:cNvPr id="9" name="TextBox 8"/>
          <p:cNvSpPr txBox="1">
            <a:spLocks noChangeArrowheads="1"/>
          </p:cNvSpPr>
          <p:nvPr/>
        </p:nvSpPr>
        <p:spPr bwMode="auto">
          <a:xfrm>
            <a:off x="215500" y="1184259"/>
            <a:ext cx="1905000" cy="193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27013" indent="-227013">
              <a:spcBef>
                <a:spcPct val="20000"/>
              </a:spcBef>
              <a:buClr>
                <a:srgbClr val="0BD0D9"/>
              </a:buClr>
              <a:buSzPct val="95000"/>
              <a:buFont typeface="Wingdings 2" panose="05020102010507070707" pitchFamily="18" charset="2"/>
              <a:buChar char=""/>
            </a:pPr>
            <a:r>
              <a:rPr lang="en-US" altLang="en-US" sz="2600" smtClean="0">
                <a:latin typeface="Times New Roman" panose="02020603050405020304" pitchFamily="18" charset="0"/>
                <a:cs typeface="Times New Roman" panose="02020603050405020304" pitchFamily="18" charset="0"/>
              </a:rPr>
              <a:t>Ánh </a:t>
            </a:r>
            <a:r>
              <a:rPr lang="en-US" altLang="en-US" sz="2600">
                <a:latin typeface="Times New Roman" panose="02020603050405020304" pitchFamily="18" charset="0"/>
                <a:cs typeface="Times New Roman" panose="02020603050405020304" pitchFamily="18" charset="0"/>
              </a:rPr>
              <a:t>mắt</a:t>
            </a:r>
          </a:p>
          <a:p>
            <a:pPr marL="227013" indent="-227013">
              <a:spcBef>
                <a:spcPct val="20000"/>
              </a:spcBef>
              <a:buClr>
                <a:srgbClr val="0BD0D9"/>
              </a:buClr>
              <a:buSzPct val="95000"/>
              <a:buFont typeface="Wingdings 2" panose="05020102010507070707" pitchFamily="18" charset="2"/>
              <a:buChar char=""/>
            </a:pPr>
            <a:r>
              <a:rPr lang="en-US" altLang="en-US" sz="2600">
                <a:latin typeface="Times New Roman" panose="02020603050405020304" pitchFamily="18" charset="0"/>
                <a:cs typeface="Times New Roman" panose="02020603050405020304" pitchFamily="18" charset="0"/>
              </a:rPr>
              <a:t> Nét mặt</a:t>
            </a:r>
          </a:p>
          <a:p>
            <a:pPr marL="227013" indent="-227013">
              <a:spcBef>
                <a:spcPct val="20000"/>
              </a:spcBef>
              <a:buClr>
                <a:srgbClr val="0BD0D9"/>
              </a:buClr>
              <a:buSzPct val="95000"/>
              <a:buFont typeface="Wingdings 2" panose="05020102010507070707" pitchFamily="18" charset="2"/>
              <a:buChar char=""/>
            </a:pPr>
            <a:r>
              <a:rPr lang="en-US" altLang="en-US" sz="2600">
                <a:latin typeface="Times New Roman" panose="02020603050405020304" pitchFamily="18" charset="0"/>
                <a:cs typeface="Times New Roman" panose="02020603050405020304" pitchFamily="18" charset="0"/>
              </a:rPr>
              <a:t> Hình thể</a:t>
            </a:r>
          </a:p>
          <a:p>
            <a:pPr marL="227013" indent="-227013">
              <a:spcBef>
                <a:spcPct val="20000"/>
              </a:spcBef>
              <a:buClr>
                <a:srgbClr val="0BD0D9"/>
              </a:buClr>
              <a:buSzPct val="95000"/>
              <a:buFont typeface="Wingdings 2" panose="05020102010507070707" pitchFamily="18" charset="2"/>
              <a:buChar char=""/>
            </a:pPr>
            <a:r>
              <a:rPr lang="en-US" altLang="en-US" sz="2600">
                <a:latin typeface="Times New Roman" panose="02020603050405020304" pitchFamily="18" charset="0"/>
                <a:cs typeface="Times New Roman" panose="02020603050405020304" pitchFamily="18" charset="0"/>
              </a:rPr>
              <a:t> Tư thế</a:t>
            </a:r>
          </a:p>
        </p:txBody>
      </p:sp>
      <p:pic>
        <p:nvPicPr>
          <p:cNvPr id="10" name="Picture 4" descr="D:\Teaching\US\05. Soft skills\images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0" y="4184650"/>
            <a:ext cx="22415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a:spLocks noChangeArrowheads="1"/>
          </p:cNvSpPr>
          <p:nvPr/>
        </p:nvSpPr>
        <p:spPr bwMode="auto">
          <a:xfrm>
            <a:off x="7162800" y="1501406"/>
            <a:ext cx="1752600" cy="233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0988" indent="-280988">
              <a:spcBef>
                <a:spcPct val="20000"/>
              </a:spcBef>
              <a:buClr>
                <a:srgbClr val="0BD0D9"/>
              </a:buClr>
              <a:buSzPct val="95000"/>
              <a:buFont typeface="Wingdings 2" panose="05020102010507070707" pitchFamily="18" charset="2"/>
              <a:buChar char=""/>
            </a:pPr>
            <a:r>
              <a:rPr lang="en-US" altLang="en-US" sz="2600" smtClean="0">
                <a:latin typeface="Times New Roman" panose="02020603050405020304" pitchFamily="18" charset="0"/>
                <a:cs typeface="Times New Roman" panose="02020603050405020304" pitchFamily="18" charset="0"/>
              </a:rPr>
              <a:t>Cử </a:t>
            </a:r>
            <a:r>
              <a:rPr lang="en-US" altLang="en-US" sz="2600">
                <a:latin typeface="Times New Roman" panose="02020603050405020304" pitchFamily="18" charset="0"/>
                <a:cs typeface="Times New Roman" panose="02020603050405020304" pitchFamily="18" charset="0"/>
              </a:rPr>
              <a:t>chỉ</a:t>
            </a:r>
          </a:p>
          <a:p>
            <a:pPr marL="280988" indent="-280988">
              <a:spcBef>
                <a:spcPct val="20000"/>
              </a:spcBef>
              <a:buClr>
                <a:srgbClr val="0BD0D9"/>
              </a:buClr>
              <a:buSzPct val="95000"/>
              <a:buFont typeface="Wingdings 2" panose="05020102010507070707" pitchFamily="18" charset="2"/>
              <a:buChar char=""/>
            </a:pPr>
            <a:r>
              <a:rPr lang="en-US" altLang="en-US" sz="2600" smtClean="0">
                <a:latin typeface="Times New Roman" panose="02020603050405020304" pitchFamily="18" charset="0"/>
                <a:cs typeface="Times New Roman" panose="02020603050405020304" pitchFamily="18" charset="0"/>
              </a:rPr>
              <a:t>Va chạm</a:t>
            </a:r>
          </a:p>
          <a:p>
            <a:pPr marL="280988" indent="-280988">
              <a:spcBef>
                <a:spcPct val="20000"/>
              </a:spcBef>
              <a:buClr>
                <a:srgbClr val="0BD0D9"/>
              </a:buClr>
              <a:buSzPct val="95000"/>
              <a:buFont typeface="Wingdings 2" panose="05020102010507070707" pitchFamily="18" charset="2"/>
              <a:buChar char=""/>
            </a:pPr>
            <a:r>
              <a:rPr lang="en-US" altLang="en-US" sz="2600" smtClean="0">
                <a:latin typeface="Times New Roman" panose="02020603050405020304" pitchFamily="18" charset="0"/>
                <a:cs typeface="Times New Roman" panose="02020603050405020304" pitchFamily="18" charset="0"/>
              </a:rPr>
              <a:t>Tiếp xúc</a:t>
            </a:r>
          </a:p>
          <a:p>
            <a:pPr marL="280988" indent="-280988">
              <a:spcBef>
                <a:spcPct val="20000"/>
              </a:spcBef>
              <a:buClr>
                <a:srgbClr val="0BD0D9"/>
              </a:buClr>
              <a:buSzPct val="95000"/>
              <a:buFont typeface="Wingdings 2" panose="05020102010507070707" pitchFamily="18" charset="2"/>
              <a:buChar char=""/>
            </a:pPr>
            <a:r>
              <a:rPr lang="en-US" altLang="en-US" sz="2600" smtClean="0">
                <a:latin typeface="Times New Roman" panose="02020603050405020304" pitchFamily="18" charset="0"/>
                <a:cs typeface="Times New Roman" panose="02020603050405020304" pitchFamily="18" charset="0"/>
              </a:rPr>
              <a:t>Khoảng cách </a:t>
            </a:r>
            <a:endParaRPr lang="en-US" altLang="en-US" sz="26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376E4EF2-4868-417E-8A91-24EDB94412A2}"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0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2000"/>
                                        <p:tgtEl>
                                          <p:spTgt spid="8"/>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304800"/>
            <a:ext cx="8229600" cy="781050"/>
          </a:xfrm>
        </p:spPr>
        <p:txBody>
          <a:bodyPr/>
          <a:lstStyle/>
          <a:p>
            <a:pPr marL="171450">
              <a:defRPr/>
            </a:pPr>
            <a:r>
              <a:rPr lang="nl-NL" sz="4200"/>
              <a:t>Các hình thức giao tiếp phi </a:t>
            </a:r>
            <a:r>
              <a:rPr lang="nl-NL" sz="4200"/>
              <a:t>ngôn </a:t>
            </a:r>
            <a:r>
              <a:rPr lang="nl-NL" sz="4200" smtClean="0"/>
              <a:t>ngữ</a:t>
            </a:r>
            <a:br>
              <a:rPr lang="nl-NL" sz="4200" smtClean="0"/>
            </a:br>
            <a:r>
              <a:rPr lang="nl-NL" sz="4200" smtClean="0"/>
              <a:t>Ngôn ngữ cơ thể - Tay, chân</a:t>
            </a:r>
            <a:endParaRPr lang="en-US" sz="4200"/>
          </a:p>
        </p:txBody>
      </p:sp>
      <p:sp>
        <p:nvSpPr>
          <p:cNvPr id="65539" name="Rectangle 3"/>
          <p:cNvSpPr>
            <a:spLocks noGrp="1" noChangeArrowheads="1"/>
          </p:cNvSpPr>
          <p:nvPr>
            <p:ph idx="1"/>
          </p:nvPr>
        </p:nvSpPr>
        <p:spPr>
          <a:xfrm>
            <a:off x="215153" y="1295400"/>
            <a:ext cx="4356846" cy="5562600"/>
          </a:xfrm>
        </p:spPr>
        <p:txBody>
          <a:bodyPr/>
          <a:lstStyle/>
          <a:p>
            <a:pPr marL="344488" lvl="2" indent="-344488">
              <a:spcBef>
                <a:spcPts val="600"/>
              </a:spcBef>
              <a:buClr>
                <a:srgbClr val="0BD0D9"/>
              </a:buClr>
              <a:buSzPct val="95000"/>
            </a:pPr>
            <a:r>
              <a:rPr lang="nl-NL" altLang="en-US" sz="2800" smtClean="0">
                <a:latin typeface="Times New Roman" panose="02020603050405020304" pitchFamily="18" charset="0"/>
                <a:cs typeface="Times New Roman" panose="02020603050405020304" pitchFamily="18" charset="0"/>
              </a:rPr>
              <a:t>Cong người về phía trước:</a:t>
            </a:r>
          </a:p>
          <a:p>
            <a:pPr lvl="1" eaLnBrk="1" hangingPunct="1">
              <a:spcBef>
                <a:spcPts val="600"/>
              </a:spcBef>
            </a:pPr>
            <a:r>
              <a:rPr lang="nl-NL" altLang="en-US" sz="2600">
                <a:latin typeface="Times New Roman" panose="02020603050405020304" pitchFamily="18" charset="0"/>
                <a:cs typeface="Times New Roman" panose="02020603050405020304" pitchFamily="18" charset="0"/>
              </a:rPr>
              <a:t>Căng thẳng</a:t>
            </a:r>
          </a:p>
          <a:p>
            <a:pPr lvl="1" eaLnBrk="1" hangingPunct="1">
              <a:spcBef>
                <a:spcPts val="600"/>
              </a:spcBef>
            </a:pPr>
            <a:r>
              <a:rPr lang="nl-NL" altLang="en-US" sz="2600">
                <a:latin typeface="Times New Roman" panose="02020603050405020304" pitchFamily="18" charset="0"/>
                <a:cs typeface="Times New Roman" panose="02020603050405020304" pitchFamily="18" charset="0"/>
              </a:rPr>
              <a:t>Không thoải mái</a:t>
            </a:r>
          </a:p>
          <a:p>
            <a:pPr marL="344488" lvl="2" indent="-344488">
              <a:spcBef>
                <a:spcPts val="600"/>
              </a:spcBef>
              <a:buClr>
                <a:srgbClr val="0BD0D9"/>
              </a:buClr>
              <a:buSzPct val="95000"/>
            </a:pPr>
            <a:r>
              <a:rPr lang="nl-NL" altLang="en-US" sz="2800">
                <a:latin typeface="Times New Roman" panose="02020603050405020304" pitchFamily="18" charset="0"/>
                <a:cs typeface="Times New Roman" panose="02020603050405020304" pitchFamily="18" charset="0"/>
              </a:rPr>
              <a:t>Nghiên người về phía sau khi đứng </a:t>
            </a:r>
            <a:r>
              <a:rPr lang="nl-NL" altLang="en-US" sz="2800">
                <a:latin typeface="Times New Roman" panose="02020603050405020304" pitchFamily="18" charset="0"/>
                <a:cs typeface="Times New Roman" panose="02020603050405020304" pitchFamily="18" charset="0"/>
              </a:rPr>
              <a:t>hoặc </a:t>
            </a:r>
            <a:r>
              <a:rPr lang="nl-NL" altLang="en-US" sz="2800" smtClean="0">
                <a:latin typeface="Times New Roman" panose="02020603050405020304" pitchFamily="18" charset="0"/>
                <a:cs typeface="Times New Roman" panose="02020603050405020304" pitchFamily="18" charset="0"/>
              </a:rPr>
              <a:t>ngồi:</a:t>
            </a:r>
            <a:endParaRPr lang="nl-NL" altLang="en-US" sz="2800">
              <a:latin typeface="Times New Roman" panose="02020603050405020304" pitchFamily="18" charset="0"/>
              <a:cs typeface="Times New Roman" panose="02020603050405020304" pitchFamily="18" charset="0"/>
            </a:endParaRPr>
          </a:p>
          <a:p>
            <a:pPr lvl="1" eaLnBrk="1" hangingPunct="1">
              <a:spcBef>
                <a:spcPts val="600"/>
              </a:spcBef>
            </a:pPr>
            <a:r>
              <a:rPr lang="nl-NL" altLang="en-US" sz="2600">
                <a:latin typeface="Times New Roman" panose="02020603050405020304" pitchFamily="18" charset="0"/>
                <a:cs typeface="Times New Roman" panose="02020603050405020304" pitchFamily="18" charset="0"/>
              </a:rPr>
              <a:t>Thoải mái</a:t>
            </a:r>
          </a:p>
          <a:p>
            <a:pPr lvl="1" eaLnBrk="1" hangingPunct="1">
              <a:spcBef>
                <a:spcPts val="600"/>
              </a:spcBef>
            </a:pPr>
            <a:r>
              <a:rPr lang="nl-NL" altLang="en-US" sz="2600">
                <a:latin typeface="Times New Roman" panose="02020603050405020304" pitchFamily="18" charset="0"/>
                <a:cs typeface="Times New Roman" panose="02020603050405020304" pitchFamily="18" charset="0"/>
              </a:rPr>
              <a:t>Thư giãn</a:t>
            </a:r>
          </a:p>
          <a:p>
            <a:pPr marL="344488" lvl="2" indent="-344488">
              <a:spcBef>
                <a:spcPts val="600"/>
              </a:spcBef>
              <a:buClr>
                <a:srgbClr val="0BD0D9"/>
              </a:buClr>
              <a:buSzPct val="95000"/>
            </a:pPr>
            <a:r>
              <a:rPr lang="nl-NL" altLang="en-US" sz="2800">
                <a:latin typeface="Times New Roman" panose="02020603050405020304" pitchFamily="18" charset="0"/>
                <a:cs typeface="Times New Roman" panose="02020603050405020304" pitchFamily="18" charset="0"/>
              </a:rPr>
              <a:t>Đứng thẳng một cách gò bó, không </a:t>
            </a:r>
            <a:r>
              <a:rPr lang="nl-NL" altLang="en-US" sz="2800">
                <a:latin typeface="Times New Roman" panose="02020603050405020304" pitchFamily="18" charset="0"/>
                <a:cs typeface="Times New Roman" panose="02020603050405020304" pitchFamily="18" charset="0"/>
              </a:rPr>
              <a:t>tự </a:t>
            </a:r>
            <a:r>
              <a:rPr lang="nl-NL" altLang="en-US" sz="2800" smtClean="0">
                <a:latin typeface="Times New Roman" panose="02020603050405020304" pitchFamily="18" charset="0"/>
                <a:cs typeface="Times New Roman" panose="02020603050405020304" pitchFamily="18" charset="0"/>
              </a:rPr>
              <a:t>nhiên:</a:t>
            </a:r>
            <a:endParaRPr lang="nl-NL" altLang="en-US" sz="2800">
              <a:latin typeface="Times New Roman" panose="02020603050405020304" pitchFamily="18" charset="0"/>
              <a:cs typeface="Times New Roman" panose="02020603050405020304" pitchFamily="18" charset="0"/>
            </a:endParaRPr>
          </a:p>
          <a:p>
            <a:pPr lvl="1" eaLnBrk="1" hangingPunct="1">
              <a:spcBef>
                <a:spcPts val="600"/>
              </a:spcBef>
            </a:pPr>
            <a:r>
              <a:rPr lang="nl-NL" altLang="en-US" sz="2600">
                <a:latin typeface="Times New Roman" panose="02020603050405020304" pitchFamily="18" charset="0"/>
                <a:cs typeface="Times New Roman" panose="02020603050405020304" pitchFamily="18" charset="0"/>
              </a:rPr>
              <a:t>Không thoải mái</a:t>
            </a:r>
          </a:p>
          <a:p>
            <a:pPr lvl="1" eaLnBrk="1" hangingPunct="1">
              <a:spcBef>
                <a:spcPts val="600"/>
              </a:spcBef>
            </a:pPr>
            <a:r>
              <a:rPr lang="nl-NL" altLang="en-US" sz="2600">
                <a:latin typeface="Times New Roman" panose="02020603050405020304" pitchFamily="18" charset="0"/>
                <a:cs typeface="Times New Roman" panose="02020603050405020304" pitchFamily="18" charset="0"/>
              </a:rPr>
              <a:t>Lo âu</a:t>
            </a:r>
            <a:endParaRPr lang="nl-NL" altLang="en-US" sz="26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16</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1676400"/>
            <a:ext cx="4478127" cy="3228975"/>
          </a:xfrm>
          <a:prstGeom prst="rect">
            <a:avLst/>
          </a:prstGeom>
        </p:spPr>
      </p:pic>
    </p:spTree>
    <p:extLst>
      <p:ext uri="{BB962C8B-B14F-4D97-AF65-F5344CB8AC3E}">
        <p14:creationId xmlns:p14="http://schemas.microsoft.com/office/powerpoint/2010/main" val="675275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304800"/>
            <a:ext cx="8229600" cy="781050"/>
          </a:xfrm>
        </p:spPr>
        <p:txBody>
          <a:bodyPr/>
          <a:lstStyle/>
          <a:p>
            <a:pPr marL="171450">
              <a:defRPr/>
            </a:pPr>
            <a:r>
              <a:rPr lang="nl-NL" sz="4200"/>
              <a:t>Các hình thức giao tiếp phi </a:t>
            </a:r>
            <a:r>
              <a:rPr lang="nl-NL" sz="4200"/>
              <a:t>ngôn </a:t>
            </a:r>
            <a:r>
              <a:rPr lang="nl-NL" sz="4200" smtClean="0"/>
              <a:t>ngữ</a:t>
            </a:r>
            <a:br>
              <a:rPr lang="nl-NL" sz="4200" smtClean="0"/>
            </a:br>
            <a:r>
              <a:rPr lang="nl-NL" sz="4200" smtClean="0"/>
              <a:t>Ngôn ngữ cơ thể - Đứng, ngồi</a:t>
            </a:r>
            <a:endParaRPr lang="en-US" sz="4200"/>
          </a:p>
        </p:txBody>
      </p:sp>
      <p:sp>
        <p:nvSpPr>
          <p:cNvPr id="65539" name="Rectangle 3"/>
          <p:cNvSpPr>
            <a:spLocks noGrp="1" noChangeArrowheads="1"/>
          </p:cNvSpPr>
          <p:nvPr>
            <p:ph idx="1"/>
          </p:nvPr>
        </p:nvSpPr>
        <p:spPr>
          <a:xfrm>
            <a:off x="152400" y="1600200"/>
            <a:ext cx="8382000" cy="4756150"/>
          </a:xfrm>
        </p:spPr>
        <p:txBody>
          <a:bodyPr/>
          <a:lstStyle/>
          <a:p>
            <a:pPr marL="344488" lvl="2" indent="-344488">
              <a:buClr>
                <a:srgbClr val="0BD0D9"/>
              </a:buClr>
              <a:buSzPct val="95000"/>
            </a:pPr>
            <a:r>
              <a:rPr lang="nl-NL" altLang="en-US" sz="2800" smtClean="0">
                <a:latin typeface="Times New Roman" panose="02020603050405020304" pitchFamily="18" charset="0"/>
                <a:cs typeface="Times New Roman" panose="02020603050405020304" pitchFamily="18" charset="0"/>
              </a:rPr>
              <a:t>Tay và chân bắt chéo:</a:t>
            </a:r>
          </a:p>
          <a:p>
            <a:pPr lvl="1" eaLnBrk="1" hangingPunct="1"/>
            <a:r>
              <a:rPr lang="nl-NL" altLang="en-US" sz="2600" smtClean="0">
                <a:latin typeface="Times New Roman" panose="02020603050405020304" pitchFamily="18" charset="0"/>
                <a:cs typeface="Times New Roman" panose="02020603050405020304" pitchFamily="18" charset="0"/>
              </a:rPr>
              <a:t>Khép kín</a:t>
            </a:r>
            <a:endParaRPr lang="nl-NL" altLang="en-US" sz="2600">
              <a:latin typeface="Times New Roman" panose="02020603050405020304" pitchFamily="18" charset="0"/>
              <a:cs typeface="Times New Roman" panose="02020603050405020304" pitchFamily="18" charset="0"/>
            </a:endParaRPr>
          </a:p>
          <a:p>
            <a:pPr lvl="1" eaLnBrk="1" hangingPunct="1"/>
            <a:r>
              <a:rPr lang="nl-NL" altLang="en-US" sz="2600" smtClean="0">
                <a:latin typeface="Times New Roman" panose="02020603050405020304" pitchFamily="18" charset="0"/>
                <a:cs typeface="Times New Roman" panose="02020603050405020304" pitchFamily="18" charset="0"/>
              </a:rPr>
              <a:t>Phòng thủ, bảo vệ</a:t>
            </a:r>
            <a:endParaRPr lang="nl-NL" altLang="en-US" sz="2600">
              <a:latin typeface="Times New Roman" panose="02020603050405020304" pitchFamily="18" charset="0"/>
              <a:cs typeface="Times New Roman" panose="02020603050405020304" pitchFamily="18" charset="0"/>
            </a:endParaRPr>
          </a:p>
          <a:p>
            <a:pPr marL="344488" lvl="2" indent="-344488">
              <a:buClr>
                <a:srgbClr val="0BD0D9"/>
              </a:buClr>
              <a:buSzPct val="95000"/>
            </a:pPr>
            <a:r>
              <a:rPr lang="nl-NL" altLang="en-US" sz="2800" smtClean="0">
                <a:latin typeface="Times New Roman" panose="02020603050405020304" pitchFamily="18" charset="0"/>
                <a:cs typeface="Times New Roman" panose="02020603050405020304" pitchFamily="18" charset="0"/>
              </a:rPr>
              <a:t>Liên tục cựa quậy</a:t>
            </a:r>
            <a:endParaRPr lang="nl-NL" altLang="en-US" sz="2800">
              <a:latin typeface="Times New Roman" panose="02020603050405020304" pitchFamily="18" charset="0"/>
              <a:cs typeface="Times New Roman" panose="02020603050405020304" pitchFamily="18" charset="0"/>
            </a:endParaRPr>
          </a:p>
          <a:p>
            <a:pPr lvl="1" eaLnBrk="1" hangingPunct="1"/>
            <a:r>
              <a:rPr lang="nl-NL" altLang="en-US" sz="2600" smtClean="0">
                <a:latin typeface="Times New Roman" panose="02020603050405020304" pitchFamily="18" charset="0"/>
                <a:cs typeface="Times New Roman" panose="02020603050405020304" pitchFamily="18" charset="0"/>
              </a:rPr>
              <a:t>Buồn chán</a:t>
            </a:r>
          </a:p>
          <a:p>
            <a:pPr lvl="1" eaLnBrk="1" hangingPunct="1"/>
            <a:r>
              <a:rPr lang="nl-NL" altLang="en-US" sz="2600" smtClean="0">
                <a:latin typeface="Times New Roman" panose="02020603050405020304" pitchFamily="18" charset="0"/>
                <a:cs typeface="Times New Roman" panose="02020603050405020304" pitchFamily="18" charset="0"/>
              </a:rPr>
              <a:t>Lo lắng</a:t>
            </a:r>
            <a:endParaRPr lang="nl-NL" altLang="en-US" sz="26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304800"/>
            <a:ext cx="8229600" cy="781050"/>
          </a:xfrm>
        </p:spPr>
        <p:txBody>
          <a:bodyPr/>
          <a:lstStyle/>
          <a:p>
            <a:pPr marL="171450">
              <a:defRPr/>
            </a:pPr>
            <a:r>
              <a:rPr lang="nl-NL" sz="4200"/>
              <a:t>Các hình thức giao tiếp phi </a:t>
            </a:r>
            <a:r>
              <a:rPr lang="nl-NL" sz="4200"/>
              <a:t>ngôn </a:t>
            </a:r>
            <a:r>
              <a:rPr lang="nl-NL" sz="4200" smtClean="0"/>
              <a:t>ngữ</a:t>
            </a:r>
            <a:br>
              <a:rPr lang="nl-NL" sz="4200" smtClean="0"/>
            </a:br>
            <a:r>
              <a:rPr lang="nl-NL" sz="4200" smtClean="0"/>
              <a:t>Ngôn ngữ cơ thể - Biểu lộ khuôn mặt</a:t>
            </a:r>
            <a:endParaRPr lang="en-US" sz="4200"/>
          </a:p>
        </p:txBody>
      </p:sp>
      <p:sp>
        <p:nvSpPr>
          <p:cNvPr id="65539" name="Rectangle 3"/>
          <p:cNvSpPr>
            <a:spLocks noGrp="1" noChangeArrowheads="1"/>
          </p:cNvSpPr>
          <p:nvPr>
            <p:ph idx="1"/>
          </p:nvPr>
        </p:nvSpPr>
        <p:spPr>
          <a:xfrm>
            <a:off x="152400" y="1281112"/>
            <a:ext cx="8382000" cy="5257800"/>
          </a:xfrm>
        </p:spPr>
        <p:txBody>
          <a:bodyPr/>
          <a:lstStyle/>
          <a:p>
            <a:pPr marL="344488" lvl="2" indent="-344488">
              <a:buClr>
                <a:srgbClr val="0BD0D9"/>
              </a:buClr>
              <a:buSzPct val="95000"/>
            </a:pPr>
            <a:r>
              <a:rPr lang="nl-NL" altLang="en-US" sz="2800" smtClean="0">
                <a:latin typeface="Times New Roman" panose="02020603050405020304" pitchFamily="18" charset="0"/>
                <a:cs typeface="Times New Roman" panose="02020603050405020304" pitchFamily="18" charset="0"/>
              </a:rPr>
              <a:t>Cười</a:t>
            </a:r>
          </a:p>
          <a:p>
            <a:pPr marL="344488" lvl="2" indent="-344488">
              <a:buClr>
                <a:srgbClr val="0BD0D9"/>
              </a:buClr>
              <a:buSzPct val="95000"/>
            </a:pPr>
            <a:r>
              <a:rPr lang="nl-NL" altLang="en-US" sz="2800" smtClean="0">
                <a:latin typeface="Times New Roman" panose="02020603050405020304" pitchFamily="18" charset="0"/>
                <a:cs typeface="Times New Roman" panose="02020603050405020304" pitchFamily="18" charset="0"/>
              </a:rPr>
              <a:t>Cau có</a:t>
            </a:r>
          </a:p>
          <a:p>
            <a:pPr marL="344488" lvl="2" indent="-344488">
              <a:buClr>
                <a:srgbClr val="0BD0D9"/>
              </a:buClr>
              <a:buSzPct val="95000"/>
            </a:pPr>
            <a:r>
              <a:rPr lang="nl-NL" altLang="en-US" sz="2800" smtClean="0">
                <a:latin typeface="Times New Roman" panose="02020603050405020304" pitchFamily="18" charset="0"/>
                <a:cs typeface="Times New Roman" panose="02020603050405020304" pitchFamily="18" charset="0"/>
              </a:rPr>
              <a:t>Nhướn mày:</a:t>
            </a:r>
          </a:p>
          <a:p>
            <a:pPr lvl="1" eaLnBrk="1" hangingPunct="1"/>
            <a:r>
              <a:rPr lang="nl-NL" altLang="en-US" sz="2600" smtClean="0">
                <a:latin typeface="Times New Roman" panose="02020603050405020304" pitchFamily="18" charset="0"/>
                <a:cs typeface="Times New Roman" panose="02020603050405020304" pitchFamily="18" charset="0"/>
              </a:rPr>
              <a:t>Tò mò</a:t>
            </a:r>
            <a:endParaRPr lang="nl-NL" altLang="en-US" sz="2600">
              <a:latin typeface="Times New Roman" panose="02020603050405020304" pitchFamily="18" charset="0"/>
              <a:cs typeface="Times New Roman" panose="02020603050405020304" pitchFamily="18" charset="0"/>
            </a:endParaRPr>
          </a:p>
          <a:p>
            <a:pPr lvl="1" eaLnBrk="1" hangingPunct="1"/>
            <a:r>
              <a:rPr lang="nl-NL" altLang="en-US" sz="2600" smtClean="0">
                <a:latin typeface="Times New Roman" panose="02020603050405020304" pitchFamily="18" charset="0"/>
                <a:cs typeface="Times New Roman" panose="02020603050405020304" pitchFamily="18" charset="0"/>
              </a:rPr>
              <a:t>Hiếu kỳ</a:t>
            </a:r>
          </a:p>
          <a:p>
            <a:pPr lvl="1" eaLnBrk="1" hangingPunct="1"/>
            <a:r>
              <a:rPr lang="nl-NL" altLang="en-US" sz="2600" smtClean="0">
                <a:latin typeface="Times New Roman" panose="02020603050405020304" pitchFamily="18" charset="0"/>
                <a:cs typeface="Times New Roman" panose="02020603050405020304" pitchFamily="18" charset="0"/>
              </a:rPr>
              <a:t>Không tin tưởng</a:t>
            </a:r>
            <a:endParaRPr lang="nl-NL" altLang="en-US" sz="2600">
              <a:latin typeface="Times New Roman" panose="02020603050405020304" pitchFamily="18" charset="0"/>
              <a:cs typeface="Times New Roman" panose="02020603050405020304" pitchFamily="18" charset="0"/>
            </a:endParaRPr>
          </a:p>
          <a:p>
            <a:pPr marL="344488" lvl="2" indent="-344488">
              <a:buClr>
                <a:srgbClr val="0BD0D9"/>
              </a:buClr>
              <a:buSzPct val="95000"/>
            </a:pPr>
            <a:r>
              <a:rPr lang="nl-NL" altLang="en-US" sz="2800" smtClean="0">
                <a:latin typeface="Times New Roman" panose="02020603050405020304" pitchFamily="18" charset="0"/>
                <a:cs typeface="Times New Roman" panose="02020603050405020304" pitchFamily="18" charset="0"/>
              </a:rPr>
              <a:t>Cắn môi</a:t>
            </a:r>
            <a:endParaRPr lang="nl-NL" altLang="en-US" sz="2800">
              <a:latin typeface="Times New Roman" panose="02020603050405020304" pitchFamily="18" charset="0"/>
              <a:cs typeface="Times New Roman" panose="02020603050405020304" pitchFamily="18" charset="0"/>
            </a:endParaRPr>
          </a:p>
          <a:p>
            <a:pPr lvl="1" eaLnBrk="1" hangingPunct="1"/>
            <a:r>
              <a:rPr lang="nl-NL" altLang="en-US" sz="2600" smtClean="0">
                <a:latin typeface="Times New Roman" panose="02020603050405020304" pitchFamily="18" charset="0"/>
                <a:cs typeface="Times New Roman" panose="02020603050405020304" pitchFamily="18" charset="0"/>
              </a:rPr>
              <a:t>Suy tư</a:t>
            </a:r>
          </a:p>
          <a:p>
            <a:pPr lvl="1" eaLnBrk="1" hangingPunct="1"/>
            <a:r>
              <a:rPr lang="nl-NL" altLang="en-US" sz="2600" smtClean="0">
                <a:latin typeface="Times New Roman" panose="02020603050405020304" pitchFamily="18" charset="0"/>
                <a:cs typeface="Times New Roman" panose="02020603050405020304" pitchFamily="18" charset="0"/>
              </a:rPr>
              <a:t>Buồn chán</a:t>
            </a:r>
          </a:p>
          <a:p>
            <a:pPr lvl="1" eaLnBrk="1" hangingPunct="1"/>
            <a:r>
              <a:rPr lang="nl-NL" altLang="en-US" sz="2600" smtClean="0">
                <a:latin typeface="Times New Roman" panose="02020603050405020304" pitchFamily="18" charset="0"/>
                <a:cs typeface="Times New Roman" panose="02020603050405020304" pitchFamily="18" charset="0"/>
              </a:rPr>
              <a:t>Lo lắng</a:t>
            </a:r>
          </a:p>
          <a:p>
            <a:pPr lvl="1" eaLnBrk="1" hangingPunct="1"/>
            <a:r>
              <a:rPr lang="nl-NL" altLang="en-US" sz="2600" smtClean="0">
                <a:latin typeface="Times New Roman" panose="02020603050405020304" pitchFamily="18" charset="0"/>
                <a:cs typeface="Times New Roman" panose="02020603050405020304" pitchFamily="18" charset="0"/>
              </a:rPr>
              <a:t>Căng thẳng</a:t>
            </a:r>
            <a:endParaRPr lang="nl-NL" altLang="en-US" sz="26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18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290973"/>
            <a:ext cx="2238375" cy="2038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4496398"/>
            <a:ext cx="3453148" cy="1885950"/>
          </a:xfrm>
          <a:prstGeom prst="rect">
            <a:avLst/>
          </a:prstGeom>
        </p:spPr>
      </p:pic>
    </p:spTree>
    <p:extLst>
      <p:ext uri="{BB962C8B-B14F-4D97-AF65-F5344CB8AC3E}">
        <p14:creationId xmlns:p14="http://schemas.microsoft.com/office/powerpoint/2010/main" val="1449500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28600" y="241301"/>
            <a:ext cx="8229600" cy="933450"/>
          </a:xfrm>
        </p:spPr>
        <p:txBody>
          <a:bodyPr>
            <a:normAutofit/>
          </a:bodyPr>
          <a:lstStyle/>
          <a:p>
            <a:pPr marL="171450" indent="0">
              <a:defRPr/>
            </a:pPr>
            <a:r>
              <a:rPr lang="en-US" altLang="en-US"/>
              <a:t>Giao tiếp thông qua ngữ điệu</a:t>
            </a:r>
          </a:p>
        </p:txBody>
      </p:sp>
      <p:sp>
        <p:nvSpPr>
          <p:cNvPr id="66563" name="Content Placeholder 2"/>
          <p:cNvSpPr>
            <a:spLocks noGrp="1"/>
          </p:cNvSpPr>
          <p:nvPr>
            <p:ph idx="1"/>
          </p:nvPr>
        </p:nvSpPr>
        <p:spPr>
          <a:xfrm>
            <a:off x="228600" y="1501430"/>
            <a:ext cx="8229600" cy="4389437"/>
          </a:xfrm>
        </p:spPr>
        <p:txBody>
          <a:bodyPr/>
          <a:lstStyle/>
          <a:p>
            <a:pPr marL="227013" lvl="2" indent="-227013">
              <a:buClr>
                <a:srgbClr val="0BD0D9"/>
              </a:buClr>
              <a:buSzPct val="95000"/>
            </a:pPr>
            <a:r>
              <a:rPr lang="en-US" altLang="en-US" sz="2600">
                <a:latin typeface="Times New Roman" panose="02020603050405020304" pitchFamily="18" charset="0"/>
                <a:cs typeface="Times New Roman" panose="02020603050405020304" pitchFamily="18" charset="0"/>
              </a:rPr>
              <a:t>Những gì chúng ta nói </a:t>
            </a:r>
            <a:r>
              <a:rPr lang="en-US" altLang="en-US" sz="2600" b="1">
                <a:latin typeface="Times New Roman" panose="02020603050405020304" pitchFamily="18" charset="0"/>
                <a:cs typeface="Times New Roman" panose="02020603050405020304" pitchFamily="18" charset="0"/>
              </a:rPr>
              <a:t>không</a:t>
            </a:r>
            <a:r>
              <a:rPr lang="en-US" altLang="en-US" sz="2600">
                <a:latin typeface="Times New Roman" panose="02020603050405020304" pitchFamily="18" charset="0"/>
                <a:cs typeface="Times New Roman" panose="02020603050405020304" pitchFamily="18" charset="0"/>
              </a:rPr>
              <a:t> quan trọng bằng cách chúng ta nói</a:t>
            </a:r>
          </a:p>
        </p:txBody>
      </p:sp>
      <p:pic>
        <p:nvPicPr>
          <p:cNvPr id="5" name="Picture 2" descr="D:\Teaching\US\05. Soft skills\communication_shout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675" y="2590800"/>
            <a:ext cx="40068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Teaching\US\05. Soft skills\Image25.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14933"/>
            <a:ext cx="4724400"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19</a:t>
            </a:fld>
            <a:endParaRPr lang="en-US"/>
          </a:p>
        </p:txBody>
      </p:sp>
      <p:sp>
        <p:nvSpPr>
          <p:cNvPr id="8" name="Content Placeholder 2"/>
          <p:cNvSpPr txBox="1">
            <a:spLocks/>
          </p:cNvSpPr>
          <p:nvPr/>
        </p:nvSpPr>
        <p:spPr bwMode="auto">
          <a:xfrm>
            <a:off x="358429" y="4616796"/>
            <a:ext cx="4114800" cy="173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27013" lvl="2" indent="-227013">
              <a:buClr>
                <a:srgbClr val="0BD0D9"/>
              </a:buClr>
              <a:buSzPct val="95000"/>
            </a:pPr>
            <a:r>
              <a:rPr lang="en-US" altLang="en-US" sz="2600" smtClean="0">
                <a:latin typeface="Times New Roman" panose="02020603050405020304" pitchFamily="18" charset="0"/>
                <a:cs typeface="Times New Roman" panose="02020603050405020304" pitchFamily="18" charset="0"/>
              </a:rPr>
              <a:t>Sức mạnh của âm độ, thanh điệu</a:t>
            </a:r>
          </a:p>
          <a:p>
            <a:pPr marL="227013" lvl="2" indent="-227013">
              <a:buClr>
                <a:srgbClr val="0BD0D9"/>
              </a:buClr>
              <a:buSzPct val="95000"/>
            </a:pPr>
            <a:r>
              <a:rPr lang="en-US" altLang="en-US" sz="2600" smtClean="0">
                <a:latin typeface="Times New Roman" panose="02020603050405020304" pitchFamily="18" charset="0"/>
                <a:cs typeface="Times New Roman" panose="02020603050405020304" pitchFamily="18" charset="0"/>
              </a:rPr>
              <a:t>Sức mạnh về tốc độ nói</a:t>
            </a:r>
            <a:endParaRPr lang="en-US" altLang="en-US" sz="26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1"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4)">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781050"/>
          </a:xfrm>
        </p:spPr>
        <p:txBody>
          <a:bodyPr/>
          <a:lstStyle/>
          <a:p>
            <a:pPr>
              <a:defRPr/>
            </a:pPr>
            <a:r>
              <a:rPr lang="en-US" smtClean="0"/>
              <a:t>Mục tiêu bài học</a:t>
            </a:r>
            <a:endParaRPr lang="en-US"/>
          </a:p>
        </p:txBody>
      </p:sp>
      <p:sp>
        <p:nvSpPr>
          <p:cNvPr id="51203" name="Content Placeholder 2"/>
          <p:cNvSpPr>
            <a:spLocks noGrp="1"/>
          </p:cNvSpPr>
          <p:nvPr>
            <p:ph idx="1"/>
          </p:nvPr>
        </p:nvSpPr>
        <p:spPr>
          <a:xfrm>
            <a:off x="152400" y="1371600"/>
            <a:ext cx="8534400" cy="4389437"/>
          </a:xfrm>
        </p:spPr>
        <p:txBody>
          <a:bodyPr/>
          <a:lstStyle/>
          <a:p>
            <a:r>
              <a:rPr lang="en-US" altLang="en-US" sz="3000" smtClean="0">
                <a:latin typeface="Times New Roman" panose="02020603050405020304" pitchFamily="18" charset="0"/>
                <a:cs typeface="Times New Roman" panose="02020603050405020304" pitchFamily="18" charset="0"/>
              </a:rPr>
              <a:t>Biết được các phương pháp giao tiếp cơ </a:t>
            </a:r>
            <a:r>
              <a:rPr lang="en-US" altLang="en-US" sz="3000" smtClean="0">
                <a:latin typeface="Times New Roman" panose="02020603050405020304" pitchFamily="18" charset="0"/>
                <a:cs typeface="Times New Roman" panose="02020603050405020304" pitchFamily="18" charset="0"/>
              </a:rPr>
              <a:t>bản</a:t>
            </a:r>
            <a:r>
              <a:rPr lang="en-US" altLang="en-US" sz="3000" smtClean="0">
                <a:latin typeface="Times New Roman" panose="02020603050405020304" pitchFamily="18" charset="0"/>
                <a:cs typeface="Times New Roman" panose="02020603050405020304" pitchFamily="18" charset="0"/>
              </a:rPr>
              <a:t>.</a:t>
            </a:r>
            <a:endParaRPr lang="en-US" altLang="en-US" sz="3000" smtClean="0">
              <a:latin typeface="Times New Roman" panose="02020603050405020304" pitchFamily="18" charset="0"/>
              <a:cs typeface="Times New Roman" panose="02020603050405020304" pitchFamily="18" charset="0"/>
            </a:endParaRPr>
          </a:p>
          <a:p>
            <a:r>
              <a:rPr lang="en-US" altLang="en-US" sz="3000" smtClean="0">
                <a:latin typeface="Times New Roman" panose="02020603050405020304" pitchFamily="18" charset="0"/>
                <a:cs typeface="Times New Roman" panose="02020603050405020304" pitchFamily="18" charset="0"/>
              </a:rPr>
              <a:t>Biết các phép ứng xử và các nguyên tắc giao </a:t>
            </a:r>
            <a:r>
              <a:rPr lang="en-US" altLang="en-US" sz="3000" smtClean="0">
                <a:latin typeface="Times New Roman" panose="02020603050405020304" pitchFamily="18" charset="0"/>
                <a:cs typeface="Times New Roman" panose="02020603050405020304" pitchFamily="18" charset="0"/>
              </a:rPr>
              <a:t>tiếp</a:t>
            </a:r>
            <a:r>
              <a:rPr lang="en-US" altLang="en-US" sz="3000" smtClean="0">
                <a:latin typeface="Times New Roman" panose="02020603050405020304" pitchFamily="18" charset="0"/>
                <a:cs typeface="Times New Roman" panose="02020603050405020304" pitchFamily="18" charset="0"/>
              </a:rPr>
              <a:t>.</a:t>
            </a:r>
            <a:endParaRPr lang="en-US" altLang="en-US" sz="3000" smtClean="0">
              <a:latin typeface="Times New Roman" panose="02020603050405020304" pitchFamily="18" charset="0"/>
              <a:cs typeface="Times New Roman" panose="02020603050405020304" pitchFamily="18" charset="0"/>
            </a:endParaRPr>
          </a:p>
          <a:p>
            <a:r>
              <a:rPr lang="en-US" altLang="en-US" sz="3000" smtClean="0">
                <a:latin typeface="Times New Roman" panose="02020603050405020304" pitchFamily="18" charset="0"/>
                <a:cs typeface="Times New Roman" panose="02020603050405020304" pitchFamily="18" charset="0"/>
              </a:rPr>
              <a:t>Áp dụng một số kĩ thuật giao tiếp trong các trường hợp cụ thể.</a:t>
            </a:r>
          </a:p>
        </p:txBody>
      </p:sp>
      <p:sp>
        <p:nvSpPr>
          <p:cNvPr id="3" name="Slide Number Placeholder 2"/>
          <p:cNvSpPr>
            <a:spLocks noGrp="1"/>
          </p:cNvSpPr>
          <p:nvPr>
            <p:ph type="sldNum" sz="quarter" idx="12"/>
          </p:nvPr>
        </p:nvSpPr>
        <p:spPr/>
        <p:txBody>
          <a:bodyPr/>
          <a:lstStyle/>
          <a:p>
            <a:pPr>
              <a:defRPr/>
            </a:pPr>
            <a:fld id="{376E4EF2-4868-417E-8A91-24EDB94412A2}"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txBox="1">
            <a:spLocks/>
          </p:cNvSpPr>
          <p:nvPr/>
        </p:nvSpPr>
        <p:spPr bwMode="auto">
          <a:xfrm>
            <a:off x="1295400" y="1219200"/>
            <a:ext cx="7315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3495C"/>
              </a:buClr>
              <a:buSzPct val="70000"/>
              <a:buFont typeface="Arial" panose="020B0604020202020204" pitchFamily="34" charset="0"/>
              <a:buChar char="•"/>
              <a:defRPr sz="3200">
                <a:solidFill>
                  <a:srgbClr val="115964"/>
                </a:solidFill>
                <a:latin typeface="Segoe UI" panose="020B0502040204020203" pitchFamily="34" charset="0"/>
              </a:defRPr>
            </a:lvl1pPr>
            <a:lvl2pPr marL="742950" indent="-285750">
              <a:spcBef>
                <a:spcPct val="20000"/>
              </a:spcBef>
              <a:buClr>
                <a:srgbClr val="03495C"/>
              </a:buClr>
              <a:buSzPct val="70000"/>
              <a:buFont typeface="Arial" panose="020B0604020202020204" pitchFamily="34" charset="0"/>
              <a:buChar char="•"/>
              <a:defRPr sz="2800">
                <a:solidFill>
                  <a:srgbClr val="115964"/>
                </a:solidFill>
                <a:latin typeface="Segoe UI" panose="020B0502040204020203" pitchFamily="34" charset="0"/>
              </a:defRPr>
            </a:lvl2pPr>
            <a:lvl3pPr marL="1143000" indent="-228600">
              <a:spcBef>
                <a:spcPct val="20000"/>
              </a:spcBef>
              <a:buClr>
                <a:srgbClr val="03495C"/>
              </a:buClr>
              <a:buSzPct val="70000"/>
              <a:buFont typeface="Arial" panose="020B0604020202020204" pitchFamily="34" charset="0"/>
              <a:buChar char="•"/>
              <a:defRPr sz="2400">
                <a:solidFill>
                  <a:srgbClr val="115964"/>
                </a:solidFill>
                <a:latin typeface="Segoe UI" panose="020B0502040204020203" pitchFamily="34" charset="0"/>
              </a:defRPr>
            </a:lvl3pPr>
            <a:lvl4pPr marL="1600200" indent="-228600">
              <a:spcBef>
                <a:spcPct val="20000"/>
              </a:spcBef>
              <a:buClr>
                <a:srgbClr val="03495C"/>
              </a:buClr>
              <a:buSzPct val="70000"/>
              <a:buFont typeface="Arial" panose="020B0604020202020204" pitchFamily="34" charset="0"/>
              <a:buChar char="•"/>
              <a:defRPr sz="2000">
                <a:solidFill>
                  <a:srgbClr val="115964"/>
                </a:solidFill>
                <a:latin typeface="Segoe UI" panose="020B0502040204020203" pitchFamily="34" charset="0"/>
              </a:defRPr>
            </a:lvl4pPr>
            <a:lvl5pPr marL="2057400" indent="-228600">
              <a:spcBef>
                <a:spcPct val="20000"/>
              </a:spcBef>
              <a:buClr>
                <a:srgbClr val="03495C"/>
              </a:buClr>
              <a:buSzPct val="70000"/>
              <a:buFont typeface="Arial" panose="020B0604020202020204" pitchFamily="34" charset="0"/>
              <a:buChar char="•"/>
              <a:defRPr sz="2000">
                <a:solidFill>
                  <a:srgbClr val="115964"/>
                </a:solidFill>
                <a:latin typeface="Segoe UI" panose="020B0502040204020203" pitchFamily="34" charset="0"/>
              </a:defRPr>
            </a:lvl5pPr>
            <a:lvl6pPr marL="25146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6pPr>
            <a:lvl7pPr marL="29718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7pPr>
            <a:lvl8pPr marL="34290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8pPr>
            <a:lvl9pPr marL="38862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9pPr>
          </a:lstStyle>
          <a:p>
            <a:pPr eaLnBrk="1" hangingPunct="1">
              <a:buClrTx/>
              <a:buSzTx/>
            </a:pPr>
            <a:endParaRPr lang="en-US" altLang="en-US">
              <a:solidFill>
                <a:srgbClr val="595959"/>
              </a:solidFill>
              <a:latin typeface="Arial" panose="020B0604020202020204" pitchFamily="34" charset="0"/>
            </a:endParaRPr>
          </a:p>
        </p:txBody>
      </p:sp>
      <p:sp>
        <p:nvSpPr>
          <p:cNvPr id="10243" name="Title 4"/>
          <p:cNvSpPr>
            <a:spLocks noGrp="1"/>
          </p:cNvSpPr>
          <p:nvPr>
            <p:ph type="title"/>
          </p:nvPr>
        </p:nvSpPr>
        <p:spPr>
          <a:xfrm>
            <a:off x="609600" y="428625"/>
            <a:ext cx="8229600" cy="639763"/>
          </a:xfrm>
        </p:spPr>
        <p:txBody>
          <a:bodyPr/>
          <a:lstStyle/>
          <a:p>
            <a:pPr eaLnBrk="1" hangingPunct="1"/>
            <a:r>
              <a:rPr lang="en-US" altLang="en-US" smtClean="0"/>
              <a:t>Nội dung</a:t>
            </a:r>
          </a:p>
        </p:txBody>
      </p:sp>
      <p:sp>
        <p:nvSpPr>
          <p:cNvPr id="10244" name="Content Placeholder 2"/>
          <p:cNvSpPr>
            <a:spLocks noGrp="1"/>
          </p:cNvSpPr>
          <p:nvPr>
            <p:ph idx="1"/>
          </p:nvPr>
        </p:nvSpPr>
        <p:spPr>
          <a:xfrm>
            <a:off x="152400" y="1524000"/>
            <a:ext cx="8229600" cy="4373563"/>
          </a:xfrm>
        </p:spPr>
        <p:txBody>
          <a:bodyPr/>
          <a:lstStyle/>
          <a:p>
            <a:pPr marL="398463" indent="-398463">
              <a:lnSpc>
                <a:spcPct val="150000"/>
              </a:lnSpc>
              <a:spcBef>
                <a:spcPts val="0"/>
              </a:spcBef>
              <a:buFont typeface="Wingdings 2" panose="05020102010507070707" pitchFamily="18" charset="2"/>
              <a:buChar char=""/>
            </a:pPr>
            <a:r>
              <a:rPr lang="en-US" altLang="en-US" sz="3000" b="0">
                <a:latin typeface="Times New Roman" panose="02020603050405020304" pitchFamily="18" charset="0"/>
                <a:cs typeface="Times New Roman" panose="02020603050405020304" pitchFamily="18" charset="0"/>
              </a:rPr>
              <a:t>Khái niệm về giao tiếp</a:t>
            </a:r>
          </a:p>
          <a:p>
            <a:pPr marL="398463" indent="-398463">
              <a:lnSpc>
                <a:spcPct val="150000"/>
              </a:lnSpc>
              <a:spcBef>
                <a:spcPts val="0"/>
              </a:spcBef>
              <a:buFont typeface="Wingdings 2" panose="05020102010507070707" pitchFamily="18" charset="2"/>
              <a:buChar char=""/>
            </a:pPr>
            <a:r>
              <a:rPr lang="en-US" altLang="en-US" sz="3000" b="0">
                <a:latin typeface="Times New Roman" panose="02020603050405020304" pitchFamily="18" charset="0"/>
                <a:cs typeface="Times New Roman" panose="02020603050405020304" pitchFamily="18" charset="0"/>
              </a:rPr>
              <a:t>Phương tiện giao tiếp</a:t>
            </a:r>
          </a:p>
          <a:p>
            <a:pPr marL="398463" indent="-398463">
              <a:lnSpc>
                <a:spcPct val="150000"/>
              </a:lnSpc>
              <a:spcBef>
                <a:spcPts val="0"/>
              </a:spcBef>
              <a:buFont typeface="Wingdings 2" panose="05020102010507070707" pitchFamily="18" charset="2"/>
              <a:buChar char=""/>
            </a:pPr>
            <a:r>
              <a:rPr lang="en-US" altLang="en-US" sz="3000" b="0">
                <a:solidFill>
                  <a:schemeClr val="tx2">
                    <a:lumMod val="60000"/>
                    <a:lumOff val="40000"/>
                  </a:schemeClr>
                </a:solidFill>
                <a:latin typeface="Times New Roman" panose="02020603050405020304" pitchFamily="18" charset="0"/>
                <a:cs typeface="Times New Roman" panose="02020603050405020304" pitchFamily="18" charset="0"/>
              </a:rPr>
              <a:t>Phương </a:t>
            </a:r>
            <a:r>
              <a:rPr lang="en-US" altLang="en-US" sz="3000" b="0">
                <a:solidFill>
                  <a:schemeClr val="tx2">
                    <a:lumMod val="60000"/>
                    <a:lumOff val="40000"/>
                  </a:schemeClr>
                </a:solidFill>
                <a:latin typeface="Times New Roman" panose="02020603050405020304" pitchFamily="18" charset="0"/>
                <a:cs typeface="Times New Roman" panose="02020603050405020304" pitchFamily="18" charset="0"/>
              </a:rPr>
              <a:t>pháp giao tiếp hiệu quả</a:t>
            </a:r>
          </a:p>
          <a:p>
            <a:pPr marL="398463" indent="-398463">
              <a:lnSpc>
                <a:spcPct val="150000"/>
              </a:lnSpc>
              <a:spcBef>
                <a:spcPts val="0"/>
              </a:spcBef>
              <a:buFont typeface="Wingdings 2" panose="05020102010507070707" pitchFamily="18" charset="2"/>
              <a:buChar char=""/>
            </a:pPr>
            <a:r>
              <a:rPr lang="en-US" altLang="en-US" sz="3000" b="0" smtClean="0">
                <a:latin typeface="Times New Roman" panose="02020603050405020304" pitchFamily="18" charset="0"/>
                <a:cs typeface="Times New Roman" panose="02020603050405020304" pitchFamily="18" charset="0"/>
              </a:rPr>
              <a:t>Lắng </a:t>
            </a:r>
            <a:r>
              <a:rPr lang="en-US" altLang="en-US" sz="3000" b="0">
                <a:latin typeface="Times New Roman" panose="02020603050405020304" pitchFamily="18" charset="0"/>
                <a:cs typeface="Times New Roman" panose="02020603050405020304" pitchFamily="18" charset="0"/>
              </a:rPr>
              <a:t>nghe hiệu quả </a:t>
            </a:r>
          </a:p>
          <a:p>
            <a:pPr marL="398463" indent="-398463">
              <a:lnSpc>
                <a:spcPct val="150000"/>
              </a:lnSpc>
              <a:spcBef>
                <a:spcPts val="0"/>
              </a:spcBef>
              <a:buFont typeface="Wingdings 2" panose="05020102010507070707" pitchFamily="18" charset="2"/>
              <a:buChar char=""/>
            </a:pPr>
            <a:r>
              <a:rPr lang="en-US" altLang="en-US" sz="3000" b="0" smtClean="0">
                <a:latin typeface="Times New Roman" panose="02020603050405020304" pitchFamily="18" charset="0"/>
                <a:cs typeface="Times New Roman" panose="02020603050405020304" pitchFamily="18" charset="0"/>
              </a:rPr>
              <a:t>Các </a:t>
            </a:r>
            <a:r>
              <a:rPr lang="en-US" altLang="en-US" sz="3000" b="0">
                <a:latin typeface="Times New Roman" panose="02020603050405020304" pitchFamily="18" charset="0"/>
                <a:cs typeface="Times New Roman" panose="02020603050405020304" pitchFamily="18" charset="0"/>
              </a:rPr>
              <a:t>rào cản trong giao tiếp</a:t>
            </a:r>
          </a:p>
          <a:p>
            <a:pPr marL="398463" indent="-398463">
              <a:lnSpc>
                <a:spcPct val="150000"/>
              </a:lnSpc>
              <a:spcBef>
                <a:spcPts val="0"/>
              </a:spcBef>
              <a:buFont typeface="Wingdings 2" panose="05020102010507070707" pitchFamily="18" charset="2"/>
              <a:buChar char=""/>
            </a:pPr>
            <a:r>
              <a:rPr lang="en-US" altLang="en-US" sz="3000" b="0" smtClean="0">
                <a:latin typeface="Times New Roman" panose="02020603050405020304" pitchFamily="18" charset="0"/>
                <a:cs typeface="Times New Roman" panose="02020603050405020304" pitchFamily="18" charset="0"/>
              </a:rPr>
              <a:t>Các </a:t>
            </a:r>
            <a:r>
              <a:rPr lang="en-US" altLang="en-US" sz="3000" b="0">
                <a:latin typeface="Times New Roman" panose="02020603050405020304" pitchFamily="18" charset="0"/>
                <a:cs typeface="Times New Roman" panose="02020603050405020304" pitchFamily="18" charset="0"/>
              </a:rPr>
              <a:t>phép ứng xử thông dụng</a:t>
            </a:r>
          </a:p>
        </p:txBody>
      </p:sp>
    </p:spTree>
    <p:extLst>
      <p:ext uri="{BB962C8B-B14F-4D97-AF65-F5344CB8AC3E}">
        <p14:creationId xmlns:p14="http://schemas.microsoft.com/office/powerpoint/2010/main" val="1393974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5407" y="228600"/>
            <a:ext cx="8229600" cy="1009650"/>
          </a:xfrm>
        </p:spPr>
        <p:txBody>
          <a:bodyPr>
            <a:normAutofit/>
          </a:bodyPr>
          <a:lstStyle/>
          <a:p>
            <a:pPr marL="171450">
              <a:defRPr/>
            </a:pPr>
            <a:r>
              <a:rPr lang="en-US" altLang="en-US"/>
              <a:t>Giao tiếp không bạo lực</a:t>
            </a:r>
          </a:p>
        </p:txBody>
      </p:sp>
      <p:sp>
        <p:nvSpPr>
          <p:cNvPr id="68611" name="Content Placeholder 2"/>
          <p:cNvSpPr>
            <a:spLocks noGrp="1"/>
          </p:cNvSpPr>
          <p:nvPr>
            <p:ph idx="1"/>
          </p:nvPr>
        </p:nvSpPr>
        <p:spPr/>
        <p:txBody>
          <a:bodyPr/>
          <a:lstStyle/>
          <a:p>
            <a:pPr marL="0" indent="0">
              <a:lnSpc>
                <a:spcPct val="150000"/>
              </a:lnSpc>
              <a:spcBef>
                <a:spcPts val="0"/>
              </a:spcBef>
              <a:buNone/>
            </a:pPr>
            <a:r>
              <a:rPr lang="en-US" altLang="en-US" sz="3000">
                <a:latin typeface="Times New Roman" panose="02020603050405020304" pitchFamily="18" charset="0"/>
                <a:cs typeface="Times New Roman" panose="02020603050405020304" pitchFamily="18" charset="0"/>
              </a:rPr>
              <a:t>Thực hiện 4 bước:</a:t>
            </a:r>
          </a:p>
          <a:p>
            <a:pPr marL="398463" indent="-398463">
              <a:lnSpc>
                <a:spcPct val="150000"/>
              </a:lnSpc>
              <a:spcBef>
                <a:spcPts val="0"/>
              </a:spcBef>
            </a:pPr>
            <a:r>
              <a:rPr lang="en-US" altLang="en-US" sz="2800">
                <a:latin typeface="Times New Roman" panose="02020603050405020304" pitchFamily="18" charset="0"/>
                <a:cs typeface="Times New Roman" panose="02020603050405020304" pitchFamily="18" charset="0"/>
              </a:rPr>
              <a:t>Tĩnh tâm (dừng lại và thở đều)</a:t>
            </a:r>
          </a:p>
          <a:p>
            <a:pPr marL="398463" indent="-398463">
              <a:lnSpc>
                <a:spcPct val="150000"/>
              </a:lnSpc>
              <a:spcBef>
                <a:spcPts val="0"/>
              </a:spcBef>
            </a:pPr>
            <a:r>
              <a:rPr lang="en-US" altLang="en-US" sz="2800">
                <a:latin typeface="Times New Roman" panose="02020603050405020304" pitchFamily="18" charset="0"/>
                <a:cs typeface="Times New Roman" panose="02020603050405020304" pitchFamily="18" charset="0"/>
              </a:rPr>
              <a:t>Suy nghĩ, đánh giá của mình là gì?</a:t>
            </a:r>
          </a:p>
          <a:p>
            <a:pPr marL="398463" indent="-398463">
              <a:lnSpc>
                <a:spcPct val="150000"/>
              </a:lnSpc>
              <a:spcBef>
                <a:spcPts val="0"/>
              </a:spcBef>
            </a:pPr>
            <a:r>
              <a:rPr lang="en-US" altLang="en-US" sz="2800">
                <a:latin typeface="Times New Roman" panose="02020603050405020304" pitchFamily="18" charset="0"/>
                <a:cs typeface="Times New Roman" panose="02020603050405020304" pitchFamily="18" charset="0"/>
              </a:rPr>
              <a:t>Bản thân muốn gì?</a:t>
            </a:r>
          </a:p>
          <a:p>
            <a:pPr marL="398463" indent="-398463">
              <a:lnSpc>
                <a:spcPct val="150000"/>
              </a:lnSpc>
              <a:spcBef>
                <a:spcPts val="0"/>
              </a:spcBef>
            </a:pPr>
            <a:r>
              <a:rPr lang="en-US" altLang="en-US" sz="2800">
                <a:latin typeface="Times New Roman" panose="02020603050405020304" pitchFamily="18" charset="0"/>
                <a:cs typeface="Times New Roman" panose="02020603050405020304" pitchFamily="18" charset="0"/>
              </a:rPr>
              <a:t>Nói ra cảm giác và điều mình mong muốn</a:t>
            </a:r>
          </a:p>
          <a:p>
            <a:pPr eaLnBrk="1" hangingPunct="1"/>
            <a:endParaRPr lang="en-US" altLang="en-US" smtClean="0"/>
          </a:p>
        </p:txBody>
      </p:sp>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txBox="1">
            <a:spLocks/>
          </p:cNvSpPr>
          <p:nvPr/>
        </p:nvSpPr>
        <p:spPr bwMode="auto">
          <a:xfrm>
            <a:off x="1295400" y="1219200"/>
            <a:ext cx="7315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3495C"/>
              </a:buClr>
              <a:buSzPct val="70000"/>
              <a:buFont typeface="Arial" panose="020B0604020202020204" pitchFamily="34" charset="0"/>
              <a:buChar char="•"/>
              <a:defRPr sz="3200">
                <a:solidFill>
                  <a:srgbClr val="115964"/>
                </a:solidFill>
                <a:latin typeface="Segoe UI" panose="020B0502040204020203" pitchFamily="34" charset="0"/>
              </a:defRPr>
            </a:lvl1pPr>
            <a:lvl2pPr marL="742950" indent="-285750">
              <a:spcBef>
                <a:spcPct val="20000"/>
              </a:spcBef>
              <a:buClr>
                <a:srgbClr val="03495C"/>
              </a:buClr>
              <a:buSzPct val="70000"/>
              <a:buFont typeface="Arial" panose="020B0604020202020204" pitchFamily="34" charset="0"/>
              <a:buChar char="•"/>
              <a:defRPr sz="2800">
                <a:solidFill>
                  <a:srgbClr val="115964"/>
                </a:solidFill>
                <a:latin typeface="Segoe UI" panose="020B0502040204020203" pitchFamily="34" charset="0"/>
              </a:defRPr>
            </a:lvl2pPr>
            <a:lvl3pPr marL="1143000" indent="-228600">
              <a:spcBef>
                <a:spcPct val="20000"/>
              </a:spcBef>
              <a:buClr>
                <a:srgbClr val="03495C"/>
              </a:buClr>
              <a:buSzPct val="70000"/>
              <a:buFont typeface="Arial" panose="020B0604020202020204" pitchFamily="34" charset="0"/>
              <a:buChar char="•"/>
              <a:defRPr sz="2400">
                <a:solidFill>
                  <a:srgbClr val="115964"/>
                </a:solidFill>
                <a:latin typeface="Segoe UI" panose="020B0502040204020203" pitchFamily="34" charset="0"/>
              </a:defRPr>
            </a:lvl3pPr>
            <a:lvl4pPr marL="1600200" indent="-228600">
              <a:spcBef>
                <a:spcPct val="20000"/>
              </a:spcBef>
              <a:buClr>
                <a:srgbClr val="03495C"/>
              </a:buClr>
              <a:buSzPct val="70000"/>
              <a:buFont typeface="Arial" panose="020B0604020202020204" pitchFamily="34" charset="0"/>
              <a:buChar char="•"/>
              <a:defRPr sz="2000">
                <a:solidFill>
                  <a:srgbClr val="115964"/>
                </a:solidFill>
                <a:latin typeface="Segoe UI" panose="020B0502040204020203" pitchFamily="34" charset="0"/>
              </a:defRPr>
            </a:lvl4pPr>
            <a:lvl5pPr marL="2057400" indent="-228600">
              <a:spcBef>
                <a:spcPct val="20000"/>
              </a:spcBef>
              <a:buClr>
                <a:srgbClr val="03495C"/>
              </a:buClr>
              <a:buSzPct val="70000"/>
              <a:buFont typeface="Arial" panose="020B0604020202020204" pitchFamily="34" charset="0"/>
              <a:buChar char="•"/>
              <a:defRPr sz="2000">
                <a:solidFill>
                  <a:srgbClr val="115964"/>
                </a:solidFill>
                <a:latin typeface="Segoe UI" panose="020B0502040204020203" pitchFamily="34" charset="0"/>
              </a:defRPr>
            </a:lvl5pPr>
            <a:lvl6pPr marL="25146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6pPr>
            <a:lvl7pPr marL="29718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7pPr>
            <a:lvl8pPr marL="34290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8pPr>
            <a:lvl9pPr marL="38862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9pPr>
          </a:lstStyle>
          <a:p>
            <a:pPr eaLnBrk="1" hangingPunct="1">
              <a:buClrTx/>
              <a:buSzTx/>
            </a:pPr>
            <a:endParaRPr lang="en-US" altLang="en-US">
              <a:solidFill>
                <a:srgbClr val="595959"/>
              </a:solidFill>
              <a:latin typeface="Arial" panose="020B0604020202020204" pitchFamily="34" charset="0"/>
            </a:endParaRPr>
          </a:p>
        </p:txBody>
      </p:sp>
      <p:sp>
        <p:nvSpPr>
          <p:cNvPr id="10243" name="Title 4"/>
          <p:cNvSpPr>
            <a:spLocks noGrp="1"/>
          </p:cNvSpPr>
          <p:nvPr>
            <p:ph type="title"/>
          </p:nvPr>
        </p:nvSpPr>
        <p:spPr>
          <a:xfrm>
            <a:off x="609600" y="428625"/>
            <a:ext cx="8229600" cy="639763"/>
          </a:xfrm>
        </p:spPr>
        <p:txBody>
          <a:bodyPr/>
          <a:lstStyle/>
          <a:p>
            <a:pPr eaLnBrk="1" hangingPunct="1"/>
            <a:r>
              <a:rPr lang="en-US" altLang="en-US" smtClean="0"/>
              <a:t>Nội dung</a:t>
            </a:r>
          </a:p>
        </p:txBody>
      </p:sp>
      <p:sp>
        <p:nvSpPr>
          <p:cNvPr id="10244" name="Content Placeholder 2"/>
          <p:cNvSpPr>
            <a:spLocks noGrp="1"/>
          </p:cNvSpPr>
          <p:nvPr>
            <p:ph idx="1"/>
          </p:nvPr>
        </p:nvSpPr>
        <p:spPr>
          <a:xfrm>
            <a:off x="152400" y="1524000"/>
            <a:ext cx="8229600" cy="4373563"/>
          </a:xfrm>
        </p:spPr>
        <p:txBody>
          <a:bodyPr/>
          <a:lstStyle/>
          <a:p>
            <a:pPr marL="398463" indent="-398463">
              <a:lnSpc>
                <a:spcPct val="150000"/>
              </a:lnSpc>
              <a:spcBef>
                <a:spcPts val="0"/>
              </a:spcBef>
              <a:buFont typeface="Wingdings 2" panose="05020102010507070707" pitchFamily="18" charset="2"/>
              <a:buChar char=""/>
            </a:pPr>
            <a:r>
              <a:rPr lang="en-US" altLang="en-US" sz="3000" b="0">
                <a:latin typeface="Times New Roman" panose="02020603050405020304" pitchFamily="18" charset="0"/>
                <a:cs typeface="Times New Roman" panose="02020603050405020304" pitchFamily="18" charset="0"/>
              </a:rPr>
              <a:t>Khái niệm về giao tiếp</a:t>
            </a:r>
          </a:p>
          <a:p>
            <a:pPr marL="398463" indent="-398463">
              <a:lnSpc>
                <a:spcPct val="150000"/>
              </a:lnSpc>
              <a:spcBef>
                <a:spcPts val="0"/>
              </a:spcBef>
              <a:buFont typeface="Wingdings 2" panose="05020102010507070707" pitchFamily="18" charset="2"/>
              <a:buChar char=""/>
            </a:pPr>
            <a:r>
              <a:rPr lang="en-US" altLang="en-US" sz="3000" b="0">
                <a:latin typeface="Times New Roman" panose="02020603050405020304" pitchFamily="18" charset="0"/>
                <a:cs typeface="Times New Roman" panose="02020603050405020304" pitchFamily="18" charset="0"/>
              </a:rPr>
              <a:t>Phương tiện giao tiếp</a:t>
            </a:r>
          </a:p>
          <a:p>
            <a:pPr marL="398463" indent="-398463">
              <a:lnSpc>
                <a:spcPct val="150000"/>
              </a:lnSpc>
              <a:spcBef>
                <a:spcPts val="0"/>
              </a:spcBef>
              <a:buFont typeface="Wingdings 2" panose="05020102010507070707" pitchFamily="18" charset="2"/>
              <a:buChar char=""/>
            </a:pPr>
            <a:r>
              <a:rPr lang="en-US" altLang="en-US" sz="3000" b="0">
                <a:latin typeface="Times New Roman" panose="02020603050405020304" pitchFamily="18" charset="0"/>
                <a:cs typeface="Times New Roman" panose="02020603050405020304" pitchFamily="18" charset="0"/>
              </a:rPr>
              <a:t>Phương pháp giao tiếp hiệu quả</a:t>
            </a:r>
          </a:p>
          <a:p>
            <a:pPr marL="398463" indent="-398463">
              <a:lnSpc>
                <a:spcPct val="150000"/>
              </a:lnSpc>
              <a:spcBef>
                <a:spcPts val="0"/>
              </a:spcBef>
              <a:buFont typeface="Wingdings 2" panose="05020102010507070707" pitchFamily="18" charset="2"/>
              <a:buChar char=""/>
            </a:pPr>
            <a:r>
              <a:rPr lang="en-US" altLang="en-US" sz="3000" b="0">
                <a:solidFill>
                  <a:schemeClr val="tx2">
                    <a:lumMod val="60000"/>
                    <a:lumOff val="40000"/>
                  </a:schemeClr>
                </a:solidFill>
                <a:latin typeface="Times New Roman" panose="02020603050405020304" pitchFamily="18" charset="0"/>
                <a:cs typeface="Times New Roman" panose="02020603050405020304" pitchFamily="18" charset="0"/>
              </a:rPr>
              <a:t>Lắng </a:t>
            </a:r>
            <a:r>
              <a:rPr lang="en-US" altLang="en-US" sz="3000" b="0">
                <a:solidFill>
                  <a:schemeClr val="tx2">
                    <a:lumMod val="60000"/>
                    <a:lumOff val="40000"/>
                  </a:schemeClr>
                </a:solidFill>
                <a:latin typeface="Times New Roman" panose="02020603050405020304" pitchFamily="18" charset="0"/>
                <a:cs typeface="Times New Roman" panose="02020603050405020304" pitchFamily="18" charset="0"/>
              </a:rPr>
              <a:t>nghe hiệu quả </a:t>
            </a:r>
          </a:p>
          <a:p>
            <a:pPr marL="398463" indent="-398463">
              <a:lnSpc>
                <a:spcPct val="150000"/>
              </a:lnSpc>
              <a:spcBef>
                <a:spcPts val="0"/>
              </a:spcBef>
              <a:buFont typeface="Wingdings 2" panose="05020102010507070707" pitchFamily="18" charset="2"/>
              <a:buChar char=""/>
            </a:pPr>
            <a:r>
              <a:rPr lang="en-US" altLang="en-US" sz="3000" b="0" smtClean="0">
                <a:latin typeface="Times New Roman" panose="02020603050405020304" pitchFamily="18" charset="0"/>
                <a:cs typeface="Times New Roman" panose="02020603050405020304" pitchFamily="18" charset="0"/>
              </a:rPr>
              <a:t>Các </a:t>
            </a:r>
            <a:r>
              <a:rPr lang="en-US" altLang="en-US" sz="3000" b="0">
                <a:latin typeface="Times New Roman" panose="02020603050405020304" pitchFamily="18" charset="0"/>
                <a:cs typeface="Times New Roman" panose="02020603050405020304" pitchFamily="18" charset="0"/>
              </a:rPr>
              <a:t>rào cản trong giao tiếp</a:t>
            </a:r>
          </a:p>
          <a:p>
            <a:pPr marL="398463" indent="-398463">
              <a:lnSpc>
                <a:spcPct val="150000"/>
              </a:lnSpc>
              <a:spcBef>
                <a:spcPts val="0"/>
              </a:spcBef>
              <a:buFont typeface="Wingdings 2" panose="05020102010507070707" pitchFamily="18" charset="2"/>
              <a:buChar char=""/>
            </a:pPr>
            <a:r>
              <a:rPr lang="en-US" altLang="en-US" sz="3000" b="0" smtClean="0">
                <a:latin typeface="Times New Roman" panose="02020603050405020304" pitchFamily="18" charset="0"/>
                <a:cs typeface="Times New Roman" panose="02020603050405020304" pitchFamily="18" charset="0"/>
              </a:rPr>
              <a:t>Các </a:t>
            </a:r>
            <a:r>
              <a:rPr lang="en-US" altLang="en-US" sz="3000" b="0">
                <a:latin typeface="Times New Roman" panose="02020603050405020304" pitchFamily="18" charset="0"/>
                <a:cs typeface="Times New Roman" panose="02020603050405020304" pitchFamily="18" charset="0"/>
              </a:rPr>
              <a:t>phép ứng xử thông dụng</a:t>
            </a:r>
          </a:p>
        </p:txBody>
      </p:sp>
    </p:spTree>
    <p:extLst>
      <p:ext uri="{BB962C8B-B14F-4D97-AF65-F5344CB8AC3E}">
        <p14:creationId xmlns:p14="http://schemas.microsoft.com/office/powerpoint/2010/main" val="25972291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323850"/>
            <a:ext cx="8229600" cy="965200"/>
          </a:xfrm>
        </p:spPr>
        <p:txBody>
          <a:bodyPr>
            <a:normAutofit/>
          </a:bodyPr>
          <a:lstStyle/>
          <a:p>
            <a:pPr eaLnBrk="1" hangingPunct="1">
              <a:defRPr/>
            </a:pPr>
            <a:r>
              <a:rPr lang="en-US" altLang="en-US"/>
              <a:t>Nghe và Lắng nghe</a:t>
            </a:r>
          </a:p>
        </p:txBody>
      </p:sp>
      <p:sp>
        <p:nvSpPr>
          <p:cNvPr id="70659" name="Content Placeholder 2"/>
          <p:cNvSpPr>
            <a:spLocks noGrp="1"/>
          </p:cNvSpPr>
          <p:nvPr>
            <p:ph idx="1"/>
          </p:nvPr>
        </p:nvSpPr>
        <p:spPr/>
        <p:txBody>
          <a:bodyPr/>
          <a:lstStyle/>
          <a:p>
            <a:pPr eaLnBrk="1" hangingPunct="1"/>
            <a:endParaRPr lang="en-US" altLang="en-US" sz="4000" smtClean="0"/>
          </a:p>
          <a:p>
            <a:pPr eaLnBrk="1" hangingPunct="1"/>
            <a:endParaRPr lang="en-US" altLang="en-US" sz="4000" smtClean="0"/>
          </a:p>
          <a:p>
            <a:pPr marL="0" indent="0" algn="ctr" eaLnBrk="1" hangingPunct="1">
              <a:buNone/>
            </a:pPr>
            <a:r>
              <a:rPr lang="en-US" altLang="en-US" sz="4000" smtClean="0"/>
              <a:t>VS</a:t>
            </a:r>
            <a:endParaRPr lang="en-US" altLang="en-US" sz="4000" smtClean="0"/>
          </a:p>
        </p:txBody>
      </p:sp>
      <p:pic>
        <p:nvPicPr>
          <p:cNvPr id="70660" name="Picture 2" descr="C:\Documents and Settings\Kien Con\Desktop\New Folder\SoftSkill\HK2-1112\SS\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94242"/>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3" descr="C:\Documents and Settings\Kien Con\Desktop\New Folder\SoftSkill\HK2-1112\SS\images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81200"/>
            <a:ext cx="3733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1"/>
          <p:cNvSpPr>
            <a:spLocks noGrp="1"/>
          </p:cNvSpPr>
          <p:nvPr>
            <p:ph type="title"/>
          </p:nvPr>
        </p:nvSpPr>
        <p:spPr>
          <a:xfrm>
            <a:off x="152400" y="174625"/>
            <a:ext cx="8229600" cy="1143000"/>
          </a:xfrm>
        </p:spPr>
        <p:txBody>
          <a:bodyPr>
            <a:normAutofit/>
          </a:bodyPr>
          <a:lstStyle/>
          <a:p>
            <a:pPr marL="484632" indent="0" eaLnBrk="1" hangingPunct="1">
              <a:defRPr/>
            </a:pPr>
            <a:r>
              <a:rPr lang="en-US" altLang="en-US"/>
              <a:t>Lắng nghe tích cực</a:t>
            </a:r>
          </a:p>
        </p:txBody>
      </p:sp>
      <p:sp>
        <p:nvSpPr>
          <p:cNvPr id="71683" name="Content Placeholder 2"/>
          <p:cNvSpPr>
            <a:spLocks noGrp="1"/>
          </p:cNvSpPr>
          <p:nvPr>
            <p:ph idx="1"/>
          </p:nvPr>
        </p:nvSpPr>
        <p:spPr>
          <a:xfrm>
            <a:off x="457200" y="1966913"/>
            <a:ext cx="8229600" cy="4389437"/>
          </a:xfrm>
        </p:spPr>
        <p:txBody>
          <a:bodyPr/>
          <a:lstStyle/>
          <a:p>
            <a:pPr marL="0" indent="0" eaLnBrk="1" hangingPunct="1">
              <a:buNone/>
            </a:pPr>
            <a:r>
              <a:rPr lang="en-US" altLang="en-US" sz="3000" b="1" smtClean="0">
                <a:cs typeface="Times New Roman" panose="02020603050405020304" pitchFamily="18" charset="0"/>
              </a:rPr>
              <a:t>HÃY NGHE BẰNG CẢ CON NGƯỜI BẠN</a:t>
            </a:r>
          </a:p>
        </p:txBody>
      </p:sp>
      <p:sp>
        <p:nvSpPr>
          <p:cNvPr id="71684" name="TextBox 4"/>
          <p:cNvSpPr txBox="1">
            <a:spLocks noChangeArrowheads="1"/>
          </p:cNvSpPr>
          <p:nvPr/>
        </p:nvSpPr>
        <p:spPr bwMode="auto">
          <a:xfrm>
            <a:off x="1447800" y="793750"/>
            <a:ext cx="6172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latin typeface="Perpetua" panose="02020502060401020303" pitchFamily="18" charset="0"/>
            </a:endParaRPr>
          </a:p>
        </p:txBody>
      </p:sp>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24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520753"/>
            <a:ext cx="2877671" cy="40135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2698750"/>
            <a:ext cx="5238750" cy="362263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txBox="1">
            <a:spLocks/>
          </p:cNvSpPr>
          <p:nvPr/>
        </p:nvSpPr>
        <p:spPr bwMode="auto">
          <a:xfrm>
            <a:off x="1295400" y="1219200"/>
            <a:ext cx="7315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3495C"/>
              </a:buClr>
              <a:buSzPct val="70000"/>
              <a:buFont typeface="Arial" panose="020B0604020202020204" pitchFamily="34" charset="0"/>
              <a:buChar char="•"/>
              <a:defRPr sz="3200">
                <a:solidFill>
                  <a:srgbClr val="115964"/>
                </a:solidFill>
                <a:latin typeface="Segoe UI" panose="020B0502040204020203" pitchFamily="34" charset="0"/>
              </a:defRPr>
            </a:lvl1pPr>
            <a:lvl2pPr marL="742950" indent="-285750">
              <a:spcBef>
                <a:spcPct val="20000"/>
              </a:spcBef>
              <a:buClr>
                <a:srgbClr val="03495C"/>
              </a:buClr>
              <a:buSzPct val="70000"/>
              <a:buFont typeface="Arial" panose="020B0604020202020204" pitchFamily="34" charset="0"/>
              <a:buChar char="•"/>
              <a:defRPr sz="2800">
                <a:solidFill>
                  <a:srgbClr val="115964"/>
                </a:solidFill>
                <a:latin typeface="Segoe UI" panose="020B0502040204020203" pitchFamily="34" charset="0"/>
              </a:defRPr>
            </a:lvl2pPr>
            <a:lvl3pPr marL="1143000" indent="-228600">
              <a:spcBef>
                <a:spcPct val="20000"/>
              </a:spcBef>
              <a:buClr>
                <a:srgbClr val="03495C"/>
              </a:buClr>
              <a:buSzPct val="70000"/>
              <a:buFont typeface="Arial" panose="020B0604020202020204" pitchFamily="34" charset="0"/>
              <a:buChar char="•"/>
              <a:defRPr sz="2400">
                <a:solidFill>
                  <a:srgbClr val="115964"/>
                </a:solidFill>
                <a:latin typeface="Segoe UI" panose="020B0502040204020203" pitchFamily="34" charset="0"/>
              </a:defRPr>
            </a:lvl3pPr>
            <a:lvl4pPr marL="1600200" indent="-228600">
              <a:spcBef>
                <a:spcPct val="20000"/>
              </a:spcBef>
              <a:buClr>
                <a:srgbClr val="03495C"/>
              </a:buClr>
              <a:buSzPct val="70000"/>
              <a:buFont typeface="Arial" panose="020B0604020202020204" pitchFamily="34" charset="0"/>
              <a:buChar char="•"/>
              <a:defRPr sz="2000">
                <a:solidFill>
                  <a:srgbClr val="115964"/>
                </a:solidFill>
                <a:latin typeface="Segoe UI" panose="020B0502040204020203" pitchFamily="34" charset="0"/>
              </a:defRPr>
            </a:lvl4pPr>
            <a:lvl5pPr marL="2057400" indent="-228600">
              <a:spcBef>
                <a:spcPct val="20000"/>
              </a:spcBef>
              <a:buClr>
                <a:srgbClr val="03495C"/>
              </a:buClr>
              <a:buSzPct val="70000"/>
              <a:buFont typeface="Arial" panose="020B0604020202020204" pitchFamily="34" charset="0"/>
              <a:buChar char="•"/>
              <a:defRPr sz="2000">
                <a:solidFill>
                  <a:srgbClr val="115964"/>
                </a:solidFill>
                <a:latin typeface="Segoe UI" panose="020B0502040204020203" pitchFamily="34" charset="0"/>
              </a:defRPr>
            </a:lvl5pPr>
            <a:lvl6pPr marL="25146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6pPr>
            <a:lvl7pPr marL="29718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7pPr>
            <a:lvl8pPr marL="34290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8pPr>
            <a:lvl9pPr marL="38862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9pPr>
          </a:lstStyle>
          <a:p>
            <a:pPr eaLnBrk="1" hangingPunct="1">
              <a:buClrTx/>
              <a:buSzTx/>
            </a:pPr>
            <a:endParaRPr lang="en-US" altLang="en-US">
              <a:solidFill>
                <a:srgbClr val="595959"/>
              </a:solidFill>
              <a:latin typeface="Arial" panose="020B0604020202020204" pitchFamily="34" charset="0"/>
            </a:endParaRPr>
          </a:p>
        </p:txBody>
      </p:sp>
      <p:sp>
        <p:nvSpPr>
          <p:cNvPr id="10243" name="Title 4"/>
          <p:cNvSpPr>
            <a:spLocks noGrp="1"/>
          </p:cNvSpPr>
          <p:nvPr>
            <p:ph type="title"/>
          </p:nvPr>
        </p:nvSpPr>
        <p:spPr>
          <a:xfrm>
            <a:off x="609600" y="428625"/>
            <a:ext cx="8229600" cy="639763"/>
          </a:xfrm>
        </p:spPr>
        <p:txBody>
          <a:bodyPr/>
          <a:lstStyle/>
          <a:p>
            <a:pPr eaLnBrk="1" hangingPunct="1"/>
            <a:r>
              <a:rPr lang="en-US" altLang="en-US" smtClean="0"/>
              <a:t>Nội dung</a:t>
            </a:r>
          </a:p>
        </p:txBody>
      </p:sp>
      <p:sp>
        <p:nvSpPr>
          <p:cNvPr id="10244" name="Content Placeholder 2"/>
          <p:cNvSpPr>
            <a:spLocks noGrp="1"/>
          </p:cNvSpPr>
          <p:nvPr>
            <p:ph idx="1"/>
          </p:nvPr>
        </p:nvSpPr>
        <p:spPr>
          <a:xfrm>
            <a:off x="152400" y="1524000"/>
            <a:ext cx="8229600" cy="4373563"/>
          </a:xfrm>
        </p:spPr>
        <p:txBody>
          <a:bodyPr/>
          <a:lstStyle/>
          <a:p>
            <a:pPr marL="398463" indent="-398463">
              <a:lnSpc>
                <a:spcPct val="150000"/>
              </a:lnSpc>
              <a:spcBef>
                <a:spcPts val="0"/>
              </a:spcBef>
              <a:buFont typeface="Wingdings 2" panose="05020102010507070707" pitchFamily="18" charset="2"/>
              <a:buChar char=""/>
            </a:pPr>
            <a:r>
              <a:rPr lang="en-US" altLang="en-US" sz="3000" b="0">
                <a:latin typeface="Times New Roman" panose="02020603050405020304" pitchFamily="18" charset="0"/>
                <a:cs typeface="Times New Roman" panose="02020603050405020304" pitchFamily="18" charset="0"/>
              </a:rPr>
              <a:t>Khái niệm về giao tiếp</a:t>
            </a:r>
          </a:p>
          <a:p>
            <a:pPr marL="398463" indent="-398463">
              <a:lnSpc>
                <a:spcPct val="150000"/>
              </a:lnSpc>
              <a:spcBef>
                <a:spcPts val="0"/>
              </a:spcBef>
              <a:buFont typeface="Wingdings 2" panose="05020102010507070707" pitchFamily="18" charset="2"/>
              <a:buChar char=""/>
            </a:pPr>
            <a:r>
              <a:rPr lang="en-US" altLang="en-US" sz="3000" b="0">
                <a:latin typeface="Times New Roman" panose="02020603050405020304" pitchFamily="18" charset="0"/>
                <a:cs typeface="Times New Roman" panose="02020603050405020304" pitchFamily="18" charset="0"/>
              </a:rPr>
              <a:t>Phương tiện giao tiếp</a:t>
            </a:r>
          </a:p>
          <a:p>
            <a:pPr marL="398463" indent="-398463">
              <a:lnSpc>
                <a:spcPct val="150000"/>
              </a:lnSpc>
              <a:spcBef>
                <a:spcPts val="0"/>
              </a:spcBef>
              <a:buFont typeface="Wingdings 2" panose="05020102010507070707" pitchFamily="18" charset="2"/>
              <a:buChar char=""/>
            </a:pPr>
            <a:r>
              <a:rPr lang="en-US" altLang="en-US" sz="3000" b="0">
                <a:latin typeface="Times New Roman" panose="02020603050405020304" pitchFamily="18" charset="0"/>
                <a:cs typeface="Times New Roman" panose="02020603050405020304" pitchFamily="18" charset="0"/>
              </a:rPr>
              <a:t>Phương pháp giao tiếp hiệu quả</a:t>
            </a:r>
          </a:p>
          <a:p>
            <a:pPr marL="398463" indent="-398463">
              <a:lnSpc>
                <a:spcPct val="150000"/>
              </a:lnSpc>
              <a:spcBef>
                <a:spcPts val="0"/>
              </a:spcBef>
              <a:buFont typeface="Wingdings 2" panose="05020102010507070707" pitchFamily="18" charset="2"/>
              <a:buChar char=""/>
            </a:pPr>
            <a:r>
              <a:rPr lang="en-US" altLang="en-US" sz="3000" b="0">
                <a:latin typeface="Times New Roman" panose="02020603050405020304" pitchFamily="18" charset="0"/>
                <a:cs typeface="Times New Roman" panose="02020603050405020304" pitchFamily="18" charset="0"/>
              </a:rPr>
              <a:t>Lắng nghe hiệu quả </a:t>
            </a:r>
          </a:p>
          <a:p>
            <a:pPr marL="398463" indent="-398463">
              <a:lnSpc>
                <a:spcPct val="150000"/>
              </a:lnSpc>
              <a:spcBef>
                <a:spcPts val="0"/>
              </a:spcBef>
              <a:buFont typeface="Wingdings 2" panose="05020102010507070707" pitchFamily="18" charset="2"/>
              <a:buChar char=""/>
            </a:pPr>
            <a:r>
              <a:rPr lang="en-US" altLang="en-US" sz="3000" b="0">
                <a:solidFill>
                  <a:schemeClr val="tx2">
                    <a:lumMod val="60000"/>
                    <a:lumOff val="40000"/>
                  </a:schemeClr>
                </a:solidFill>
                <a:latin typeface="Times New Roman" panose="02020603050405020304" pitchFamily="18" charset="0"/>
                <a:cs typeface="Times New Roman" panose="02020603050405020304" pitchFamily="18" charset="0"/>
              </a:rPr>
              <a:t>Các </a:t>
            </a:r>
            <a:r>
              <a:rPr lang="en-US" altLang="en-US" sz="3000" b="0">
                <a:solidFill>
                  <a:schemeClr val="tx2">
                    <a:lumMod val="60000"/>
                    <a:lumOff val="40000"/>
                  </a:schemeClr>
                </a:solidFill>
                <a:latin typeface="Times New Roman" panose="02020603050405020304" pitchFamily="18" charset="0"/>
                <a:cs typeface="Times New Roman" panose="02020603050405020304" pitchFamily="18" charset="0"/>
              </a:rPr>
              <a:t>rào cản trong giao tiếp</a:t>
            </a:r>
          </a:p>
          <a:p>
            <a:pPr marL="398463" indent="-398463">
              <a:lnSpc>
                <a:spcPct val="150000"/>
              </a:lnSpc>
              <a:spcBef>
                <a:spcPts val="0"/>
              </a:spcBef>
              <a:buFont typeface="Wingdings 2" panose="05020102010507070707" pitchFamily="18" charset="2"/>
              <a:buChar char=""/>
            </a:pPr>
            <a:r>
              <a:rPr lang="en-US" altLang="en-US" sz="3000" b="0">
                <a:latin typeface="Times New Roman" panose="02020603050405020304" pitchFamily="18" charset="0"/>
                <a:cs typeface="Times New Roman" panose="02020603050405020304" pitchFamily="18" charset="0"/>
              </a:rPr>
              <a:t>Các phép ứng xử thông dụng</a:t>
            </a:r>
          </a:p>
        </p:txBody>
      </p:sp>
    </p:spTree>
    <p:extLst>
      <p:ext uri="{BB962C8B-B14F-4D97-AF65-F5344CB8AC3E}">
        <p14:creationId xmlns:p14="http://schemas.microsoft.com/office/powerpoint/2010/main" val="31802644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33400" y="272716"/>
            <a:ext cx="8229600" cy="857249"/>
          </a:xfrm>
        </p:spPr>
        <p:txBody>
          <a:bodyPr>
            <a:normAutofit/>
          </a:bodyPr>
          <a:lstStyle/>
          <a:p>
            <a:pPr marL="119063" eaLnBrk="1" hangingPunct="1">
              <a:defRPr/>
            </a:pPr>
            <a:r>
              <a:rPr lang="en-US" altLang="en-US"/>
              <a:t>Các rào cản thông dụng</a:t>
            </a:r>
          </a:p>
        </p:txBody>
      </p:sp>
      <p:sp>
        <p:nvSpPr>
          <p:cNvPr id="73731" name="Content Placeholder 2"/>
          <p:cNvSpPr>
            <a:spLocks noGrp="1"/>
          </p:cNvSpPr>
          <p:nvPr>
            <p:ph idx="1"/>
          </p:nvPr>
        </p:nvSpPr>
        <p:spPr/>
        <p:txBody>
          <a:bodyPr/>
          <a:lstStyle/>
          <a:p>
            <a:pPr marL="398463" indent="-398463">
              <a:lnSpc>
                <a:spcPct val="150000"/>
              </a:lnSpc>
              <a:spcBef>
                <a:spcPts val="0"/>
              </a:spcBef>
            </a:pPr>
            <a:r>
              <a:rPr lang="en-US" altLang="en-US" sz="3000">
                <a:latin typeface="Times New Roman" panose="02020603050405020304" pitchFamily="18" charset="0"/>
                <a:cs typeface="Times New Roman" panose="02020603050405020304" pitchFamily="18" charset="0"/>
              </a:rPr>
              <a:t>Ngôn ngữ</a:t>
            </a:r>
          </a:p>
          <a:p>
            <a:pPr marL="398463" indent="-398463">
              <a:lnSpc>
                <a:spcPct val="150000"/>
              </a:lnSpc>
              <a:spcBef>
                <a:spcPts val="0"/>
              </a:spcBef>
            </a:pPr>
            <a:r>
              <a:rPr lang="en-US" altLang="en-US" sz="3000" smtClean="0">
                <a:latin typeface="Times New Roman" panose="02020603050405020304" pitchFamily="18" charset="0"/>
                <a:cs typeface="Times New Roman" panose="02020603050405020304" pitchFamily="18" charset="0"/>
              </a:rPr>
              <a:t>Văn </a:t>
            </a:r>
            <a:r>
              <a:rPr lang="en-US" altLang="en-US" sz="3000">
                <a:latin typeface="Times New Roman" panose="02020603050405020304" pitchFamily="18" charset="0"/>
                <a:cs typeface="Times New Roman" panose="02020603050405020304" pitchFamily="18" charset="0"/>
              </a:rPr>
              <a:t>hóa</a:t>
            </a:r>
          </a:p>
          <a:p>
            <a:pPr marL="398463" indent="-398463">
              <a:lnSpc>
                <a:spcPct val="150000"/>
              </a:lnSpc>
              <a:spcBef>
                <a:spcPts val="0"/>
              </a:spcBef>
            </a:pPr>
            <a:r>
              <a:rPr lang="en-US" altLang="en-US" sz="3000" smtClean="0">
                <a:latin typeface="Times New Roman" panose="02020603050405020304" pitchFamily="18" charset="0"/>
                <a:cs typeface="Times New Roman" panose="02020603050405020304" pitchFamily="18" charset="0"/>
              </a:rPr>
              <a:t>Khoảng cách</a:t>
            </a:r>
            <a:endParaRPr lang="en-US" altLang="en-US" sz="3000">
              <a:latin typeface="Times New Roman" panose="02020603050405020304" pitchFamily="18" charset="0"/>
              <a:cs typeface="Times New Roman" panose="02020603050405020304" pitchFamily="18" charset="0"/>
            </a:endParaRPr>
          </a:p>
          <a:p>
            <a:pPr marL="398463" indent="-398463">
              <a:lnSpc>
                <a:spcPct val="150000"/>
              </a:lnSpc>
              <a:spcBef>
                <a:spcPts val="0"/>
              </a:spcBef>
            </a:pPr>
            <a:r>
              <a:rPr lang="en-US" altLang="en-US" sz="3000">
                <a:latin typeface="Times New Roman" panose="02020603050405020304" pitchFamily="18" charset="0"/>
                <a:cs typeface="Times New Roman" panose="02020603050405020304" pitchFamily="18" charset="0"/>
              </a:rPr>
              <a:t>Không đúng lúc, đúng chỗ</a:t>
            </a:r>
          </a:p>
        </p:txBody>
      </p:sp>
      <p:pic>
        <p:nvPicPr>
          <p:cNvPr id="73733" name="Picture 4" descr="D:\Teaching\US\05. Soft skills\Image2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863" y="2133600"/>
            <a:ext cx="4148137"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txBox="1">
            <a:spLocks/>
          </p:cNvSpPr>
          <p:nvPr/>
        </p:nvSpPr>
        <p:spPr bwMode="auto">
          <a:xfrm>
            <a:off x="1295400" y="1219200"/>
            <a:ext cx="7315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3495C"/>
              </a:buClr>
              <a:buSzPct val="70000"/>
              <a:buFont typeface="Arial" panose="020B0604020202020204" pitchFamily="34" charset="0"/>
              <a:buChar char="•"/>
              <a:defRPr sz="3200">
                <a:solidFill>
                  <a:srgbClr val="115964"/>
                </a:solidFill>
                <a:latin typeface="Segoe UI" panose="020B0502040204020203" pitchFamily="34" charset="0"/>
              </a:defRPr>
            </a:lvl1pPr>
            <a:lvl2pPr marL="742950" indent="-285750">
              <a:spcBef>
                <a:spcPct val="20000"/>
              </a:spcBef>
              <a:buClr>
                <a:srgbClr val="03495C"/>
              </a:buClr>
              <a:buSzPct val="70000"/>
              <a:buFont typeface="Arial" panose="020B0604020202020204" pitchFamily="34" charset="0"/>
              <a:buChar char="•"/>
              <a:defRPr sz="2800">
                <a:solidFill>
                  <a:srgbClr val="115964"/>
                </a:solidFill>
                <a:latin typeface="Segoe UI" panose="020B0502040204020203" pitchFamily="34" charset="0"/>
              </a:defRPr>
            </a:lvl2pPr>
            <a:lvl3pPr marL="1143000" indent="-228600">
              <a:spcBef>
                <a:spcPct val="20000"/>
              </a:spcBef>
              <a:buClr>
                <a:srgbClr val="03495C"/>
              </a:buClr>
              <a:buSzPct val="70000"/>
              <a:buFont typeface="Arial" panose="020B0604020202020204" pitchFamily="34" charset="0"/>
              <a:buChar char="•"/>
              <a:defRPr sz="2400">
                <a:solidFill>
                  <a:srgbClr val="115964"/>
                </a:solidFill>
                <a:latin typeface="Segoe UI" panose="020B0502040204020203" pitchFamily="34" charset="0"/>
              </a:defRPr>
            </a:lvl3pPr>
            <a:lvl4pPr marL="1600200" indent="-228600">
              <a:spcBef>
                <a:spcPct val="20000"/>
              </a:spcBef>
              <a:buClr>
                <a:srgbClr val="03495C"/>
              </a:buClr>
              <a:buSzPct val="70000"/>
              <a:buFont typeface="Arial" panose="020B0604020202020204" pitchFamily="34" charset="0"/>
              <a:buChar char="•"/>
              <a:defRPr sz="2000">
                <a:solidFill>
                  <a:srgbClr val="115964"/>
                </a:solidFill>
                <a:latin typeface="Segoe UI" panose="020B0502040204020203" pitchFamily="34" charset="0"/>
              </a:defRPr>
            </a:lvl4pPr>
            <a:lvl5pPr marL="2057400" indent="-228600">
              <a:spcBef>
                <a:spcPct val="20000"/>
              </a:spcBef>
              <a:buClr>
                <a:srgbClr val="03495C"/>
              </a:buClr>
              <a:buSzPct val="70000"/>
              <a:buFont typeface="Arial" panose="020B0604020202020204" pitchFamily="34" charset="0"/>
              <a:buChar char="•"/>
              <a:defRPr sz="2000">
                <a:solidFill>
                  <a:srgbClr val="115964"/>
                </a:solidFill>
                <a:latin typeface="Segoe UI" panose="020B0502040204020203" pitchFamily="34" charset="0"/>
              </a:defRPr>
            </a:lvl5pPr>
            <a:lvl6pPr marL="25146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6pPr>
            <a:lvl7pPr marL="29718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7pPr>
            <a:lvl8pPr marL="34290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8pPr>
            <a:lvl9pPr marL="38862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9pPr>
          </a:lstStyle>
          <a:p>
            <a:pPr eaLnBrk="1" hangingPunct="1">
              <a:buClrTx/>
              <a:buSzTx/>
            </a:pPr>
            <a:endParaRPr lang="en-US" altLang="en-US">
              <a:solidFill>
                <a:srgbClr val="595959"/>
              </a:solidFill>
              <a:latin typeface="Arial" panose="020B0604020202020204" pitchFamily="34" charset="0"/>
            </a:endParaRPr>
          </a:p>
        </p:txBody>
      </p:sp>
      <p:sp>
        <p:nvSpPr>
          <p:cNvPr id="10243" name="Title 4"/>
          <p:cNvSpPr>
            <a:spLocks noGrp="1"/>
          </p:cNvSpPr>
          <p:nvPr>
            <p:ph type="title"/>
          </p:nvPr>
        </p:nvSpPr>
        <p:spPr>
          <a:xfrm>
            <a:off x="609600" y="428625"/>
            <a:ext cx="8229600" cy="639763"/>
          </a:xfrm>
        </p:spPr>
        <p:txBody>
          <a:bodyPr/>
          <a:lstStyle/>
          <a:p>
            <a:pPr eaLnBrk="1" hangingPunct="1"/>
            <a:r>
              <a:rPr lang="en-US" altLang="en-US" smtClean="0"/>
              <a:t>Nội dung</a:t>
            </a:r>
          </a:p>
        </p:txBody>
      </p:sp>
      <p:sp>
        <p:nvSpPr>
          <p:cNvPr id="10244" name="Content Placeholder 2"/>
          <p:cNvSpPr>
            <a:spLocks noGrp="1"/>
          </p:cNvSpPr>
          <p:nvPr>
            <p:ph idx="1"/>
          </p:nvPr>
        </p:nvSpPr>
        <p:spPr>
          <a:xfrm>
            <a:off x="152400" y="1524000"/>
            <a:ext cx="8229600" cy="4373563"/>
          </a:xfrm>
        </p:spPr>
        <p:txBody>
          <a:bodyPr/>
          <a:lstStyle/>
          <a:p>
            <a:pPr marL="398463" indent="-398463">
              <a:lnSpc>
                <a:spcPct val="150000"/>
              </a:lnSpc>
              <a:spcBef>
                <a:spcPts val="0"/>
              </a:spcBef>
              <a:buFont typeface="Wingdings 2" panose="05020102010507070707" pitchFamily="18" charset="2"/>
              <a:buChar char=""/>
            </a:pPr>
            <a:r>
              <a:rPr lang="en-US" altLang="en-US" sz="3000" b="0">
                <a:latin typeface="Times New Roman" panose="02020603050405020304" pitchFamily="18" charset="0"/>
                <a:cs typeface="Times New Roman" panose="02020603050405020304" pitchFamily="18" charset="0"/>
              </a:rPr>
              <a:t>Khái niệm về giao tiếp</a:t>
            </a:r>
          </a:p>
          <a:p>
            <a:pPr marL="398463" indent="-398463">
              <a:lnSpc>
                <a:spcPct val="150000"/>
              </a:lnSpc>
              <a:spcBef>
                <a:spcPts val="0"/>
              </a:spcBef>
              <a:buFont typeface="Wingdings 2" panose="05020102010507070707" pitchFamily="18" charset="2"/>
              <a:buChar char=""/>
            </a:pPr>
            <a:r>
              <a:rPr lang="en-US" altLang="en-US" sz="3000" b="0">
                <a:latin typeface="Times New Roman" panose="02020603050405020304" pitchFamily="18" charset="0"/>
                <a:cs typeface="Times New Roman" panose="02020603050405020304" pitchFamily="18" charset="0"/>
              </a:rPr>
              <a:t>Phương tiện giao tiếp</a:t>
            </a:r>
          </a:p>
          <a:p>
            <a:pPr marL="398463" indent="-398463">
              <a:lnSpc>
                <a:spcPct val="150000"/>
              </a:lnSpc>
              <a:spcBef>
                <a:spcPts val="0"/>
              </a:spcBef>
              <a:buFont typeface="Wingdings 2" panose="05020102010507070707" pitchFamily="18" charset="2"/>
              <a:buChar char=""/>
            </a:pPr>
            <a:r>
              <a:rPr lang="en-US" altLang="en-US" sz="3000" b="0">
                <a:latin typeface="Times New Roman" panose="02020603050405020304" pitchFamily="18" charset="0"/>
                <a:cs typeface="Times New Roman" panose="02020603050405020304" pitchFamily="18" charset="0"/>
              </a:rPr>
              <a:t>Phương pháp giao tiếp hiệu quả</a:t>
            </a:r>
          </a:p>
          <a:p>
            <a:pPr marL="398463" indent="-398463">
              <a:lnSpc>
                <a:spcPct val="150000"/>
              </a:lnSpc>
              <a:spcBef>
                <a:spcPts val="0"/>
              </a:spcBef>
              <a:buFont typeface="Wingdings 2" panose="05020102010507070707" pitchFamily="18" charset="2"/>
              <a:buChar char=""/>
            </a:pPr>
            <a:r>
              <a:rPr lang="en-US" altLang="en-US" sz="3000" b="0">
                <a:latin typeface="Times New Roman" panose="02020603050405020304" pitchFamily="18" charset="0"/>
                <a:cs typeface="Times New Roman" panose="02020603050405020304" pitchFamily="18" charset="0"/>
              </a:rPr>
              <a:t>Lắng nghe hiệu quả </a:t>
            </a:r>
          </a:p>
          <a:p>
            <a:pPr marL="398463" indent="-398463">
              <a:lnSpc>
                <a:spcPct val="150000"/>
              </a:lnSpc>
              <a:spcBef>
                <a:spcPts val="0"/>
              </a:spcBef>
              <a:buFont typeface="Wingdings 2" panose="05020102010507070707" pitchFamily="18" charset="2"/>
              <a:buChar char=""/>
            </a:pPr>
            <a:r>
              <a:rPr lang="en-US" altLang="en-US" sz="3000" b="0">
                <a:latin typeface="Times New Roman" panose="02020603050405020304" pitchFamily="18" charset="0"/>
                <a:cs typeface="Times New Roman" panose="02020603050405020304" pitchFamily="18" charset="0"/>
              </a:rPr>
              <a:t>Các rào cản trong giao tiếp</a:t>
            </a:r>
          </a:p>
          <a:p>
            <a:pPr marL="398463" indent="-398463">
              <a:lnSpc>
                <a:spcPct val="150000"/>
              </a:lnSpc>
              <a:spcBef>
                <a:spcPts val="0"/>
              </a:spcBef>
              <a:buFont typeface="Wingdings 2" panose="05020102010507070707" pitchFamily="18" charset="2"/>
              <a:buChar char=""/>
            </a:pPr>
            <a:r>
              <a:rPr lang="en-US" altLang="en-US" sz="3000" b="0">
                <a:solidFill>
                  <a:schemeClr val="tx2">
                    <a:lumMod val="60000"/>
                    <a:lumOff val="40000"/>
                  </a:schemeClr>
                </a:solidFill>
                <a:latin typeface="Times New Roman" panose="02020603050405020304" pitchFamily="18" charset="0"/>
                <a:cs typeface="Times New Roman" panose="02020603050405020304" pitchFamily="18" charset="0"/>
              </a:rPr>
              <a:t>Các phép ứng xử thông dụng</a:t>
            </a:r>
          </a:p>
        </p:txBody>
      </p:sp>
    </p:spTree>
    <p:extLst>
      <p:ext uri="{BB962C8B-B14F-4D97-AF65-F5344CB8AC3E}">
        <p14:creationId xmlns:p14="http://schemas.microsoft.com/office/powerpoint/2010/main" val="32825273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45546" y="315913"/>
            <a:ext cx="8229600" cy="857250"/>
          </a:xfrm>
        </p:spPr>
        <p:txBody>
          <a:bodyPr>
            <a:normAutofit/>
          </a:bodyPr>
          <a:lstStyle/>
          <a:p>
            <a:pPr marL="484632" indent="0" eaLnBrk="1" hangingPunct="1">
              <a:defRPr/>
            </a:pPr>
            <a:r>
              <a:rPr lang="en-US" altLang="en-US"/>
              <a:t>Xin lỗi</a:t>
            </a:r>
          </a:p>
        </p:txBody>
      </p:sp>
      <p:pic>
        <p:nvPicPr>
          <p:cNvPr id="75780" name="Picture 2" descr="C:\Documents and Settings\Kien Con\Desktop\KNM\LT\1232-i-am-sor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41487"/>
            <a:ext cx="2438400"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3" descr="C:\Documents and Settings\Kien Con\Desktop\KNM\LT\sorry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752600"/>
            <a:ext cx="24225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4" descr="C:\Documents and Settings\Kien Con\Desktop\KNM\LT\sorry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752600"/>
            <a:ext cx="3352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376E4EF2-4868-417E-8A91-24EDB94412A2}"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48235" y="381000"/>
            <a:ext cx="8229600" cy="933450"/>
          </a:xfrm>
        </p:spPr>
        <p:txBody>
          <a:bodyPr>
            <a:normAutofit/>
          </a:bodyPr>
          <a:lstStyle/>
          <a:p>
            <a:pPr marL="53975" eaLnBrk="1" hangingPunct="1">
              <a:defRPr/>
            </a:pPr>
            <a:r>
              <a:rPr lang="en-US" altLang="en-US"/>
              <a:t>Cảm ơn</a:t>
            </a:r>
          </a:p>
        </p:txBody>
      </p:sp>
      <p:pic>
        <p:nvPicPr>
          <p:cNvPr id="76804" name="Picture 2" descr="C:\Documents and Settings\Kien Con\Desktop\KNM\LT\Dog-saying-thank-you-250x18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590800"/>
            <a:ext cx="36480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3" descr="C:\Documents and Settings\Kien Con\Desktop\KNM\LT\kids-thank-you-car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743200"/>
            <a:ext cx="4048125"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376E4EF2-4868-417E-8A91-24EDB94412A2}"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txBox="1">
            <a:spLocks/>
          </p:cNvSpPr>
          <p:nvPr/>
        </p:nvSpPr>
        <p:spPr bwMode="auto">
          <a:xfrm>
            <a:off x="1295400" y="1219200"/>
            <a:ext cx="7315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endParaRPr lang="en-US" altLang="en-US" sz="3200">
              <a:solidFill>
                <a:srgbClr val="595959"/>
              </a:solidFill>
            </a:endParaRPr>
          </a:p>
        </p:txBody>
      </p:sp>
      <p:sp>
        <p:nvSpPr>
          <p:cNvPr id="10243" name="Title 4"/>
          <p:cNvSpPr>
            <a:spLocks noGrp="1"/>
          </p:cNvSpPr>
          <p:nvPr>
            <p:ph type="title"/>
          </p:nvPr>
        </p:nvSpPr>
        <p:spPr>
          <a:xfrm>
            <a:off x="457200" y="304800"/>
            <a:ext cx="8229600" cy="914400"/>
          </a:xfrm>
        </p:spPr>
        <p:txBody>
          <a:bodyPr>
            <a:normAutofit/>
          </a:bodyPr>
          <a:lstStyle/>
          <a:p>
            <a:pPr marL="171450">
              <a:defRPr/>
            </a:pPr>
            <a:r>
              <a:rPr lang="en-US" altLang="en-US"/>
              <a:t>Nội dung</a:t>
            </a:r>
          </a:p>
        </p:txBody>
      </p:sp>
      <p:sp>
        <p:nvSpPr>
          <p:cNvPr id="52228" name="Content Placeholder 2"/>
          <p:cNvSpPr>
            <a:spLocks noGrp="1"/>
          </p:cNvSpPr>
          <p:nvPr>
            <p:ph idx="1"/>
          </p:nvPr>
        </p:nvSpPr>
        <p:spPr>
          <a:xfrm>
            <a:off x="228600" y="1524000"/>
            <a:ext cx="8610600" cy="4389437"/>
          </a:xfrm>
        </p:spPr>
        <p:txBody>
          <a:bodyPr/>
          <a:lstStyle/>
          <a:p>
            <a:pPr marL="398463" indent="-398463"/>
            <a:r>
              <a:rPr lang="en-US" altLang="en-US" sz="3000">
                <a:latin typeface="Times New Roman" panose="02020603050405020304" pitchFamily="18" charset="0"/>
                <a:cs typeface="Times New Roman" panose="02020603050405020304" pitchFamily="18" charset="0"/>
              </a:rPr>
              <a:t>Khái niệm về giao tiếp</a:t>
            </a:r>
          </a:p>
          <a:p>
            <a:pPr marL="398463" indent="-398463"/>
            <a:r>
              <a:rPr lang="en-US" altLang="en-US" sz="3000">
                <a:latin typeface="Times New Roman" panose="02020603050405020304" pitchFamily="18" charset="0"/>
                <a:cs typeface="Times New Roman" panose="02020603050405020304" pitchFamily="18" charset="0"/>
              </a:rPr>
              <a:t>Phương tiện giao tiếp</a:t>
            </a:r>
          </a:p>
          <a:p>
            <a:pPr marL="398463" indent="-398463"/>
            <a:r>
              <a:rPr lang="en-US" altLang="en-US" sz="3000">
                <a:latin typeface="Times New Roman" panose="02020603050405020304" pitchFamily="18" charset="0"/>
                <a:cs typeface="Times New Roman" panose="02020603050405020304" pitchFamily="18" charset="0"/>
              </a:rPr>
              <a:t>Phương pháp giao tiếp hiệu quả</a:t>
            </a:r>
          </a:p>
          <a:p>
            <a:pPr marL="398463" indent="-398463"/>
            <a:r>
              <a:rPr lang="en-US" altLang="en-US" sz="3000">
                <a:latin typeface="Times New Roman" panose="02020603050405020304" pitchFamily="18" charset="0"/>
                <a:cs typeface="Times New Roman" panose="02020603050405020304" pitchFamily="18" charset="0"/>
              </a:rPr>
              <a:t>Lắng nghe hiệu quả </a:t>
            </a:r>
          </a:p>
          <a:p>
            <a:pPr marL="398463" indent="-398463"/>
            <a:r>
              <a:rPr lang="en-US" altLang="en-US" sz="3000">
                <a:latin typeface="Times New Roman" panose="02020603050405020304" pitchFamily="18" charset="0"/>
                <a:cs typeface="Times New Roman" panose="02020603050405020304" pitchFamily="18" charset="0"/>
              </a:rPr>
              <a:t>Các rào cản trong giao tiếp</a:t>
            </a:r>
          </a:p>
          <a:p>
            <a:pPr marL="398463" indent="-398463"/>
            <a:r>
              <a:rPr lang="en-US" altLang="en-US" sz="3000">
                <a:latin typeface="Times New Roman" panose="02020603050405020304" pitchFamily="18" charset="0"/>
                <a:cs typeface="Times New Roman" panose="02020603050405020304" pitchFamily="18" charset="0"/>
              </a:rPr>
              <a:t>Các phép ứng xử thông dụng</a:t>
            </a:r>
          </a:p>
        </p:txBody>
      </p:sp>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81000" y="273826"/>
            <a:ext cx="8229600" cy="1009650"/>
          </a:xfrm>
        </p:spPr>
        <p:txBody>
          <a:bodyPr>
            <a:normAutofit/>
          </a:bodyPr>
          <a:lstStyle/>
          <a:p>
            <a:pPr marL="53975" eaLnBrk="1" hangingPunct="1">
              <a:defRPr/>
            </a:pPr>
            <a:r>
              <a:rPr lang="en-US" altLang="en-US" smtClean="0"/>
              <a:t>Bắt tay</a:t>
            </a:r>
            <a:endParaRPr lang="en-US" altLang="en-US"/>
          </a:p>
        </p:txBody>
      </p:sp>
      <p:sp>
        <p:nvSpPr>
          <p:cNvPr id="2" name="Content Placeholder 1"/>
          <p:cNvSpPr>
            <a:spLocks noGrp="1"/>
          </p:cNvSpPr>
          <p:nvPr>
            <p:ph idx="1"/>
          </p:nvPr>
        </p:nvSpPr>
        <p:spPr/>
        <p:txBody>
          <a:bodyPr/>
          <a:lstStyle/>
          <a:p>
            <a:endParaRPr lang="en-US"/>
          </a:p>
        </p:txBody>
      </p:sp>
      <p:pic>
        <p:nvPicPr>
          <p:cNvPr id="77828" name="Picture 5" descr="J:\Ky nang dam phan\10976200-DSC_1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338" y="1752600"/>
            <a:ext cx="3954462"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2" descr="C:\Documents and Settings\Kien Con\Desktop\New Folder\SoftSkill\HK2-1112\SS\body-language7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3746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376E4EF2-4868-417E-8A91-24EDB94412A2}"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28600" y="304800"/>
            <a:ext cx="8229600" cy="933450"/>
          </a:xfrm>
        </p:spPr>
        <p:txBody>
          <a:bodyPr>
            <a:normAutofit/>
          </a:bodyPr>
          <a:lstStyle/>
          <a:p>
            <a:pPr marL="484632" eaLnBrk="1" hangingPunct="1">
              <a:defRPr/>
            </a:pPr>
            <a:r>
              <a:rPr lang="en-US" altLang="en-US" smtClean="0"/>
              <a:t>Giới thiệu</a:t>
            </a:r>
            <a:endParaRPr lang="en-US" altLang="en-US"/>
          </a:p>
        </p:txBody>
      </p:sp>
      <p:pic>
        <p:nvPicPr>
          <p:cNvPr id="78851" name="Picture 2" descr="J:\Ky nang dam phan\gioi thieu.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447800" y="2133802"/>
            <a:ext cx="6248400" cy="3894250"/>
          </a:xfrm>
          <a:noFill/>
        </p:spPr>
      </p:pic>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28600" y="228600"/>
            <a:ext cx="8229600" cy="933450"/>
          </a:xfrm>
        </p:spPr>
        <p:txBody>
          <a:bodyPr>
            <a:normAutofit/>
          </a:bodyPr>
          <a:lstStyle/>
          <a:p>
            <a:pPr marL="484632" eaLnBrk="1" hangingPunct="1">
              <a:defRPr/>
            </a:pPr>
            <a:r>
              <a:rPr lang="en-US" altLang="en-US" smtClean="0"/>
              <a:t>Trao nhận danh thiếp</a:t>
            </a:r>
            <a:endParaRPr lang="en-US" altLang="en-US"/>
          </a:p>
        </p:txBody>
      </p:sp>
      <p:pic>
        <p:nvPicPr>
          <p:cNvPr id="79875" name="Picture 19" descr="J:\Ky nang dam phan\index.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447800" y="2165657"/>
            <a:ext cx="6096000" cy="3832633"/>
          </a:xfrm>
          <a:noFill/>
        </p:spPr>
      </p:pic>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304800"/>
            <a:ext cx="8229600" cy="909637"/>
          </a:xfrm>
        </p:spPr>
        <p:txBody>
          <a:bodyPr>
            <a:normAutofit/>
          </a:bodyPr>
          <a:lstStyle/>
          <a:p>
            <a:pPr marL="484632" eaLnBrk="1" hangingPunct="1">
              <a:defRPr/>
            </a:pPr>
            <a:r>
              <a:rPr lang="en-US" altLang="en-US" smtClean="0"/>
              <a:t>Điện thoại</a:t>
            </a:r>
            <a:endParaRPr lang="en-US" altLang="en-US"/>
          </a:p>
        </p:txBody>
      </p:sp>
      <p:pic>
        <p:nvPicPr>
          <p:cNvPr id="80900" name="Picture 3" descr="J:\Ky nang dam phan\images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6180138" cy="411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376E4EF2-4868-417E-8A91-24EDB94412A2}"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04800" y="609600"/>
            <a:ext cx="8229600" cy="847688"/>
          </a:xfrm>
        </p:spPr>
        <p:txBody>
          <a:bodyPr>
            <a:normAutofit/>
          </a:bodyPr>
          <a:lstStyle/>
          <a:p>
            <a:pPr marL="484632" eaLnBrk="1" hangingPunct="1">
              <a:defRPr/>
            </a:pPr>
            <a:r>
              <a:rPr lang="en-US" altLang="en-US"/>
              <a:t>Email</a:t>
            </a:r>
          </a:p>
        </p:txBody>
      </p:sp>
      <p:sp>
        <p:nvSpPr>
          <p:cNvPr id="81923" name="Content Placeholder 2"/>
          <p:cNvSpPr>
            <a:spLocks noGrp="1"/>
          </p:cNvSpPr>
          <p:nvPr>
            <p:ph idx="1"/>
          </p:nvPr>
        </p:nvSpPr>
        <p:spPr/>
        <p:txBody>
          <a:bodyPr/>
          <a:lstStyle/>
          <a:p>
            <a:pPr marL="398463" indent="-398463">
              <a:lnSpc>
                <a:spcPct val="150000"/>
              </a:lnSpc>
              <a:spcBef>
                <a:spcPts val="0"/>
              </a:spcBef>
            </a:pPr>
            <a:r>
              <a:rPr lang="en-US" altLang="en-US" sz="3000">
                <a:latin typeface="Times New Roman" panose="02020603050405020304" pitchFamily="18" charset="0"/>
                <a:cs typeface="Times New Roman" panose="02020603050405020304" pitchFamily="18" charset="0"/>
              </a:rPr>
              <a:t>Người nhận</a:t>
            </a:r>
          </a:p>
          <a:p>
            <a:pPr marL="398463" indent="-398463">
              <a:lnSpc>
                <a:spcPct val="150000"/>
              </a:lnSpc>
              <a:spcBef>
                <a:spcPts val="0"/>
              </a:spcBef>
            </a:pPr>
            <a:r>
              <a:rPr lang="en-US" altLang="en-US" sz="3000">
                <a:latin typeface="Times New Roman" panose="02020603050405020304" pitchFamily="18" charset="0"/>
                <a:cs typeface="Times New Roman" panose="02020603050405020304" pitchFamily="18" charset="0"/>
              </a:rPr>
              <a:t>Chủ đề</a:t>
            </a:r>
          </a:p>
          <a:p>
            <a:pPr marL="398463" indent="-398463">
              <a:lnSpc>
                <a:spcPct val="150000"/>
              </a:lnSpc>
              <a:spcBef>
                <a:spcPts val="0"/>
              </a:spcBef>
            </a:pPr>
            <a:r>
              <a:rPr lang="en-US" altLang="en-US" sz="3000">
                <a:latin typeface="Times New Roman" panose="02020603050405020304" pitchFamily="18" charset="0"/>
                <a:cs typeface="Times New Roman" panose="02020603050405020304" pitchFamily="18" charset="0"/>
              </a:rPr>
              <a:t>Nội dung</a:t>
            </a:r>
          </a:p>
          <a:p>
            <a:pPr marL="398463" indent="-398463">
              <a:lnSpc>
                <a:spcPct val="150000"/>
              </a:lnSpc>
              <a:spcBef>
                <a:spcPts val="0"/>
              </a:spcBef>
            </a:pPr>
            <a:r>
              <a:rPr lang="en-US" altLang="en-US" sz="3000" smtClean="0">
                <a:latin typeface="Times New Roman" panose="02020603050405020304" pitchFamily="18" charset="0"/>
                <a:cs typeface="Times New Roman" panose="02020603050405020304" pitchFamily="18" charset="0"/>
              </a:rPr>
              <a:t>Attachment</a:t>
            </a:r>
            <a:endParaRPr lang="en-US" altLang="en-US" sz="3000">
              <a:latin typeface="Times New Roman" panose="02020603050405020304" pitchFamily="18" charset="0"/>
              <a:cs typeface="Times New Roman" panose="02020603050405020304" pitchFamily="18" charset="0"/>
            </a:endParaRPr>
          </a:p>
        </p:txBody>
      </p:sp>
      <p:pic>
        <p:nvPicPr>
          <p:cNvPr id="81924" name="Picture 2" descr="C:\Documents and Settings\Kien Con\Desktop\New Folder\SoftSkill\HK2-1112\SS\email-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52600"/>
            <a:ext cx="4343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28600" y="70951"/>
            <a:ext cx="8229600" cy="964099"/>
          </a:xfrm>
        </p:spPr>
        <p:txBody>
          <a:bodyPr>
            <a:normAutofit/>
          </a:bodyPr>
          <a:lstStyle/>
          <a:p>
            <a:pPr marL="484632" eaLnBrk="1" hangingPunct="1">
              <a:defRPr/>
            </a:pPr>
            <a:r>
              <a:rPr lang="en-US" altLang="en-US" smtClean="0"/>
              <a:t>Ứng xử nơi công cộng</a:t>
            </a:r>
            <a:endParaRPr lang="en-US" altLang="en-US"/>
          </a:p>
        </p:txBody>
      </p:sp>
      <p:sp>
        <p:nvSpPr>
          <p:cNvPr id="82947" name="Content Placeholder 2"/>
          <p:cNvSpPr>
            <a:spLocks noGrp="1"/>
          </p:cNvSpPr>
          <p:nvPr>
            <p:ph idx="1"/>
          </p:nvPr>
        </p:nvSpPr>
        <p:spPr/>
        <p:txBody>
          <a:bodyPr/>
          <a:lstStyle/>
          <a:p>
            <a:pPr marL="398463" indent="-398463">
              <a:lnSpc>
                <a:spcPct val="150000"/>
              </a:lnSpc>
              <a:spcBef>
                <a:spcPts val="0"/>
              </a:spcBef>
            </a:pPr>
            <a:r>
              <a:rPr lang="en-US" altLang="en-US" sz="3000" smtClean="0">
                <a:latin typeface="Times New Roman" panose="02020603050405020304" pitchFamily="18" charset="0"/>
                <a:cs typeface="Times New Roman" panose="02020603050405020304" pitchFamily="18" charset="0"/>
              </a:rPr>
              <a:t>Xếp hàng</a:t>
            </a:r>
          </a:p>
          <a:p>
            <a:pPr marL="398463" indent="-398463">
              <a:lnSpc>
                <a:spcPct val="150000"/>
              </a:lnSpc>
              <a:spcBef>
                <a:spcPts val="0"/>
              </a:spcBef>
            </a:pPr>
            <a:r>
              <a:rPr lang="en-US" altLang="en-US" sz="3000" smtClean="0">
                <a:latin typeface="Times New Roman" panose="02020603050405020304" pitchFamily="18" charset="0"/>
                <a:cs typeface="Times New Roman" panose="02020603050405020304" pitchFamily="18" charset="0"/>
              </a:rPr>
              <a:t>Nhường nhịn</a:t>
            </a:r>
          </a:p>
          <a:p>
            <a:pPr marL="398463" indent="-398463">
              <a:lnSpc>
                <a:spcPct val="150000"/>
              </a:lnSpc>
              <a:spcBef>
                <a:spcPts val="0"/>
              </a:spcBef>
            </a:pPr>
            <a:r>
              <a:rPr lang="en-US" altLang="en-US" sz="3000" smtClean="0">
                <a:latin typeface="Times New Roman" panose="02020603050405020304" pitchFamily="18" charset="0"/>
                <a:cs typeface="Times New Roman" panose="02020603050405020304" pitchFamily="18" charset="0"/>
              </a:rPr>
              <a:t>Lịch sự</a:t>
            </a:r>
          </a:p>
          <a:p>
            <a:pPr marL="398463" indent="-398463">
              <a:lnSpc>
                <a:spcPct val="150000"/>
              </a:lnSpc>
              <a:spcBef>
                <a:spcPts val="0"/>
              </a:spcBef>
            </a:pPr>
            <a:r>
              <a:rPr lang="en-US" altLang="en-US" sz="3000" smtClean="0">
                <a:latin typeface="Times New Roman" panose="02020603050405020304" pitchFamily="18" charset="0"/>
                <a:cs typeface="Times New Roman" panose="02020603050405020304" pitchFamily="18" charset="0"/>
              </a:rPr>
              <a:t>Văn minh</a:t>
            </a:r>
            <a:endParaRPr lang="en-US" altLang="en-US" sz="3000">
              <a:latin typeface="Times New Roman" panose="02020603050405020304" pitchFamily="18" charset="0"/>
              <a:cs typeface="Times New Roman" panose="02020603050405020304" pitchFamily="18" charset="0"/>
            </a:endParaRPr>
          </a:p>
        </p:txBody>
      </p:sp>
      <p:pic>
        <p:nvPicPr>
          <p:cNvPr id="82948" name="Picture 2" descr="C:\Documents and Settings\Kien Con\Desktop\New Folder\SoftSkill\HK2-1112\SS\thang m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219200"/>
            <a:ext cx="3333750" cy="259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9" name="Picture 3" descr="C:\Documents and Settings\Kien Con\Desktop\New Folder\SoftSkill\HK2-1112\SS\xe buyt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6306" y="3978275"/>
            <a:ext cx="3657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66165" y="228600"/>
            <a:ext cx="8229600" cy="933450"/>
          </a:xfrm>
        </p:spPr>
        <p:txBody>
          <a:bodyPr>
            <a:normAutofit/>
          </a:bodyPr>
          <a:lstStyle/>
          <a:p>
            <a:pPr marL="484632" eaLnBrk="1" hangingPunct="1">
              <a:defRPr/>
            </a:pPr>
            <a:r>
              <a:rPr lang="en-US" altLang="en-US" smtClean="0"/>
              <a:t>Ăn uống</a:t>
            </a:r>
            <a:endParaRPr lang="en-US" altLang="en-US"/>
          </a:p>
        </p:txBody>
      </p:sp>
      <p:sp>
        <p:nvSpPr>
          <p:cNvPr id="2" name="Content Placeholder 1"/>
          <p:cNvSpPr>
            <a:spLocks noGrp="1"/>
          </p:cNvSpPr>
          <p:nvPr>
            <p:ph idx="1"/>
          </p:nvPr>
        </p:nvSpPr>
        <p:spPr/>
        <p:txBody>
          <a:bodyPr/>
          <a:lstStyle/>
          <a:p>
            <a:endParaRPr lang="en-US"/>
          </a:p>
        </p:txBody>
      </p:sp>
      <p:pic>
        <p:nvPicPr>
          <p:cNvPr id="83972" name="Picture 2" descr="C:\Documents and Settings\Kien Con\Desktop\New Folder\SoftSkill\HK2-1112\SS\Thuong-thuc-tiec-buffet-tai-Nha-hang-Avatar-Buffet-noi-tieng-voi-hon-150-mon-tu-cac-nen-am-thuc-tren-the-gioi-Chi-270000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209800"/>
            <a:ext cx="4572000"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3" name="Picture 3" descr="C:\Documents and Settings\Kien Con\Desktop\New Folder\SoftSkill\HK2-1112\SS\tiec-cuoi-tiet-kiem-voi-tiec-buffe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200400"/>
            <a:ext cx="44831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376E4EF2-4868-417E-8A91-24EDB94412A2}"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84994" name="Content Placeholder 2"/>
          <p:cNvSpPr>
            <a:spLocks noGrp="1"/>
          </p:cNvSpPr>
          <p:nvPr>
            <p:ph idx="1"/>
          </p:nvPr>
        </p:nvSpPr>
        <p:spPr/>
        <p:txBody>
          <a:bodyPr/>
          <a:lstStyle/>
          <a:p>
            <a:pPr eaLnBrk="1" hangingPunct="1"/>
            <a:endParaRPr lang="en-US" altLang="en-US" sz="4600" smtClean="0"/>
          </a:p>
          <a:p>
            <a:pPr eaLnBrk="1" hangingPunct="1"/>
            <a:endParaRPr lang="en-US" altLang="en-US" sz="4600" smtClean="0"/>
          </a:p>
          <a:p>
            <a:pPr marL="0" indent="0" algn="ctr" eaLnBrk="1" hangingPunct="1">
              <a:buNone/>
            </a:pPr>
            <a:r>
              <a:rPr lang="en-US" altLang="en-US" sz="5600" smtClean="0"/>
              <a:t>Thảo luận</a:t>
            </a:r>
          </a:p>
        </p:txBody>
      </p:sp>
      <p:sp>
        <p:nvSpPr>
          <p:cNvPr id="3" name="Slide Number Placeholder 2"/>
          <p:cNvSpPr>
            <a:spLocks noGrp="1"/>
          </p:cNvSpPr>
          <p:nvPr>
            <p:ph type="sldNum" sz="quarter" idx="12"/>
          </p:nvPr>
        </p:nvSpPr>
        <p:spPr/>
        <p:txBody>
          <a:bodyPr/>
          <a:lstStyle/>
          <a:p>
            <a:pPr>
              <a:defRPr/>
            </a:pPr>
            <a:fld id="{376E4EF2-4868-417E-8A91-24EDB94412A2}"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857250"/>
          </a:xfrm>
        </p:spPr>
        <p:txBody>
          <a:bodyPr>
            <a:normAutofit fontScale="90000"/>
          </a:bodyPr>
          <a:lstStyle/>
          <a:p>
            <a:pPr eaLnBrk="1" hangingPunct="1">
              <a:defRPr/>
            </a:pPr>
            <a:r>
              <a:rPr lang="en-US" smtClean="0"/>
              <a:t/>
            </a:r>
            <a:br>
              <a:rPr lang="en-US" smtClean="0"/>
            </a:br>
            <a:r>
              <a:rPr lang="en-US" smtClean="0"/>
              <a:t>Các nguyên tắc giao tiếp</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76E4EF2-4868-417E-8A91-24EDB94412A2}"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381000"/>
            <a:ext cx="8229600" cy="857250"/>
          </a:xfrm>
        </p:spPr>
        <p:txBody>
          <a:bodyPr/>
          <a:lstStyle/>
          <a:p>
            <a:pPr marL="119063" eaLnBrk="1" hangingPunct="1">
              <a:defRPr/>
            </a:pPr>
            <a:r>
              <a:rPr lang="en-US" sz="4500" smtClean="0"/>
              <a:t>Kiên </a:t>
            </a:r>
            <a:r>
              <a:rPr lang="en-US" sz="4500"/>
              <a:t>định quan điểm</a:t>
            </a:r>
          </a:p>
        </p:txBody>
      </p:sp>
      <p:sp>
        <p:nvSpPr>
          <p:cNvPr id="40963" name="Rectangle 3"/>
          <p:cNvSpPr>
            <a:spLocks noGrp="1" noChangeArrowheads="1"/>
          </p:cNvSpPr>
          <p:nvPr>
            <p:ph idx="1"/>
          </p:nvPr>
        </p:nvSpPr>
        <p:spPr>
          <a:xfrm>
            <a:off x="457200" y="1447800"/>
            <a:ext cx="8229600" cy="4389437"/>
          </a:xfrm>
        </p:spPr>
        <p:txBody>
          <a:bodyPr>
            <a:normAutofit/>
          </a:bodyPr>
          <a:lstStyle/>
          <a:p>
            <a:pPr marL="0" indent="0" eaLnBrk="1" fontAlgn="auto" hangingPunct="1">
              <a:spcAft>
                <a:spcPts val="0"/>
              </a:spcAft>
              <a:buFontTx/>
              <a:buNone/>
              <a:defRPr/>
            </a:pPr>
            <a:r>
              <a:rPr lang="en-US" i="1" smtClean="0">
                <a:latin typeface="Times New Roman" pitchFamily="18" charset="0"/>
                <a:cs typeface="Times New Roman" pitchFamily="18" charset="0"/>
              </a:rPr>
              <a:t>Không nên gió chiều nào che chiều ấy mà cần phải học cách nói lời của chính mình.</a:t>
            </a:r>
          </a:p>
          <a:p>
            <a:pPr marL="0" indent="0" eaLnBrk="1" fontAlgn="auto" hangingPunct="1">
              <a:spcAft>
                <a:spcPts val="0"/>
              </a:spcAft>
              <a:buFontTx/>
              <a:buNone/>
              <a:defRPr/>
            </a:pPr>
            <a:endParaRPr lang="en-US" i="1" smtClean="0">
              <a:latin typeface="Times New Roman" pitchFamily="18" charset="0"/>
              <a:cs typeface="Times New Roman" pitchFamily="18" charset="0"/>
            </a:endParaRPr>
          </a:p>
          <a:p>
            <a:pPr marL="0" indent="0" eaLnBrk="1" fontAlgn="auto" hangingPunct="1">
              <a:spcAft>
                <a:spcPts val="0"/>
              </a:spcAft>
              <a:buFontTx/>
              <a:buNone/>
              <a:defRPr/>
            </a:pPr>
            <a:r>
              <a:rPr lang="en-US" smtClean="0">
                <a:latin typeface="Times New Roman" pitchFamily="18" charset="0"/>
                <a:cs typeface="Times New Roman" pitchFamily="18" charset="0"/>
              </a:rPr>
              <a:t>Sếp luôn trọng dụng và quý những nhân viên có đầu óc, có suy nghĩ riêng. Nếu như bạn là người mà người khác nói gì thì mình nói ấy thì bạn dễ bị mọi người quên mất sự tồn tại của bạn và địa vị của bạn ở trong cơ quan cũng chẳng cao cả gì. Có đầu óc thì dù chức vụ của bạn ở trong cơ quan như thế nào, bạn cũng cần phải biết nói lên tiếng nói của mình, nên dũng cảm nói lên cách suy nghĩ của riêng mình. </a:t>
            </a:r>
          </a:p>
        </p:txBody>
      </p:sp>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txBox="1">
            <a:spLocks/>
          </p:cNvSpPr>
          <p:nvPr/>
        </p:nvSpPr>
        <p:spPr bwMode="auto">
          <a:xfrm>
            <a:off x="1295400" y="1219200"/>
            <a:ext cx="7315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3495C"/>
              </a:buClr>
              <a:buSzPct val="70000"/>
              <a:buFont typeface="Arial" panose="020B0604020202020204" pitchFamily="34" charset="0"/>
              <a:buChar char="•"/>
              <a:defRPr sz="3200">
                <a:solidFill>
                  <a:srgbClr val="115964"/>
                </a:solidFill>
                <a:latin typeface="Segoe UI" panose="020B0502040204020203" pitchFamily="34" charset="0"/>
              </a:defRPr>
            </a:lvl1pPr>
            <a:lvl2pPr marL="742950" indent="-285750">
              <a:spcBef>
                <a:spcPct val="20000"/>
              </a:spcBef>
              <a:buClr>
                <a:srgbClr val="03495C"/>
              </a:buClr>
              <a:buSzPct val="70000"/>
              <a:buFont typeface="Arial" panose="020B0604020202020204" pitchFamily="34" charset="0"/>
              <a:buChar char="•"/>
              <a:defRPr sz="2800">
                <a:solidFill>
                  <a:srgbClr val="115964"/>
                </a:solidFill>
                <a:latin typeface="Segoe UI" panose="020B0502040204020203" pitchFamily="34" charset="0"/>
              </a:defRPr>
            </a:lvl2pPr>
            <a:lvl3pPr marL="1143000" indent="-228600">
              <a:spcBef>
                <a:spcPct val="20000"/>
              </a:spcBef>
              <a:buClr>
                <a:srgbClr val="03495C"/>
              </a:buClr>
              <a:buSzPct val="70000"/>
              <a:buFont typeface="Arial" panose="020B0604020202020204" pitchFamily="34" charset="0"/>
              <a:buChar char="•"/>
              <a:defRPr sz="2400">
                <a:solidFill>
                  <a:srgbClr val="115964"/>
                </a:solidFill>
                <a:latin typeface="Segoe UI" panose="020B0502040204020203" pitchFamily="34" charset="0"/>
              </a:defRPr>
            </a:lvl3pPr>
            <a:lvl4pPr marL="1600200" indent="-228600">
              <a:spcBef>
                <a:spcPct val="20000"/>
              </a:spcBef>
              <a:buClr>
                <a:srgbClr val="03495C"/>
              </a:buClr>
              <a:buSzPct val="70000"/>
              <a:buFont typeface="Arial" panose="020B0604020202020204" pitchFamily="34" charset="0"/>
              <a:buChar char="•"/>
              <a:defRPr sz="2000">
                <a:solidFill>
                  <a:srgbClr val="115964"/>
                </a:solidFill>
                <a:latin typeface="Segoe UI" panose="020B0502040204020203" pitchFamily="34" charset="0"/>
              </a:defRPr>
            </a:lvl4pPr>
            <a:lvl5pPr marL="2057400" indent="-228600">
              <a:spcBef>
                <a:spcPct val="20000"/>
              </a:spcBef>
              <a:buClr>
                <a:srgbClr val="03495C"/>
              </a:buClr>
              <a:buSzPct val="70000"/>
              <a:buFont typeface="Arial" panose="020B0604020202020204" pitchFamily="34" charset="0"/>
              <a:buChar char="•"/>
              <a:defRPr sz="2000">
                <a:solidFill>
                  <a:srgbClr val="115964"/>
                </a:solidFill>
                <a:latin typeface="Segoe UI" panose="020B0502040204020203" pitchFamily="34" charset="0"/>
              </a:defRPr>
            </a:lvl5pPr>
            <a:lvl6pPr marL="25146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6pPr>
            <a:lvl7pPr marL="29718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7pPr>
            <a:lvl8pPr marL="34290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8pPr>
            <a:lvl9pPr marL="38862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9pPr>
          </a:lstStyle>
          <a:p>
            <a:pPr eaLnBrk="1" hangingPunct="1">
              <a:buClrTx/>
              <a:buSzTx/>
            </a:pPr>
            <a:endParaRPr lang="en-US" altLang="en-US">
              <a:solidFill>
                <a:srgbClr val="595959"/>
              </a:solidFill>
              <a:latin typeface="Arial" panose="020B0604020202020204" pitchFamily="34" charset="0"/>
            </a:endParaRPr>
          </a:p>
        </p:txBody>
      </p:sp>
      <p:sp>
        <p:nvSpPr>
          <p:cNvPr id="10243" name="Title 4"/>
          <p:cNvSpPr>
            <a:spLocks noGrp="1"/>
          </p:cNvSpPr>
          <p:nvPr>
            <p:ph type="title"/>
          </p:nvPr>
        </p:nvSpPr>
        <p:spPr>
          <a:xfrm>
            <a:off x="609600" y="428625"/>
            <a:ext cx="8229600" cy="639763"/>
          </a:xfrm>
        </p:spPr>
        <p:txBody>
          <a:bodyPr/>
          <a:lstStyle/>
          <a:p>
            <a:pPr eaLnBrk="1" hangingPunct="1"/>
            <a:r>
              <a:rPr lang="en-US" altLang="en-US" smtClean="0"/>
              <a:t>Nội dung</a:t>
            </a:r>
          </a:p>
        </p:txBody>
      </p:sp>
      <p:sp>
        <p:nvSpPr>
          <p:cNvPr id="10244" name="Content Placeholder 2"/>
          <p:cNvSpPr>
            <a:spLocks noGrp="1"/>
          </p:cNvSpPr>
          <p:nvPr>
            <p:ph idx="1"/>
          </p:nvPr>
        </p:nvSpPr>
        <p:spPr>
          <a:xfrm>
            <a:off x="152400" y="1524000"/>
            <a:ext cx="8229600" cy="4373563"/>
          </a:xfrm>
        </p:spPr>
        <p:txBody>
          <a:bodyPr/>
          <a:lstStyle/>
          <a:p>
            <a:pPr marL="398463" indent="-398463">
              <a:lnSpc>
                <a:spcPct val="150000"/>
              </a:lnSpc>
              <a:spcBef>
                <a:spcPts val="0"/>
              </a:spcBef>
              <a:buFont typeface="Wingdings 2" panose="05020102010507070707" pitchFamily="18" charset="2"/>
              <a:buChar char=""/>
            </a:pPr>
            <a:r>
              <a:rPr lang="en-US" altLang="en-US" sz="3000" b="0">
                <a:solidFill>
                  <a:schemeClr val="tx2">
                    <a:lumMod val="60000"/>
                    <a:lumOff val="40000"/>
                  </a:schemeClr>
                </a:solidFill>
                <a:latin typeface="Times New Roman" panose="02020603050405020304" pitchFamily="18" charset="0"/>
                <a:cs typeface="Times New Roman" panose="02020603050405020304" pitchFamily="18" charset="0"/>
              </a:rPr>
              <a:t>Khái niệm về giao tiếp</a:t>
            </a:r>
          </a:p>
          <a:p>
            <a:pPr marL="398463" indent="-398463">
              <a:lnSpc>
                <a:spcPct val="150000"/>
              </a:lnSpc>
              <a:spcBef>
                <a:spcPts val="0"/>
              </a:spcBef>
              <a:buFont typeface="Wingdings 2" panose="05020102010507070707" pitchFamily="18" charset="2"/>
              <a:buChar char=""/>
            </a:pPr>
            <a:r>
              <a:rPr lang="en-US" altLang="en-US" sz="3000" b="0">
                <a:latin typeface="Times New Roman" panose="02020603050405020304" pitchFamily="18" charset="0"/>
                <a:cs typeface="Times New Roman" panose="02020603050405020304" pitchFamily="18" charset="0"/>
              </a:rPr>
              <a:t>Phương tiện giao tiếp</a:t>
            </a:r>
          </a:p>
          <a:p>
            <a:pPr marL="398463" indent="-398463">
              <a:lnSpc>
                <a:spcPct val="150000"/>
              </a:lnSpc>
              <a:spcBef>
                <a:spcPts val="0"/>
              </a:spcBef>
              <a:buFont typeface="Wingdings 2" panose="05020102010507070707" pitchFamily="18" charset="2"/>
              <a:buChar char=""/>
            </a:pPr>
            <a:r>
              <a:rPr lang="en-US" altLang="en-US" sz="3000" b="0" smtClean="0">
                <a:latin typeface="Times New Roman" panose="02020603050405020304" pitchFamily="18" charset="0"/>
                <a:cs typeface="Times New Roman" panose="02020603050405020304" pitchFamily="18" charset="0"/>
              </a:rPr>
              <a:t>Phương </a:t>
            </a:r>
            <a:r>
              <a:rPr lang="en-US" altLang="en-US" sz="3000" b="0">
                <a:latin typeface="Times New Roman" panose="02020603050405020304" pitchFamily="18" charset="0"/>
                <a:cs typeface="Times New Roman" panose="02020603050405020304" pitchFamily="18" charset="0"/>
              </a:rPr>
              <a:t>pháp giao tiếp hiệu quả</a:t>
            </a:r>
          </a:p>
          <a:p>
            <a:pPr marL="398463" indent="-398463">
              <a:lnSpc>
                <a:spcPct val="150000"/>
              </a:lnSpc>
              <a:spcBef>
                <a:spcPts val="0"/>
              </a:spcBef>
              <a:buFont typeface="Wingdings 2" panose="05020102010507070707" pitchFamily="18" charset="2"/>
              <a:buChar char=""/>
            </a:pPr>
            <a:r>
              <a:rPr lang="en-US" altLang="en-US" sz="3000" b="0" smtClean="0">
                <a:latin typeface="Times New Roman" panose="02020603050405020304" pitchFamily="18" charset="0"/>
                <a:cs typeface="Times New Roman" panose="02020603050405020304" pitchFamily="18" charset="0"/>
              </a:rPr>
              <a:t>Lắng </a:t>
            </a:r>
            <a:r>
              <a:rPr lang="en-US" altLang="en-US" sz="3000" b="0">
                <a:latin typeface="Times New Roman" panose="02020603050405020304" pitchFamily="18" charset="0"/>
                <a:cs typeface="Times New Roman" panose="02020603050405020304" pitchFamily="18" charset="0"/>
              </a:rPr>
              <a:t>nghe hiệu quả </a:t>
            </a:r>
          </a:p>
          <a:p>
            <a:pPr marL="398463" indent="-398463">
              <a:lnSpc>
                <a:spcPct val="150000"/>
              </a:lnSpc>
              <a:spcBef>
                <a:spcPts val="0"/>
              </a:spcBef>
              <a:buFont typeface="Wingdings 2" panose="05020102010507070707" pitchFamily="18" charset="2"/>
              <a:buChar char=""/>
            </a:pPr>
            <a:r>
              <a:rPr lang="en-US" altLang="en-US" sz="3000" b="0" smtClean="0">
                <a:latin typeface="Times New Roman" panose="02020603050405020304" pitchFamily="18" charset="0"/>
                <a:cs typeface="Times New Roman" panose="02020603050405020304" pitchFamily="18" charset="0"/>
              </a:rPr>
              <a:t>Các </a:t>
            </a:r>
            <a:r>
              <a:rPr lang="en-US" altLang="en-US" sz="3000" b="0">
                <a:latin typeface="Times New Roman" panose="02020603050405020304" pitchFamily="18" charset="0"/>
                <a:cs typeface="Times New Roman" panose="02020603050405020304" pitchFamily="18" charset="0"/>
              </a:rPr>
              <a:t>rào cản trong giao tiếp</a:t>
            </a:r>
          </a:p>
          <a:p>
            <a:pPr marL="398463" indent="-398463">
              <a:lnSpc>
                <a:spcPct val="150000"/>
              </a:lnSpc>
              <a:spcBef>
                <a:spcPts val="0"/>
              </a:spcBef>
              <a:buFont typeface="Wingdings 2" panose="05020102010507070707" pitchFamily="18" charset="2"/>
              <a:buChar char=""/>
            </a:pPr>
            <a:r>
              <a:rPr lang="en-US" altLang="en-US" sz="3000" b="0" smtClean="0">
                <a:latin typeface="Times New Roman" panose="02020603050405020304" pitchFamily="18" charset="0"/>
                <a:cs typeface="Times New Roman" panose="02020603050405020304" pitchFamily="18" charset="0"/>
              </a:rPr>
              <a:t>Các </a:t>
            </a:r>
            <a:r>
              <a:rPr lang="en-US" altLang="en-US" sz="3000" b="0">
                <a:latin typeface="Times New Roman" panose="02020603050405020304" pitchFamily="18" charset="0"/>
                <a:cs typeface="Times New Roman" panose="02020603050405020304" pitchFamily="18" charset="0"/>
              </a:rPr>
              <a:t>phép ứng xử thông dụng</a:t>
            </a:r>
          </a:p>
        </p:txBody>
      </p:sp>
    </p:spTree>
    <p:extLst>
      <p:ext uri="{BB962C8B-B14F-4D97-AF65-F5344CB8AC3E}">
        <p14:creationId xmlns:p14="http://schemas.microsoft.com/office/powerpoint/2010/main" val="21656834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304800"/>
            <a:ext cx="8229600" cy="857250"/>
          </a:xfrm>
        </p:spPr>
        <p:txBody>
          <a:bodyPr/>
          <a:lstStyle/>
          <a:p>
            <a:pPr marL="119063" indent="0" eaLnBrk="1" hangingPunct="1">
              <a:defRPr/>
            </a:pPr>
            <a:r>
              <a:rPr lang="en-US" sz="4500" smtClean="0"/>
              <a:t>Đừng </a:t>
            </a:r>
            <a:r>
              <a:rPr lang="en-US" sz="4500"/>
              <a:t>thích tranh biện</a:t>
            </a:r>
          </a:p>
        </p:txBody>
      </p:sp>
      <p:sp>
        <p:nvSpPr>
          <p:cNvPr id="41987" name="Rectangle 3"/>
          <p:cNvSpPr>
            <a:spLocks noGrp="1" noChangeArrowheads="1"/>
          </p:cNvSpPr>
          <p:nvPr>
            <p:ph idx="1"/>
          </p:nvPr>
        </p:nvSpPr>
        <p:spPr>
          <a:xfrm>
            <a:off x="304800" y="1598547"/>
            <a:ext cx="8229600" cy="4389437"/>
          </a:xfrm>
        </p:spPr>
        <p:txBody>
          <a:bodyPr>
            <a:normAutofit/>
          </a:bodyPr>
          <a:lstStyle/>
          <a:p>
            <a:pPr marL="0" indent="0" algn="just" eaLnBrk="1" fontAlgn="auto" hangingPunct="1">
              <a:spcAft>
                <a:spcPts val="0"/>
              </a:spcAft>
              <a:buFontTx/>
              <a:buNone/>
              <a:defRPr/>
            </a:pPr>
            <a:r>
              <a:rPr lang="en-US" i="1" smtClean="0">
                <a:latin typeface="Times New Roman" pitchFamily="18" charset="0"/>
                <a:cs typeface="Times New Roman" pitchFamily="18" charset="0"/>
              </a:rPr>
              <a:t>Có gì thì bình tĩnh nói, tránh biến cuộc nói chuyện thành cuộc thi hùng biện</a:t>
            </a:r>
          </a:p>
          <a:p>
            <a:pPr marL="0" indent="0" algn="just" eaLnBrk="1" fontAlgn="auto" hangingPunct="1">
              <a:spcAft>
                <a:spcPts val="0"/>
              </a:spcAft>
              <a:buFontTx/>
              <a:buNone/>
              <a:defRPr/>
            </a:pPr>
            <a:endParaRPr lang="en-US" i="1" smtClean="0">
              <a:latin typeface="Times New Roman" pitchFamily="18" charset="0"/>
              <a:cs typeface="Times New Roman" pitchFamily="18" charset="0"/>
            </a:endParaRPr>
          </a:p>
          <a:p>
            <a:pPr marL="0" indent="0" algn="just" eaLnBrk="1" fontAlgn="auto" hangingPunct="1">
              <a:spcAft>
                <a:spcPts val="0"/>
              </a:spcAft>
              <a:buFontTx/>
              <a:buNone/>
              <a:defRPr/>
            </a:pPr>
            <a:r>
              <a:rPr lang="en-US" smtClean="0">
                <a:latin typeface="Times New Roman" pitchFamily="18" charset="0"/>
                <a:cs typeface="Times New Roman" pitchFamily="18" charset="0"/>
              </a:rPr>
              <a:t> Cần sống hòa bình, gần gũi với mọi người trong cơ quan, nói năng phải nhẹ nhàng, nhất là phải có trên dưới rõ ràng, không được nói theo kiểu ra lệnh. Tuy là đôi khi ý kiến của mọi người khác nhau, bạn có ý kiến thì vẫn có thể bảo lưu được, nếu không vi phạm nguyên tắc thì không nhất thiết phải bảo vệ sống còn.</a:t>
            </a:r>
          </a:p>
        </p:txBody>
      </p:sp>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457200"/>
            <a:ext cx="8229600" cy="781050"/>
          </a:xfrm>
        </p:spPr>
        <p:txBody>
          <a:bodyPr/>
          <a:lstStyle/>
          <a:p>
            <a:pPr marL="119063" indent="0" eaLnBrk="1" hangingPunct="1">
              <a:defRPr/>
            </a:pPr>
            <a:r>
              <a:rPr lang="en-US" sz="4500" smtClean="0"/>
              <a:t>Đừng </a:t>
            </a:r>
            <a:r>
              <a:rPr lang="en-US" sz="4500"/>
              <a:t>bao giờ khoe khoang</a:t>
            </a:r>
          </a:p>
        </p:txBody>
      </p:sp>
      <p:sp>
        <p:nvSpPr>
          <p:cNvPr id="89091" name="Rectangle 3"/>
          <p:cNvSpPr>
            <a:spLocks noGrp="1" noChangeArrowheads="1"/>
          </p:cNvSpPr>
          <p:nvPr>
            <p:ph idx="1"/>
          </p:nvPr>
        </p:nvSpPr>
        <p:spPr/>
        <p:txBody>
          <a:bodyPr/>
          <a:lstStyle/>
          <a:p>
            <a:pPr eaLnBrk="1" hangingPunct="1">
              <a:buFont typeface="Wingdings 2" panose="05020102010507070707" pitchFamily="18" charset="2"/>
              <a:buNone/>
            </a:pPr>
            <a:r>
              <a:rPr lang="en-US" altLang="en-US" i="1" smtClean="0"/>
              <a:t>Đừng </a:t>
            </a:r>
            <a:r>
              <a:rPr lang="en-US" altLang="en-US" i="1" smtClean="0"/>
              <a:t>có khoe khoang mình ở cơ quan.</a:t>
            </a:r>
          </a:p>
          <a:p>
            <a:pPr eaLnBrk="1" hangingPunct="1"/>
            <a:endParaRPr lang="en-US" altLang="en-US" i="1" smtClean="0"/>
          </a:p>
          <a:p>
            <a:pPr eaLnBrk="1" hangingPunct="1"/>
            <a:r>
              <a:rPr lang="en-US" altLang="en-US" smtClean="0"/>
              <a:t>Nếu bạn là người rất giỏi chuyên môn, nếu bạn được sếp trọng dụng thì những điều này có trở thành vốn khoe khoang của bạn hay không? Dù bạn có giỏi giang đến đâu thì bạn cũng cần phải hết sức cẩn thận khi ở cơ quan. </a:t>
            </a:r>
          </a:p>
        </p:txBody>
      </p:sp>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304800"/>
            <a:ext cx="8229600" cy="704850"/>
          </a:xfrm>
        </p:spPr>
        <p:txBody>
          <a:bodyPr/>
          <a:lstStyle/>
          <a:p>
            <a:pPr marL="119063" indent="0" eaLnBrk="1" hangingPunct="1">
              <a:defRPr/>
            </a:pPr>
            <a:r>
              <a:rPr lang="en-US" sz="4500" smtClean="0"/>
              <a:t>Hiểu </a:t>
            </a:r>
            <a:r>
              <a:rPr lang="en-US" sz="4500"/>
              <a:t>rõ thông điệp của người nói</a:t>
            </a:r>
          </a:p>
        </p:txBody>
      </p:sp>
      <p:sp>
        <p:nvSpPr>
          <p:cNvPr id="90115" name="Rectangle 3"/>
          <p:cNvSpPr>
            <a:spLocks noGrp="1" noChangeArrowheads="1"/>
          </p:cNvSpPr>
          <p:nvPr>
            <p:ph idx="1"/>
          </p:nvPr>
        </p:nvSpPr>
        <p:spPr>
          <a:xfrm>
            <a:off x="334384" y="1752600"/>
            <a:ext cx="8229600" cy="4389437"/>
          </a:xfrm>
        </p:spPr>
        <p:txBody>
          <a:bodyPr/>
          <a:lstStyle/>
          <a:p>
            <a:pPr eaLnBrk="1" hangingPunct="1">
              <a:buFont typeface="Wingdings 2" panose="05020102010507070707" pitchFamily="18" charset="2"/>
              <a:buNone/>
            </a:pPr>
            <a:r>
              <a:rPr lang="en-US" altLang="en-US" sz="2800" i="1" smtClean="0">
                <a:latin typeface="Times New Roman" panose="02020603050405020304" pitchFamily="18" charset="0"/>
                <a:cs typeface="Times New Roman" panose="02020603050405020304" pitchFamily="18" charset="0"/>
              </a:rPr>
              <a:t>Những gì người khác nói và những gì chúng ta nghe có thể hoàn toàn khác nhau! </a:t>
            </a:r>
          </a:p>
          <a:p>
            <a:pPr eaLnBrk="1" hangingPunct="1">
              <a:buFont typeface="Wingdings 2" panose="05020102010507070707" pitchFamily="18" charset="2"/>
              <a:buNone/>
            </a:pPr>
            <a:endParaRPr lang="en-US" altLang="en-US" sz="2400" smtClean="0">
              <a:latin typeface="Times New Roman" panose="02020603050405020304" pitchFamily="18" charset="0"/>
              <a:cs typeface="Times New Roman" panose="02020603050405020304" pitchFamily="18" charset="0"/>
            </a:endParaRPr>
          </a:p>
          <a:p>
            <a:pPr eaLnBrk="1" hangingPunct="1"/>
            <a:r>
              <a:rPr lang="en-US" altLang="en-US" sz="2700" smtClean="0">
                <a:latin typeface="Times New Roman" panose="02020603050405020304" pitchFamily="18" charset="0"/>
                <a:cs typeface="Times New Roman" panose="02020603050405020304" pitchFamily="18" charset="0"/>
              </a:rPr>
              <a:t>Mọi sự chắt lọc, giả định, phê phán cũng như tin tưởng mang màu sắc cá nhân của chúng ta có thể sẽ bóp méo những gì chúng ta nghe được.</a:t>
            </a:r>
          </a:p>
          <a:p>
            <a:pPr eaLnBrk="1" hangingPunct="1">
              <a:buFont typeface="Wingdings 2" panose="05020102010507070707" pitchFamily="18" charset="2"/>
              <a:buNone/>
            </a:pPr>
            <a:endParaRPr lang="en-US" altLang="en-US" sz="2700" smtClean="0">
              <a:latin typeface="Times New Roman" panose="02020603050405020304" pitchFamily="18" charset="0"/>
              <a:cs typeface="Times New Roman" panose="02020603050405020304" pitchFamily="18" charset="0"/>
            </a:endParaRPr>
          </a:p>
          <a:p>
            <a:pPr eaLnBrk="1" hangingPunct="1"/>
            <a:r>
              <a:rPr lang="en-US" altLang="en-US" sz="2700" smtClean="0">
                <a:latin typeface="Times New Roman" panose="02020603050405020304" pitchFamily="18" charset="0"/>
                <a:cs typeface="Times New Roman" panose="02020603050405020304" pitchFamily="18" charset="0"/>
              </a:rPr>
              <a:t>Nên gợi lại hoặc tổng hợp lại những gì người khác nói để chắc chắn mình đang hiểu được vấn đề. </a:t>
            </a:r>
          </a:p>
        </p:txBody>
      </p:sp>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304800"/>
            <a:ext cx="8229600" cy="857250"/>
          </a:xfrm>
        </p:spPr>
        <p:txBody>
          <a:bodyPr/>
          <a:lstStyle/>
          <a:p>
            <a:pPr marL="119063" indent="0" eaLnBrk="1" hangingPunct="1">
              <a:defRPr/>
            </a:pPr>
            <a:r>
              <a:rPr lang="en-US" sz="4500" smtClean="0"/>
              <a:t>Khuyên </a:t>
            </a:r>
            <a:r>
              <a:rPr lang="en-US" sz="4500"/>
              <a:t>người khác</a:t>
            </a:r>
          </a:p>
        </p:txBody>
      </p:sp>
      <p:sp>
        <p:nvSpPr>
          <p:cNvPr id="45059" name="Rectangle 3"/>
          <p:cNvSpPr>
            <a:spLocks noGrp="1" noChangeArrowheads="1"/>
          </p:cNvSpPr>
          <p:nvPr>
            <p:ph idx="1"/>
          </p:nvPr>
        </p:nvSpPr>
        <p:spPr>
          <a:xfrm>
            <a:off x="304800" y="1752600"/>
            <a:ext cx="8229600" cy="4389437"/>
          </a:xfrm>
        </p:spPr>
        <p:txBody>
          <a:bodyPr>
            <a:normAutofit/>
          </a:bodyPr>
          <a:lstStyle/>
          <a:p>
            <a:pPr eaLnBrk="1" hangingPunct="1">
              <a:defRPr/>
            </a:pPr>
            <a:r>
              <a:rPr lang="en-US" sz="2700">
                <a:latin typeface="Times New Roman" panose="02020603050405020304" pitchFamily="18" charset="0"/>
                <a:cs typeface="Times New Roman" panose="02020603050405020304" pitchFamily="18" charset="0"/>
              </a:rPr>
              <a:t>Đừng đưa ra lời khuyên trừ phi người ta hỏi bạn. Điều này có thể sẽ rất khó thực hiện, nhất là khi chúng ta thấy rõ rằng ý tưởng của mình sẽ có lợi cho người đó. </a:t>
            </a:r>
          </a:p>
          <a:p>
            <a:pPr eaLnBrk="1" hangingPunct="1">
              <a:defRPr/>
            </a:pPr>
            <a:endParaRPr lang="en-US" sz="2700">
              <a:latin typeface="Times New Roman" panose="02020603050405020304" pitchFamily="18" charset="0"/>
              <a:cs typeface="Times New Roman" panose="02020603050405020304" pitchFamily="18" charset="0"/>
            </a:endParaRPr>
          </a:p>
          <a:p>
            <a:pPr eaLnBrk="1" hangingPunct="1">
              <a:defRPr/>
            </a:pPr>
            <a:r>
              <a:rPr lang="en-US" sz="2700">
                <a:latin typeface="Times New Roman" panose="02020603050405020304" pitchFamily="18" charset="0"/>
                <a:cs typeface="Times New Roman" panose="02020603050405020304" pitchFamily="18" charset="0"/>
              </a:rPr>
              <a:t>Thay vì nói ”Bạn nên làm thế này”, bạn nên sử dụng một số cách nói khác thể hiện rõ sự tôn trọng của mình, ví dụ như ”một cách khá khả thi là..” hoặc ” có một cách đã giúp tôi trong trường hợp tương tự như thế này là X. Nếu bạn nghĩ nó sẽ giúp ích được cho bạn thì tôi rất vui lòng chia sẻ với bạn điều đó” </a:t>
            </a:r>
          </a:p>
        </p:txBody>
      </p:sp>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28600"/>
            <a:ext cx="8229600" cy="857250"/>
          </a:xfrm>
        </p:spPr>
        <p:txBody>
          <a:bodyPr/>
          <a:lstStyle/>
          <a:p>
            <a:pPr marL="119063" indent="0" eaLnBrk="1" hangingPunct="1">
              <a:defRPr/>
            </a:pPr>
            <a:r>
              <a:rPr lang="en-US" sz="4500" smtClean="0"/>
              <a:t>Hãy </a:t>
            </a:r>
            <a:r>
              <a:rPr lang="en-US" sz="4500"/>
              <a:t>cố hiểu người khác</a:t>
            </a:r>
          </a:p>
        </p:txBody>
      </p:sp>
      <p:sp>
        <p:nvSpPr>
          <p:cNvPr id="46083" name="Rectangle 3"/>
          <p:cNvSpPr>
            <a:spLocks noGrp="1" noChangeArrowheads="1"/>
          </p:cNvSpPr>
          <p:nvPr>
            <p:ph idx="1"/>
          </p:nvPr>
        </p:nvSpPr>
        <p:spPr/>
        <p:txBody>
          <a:bodyPr>
            <a:normAutofit/>
          </a:bodyPr>
          <a:lstStyle/>
          <a:p>
            <a:pPr eaLnBrk="1" hangingPunct="1">
              <a:defRPr/>
            </a:pPr>
            <a:r>
              <a:rPr lang="en-US" sz="2700" smtClean="0">
                <a:latin typeface="Times New Roman" panose="02020603050405020304" pitchFamily="18" charset="0"/>
                <a:cs typeface="Times New Roman" panose="02020603050405020304" pitchFamily="18" charset="0"/>
              </a:rPr>
              <a:t>Hãy </a:t>
            </a:r>
            <a:r>
              <a:rPr lang="en-US" sz="2700">
                <a:latin typeface="Times New Roman" panose="02020603050405020304" pitchFamily="18" charset="0"/>
                <a:cs typeface="Times New Roman" panose="02020603050405020304" pitchFamily="18" charset="0"/>
              </a:rPr>
              <a:t>tìm ra một điểm tương đồng thay vì chỉ chăm chăm vào sự khác biệt giữa bạn và người khác. </a:t>
            </a:r>
          </a:p>
          <a:p>
            <a:pPr eaLnBrk="1" hangingPunct="1">
              <a:defRPr/>
            </a:pPr>
            <a:endParaRPr lang="en-US" sz="2700">
              <a:latin typeface="Times New Roman" panose="02020603050405020304" pitchFamily="18" charset="0"/>
              <a:cs typeface="Times New Roman" panose="02020603050405020304" pitchFamily="18" charset="0"/>
            </a:endParaRPr>
          </a:p>
          <a:p>
            <a:pPr eaLnBrk="1" hangingPunct="1">
              <a:defRPr/>
            </a:pPr>
            <a:r>
              <a:rPr lang="en-US" sz="2700">
                <a:latin typeface="Times New Roman" panose="02020603050405020304" pitchFamily="18" charset="0"/>
                <a:cs typeface="Times New Roman" panose="02020603050405020304" pitchFamily="18" charset="0"/>
              </a:rPr>
              <a:t>Một cách để bắt đầu khám phá ra điểm tương đồng chính là việc chia sẻ các dự định thầm kín của mình- ví dụ như bạn có thể nói ‘dự định của tôi khi chia sẻ với bạn về điều này chính là để giúp bạn thành công trong dự án này’ </a:t>
            </a:r>
          </a:p>
        </p:txBody>
      </p:sp>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93186" name="Content Placeholder 2"/>
          <p:cNvSpPr>
            <a:spLocks noGrp="1"/>
          </p:cNvSpPr>
          <p:nvPr>
            <p:ph idx="1"/>
          </p:nvPr>
        </p:nvSpPr>
        <p:spPr/>
        <p:txBody>
          <a:bodyPr/>
          <a:lstStyle/>
          <a:p>
            <a:pPr eaLnBrk="1" hangingPunct="1"/>
            <a:endParaRPr lang="en-US" altLang="en-US" sz="4600" smtClean="0"/>
          </a:p>
          <a:p>
            <a:pPr eaLnBrk="1" hangingPunct="1"/>
            <a:endParaRPr lang="en-US" altLang="en-US" sz="4600" smtClean="0"/>
          </a:p>
          <a:p>
            <a:pPr marL="0" indent="0" algn="ctr" eaLnBrk="1" hangingPunct="1">
              <a:buNone/>
            </a:pPr>
            <a:r>
              <a:rPr lang="en-US" altLang="en-US" sz="5600" smtClean="0"/>
              <a:t>Thảo luận</a:t>
            </a:r>
          </a:p>
        </p:txBody>
      </p:sp>
      <p:sp>
        <p:nvSpPr>
          <p:cNvPr id="3" name="Slide Number Placeholder 2"/>
          <p:cNvSpPr>
            <a:spLocks noGrp="1"/>
          </p:cNvSpPr>
          <p:nvPr>
            <p:ph type="sldNum" sz="quarter" idx="12"/>
          </p:nvPr>
        </p:nvSpPr>
        <p:spPr/>
        <p:txBody>
          <a:bodyPr/>
          <a:lstStyle/>
          <a:p>
            <a:pPr>
              <a:defRPr/>
            </a:pPr>
            <a:fld id="{376E4EF2-4868-417E-8A91-24EDB94412A2}"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4"/>
          <p:cNvSpPr>
            <a:spLocks noGrp="1"/>
          </p:cNvSpPr>
          <p:nvPr>
            <p:ph type="title" idx="4294967295"/>
          </p:nvPr>
        </p:nvSpPr>
        <p:spPr>
          <a:xfrm>
            <a:off x="33338" y="304800"/>
            <a:ext cx="8229600" cy="885825"/>
          </a:xfrm>
        </p:spPr>
        <p:txBody>
          <a:bodyPr>
            <a:normAutofit/>
          </a:bodyPr>
          <a:lstStyle/>
          <a:p>
            <a:pPr marL="171450" indent="0">
              <a:defRPr/>
            </a:pPr>
            <a:r>
              <a:rPr lang="en-US" altLang="en-US"/>
              <a:t>Giao tiếp là gì?</a:t>
            </a:r>
          </a:p>
        </p:txBody>
      </p:sp>
      <p:pic>
        <p:nvPicPr>
          <p:cNvPr id="53252" name="Picture 2" descr="D:\Teaching\US\05. Soft skills\communication-skil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5511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3" descr="D:\Teaching\US\05. Soft skills\enhance_communication_skills_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286000"/>
            <a:ext cx="5214938"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Multiply 6"/>
          <p:cNvSpPr/>
          <p:nvPr/>
        </p:nvSpPr>
        <p:spPr>
          <a:xfrm>
            <a:off x="1752600" y="3200400"/>
            <a:ext cx="1600200" cy="13716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mtClean="0">
              <a:solidFill>
                <a:srgbClr val="FFFFFF"/>
              </a:solidFill>
              <a:latin typeface="Segoe UI" panose="020B0502040204020203" pitchFamily="34" charset="0"/>
            </a:endParaRPr>
          </a:p>
        </p:txBody>
      </p:sp>
      <p:pic>
        <p:nvPicPr>
          <p:cNvPr id="53255" name="Picture 5" descr="D:\Teaching\US\05. Soft skills\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209800"/>
            <a:ext cx="3048000"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659A1C7C-5882-4CF9-A0C5-37A52E9086F3}"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4"/>
          <p:cNvSpPr>
            <a:spLocks noGrp="1"/>
          </p:cNvSpPr>
          <p:nvPr>
            <p:ph type="title" idx="4294967295"/>
          </p:nvPr>
        </p:nvSpPr>
        <p:spPr>
          <a:xfrm>
            <a:off x="152400" y="138900"/>
            <a:ext cx="8229600" cy="885824"/>
          </a:xfrm>
        </p:spPr>
        <p:txBody>
          <a:bodyPr>
            <a:normAutofit/>
          </a:bodyPr>
          <a:lstStyle/>
          <a:p>
            <a:pPr marL="171450" indent="0">
              <a:defRPr/>
            </a:pPr>
            <a:r>
              <a:rPr lang="en-US" altLang="en-US"/>
              <a:t>Giao tiếp là gì?</a:t>
            </a:r>
          </a:p>
        </p:txBody>
      </p:sp>
      <p:sp>
        <p:nvSpPr>
          <p:cNvPr id="53251" name="Content Placeholder 5"/>
          <p:cNvSpPr>
            <a:spLocks noGrp="1"/>
          </p:cNvSpPr>
          <p:nvPr>
            <p:ph idx="4294967295"/>
          </p:nvPr>
        </p:nvSpPr>
        <p:spPr>
          <a:xfrm>
            <a:off x="179560" y="1371600"/>
            <a:ext cx="8659640" cy="4389437"/>
          </a:xfrm>
        </p:spPr>
        <p:txBody>
          <a:bodyPr/>
          <a:lstStyle/>
          <a:p>
            <a:pPr eaLnBrk="1" hangingPunct="1"/>
            <a:r>
              <a:rPr lang="en-US" altLang="en-US" sz="2800" b="0" smtClean="0">
                <a:latin typeface="Times New Roman" panose="02020603050405020304" pitchFamily="18" charset="0"/>
                <a:cs typeface="Times New Roman" panose="02020603050405020304" pitchFamily="18" charset="0"/>
              </a:rPr>
              <a:t>Là sự truyền đạt hoặc trao đổi thông tin, suy nghĩ, ý kiến bằng lời nói, ngữ điệu, chữ viết hoặc dấu hiệu</a:t>
            </a:r>
            <a:endParaRPr lang="en-US" altLang="en-US" sz="2800">
              <a:latin typeface="Times New Roman" panose="02020603050405020304" pitchFamily="18" charset="0"/>
              <a:cs typeface="Times New Roman" panose="02020603050405020304" pitchFamily="18" charset="0"/>
            </a:endParaRPr>
          </a:p>
          <a:p>
            <a:pPr eaLnBrk="1" hangingPunct="1"/>
            <a:endParaRPr lang="en-US" altLang="en-US" smtClean="0"/>
          </a:p>
        </p:txBody>
      </p:sp>
      <p:sp>
        <p:nvSpPr>
          <p:cNvPr id="2" name="Slide Number Placeholder 1"/>
          <p:cNvSpPr>
            <a:spLocks noGrp="1"/>
          </p:cNvSpPr>
          <p:nvPr>
            <p:ph type="sldNum" sz="quarter" idx="12"/>
          </p:nvPr>
        </p:nvSpPr>
        <p:spPr/>
        <p:txBody>
          <a:bodyPr/>
          <a:lstStyle/>
          <a:p>
            <a:pPr>
              <a:defRPr/>
            </a:pPr>
            <a:fld id="{659A1C7C-5882-4CF9-A0C5-37A52E9086F3}" type="slidenum">
              <a:rPr lang="en-US" smtClean="0"/>
              <a:pPr>
                <a:defRPr/>
              </a:pPr>
              <a:t>6</a:t>
            </a:fld>
            <a:endParaRPr lang="en-US"/>
          </a:p>
        </p:txBody>
      </p:sp>
    </p:spTree>
    <p:extLst>
      <p:ext uri="{BB962C8B-B14F-4D97-AF65-F5344CB8AC3E}">
        <p14:creationId xmlns:p14="http://schemas.microsoft.com/office/powerpoint/2010/main" val="2076839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304800"/>
            <a:ext cx="8229600" cy="857250"/>
          </a:xfrm>
        </p:spPr>
        <p:txBody>
          <a:bodyPr/>
          <a:lstStyle/>
          <a:p>
            <a:pPr marL="171450" indent="0">
              <a:defRPr/>
            </a:pPr>
            <a:r>
              <a:rPr lang="en-US" smtClean="0"/>
              <a:t>Mục tiêu của giao tiếp</a:t>
            </a:r>
            <a:endParaRPr lang="en-US"/>
          </a:p>
        </p:txBody>
      </p:sp>
      <p:sp>
        <p:nvSpPr>
          <p:cNvPr id="4099" name="Rectangle 3"/>
          <p:cNvSpPr>
            <a:spLocks noGrp="1" noChangeArrowheads="1"/>
          </p:cNvSpPr>
          <p:nvPr>
            <p:ph idx="1"/>
          </p:nvPr>
        </p:nvSpPr>
        <p:spPr>
          <a:xfrm>
            <a:off x="190500" y="1447800"/>
            <a:ext cx="8724900" cy="4389437"/>
          </a:xfrm>
        </p:spPr>
        <p:txBody>
          <a:bodyPr>
            <a:normAutofit/>
          </a:bodyPr>
          <a:lstStyle/>
          <a:p>
            <a:pPr eaLnBrk="1" hangingPunct="1">
              <a:defRPr/>
            </a:pPr>
            <a:r>
              <a:rPr lang="nl-NL" sz="2800"/>
              <a:t>Giúp người nghe hiểu những dự định </a:t>
            </a:r>
            <a:r>
              <a:rPr lang="nl-NL" sz="2800"/>
              <a:t>của </a:t>
            </a:r>
            <a:r>
              <a:rPr lang="nl-NL" sz="2800" smtClean="0"/>
              <a:t>người nói</a:t>
            </a:r>
            <a:endParaRPr lang="nl-NL" sz="2800"/>
          </a:p>
          <a:p>
            <a:pPr eaLnBrk="1" hangingPunct="1">
              <a:defRPr/>
            </a:pPr>
            <a:r>
              <a:rPr lang="nl-NL" sz="2800"/>
              <a:t>Có được sự phản hồi từ người </a:t>
            </a:r>
            <a:r>
              <a:rPr lang="nl-NL" sz="2800"/>
              <a:t>nghe</a:t>
            </a:r>
            <a:r>
              <a:rPr lang="nl-NL" sz="2800" smtClean="0"/>
              <a:t>;</a:t>
            </a:r>
            <a:endParaRPr lang="nl-NL" sz="2800"/>
          </a:p>
          <a:p>
            <a:pPr eaLnBrk="1" hangingPunct="1">
              <a:defRPr/>
            </a:pPr>
            <a:r>
              <a:rPr lang="nl-NL" sz="2800"/>
              <a:t>Duy trì mối quan hệ tốt đẹp với người </a:t>
            </a:r>
            <a:r>
              <a:rPr lang="nl-NL" sz="2800"/>
              <a:t>nghe</a:t>
            </a:r>
            <a:r>
              <a:rPr lang="en-US" sz="2800"/>
              <a:t> </a:t>
            </a:r>
            <a:r>
              <a:rPr lang="en-US" sz="2800" smtClean="0"/>
              <a:t>.</a:t>
            </a:r>
            <a:endParaRPr lang="en-US" sz="2800"/>
          </a:p>
          <a:p>
            <a:pPr eaLnBrk="1" hangingPunct="1">
              <a:defRPr/>
            </a:pPr>
            <a:r>
              <a:rPr lang="en-US" sz="2800" smtClean="0"/>
              <a:t>Truyền </a:t>
            </a:r>
            <a:r>
              <a:rPr lang="en-US" sz="2800"/>
              <a:t>tải được những thông điệp</a:t>
            </a:r>
            <a:r>
              <a:rPr lang="en-US" sz="2800"/>
              <a:t>. </a:t>
            </a:r>
            <a:endParaRPr lang="en-US"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81000" y="228600"/>
            <a:ext cx="8229600" cy="857250"/>
          </a:xfrm>
        </p:spPr>
        <p:txBody>
          <a:bodyPr>
            <a:normAutofit/>
          </a:bodyPr>
          <a:lstStyle/>
          <a:p>
            <a:pPr marL="171450">
              <a:defRPr/>
            </a:pPr>
            <a:r>
              <a:rPr lang="en-US" altLang="en-US"/>
              <a:t>Tầm quan trọng của giao tiếp</a:t>
            </a:r>
          </a:p>
        </p:txBody>
      </p:sp>
      <p:sp>
        <p:nvSpPr>
          <p:cNvPr id="54275" name="Content Placeholder 2"/>
          <p:cNvSpPr>
            <a:spLocks noGrp="1"/>
          </p:cNvSpPr>
          <p:nvPr>
            <p:ph idx="1"/>
          </p:nvPr>
        </p:nvSpPr>
        <p:spPr>
          <a:xfrm>
            <a:off x="457200" y="1676400"/>
            <a:ext cx="8229600" cy="4008437"/>
          </a:xfrm>
        </p:spPr>
        <p:txBody>
          <a:bodyPr/>
          <a:lstStyle/>
          <a:p>
            <a:pPr eaLnBrk="1" hangingPunct="1"/>
            <a:endParaRPr lang="en-US" altLang="en-US" smtClean="0"/>
          </a:p>
          <a:p>
            <a:pPr eaLnBrk="1" hangingPunct="1"/>
            <a:endParaRPr lang="en-US" altLang="en-US" smtClean="0"/>
          </a:p>
          <a:p>
            <a:pPr eaLnBrk="1" hangingPunct="1"/>
            <a:endParaRPr lang="en-US" altLang="en-US" smtClean="0"/>
          </a:p>
          <a:p>
            <a:pPr marL="0" indent="0" algn="ctr" eaLnBrk="1" hangingPunct="1">
              <a:buNone/>
            </a:pPr>
            <a:r>
              <a:rPr lang="en-US" altLang="en-US" sz="3400" smtClean="0"/>
              <a:t>Thế giới sẽ thế nào ….</a:t>
            </a:r>
          </a:p>
          <a:p>
            <a:pPr marL="0" indent="0" algn="ctr" eaLnBrk="1" hangingPunct="1">
              <a:buNone/>
            </a:pPr>
            <a:endParaRPr lang="en-US" altLang="en-US" sz="3400" smtClean="0"/>
          </a:p>
          <a:p>
            <a:pPr marL="0" indent="0" algn="ctr" eaLnBrk="1" hangingPunct="1">
              <a:buNone/>
            </a:pPr>
            <a:r>
              <a:rPr lang="en-US" altLang="en-US" sz="3400" smtClean="0"/>
              <a:t>nếu không có giao tiếp?</a:t>
            </a:r>
          </a:p>
        </p:txBody>
      </p:sp>
      <p:sp>
        <p:nvSpPr>
          <p:cNvPr id="2" name="Slide Number Placeholder 1"/>
          <p:cNvSpPr>
            <a:spLocks noGrp="1"/>
          </p:cNvSpPr>
          <p:nvPr>
            <p:ph type="sldNum" sz="quarter" idx="12"/>
          </p:nvPr>
        </p:nvSpPr>
        <p:spPr/>
        <p:txBody>
          <a:bodyPr/>
          <a:lstStyle/>
          <a:p>
            <a:pPr>
              <a:defRPr/>
            </a:pPr>
            <a:fld id="{376E4EF2-4868-417E-8A91-24EDB94412A2}"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txBox="1">
            <a:spLocks/>
          </p:cNvSpPr>
          <p:nvPr/>
        </p:nvSpPr>
        <p:spPr bwMode="auto">
          <a:xfrm>
            <a:off x="1295400" y="1219200"/>
            <a:ext cx="7315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3495C"/>
              </a:buClr>
              <a:buSzPct val="70000"/>
              <a:buFont typeface="Arial" panose="020B0604020202020204" pitchFamily="34" charset="0"/>
              <a:buChar char="•"/>
              <a:defRPr sz="3200">
                <a:solidFill>
                  <a:srgbClr val="115964"/>
                </a:solidFill>
                <a:latin typeface="Segoe UI" panose="020B0502040204020203" pitchFamily="34" charset="0"/>
              </a:defRPr>
            </a:lvl1pPr>
            <a:lvl2pPr marL="742950" indent="-285750">
              <a:spcBef>
                <a:spcPct val="20000"/>
              </a:spcBef>
              <a:buClr>
                <a:srgbClr val="03495C"/>
              </a:buClr>
              <a:buSzPct val="70000"/>
              <a:buFont typeface="Arial" panose="020B0604020202020204" pitchFamily="34" charset="0"/>
              <a:buChar char="•"/>
              <a:defRPr sz="2800">
                <a:solidFill>
                  <a:srgbClr val="115964"/>
                </a:solidFill>
                <a:latin typeface="Segoe UI" panose="020B0502040204020203" pitchFamily="34" charset="0"/>
              </a:defRPr>
            </a:lvl2pPr>
            <a:lvl3pPr marL="1143000" indent="-228600">
              <a:spcBef>
                <a:spcPct val="20000"/>
              </a:spcBef>
              <a:buClr>
                <a:srgbClr val="03495C"/>
              </a:buClr>
              <a:buSzPct val="70000"/>
              <a:buFont typeface="Arial" panose="020B0604020202020204" pitchFamily="34" charset="0"/>
              <a:buChar char="•"/>
              <a:defRPr sz="2400">
                <a:solidFill>
                  <a:srgbClr val="115964"/>
                </a:solidFill>
                <a:latin typeface="Segoe UI" panose="020B0502040204020203" pitchFamily="34" charset="0"/>
              </a:defRPr>
            </a:lvl3pPr>
            <a:lvl4pPr marL="1600200" indent="-228600">
              <a:spcBef>
                <a:spcPct val="20000"/>
              </a:spcBef>
              <a:buClr>
                <a:srgbClr val="03495C"/>
              </a:buClr>
              <a:buSzPct val="70000"/>
              <a:buFont typeface="Arial" panose="020B0604020202020204" pitchFamily="34" charset="0"/>
              <a:buChar char="•"/>
              <a:defRPr sz="2000">
                <a:solidFill>
                  <a:srgbClr val="115964"/>
                </a:solidFill>
                <a:latin typeface="Segoe UI" panose="020B0502040204020203" pitchFamily="34" charset="0"/>
              </a:defRPr>
            </a:lvl4pPr>
            <a:lvl5pPr marL="2057400" indent="-228600">
              <a:spcBef>
                <a:spcPct val="20000"/>
              </a:spcBef>
              <a:buClr>
                <a:srgbClr val="03495C"/>
              </a:buClr>
              <a:buSzPct val="70000"/>
              <a:buFont typeface="Arial" panose="020B0604020202020204" pitchFamily="34" charset="0"/>
              <a:buChar char="•"/>
              <a:defRPr sz="2000">
                <a:solidFill>
                  <a:srgbClr val="115964"/>
                </a:solidFill>
                <a:latin typeface="Segoe UI" panose="020B0502040204020203" pitchFamily="34" charset="0"/>
              </a:defRPr>
            </a:lvl5pPr>
            <a:lvl6pPr marL="25146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6pPr>
            <a:lvl7pPr marL="29718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7pPr>
            <a:lvl8pPr marL="34290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8pPr>
            <a:lvl9pPr marL="3886200" indent="-228600" eaLnBrk="0" fontAlgn="base" hangingPunct="0">
              <a:spcBef>
                <a:spcPct val="20000"/>
              </a:spcBef>
              <a:spcAft>
                <a:spcPct val="0"/>
              </a:spcAft>
              <a:buClr>
                <a:srgbClr val="03495C"/>
              </a:buClr>
              <a:buSzPct val="70000"/>
              <a:buFont typeface="Arial" panose="020B0604020202020204" pitchFamily="34" charset="0"/>
              <a:buChar char="•"/>
              <a:defRPr sz="2000">
                <a:solidFill>
                  <a:srgbClr val="115964"/>
                </a:solidFill>
                <a:latin typeface="Segoe UI" panose="020B0502040204020203" pitchFamily="34" charset="0"/>
              </a:defRPr>
            </a:lvl9pPr>
          </a:lstStyle>
          <a:p>
            <a:pPr eaLnBrk="1" hangingPunct="1">
              <a:buClrTx/>
              <a:buSzTx/>
            </a:pPr>
            <a:endParaRPr lang="en-US" altLang="en-US">
              <a:solidFill>
                <a:srgbClr val="595959"/>
              </a:solidFill>
              <a:latin typeface="Arial" panose="020B0604020202020204" pitchFamily="34" charset="0"/>
            </a:endParaRPr>
          </a:p>
        </p:txBody>
      </p:sp>
      <p:sp>
        <p:nvSpPr>
          <p:cNvPr id="10243" name="Title 4"/>
          <p:cNvSpPr>
            <a:spLocks noGrp="1"/>
          </p:cNvSpPr>
          <p:nvPr>
            <p:ph type="title"/>
          </p:nvPr>
        </p:nvSpPr>
        <p:spPr>
          <a:xfrm>
            <a:off x="609600" y="428625"/>
            <a:ext cx="8229600" cy="639763"/>
          </a:xfrm>
        </p:spPr>
        <p:txBody>
          <a:bodyPr/>
          <a:lstStyle/>
          <a:p>
            <a:pPr eaLnBrk="1" hangingPunct="1"/>
            <a:r>
              <a:rPr lang="en-US" altLang="en-US" smtClean="0"/>
              <a:t>Nội dung</a:t>
            </a:r>
          </a:p>
        </p:txBody>
      </p:sp>
      <p:sp>
        <p:nvSpPr>
          <p:cNvPr id="10244" name="Content Placeholder 2"/>
          <p:cNvSpPr>
            <a:spLocks noGrp="1"/>
          </p:cNvSpPr>
          <p:nvPr>
            <p:ph idx="1"/>
          </p:nvPr>
        </p:nvSpPr>
        <p:spPr>
          <a:xfrm>
            <a:off x="152400" y="1524000"/>
            <a:ext cx="8229600" cy="4373563"/>
          </a:xfrm>
        </p:spPr>
        <p:txBody>
          <a:bodyPr/>
          <a:lstStyle/>
          <a:p>
            <a:pPr marL="398463" indent="-398463">
              <a:lnSpc>
                <a:spcPct val="150000"/>
              </a:lnSpc>
              <a:spcBef>
                <a:spcPts val="0"/>
              </a:spcBef>
              <a:buFont typeface="Wingdings 2" panose="05020102010507070707" pitchFamily="18" charset="2"/>
              <a:buChar char=""/>
            </a:pPr>
            <a:r>
              <a:rPr lang="en-US" altLang="en-US" sz="3000" b="0">
                <a:latin typeface="Times New Roman" panose="02020603050405020304" pitchFamily="18" charset="0"/>
                <a:cs typeface="Times New Roman" panose="02020603050405020304" pitchFamily="18" charset="0"/>
              </a:rPr>
              <a:t>Khái </a:t>
            </a:r>
            <a:r>
              <a:rPr lang="en-US" altLang="en-US" sz="3000" b="0">
                <a:latin typeface="Times New Roman" panose="02020603050405020304" pitchFamily="18" charset="0"/>
                <a:cs typeface="Times New Roman" panose="02020603050405020304" pitchFamily="18" charset="0"/>
              </a:rPr>
              <a:t>niệm về giao tiếp</a:t>
            </a:r>
          </a:p>
          <a:p>
            <a:pPr marL="398463" indent="-398463">
              <a:lnSpc>
                <a:spcPct val="150000"/>
              </a:lnSpc>
              <a:spcBef>
                <a:spcPts val="0"/>
              </a:spcBef>
              <a:buFont typeface="Wingdings 2" panose="05020102010507070707" pitchFamily="18" charset="2"/>
              <a:buChar char=""/>
            </a:pPr>
            <a:r>
              <a:rPr lang="en-US" altLang="en-US" sz="3000" b="0">
                <a:solidFill>
                  <a:schemeClr val="tx2">
                    <a:lumMod val="60000"/>
                    <a:lumOff val="40000"/>
                  </a:schemeClr>
                </a:solidFill>
                <a:latin typeface="Times New Roman" panose="02020603050405020304" pitchFamily="18" charset="0"/>
                <a:cs typeface="Times New Roman" panose="02020603050405020304" pitchFamily="18" charset="0"/>
              </a:rPr>
              <a:t>Phương</a:t>
            </a:r>
            <a:r>
              <a:rPr lang="en-US" altLang="en-US" sz="3000" b="0">
                <a:solidFill>
                  <a:schemeClr val="tx2">
                    <a:lumMod val="60000"/>
                    <a:lumOff val="40000"/>
                  </a:schemeClr>
                </a:solidFill>
                <a:latin typeface="Times New Roman" panose="02020603050405020304" pitchFamily="18" charset="0"/>
                <a:cs typeface="Times New Roman" panose="02020603050405020304" pitchFamily="18" charset="0"/>
              </a:rPr>
              <a:t> </a:t>
            </a:r>
            <a:r>
              <a:rPr lang="en-US" altLang="en-US" sz="3000" b="0">
                <a:solidFill>
                  <a:schemeClr val="tx2">
                    <a:lumMod val="60000"/>
                    <a:lumOff val="40000"/>
                  </a:schemeClr>
                </a:solidFill>
                <a:latin typeface="Times New Roman" panose="02020603050405020304" pitchFamily="18" charset="0"/>
                <a:cs typeface="Times New Roman" panose="02020603050405020304" pitchFamily="18" charset="0"/>
              </a:rPr>
              <a:t>tiện giao tiếp</a:t>
            </a:r>
          </a:p>
          <a:p>
            <a:pPr marL="398463" indent="-398463">
              <a:lnSpc>
                <a:spcPct val="150000"/>
              </a:lnSpc>
              <a:spcBef>
                <a:spcPts val="0"/>
              </a:spcBef>
              <a:buFont typeface="Wingdings 2" panose="05020102010507070707" pitchFamily="18" charset="2"/>
              <a:buChar char=""/>
            </a:pPr>
            <a:r>
              <a:rPr lang="en-US" altLang="en-US" sz="3000" b="0" smtClean="0">
                <a:latin typeface="Times New Roman" panose="02020603050405020304" pitchFamily="18" charset="0"/>
                <a:cs typeface="Times New Roman" panose="02020603050405020304" pitchFamily="18" charset="0"/>
              </a:rPr>
              <a:t>Phương </a:t>
            </a:r>
            <a:r>
              <a:rPr lang="en-US" altLang="en-US" sz="3000" b="0">
                <a:latin typeface="Times New Roman" panose="02020603050405020304" pitchFamily="18" charset="0"/>
                <a:cs typeface="Times New Roman" panose="02020603050405020304" pitchFamily="18" charset="0"/>
              </a:rPr>
              <a:t>pháp giao tiếp hiệu quả</a:t>
            </a:r>
          </a:p>
          <a:p>
            <a:pPr marL="398463" indent="-398463">
              <a:lnSpc>
                <a:spcPct val="150000"/>
              </a:lnSpc>
              <a:spcBef>
                <a:spcPts val="0"/>
              </a:spcBef>
              <a:buFont typeface="Wingdings 2" panose="05020102010507070707" pitchFamily="18" charset="2"/>
              <a:buChar char=""/>
            </a:pPr>
            <a:r>
              <a:rPr lang="en-US" altLang="en-US" sz="3000" b="0" smtClean="0">
                <a:latin typeface="Times New Roman" panose="02020603050405020304" pitchFamily="18" charset="0"/>
                <a:cs typeface="Times New Roman" panose="02020603050405020304" pitchFamily="18" charset="0"/>
              </a:rPr>
              <a:t>Lắng </a:t>
            </a:r>
            <a:r>
              <a:rPr lang="en-US" altLang="en-US" sz="3000" b="0">
                <a:latin typeface="Times New Roman" panose="02020603050405020304" pitchFamily="18" charset="0"/>
                <a:cs typeface="Times New Roman" panose="02020603050405020304" pitchFamily="18" charset="0"/>
              </a:rPr>
              <a:t>nghe hiệu quả </a:t>
            </a:r>
          </a:p>
          <a:p>
            <a:pPr marL="398463" indent="-398463">
              <a:lnSpc>
                <a:spcPct val="150000"/>
              </a:lnSpc>
              <a:spcBef>
                <a:spcPts val="0"/>
              </a:spcBef>
              <a:buFont typeface="Wingdings 2" panose="05020102010507070707" pitchFamily="18" charset="2"/>
              <a:buChar char=""/>
            </a:pPr>
            <a:r>
              <a:rPr lang="en-US" altLang="en-US" sz="3000" b="0" smtClean="0">
                <a:latin typeface="Times New Roman" panose="02020603050405020304" pitchFamily="18" charset="0"/>
                <a:cs typeface="Times New Roman" panose="02020603050405020304" pitchFamily="18" charset="0"/>
              </a:rPr>
              <a:t>Các </a:t>
            </a:r>
            <a:r>
              <a:rPr lang="en-US" altLang="en-US" sz="3000" b="0">
                <a:latin typeface="Times New Roman" panose="02020603050405020304" pitchFamily="18" charset="0"/>
                <a:cs typeface="Times New Roman" panose="02020603050405020304" pitchFamily="18" charset="0"/>
              </a:rPr>
              <a:t>rào cản trong giao tiếp</a:t>
            </a:r>
          </a:p>
          <a:p>
            <a:pPr marL="398463" indent="-398463">
              <a:lnSpc>
                <a:spcPct val="150000"/>
              </a:lnSpc>
              <a:spcBef>
                <a:spcPts val="0"/>
              </a:spcBef>
              <a:buFont typeface="Wingdings 2" panose="05020102010507070707" pitchFamily="18" charset="2"/>
              <a:buChar char=""/>
            </a:pPr>
            <a:r>
              <a:rPr lang="en-US" altLang="en-US" sz="3000" b="0" smtClean="0">
                <a:latin typeface="Times New Roman" panose="02020603050405020304" pitchFamily="18" charset="0"/>
                <a:cs typeface="Times New Roman" panose="02020603050405020304" pitchFamily="18" charset="0"/>
              </a:rPr>
              <a:t>Các </a:t>
            </a:r>
            <a:r>
              <a:rPr lang="en-US" altLang="en-US" sz="3000" b="0">
                <a:latin typeface="Times New Roman" panose="02020603050405020304" pitchFamily="18" charset="0"/>
                <a:cs typeface="Times New Roman" panose="02020603050405020304" pitchFamily="18" charset="0"/>
              </a:rPr>
              <a:t>phép ứng xử thông dụng</a:t>
            </a:r>
          </a:p>
        </p:txBody>
      </p:sp>
    </p:spTree>
    <p:extLst>
      <p:ext uri="{BB962C8B-B14F-4D97-AF65-F5344CB8AC3E}">
        <p14:creationId xmlns:p14="http://schemas.microsoft.com/office/powerpoint/2010/main" val="6221462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Verve</Template>
  <TotalTime>1584</TotalTime>
  <Words>1522</Words>
  <Application>Microsoft Office PowerPoint</Application>
  <PresentationFormat>On-screen Show (4:3)</PresentationFormat>
  <Paragraphs>251</Paragraphs>
  <Slides>45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Century Gothic</vt:lpstr>
      <vt:lpstr>Wingdings 2</vt:lpstr>
      <vt:lpstr>Verdana</vt:lpstr>
      <vt:lpstr>Calibri</vt:lpstr>
      <vt:lpstr>Constantia</vt:lpstr>
      <vt:lpstr>Times New Roman</vt:lpstr>
      <vt:lpstr>Wingdings</vt:lpstr>
      <vt:lpstr>Perpetua</vt:lpstr>
      <vt:lpstr>Flow</vt:lpstr>
      <vt:lpstr>KỸ NĂNG GIAO TIẾP VÀ ỨNG XỬ</vt:lpstr>
      <vt:lpstr>Mục tiêu bài học</vt:lpstr>
      <vt:lpstr>Nội dung</vt:lpstr>
      <vt:lpstr>Nội dung</vt:lpstr>
      <vt:lpstr>Giao tiếp là gì?</vt:lpstr>
      <vt:lpstr>Giao tiếp là gì?</vt:lpstr>
      <vt:lpstr>Mục tiêu của giao tiếp</vt:lpstr>
      <vt:lpstr>Tầm quan trọng của giao tiếp</vt:lpstr>
      <vt:lpstr>Nội dung</vt:lpstr>
      <vt:lpstr>Quá trình giao tiếp</vt:lpstr>
      <vt:lpstr>Chúng ta giao tiếp như thế nào?</vt:lpstr>
      <vt:lpstr>Giao tiếp bằng ngôn ngữ</vt:lpstr>
      <vt:lpstr>Giao tiếp phi ngôn ngữ</vt:lpstr>
      <vt:lpstr>Đặc điểm của giao tiếp phi ngôn ngữ</vt:lpstr>
      <vt:lpstr>Các hình thức giao tiếp phi ngôn ngữ</vt:lpstr>
      <vt:lpstr>Các hình thức giao tiếp phi ngôn ngữ Ngôn ngữ cơ thể - Tay, chân</vt:lpstr>
      <vt:lpstr>Các hình thức giao tiếp phi ngôn ngữ Ngôn ngữ cơ thể - Đứng, ngồi</vt:lpstr>
      <vt:lpstr>Các hình thức giao tiếp phi ngôn ngữ Ngôn ngữ cơ thể - Biểu lộ khuôn mặt</vt:lpstr>
      <vt:lpstr>Giao tiếp thông qua ngữ điệu</vt:lpstr>
      <vt:lpstr>Nội dung</vt:lpstr>
      <vt:lpstr>Giao tiếp không bạo lực</vt:lpstr>
      <vt:lpstr>Nội dung</vt:lpstr>
      <vt:lpstr>Nghe và Lắng nghe</vt:lpstr>
      <vt:lpstr>Lắng nghe tích cực</vt:lpstr>
      <vt:lpstr>Nội dung</vt:lpstr>
      <vt:lpstr>Các rào cản thông dụng</vt:lpstr>
      <vt:lpstr>Nội dung</vt:lpstr>
      <vt:lpstr>Xin lỗi</vt:lpstr>
      <vt:lpstr>Cảm ơn</vt:lpstr>
      <vt:lpstr>Bắt tay</vt:lpstr>
      <vt:lpstr>Giới thiệu</vt:lpstr>
      <vt:lpstr>Trao nhận danh thiếp</vt:lpstr>
      <vt:lpstr>Điện thoại</vt:lpstr>
      <vt:lpstr>Email</vt:lpstr>
      <vt:lpstr>Ứng xử nơi công cộng</vt:lpstr>
      <vt:lpstr>Ăn uống</vt:lpstr>
      <vt:lpstr>PowerPoint Presentation</vt:lpstr>
      <vt:lpstr> Các nguyên tắc giao tiếp</vt:lpstr>
      <vt:lpstr>Kiên định quan điểm</vt:lpstr>
      <vt:lpstr>Đừng thích tranh biện</vt:lpstr>
      <vt:lpstr>Đừng bao giờ khoe khoang</vt:lpstr>
      <vt:lpstr>Hiểu rõ thông điệp của người nói</vt:lpstr>
      <vt:lpstr>Khuyên người khác</vt:lpstr>
      <vt:lpstr>Hãy cố hiểu người khác</vt:lpstr>
      <vt:lpstr>PowerPoint Presentation</vt:lpstr>
    </vt:vector>
  </TitlesOfParts>
  <Company>CAPUCHINO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design</dc:creator>
  <cp:lastModifiedBy>Vũ Minh Sang</cp:lastModifiedBy>
  <cp:revision>189</cp:revision>
  <dcterms:created xsi:type="dcterms:W3CDTF">2010-05-31T09:34:54Z</dcterms:created>
  <dcterms:modified xsi:type="dcterms:W3CDTF">2015-11-18T14:59:55Z</dcterms:modified>
</cp:coreProperties>
</file>