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2" r:id="rId1"/>
  </p:sldMasterIdLst>
  <p:notesMasterIdLst>
    <p:notesMasterId r:id="rId25"/>
  </p:notesMasterIdLst>
  <p:sldIdLst>
    <p:sldId id="355" r:id="rId2"/>
    <p:sldId id="374" r:id="rId3"/>
    <p:sldId id="375" r:id="rId4"/>
    <p:sldId id="376" r:id="rId5"/>
    <p:sldId id="388" r:id="rId6"/>
    <p:sldId id="369" r:id="rId7"/>
    <p:sldId id="306" r:id="rId8"/>
    <p:sldId id="370" r:id="rId9"/>
    <p:sldId id="356" r:id="rId10"/>
    <p:sldId id="357" r:id="rId11"/>
    <p:sldId id="358" r:id="rId12"/>
    <p:sldId id="359" r:id="rId13"/>
    <p:sldId id="361" r:id="rId14"/>
    <p:sldId id="360" r:id="rId15"/>
    <p:sldId id="371" r:id="rId16"/>
    <p:sldId id="372" r:id="rId17"/>
    <p:sldId id="367" r:id="rId18"/>
    <p:sldId id="368" r:id="rId19"/>
    <p:sldId id="365" r:id="rId20"/>
    <p:sldId id="363" r:id="rId21"/>
    <p:sldId id="373" r:id="rId22"/>
    <p:sldId id="389" r:id="rId23"/>
    <p:sldId id="364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  <a:srgbClr val="3333CC"/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4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3E9CF6F-C177-49DB-939C-321C30E52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Như vậy sẽ có 28 khoanh tròn cho cột Nhiều và 28 khoanh tròn cho cột Ít</a:t>
            </a:r>
          </a:p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EB2E2B-241C-4CB7-AAF9-D50B02B03F60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78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4FCE7-A5E2-463E-B08E-6AA9CEF9A548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115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9CF6F-C177-49DB-939C-321C30E52B8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8B390-B803-410F-8E06-F82E5B57A837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619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Developer: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nhà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phát triển</a:t>
            </a:r>
            <a:endParaRPr lang="en-US" sz="1200" b="0" i="0" kern="1200" smtClean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Result</a:t>
            </a:r>
            <a:r>
              <a:rPr lang="en-US" sz="1200" b="1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Oriented: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Knowing what results are important, and focusing resources to achieve them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Inspirational: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Truyền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cảm hứng</a:t>
            </a:r>
          </a:p>
          <a:p>
            <a:r>
              <a:rPr lang="en-US" sz="1200" b="1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Creative: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sáng tạo</a:t>
            </a:r>
          </a:p>
          <a:p>
            <a:r>
              <a:rPr lang="en-US" sz="1200" b="1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Promoter: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nhà tổ chức, sáng lập</a:t>
            </a:r>
          </a:p>
          <a:p>
            <a:r>
              <a:rPr lang="en-US" sz="1200" b="1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Persuader: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người thuyết phục</a:t>
            </a:r>
          </a:p>
          <a:p>
            <a:r>
              <a:rPr lang="en-US" b="1" i="0" smtClean="0"/>
              <a:t>Counselor: </a:t>
            </a:r>
            <a:r>
              <a:rPr lang="en-US" i="0" smtClean="0"/>
              <a:t>nhân</a:t>
            </a:r>
            <a:r>
              <a:rPr lang="en-US" i="0" baseline="0" smtClean="0"/>
              <a:t> viên tư vấn</a:t>
            </a:r>
          </a:p>
          <a:p>
            <a:r>
              <a:rPr lang="en-US" b="1" i="0" smtClean="0"/>
              <a:t>Appraiser: </a:t>
            </a:r>
            <a:r>
              <a:rPr lang="en-US" i="0" smtClean="0"/>
              <a:t>nhân</a:t>
            </a:r>
            <a:r>
              <a:rPr lang="en-US" i="0" baseline="0" smtClean="0"/>
              <a:t> viên thẩm định</a:t>
            </a:r>
          </a:p>
          <a:p>
            <a:r>
              <a:rPr lang="en-US" b="1" i="0" baseline="0" smtClean="0"/>
              <a:t>Specialist: </a:t>
            </a:r>
            <a:r>
              <a:rPr lang="vi-VN" i="0" baseline="0" smtClean="0"/>
              <a:t>chuyên gia</a:t>
            </a:r>
          </a:p>
          <a:p>
            <a:r>
              <a:rPr lang="vi-VN" b="1" i="0" baseline="0" smtClean="0"/>
              <a:t>Achiever: </a:t>
            </a:r>
            <a:r>
              <a:rPr lang="vi-VN" i="0" baseline="0" smtClean="0"/>
              <a:t>người đạt thành tựu là người có thể hoàn thành tốt nhiệm vụ được giao, luôn theo đuổi khát vọng của mình, tuy nhiên ít khi lắng nghe ý kiến người khác</a:t>
            </a:r>
          </a:p>
          <a:p>
            <a:r>
              <a:rPr lang="vi-VN" b="1" i="0" baseline="0" smtClean="0"/>
              <a:t>Agent: </a:t>
            </a:r>
            <a:r>
              <a:rPr lang="vi-VN" i="0" baseline="0" smtClean="0"/>
              <a:t>người đại diện</a:t>
            </a:r>
          </a:p>
          <a:p>
            <a:r>
              <a:rPr lang="vi-VN" b="1" i="0" baseline="0" smtClean="0"/>
              <a:t>Investigator: </a:t>
            </a:r>
            <a:r>
              <a:rPr lang="vi-VN" i="0" baseline="0" smtClean="0"/>
              <a:t>điều tra viên</a:t>
            </a:r>
          </a:p>
          <a:p>
            <a:r>
              <a:rPr lang="vi-VN" b="1" i="0" baseline="0" smtClean="0"/>
              <a:t>Perfectionist: </a:t>
            </a:r>
            <a:r>
              <a:rPr lang="vi-VN" i="0" baseline="0" smtClean="0"/>
              <a:t>Người cầu toàn</a:t>
            </a:r>
          </a:p>
          <a:p>
            <a:r>
              <a:rPr lang="vi-VN" b="1" i="0" baseline="0" smtClean="0"/>
              <a:t>Practitioner: </a:t>
            </a:r>
            <a:r>
              <a:rPr lang="vi-VN" i="0" baseline="0" smtClean="0"/>
              <a:t>giỏi chuyên môn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E9CF6F-C177-49DB-939C-321C30E52B8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2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939DC-76F3-4C5A-A326-63CF4C9535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48A3F-B31E-4E5D-9CE4-C3DD58719761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2277D-87A8-4E8E-878A-A4F0E7E719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5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36D42-05D3-4DF4-9734-B9833C6D22FC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4091F-BCBF-4210-A8BD-5A0EE40572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ED1D2-C9D9-47EA-A8B5-69BC73DE4C2B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C0223-26E4-4B42-9490-444D236769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0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55896-4C5B-41D9-A3CB-261F46212B30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CCD99-AE31-49DF-B50F-4A56AC9923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66C7D-F8B1-4F89-9F05-2246C1D3EDB2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FAA01-75F5-4926-953D-5A17F27E04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807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A7E3B-60FD-4DFB-AE9A-723DC0800312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E2C0E-2B8B-4E57-B284-11358426FB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355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2478D-576A-423E-B852-D59426A01FB7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C230A-475E-4B5E-8992-BAED164EA7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6625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32972-7C2B-446F-B980-ED1ACE910B85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81036-5B6B-471B-809D-4E582FE20D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2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2733-7C9A-47B3-B38C-F8A3ED9D3C4F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EA9F3-6057-4E69-B45F-2CC8429E80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092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E8890-B184-4EE1-BEFB-E132E02B033A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192EE-C8A7-480A-A84E-786C125EB0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11F9D536-24DE-4806-8DA3-B4C371F7D455}" type="datetimeFigureOut">
              <a:rPr lang="en-US" smtClean="0"/>
              <a:pPr>
                <a:defRPr/>
              </a:pPr>
              <a:t>04/09/2014</a:t>
            </a:fld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vi-VN" smtClean="0"/>
              <a:t>Team work - Introduction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08B887-D7B0-4A96-A729-0695D681D9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  <p:sldLayoutId id="21474842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scprofiles4u.com/blog/2012/disc-profile-test-15-classical-patterns-1-of-20/" TargetMode="External"/><Relationship Id="rId3" Type="http://schemas.openxmlformats.org/officeDocument/2006/relationships/hyperlink" Target="https://www.discprofiles4u.com/blog/2012/disc-profile-test-15-classical-patterns-1-of-2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941695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Nhận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diện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bản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thân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3962400"/>
            <a:ext cx="5719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BẠN LÀ AI ???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4 nhóm tính cách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vi-VN" dirty="0" smtClean="0">
                <a:solidFill>
                  <a:schemeClr val="bg1"/>
                </a:solidFill>
              </a:rPr>
              <a:t>Nhóm I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	H</a:t>
            </a:r>
            <a:r>
              <a:rPr lang="vi-VN" dirty="0" smtClean="0">
                <a:solidFill>
                  <a:schemeClr val="bg1"/>
                </a:solidFill>
              </a:rPr>
              <a:t>òa nhã, cởi mở, hoạt bát, thân thiện, năng động, hồn nhiên, thích cái mới và khác lạ, thích để ý những chuyện xung quanh nên là người có nhiều thông tin.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D35980-493C-4EBC-BEB6-15D53219D06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4 nhóm tính cách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r>
              <a:rPr lang="vi-VN" dirty="0" smtClean="0"/>
              <a:t>Nhóm S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T</a:t>
            </a:r>
            <a:r>
              <a:rPr lang="vi-VN" dirty="0" smtClean="0"/>
              <a:t>ừ tốn, điềm đạm, trung thành, sâu sắc, nhẫn nại, biết lắng nghe, yêu hòa bình, thích ổn định, suy nghĩ chậm nhưng chắc chắn</a:t>
            </a:r>
            <a:r>
              <a:rPr lang="en-US" dirty="0" smtClean="0"/>
              <a:t>.</a:t>
            </a:r>
            <a:endParaRPr lang="vi-VN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4C774D-FFEE-402D-8CC1-2A4C63776B78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4 nhóm tính cách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vi-VN" dirty="0" smtClean="0">
                <a:solidFill>
                  <a:schemeClr val="bg1"/>
                </a:solidFill>
              </a:rPr>
              <a:t>Nhóm C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	N</a:t>
            </a:r>
            <a:r>
              <a:rPr lang="vi-VN" dirty="0" smtClean="0">
                <a:solidFill>
                  <a:schemeClr val="bg1"/>
                </a:solidFill>
              </a:rPr>
              <a:t>găn nắp, nghiêm túc, kỷ luật, chuẩn mực, logic, bình tĩnh, cầu toàn, thận trọng, và ít để ý cảm xúc người khác nên khó gần trong lần đầu tiên.</a:t>
            </a:r>
          </a:p>
          <a:p>
            <a:pPr eaLnBrk="1" hangingPunct="1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8CA613-4116-439A-9DAF-ED96AB7F0554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4 nhóm tính cách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4BCE65-59FC-49D6-9711-C1491407E33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828800" y="1981200"/>
            <a:ext cx="2667000" cy="1600200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1981200"/>
            <a:ext cx="2667000" cy="1600200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733800"/>
            <a:ext cx="2667000" cy="1600200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3733800"/>
            <a:ext cx="2667000" cy="1600200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Submission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0" y="3657600"/>
            <a:ext cx="693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1524000"/>
            <a:ext cx="2667000" cy="533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Thích hành động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5334000"/>
            <a:ext cx="2667000" cy="533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q</a:t>
            </a: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uan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sát</a:t>
            </a: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4 nhóm tính cách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D32FE2-BACD-410A-83D9-59BA5C27EB7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828800" y="1981200"/>
            <a:ext cx="2667000" cy="1600200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1981200"/>
            <a:ext cx="2667000" cy="1600200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657600"/>
            <a:ext cx="2667000" cy="1600200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657600"/>
            <a:ext cx="2667000" cy="1600200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Submission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447800"/>
            <a:ext cx="0" cy="43735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-228600" y="3430588"/>
            <a:ext cx="2667000" cy="533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Thờ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ơ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6629400" y="3429000"/>
            <a:ext cx="2667000" cy="533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Nồng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Làm việc nhóm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1D2255-C0B7-44CE-871D-EAD09969DDB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828800" y="1981200"/>
            <a:ext cx="2667000" cy="1600200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1981200"/>
            <a:ext cx="2667000" cy="1600200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3657600"/>
            <a:ext cx="2667000" cy="1600200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657600"/>
            <a:ext cx="2667000" cy="1600200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Submission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447800"/>
            <a:ext cx="0" cy="43735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-228600" y="3430588"/>
            <a:ext cx="2667000" cy="533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</a:t>
            </a: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ông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việc</a:t>
            </a: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6629400" y="3429000"/>
            <a:ext cx="2667000" cy="533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con </a:t>
            </a:r>
            <a:r>
              <a:rPr lang="en-US" sz="24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người</a:t>
            </a: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Làm việc nhóm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E668E5-147C-4973-865D-6992F2A4688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355850" y="2514600"/>
            <a:ext cx="2139950" cy="1284288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2514600"/>
            <a:ext cx="2139950" cy="1284288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5850" y="3973513"/>
            <a:ext cx="2139950" cy="1284287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973513"/>
            <a:ext cx="2139950" cy="1284287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Submission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589088"/>
            <a:ext cx="0" cy="43735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6800" y="3875088"/>
            <a:ext cx="693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524000"/>
            <a:ext cx="3352800" cy="803275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Hỗ trợ định hướng mục tiêu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Giữ quan hệ khách hàng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Hiệu quả, tổ chức tốt, thúc đẩy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5000" y="1524000"/>
            <a:ext cx="3022600" cy="762000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Hỗ trợ ý tưởng, suy nghĩ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Tạo hứng khởi, nhiệt tình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Thú vị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0213" y="5486400"/>
            <a:ext cx="3455987" cy="914400"/>
          </a:xfrm>
          <a:prstGeom prst="rect">
            <a:avLst/>
          </a:prstGeom>
          <a:solidFill>
            <a:srgbClr val="00B05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Hỗ trợ phương pháp, tổ chức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Phản biện ưu khuyến điểm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 bị tốt, cẩn thận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7000" y="5640388"/>
            <a:ext cx="3556000" cy="760412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Hỗ trợ cảm xúc, kích lệ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Đảm bảo hành động ít nguy cơ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Ấm áp, chân thành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1216025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Động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lực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DD739A-3BCF-4720-9079-A0E41F8C478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355850" y="2514600"/>
            <a:ext cx="2139950" cy="1284288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2514600"/>
            <a:ext cx="2139950" cy="1284288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5850" y="3973513"/>
            <a:ext cx="2139950" cy="1284287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973513"/>
            <a:ext cx="2139950" cy="1284287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Submission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589088"/>
            <a:ext cx="0" cy="43735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6800" y="3875088"/>
            <a:ext cx="693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295400"/>
            <a:ext cx="4038600" cy="1031875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Thách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thức và vấn đề cần giải quyết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Giải phóng khỏi các lề lối hàng ngày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Quyền ra quyết định, chấp nhận rủi ro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Thay đổi môi trường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8200" y="1295400"/>
            <a:ext cx="4089400" cy="990600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 khen ngợi, yêu thích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Giải phóng khỏi qui tắc, qui định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Có người khác lo phần tiểu tiết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Môi trường thân thiện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0213" y="5486400"/>
            <a:ext cx="4065587" cy="990600"/>
          </a:xfrm>
          <a:prstGeom prst="rect">
            <a:avLst/>
          </a:prstGeom>
          <a:solidFill>
            <a:srgbClr val="00B05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Tiêu chuẩn, chất lượng cao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Tổ chức thông tin theo logic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Chi tiết hóa công việc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Môi trường ít tương tác xã hội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5486400"/>
            <a:ext cx="4267200" cy="990600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Được tin cậy, </a:t>
            </a:r>
            <a:r>
              <a:rPr lang="en-US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công</a:t>
            </a: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nhận</a:t>
            </a:r>
            <a:r>
              <a:rPr lang="en-US" sz="16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sự</a:t>
            </a:r>
            <a:r>
              <a:rPr lang="en-US" sz="16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trung thành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 toàn, an ninh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Các hoạt động có thể bắt đầu, kết thúc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Môi trường không thay đổi đột ngột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Nỗi sợ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718536-5101-4D9D-A000-8F53ACA4D5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355850" y="2514600"/>
            <a:ext cx="2139950" cy="1284288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2514600"/>
            <a:ext cx="2139950" cy="1284288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5850" y="3973513"/>
            <a:ext cx="2139950" cy="1284287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973513"/>
            <a:ext cx="2139950" cy="1284287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Submission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589088"/>
            <a:ext cx="0" cy="43735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6800" y="3875088"/>
            <a:ext cx="693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524000"/>
            <a:ext cx="3352800" cy="803275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Bị lợi dụng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Bị lôi kéo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Mất kiểm soát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5000" y="1524000"/>
            <a:ext cx="3022600" cy="762000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Bị từ chối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Không được yêu thích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Buồn chán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0213" y="5486400"/>
            <a:ext cx="3455987" cy="914400"/>
          </a:xfrm>
          <a:prstGeom prst="rect">
            <a:avLst/>
          </a:prstGeom>
          <a:solidFill>
            <a:srgbClr val="00B05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Bị chỉ trích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Bị sai, bị hiểu lầm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Không theo chuẩn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7000" y="5640388"/>
            <a:ext cx="3556000" cy="760412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Không an toàn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Thay đổi đột ngột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Đối đầu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Giao tiếp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BABC97-B741-4031-9608-EEA05BFA0EF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355850" y="2514600"/>
            <a:ext cx="2139950" cy="1284288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2514600"/>
            <a:ext cx="2139950" cy="1284288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5850" y="3973513"/>
            <a:ext cx="2139950" cy="1284287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973513"/>
            <a:ext cx="2139950" cy="1284287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Submission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589088"/>
            <a:ext cx="0" cy="43735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6800" y="3875088"/>
            <a:ext cx="693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524000"/>
            <a:ext cx="3005138" cy="803275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Giỏi giao tiếp, tranh luận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Hay châm biếm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Ít lắng nghe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1524000"/>
            <a:ext cx="2794000" cy="762000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Truyền cảm hứng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Dễ bị cường điệu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Ít lắng nghe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0213" y="5562600"/>
            <a:ext cx="3151187" cy="833438"/>
          </a:xfrm>
          <a:prstGeom prst="rect">
            <a:avLst/>
          </a:prstGeom>
          <a:solidFill>
            <a:srgbClr val="00B05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Nói chuyện hay ngập ngừng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Lời nói chính xác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Biết lắng nghe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7000" y="5640388"/>
            <a:ext cx="3556000" cy="760412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Ít chủ động bắt chuyện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Nói chuyện thông minh, hài hước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Biết lắng 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Trắc nghiệm DISC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smtClean="0"/>
              <a:t>: 15 </a:t>
            </a:r>
            <a:r>
              <a:rPr lang="en-US" dirty="0" err="1" smtClean="0"/>
              <a:t>phút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</a:p>
          <a:p>
            <a:pPr lvl="1" eaLnBrk="1" hangingPunct="1">
              <a:defRPr/>
            </a:pPr>
            <a:r>
              <a:rPr lang="en-US" dirty="0" err="1" smtClean="0"/>
              <a:t>Cột</a:t>
            </a:r>
            <a:r>
              <a:rPr lang="en-US" dirty="0" smtClean="0"/>
              <a:t> “</a:t>
            </a:r>
            <a:r>
              <a:rPr lang="en-US" dirty="0" err="1" smtClean="0"/>
              <a:t>Nhiều</a:t>
            </a:r>
            <a:r>
              <a:rPr lang="en-US" dirty="0" smtClean="0"/>
              <a:t>”: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Cột</a:t>
            </a:r>
            <a:r>
              <a:rPr lang="en-US" dirty="0" smtClean="0"/>
              <a:t> “</a:t>
            </a:r>
            <a:r>
              <a:rPr lang="en-US" dirty="0" err="1" smtClean="0"/>
              <a:t>Ít</a:t>
            </a:r>
            <a:r>
              <a:rPr lang="en-US" dirty="0" smtClean="0"/>
              <a:t>”: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89E828-1A06-4F36-8FFE-A403723AB16B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0675" y="3915697"/>
            <a:ext cx="59531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Quản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lý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thời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 err="1" smtClean="0">
                <a:latin typeface="Arial" charset="0"/>
                <a:cs typeface="Arial" charset="0"/>
              </a:rPr>
              <a:t>gian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A6D013-C0FF-4A1A-AFF1-C243521272B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355850" y="2514600"/>
            <a:ext cx="2139950" cy="1284288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2514600"/>
            <a:ext cx="2139950" cy="1284288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5850" y="3973513"/>
            <a:ext cx="2139950" cy="1284287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3973513"/>
            <a:ext cx="2139950" cy="1284287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Submission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589088"/>
            <a:ext cx="0" cy="43735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66800" y="3875088"/>
            <a:ext cx="6934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524000"/>
            <a:ext cx="3005138" cy="803275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Hướng hiện tại (now)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Quản lý thời gian hiệu quả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Thích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làm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ngay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1630363"/>
            <a:ext cx="2794000" cy="655637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Hướng tương lai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Chạy theo cái mới, thú vị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0213" y="5562600"/>
            <a:ext cx="2971800" cy="833438"/>
          </a:xfrm>
          <a:prstGeom prst="rect">
            <a:avLst/>
          </a:prstGeom>
          <a:solidFill>
            <a:srgbClr val="00B05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Hướng quá khứ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Thích làm chậm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Đảm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bảo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chính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7000" y="5640388"/>
            <a:ext cx="3556000" cy="760412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/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Hướng hiện tại (the present)</a:t>
            </a:r>
          </a:p>
          <a:p>
            <a:pPr marL="342900" indent="-342900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Dành nhiều thời gian cho tương tác cá nhân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Xung đột tính cách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4393E8-C2BF-4F10-A87E-B77189E977A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1828800" y="1981200"/>
            <a:ext cx="2667000" cy="1600200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981200"/>
            <a:ext cx="2667000" cy="1600200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Inducement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2667000" cy="1600200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657600"/>
            <a:ext cx="2667000" cy="1600200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Submission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Tóm lại</a:t>
            </a:r>
          </a:p>
        </p:txBody>
      </p:sp>
      <p:pic>
        <p:nvPicPr>
          <p:cNvPr id="37891" name="Content Placeholder 4" descr="1379905_517917021622908_765077044_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47768" y="1752600"/>
            <a:ext cx="4238940" cy="4267200"/>
          </a:xfrm>
        </p:spPr>
      </p:pic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7AE3BA-7A85-44A6-9680-9177E7026B8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8382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15 mẫu người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hlinkClick r:id="rId3"/>
              </a:rPr>
              <a:t>Tham khảo</a:t>
            </a: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2B451A-C7C1-475B-85FB-B02C0A6384AB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39941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4570" y="1446481"/>
            <a:ext cx="46672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9462" y="2514600"/>
            <a:ext cx="4705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3275" y="3581400"/>
            <a:ext cx="46577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4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13423" y="4632325"/>
            <a:ext cx="37623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85800" y="5696634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8"/>
              </a:rPr>
              <a:t>http://</a:t>
            </a:r>
            <a:r>
              <a:rPr lang="en-US">
                <a:hlinkClick r:id="rId8"/>
              </a:rPr>
              <a:t>www.discprofiles4u.com/blog/2012/disc-profile-test-15-classical-patterns-1-of-20</a:t>
            </a:r>
            <a:r>
              <a:rPr lang="en-US" smtClean="0">
                <a:hlinkClick r:id="rId8"/>
              </a:rPr>
              <a:t>/</a:t>
            </a:r>
            <a:r>
              <a:rPr lang="vi-VN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Trắc nghiệm DISC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O,A,B,P,N </a:t>
            </a:r>
            <a:r>
              <a:rPr lang="en-US" dirty="0" err="1" smtClean="0"/>
              <a:t>cột</a:t>
            </a:r>
            <a:r>
              <a:rPr lang="en-US" dirty="0" smtClean="0"/>
              <a:t> “</a:t>
            </a:r>
            <a:r>
              <a:rPr lang="en-US" dirty="0" err="1" smtClean="0"/>
              <a:t>Nhiều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Ít</a:t>
            </a:r>
            <a:r>
              <a:rPr lang="en-US" dirty="0" smtClean="0"/>
              <a:t>”</a:t>
            </a:r>
          </a:p>
          <a:p>
            <a:pPr lvl="1" eaLnBrk="1" hangingPunct="1">
              <a:defRPr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“</a:t>
            </a:r>
            <a:r>
              <a:rPr lang="en-US" dirty="0" err="1" smtClean="0"/>
              <a:t>Nhiều</a:t>
            </a:r>
            <a:r>
              <a:rPr lang="en-US" dirty="0" smtClean="0"/>
              <a:t>”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“</a:t>
            </a:r>
            <a:r>
              <a:rPr lang="en-US" dirty="0" err="1" smtClean="0"/>
              <a:t>Ít</a:t>
            </a:r>
            <a:r>
              <a:rPr lang="en-US" dirty="0" smtClean="0"/>
              <a:t>” </a:t>
            </a:r>
            <a:r>
              <a:rPr lang="en-US" dirty="0" err="1" smtClean="0"/>
              <a:t>được</a:t>
            </a:r>
            <a:r>
              <a:rPr lang="en-US" dirty="0" smtClean="0"/>
              <a:t> D,I,S,C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181DF7-559B-4A71-AADA-1BB9317FE1C5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" y="3505200"/>
            <a:ext cx="83947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Trắc nghiệm DISC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14350" y="1976438"/>
            <a:ext cx="4572000" cy="47450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D,I,S,C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D,I,S,C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45605E-F9D0-45FA-AE6B-8034B795B38F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6350" y="1225550"/>
            <a:ext cx="352425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Nhận diện bản thân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Thông minh cảm xúc</a:t>
            </a: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88B8-4AD9-414C-9C47-B7DC4E70EE3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" name="Rectangle 7"/>
          <p:cNvSpPr/>
          <p:nvPr/>
        </p:nvSpPr>
        <p:spPr>
          <a:xfrm>
            <a:off x="3886200" y="2286000"/>
            <a:ext cx="222567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Nhận thức về </a:t>
            </a:r>
          </a:p>
          <a:p>
            <a:pPr algn="ctr">
              <a:defRPr/>
            </a:pPr>
            <a:r>
              <a:rPr lang="en-US" sz="2000" dirty="0"/>
              <a:t>bản thân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2286000"/>
            <a:ext cx="222567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Làm chủ </a:t>
            </a:r>
          </a:p>
          <a:p>
            <a:pPr algn="ctr">
              <a:defRPr/>
            </a:pPr>
            <a:r>
              <a:rPr lang="en-US" sz="2000" dirty="0"/>
              <a:t>bản thân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581400"/>
            <a:ext cx="222567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Nhận thức về</a:t>
            </a:r>
          </a:p>
          <a:p>
            <a:pPr algn="ctr">
              <a:defRPr/>
            </a:pPr>
            <a:r>
              <a:rPr lang="en-US" sz="2000" dirty="0"/>
              <a:t>Xã hội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2525" y="3581400"/>
            <a:ext cx="2225675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Làm chủ các </a:t>
            </a:r>
          </a:p>
          <a:p>
            <a:pPr algn="ctr">
              <a:defRPr/>
            </a:pPr>
            <a:r>
              <a:rPr lang="en-US" sz="2000" dirty="0"/>
              <a:t>mối quan hệ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2286000"/>
            <a:ext cx="2225675" cy="1143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Năng lực</a:t>
            </a:r>
          </a:p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Cá nhân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" y="3581400"/>
            <a:ext cx="2225675" cy="1143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Năng lực</a:t>
            </a:r>
          </a:p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Xã hội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048000" y="26670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048000" y="3962400"/>
            <a:ext cx="609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Nhận diện bản thân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Đánh giá một con người toàn diện</a:t>
            </a:r>
            <a:endParaRPr lang="en-US" dirty="0"/>
          </a:p>
        </p:txBody>
      </p: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8C35F8-428C-4CF7-B639-2E337CE740B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" name="Oval 4"/>
          <p:cNvSpPr/>
          <p:nvPr/>
        </p:nvSpPr>
        <p:spPr>
          <a:xfrm>
            <a:off x="4343400" y="2438400"/>
            <a:ext cx="2667000" cy="2667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Trí tuệ </a:t>
            </a:r>
          </a:p>
          <a:p>
            <a:pPr algn="ctr">
              <a:defRPr/>
            </a:pPr>
            <a:r>
              <a:rPr lang="en-US" sz="2400" dirty="0"/>
              <a:t>cảm xúc </a:t>
            </a:r>
          </a:p>
          <a:p>
            <a:pPr algn="ctr">
              <a:defRPr/>
            </a:pPr>
            <a:r>
              <a:rPr lang="en-US" sz="2400" dirty="0"/>
              <a:t>EQ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2438400"/>
            <a:ext cx="2667000" cy="2667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Chỉ số </a:t>
            </a:r>
          </a:p>
          <a:p>
            <a:pPr algn="ctr">
              <a:defRPr/>
            </a:pPr>
            <a:r>
              <a:rPr lang="en-US" sz="2400" dirty="0"/>
              <a:t>thông minh IQ</a:t>
            </a:r>
          </a:p>
        </p:txBody>
      </p:sp>
      <p:sp>
        <p:nvSpPr>
          <p:cNvPr id="7" name="Oval 6"/>
          <p:cNvSpPr/>
          <p:nvPr/>
        </p:nvSpPr>
        <p:spPr>
          <a:xfrm>
            <a:off x="3276600" y="4038600"/>
            <a:ext cx="2667000" cy="2667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Tính cách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4 nhóm tính cách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880938-7B6B-45E3-9CFD-10F4B0A3355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1828800" y="1981200"/>
            <a:ext cx="2667000" cy="1600200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Dominance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Xông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xáo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981200"/>
            <a:ext cx="2667000" cy="1600200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Influence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Nhiệt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2667000" cy="1600200"/>
          </a:xfrm>
          <a:prstGeom prst="rect">
            <a:avLst/>
          </a:prstGeom>
          <a:solidFill>
            <a:srgbClr val="00B05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Compliance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Chuẩn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xác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657600"/>
            <a:ext cx="2667000" cy="1600200"/>
          </a:xfrm>
          <a:prstGeom prst="rect">
            <a:avLst/>
          </a:prstGeom>
          <a:solidFill>
            <a:srgbClr val="FFFF00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Steadiness</a:t>
            </a:r>
            <a:endParaRPr lang="en-US" sz="2400" b="1" dirty="0">
              <a:latin typeface="Arial" pitchFamily="34" charset="0"/>
              <a:ea typeface="+mj-ea"/>
              <a:cs typeface="Arial" pitchFamily="34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Điềm</a:t>
            </a:r>
            <a:r>
              <a:rPr lang="en-US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đạm</a:t>
            </a:r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Biểu đồ DISC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FCC2E4-0487-4AE9-8E61-9F75AB6B15F2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23557" name="Picture 2" descr="http://chart.apis.google.com/chart?chs=250x429&amp;chd=t:24.99,42.84,28.56,53.55&amp;cht=lc&amp;chg=33.3,14.28,0&amp;chl=D%7CI%7CS%7C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371600"/>
            <a:ext cx="23812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3124200" y="5497513"/>
            <a:ext cx="361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3943350" y="5486400"/>
            <a:ext cx="28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4668838" y="5486400"/>
            <a:ext cx="341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23561" name="TextBox 8"/>
          <p:cNvSpPr txBox="1">
            <a:spLocks noChangeArrowheads="1"/>
          </p:cNvSpPr>
          <p:nvPr/>
        </p:nvSpPr>
        <p:spPr bwMode="auto">
          <a:xfrm>
            <a:off x="5391150" y="5486400"/>
            <a:ext cx="347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4 nhóm tính cách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solidFill>
            <a:srgbClr val="0070C0"/>
          </a:solidFill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vi-VN" dirty="0" smtClean="0">
                <a:solidFill>
                  <a:schemeClr val="bg1"/>
                </a:solidFill>
              </a:rPr>
              <a:t>Nhóm D</a:t>
            </a: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	X</a:t>
            </a:r>
            <a:r>
              <a:rPr lang="vi-VN" dirty="0" smtClean="0">
                <a:solidFill>
                  <a:schemeClr val="bg1"/>
                </a:solidFill>
              </a:rPr>
              <a:t>ông xáo, năng nổ, nhiệt tình, quyết đoán, mạnh mẽ, tự tin, bản lĩnh, hay áp đặt và đề cao chủ nghĩa cá nhân.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BC825C-EC97-438A-ABAA-399E6952B30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3074</TotalTime>
  <Words>837</Words>
  <Application>Microsoft Office PowerPoint</Application>
  <PresentationFormat>On-screen Show (4:3)</PresentationFormat>
  <Paragraphs>261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Times New Roman</vt:lpstr>
      <vt:lpstr>Verdana</vt:lpstr>
      <vt:lpstr>Wingdings</vt:lpstr>
      <vt:lpstr>Wingdings 2</vt:lpstr>
      <vt:lpstr>Profile</vt:lpstr>
      <vt:lpstr>Nhận diện bản thân</vt:lpstr>
      <vt:lpstr>Trắc nghiệm DISC</vt:lpstr>
      <vt:lpstr>Trắc nghiệm DISC</vt:lpstr>
      <vt:lpstr>Trắc nghiệm DISC</vt:lpstr>
      <vt:lpstr>Nhận diện bản thân</vt:lpstr>
      <vt:lpstr>Nhận diện bản thân</vt:lpstr>
      <vt:lpstr>4 nhóm tính cách</vt:lpstr>
      <vt:lpstr>Biểu đồ DISC</vt:lpstr>
      <vt:lpstr>4 nhóm tính cách</vt:lpstr>
      <vt:lpstr>4 nhóm tính cách</vt:lpstr>
      <vt:lpstr>4 nhóm tính cách</vt:lpstr>
      <vt:lpstr>4 nhóm tính cách</vt:lpstr>
      <vt:lpstr>4 nhóm tính cách</vt:lpstr>
      <vt:lpstr>4 nhóm tính cách</vt:lpstr>
      <vt:lpstr>Làm việc nhóm</vt:lpstr>
      <vt:lpstr>Làm việc nhóm</vt:lpstr>
      <vt:lpstr>Động lực</vt:lpstr>
      <vt:lpstr>Nỗi sợ</vt:lpstr>
      <vt:lpstr>Giao tiếp</vt:lpstr>
      <vt:lpstr>Quản lý thời gian</vt:lpstr>
      <vt:lpstr>Xung đột tính cách</vt:lpstr>
      <vt:lpstr>Tóm lại</vt:lpstr>
      <vt:lpstr>15 mẫu người</vt:lpstr>
    </vt:vector>
  </TitlesOfParts>
  <Company>CNTT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năng trình bày</dc:title>
  <dc:creator>CNTT</dc:creator>
  <cp:lastModifiedBy>Sang</cp:lastModifiedBy>
  <cp:revision>430</cp:revision>
  <dcterms:created xsi:type="dcterms:W3CDTF">2006-04-04T20:27:00Z</dcterms:created>
  <dcterms:modified xsi:type="dcterms:W3CDTF">2014-09-04T15:14:41Z</dcterms:modified>
</cp:coreProperties>
</file>