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4" r:id="rId4"/>
    <p:sldId id="259" r:id="rId5"/>
    <p:sldId id="260" r:id="rId6"/>
    <p:sldId id="265" r:id="rId7"/>
    <p:sldId id="267" r:id="rId8"/>
    <p:sldId id="268" r:id="rId9"/>
    <p:sldId id="266" r:id="rId10"/>
    <p:sldId id="261" r:id="rId11"/>
    <p:sldId id="262" r:id="rId1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0"/>
  </p:normalViewPr>
  <p:slideViewPr>
    <p:cSldViewPr snapToGrid="0">
      <p:cViewPr varScale="1">
        <p:scale>
          <a:sx n="140" d="100"/>
          <a:sy n="140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ryautture/Downloads/KPMG_VI_New_raw_data_update_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ryautture/Downloads/KPMG_VI_New_raw_data_update_fin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ryautture/Downloads/KPMG_VI_New_raw_data_update_fin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ryautture/Downloads/KPMG_VI_New_raw_data_update_fina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[KPMG_VI_New_raw_data_update_final.xlsx]Sheet12!PivotTable12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Bike Related Purchases Based On Gender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Sheet12!$B$3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Sheet12!$A$4:$A$6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Sheet12!$B$4:$B$6</c:f>
              <c:numCache>
                <c:formatCode>General</c:formatCode>
                <c:ptCount val="2"/>
                <c:pt idx="0">
                  <c:v>674</c:v>
                </c:pt>
                <c:pt idx="1">
                  <c:v>645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6B-0642-B672-ACF7F8E523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95793199"/>
        <c:axId val="1195823055"/>
      </c:barChart>
      <c:catAx>
        <c:axId val="11957931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5823055"/>
        <c:crosses val="autoZero"/>
        <c:auto val="1"/>
        <c:lblAlgn val="ctr"/>
        <c:lblOffset val="100"/>
        <c:noMultiLvlLbl val="0"/>
      </c:catAx>
      <c:valAx>
        <c:axId val="11958230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57931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[KPMG_VI_New_raw_data_update_final.xlsx]Sheet11!PivotTable11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Profit Based On Industry Sector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Sheet11!$A$4:$A$13</c:f>
              <c:strCache>
                <c:ptCount val="9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Property</c:v>
                </c:pt>
                <c:pt idx="7">
                  <c:v>Retail</c:v>
                </c:pt>
                <c:pt idx="8">
                  <c:v>Telecommunications</c:v>
                </c:pt>
              </c:strCache>
            </c:strRef>
          </c:cat>
          <c:val>
            <c:numRef>
              <c:f>Sheet11!$B$4:$B$13</c:f>
              <c:numCache>
                <c:formatCode>_("$"* #,##0.00_);_("$"* \(#,##0.00\);_("$"* "-"??_);_(@_)</c:formatCode>
                <c:ptCount val="9"/>
                <c:pt idx="0">
                  <c:v>19479.190000000002</c:v>
                </c:pt>
                <c:pt idx="1">
                  <c:v>28084.780000000002</c:v>
                </c:pt>
                <c:pt idx="2">
                  <c:v>127470.24000000014</c:v>
                </c:pt>
                <c:pt idx="3">
                  <c:v>114490.01000000002</c:v>
                </c:pt>
                <c:pt idx="4">
                  <c:v>50413.479999999996</c:v>
                </c:pt>
                <c:pt idx="5">
                  <c:v>167410.89999999988</c:v>
                </c:pt>
                <c:pt idx="6">
                  <c:v>39782.639999999992</c:v>
                </c:pt>
                <c:pt idx="7">
                  <c:v>71484.500000000015</c:v>
                </c:pt>
                <c:pt idx="8">
                  <c:v>18120.319999999996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0B-2241-B529-1A01A24FA0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20150480"/>
        <c:axId val="1195579247"/>
      </c:barChart>
      <c:catAx>
        <c:axId val="1120150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5579247"/>
        <c:crosses val="autoZero"/>
        <c:auto val="1"/>
        <c:lblAlgn val="ctr"/>
        <c:lblOffset val="100"/>
        <c:noMultiLvlLbl val="0"/>
      </c:catAx>
      <c:valAx>
        <c:axId val="11955792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0150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[KPMG_VI_New_raw_data_update_final.xlsx]Sheet3!PivotTable3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/>
              <a:t>Age Group Cluster Profits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Sheet3!$A$5:$A$61</c:f>
              <c:multiLvlStrCache>
                <c:ptCount val="52"/>
                <c:lvl>
                  <c:pt idx="0">
                    <c:v>21</c:v>
                  </c:pt>
                  <c:pt idx="1">
                    <c:v>22</c:v>
                  </c:pt>
                  <c:pt idx="2">
                    <c:v>23</c:v>
                  </c:pt>
                  <c:pt idx="3">
                    <c:v>24</c:v>
                  </c:pt>
                  <c:pt idx="4">
                    <c:v>25</c:v>
                  </c:pt>
                  <c:pt idx="5">
                    <c:v>26</c:v>
                  </c:pt>
                  <c:pt idx="6">
                    <c:v>27</c:v>
                  </c:pt>
                  <c:pt idx="7">
                    <c:v>28</c:v>
                  </c:pt>
                  <c:pt idx="8">
                    <c:v>29</c:v>
                  </c:pt>
                  <c:pt idx="9">
                    <c:v>30</c:v>
                  </c:pt>
                  <c:pt idx="10">
                    <c:v>31</c:v>
                  </c:pt>
                  <c:pt idx="11">
                    <c:v>32</c:v>
                  </c:pt>
                  <c:pt idx="12">
                    <c:v>33</c:v>
                  </c:pt>
                  <c:pt idx="13">
                    <c:v>34</c:v>
                  </c:pt>
                  <c:pt idx="14">
                    <c:v>35</c:v>
                  </c:pt>
                  <c:pt idx="15">
                    <c:v>36</c:v>
                  </c:pt>
                  <c:pt idx="16">
                    <c:v>37</c:v>
                  </c:pt>
                  <c:pt idx="17">
                    <c:v>38</c:v>
                  </c:pt>
                  <c:pt idx="18">
                    <c:v>39</c:v>
                  </c:pt>
                  <c:pt idx="19">
                    <c:v>40</c:v>
                  </c:pt>
                  <c:pt idx="20">
                    <c:v>41</c:v>
                  </c:pt>
                  <c:pt idx="21">
                    <c:v>42</c:v>
                  </c:pt>
                  <c:pt idx="22">
                    <c:v>43</c:v>
                  </c:pt>
                  <c:pt idx="23">
                    <c:v>44</c:v>
                  </c:pt>
                  <c:pt idx="24">
                    <c:v>45</c:v>
                  </c:pt>
                  <c:pt idx="25">
                    <c:v>46</c:v>
                  </c:pt>
                  <c:pt idx="26">
                    <c:v>47</c:v>
                  </c:pt>
                  <c:pt idx="27">
                    <c:v>48</c:v>
                  </c:pt>
                  <c:pt idx="28">
                    <c:v>49</c:v>
                  </c:pt>
                  <c:pt idx="29">
                    <c:v>50</c:v>
                  </c:pt>
                  <c:pt idx="30">
                    <c:v>51</c:v>
                  </c:pt>
                  <c:pt idx="31">
                    <c:v>52</c:v>
                  </c:pt>
                  <c:pt idx="32">
                    <c:v>53</c:v>
                  </c:pt>
                  <c:pt idx="33">
                    <c:v>54</c:v>
                  </c:pt>
                  <c:pt idx="34">
                    <c:v>55</c:v>
                  </c:pt>
                  <c:pt idx="35">
                    <c:v>56</c:v>
                  </c:pt>
                  <c:pt idx="36">
                    <c:v>57</c:v>
                  </c:pt>
                  <c:pt idx="37">
                    <c:v>58</c:v>
                  </c:pt>
                  <c:pt idx="38">
                    <c:v>59</c:v>
                  </c:pt>
                  <c:pt idx="39">
                    <c:v>60</c:v>
                  </c:pt>
                  <c:pt idx="40">
                    <c:v>61</c:v>
                  </c:pt>
                  <c:pt idx="41">
                    <c:v>62</c:v>
                  </c:pt>
                  <c:pt idx="42">
                    <c:v>63</c:v>
                  </c:pt>
                  <c:pt idx="43">
                    <c:v>64</c:v>
                  </c:pt>
                  <c:pt idx="44">
                    <c:v>65</c:v>
                  </c:pt>
                  <c:pt idx="45">
                    <c:v>66</c:v>
                  </c:pt>
                  <c:pt idx="46">
                    <c:v>67</c:v>
                  </c:pt>
                  <c:pt idx="47">
                    <c:v>68</c:v>
                  </c:pt>
                  <c:pt idx="48">
                    <c:v>69</c:v>
                  </c:pt>
                  <c:pt idx="49">
                    <c:v>79</c:v>
                  </c:pt>
                  <c:pt idx="50">
                    <c:v>82</c:v>
                  </c:pt>
                  <c:pt idx="51">
                    <c:v>91</c:v>
                  </c:pt>
                </c:lvl>
                <c:lvl>
                  <c:pt idx="0">
                    <c:v>Group1</c:v>
                  </c:pt>
                  <c:pt idx="13">
                    <c:v>Group2</c:v>
                  </c:pt>
                  <c:pt idx="26">
                    <c:v>Group3</c:v>
                  </c:pt>
                  <c:pt idx="39">
                    <c:v>Group4</c:v>
                  </c:pt>
                </c:lvl>
              </c:multiLvlStrCache>
            </c:multiLvlStrRef>
          </c:cat>
          <c:val>
            <c:numRef>
              <c:f>Sheet3!$B$5:$B$61</c:f>
              <c:numCache>
                <c:formatCode>_("$"* #,##0_);_("$"* \(#,##0\);_("$"* "-"??_);_(@_)</c:formatCode>
                <c:ptCount val="52"/>
                <c:pt idx="0">
                  <c:v>750.68</c:v>
                </c:pt>
                <c:pt idx="1">
                  <c:v>2419.63</c:v>
                </c:pt>
                <c:pt idx="2">
                  <c:v>4429.84</c:v>
                </c:pt>
                <c:pt idx="3">
                  <c:v>389.14999999999992</c:v>
                </c:pt>
                <c:pt idx="5">
                  <c:v>4628.46</c:v>
                </c:pt>
                <c:pt idx="6">
                  <c:v>5959.62</c:v>
                </c:pt>
                <c:pt idx="7">
                  <c:v>9761.06</c:v>
                </c:pt>
                <c:pt idx="8">
                  <c:v>3177.8700000000003</c:v>
                </c:pt>
                <c:pt idx="9">
                  <c:v>1012.28</c:v>
                </c:pt>
                <c:pt idx="10">
                  <c:v>2866.28</c:v>
                </c:pt>
                <c:pt idx="11">
                  <c:v>3677.7099999999996</c:v>
                </c:pt>
                <c:pt idx="12">
                  <c:v>7175.9299999999994</c:v>
                </c:pt>
                <c:pt idx="13">
                  <c:v>584.43999999999983</c:v>
                </c:pt>
                <c:pt idx="14">
                  <c:v>785.08999999999992</c:v>
                </c:pt>
                <c:pt idx="15">
                  <c:v>7308.18</c:v>
                </c:pt>
                <c:pt idx="16">
                  <c:v>4923.2500000000009</c:v>
                </c:pt>
                <c:pt idx="17">
                  <c:v>3762.2399999999993</c:v>
                </c:pt>
                <c:pt idx="19">
                  <c:v>1216.0300000000002</c:v>
                </c:pt>
                <c:pt idx="20">
                  <c:v>3516.35</c:v>
                </c:pt>
                <c:pt idx="21">
                  <c:v>7252.9099999999989</c:v>
                </c:pt>
                <c:pt idx="22">
                  <c:v>5515.8100000000013</c:v>
                </c:pt>
                <c:pt idx="23">
                  <c:v>4681.37</c:v>
                </c:pt>
                <c:pt idx="24">
                  <c:v>13840.130000000001</c:v>
                </c:pt>
                <c:pt idx="25">
                  <c:v>9616.7099999999991</c:v>
                </c:pt>
                <c:pt idx="26">
                  <c:v>4488.59</c:v>
                </c:pt>
                <c:pt idx="27">
                  <c:v>3888.3199999999997</c:v>
                </c:pt>
                <c:pt idx="28">
                  <c:v>3748.49</c:v>
                </c:pt>
                <c:pt idx="29">
                  <c:v>1772.5700000000002</c:v>
                </c:pt>
                <c:pt idx="30">
                  <c:v>4170.96</c:v>
                </c:pt>
                <c:pt idx="31">
                  <c:v>1616.8999999999999</c:v>
                </c:pt>
                <c:pt idx="32">
                  <c:v>3312.31</c:v>
                </c:pt>
                <c:pt idx="33">
                  <c:v>954.06000000000006</c:v>
                </c:pt>
                <c:pt idx="34">
                  <c:v>4242.68</c:v>
                </c:pt>
                <c:pt idx="35">
                  <c:v>2372.14</c:v>
                </c:pt>
                <c:pt idx="36">
                  <c:v>4570.76</c:v>
                </c:pt>
                <c:pt idx="37">
                  <c:v>3723.85</c:v>
                </c:pt>
                <c:pt idx="38">
                  <c:v>1541.15</c:v>
                </c:pt>
                <c:pt idx="39">
                  <c:v>5127.5499999999993</c:v>
                </c:pt>
                <c:pt idx="40">
                  <c:v>5697.86</c:v>
                </c:pt>
                <c:pt idx="41">
                  <c:v>1942.4400000000003</c:v>
                </c:pt>
                <c:pt idx="42">
                  <c:v>2455.5500000000002</c:v>
                </c:pt>
                <c:pt idx="43">
                  <c:v>2210.12</c:v>
                </c:pt>
                <c:pt idx="44">
                  <c:v>4173.13</c:v>
                </c:pt>
                <c:pt idx="45">
                  <c:v>1467.46</c:v>
                </c:pt>
                <c:pt idx="46">
                  <c:v>7025.91</c:v>
                </c:pt>
                <c:pt idx="47">
                  <c:v>750.33000000000015</c:v>
                </c:pt>
                <c:pt idx="51">
                  <c:v>217.51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DE-7A41-AF1D-8FA08C5E92A1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Sheet3!$A$5:$A$61</c:f>
              <c:multiLvlStrCache>
                <c:ptCount val="52"/>
                <c:lvl>
                  <c:pt idx="0">
                    <c:v>21</c:v>
                  </c:pt>
                  <c:pt idx="1">
                    <c:v>22</c:v>
                  </c:pt>
                  <c:pt idx="2">
                    <c:v>23</c:v>
                  </c:pt>
                  <c:pt idx="3">
                    <c:v>24</c:v>
                  </c:pt>
                  <c:pt idx="4">
                    <c:v>25</c:v>
                  </c:pt>
                  <c:pt idx="5">
                    <c:v>26</c:v>
                  </c:pt>
                  <c:pt idx="6">
                    <c:v>27</c:v>
                  </c:pt>
                  <c:pt idx="7">
                    <c:v>28</c:v>
                  </c:pt>
                  <c:pt idx="8">
                    <c:v>29</c:v>
                  </c:pt>
                  <c:pt idx="9">
                    <c:v>30</c:v>
                  </c:pt>
                  <c:pt idx="10">
                    <c:v>31</c:v>
                  </c:pt>
                  <c:pt idx="11">
                    <c:v>32</c:v>
                  </c:pt>
                  <c:pt idx="12">
                    <c:v>33</c:v>
                  </c:pt>
                  <c:pt idx="13">
                    <c:v>34</c:v>
                  </c:pt>
                  <c:pt idx="14">
                    <c:v>35</c:v>
                  </c:pt>
                  <c:pt idx="15">
                    <c:v>36</c:v>
                  </c:pt>
                  <c:pt idx="16">
                    <c:v>37</c:v>
                  </c:pt>
                  <c:pt idx="17">
                    <c:v>38</c:v>
                  </c:pt>
                  <c:pt idx="18">
                    <c:v>39</c:v>
                  </c:pt>
                  <c:pt idx="19">
                    <c:v>40</c:v>
                  </c:pt>
                  <c:pt idx="20">
                    <c:v>41</c:v>
                  </c:pt>
                  <c:pt idx="21">
                    <c:v>42</c:v>
                  </c:pt>
                  <c:pt idx="22">
                    <c:v>43</c:v>
                  </c:pt>
                  <c:pt idx="23">
                    <c:v>44</c:v>
                  </c:pt>
                  <c:pt idx="24">
                    <c:v>45</c:v>
                  </c:pt>
                  <c:pt idx="25">
                    <c:v>46</c:v>
                  </c:pt>
                  <c:pt idx="26">
                    <c:v>47</c:v>
                  </c:pt>
                  <c:pt idx="27">
                    <c:v>48</c:v>
                  </c:pt>
                  <c:pt idx="28">
                    <c:v>49</c:v>
                  </c:pt>
                  <c:pt idx="29">
                    <c:v>50</c:v>
                  </c:pt>
                  <c:pt idx="30">
                    <c:v>51</c:v>
                  </c:pt>
                  <c:pt idx="31">
                    <c:v>52</c:v>
                  </c:pt>
                  <c:pt idx="32">
                    <c:v>53</c:v>
                  </c:pt>
                  <c:pt idx="33">
                    <c:v>54</c:v>
                  </c:pt>
                  <c:pt idx="34">
                    <c:v>55</c:v>
                  </c:pt>
                  <c:pt idx="35">
                    <c:v>56</c:v>
                  </c:pt>
                  <c:pt idx="36">
                    <c:v>57</c:v>
                  </c:pt>
                  <c:pt idx="37">
                    <c:v>58</c:v>
                  </c:pt>
                  <c:pt idx="38">
                    <c:v>59</c:v>
                  </c:pt>
                  <c:pt idx="39">
                    <c:v>60</c:v>
                  </c:pt>
                  <c:pt idx="40">
                    <c:v>61</c:v>
                  </c:pt>
                  <c:pt idx="41">
                    <c:v>62</c:v>
                  </c:pt>
                  <c:pt idx="42">
                    <c:v>63</c:v>
                  </c:pt>
                  <c:pt idx="43">
                    <c:v>64</c:v>
                  </c:pt>
                  <c:pt idx="44">
                    <c:v>65</c:v>
                  </c:pt>
                  <c:pt idx="45">
                    <c:v>66</c:v>
                  </c:pt>
                  <c:pt idx="46">
                    <c:v>67</c:v>
                  </c:pt>
                  <c:pt idx="47">
                    <c:v>68</c:v>
                  </c:pt>
                  <c:pt idx="48">
                    <c:v>69</c:v>
                  </c:pt>
                  <c:pt idx="49">
                    <c:v>79</c:v>
                  </c:pt>
                  <c:pt idx="50">
                    <c:v>82</c:v>
                  </c:pt>
                  <c:pt idx="51">
                    <c:v>91</c:v>
                  </c:pt>
                </c:lvl>
                <c:lvl>
                  <c:pt idx="0">
                    <c:v>Group1</c:v>
                  </c:pt>
                  <c:pt idx="13">
                    <c:v>Group2</c:v>
                  </c:pt>
                  <c:pt idx="26">
                    <c:v>Group3</c:v>
                  </c:pt>
                  <c:pt idx="39">
                    <c:v>Group4</c:v>
                  </c:pt>
                </c:lvl>
              </c:multiLvlStrCache>
            </c:multiLvlStrRef>
          </c:cat>
          <c:val>
            <c:numRef>
              <c:f>Sheet3!$C$5:$C$61</c:f>
              <c:numCache>
                <c:formatCode>_("$"* #,##0_);_("$"* \(#,##0\);_("$"* "-"??_);_(@_)</c:formatCode>
                <c:ptCount val="52"/>
                <c:pt idx="0">
                  <c:v>583.2700000000001</c:v>
                </c:pt>
                <c:pt idx="1">
                  <c:v>2229.0500000000002</c:v>
                </c:pt>
                <c:pt idx="2">
                  <c:v>2139.4700000000003</c:v>
                </c:pt>
                <c:pt idx="3">
                  <c:v>5744.28</c:v>
                </c:pt>
                <c:pt idx="4">
                  <c:v>3078.88</c:v>
                </c:pt>
                <c:pt idx="5">
                  <c:v>1351.1899999999998</c:v>
                </c:pt>
                <c:pt idx="6">
                  <c:v>2241.4700000000003</c:v>
                </c:pt>
                <c:pt idx="7">
                  <c:v>650.84000000000015</c:v>
                </c:pt>
                <c:pt idx="8">
                  <c:v>2726.97</c:v>
                </c:pt>
                <c:pt idx="9">
                  <c:v>3264.4800000000005</c:v>
                </c:pt>
                <c:pt idx="10">
                  <c:v>1225.42</c:v>
                </c:pt>
                <c:pt idx="11">
                  <c:v>994.97</c:v>
                </c:pt>
                <c:pt idx="12">
                  <c:v>3831.4500000000003</c:v>
                </c:pt>
                <c:pt idx="13">
                  <c:v>3727.8199999999997</c:v>
                </c:pt>
                <c:pt idx="14">
                  <c:v>5092.76</c:v>
                </c:pt>
                <c:pt idx="15">
                  <c:v>5105.3599999999997</c:v>
                </c:pt>
                <c:pt idx="16">
                  <c:v>8462.8700000000008</c:v>
                </c:pt>
                <c:pt idx="17">
                  <c:v>2380.4499999999998</c:v>
                </c:pt>
                <c:pt idx="18">
                  <c:v>2253.9500000000003</c:v>
                </c:pt>
                <c:pt idx="19">
                  <c:v>1434.78</c:v>
                </c:pt>
                <c:pt idx="20">
                  <c:v>971.59</c:v>
                </c:pt>
                <c:pt idx="21">
                  <c:v>6736.4500000000007</c:v>
                </c:pt>
                <c:pt idx="22">
                  <c:v>4171.7800000000007</c:v>
                </c:pt>
                <c:pt idx="23">
                  <c:v>8956.85</c:v>
                </c:pt>
                <c:pt idx="24">
                  <c:v>10129.49</c:v>
                </c:pt>
                <c:pt idx="25">
                  <c:v>10908.310000000001</c:v>
                </c:pt>
                <c:pt idx="26">
                  <c:v>5376.91</c:v>
                </c:pt>
                <c:pt idx="27">
                  <c:v>7326.4800000000014</c:v>
                </c:pt>
                <c:pt idx="28">
                  <c:v>9797.3799999999992</c:v>
                </c:pt>
                <c:pt idx="29">
                  <c:v>713.43999999999994</c:v>
                </c:pt>
                <c:pt idx="30">
                  <c:v>4144.12</c:v>
                </c:pt>
                <c:pt idx="31">
                  <c:v>410.89999999999986</c:v>
                </c:pt>
                <c:pt idx="32">
                  <c:v>4761.87</c:v>
                </c:pt>
                <c:pt idx="33">
                  <c:v>2440.6999999999998</c:v>
                </c:pt>
                <c:pt idx="34">
                  <c:v>3242.6099999999997</c:v>
                </c:pt>
                <c:pt idx="35">
                  <c:v>4136.95</c:v>
                </c:pt>
                <c:pt idx="36">
                  <c:v>2399.14</c:v>
                </c:pt>
                <c:pt idx="37">
                  <c:v>4293.41</c:v>
                </c:pt>
                <c:pt idx="38">
                  <c:v>5115.16</c:v>
                </c:pt>
                <c:pt idx="39">
                  <c:v>2666.6099999999997</c:v>
                </c:pt>
                <c:pt idx="40">
                  <c:v>5458.1399999999994</c:v>
                </c:pt>
                <c:pt idx="41">
                  <c:v>448.67999999999995</c:v>
                </c:pt>
                <c:pt idx="42">
                  <c:v>4658.0800000000008</c:v>
                </c:pt>
                <c:pt idx="43">
                  <c:v>5770.06</c:v>
                </c:pt>
                <c:pt idx="44">
                  <c:v>4099.5599999999995</c:v>
                </c:pt>
                <c:pt idx="45">
                  <c:v>2076.71</c:v>
                </c:pt>
                <c:pt idx="46">
                  <c:v>1350.74</c:v>
                </c:pt>
                <c:pt idx="47">
                  <c:v>867.1099999999999</c:v>
                </c:pt>
                <c:pt idx="48">
                  <c:v>1430.32</c:v>
                </c:pt>
                <c:pt idx="49">
                  <c:v>72.599999999999966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7DE-7A41-AF1D-8FA08C5E92A1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Sheet3!$A$5:$A$61</c:f>
              <c:multiLvlStrCache>
                <c:ptCount val="52"/>
                <c:lvl>
                  <c:pt idx="0">
                    <c:v>21</c:v>
                  </c:pt>
                  <c:pt idx="1">
                    <c:v>22</c:v>
                  </c:pt>
                  <c:pt idx="2">
                    <c:v>23</c:v>
                  </c:pt>
                  <c:pt idx="3">
                    <c:v>24</c:v>
                  </c:pt>
                  <c:pt idx="4">
                    <c:v>25</c:v>
                  </c:pt>
                  <c:pt idx="5">
                    <c:v>26</c:v>
                  </c:pt>
                  <c:pt idx="6">
                    <c:v>27</c:v>
                  </c:pt>
                  <c:pt idx="7">
                    <c:v>28</c:v>
                  </c:pt>
                  <c:pt idx="8">
                    <c:v>29</c:v>
                  </c:pt>
                  <c:pt idx="9">
                    <c:v>30</c:v>
                  </c:pt>
                  <c:pt idx="10">
                    <c:v>31</c:v>
                  </c:pt>
                  <c:pt idx="11">
                    <c:v>32</c:v>
                  </c:pt>
                  <c:pt idx="12">
                    <c:v>33</c:v>
                  </c:pt>
                  <c:pt idx="13">
                    <c:v>34</c:v>
                  </c:pt>
                  <c:pt idx="14">
                    <c:v>35</c:v>
                  </c:pt>
                  <c:pt idx="15">
                    <c:v>36</c:v>
                  </c:pt>
                  <c:pt idx="16">
                    <c:v>37</c:v>
                  </c:pt>
                  <c:pt idx="17">
                    <c:v>38</c:v>
                  </c:pt>
                  <c:pt idx="18">
                    <c:v>39</c:v>
                  </c:pt>
                  <c:pt idx="19">
                    <c:v>40</c:v>
                  </c:pt>
                  <c:pt idx="20">
                    <c:v>41</c:v>
                  </c:pt>
                  <c:pt idx="21">
                    <c:v>42</c:v>
                  </c:pt>
                  <c:pt idx="22">
                    <c:v>43</c:v>
                  </c:pt>
                  <c:pt idx="23">
                    <c:v>44</c:v>
                  </c:pt>
                  <c:pt idx="24">
                    <c:v>45</c:v>
                  </c:pt>
                  <c:pt idx="25">
                    <c:v>46</c:v>
                  </c:pt>
                  <c:pt idx="26">
                    <c:v>47</c:v>
                  </c:pt>
                  <c:pt idx="27">
                    <c:v>48</c:v>
                  </c:pt>
                  <c:pt idx="28">
                    <c:v>49</c:v>
                  </c:pt>
                  <c:pt idx="29">
                    <c:v>50</c:v>
                  </c:pt>
                  <c:pt idx="30">
                    <c:v>51</c:v>
                  </c:pt>
                  <c:pt idx="31">
                    <c:v>52</c:v>
                  </c:pt>
                  <c:pt idx="32">
                    <c:v>53</c:v>
                  </c:pt>
                  <c:pt idx="33">
                    <c:v>54</c:v>
                  </c:pt>
                  <c:pt idx="34">
                    <c:v>55</c:v>
                  </c:pt>
                  <c:pt idx="35">
                    <c:v>56</c:v>
                  </c:pt>
                  <c:pt idx="36">
                    <c:v>57</c:v>
                  </c:pt>
                  <c:pt idx="37">
                    <c:v>58</c:v>
                  </c:pt>
                  <c:pt idx="38">
                    <c:v>59</c:v>
                  </c:pt>
                  <c:pt idx="39">
                    <c:v>60</c:v>
                  </c:pt>
                  <c:pt idx="40">
                    <c:v>61</c:v>
                  </c:pt>
                  <c:pt idx="41">
                    <c:v>62</c:v>
                  </c:pt>
                  <c:pt idx="42">
                    <c:v>63</c:v>
                  </c:pt>
                  <c:pt idx="43">
                    <c:v>64</c:v>
                  </c:pt>
                  <c:pt idx="44">
                    <c:v>65</c:v>
                  </c:pt>
                  <c:pt idx="45">
                    <c:v>66</c:v>
                  </c:pt>
                  <c:pt idx="46">
                    <c:v>67</c:v>
                  </c:pt>
                  <c:pt idx="47">
                    <c:v>68</c:v>
                  </c:pt>
                  <c:pt idx="48">
                    <c:v>69</c:v>
                  </c:pt>
                  <c:pt idx="49">
                    <c:v>79</c:v>
                  </c:pt>
                  <c:pt idx="50">
                    <c:v>82</c:v>
                  </c:pt>
                  <c:pt idx="51">
                    <c:v>91</c:v>
                  </c:pt>
                </c:lvl>
                <c:lvl>
                  <c:pt idx="0">
                    <c:v>Group1</c:v>
                  </c:pt>
                  <c:pt idx="13">
                    <c:v>Group2</c:v>
                  </c:pt>
                  <c:pt idx="26">
                    <c:v>Group3</c:v>
                  </c:pt>
                  <c:pt idx="39">
                    <c:v>Group4</c:v>
                  </c:pt>
                </c:lvl>
              </c:multiLvlStrCache>
            </c:multiLvlStrRef>
          </c:cat>
          <c:val>
            <c:numRef>
              <c:f>Sheet3!$D$5:$D$61</c:f>
              <c:numCache>
                <c:formatCode>_("$"* #,##0_);_("$"* \(#,##0\);_("$"* "-"??_);_(@_)</c:formatCode>
                <c:ptCount val="52"/>
                <c:pt idx="0">
                  <c:v>2736.5</c:v>
                </c:pt>
                <c:pt idx="1">
                  <c:v>5596.54</c:v>
                </c:pt>
                <c:pt idx="2">
                  <c:v>5482.8200000000006</c:v>
                </c:pt>
                <c:pt idx="3">
                  <c:v>4412.0600000000004</c:v>
                </c:pt>
                <c:pt idx="4">
                  <c:v>12553.029999999999</c:v>
                </c:pt>
                <c:pt idx="5">
                  <c:v>8927.9900000000016</c:v>
                </c:pt>
                <c:pt idx="6">
                  <c:v>6823.9800000000005</c:v>
                </c:pt>
                <c:pt idx="7">
                  <c:v>6420.3700000000008</c:v>
                </c:pt>
                <c:pt idx="8">
                  <c:v>7303.8</c:v>
                </c:pt>
                <c:pt idx="9">
                  <c:v>4030.5099999999998</c:v>
                </c:pt>
                <c:pt idx="10">
                  <c:v>7552.93</c:v>
                </c:pt>
                <c:pt idx="11">
                  <c:v>1010.5300000000001</c:v>
                </c:pt>
                <c:pt idx="12">
                  <c:v>6548.09</c:v>
                </c:pt>
                <c:pt idx="13">
                  <c:v>2660.2599999999998</c:v>
                </c:pt>
                <c:pt idx="14">
                  <c:v>6964.1000000000022</c:v>
                </c:pt>
                <c:pt idx="15">
                  <c:v>7232.3</c:v>
                </c:pt>
                <c:pt idx="16">
                  <c:v>9118.3999999999978</c:v>
                </c:pt>
                <c:pt idx="17">
                  <c:v>6085.19</c:v>
                </c:pt>
                <c:pt idx="18">
                  <c:v>5856.9199999999992</c:v>
                </c:pt>
                <c:pt idx="19">
                  <c:v>5282.01</c:v>
                </c:pt>
                <c:pt idx="20">
                  <c:v>6360.49</c:v>
                </c:pt>
                <c:pt idx="21">
                  <c:v>16587.450000000004</c:v>
                </c:pt>
                <c:pt idx="22">
                  <c:v>10212.329999999998</c:v>
                </c:pt>
                <c:pt idx="23">
                  <c:v>15780.41</c:v>
                </c:pt>
                <c:pt idx="24">
                  <c:v>22027.48</c:v>
                </c:pt>
                <c:pt idx="25">
                  <c:v>18583.050000000003</c:v>
                </c:pt>
                <c:pt idx="26">
                  <c:v>8396</c:v>
                </c:pt>
                <c:pt idx="27">
                  <c:v>14680.889999999998</c:v>
                </c:pt>
                <c:pt idx="28">
                  <c:v>9475.75</c:v>
                </c:pt>
                <c:pt idx="29">
                  <c:v>8958.1400000000012</c:v>
                </c:pt>
                <c:pt idx="30">
                  <c:v>8448.81</c:v>
                </c:pt>
                <c:pt idx="31">
                  <c:v>2681.16</c:v>
                </c:pt>
                <c:pt idx="32">
                  <c:v>6415.21</c:v>
                </c:pt>
                <c:pt idx="33">
                  <c:v>7111.3200000000015</c:v>
                </c:pt>
                <c:pt idx="34">
                  <c:v>5477.24</c:v>
                </c:pt>
                <c:pt idx="35">
                  <c:v>3669.7699999999991</c:v>
                </c:pt>
                <c:pt idx="36">
                  <c:v>2862.6199999999994</c:v>
                </c:pt>
                <c:pt idx="37">
                  <c:v>10141.370000000003</c:v>
                </c:pt>
                <c:pt idx="38">
                  <c:v>6689.58</c:v>
                </c:pt>
                <c:pt idx="39">
                  <c:v>1368.5099999999998</c:v>
                </c:pt>
                <c:pt idx="40">
                  <c:v>6295.07</c:v>
                </c:pt>
                <c:pt idx="41">
                  <c:v>5839.8799999999992</c:v>
                </c:pt>
                <c:pt idx="42">
                  <c:v>11691.529999999999</c:v>
                </c:pt>
                <c:pt idx="43">
                  <c:v>13628.18</c:v>
                </c:pt>
                <c:pt idx="44">
                  <c:v>2761.88</c:v>
                </c:pt>
                <c:pt idx="45">
                  <c:v>6162.2800000000007</c:v>
                </c:pt>
                <c:pt idx="46">
                  <c:v>4481.78</c:v>
                </c:pt>
                <c:pt idx="47">
                  <c:v>7441.24</c:v>
                </c:pt>
                <c:pt idx="48">
                  <c:v>5083.4800000000014</c:v>
                </c:pt>
                <c:pt idx="50">
                  <c:v>75.139999999999986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7DE-7A41-AF1D-8FA08C5E92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16923520"/>
        <c:axId val="617655551"/>
      </c:barChart>
      <c:catAx>
        <c:axId val="916923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7655551"/>
        <c:crosses val="autoZero"/>
        <c:auto val="1"/>
        <c:lblAlgn val="ctr"/>
        <c:lblOffset val="100"/>
        <c:noMultiLvlLbl val="0"/>
      </c:catAx>
      <c:valAx>
        <c:axId val="6176555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6923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[KPMG_VI_New_raw_data_update_final.xlsx]Sheet4!PivotTable9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Number Of Cars Owned in Each State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9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0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1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2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3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4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5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6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7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8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9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0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1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2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3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4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5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6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7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8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9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0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1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2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3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4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5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6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7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No</c:v>
                </c:pt>
              </c:strCache>
            </c:strRef>
          </c:tx>
          <c:invertIfNegative val="0"/>
          <c:cat>
            <c:strRef>
              <c:f>Sheet4!$A$5:$A$10</c:f>
              <c:strCache>
                <c:ptCount val="5"/>
                <c:pt idx="0">
                  <c:v>New South Wales</c:v>
                </c:pt>
                <c:pt idx="1">
                  <c:v>NSW</c:v>
                </c:pt>
                <c:pt idx="2">
                  <c:v>QLD</c:v>
                </c:pt>
                <c:pt idx="3">
                  <c:v>VIC</c:v>
                </c:pt>
                <c:pt idx="4">
                  <c:v>Victoria</c:v>
                </c:pt>
              </c:strCache>
            </c:strRef>
          </c:cat>
          <c:val>
            <c:numRef>
              <c:f>Sheet4!$B$5:$B$10</c:f>
              <c:numCache>
                <c:formatCode>General</c:formatCode>
                <c:ptCount val="5"/>
                <c:pt idx="0">
                  <c:v>2</c:v>
                </c:pt>
                <c:pt idx="1">
                  <c:v>316</c:v>
                </c:pt>
                <c:pt idx="2">
                  <c:v>139</c:v>
                </c:pt>
                <c:pt idx="3">
                  <c:v>157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B6-5D4E-A6EC-5FEC48FACC24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Yes</c:v>
                </c:pt>
              </c:strCache>
            </c:strRef>
          </c:tx>
          <c:invertIfNegative val="0"/>
          <c:cat>
            <c:strRef>
              <c:f>Sheet4!$A$5:$A$10</c:f>
              <c:strCache>
                <c:ptCount val="5"/>
                <c:pt idx="0">
                  <c:v>New South Wales</c:v>
                </c:pt>
                <c:pt idx="1">
                  <c:v>NSW</c:v>
                </c:pt>
                <c:pt idx="2">
                  <c:v>QLD</c:v>
                </c:pt>
                <c:pt idx="3">
                  <c:v>VIC</c:v>
                </c:pt>
                <c:pt idx="4">
                  <c:v>Victoria</c:v>
                </c:pt>
              </c:strCache>
            </c:strRef>
          </c:cat>
          <c:val>
            <c:numRef>
              <c:f>Sheet4!$C$5:$C$10</c:f>
              <c:numCache>
                <c:formatCode>General</c:formatCode>
                <c:ptCount val="5"/>
                <c:pt idx="1">
                  <c:v>366</c:v>
                </c:pt>
                <c:pt idx="2">
                  <c:v>150</c:v>
                </c:pt>
                <c:pt idx="3">
                  <c:v>175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9B6-5D4E-A6EC-5FEC48FACC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18994992"/>
        <c:axId val="1119913856"/>
      </c:barChart>
      <c:catAx>
        <c:axId val="918994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9913856"/>
        <c:crosses val="autoZero"/>
        <c:auto val="1"/>
        <c:lblAlgn val="ctr"/>
        <c:lblOffset val="100"/>
        <c:noMultiLvlLbl val="0"/>
      </c:catAx>
      <c:valAx>
        <c:axId val="1119913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8994992"/>
        <c:crosses val="autoZero"/>
        <c:crossBetween val="between"/>
      </c:valAx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0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2101908"/>
            <a:ext cx="580724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656166" cy="738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Data analytics approach</a:t>
            </a:r>
            <a:endParaRPr lang="en-US" dirty="0"/>
          </a:p>
          <a:p>
            <a:r>
              <a:rPr lang="en-US" sz="1600" dirty="0"/>
              <a:t>Arya </a:t>
            </a:r>
            <a:r>
              <a:rPr lang="en-US" sz="1600" dirty="0" err="1"/>
              <a:t>Utture</a:t>
            </a:r>
            <a:endParaRPr lang="en-US" sz="1600" dirty="0"/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99" y="1275524"/>
            <a:ext cx="2790821" cy="336060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endParaRPr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Table of Highly Valued Customers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4" y="1599626"/>
            <a:ext cx="8471616" cy="433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customers that would come under the highly valued customer classification 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5007E1F-6EAB-C578-BDA0-E699EB991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811752"/>
              </p:ext>
            </p:extLst>
          </p:nvPr>
        </p:nvGraphicFramePr>
        <p:xfrm>
          <a:off x="213225" y="2176536"/>
          <a:ext cx="8733949" cy="2627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7707">
                  <a:extLst>
                    <a:ext uri="{9D8B030D-6E8A-4147-A177-3AD203B41FA5}">
                      <a16:colId xmlns:a16="http://schemas.microsoft.com/office/drawing/2014/main" val="2264032384"/>
                    </a:ext>
                  </a:extLst>
                </a:gridCol>
                <a:gridCol w="1247707">
                  <a:extLst>
                    <a:ext uri="{9D8B030D-6E8A-4147-A177-3AD203B41FA5}">
                      <a16:colId xmlns:a16="http://schemas.microsoft.com/office/drawing/2014/main" val="2388947916"/>
                    </a:ext>
                  </a:extLst>
                </a:gridCol>
                <a:gridCol w="1247707">
                  <a:extLst>
                    <a:ext uri="{9D8B030D-6E8A-4147-A177-3AD203B41FA5}">
                      <a16:colId xmlns:a16="http://schemas.microsoft.com/office/drawing/2014/main" val="2031139523"/>
                    </a:ext>
                  </a:extLst>
                </a:gridCol>
                <a:gridCol w="1247707">
                  <a:extLst>
                    <a:ext uri="{9D8B030D-6E8A-4147-A177-3AD203B41FA5}">
                      <a16:colId xmlns:a16="http://schemas.microsoft.com/office/drawing/2014/main" val="4131782753"/>
                    </a:ext>
                  </a:extLst>
                </a:gridCol>
                <a:gridCol w="1247707">
                  <a:extLst>
                    <a:ext uri="{9D8B030D-6E8A-4147-A177-3AD203B41FA5}">
                      <a16:colId xmlns:a16="http://schemas.microsoft.com/office/drawing/2014/main" val="2931017580"/>
                    </a:ext>
                  </a:extLst>
                </a:gridCol>
                <a:gridCol w="1247707">
                  <a:extLst>
                    <a:ext uri="{9D8B030D-6E8A-4147-A177-3AD203B41FA5}">
                      <a16:colId xmlns:a16="http://schemas.microsoft.com/office/drawing/2014/main" val="920140013"/>
                    </a:ext>
                  </a:extLst>
                </a:gridCol>
                <a:gridCol w="1247707">
                  <a:extLst>
                    <a:ext uri="{9D8B030D-6E8A-4147-A177-3AD203B41FA5}">
                      <a16:colId xmlns:a16="http://schemas.microsoft.com/office/drawing/2014/main" val="3307864398"/>
                    </a:ext>
                  </a:extLst>
                </a:gridCol>
              </a:tblGrid>
              <a:tr h="2788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Bike Purchases in Past 3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Industry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Wealth Segment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Owns Cars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19647"/>
                  </a:ext>
                </a:extLst>
              </a:tr>
              <a:tr h="27888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Melba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Mass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NSW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536517"/>
                  </a:ext>
                </a:extLst>
              </a:tr>
              <a:tr h="27888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Winnifred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Financial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Mass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46809"/>
                  </a:ext>
                </a:extLst>
              </a:tr>
              <a:tr h="27888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Financial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Mass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2078"/>
                  </a:ext>
                </a:extLst>
              </a:tr>
              <a:tr h="278886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Martelle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Manufacturing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Mass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NSW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49596"/>
                  </a:ext>
                </a:extLst>
              </a:tr>
              <a:tr h="27888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Patricia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Mass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NSW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09011"/>
                  </a:ext>
                </a:extLst>
              </a:tr>
              <a:tr h="27888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Daryl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Financial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Mass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NSW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689733"/>
                  </a:ext>
                </a:extLst>
              </a:tr>
              <a:tr h="27888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Financial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Mass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NSW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535067"/>
                  </a:ext>
                </a:extLst>
              </a:tr>
              <a:tr h="27888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Antonietta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Financial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Mass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37977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US" dirty="0"/>
              <a:t>Thank You!</a:t>
            </a:r>
            <a:endParaRPr dirty="0"/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815500"/>
            <a:ext cx="5459402" cy="2148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1600"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lang="en-US" sz="1600" dirty="0"/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1600" dirty="0"/>
              <a:t>Data Exploration</a:t>
            </a:r>
            <a:endParaRPr lang="en-US" sz="1600" dirty="0"/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lang="en-US" sz="1600" dirty="0"/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1600" dirty="0"/>
              <a:t>Model Development</a:t>
            </a:r>
            <a:endParaRPr lang="en-US" sz="1600" dirty="0"/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sz="1600" dirty="0"/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1600" dirty="0"/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5AFB8A-32A6-8642-7F35-59649D55BCE0}"/>
              </a:ext>
            </a:extLst>
          </p:cNvPr>
          <p:cNvSpPr txBox="1"/>
          <p:nvPr/>
        </p:nvSpPr>
        <p:spPr>
          <a:xfrm>
            <a:off x="516834" y="1140818"/>
            <a:ext cx="643260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Three Phases to be Discussed: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Introduction</a:t>
            </a:r>
            <a:endParaRPr dirty="0"/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Identification and Recommendation of Highly Valued Customers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982239"/>
            <a:ext cx="3730871" cy="2698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Problems:</a:t>
            </a:r>
          </a:p>
          <a:p>
            <a:endParaRPr lang="en-US" dirty="0"/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sz="1100" dirty="0"/>
              <a:t>The company needs higher quality bikes and accessories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sz="1100" dirty="0"/>
              <a:t>The Marketing sector of the team needs more sales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sz="1100" dirty="0"/>
              <a:t>More customers need to be targeted in order to bring value to the business</a:t>
            </a:r>
            <a:endParaRPr sz="1100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Shape 82">
            <a:extLst>
              <a:ext uri="{FF2B5EF4-FFF2-40B4-BE49-F238E27FC236}">
                <a16:creationId xmlns:a16="http://schemas.microsoft.com/office/drawing/2014/main" id="{5D50F149-4A50-79A5-7BFB-BE0DAA4C1AAA}"/>
              </a:ext>
            </a:extLst>
          </p:cNvPr>
          <p:cNvSpPr/>
          <p:nvPr/>
        </p:nvSpPr>
        <p:spPr>
          <a:xfrm>
            <a:off x="4487825" y="1982238"/>
            <a:ext cx="3730871" cy="2021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Solutions:</a:t>
            </a:r>
          </a:p>
          <a:p>
            <a:endParaRPr lang="en-US" dirty="0"/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sz="1100" dirty="0"/>
              <a:t>Look at the bike purchased based on gender 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sz="1100" dirty="0"/>
              <a:t>Look into wealth segments based on age clusters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sz="1100" dirty="0"/>
              <a:t>Look at number of cars owned in each state 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sz="1100" dirty="0"/>
              <a:t>Look at profit and bike sales being made</a:t>
            </a:r>
          </a:p>
        </p:txBody>
      </p:sp>
    </p:spTree>
    <p:extLst>
      <p:ext uri="{BB962C8B-B14F-4D97-AF65-F5344CB8AC3E}">
        <p14:creationId xmlns:p14="http://schemas.microsoft.com/office/powerpoint/2010/main" val="324712580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Issues with Quality of Data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7244988-43EC-351A-62D2-92536F0D8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264098"/>
              </p:ext>
            </p:extLst>
          </p:nvPr>
        </p:nvGraphicFramePr>
        <p:xfrm>
          <a:off x="646704" y="2202511"/>
          <a:ext cx="7850591" cy="2532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1513">
                  <a:extLst>
                    <a:ext uri="{9D8B030D-6E8A-4147-A177-3AD203B41FA5}">
                      <a16:colId xmlns:a16="http://schemas.microsoft.com/office/drawing/2014/main" val="557070490"/>
                    </a:ext>
                  </a:extLst>
                </a:gridCol>
                <a:gridCol w="1121513">
                  <a:extLst>
                    <a:ext uri="{9D8B030D-6E8A-4147-A177-3AD203B41FA5}">
                      <a16:colId xmlns:a16="http://schemas.microsoft.com/office/drawing/2014/main" val="1021900516"/>
                    </a:ext>
                  </a:extLst>
                </a:gridCol>
                <a:gridCol w="1121513">
                  <a:extLst>
                    <a:ext uri="{9D8B030D-6E8A-4147-A177-3AD203B41FA5}">
                      <a16:colId xmlns:a16="http://schemas.microsoft.com/office/drawing/2014/main" val="1797743466"/>
                    </a:ext>
                  </a:extLst>
                </a:gridCol>
                <a:gridCol w="1121513">
                  <a:extLst>
                    <a:ext uri="{9D8B030D-6E8A-4147-A177-3AD203B41FA5}">
                      <a16:colId xmlns:a16="http://schemas.microsoft.com/office/drawing/2014/main" val="308039198"/>
                    </a:ext>
                  </a:extLst>
                </a:gridCol>
                <a:gridCol w="1121513">
                  <a:extLst>
                    <a:ext uri="{9D8B030D-6E8A-4147-A177-3AD203B41FA5}">
                      <a16:colId xmlns:a16="http://schemas.microsoft.com/office/drawing/2014/main" val="2445173393"/>
                    </a:ext>
                  </a:extLst>
                </a:gridCol>
                <a:gridCol w="1121513">
                  <a:extLst>
                    <a:ext uri="{9D8B030D-6E8A-4147-A177-3AD203B41FA5}">
                      <a16:colId xmlns:a16="http://schemas.microsoft.com/office/drawing/2014/main" val="3225656487"/>
                    </a:ext>
                  </a:extLst>
                </a:gridCol>
                <a:gridCol w="1121513">
                  <a:extLst>
                    <a:ext uri="{9D8B030D-6E8A-4147-A177-3AD203B41FA5}">
                      <a16:colId xmlns:a16="http://schemas.microsoft.com/office/drawing/2014/main" val="2977873446"/>
                    </a:ext>
                  </a:extLst>
                </a:gridCol>
              </a:tblGrid>
              <a:tr h="50417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Consistency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Relevancy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421000"/>
                  </a:ext>
                </a:extLst>
              </a:tr>
              <a:tr h="504179">
                <a:tc>
                  <a:txBody>
                    <a:bodyPr/>
                    <a:lstStyle/>
                    <a:p>
                      <a:r>
                        <a:rPr lang="en-US" dirty="0"/>
                        <a:t>Customer Demographic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DOB: Not accurate</a:t>
                      </a:r>
                    </a:p>
                    <a:p>
                      <a:endParaRPr lang="en-US" sz="800" dirty="0"/>
                    </a:p>
                    <a:p>
                      <a:r>
                        <a:rPr lang="en-US" sz="800" dirty="0"/>
                        <a:t>Age: Missing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Job Title: Nothing</a:t>
                      </a:r>
                    </a:p>
                    <a:p>
                      <a:endParaRPr lang="en-US" sz="800" dirty="0"/>
                    </a:p>
                    <a:p>
                      <a:r>
                        <a:rPr lang="en-US" sz="800" dirty="0"/>
                        <a:t>Customer ID: Not finished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Gender: Not consistent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Deceased Customer: Not considered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Default Column: Gone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563047"/>
                  </a:ext>
                </a:extLst>
              </a:tr>
              <a:tr h="504179">
                <a:tc>
                  <a:txBody>
                    <a:bodyPr/>
                    <a:lstStyle/>
                    <a:p>
                      <a:r>
                        <a:rPr lang="en-US" dirty="0"/>
                        <a:t>Customer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Customer ID: Not finished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States: Not consistent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72906"/>
                  </a:ext>
                </a:extLst>
              </a:tr>
              <a:tr h="504179">
                <a:tc>
                  <a:txBody>
                    <a:bodyPr/>
                    <a:lstStyle/>
                    <a:p>
                      <a:r>
                        <a:rPr lang="en-US" dirty="0"/>
                        <a:t>Transactions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Profit: Not there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Customer ID: Not finished</a:t>
                      </a:r>
                    </a:p>
                    <a:p>
                      <a:endParaRPr lang="en-US" sz="800" dirty="0"/>
                    </a:p>
                    <a:p>
                      <a:r>
                        <a:rPr lang="en-US" sz="800" dirty="0"/>
                        <a:t>Online Orders: Nothing</a:t>
                      </a:r>
                    </a:p>
                    <a:p>
                      <a:endParaRPr lang="en-US" sz="800" dirty="0"/>
                    </a:p>
                    <a:p>
                      <a:r>
                        <a:rPr lang="en-US" sz="800" dirty="0"/>
                        <a:t>Brands: Nothing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Cancelled Status Order: Not considered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List Price: Format</a:t>
                      </a:r>
                    </a:p>
                    <a:p>
                      <a:endParaRPr lang="en-US" sz="800" dirty="0"/>
                    </a:p>
                    <a:p>
                      <a:r>
                        <a:rPr lang="en-US" sz="800" dirty="0"/>
                        <a:t>Product Sold Date: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89042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Bike Related Purchases From the Last 3 Years Based on Gender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1760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the data, Females have purchased more bikes than males have in the past 3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Females have had an approximate of 1% of a higher bike purchase than men in the past 3 years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A673361-8AFE-22DB-671B-3EA67A4E93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1973914"/>
              </p:ext>
            </p:extLst>
          </p:nvPr>
        </p:nvGraphicFramePr>
        <p:xfrm>
          <a:off x="4834801" y="2132919"/>
          <a:ext cx="3969003" cy="26140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Job Industry Related to the Making of Maximum Profit and Bike Purchases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1495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3 Industry Sector with highest profits are Manufacturing, Financial Services, and Health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Industry Sectors returned less than $40,000 in profit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D1E6810-E72A-8189-FA49-DA194A76CA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8044085"/>
              </p:ext>
            </p:extLst>
          </p:nvPr>
        </p:nvGraphicFramePr>
        <p:xfrm>
          <a:off x="5007932" y="2062716"/>
          <a:ext cx="3762693" cy="26521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883679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Profit of Wealth Segment Based on Age Clusters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1920884"/>
            <a:ext cx="4134600" cy="2557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Mass Customer makes the highest profit across all the different age cluster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Mass Customer ages between groups 2 and 3 are highly likely to bring profit for the company in comparison to the other age group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also shows the power in buying since after age group cluster of 2 and 3, everything starts declining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DD2F98C-8746-9AAE-1BA5-5EF3367FE3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5754464"/>
              </p:ext>
            </p:extLst>
          </p:nvPr>
        </p:nvGraphicFramePr>
        <p:xfrm>
          <a:off x="4918000" y="1932107"/>
          <a:ext cx="3784045" cy="25249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0310138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Cars Owned in Each State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042804"/>
            <a:ext cx="4134600" cy="15773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NSW, QLD, and VIC could be the company’s marketing opportunity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NSW has the highest potential showing that there’s an opportunity to find valuable customers since the number of cars owned in each state vs not are almost the same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8F0FF7A-D452-078F-DC32-EFEDD23CB1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512690"/>
              </p:ext>
            </p:extLst>
          </p:nvPr>
        </p:nvGraphicFramePr>
        <p:xfrm>
          <a:off x="4918000" y="1971684"/>
          <a:ext cx="3852625" cy="2676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7520509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Classifying Customers – Targeting High Value Customers for Business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4" y="2164724"/>
            <a:ext cx="8565599" cy="1760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valued customers for the majority of the time will be female in comparison to males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It’s a good choice to work in the financial services, health, and manufacturing industry sectors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Good to be in the age group clusters of 2 and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Better to live in NSW or VIC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  <p:extLst>
      <p:ext uri="{BB962C8B-B14F-4D97-AF65-F5344CB8AC3E}">
        <p14:creationId xmlns:p14="http://schemas.microsoft.com/office/powerpoint/2010/main" val="45426510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933</Words>
  <Application>Microsoft Macintosh PowerPoint</Application>
  <PresentationFormat>On-screen Show (16:9)</PresentationFormat>
  <Paragraphs>162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Arya Utture</cp:lastModifiedBy>
  <cp:revision>1</cp:revision>
  <dcterms:modified xsi:type="dcterms:W3CDTF">2023-06-06T05:39:33Z</dcterms:modified>
</cp:coreProperties>
</file>