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7"/>
  </p:notesMasterIdLst>
  <p:sldIdLst>
    <p:sldId id="256" r:id="rId2"/>
    <p:sldId id="258" r:id="rId3"/>
    <p:sldId id="261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F4C97F-4EE2-4647-82A1-74BB83C0D90A}" type="datetimeFigureOut">
              <a:rPr lang="en-AE" smtClean="0"/>
              <a:t>16/12/2024</a:t>
            </a:fld>
            <a:endParaRPr lang="en-A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C4BA0B-77F6-48B2-A36C-6022B77138CF}" type="slidenum">
              <a:rPr lang="en-AE" smtClean="0"/>
              <a:t>‹#›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19667440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288836-27FD-A301-C623-CB6D9B59FA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A593AF-0748-C0CC-C21E-454FD94C29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BD420B-BF46-B634-85BA-6C41C55D3C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5A55C3-6DAE-8A85-B131-19D9C3467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2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8260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4C9169-78B0-CEF0-BB8D-3B8105B8E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B09400-A0ED-5C36-BFF8-5CBECFFB4D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C00879-7E9D-3E2C-63F4-33F79A829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2A14B-30C3-301F-51E5-29D1530AA7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3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1352492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6CA36-4C38-7025-9129-F5C11175A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4EA3F0-48F9-3FE8-C434-7150B59BB0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03DF36-963B-1B80-54A2-A39A7E41C4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F1EF6B-9FEB-91DB-A975-C37CCDBFAB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4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4069367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975A6-A989-62BE-7812-02AB62963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33345B2-C4C6-B235-E254-5040DF2D70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2237D9-D773-43CB-F455-0259534110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305DF3-6B59-CDAB-0179-1D6B7583E9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C4BA0B-77F6-48B2-A36C-6022B77138CF}" type="slidenum">
              <a:rPr lang="en-AE" smtClean="0"/>
              <a:t>5</a:t>
            </a:fld>
            <a:endParaRPr lang="en-AE"/>
          </a:p>
        </p:txBody>
      </p:sp>
    </p:spTree>
    <p:extLst>
      <p:ext uri="{BB962C8B-B14F-4D97-AF65-F5344CB8AC3E}">
        <p14:creationId xmlns:p14="http://schemas.microsoft.com/office/powerpoint/2010/main" val="2645664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33821-597E-4B4F-8572-5DA1CB1835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8640" y="950976"/>
            <a:ext cx="6509385" cy="3556730"/>
          </a:xfrm>
        </p:spPr>
        <p:txBody>
          <a:bodyPr anchor="t">
            <a:normAutofit/>
          </a:bodyPr>
          <a:lstStyle>
            <a:lvl1pPr algn="l"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C38D70-8FF5-47D7-A0DD-087A227BC94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572000"/>
            <a:ext cx="6481953" cy="1485900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5B485-516D-48B7-AF1D-69AEEA35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614DDB-2831-4FF8-9DA7-0449659D7A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F178F6-65BA-4964-80E2-DB6EA3355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7F1B-6F93-4E6E-8C8C-D01A9DEB6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7D2968-FE85-492F-A77B-1771F4EAA8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48641" y="2028826"/>
            <a:ext cx="11094348" cy="4029074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592DA2-B1FB-45C6-B10C-141AC2BF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CA6D78-CE47-4CA7-B3B6-AFAE5175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EDC5C0-8780-4819-A8FC-32A0141D2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3557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B8F9A8-05F2-4F79-B689-1FA2F31965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472612" y="952499"/>
            <a:ext cx="2207417" cy="5105401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D615BC-61CD-4D59-8E85-B59072E2B2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57924" y="952499"/>
            <a:ext cx="8914688" cy="5105401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F81C46-8CC0-4B79-AF2E-84C86C6A8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A76817-4D29-4888-B68C-A35F5A069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0B21A-30A9-4173-9E3F-D985B86A3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14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A45AC-24E0-45A1-90C3-7BF96C3F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2018E1-7CA3-4B5E-9683-554FDFC63E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5D32D-7150-4DF2-B992-A2B4F560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03F0C-FCA3-464C-B6ED-864DB51E7D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41006-DAE1-4326-B1AE-FD527A653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31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B84-BE32-464A-A765-975C21B5C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923" y="952500"/>
            <a:ext cx="6678695" cy="3962398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145C2-97CF-4887-904A-8ADC80525A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43860" y="952501"/>
            <a:ext cx="3500440" cy="396239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524559-DA32-4398-A8EE-EED2469D6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967BE1-F1AC-4732-B52E-1C7D63DEF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13C03-DDF0-48C6-B1BF-D28875F82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216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6F411-42B3-4A17-BE7E-861BE7E7D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8E0603-F4C0-40AC-A53E-40449D53D7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48640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BC5634-2887-4182-A9BE-B382357D4F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928" y="2029968"/>
            <a:ext cx="5281506" cy="41481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6B6E74-28E1-4684-B515-4265ED7B1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D375EA-A8F8-485D-A82F-CD85D4C9E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D9E4B0-F5E3-407F-A548-B616E7749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8774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2161A-7627-4D64-AF08-10D702AFE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59" y="950976"/>
            <a:ext cx="10802729" cy="881796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B6884-07D8-4CC4-BE99-516F1433BE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2918" y="1832772"/>
            <a:ext cx="5281507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82C638-B5A8-4F8C-85AE-33BEAF54C0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48640" y="2600531"/>
            <a:ext cx="528150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40D1933-A703-4BDC-A697-728E899EED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7927" y="1832772"/>
            <a:ext cx="5283202" cy="742638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13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925DBD-4D51-4A2D-B1E4-6D094CD1E8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7927" y="2600531"/>
            <a:ext cx="528320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2636E2-E26E-42F7-9E05-3F756C7D17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F7281B-0E5C-421E-AFFE-775F57C5D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483462-E410-4DC7-AE53-27AABECFE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54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CFA68-31B5-48C5-929A-842FDF0FD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5A2600-419E-46E9-946F-FBDEDBA1D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85F9A9-98FF-4653-A570-9F351A1AB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D44457-95F1-4B15-A647-B14F91F7A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589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9EABA-1008-4E49-9184-3A946ECD7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05C3BD0-269D-4127-B5F7-84B0D8A74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623447-C740-4495-93EC-7252B1B92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559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D1155-71E7-4F0A-BB62-933743CF6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4124084" cy="2362200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B6D44-5A1E-4176-8766-4B81E045D5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0700" y="952500"/>
            <a:ext cx="5934074" cy="49085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10EC6-11DD-4B5D-A2D2-4DCF73E58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5DFCDF-666E-4DB4-A1C0-79D40A007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A69AC-15E6-4B19-A59D-DBDBE923D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D79F0EE-74DE-4FEC-81E9-E40D533978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70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3CA4F-6508-4AD6-8367-A0288D888D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1" y="952500"/>
            <a:ext cx="4124084" cy="2397918"/>
          </a:xfrm>
        </p:spPr>
        <p:txBody>
          <a:bodyPr anchor="t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06BFCD-2F93-4D99-89EA-F0359FB782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2119" y="987425"/>
            <a:ext cx="6022181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F4C1F7-1272-41C8-8C29-676316D02D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48641" y="3429000"/>
            <a:ext cx="4124084" cy="24399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CDD491-0FE6-4B42-AAA6-B698E46F1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E23C7-78A4-413A-A84B-93D4CC0A9EB1}" type="datetimeFigureOut">
              <a:rPr lang="en-US" smtClean="0"/>
              <a:t>12/16/2024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8F83F-4E9F-4607-A69B-DFC932560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24484-C6E4-4D8A-BDAB-09B1FBB43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B39E08-E0E5-4B1A-8F7D-08FE7678A3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7766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90E843-90BA-4A7D-8F9F-FFE49387A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39" y="950976"/>
            <a:ext cx="10995659" cy="10778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7CA62-9B55-49B4-94B6-EAAF7D5AE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8641" y="2028826"/>
            <a:ext cx="10995660" cy="4029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CEA03-AAFA-4A69-A3DA-1DD0EF273F1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88729" y="6449535"/>
            <a:ext cx="2983095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4CDE23C7-78A4-413A-A84B-93D4CC0A9EB1}" type="datetimeFigureOut">
              <a:rPr lang="en-US" smtClean="0"/>
              <a:pPr/>
              <a:t>12/16/2024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97F43-1ECB-4FC2-863E-26CEE24A00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57924" y="17377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7F9D8-4B2E-4871-B2AE-EFC06BE23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710710" y="6449535"/>
            <a:ext cx="932279" cy="308453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CB39E08-E0E5-4B1A-8F7D-08FE7678A3B6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2919E4-C488-4107-9EF1-66152F848008}"/>
              </a:ext>
            </a:extLst>
          </p:cNvPr>
          <p:cNvCxnSpPr>
            <a:cxnSpLocks/>
          </p:cNvCxnSpPr>
          <p:nvPr/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BF79732-4088-424C-A653-4534E4389443}"/>
              </a:ext>
            </a:extLst>
          </p:cNvPr>
          <p:cNvCxnSpPr>
            <a:cxnSpLocks/>
          </p:cNvCxnSpPr>
          <p:nvPr/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117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CD18051F-0BA4-4C80-832C-1845011B9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Solar panels and a row of white boxes&#10;&#10;Description automatically generated">
            <a:extLst>
              <a:ext uri="{FF2B5EF4-FFF2-40B4-BE49-F238E27FC236}">
                <a16:creationId xmlns:a16="http://schemas.microsoft.com/office/drawing/2014/main" id="{628279D1-7458-CCFE-F219-F14EA6FA61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0" y="10"/>
            <a:ext cx="12191981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Rectangle 1032">
            <a:extLst>
              <a:ext uri="{FF2B5EF4-FFF2-40B4-BE49-F238E27FC236}">
                <a16:creationId xmlns:a16="http://schemas.microsoft.com/office/drawing/2014/main" id="{13F26D5C-77E9-4A8D-95F0-1635BAD12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4961205" y="-372795"/>
            <a:ext cx="6857999" cy="7603591"/>
          </a:xfrm>
          <a:prstGeom prst="rect">
            <a:avLst/>
          </a:prstGeom>
          <a:gradFill flip="none" rotWithShape="1">
            <a:gsLst>
              <a:gs pos="3000">
                <a:srgbClr val="000000">
                  <a:alpha val="0"/>
                </a:srgbClr>
              </a:gs>
              <a:gs pos="73000">
                <a:srgbClr val="000000">
                  <a:alpha val="48000"/>
                </a:srgbClr>
              </a:gs>
              <a:gs pos="100000">
                <a:srgbClr val="000000">
                  <a:alpha val="58000"/>
                </a:srgb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F0863D0-7090-6D68-5F35-E8E3F8832F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43699" y="952500"/>
            <a:ext cx="4854071" cy="3893582"/>
          </a:xfrm>
        </p:spPr>
        <p:txBody>
          <a:bodyPr>
            <a:normAutofit/>
          </a:bodyPr>
          <a:lstStyle/>
          <a:p>
            <a:pPr algn="r"/>
            <a: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Reducing Electricity Costs in Romania: Predictive and Reinforcement Learning for Solar Battery Optimization</a:t>
            </a:r>
            <a:br>
              <a:rPr lang="en-US" sz="3200" b="1" i="0" dirty="0">
                <a:ln>
                  <a:solidFill>
                    <a:sysClr val="windowText" lastClr="000000"/>
                  </a:solidFill>
                </a:ln>
                <a:solidFill>
                  <a:srgbClr val="FFFFFF"/>
                </a:solidFill>
                <a:effectLst/>
                <a:latin typeface="Lato" panose="020F0502020204030203" pitchFamily="34" charset="0"/>
              </a:rPr>
            </a:br>
            <a:endParaRPr lang="en-AE" sz="3200" dirty="0">
              <a:ln>
                <a:solidFill>
                  <a:sysClr val="windowText" lastClr="000000"/>
                </a:solidFill>
              </a:ln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8E6B94-53B9-0E17-C401-9C3E967635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43699" y="4846083"/>
            <a:ext cx="4872618" cy="1211818"/>
          </a:xfrm>
        </p:spPr>
        <p:txBody>
          <a:bodyPr anchor="b">
            <a:normAutofit/>
          </a:bodyPr>
          <a:lstStyle/>
          <a:p>
            <a:pPr algn="r"/>
            <a:r>
              <a:rPr lang="en-US" dirty="0">
                <a:solidFill>
                  <a:srgbClr val="FFFFFF"/>
                </a:solidFill>
                <a:latin typeface="Lato" panose="020F0502020204030203" pitchFamily="34" charset="0"/>
              </a:rPr>
              <a:t>Authawich N.</a:t>
            </a:r>
            <a:endParaRPr lang="en-AE" dirty="0">
              <a:solidFill>
                <a:srgbClr val="FFFFFF"/>
              </a:solidFill>
              <a:latin typeface="Lato" panose="020F0502020204030203" pitchFamily="34" charset="0"/>
            </a:endParaRPr>
          </a:p>
        </p:txBody>
      </p:sp>
      <p:cxnSp>
        <p:nvCxnSpPr>
          <p:cNvPr id="1035" name="Straight Connector 1034">
            <a:extLst>
              <a:ext uri="{FF2B5EF4-FFF2-40B4-BE49-F238E27FC236}">
                <a16:creationId xmlns:a16="http://schemas.microsoft.com/office/drawing/2014/main" id="{0632DC5A-0728-490F-8655-6B43778270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28BB1F6D-CF9C-422D-9324-C46415BB9D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A4834CCF-C261-256C-FDE2-BDF3E8BF680C}"/>
              </a:ext>
            </a:extLst>
          </p:cNvPr>
          <p:cNvSpPr txBox="1"/>
          <p:nvPr/>
        </p:nvSpPr>
        <p:spPr>
          <a:xfrm>
            <a:off x="6286507" y="6454470"/>
            <a:ext cx="5329810" cy="214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AE" sz="800" dirty="0">
                <a:solidFill>
                  <a:schemeClr val="bg1"/>
                </a:solidFill>
              </a:rPr>
              <a:t>Image Source: https://auroraer.com/insight/exploring-the-new-wave-of-subsidy-support-in-romania-and-hungary/</a:t>
            </a:r>
          </a:p>
        </p:txBody>
      </p:sp>
    </p:spTree>
    <p:extLst>
      <p:ext uri="{BB962C8B-B14F-4D97-AF65-F5344CB8AC3E}">
        <p14:creationId xmlns:p14="http://schemas.microsoft.com/office/powerpoint/2010/main" val="2115868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635B61-3758-BBDD-3017-19F62122E0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DBE79021-1180-4CC3-872F-BFCB9FA187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87A33F-A703-EC4C-7BAB-21038404F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3D0FBB5-E3C2-BA53-BBEE-B00459A61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6084C-1B17-12AA-7505-B980A1565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592" y="1742693"/>
            <a:ext cx="3521564" cy="2636949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sz="1400" dirty="0">
                <a:latin typeface="+mj-lt"/>
              </a:rPr>
              <a:t>Romania relies heavily on diverse energy sources like nuclear, wind, hydroelectric, oil and gas, </a:t>
            </a:r>
            <a:r>
              <a:rPr lang="en-US" sz="1400" b="1" dirty="0">
                <a:solidFill>
                  <a:srgbClr val="FF0000"/>
                </a:solidFill>
                <a:latin typeface="+mj-lt"/>
              </a:rPr>
              <a:t>solar</a:t>
            </a:r>
            <a:r>
              <a:rPr lang="en-US" sz="1400" dirty="0">
                <a:latin typeface="+mj-lt"/>
              </a:rPr>
              <a:t>, and biomass.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The three primary sources of electricity in Romania are hydro electric, producing 2,035 MW/h, oil and gas, generating 1,605 MW/h, and nuclear, contributing 1,378 MW/h.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400" b="1" i="0" dirty="0">
                <a:solidFill>
                  <a:srgbClr val="FF0000"/>
                </a:solidFill>
                <a:effectLst/>
                <a:latin typeface="+mj-lt"/>
              </a:rPr>
              <a:t>Solar</a:t>
            </a:r>
            <a:r>
              <a:rPr lang="en-US" sz="1400" b="0" i="0" dirty="0">
                <a:solidFill>
                  <a:srgbClr val="1F2328"/>
                </a:solidFill>
                <a:effectLst/>
                <a:latin typeface="+mj-lt"/>
              </a:rPr>
              <a:t> power is not a main source of electricity, producing around 150 Megawatts per hour and is only available during daylight hours, typically between 7AM and 6PM.</a:t>
            </a:r>
          </a:p>
          <a:p>
            <a:pPr>
              <a:lnSpc>
                <a:spcPct val="110000"/>
              </a:lnSpc>
            </a:pPr>
            <a:endParaRPr lang="en-US" sz="1400" dirty="0">
              <a:latin typeface="+mj-lt"/>
            </a:endParaRPr>
          </a:p>
        </p:txBody>
      </p:sp>
      <p:pic>
        <p:nvPicPr>
          <p:cNvPr id="4" name="Picture 2" descr="Wind turbines and solar panels in front of a flag&#10;&#10;Description automatically generated">
            <a:extLst>
              <a:ext uri="{FF2B5EF4-FFF2-40B4-BE49-F238E27FC236}">
                <a16:creationId xmlns:a16="http://schemas.microsoft.com/office/drawing/2014/main" id="{BC9945F3-C49E-CDE6-511D-65EC286305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022" r="-2" b="13021"/>
          <a:stretch/>
        </p:blipFill>
        <p:spPr bwMode="auto">
          <a:xfrm>
            <a:off x="4648200" y="952500"/>
            <a:ext cx="6903309" cy="5105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3270A30F-E371-275C-F692-0A29309750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2791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8C69877-BC4A-6405-51A3-2337012B0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62919E4-C488-4107-9EF1-66152F848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0BF79732-4088-424C-A653-4534E43894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6" name="Rectangle 65">
            <a:extLst>
              <a:ext uri="{FF2B5EF4-FFF2-40B4-BE49-F238E27FC236}">
                <a16:creationId xmlns:a16="http://schemas.microsoft.com/office/drawing/2014/main" id="{8B5574CB-8151-4554-B056-B76C1AA8A7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2276A5-5AAD-6859-BC73-2D930DEDD4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2500"/>
            <a:ext cx="6815797" cy="110280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Introduction – Electricity Cost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6D3D073F-E673-426A-939F-C2C2C2ACE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 graph showing a number of bars&#10;&#10;Description automatically generated with medium confidence">
            <a:extLst>
              <a:ext uri="{FF2B5EF4-FFF2-40B4-BE49-F238E27FC236}">
                <a16:creationId xmlns:a16="http://schemas.microsoft.com/office/drawing/2014/main" id="{F9D9FBF7-7500-769D-2232-CD8DA16407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63" r="538" b="-2"/>
          <a:stretch/>
        </p:blipFill>
        <p:spPr bwMode="auto">
          <a:xfrm>
            <a:off x="548640" y="2459502"/>
            <a:ext cx="11237976" cy="37507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91944536-E957-40BF-93E4-DAA5CA2730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1">
            <a:extLst>
              <a:ext uri="{FF2B5EF4-FFF2-40B4-BE49-F238E27FC236}">
                <a16:creationId xmlns:a16="http://schemas.microsoft.com/office/drawing/2014/main" id="{D1296D3D-9DA8-7E3D-BDB9-7D8D3C6690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3467" y="1615465"/>
            <a:ext cx="10999893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800" dirty="0"/>
              <a:t>The hourly electricity cost fluctuates between peak (9-11 AM, 5-7 PM) and off-peak hours, forming a multimodal distribution with two distinct peaks.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627079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5D120D-08DC-93C4-CF79-A8946FF42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7" name="Rectangle 76">
            <a:extLst>
              <a:ext uri="{FF2B5EF4-FFF2-40B4-BE49-F238E27FC236}">
                <a16:creationId xmlns:a16="http://schemas.microsoft.com/office/drawing/2014/main" id="{563C18A9-3F84-4083-BC63-C5C44FE284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318A580-5CCC-D0BC-3739-E90035B79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5547360" cy="1828798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AE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13C2E3E6-EA6C-40C1-8196-9E8691274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2ADE2-A5D8-F9C4-8EC4-6AC62B28F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136" y="1629696"/>
            <a:ext cx="5547360" cy="4440992"/>
          </a:xfrm>
        </p:spPr>
        <p:txBody>
          <a:bodyPr>
            <a:normAutofit/>
          </a:bodyPr>
          <a:lstStyle/>
          <a:p>
            <a:r>
              <a:rPr lang="en-US" dirty="0"/>
              <a:t>Households with solar panels face the challenge of reducing electricity costs by effectively analyzing hourly solar generation and electricity prices to determine the optimal timing for battery </a:t>
            </a:r>
            <a:r>
              <a:rPr lang="en-US" b="1" dirty="0">
                <a:solidFill>
                  <a:srgbClr val="FF0000"/>
                </a:solidFill>
              </a:rPr>
              <a:t>charging</a:t>
            </a:r>
            <a:r>
              <a:rPr lang="en-US" dirty="0"/>
              <a:t> and </a:t>
            </a:r>
            <a:r>
              <a:rPr lang="en-US" b="1" dirty="0">
                <a:solidFill>
                  <a:srgbClr val="FF0000"/>
                </a:solidFill>
              </a:rPr>
              <a:t>discharging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Why it is hard?</a:t>
            </a:r>
          </a:p>
          <a:p>
            <a:pPr lvl="1"/>
            <a:r>
              <a:rPr lang="en-US" dirty="0"/>
              <a:t>Solar energy production varies throughout the day due to uneven sunlight intensity.</a:t>
            </a:r>
            <a:endParaRPr lang="en-US" b="1" dirty="0"/>
          </a:p>
          <a:p>
            <a:pPr lvl="1"/>
            <a:r>
              <a:rPr lang="en-US" dirty="0"/>
              <a:t>Electricity costs fluctuate between peak and off-peak hours.</a:t>
            </a:r>
            <a:endParaRPr lang="en-US" b="1" dirty="0"/>
          </a:p>
        </p:txBody>
      </p:sp>
      <p:pic>
        <p:nvPicPr>
          <p:cNvPr id="4" name="Picture 2" descr="A house with a solar panel on the roof&#10;&#10;Description automatically generated">
            <a:extLst>
              <a:ext uri="{FF2B5EF4-FFF2-40B4-BE49-F238E27FC236}">
                <a16:creationId xmlns:a16="http://schemas.microsoft.com/office/drawing/2014/main" id="{2290B623-93A3-E452-BFC3-854BE4D44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68" r="3068"/>
          <a:stretch/>
        </p:blipFill>
        <p:spPr bwMode="auto">
          <a:xfrm>
            <a:off x="6747404" y="952517"/>
            <a:ext cx="4804105" cy="51181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3EE0E5CC-C40E-4EC4-8C9B-0CBB46A7CA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6447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DC14959-7F99-3AC0-F163-9C1403795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E5D5F256-63DF-A842-9D99-5A927F86D5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1ABE210-3032-BC5D-42A4-568911B0D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8640" y="950976"/>
            <a:ext cx="3536516" cy="2245737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  <a:endParaRPr lang="en-AE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3593D92-6E5B-A5E5-F6AB-BFFB595B41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78719"/>
            <a:ext cx="10905066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7B4576F-75E8-E5CD-9D4E-38978123C2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43467" y="6309695"/>
            <a:ext cx="10905066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Content Placeholder 7" descr="A graph with lines and curves&#10;&#10;Description automatically generated with medium confidence">
            <a:extLst>
              <a:ext uri="{FF2B5EF4-FFF2-40B4-BE49-F238E27FC236}">
                <a16:creationId xmlns:a16="http://schemas.microsoft.com/office/drawing/2014/main" id="{2F2E781C-BF85-75B2-A89A-5FE68097F4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275" y="3207887"/>
            <a:ext cx="10995025" cy="2756801"/>
          </a:xfrm>
        </p:spPr>
      </p:pic>
    </p:spTree>
    <p:extLst>
      <p:ext uri="{BB962C8B-B14F-4D97-AF65-F5344CB8AC3E}">
        <p14:creationId xmlns:p14="http://schemas.microsoft.com/office/powerpoint/2010/main" val="2785948070"/>
      </p:ext>
    </p:extLst>
  </p:cSld>
  <p:clrMapOvr>
    <a:masterClrMapping/>
  </p:clrMapOvr>
</p:sld>
</file>

<file path=ppt/theme/theme1.xml><?xml version="1.0" encoding="utf-8"?>
<a:theme xmlns:a="http://schemas.openxmlformats.org/drawingml/2006/main" name="TribuneVTI">
  <a:themeElements>
    <a:clrScheme name="amasis">
      <a:dk1>
        <a:sysClr val="windowText" lastClr="000000"/>
      </a:dk1>
      <a:lt1>
        <a:sysClr val="window" lastClr="FFFFFF"/>
      </a:lt1>
      <a:dk2>
        <a:srgbClr val="470401"/>
      </a:dk2>
      <a:lt2>
        <a:srgbClr val="EBE2E2"/>
      </a:lt2>
      <a:accent1>
        <a:srgbClr val="BD1209"/>
      </a:accent1>
      <a:accent2>
        <a:srgbClr val="F40600"/>
      </a:accent2>
      <a:accent3>
        <a:srgbClr val="F26216"/>
      </a:accent3>
      <a:accent4>
        <a:srgbClr val="F0800D"/>
      </a:accent4>
      <a:accent5>
        <a:srgbClr val="3EA8B6"/>
      </a:accent5>
      <a:accent6>
        <a:srgbClr val="005B6B"/>
      </a:accent6>
      <a:hlink>
        <a:srgbClr val="F40600"/>
      </a:hlink>
      <a:folHlink>
        <a:srgbClr val="1C7E8E"/>
      </a:folHlink>
    </a:clrScheme>
    <a:fontScheme name="Lato">
      <a:majorFont>
        <a:latin typeface="Lato"/>
        <a:ea typeface=""/>
        <a:cs typeface=""/>
      </a:majorFont>
      <a:minorFont>
        <a:latin typeface="La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ibuneVTI" id="{4D84C650-59FC-4F6B-ADA6-B11C508FF6CE}" vid="{0E07EAE6-ACBC-4250-8522-FC108A45043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218</Words>
  <Application>Microsoft Office PowerPoint</Application>
  <PresentationFormat>Widescreen</PresentationFormat>
  <Paragraphs>20</Paragraphs>
  <Slides>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Lato</vt:lpstr>
      <vt:lpstr>TribuneVTI</vt:lpstr>
      <vt:lpstr>Reducing Electricity Costs in Romania: Predictive and Reinforcement Learning for Solar Battery Optimization </vt:lpstr>
      <vt:lpstr>Introduction</vt:lpstr>
      <vt:lpstr>Introduction – Electricity Cost</vt:lpstr>
      <vt:lpstr>Problem Statement</vt:lpstr>
      <vt:lpstr>Introduction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 naris</dc:creator>
  <cp:lastModifiedBy>ab naris</cp:lastModifiedBy>
  <cp:revision>6</cp:revision>
  <dcterms:created xsi:type="dcterms:W3CDTF">2024-12-16T07:48:30Z</dcterms:created>
  <dcterms:modified xsi:type="dcterms:W3CDTF">2024-12-16T09:59:46Z</dcterms:modified>
</cp:coreProperties>
</file>