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6" r:id="rId2"/>
    <p:sldId id="258" r:id="rId3"/>
    <p:sldId id="261" r:id="rId4"/>
    <p:sldId id="259" r:id="rId5"/>
    <p:sldId id="260" r:id="rId6"/>
    <p:sldId id="268" r:id="rId7"/>
    <p:sldId id="262" r:id="rId8"/>
    <p:sldId id="269" r:id="rId9"/>
    <p:sldId id="270" r:id="rId10"/>
    <p:sldId id="26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04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0C33A-99DF-45C6-B334-0479D5D334F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6360AB-5EAE-4F90-BA39-0DF8367A19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Solar Energy Prediction Models</a:t>
          </a:r>
        </a:p>
      </dgm:t>
    </dgm:pt>
    <dgm:pt modelId="{3A4EEB16-8880-4373-BE52-69430FA57AB2}" type="parTrans" cxnId="{F30C8E2B-40B7-4189-ABE2-74BDA2C95162}">
      <dgm:prSet/>
      <dgm:spPr/>
      <dgm:t>
        <a:bodyPr/>
        <a:lstStyle/>
        <a:p>
          <a:endParaRPr lang="en-US"/>
        </a:p>
      </dgm:t>
    </dgm:pt>
    <dgm:pt modelId="{544D1370-F63C-4527-BCDF-25CDDBE8C6A3}" type="sibTrans" cxnId="{F30C8E2B-40B7-4189-ABE2-74BDA2C95162}">
      <dgm:prSet/>
      <dgm:spPr/>
      <dgm:t>
        <a:bodyPr/>
        <a:lstStyle/>
        <a:p>
          <a:endParaRPr lang="en-US"/>
        </a:p>
      </dgm:t>
    </dgm:pt>
    <dgm:pt modelId="{FF8C0198-3B01-4293-AB6E-4643F3525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gradient boosting model achieved R</a:t>
          </a:r>
          <a:r>
            <a:rPr lang="en-US" baseline="30000" dirty="0"/>
            <a:t>2 </a:t>
          </a:r>
          <a:r>
            <a:rPr lang="en-US" dirty="0"/>
            <a:t>of 0.90</a:t>
          </a:r>
        </a:p>
      </dgm:t>
    </dgm:pt>
    <dgm:pt modelId="{01A5FCCF-CD2A-420C-8957-B7DEDDE07063}" type="parTrans" cxnId="{CF77A81E-F111-4451-BC59-8820B284C762}">
      <dgm:prSet/>
      <dgm:spPr/>
      <dgm:t>
        <a:bodyPr/>
        <a:lstStyle/>
        <a:p>
          <a:endParaRPr lang="en-US"/>
        </a:p>
      </dgm:t>
    </dgm:pt>
    <dgm:pt modelId="{CE352DD2-78CC-44EB-A379-98E832CB9734}" type="sibTrans" cxnId="{CF77A81E-F111-4451-BC59-8820B284C762}">
      <dgm:prSet/>
      <dgm:spPr/>
      <dgm:t>
        <a:bodyPr/>
        <a:lstStyle/>
        <a:p>
          <a:endParaRPr lang="en-US"/>
        </a:p>
      </dgm:t>
    </dgm:pt>
    <dgm:pt modelId="{A9CCC0DF-2F9A-4112-A575-1930CE8B0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 three weather-related features are </a:t>
          </a:r>
          <a:r>
            <a:rPr lang="en-US" b="1" dirty="0"/>
            <a:t>humidity</a:t>
          </a:r>
          <a:r>
            <a:rPr lang="en-US" dirty="0"/>
            <a:t>, </a:t>
          </a:r>
          <a:r>
            <a:rPr lang="en-US" b="1" dirty="0"/>
            <a:t>cloud cover</a:t>
          </a:r>
          <a:r>
            <a:rPr lang="en-US" dirty="0"/>
            <a:t>, </a:t>
          </a:r>
          <a:r>
            <a:rPr lang="en-US" b="1" dirty="0"/>
            <a:t>solar radiation availability</a:t>
          </a:r>
          <a:r>
            <a:rPr lang="en-US" dirty="0"/>
            <a:t>.</a:t>
          </a:r>
        </a:p>
      </dgm:t>
    </dgm:pt>
    <dgm:pt modelId="{74BAA08D-A6A4-483C-9552-DAF30D238BC3}" type="parTrans" cxnId="{12C941FA-F009-453C-8EFF-79C1FDE8F7E2}">
      <dgm:prSet/>
      <dgm:spPr/>
      <dgm:t>
        <a:bodyPr/>
        <a:lstStyle/>
        <a:p>
          <a:endParaRPr lang="en-US"/>
        </a:p>
      </dgm:t>
    </dgm:pt>
    <dgm:pt modelId="{1454408C-3550-4F33-AB9C-EAB93875F571}" type="sibTrans" cxnId="{12C941FA-F009-453C-8EFF-79C1FDE8F7E2}">
      <dgm:prSet/>
      <dgm:spPr/>
      <dgm:t>
        <a:bodyPr/>
        <a:lstStyle/>
        <a:p>
          <a:endParaRPr lang="en-US"/>
        </a:p>
      </dgm:t>
    </dgm:pt>
    <dgm:pt modelId="{20493580-A7EC-4EC2-9FC6-F07CC363D17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Electricity Cost Prediction Models</a:t>
          </a:r>
        </a:p>
      </dgm:t>
    </dgm:pt>
    <dgm:pt modelId="{781C90A1-BAEF-418D-B29A-14F5A506677A}" type="parTrans" cxnId="{D461BDB0-5895-4EAC-8475-C4B5A4B522D8}">
      <dgm:prSet/>
      <dgm:spPr/>
      <dgm:t>
        <a:bodyPr/>
        <a:lstStyle/>
        <a:p>
          <a:endParaRPr lang="en-US"/>
        </a:p>
      </dgm:t>
    </dgm:pt>
    <dgm:pt modelId="{716CC09A-E4EC-4EE6-8201-4884D915E165}" type="sibTrans" cxnId="{D461BDB0-5895-4EAC-8475-C4B5A4B522D8}">
      <dgm:prSet/>
      <dgm:spPr/>
      <dgm:t>
        <a:bodyPr/>
        <a:lstStyle/>
        <a:p>
          <a:endParaRPr lang="en-US"/>
        </a:p>
      </dgm:t>
    </dgm:pt>
    <dgm:pt modelId="{703CFCB0-2003-4FC1-8F5B-679811DA8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data is stationary and exhibits a 24-hour seasonality. The time series analysis was conducted using SARIMAX, achieved a root mean squared error of 2.22 cents per kilowatt as the difference between the actual and forecasted values over the last 168 hours of data.</a:t>
          </a:r>
        </a:p>
      </dgm:t>
    </dgm:pt>
    <dgm:pt modelId="{77B72D33-C549-47A9-84EB-179DCCC451FE}" type="parTrans" cxnId="{70FF2225-8F9F-4AAA-9A24-DD1AB21C6E7A}">
      <dgm:prSet/>
      <dgm:spPr/>
      <dgm:t>
        <a:bodyPr/>
        <a:lstStyle/>
        <a:p>
          <a:endParaRPr lang="en-US"/>
        </a:p>
      </dgm:t>
    </dgm:pt>
    <dgm:pt modelId="{5AF3783A-49CA-40B1-83D4-A4056971459D}" type="sibTrans" cxnId="{70FF2225-8F9F-4AAA-9A24-DD1AB21C6E7A}">
      <dgm:prSet/>
      <dgm:spPr/>
      <dgm:t>
        <a:bodyPr/>
        <a:lstStyle/>
        <a:p>
          <a:endParaRPr lang="en-US"/>
        </a:p>
      </dgm:t>
    </dgm:pt>
    <dgm:pt modelId="{6E9FC89D-B025-4A0A-B2EF-72715ECEE136}" type="pres">
      <dgm:prSet presAssocID="{6CB0C33A-99DF-45C6-B334-0479D5D334F4}" presName="root" presStyleCnt="0">
        <dgm:presLayoutVars>
          <dgm:dir/>
          <dgm:resizeHandles val="exact"/>
        </dgm:presLayoutVars>
      </dgm:prSet>
      <dgm:spPr/>
    </dgm:pt>
    <dgm:pt modelId="{D428115D-1041-44A0-8FDE-61FEF56ECE04}" type="pres">
      <dgm:prSet presAssocID="{3C6360AB-5EAE-4F90-BA39-0DF8367A19DB}" presName="compNode" presStyleCnt="0"/>
      <dgm:spPr/>
    </dgm:pt>
    <dgm:pt modelId="{1BF1AA1E-E5C8-468C-B941-E81D0894BEC3}" type="pres">
      <dgm:prSet presAssocID="{3C6360AB-5EAE-4F90-BA39-0DF8367A19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74EBDA34-F780-483F-A9F4-344CFC69A1EF}" type="pres">
      <dgm:prSet presAssocID="{3C6360AB-5EAE-4F90-BA39-0DF8367A19DB}" presName="iconSpace" presStyleCnt="0"/>
      <dgm:spPr/>
    </dgm:pt>
    <dgm:pt modelId="{E1B0BDA0-0D34-41DA-AB0F-5D30528F60A8}" type="pres">
      <dgm:prSet presAssocID="{3C6360AB-5EAE-4F90-BA39-0DF8367A19DB}" presName="parTx" presStyleLbl="revTx" presStyleIdx="0" presStyleCnt="4">
        <dgm:presLayoutVars>
          <dgm:chMax val="0"/>
          <dgm:chPref val="0"/>
        </dgm:presLayoutVars>
      </dgm:prSet>
      <dgm:spPr/>
    </dgm:pt>
    <dgm:pt modelId="{22978101-57E8-4957-A3AB-40F4BCC850CA}" type="pres">
      <dgm:prSet presAssocID="{3C6360AB-5EAE-4F90-BA39-0DF8367A19DB}" presName="txSpace" presStyleCnt="0"/>
      <dgm:spPr/>
    </dgm:pt>
    <dgm:pt modelId="{1B85B2CD-1515-4413-84BB-E7786648ECA9}" type="pres">
      <dgm:prSet presAssocID="{3C6360AB-5EAE-4F90-BA39-0DF8367A19DB}" presName="desTx" presStyleLbl="revTx" presStyleIdx="1" presStyleCnt="4">
        <dgm:presLayoutVars/>
      </dgm:prSet>
      <dgm:spPr/>
    </dgm:pt>
    <dgm:pt modelId="{B720A8B7-61DE-43D0-8D0A-CA7597FDE454}" type="pres">
      <dgm:prSet presAssocID="{544D1370-F63C-4527-BCDF-25CDDBE8C6A3}" presName="sibTrans" presStyleCnt="0"/>
      <dgm:spPr/>
    </dgm:pt>
    <dgm:pt modelId="{CC437F3C-A8FA-4EBB-9FC0-B561CB064897}" type="pres">
      <dgm:prSet presAssocID="{20493580-A7EC-4EC2-9FC6-F07CC363D171}" presName="compNode" presStyleCnt="0"/>
      <dgm:spPr/>
    </dgm:pt>
    <dgm:pt modelId="{071E220C-83AD-4974-A660-6890EABFA253}" type="pres">
      <dgm:prSet presAssocID="{20493580-A7EC-4EC2-9FC6-F07CC363D1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1C735087-5E6F-40A6-8FC1-5F53C733D76E}" type="pres">
      <dgm:prSet presAssocID="{20493580-A7EC-4EC2-9FC6-F07CC363D171}" presName="iconSpace" presStyleCnt="0"/>
      <dgm:spPr/>
    </dgm:pt>
    <dgm:pt modelId="{3E524855-052E-4C25-835C-F12B27B06352}" type="pres">
      <dgm:prSet presAssocID="{20493580-A7EC-4EC2-9FC6-F07CC363D171}" presName="parTx" presStyleLbl="revTx" presStyleIdx="2" presStyleCnt="4">
        <dgm:presLayoutVars>
          <dgm:chMax val="0"/>
          <dgm:chPref val="0"/>
        </dgm:presLayoutVars>
      </dgm:prSet>
      <dgm:spPr/>
    </dgm:pt>
    <dgm:pt modelId="{0966C31B-0091-4E17-92AC-DC60716904CB}" type="pres">
      <dgm:prSet presAssocID="{20493580-A7EC-4EC2-9FC6-F07CC363D171}" presName="txSpace" presStyleCnt="0"/>
      <dgm:spPr/>
    </dgm:pt>
    <dgm:pt modelId="{E3D3B5F8-97C3-49F2-9934-4FB80DF5CD07}" type="pres">
      <dgm:prSet presAssocID="{20493580-A7EC-4EC2-9FC6-F07CC363D171}" presName="desTx" presStyleLbl="revTx" presStyleIdx="3" presStyleCnt="4">
        <dgm:presLayoutVars/>
      </dgm:prSet>
      <dgm:spPr/>
    </dgm:pt>
  </dgm:ptLst>
  <dgm:cxnLst>
    <dgm:cxn modelId="{5B2A6017-17FA-45DA-9F3C-7B5D0D20D2E5}" type="presOf" srcId="{A9CCC0DF-2F9A-4112-A575-1930CE8B0B29}" destId="{1B85B2CD-1515-4413-84BB-E7786648ECA9}" srcOrd="0" destOrd="1" presId="urn:microsoft.com/office/officeart/2018/2/layout/IconLabelDescriptionList"/>
    <dgm:cxn modelId="{CF77A81E-F111-4451-BC59-8820B284C762}" srcId="{3C6360AB-5EAE-4F90-BA39-0DF8367A19DB}" destId="{FF8C0198-3B01-4293-AB6E-4643F3525832}" srcOrd="0" destOrd="0" parTransId="{01A5FCCF-CD2A-420C-8957-B7DEDDE07063}" sibTransId="{CE352DD2-78CC-44EB-A379-98E832CB9734}"/>
    <dgm:cxn modelId="{70FF2225-8F9F-4AAA-9A24-DD1AB21C6E7A}" srcId="{20493580-A7EC-4EC2-9FC6-F07CC363D171}" destId="{703CFCB0-2003-4FC1-8F5B-679811DA8AC6}" srcOrd="0" destOrd="0" parTransId="{77B72D33-C549-47A9-84EB-179DCCC451FE}" sibTransId="{5AF3783A-49CA-40B1-83D4-A4056971459D}"/>
    <dgm:cxn modelId="{F30C8E2B-40B7-4189-ABE2-74BDA2C95162}" srcId="{6CB0C33A-99DF-45C6-B334-0479D5D334F4}" destId="{3C6360AB-5EAE-4F90-BA39-0DF8367A19DB}" srcOrd="0" destOrd="0" parTransId="{3A4EEB16-8880-4373-BE52-69430FA57AB2}" sibTransId="{544D1370-F63C-4527-BCDF-25CDDBE8C6A3}"/>
    <dgm:cxn modelId="{33133035-3D22-47E8-9FDF-69388807D1F8}" type="presOf" srcId="{6CB0C33A-99DF-45C6-B334-0479D5D334F4}" destId="{6E9FC89D-B025-4A0A-B2EF-72715ECEE136}" srcOrd="0" destOrd="0" presId="urn:microsoft.com/office/officeart/2018/2/layout/IconLabelDescriptionList"/>
    <dgm:cxn modelId="{AC3C0343-95B8-4D24-8CC3-523BF61E0756}" type="presOf" srcId="{20493580-A7EC-4EC2-9FC6-F07CC363D171}" destId="{3E524855-052E-4C25-835C-F12B27B06352}" srcOrd="0" destOrd="0" presId="urn:microsoft.com/office/officeart/2018/2/layout/IconLabelDescriptionList"/>
    <dgm:cxn modelId="{6F083B7E-54C4-42A8-BD69-3A5F229663CA}" type="presOf" srcId="{3C6360AB-5EAE-4F90-BA39-0DF8367A19DB}" destId="{E1B0BDA0-0D34-41DA-AB0F-5D30528F60A8}" srcOrd="0" destOrd="0" presId="urn:microsoft.com/office/officeart/2018/2/layout/IconLabelDescriptionList"/>
    <dgm:cxn modelId="{D461BDB0-5895-4EAC-8475-C4B5A4B522D8}" srcId="{6CB0C33A-99DF-45C6-B334-0479D5D334F4}" destId="{20493580-A7EC-4EC2-9FC6-F07CC363D171}" srcOrd="1" destOrd="0" parTransId="{781C90A1-BAEF-418D-B29A-14F5A506677A}" sibTransId="{716CC09A-E4EC-4EE6-8201-4884D915E165}"/>
    <dgm:cxn modelId="{42DB6BDA-3066-4842-A936-6C9F3DF48D60}" type="presOf" srcId="{FF8C0198-3B01-4293-AB6E-4643F3525832}" destId="{1B85B2CD-1515-4413-84BB-E7786648ECA9}" srcOrd="0" destOrd="0" presId="urn:microsoft.com/office/officeart/2018/2/layout/IconLabelDescriptionList"/>
    <dgm:cxn modelId="{ED05A5E5-5668-4E70-AC2E-3ACD1D1F4CFC}" type="presOf" srcId="{703CFCB0-2003-4FC1-8F5B-679811DA8AC6}" destId="{E3D3B5F8-97C3-49F2-9934-4FB80DF5CD07}" srcOrd="0" destOrd="0" presId="urn:microsoft.com/office/officeart/2018/2/layout/IconLabelDescriptionList"/>
    <dgm:cxn modelId="{12C941FA-F009-453C-8EFF-79C1FDE8F7E2}" srcId="{3C6360AB-5EAE-4F90-BA39-0DF8367A19DB}" destId="{A9CCC0DF-2F9A-4112-A575-1930CE8B0B29}" srcOrd="1" destOrd="0" parTransId="{74BAA08D-A6A4-483C-9552-DAF30D238BC3}" sibTransId="{1454408C-3550-4F33-AB9C-EAB93875F571}"/>
    <dgm:cxn modelId="{1042F496-1F05-4513-BC40-5BDBAD0898AA}" type="presParOf" srcId="{6E9FC89D-B025-4A0A-B2EF-72715ECEE136}" destId="{D428115D-1041-44A0-8FDE-61FEF56ECE04}" srcOrd="0" destOrd="0" presId="urn:microsoft.com/office/officeart/2018/2/layout/IconLabelDescriptionList"/>
    <dgm:cxn modelId="{0E07F711-C093-4A4D-9E26-99DA2984B7C4}" type="presParOf" srcId="{D428115D-1041-44A0-8FDE-61FEF56ECE04}" destId="{1BF1AA1E-E5C8-468C-B941-E81D0894BEC3}" srcOrd="0" destOrd="0" presId="urn:microsoft.com/office/officeart/2018/2/layout/IconLabelDescriptionList"/>
    <dgm:cxn modelId="{01057484-BB19-43EE-8478-F33FAF635B02}" type="presParOf" srcId="{D428115D-1041-44A0-8FDE-61FEF56ECE04}" destId="{74EBDA34-F780-483F-A9F4-344CFC69A1EF}" srcOrd="1" destOrd="0" presId="urn:microsoft.com/office/officeart/2018/2/layout/IconLabelDescriptionList"/>
    <dgm:cxn modelId="{646E792E-FA7F-4ACE-A7AB-0CAEF682D3A7}" type="presParOf" srcId="{D428115D-1041-44A0-8FDE-61FEF56ECE04}" destId="{E1B0BDA0-0D34-41DA-AB0F-5D30528F60A8}" srcOrd="2" destOrd="0" presId="urn:microsoft.com/office/officeart/2018/2/layout/IconLabelDescriptionList"/>
    <dgm:cxn modelId="{F1B013C5-9E44-49F6-AAD5-C3F7F8B1BE01}" type="presParOf" srcId="{D428115D-1041-44A0-8FDE-61FEF56ECE04}" destId="{22978101-57E8-4957-A3AB-40F4BCC850CA}" srcOrd="3" destOrd="0" presId="urn:microsoft.com/office/officeart/2018/2/layout/IconLabelDescriptionList"/>
    <dgm:cxn modelId="{B3E9DC80-5B13-4FC1-B22D-43F718A416CB}" type="presParOf" srcId="{D428115D-1041-44A0-8FDE-61FEF56ECE04}" destId="{1B85B2CD-1515-4413-84BB-E7786648ECA9}" srcOrd="4" destOrd="0" presId="urn:microsoft.com/office/officeart/2018/2/layout/IconLabelDescriptionList"/>
    <dgm:cxn modelId="{084850A2-167D-4BB5-B36D-B811A4EE8F08}" type="presParOf" srcId="{6E9FC89D-B025-4A0A-B2EF-72715ECEE136}" destId="{B720A8B7-61DE-43D0-8D0A-CA7597FDE454}" srcOrd="1" destOrd="0" presId="urn:microsoft.com/office/officeart/2018/2/layout/IconLabelDescriptionList"/>
    <dgm:cxn modelId="{ACF8BBDA-8A94-4430-A912-1B5EA3675156}" type="presParOf" srcId="{6E9FC89D-B025-4A0A-B2EF-72715ECEE136}" destId="{CC437F3C-A8FA-4EBB-9FC0-B561CB064897}" srcOrd="2" destOrd="0" presId="urn:microsoft.com/office/officeart/2018/2/layout/IconLabelDescriptionList"/>
    <dgm:cxn modelId="{C726AA50-B678-4132-9DF2-E84CE0576FED}" type="presParOf" srcId="{CC437F3C-A8FA-4EBB-9FC0-B561CB064897}" destId="{071E220C-83AD-4974-A660-6890EABFA253}" srcOrd="0" destOrd="0" presId="urn:microsoft.com/office/officeart/2018/2/layout/IconLabelDescriptionList"/>
    <dgm:cxn modelId="{01E069ED-B33D-4DDA-97EE-F7E40344FF27}" type="presParOf" srcId="{CC437F3C-A8FA-4EBB-9FC0-B561CB064897}" destId="{1C735087-5E6F-40A6-8FC1-5F53C733D76E}" srcOrd="1" destOrd="0" presId="urn:microsoft.com/office/officeart/2018/2/layout/IconLabelDescriptionList"/>
    <dgm:cxn modelId="{4CC2A744-C925-4E5D-B3DF-7A372B4788A2}" type="presParOf" srcId="{CC437F3C-A8FA-4EBB-9FC0-B561CB064897}" destId="{3E524855-052E-4C25-835C-F12B27B06352}" srcOrd="2" destOrd="0" presId="urn:microsoft.com/office/officeart/2018/2/layout/IconLabelDescriptionList"/>
    <dgm:cxn modelId="{4221909C-62B9-435B-8817-1484E64E7874}" type="presParOf" srcId="{CC437F3C-A8FA-4EBB-9FC0-B561CB064897}" destId="{0966C31B-0091-4E17-92AC-DC60716904CB}" srcOrd="3" destOrd="0" presId="urn:microsoft.com/office/officeart/2018/2/layout/IconLabelDescriptionList"/>
    <dgm:cxn modelId="{69C70DA1-8FA0-480D-9840-739B449749DB}" type="presParOf" srcId="{CC437F3C-A8FA-4EBB-9FC0-B561CB064897}" destId="{E3D3B5F8-97C3-49F2-9934-4FB80DF5CD0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1AA1E-E5C8-468C-B941-E81D0894BEC3}">
      <dsp:nvSpPr>
        <dsp:cNvPr id="0" name=""/>
        <dsp:cNvSpPr/>
      </dsp:nvSpPr>
      <dsp:spPr>
        <a:xfrm>
          <a:off x="5299" y="247353"/>
          <a:ext cx="890972" cy="890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0BDA0-0D34-41DA-AB0F-5D30528F60A8}">
      <dsp:nvSpPr>
        <dsp:cNvPr id="0" name=""/>
        <dsp:cNvSpPr/>
      </dsp:nvSpPr>
      <dsp:spPr>
        <a:xfrm>
          <a:off x="5299" y="1253033"/>
          <a:ext cx="2545636" cy="42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Solar Energy Prediction Models</a:t>
          </a:r>
        </a:p>
      </dsp:txBody>
      <dsp:txXfrm>
        <a:off x="5299" y="1253033"/>
        <a:ext cx="2545636" cy="429576"/>
      </dsp:txXfrm>
    </dsp:sp>
    <dsp:sp modelId="{1B85B2CD-1515-4413-84BB-E7786648ECA9}">
      <dsp:nvSpPr>
        <dsp:cNvPr id="0" name=""/>
        <dsp:cNvSpPr/>
      </dsp:nvSpPr>
      <dsp:spPr>
        <a:xfrm>
          <a:off x="5299" y="1735961"/>
          <a:ext cx="2545636" cy="117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gradient boosting model achieved R</a:t>
          </a:r>
          <a:r>
            <a:rPr lang="en-US" sz="1100" kern="1200" baseline="30000" dirty="0"/>
            <a:t>2 </a:t>
          </a:r>
          <a:r>
            <a:rPr lang="en-US" sz="1100" kern="1200" dirty="0"/>
            <a:t>of 0.90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Top three weather-related features are </a:t>
          </a:r>
          <a:r>
            <a:rPr lang="en-US" sz="1100" b="1" kern="1200" dirty="0"/>
            <a:t>humidity</a:t>
          </a:r>
          <a:r>
            <a:rPr lang="en-US" sz="1100" kern="1200" dirty="0"/>
            <a:t>, </a:t>
          </a:r>
          <a:r>
            <a:rPr lang="en-US" sz="1100" b="1" kern="1200" dirty="0"/>
            <a:t>cloud cover</a:t>
          </a:r>
          <a:r>
            <a:rPr lang="en-US" sz="1100" kern="1200" dirty="0"/>
            <a:t>, </a:t>
          </a:r>
          <a:r>
            <a:rPr lang="en-US" sz="1100" b="1" kern="1200" dirty="0"/>
            <a:t>solar radiation availability</a:t>
          </a:r>
          <a:r>
            <a:rPr lang="en-US" sz="1100" kern="1200" dirty="0"/>
            <a:t>.</a:t>
          </a:r>
        </a:p>
      </dsp:txBody>
      <dsp:txXfrm>
        <a:off x="5299" y="1735961"/>
        <a:ext cx="2545636" cy="1178984"/>
      </dsp:txXfrm>
    </dsp:sp>
    <dsp:sp modelId="{071E220C-83AD-4974-A660-6890EABFA253}">
      <dsp:nvSpPr>
        <dsp:cNvPr id="0" name=""/>
        <dsp:cNvSpPr/>
      </dsp:nvSpPr>
      <dsp:spPr>
        <a:xfrm>
          <a:off x="2996422" y="247353"/>
          <a:ext cx="890972" cy="890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24855-052E-4C25-835C-F12B27B06352}">
      <dsp:nvSpPr>
        <dsp:cNvPr id="0" name=""/>
        <dsp:cNvSpPr/>
      </dsp:nvSpPr>
      <dsp:spPr>
        <a:xfrm>
          <a:off x="2996422" y="1253033"/>
          <a:ext cx="2545636" cy="429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Electricity Cost Prediction Models</a:t>
          </a:r>
        </a:p>
      </dsp:txBody>
      <dsp:txXfrm>
        <a:off x="2996422" y="1253033"/>
        <a:ext cx="2545636" cy="429576"/>
      </dsp:txXfrm>
    </dsp:sp>
    <dsp:sp modelId="{E3D3B5F8-97C3-49F2-9934-4FB80DF5CD07}">
      <dsp:nvSpPr>
        <dsp:cNvPr id="0" name=""/>
        <dsp:cNvSpPr/>
      </dsp:nvSpPr>
      <dsp:spPr>
        <a:xfrm>
          <a:off x="2996422" y="1735961"/>
          <a:ext cx="2545636" cy="117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data is stationary and exhibits a 24-hour seasonality. The time series analysis was conducted using SARIMAX, achieved a root mean squared error of 2.22 cents per kilowatt as the difference between the actual and forecasted values over the last 168 hours of data.</a:t>
          </a:r>
        </a:p>
      </dsp:txBody>
      <dsp:txXfrm>
        <a:off x="2996422" y="1735961"/>
        <a:ext cx="2545636" cy="1178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4C97F-4EE2-4647-82A1-74BB83C0D90A}" type="datetimeFigureOut">
              <a:rPr lang="en-AE" smtClean="0"/>
              <a:t>17/12/2024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4BA0B-77F6-48B2-A36C-6022B77138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674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88836-27FD-A301-C623-CB6D9B59F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593AF-0748-C0CC-C21E-454FD94C2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D420B-BF46-B634-85BA-6C41C55D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A55C3-6DAE-8A85-B131-19D9C3467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26014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CF40F-4852-D55C-4815-3E145F23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08DA4-142C-A479-5BB8-D9A9BED9A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46E2F-7966-E2E2-6088-4CA3F0278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C93CF-760D-9408-6F3D-F6679F9B3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11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707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C9169-78B0-CEF0-BB8D-3B8105B8E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B09400-A0ED-5C36-BFF8-5CBECFFB4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00879-7E9D-3E2C-63F4-33F79A829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A14B-30C3-301F-51E5-29D1530AA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3524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6CA36-4C38-7025-9129-F5C11175A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4EA3F0-48F9-3FE8-C434-7150B59BB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3DF36-963B-1B80-54A2-A39A7E41C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1EF6B-9FEB-91DB-A975-C37CCDBFA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6936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975A6-A989-62BE-7812-02AB62963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3345B2-C4C6-B235-E254-5040DF2D7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237D9-D773-43CB-F455-025953411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05DF3-6B59-CDAB-0179-1D6B7583E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456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EB128-FB97-CC98-7FB7-E98A91542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6B6CDE-7E6A-3708-F51B-2DE310B8F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9CE287-D283-2683-726C-7391FB75D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B7F97-83A9-774F-6B7A-230EB7714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7898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9AC6B-3A4E-6038-EA8D-B81924381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3C070-1AE6-C8CA-C358-910902FA5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DCF9C0-E069-653D-4F27-E4BBB356D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BC59-960F-3742-61AC-A1F4D5B51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169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F255-EC3B-A988-33EE-0C7C88B8C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AF410-19EB-3021-825A-3243F81CC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AC3DC1-DDDF-A78B-7E69-6F4571116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FC2BF-222A-ACFF-D0A8-087BB3DA0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3387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33C9A-1F15-55E3-41E2-CB43779F3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B888CB-751B-ED91-CB6E-C25198168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EF990-0FFC-0159-8161-47E1633C7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EA5BF-1BF2-287E-D401-FFA044A7D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1151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B9C47-2C20-990F-656A-F1D372DD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D6624-0C13-D2FF-357E-14025EDAEA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08476-4EA2-C9C4-1164-B13B360E2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18F8E-E5BA-B897-BBE1-AC9A1A69A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4237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7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crossing.com/weather/weather-data-services/Bucharest,Romania/metric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stefancomanita/hourly-electricity-consumption-and-production" TargetMode="External"/><Relationship Id="rId4" Type="http://schemas.openxmlformats.org/officeDocument/2006/relationships/hyperlink" Target="https://thingler.io/country/Romani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lar panels and a row of white boxes&#10;&#10;Description automatically generated">
            <a:extLst>
              <a:ext uri="{FF2B5EF4-FFF2-40B4-BE49-F238E27FC236}">
                <a16:creationId xmlns:a16="http://schemas.microsoft.com/office/drawing/2014/main" id="{628279D1-7458-CCFE-F219-F14EA6FA6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863D0-7090-6D68-5F35-E8E3F883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en-US" sz="3200" b="1" i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Reducing Electricity Costs in Romania: Predictive and Reinforcement Learning for Solar Battery Optimization</a:t>
            </a:r>
            <a:br>
              <a:rPr lang="en-US" sz="3200" b="1" i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endParaRPr lang="en-AE" sz="3200" dirty="0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E6B94-53B9-0E17-C401-9C3E96763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Authawich N.</a:t>
            </a:r>
            <a:endParaRPr lang="en-AE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834CCF-C261-256C-FDE2-BDF3E8BF680C}"/>
              </a:ext>
            </a:extLst>
          </p:cNvPr>
          <p:cNvSpPr txBox="1"/>
          <p:nvPr/>
        </p:nvSpPr>
        <p:spPr>
          <a:xfrm>
            <a:off x="6286507" y="6454470"/>
            <a:ext cx="5329810" cy="214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800" dirty="0">
                <a:solidFill>
                  <a:schemeClr val="bg1"/>
                </a:solidFill>
              </a:rPr>
              <a:t>Image Source: https://auroraer.com/insight/exploring-the-new-wave-of-subsidy-support-in-romania-and-hungary/</a:t>
            </a:r>
          </a:p>
        </p:txBody>
      </p:sp>
    </p:spTree>
    <p:extLst>
      <p:ext uri="{BB962C8B-B14F-4D97-AF65-F5344CB8AC3E}">
        <p14:creationId xmlns:p14="http://schemas.microsoft.com/office/powerpoint/2010/main" val="211586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9A653-C754-F1E0-8204-69004EEF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59DB4-D7B7-7638-658D-0B94A29F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fontAlgn="base">
              <a:spcAft>
                <a:spcPct val="0"/>
              </a:spcAft>
            </a:pPr>
            <a:r>
              <a:rPr lang="en-US" sz="3200" dirty="0"/>
              <a:t>Introduction to Reinforcement Learning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8C85D0A-D9FF-5CCD-0058-18E2DAE03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" y="2779774"/>
            <a:ext cx="5547360" cy="3175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Reinforcement Learning (RL) is a branch of machine learning where an 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agent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 learns to make decisions by interacting with an 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environment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 to maximize cumulative 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rewards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.</a:t>
            </a:r>
          </a:p>
          <a:p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The agent observes the state of environment, takes actions, and receives feedback in the form of rewards. Overtime, the agent learns a 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policy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, a mapping from states to actions, that maximizes the expected cumulative rewards.</a:t>
            </a:r>
          </a:p>
          <a:p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One of the foundational methods in reinforcement learning is 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Q-learning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1F2328"/>
              </a:solidFill>
              <a:effectLst/>
              <a:latin typeface="+mj-lt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BA3A730-6646-2287-AEEC-2DB18070079A}"/>
              </a:ext>
            </a:extLst>
          </p:cNvPr>
          <p:cNvSpPr/>
          <p:nvPr/>
        </p:nvSpPr>
        <p:spPr>
          <a:xfrm>
            <a:off x="7580219" y="3150228"/>
            <a:ext cx="1600611" cy="5270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72969-B67E-E098-AC2A-2D82B0E4C927}"/>
              </a:ext>
            </a:extLst>
          </p:cNvPr>
          <p:cNvSpPr txBox="1"/>
          <p:nvPr/>
        </p:nvSpPr>
        <p:spPr>
          <a:xfrm>
            <a:off x="7416363" y="1870996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</a:t>
            </a:r>
            <a:endParaRPr lang="en-AE" sz="1200" dirty="0"/>
          </a:p>
        </p:txBody>
      </p:sp>
      <p:pic>
        <p:nvPicPr>
          <p:cNvPr id="8" name="Graphic 7" descr="Robot with solid fill">
            <a:extLst>
              <a:ext uri="{FF2B5EF4-FFF2-40B4-BE49-F238E27FC236}">
                <a16:creationId xmlns:a16="http://schemas.microsoft.com/office/drawing/2014/main" id="{C77FE543-680F-435B-808A-C4E5967EC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7879" y="151257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47C923-F79A-E89A-2CED-EFBA16BB049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8365079" y="2426977"/>
            <a:ext cx="15446" cy="72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2FC0A1-9411-ACED-A6D3-4017701A370D}"/>
              </a:ext>
            </a:extLst>
          </p:cNvPr>
          <p:cNvSpPr txBox="1"/>
          <p:nvPr/>
        </p:nvSpPr>
        <p:spPr>
          <a:xfrm>
            <a:off x="9190220" y="3272862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 S</a:t>
            </a:r>
            <a:r>
              <a:rPr lang="en-US" sz="1200" baseline="-25000" dirty="0"/>
              <a:t>t</a:t>
            </a:r>
            <a:endParaRPr lang="en-A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773CAB-7034-6279-F33B-909B176646E0}"/>
              </a:ext>
            </a:extLst>
          </p:cNvPr>
          <p:cNvSpPr txBox="1"/>
          <p:nvPr/>
        </p:nvSpPr>
        <p:spPr>
          <a:xfrm>
            <a:off x="8365079" y="2601924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Action A</a:t>
            </a:r>
            <a:r>
              <a:rPr lang="en-US" sz="1200" baseline="-25000" dirty="0"/>
              <a:t>t</a:t>
            </a:r>
            <a:endParaRPr lang="en-AE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C8A523-9367-88F4-C87B-E5E57B7FE182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8380524" y="3677234"/>
            <a:ext cx="1" cy="66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Trophy with solid fill">
            <a:extLst>
              <a:ext uri="{FF2B5EF4-FFF2-40B4-BE49-F238E27FC236}">
                <a16:creationId xmlns:a16="http://schemas.microsoft.com/office/drawing/2014/main" id="{F8FF6F91-0209-7C7A-42B7-9FC0ABD24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3324" y="4344560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B3A66EE-2DB2-A9A1-68F9-5B93090C6B31}"/>
              </a:ext>
            </a:extLst>
          </p:cNvPr>
          <p:cNvSpPr txBox="1"/>
          <p:nvPr/>
        </p:nvSpPr>
        <p:spPr>
          <a:xfrm>
            <a:off x="8380524" y="391302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Reward R</a:t>
            </a:r>
            <a:r>
              <a:rPr lang="en-US" sz="1200" baseline="-25000" dirty="0"/>
              <a:t>t</a:t>
            </a:r>
            <a:endParaRPr lang="en-AE" sz="1200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FD46CB-8E8C-DF69-1251-1FD534DB697C}"/>
              </a:ext>
            </a:extLst>
          </p:cNvPr>
          <p:cNvCxnSpPr>
            <a:cxnSpLocks/>
            <a:stCxn id="23" idx="2"/>
            <a:endCxn id="5" idx="1"/>
          </p:cNvCxnSpPr>
          <p:nvPr/>
        </p:nvCxnSpPr>
        <p:spPr>
          <a:xfrm rot="5400000" flipH="1">
            <a:off x="7057757" y="3936194"/>
            <a:ext cx="1845229" cy="800305"/>
          </a:xfrm>
          <a:prstGeom prst="bentConnector4">
            <a:avLst>
              <a:gd name="adj1" fmla="val -12389"/>
              <a:gd name="adj2" fmla="val 128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757CD1-5B74-6D3B-7888-113CECCD66A2}"/>
              </a:ext>
            </a:extLst>
          </p:cNvPr>
          <p:cNvSpPr txBox="1"/>
          <p:nvPr/>
        </p:nvSpPr>
        <p:spPr>
          <a:xfrm>
            <a:off x="6597650" y="4329149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 = t + 1</a:t>
            </a:r>
            <a:endParaRPr lang="en-AE" sz="1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9FE25B-28F9-1AA2-92B8-2297E99A7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66714"/>
              </p:ext>
            </p:extLst>
          </p:nvPr>
        </p:nvGraphicFramePr>
        <p:xfrm>
          <a:off x="10649603" y="3150228"/>
          <a:ext cx="1148412" cy="54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804">
                  <a:extLst>
                    <a:ext uri="{9D8B030D-6E8A-4147-A177-3AD203B41FA5}">
                      <a16:colId xmlns:a16="http://schemas.microsoft.com/office/drawing/2014/main" val="706021307"/>
                    </a:ext>
                  </a:extLst>
                </a:gridCol>
                <a:gridCol w="382804">
                  <a:extLst>
                    <a:ext uri="{9D8B030D-6E8A-4147-A177-3AD203B41FA5}">
                      <a16:colId xmlns:a16="http://schemas.microsoft.com/office/drawing/2014/main" val="694572017"/>
                    </a:ext>
                  </a:extLst>
                </a:gridCol>
                <a:gridCol w="382804">
                  <a:extLst>
                    <a:ext uri="{9D8B030D-6E8A-4147-A177-3AD203B41FA5}">
                      <a16:colId xmlns:a16="http://schemas.microsoft.com/office/drawing/2014/main" val="2958316292"/>
                    </a:ext>
                  </a:extLst>
                </a:gridCol>
              </a:tblGrid>
              <a:tr h="177094"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43667" marR="43667" marT="21834" marB="21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A</a:t>
                      </a:r>
                      <a:r>
                        <a:rPr lang="en-US" sz="900" baseline="-25000" dirty="0"/>
                        <a:t>0</a:t>
                      </a:r>
                      <a:endParaRPr lang="en-US" sz="900" dirty="0"/>
                    </a:p>
                  </a:txBody>
                  <a:tcPr marL="43667" marR="43667" marT="21834" marB="218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A</a:t>
                      </a:r>
                      <a:r>
                        <a:rPr lang="en-US" sz="900" baseline="-25000" dirty="0"/>
                        <a:t>1</a:t>
                      </a:r>
                      <a:endParaRPr lang="en-US" sz="900" dirty="0"/>
                    </a:p>
                  </a:txBody>
                  <a:tcPr marL="43667" marR="43667" marT="21834" marB="21834"/>
                </a:tc>
                <a:extLst>
                  <a:ext uri="{0D108BD9-81ED-4DB2-BD59-A6C34878D82A}">
                    <a16:rowId xmlns:a16="http://schemas.microsoft.com/office/drawing/2014/main" val="1412786622"/>
                  </a:ext>
                </a:extLst>
              </a:tr>
              <a:tr h="17709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</a:t>
                      </a:r>
                      <a:r>
                        <a:rPr lang="en-US" sz="900" baseline="-25000" dirty="0"/>
                        <a:t>0</a:t>
                      </a:r>
                      <a:endParaRPr lang="en-US" sz="900" dirty="0"/>
                    </a:p>
                  </a:txBody>
                  <a:tcPr marL="43667" marR="43667" marT="21834" marB="21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-1.1</a:t>
                      </a:r>
                    </a:p>
                  </a:txBody>
                  <a:tcPr marL="43667" marR="43667" marT="21834" marB="21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43667" marR="43667" marT="21834" marB="21834"/>
                </a:tc>
                <a:extLst>
                  <a:ext uri="{0D108BD9-81ED-4DB2-BD59-A6C34878D82A}">
                    <a16:rowId xmlns:a16="http://schemas.microsoft.com/office/drawing/2014/main" val="648188587"/>
                  </a:ext>
                </a:extLst>
              </a:tr>
              <a:tr h="177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S</a:t>
                      </a:r>
                      <a:r>
                        <a:rPr lang="en-US" sz="900" baseline="-25000" dirty="0"/>
                        <a:t>1</a:t>
                      </a:r>
                      <a:endParaRPr lang="en-US" sz="900" dirty="0"/>
                    </a:p>
                  </a:txBody>
                  <a:tcPr marL="43667" marR="43667" marT="21834" marB="21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</a:p>
                  </a:txBody>
                  <a:tcPr marL="43667" marR="43667" marT="21834" marB="218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-0.5</a:t>
                      </a:r>
                    </a:p>
                  </a:txBody>
                  <a:tcPr marL="43667" marR="43667" marT="21834" marB="21834"/>
                </a:tc>
                <a:extLst>
                  <a:ext uri="{0D108BD9-81ED-4DB2-BD59-A6C34878D82A}">
                    <a16:rowId xmlns:a16="http://schemas.microsoft.com/office/drawing/2014/main" val="11415713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FCBC517-085D-33B5-546D-E7562581D0CC}"/>
              </a:ext>
            </a:extLst>
          </p:cNvPr>
          <p:cNvSpPr txBox="1"/>
          <p:nvPr/>
        </p:nvSpPr>
        <p:spPr>
          <a:xfrm>
            <a:off x="10854156" y="287610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Q-Table</a:t>
            </a:r>
            <a:endParaRPr lang="en-AE" sz="120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2FF7166-D727-A1C8-0E70-C05E5FEE8BF7}"/>
              </a:ext>
            </a:extLst>
          </p:cNvPr>
          <p:cNvCxnSpPr>
            <a:cxnSpLocks/>
            <a:stCxn id="9" idx="1"/>
            <a:endCxn id="18" idx="3"/>
          </p:cNvCxnSpPr>
          <p:nvPr/>
        </p:nvCxnSpPr>
        <p:spPr>
          <a:xfrm rot="10800000">
            <a:off x="9173315" y="2740424"/>
            <a:ext cx="1476289" cy="681046"/>
          </a:xfrm>
          <a:prstGeom prst="bentConnector3">
            <a:avLst>
              <a:gd name="adj1" fmla="val 18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828A45C-B00A-EA58-AA15-EC4D3B1E5600}"/>
              </a:ext>
            </a:extLst>
          </p:cNvPr>
          <p:cNvCxnSpPr>
            <a:stCxn id="26" idx="3"/>
            <a:endCxn id="9" idx="2"/>
          </p:cNvCxnSpPr>
          <p:nvPr/>
        </p:nvCxnSpPr>
        <p:spPr>
          <a:xfrm flipV="1">
            <a:off x="9256085" y="3692712"/>
            <a:ext cx="1967724" cy="358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36BE368-7D0F-E5D2-1DF0-FC4518C583F4}"/>
              </a:ext>
            </a:extLst>
          </p:cNvPr>
          <p:cNvSpPr txBox="1"/>
          <p:nvPr/>
        </p:nvSpPr>
        <p:spPr>
          <a:xfrm>
            <a:off x="9378529" y="2328011"/>
            <a:ext cx="878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200" dirty="0"/>
              <a:t>Random </a:t>
            </a:r>
          </a:p>
          <a:p>
            <a:pPr algn="ctr"/>
            <a:r>
              <a:rPr lang="en-AE" sz="1200" dirty="0"/>
              <a:t>or Choose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20EC49-8387-6902-AC0D-38F4A48A908D}"/>
              </a:ext>
            </a:extLst>
          </p:cNvPr>
          <p:cNvSpPr txBox="1"/>
          <p:nvPr/>
        </p:nvSpPr>
        <p:spPr>
          <a:xfrm>
            <a:off x="9831197" y="404754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200" dirty="0"/>
              <a:t>Update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E2E3200-C926-BF98-2D80-5C003CA2CB40}"/>
              </a:ext>
            </a:extLst>
          </p:cNvPr>
          <p:cNvCxnSpPr>
            <a:cxnSpLocks/>
            <a:stCxn id="22" idx="0"/>
            <a:endCxn id="40" idx="1"/>
          </p:cNvCxnSpPr>
          <p:nvPr/>
        </p:nvCxnSpPr>
        <p:spPr>
          <a:xfrm rot="5400000" flipH="1" flipV="1">
            <a:off x="9829473" y="1718248"/>
            <a:ext cx="598203" cy="6213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638A16-C48F-29C4-3A43-BEC20C55E9A6}"/>
              </a:ext>
            </a:extLst>
          </p:cNvPr>
          <p:cNvSpPr txBox="1"/>
          <p:nvPr/>
        </p:nvSpPr>
        <p:spPr>
          <a:xfrm>
            <a:off x="10439236" y="1314309"/>
            <a:ext cx="131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 sz="1200" dirty="0"/>
              <a:t>After learning for a while, the agent will follow Q-Table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E3B7A9-4C18-306D-C891-9983B0B7FD3A}"/>
              </a:ext>
            </a:extLst>
          </p:cNvPr>
          <p:cNvSpPr txBox="1"/>
          <p:nvPr/>
        </p:nvSpPr>
        <p:spPr>
          <a:xfrm>
            <a:off x="7397963" y="5483236"/>
            <a:ext cx="1019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E" sz="1200" dirty="0"/>
              <a:t>End Episode</a:t>
            </a:r>
          </a:p>
        </p:txBody>
      </p:sp>
    </p:spTree>
    <p:extLst>
      <p:ext uri="{BB962C8B-B14F-4D97-AF65-F5344CB8AC3E}">
        <p14:creationId xmlns:p14="http://schemas.microsoft.com/office/powerpoint/2010/main" val="127002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B7878-FE3F-989F-FA43-2C4182935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FE61FB8-97CF-F1C9-8CA8-1C795AE2F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148AC-D8F2-88BD-414B-F07FAEBC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fontAlgn="base">
              <a:spcAft>
                <a:spcPct val="0"/>
              </a:spcAft>
            </a:pPr>
            <a:r>
              <a:rPr lang="en-US" sz="3200" dirty="0"/>
              <a:t>Solar Battery Optimization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3B35766-8BC6-19DB-7087-C14E79231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AE11D1D-0097-7CAF-64C6-2FEC40B8F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1B510C-893C-9108-24EC-0401E5902382}"/>
              </a:ext>
            </a:extLst>
          </p:cNvPr>
          <p:cNvSpPr txBox="1"/>
          <p:nvPr/>
        </p:nvSpPr>
        <p:spPr>
          <a:xfrm>
            <a:off x="548640" y="1640445"/>
            <a:ext cx="226151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Environment</a:t>
            </a:r>
          </a:p>
          <a:p>
            <a:endParaRPr lang="en-US" sz="1600" b="1" dirty="0"/>
          </a:p>
          <a:p>
            <a:r>
              <a:rPr lang="en-US" sz="1400" b="1" dirty="0"/>
              <a:t>Varies at each Hour</a:t>
            </a:r>
          </a:p>
          <a:p>
            <a:r>
              <a:rPr lang="en-US" sz="1400" dirty="0"/>
              <a:t>Solar Energy (kWh)</a:t>
            </a:r>
          </a:p>
          <a:p>
            <a:r>
              <a:rPr lang="en-US" sz="1400" dirty="0"/>
              <a:t>Electricity Cost (c/kWh)</a:t>
            </a:r>
          </a:p>
          <a:p>
            <a:r>
              <a:rPr lang="en-US" sz="1400" dirty="0"/>
              <a:t>Load Profile (kWh)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54B1D-0A15-03A0-16A9-31DD03D936D0}"/>
              </a:ext>
            </a:extLst>
          </p:cNvPr>
          <p:cNvSpPr txBox="1"/>
          <p:nvPr/>
        </p:nvSpPr>
        <p:spPr>
          <a:xfrm>
            <a:off x="2938967" y="1640445"/>
            <a:ext cx="27220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State</a:t>
            </a:r>
          </a:p>
          <a:p>
            <a:endParaRPr lang="en-US" sz="1600" b="1" dirty="0"/>
          </a:p>
          <a:p>
            <a:r>
              <a:rPr lang="en-US" sz="1400" dirty="0"/>
              <a:t>Hour (0 – 23)</a:t>
            </a:r>
          </a:p>
          <a:p>
            <a:r>
              <a:rPr lang="en-US" sz="1400" dirty="0"/>
              <a:t>Battery Levels (initial =  3 kWh)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C0574-C34D-DA9E-F877-62EF2A3C6096}"/>
              </a:ext>
            </a:extLst>
          </p:cNvPr>
          <p:cNvSpPr txBox="1"/>
          <p:nvPr/>
        </p:nvSpPr>
        <p:spPr>
          <a:xfrm>
            <a:off x="5789812" y="1640445"/>
            <a:ext cx="23390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Actions</a:t>
            </a:r>
          </a:p>
          <a:p>
            <a:endParaRPr lang="en-US" sz="1600" b="1" dirty="0"/>
          </a:p>
          <a:p>
            <a:r>
              <a:rPr lang="en-US" sz="1400" dirty="0"/>
              <a:t>If </a:t>
            </a:r>
            <a:r>
              <a:rPr lang="en-US" sz="1400" b="1" dirty="0"/>
              <a:t>Charge:</a:t>
            </a:r>
          </a:p>
          <a:p>
            <a:r>
              <a:rPr lang="en-US" sz="1400" b="1" dirty="0"/>
              <a:t>    </a:t>
            </a:r>
            <a:r>
              <a:rPr lang="en-US" sz="1400" dirty="0"/>
              <a:t>Battery Level Increases</a:t>
            </a:r>
            <a:endParaRPr lang="en-US" sz="1400" b="1" dirty="0"/>
          </a:p>
          <a:p>
            <a:r>
              <a:rPr lang="en-US" sz="1400" dirty="0"/>
              <a:t>If </a:t>
            </a:r>
            <a:r>
              <a:rPr lang="en-US" sz="1400" b="1" dirty="0"/>
              <a:t>Discharge:</a:t>
            </a:r>
          </a:p>
          <a:p>
            <a:r>
              <a:rPr lang="en-US" sz="1400" b="1" dirty="0"/>
              <a:t>    </a:t>
            </a:r>
            <a:r>
              <a:rPr lang="en-US" sz="1400" dirty="0"/>
              <a:t>Battery Level Decreases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9A196-497E-07D5-7976-977DA0AE8F94}"/>
              </a:ext>
            </a:extLst>
          </p:cNvPr>
          <p:cNvSpPr txBox="1"/>
          <p:nvPr/>
        </p:nvSpPr>
        <p:spPr>
          <a:xfrm>
            <a:off x="8257660" y="1640445"/>
            <a:ext cx="329087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Rewards</a:t>
            </a:r>
          </a:p>
          <a:p>
            <a:endParaRPr lang="en-US" sz="1600" b="1" dirty="0"/>
          </a:p>
          <a:p>
            <a:r>
              <a:rPr lang="en-US" sz="1400" b="1" dirty="0">
                <a:solidFill>
                  <a:srgbClr val="FF0000"/>
                </a:solidFill>
              </a:rPr>
              <a:t>- Electricity Cost</a:t>
            </a:r>
          </a:p>
          <a:p>
            <a:r>
              <a:rPr lang="en-US" sz="1400" dirty="0"/>
              <a:t>If </a:t>
            </a:r>
            <a:r>
              <a:rPr lang="en-US" sz="1400" b="1" dirty="0"/>
              <a:t>Charge:</a:t>
            </a:r>
          </a:p>
          <a:p>
            <a:r>
              <a:rPr lang="en-US" sz="1400" b="1" dirty="0"/>
              <a:t>    </a:t>
            </a:r>
            <a:r>
              <a:rPr lang="en-US" sz="1400" dirty="0"/>
              <a:t>Electricity Cost × Load Profile</a:t>
            </a:r>
            <a:endParaRPr lang="en-US" sz="1400" b="1" dirty="0"/>
          </a:p>
          <a:p>
            <a:r>
              <a:rPr lang="en-US" sz="1400" dirty="0"/>
              <a:t>If </a:t>
            </a:r>
            <a:r>
              <a:rPr lang="en-US" sz="1400" b="1" dirty="0"/>
              <a:t>Discharge:</a:t>
            </a:r>
          </a:p>
          <a:p>
            <a:r>
              <a:rPr lang="en-US" sz="1400" dirty="0"/>
              <a:t>    Electricity Cost × Excess Load Profile</a:t>
            </a:r>
            <a:endParaRPr lang="en-US" sz="1400" b="1" dirty="0"/>
          </a:p>
        </p:txBody>
      </p:sp>
      <p:pic>
        <p:nvPicPr>
          <p:cNvPr id="32" name="Picture 3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C75FBED-2505-EFCD-D348-2EE1E6F6B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1163"/>
            <a:ext cx="12192000" cy="252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35B61-3758-BBDD-3017-19F62122E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BE79021-1180-4CC3-872F-BFCB9FA18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7A33F-A703-EC4C-7BAB-21038404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A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D0FBB5-E3C2-BA53-BBEE-B00459A61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084C-1B17-12AA-7505-B980A156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92" y="1742693"/>
            <a:ext cx="3521564" cy="263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Romania relies heavily on diverse energy sources like nuclear, wind, hydroelectric, oil and gas, </a:t>
            </a:r>
            <a:r>
              <a:rPr lang="en-US" sz="1400" b="1" dirty="0">
                <a:solidFill>
                  <a:srgbClr val="FF0000"/>
                </a:solidFill>
                <a:latin typeface="+mj-lt"/>
              </a:rPr>
              <a:t>solar</a:t>
            </a:r>
            <a:r>
              <a:rPr lang="en-US" sz="1400" dirty="0">
                <a:latin typeface="+mj-lt"/>
              </a:rPr>
              <a:t>, and biomass.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The three primary sources of electricity in Romania are hydro electric, producing 2,035 MW/h, oil and gas, generating 1,605 MW/h, and nuclear, contributing 1,378 MW/h.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+mj-lt"/>
              </a:rPr>
              <a:t>Solar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power is not a main source of electricity, producing around 150 Megawatts per hour and is only available during daylight hours, typically between 7AM and 6PM.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+mj-lt"/>
            </a:endParaRPr>
          </a:p>
        </p:txBody>
      </p:sp>
      <p:pic>
        <p:nvPicPr>
          <p:cNvPr id="4" name="Picture 2" descr="Wind turbines and solar panels in front of a flag&#10;&#10;Description automatically generated">
            <a:extLst>
              <a:ext uri="{FF2B5EF4-FFF2-40B4-BE49-F238E27FC236}">
                <a16:creationId xmlns:a16="http://schemas.microsoft.com/office/drawing/2014/main" id="{BC9945F3-C49E-CDE6-511D-65EC28630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2" r="-2" b="13021"/>
          <a:stretch/>
        </p:blipFill>
        <p:spPr bwMode="auto">
          <a:xfrm>
            <a:off x="4648200" y="952500"/>
            <a:ext cx="6903309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70A30F-E371-275C-F692-0A2930975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9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69877-BC4A-6405-51A3-2337012B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B5574CB-8151-4554-B056-B76C1AA8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276A5-5AAD-6859-BC73-2D930DED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815797" cy="1102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 – Electricity Cost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3D073F-E673-426A-939F-C2C2C2ACE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A graph showing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F9D9FBF7-7500-769D-2232-CD8DA1640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538" b="-2"/>
          <a:stretch/>
        </p:blipFill>
        <p:spPr bwMode="auto">
          <a:xfrm>
            <a:off x="548640" y="2459502"/>
            <a:ext cx="11237976" cy="37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1944536-E957-40BF-93E4-DAA5CA273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D1296D3D-9DA8-7E3D-BDB9-7D8D3C669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467" y="1677020"/>
            <a:ext cx="10999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The hourly electricity cost fluctuates between peak (9-11 AM, 5-7 PM) and off-peak hours, forming a multimodal distribution with two distinct peaks.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07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5D120D-08DC-93C4-CF79-A8946FF42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8A580-5CCC-D0BC-3739-E90035B7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AE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749963-CD4A-F2FA-0611-5606C013ABF4}"/>
              </a:ext>
            </a:extLst>
          </p:cNvPr>
          <p:cNvSpPr txBox="1"/>
          <p:nvPr/>
        </p:nvSpPr>
        <p:spPr>
          <a:xfrm>
            <a:off x="3304032" y="3001096"/>
            <a:ext cx="226151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Why it is hard?</a:t>
            </a:r>
          </a:p>
          <a:p>
            <a:r>
              <a:rPr lang="en-US" sz="1400" dirty="0"/>
              <a:t>Solar energy production varies throughout the day due to uneven sunlight intensity.</a:t>
            </a:r>
          </a:p>
          <a:p>
            <a:endParaRPr lang="en-US" sz="1400" dirty="0"/>
          </a:p>
          <a:p>
            <a:r>
              <a:rPr lang="en-US" sz="1400" dirty="0"/>
              <a:t>Electricity costs fluctuate between peak and off-peak hours.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FFA5A-051E-E030-4970-608C43361014}"/>
              </a:ext>
            </a:extLst>
          </p:cNvPr>
          <p:cNvSpPr txBox="1"/>
          <p:nvPr/>
        </p:nvSpPr>
        <p:spPr>
          <a:xfrm>
            <a:off x="643467" y="3001096"/>
            <a:ext cx="2261516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Problem Statement</a:t>
            </a:r>
          </a:p>
          <a:p>
            <a:r>
              <a:rPr lang="en-US" sz="1400" dirty="0"/>
              <a:t>Households with solar panels face the challenge of reducing electricity costs by effectively analyzing hourly solar generation and electricity prices to determine the optimal timing for battery </a:t>
            </a:r>
            <a:r>
              <a:rPr lang="en-US" sz="1400" b="1" dirty="0">
                <a:solidFill>
                  <a:srgbClr val="FF0000"/>
                </a:solidFill>
              </a:rPr>
              <a:t>charging</a:t>
            </a:r>
            <a:r>
              <a:rPr lang="en-US" sz="1400" dirty="0"/>
              <a:t> and </a:t>
            </a:r>
            <a:r>
              <a:rPr lang="en-US" sz="1400" b="1" dirty="0">
                <a:solidFill>
                  <a:srgbClr val="FF0000"/>
                </a:solidFill>
              </a:rPr>
              <a:t>discharging</a:t>
            </a:r>
            <a:r>
              <a:rPr lang="en-US" sz="1400" dirty="0"/>
              <a:t>.</a:t>
            </a:r>
          </a:p>
        </p:txBody>
      </p:sp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AA6A86BD-F438-33BF-E407-7AB350977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5" b="-1942"/>
          <a:stretch/>
        </p:blipFill>
        <p:spPr>
          <a:xfrm>
            <a:off x="6032514" y="855373"/>
            <a:ext cx="5559011" cy="352853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9DB2E1-AA11-DA62-BDFF-7E9CDAF67916}"/>
              </a:ext>
            </a:extLst>
          </p:cNvPr>
          <p:cNvCxnSpPr>
            <a:cxnSpLocks/>
          </p:cNvCxnSpPr>
          <p:nvPr/>
        </p:nvCxnSpPr>
        <p:spPr>
          <a:xfrm flipV="1">
            <a:off x="8193024" y="3867912"/>
            <a:ext cx="0" cy="78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23668B-3BEE-31AB-6B06-B362D292B123}"/>
              </a:ext>
            </a:extLst>
          </p:cNvPr>
          <p:cNvSpPr txBox="1"/>
          <p:nvPr/>
        </p:nvSpPr>
        <p:spPr>
          <a:xfrm>
            <a:off x="6013367" y="4755423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Charge</a:t>
            </a:r>
          </a:p>
          <a:p>
            <a:pPr algn="ctr"/>
            <a:r>
              <a:rPr lang="en-US" sz="1400" dirty="0"/>
              <a:t>Discharge</a:t>
            </a:r>
            <a:endParaRPr lang="en-AE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DA96EC-FD06-790A-96E6-222E8E2A2F35}"/>
              </a:ext>
            </a:extLst>
          </p:cNvPr>
          <p:cNvSpPr txBox="1"/>
          <p:nvPr/>
        </p:nvSpPr>
        <p:spPr>
          <a:xfrm>
            <a:off x="6989916" y="4755423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Battery </a:t>
            </a:r>
            <a:r>
              <a:rPr lang="en-US" sz="1400" b="1" dirty="0">
                <a:solidFill>
                  <a:srgbClr val="00B050"/>
                </a:solidFill>
              </a:rPr>
              <a:t>+0.15 </a:t>
            </a:r>
            <a:r>
              <a:rPr lang="en-US" sz="1400" dirty="0"/>
              <a:t>kWh</a:t>
            </a:r>
          </a:p>
          <a:p>
            <a:r>
              <a:rPr lang="en-US" sz="1400" dirty="0"/>
              <a:t>Battery </a:t>
            </a:r>
            <a:r>
              <a:rPr lang="en-US" sz="1400" b="1" dirty="0">
                <a:solidFill>
                  <a:srgbClr val="FF0000"/>
                </a:solidFill>
              </a:rPr>
              <a:t>-0.5 </a:t>
            </a:r>
            <a:r>
              <a:rPr lang="en-US" sz="1400" dirty="0"/>
              <a:t>kWh </a:t>
            </a:r>
            <a:endParaRPr lang="en-A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19547E-A15E-5A93-4738-67EF80A9C533}"/>
              </a:ext>
            </a:extLst>
          </p:cNvPr>
          <p:cNvSpPr txBox="1"/>
          <p:nvPr/>
        </p:nvSpPr>
        <p:spPr>
          <a:xfrm>
            <a:off x="8662545" y="4755423"/>
            <a:ext cx="278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Electricity Cost 8 × 0.5 = </a:t>
            </a:r>
            <a:r>
              <a:rPr lang="en-US" sz="1400" b="1" dirty="0">
                <a:solidFill>
                  <a:srgbClr val="FF0000"/>
                </a:solidFill>
              </a:rPr>
              <a:t>4</a:t>
            </a:r>
            <a:r>
              <a:rPr lang="en-US" sz="1400" dirty="0"/>
              <a:t> Cents</a:t>
            </a:r>
          </a:p>
          <a:p>
            <a:r>
              <a:rPr lang="en-US" sz="1400" dirty="0"/>
              <a:t>Electricity Cost = </a:t>
            </a:r>
            <a:r>
              <a:rPr lang="en-US" sz="1400" b="1" dirty="0">
                <a:solidFill>
                  <a:srgbClr val="00B050"/>
                </a:solidFill>
              </a:rPr>
              <a:t>0</a:t>
            </a:r>
            <a:r>
              <a:rPr lang="en-US" sz="1400" dirty="0"/>
              <a:t> Cents</a:t>
            </a:r>
            <a:endParaRPr lang="en-AE" sz="1400" dirty="0"/>
          </a:p>
        </p:txBody>
      </p:sp>
    </p:spTree>
    <p:extLst>
      <p:ext uri="{BB962C8B-B14F-4D97-AF65-F5344CB8AC3E}">
        <p14:creationId xmlns:p14="http://schemas.microsoft.com/office/powerpoint/2010/main" val="406644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C14959-7F99-3AC0-F163-9C1403795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5D5F256-63DF-A842-9D99-5A927F86D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E210-3032-BC5D-42A4-568911B0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7"/>
            <a:ext cx="10995024" cy="700024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A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93D92-6E5B-A5E5-F6AB-BFFB595B4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B4576F-75E8-E5CD-9D4E-38978123C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4E13B-70AF-FF3D-D56C-30F0669B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  <a:p>
            <a:r>
              <a:rPr lang="en-US" dirty="0"/>
              <a:t>Insight from Predictive Models</a:t>
            </a:r>
          </a:p>
          <a:p>
            <a:r>
              <a:rPr lang="en-US" dirty="0"/>
              <a:t>Introduction to Reinforcement Learning</a:t>
            </a:r>
          </a:p>
          <a:p>
            <a:pPr lvl="1"/>
            <a:r>
              <a:rPr lang="en-US" dirty="0"/>
              <a:t>Solar Battery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8594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4560A-07E3-AF87-E3D8-D36289F6D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99ACE7E-A609-DA8F-9C48-F0CD0E968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F0C29-42ED-3831-FEB1-6806ACFD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7"/>
            <a:ext cx="10995024" cy="700024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  <a:endParaRPr lang="en-A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EF09E8-F441-F3F0-1F05-48E8CA657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A3B568-9BF7-CD2B-3E4C-65980E002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0B331-B36C-E02E-EB47-D6E8D126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i="0" dirty="0">
                <a:solidFill>
                  <a:srgbClr val="1F2328"/>
                </a:solidFill>
                <a:effectLst/>
              </a:rPr>
              <a:t>The data was extracted from 3 sources</a:t>
            </a:r>
          </a:p>
          <a:p>
            <a:pPr lvl="1"/>
            <a:r>
              <a:rPr lang="en-US" sz="1400" b="0" i="0" dirty="0">
                <a:solidFill>
                  <a:srgbClr val="1F2328"/>
                </a:solidFill>
                <a:effectLst/>
              </a:rPr>
              <a:t>Weather in Bucharest, Romania: </a:t>
            </a:r>
            <a:r>
              <a:rPr lang="en-US" sz="1400" b="1" i="0" u="sng" dirty="0">
                <a:solidFill>
                  <a:srgbClr val="1F2328"/>
                </a:solidFill>
                <a:effectLst/>
                <a:hlinkClick r:id="rId3"/>
              </a:rPr>
              <a:t>Visual Crossing's weather data services</a:t>
            </a:r>
            <a:endParaRPr lang="en-US" sz="1400" b="1" i="0" u="sng" dirty="0">
              <a:solidFill>
                <a:srgbClr val="1F2328"/>
              </a:solidFill>
              <a:effectLst/>
            </a:endParaRPr>
          </a:p>
          <a:p>
            <a:pPr lvl="1"/>
            <a:r>
              <a:rPr lang="en-US" sz="1400" b="0" i="0" dirty="0">
                <a:solidFill>
                  <a:srgbClr val="1F2328"/>
                </a:solidFill>
                <a:effectLst/>
              </a:rPr>
              <a:t>Electricity Cost per Hour: </a:t>
            </a:r>
            <a:r>
              <a:rPr lang="en-US" sz="1400" b="1" i="0" u="sng" dirty="0" err="1">
                <a:solidFill>
                  <a:srgbClr val="1F2328"/>
                </a:solidFill>
                <a:effectLst/>
                <a:hlinkClick r:id="rId4"/>
              </a:rPr>
              <a:t>Thingler</a:t>
            </a:r>
            <a:r>
              <a:rPr lang="en-US" sz="1400" b="0" i="0" dirty="0">
                <a:solidFill>
                  <a:srgbClr val="1F2328"/>
                </a:solidFill>
                <a:effectLst/>
              </a:rPr>
              <a:t>, by interpreting the bar charts and making personal notes</a:t>
            </a:r>
          </a:p>
          <a:p>
            <a:pPr lvl="1"/>
            <a:r>
              <a:rPr lang="en-US" sz="1400" b="0" i="0" dirty="0">
                <a:solidFill>
                  <a:srgbClr val="1F2328"/>
                </a:solidFill>
                <a:effectLst/>
              </a:rPr>
              <a:t>Electricity Production per Hour: </a:t>
            </a:r>
            <a:r>
              <a:rPr lang="en-US" sz="1400" b="1" i="0" u="sng" dirty="0">
                <a:solidFill>
                  <a:srgbClr val="1F2328"/>
                </a:solidFill>
                <a:effectLst/>
                <a:hlinkClick r:id="rId5"/>
              </a:rPr>
              <a:t>Kaggle</a:t>
            </a:r>
            <a:endParaRPr lang="en-US" sz="1400" b="0" i="0" dirty="0">
              <a:solidFill>
                <a:srgbClr val="1F2328"/>
              </a:solidFill>
              <a:effectLst/>
            </a:endParaRPr>
          </a:p>
          <a:p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All three datasets cover the period from January 2024 to March 2024 on hourly basis. </a:t>
            </a:r>
          </a:p>
          <a:p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data for March 31, 2024 was intentionally removed due to missing one hour because of daylight saving adjustments.</a:t>
            </a:r>
          </a:p>
          <a:p>
            <a:endParaRPr lang="en-US" b="0" i="0" dirty="0">
              <a:solidFill>
                <a:srgbClr val="1F2328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8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8499E-DE90-889D-CD50-EF6E90F1C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D4CB34F-8558-4D70-B3B1-7F18AB38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B779C-6C5C-8927-1B12-03DC1ABE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7"/>
            <a:ext cx="5555815" cy="1692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0D73D2-BCDE-4BF7-A260-2FAD9184B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6473D7D-8AD8-B3A3-A8C0-904D2B52F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081" y="950977"/>
            <a:ext cx="5902452" cy="12603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sz="1600" b="1" dirty="0"/>
              <a:t>Relationship between Weather and Solar Energy</a:t>
            </a:r>
          </a:p>
          <a:p>
            <a:pPr marL="0" fontAlgn="base">
              <a:spcAft>
                <a:spcPct val="0"/>
              </a:spcAft>
            </a:pPr>
            <a:r>
              <a:rPr lang="en-US" sz="1400" b="1" dirty="0"/>
              <a:t>Temperature</a:t>
            </a:r>
            <a:r>
              <a:rPr lang="en-US" sz="1400" dirty="0"/>
              <a:t> and </a:t>
            </a:r>
            <a:r>
              <a:rPr lang="en-US" sz="1400" b="1" dirty="0"/>
              <a:t>Wind</a:t>
            </a:r>
            <a:r>
              <a:rPr lang="en-US" sz="1400" dirty="0"/>
              <a:t> show </a:t>
            </a:r>
            <a:r>
              <a:rPr lang="en-US" sz="1400" b="1" dirty="0">
                <a:solidFill>
                  <a:srgbClr val="00B050"/>
                </a:solidFill>
              </a:rPr>
              <a:t>positive</a:t>
            </a:r>
            <a:r>
              <a:rPr lang="en-US" sz="1400" dirty="0"/>
              <a:t> relationship with solar power.</a:t>
            </a:r>
          </a:p>
          <a:p>
            <a:pPr marL="0" fontAlgn="base">
              <a:spcAft>
                <a:spcPct val="0"/>
              </a:spcAft>
            </a:pPr>
            <a:r>
              <a:rPr lang="en-US" sz="1400" b="1" dirty="0"/>
              <a:t>Humidity</a:t>
            </a:r>
            <a:r>
              <a:rPr lang="en-US" sz="1400" dirty="0"/>
              <a:t> shows a </a:t>
            </a:r>
            <a:r>
              <a:rPr lang="en-US" sz="1400" b="1" dirty="0">
                <a:solidFill>
                  <a:srgbClr val="FF0000"/>
                </a:solidFill>
              </a:rPr>
              <a:t>negative</a:t>
            </a:r>
            <a:r>
              <a:rPr lang="en-US" sz="1400" dirty="0"/>
              <a:t> relationship.</a:t>
            </a:r>
          </a:p>
        </p:txBody>
      </p:sp>
      <p:pic>
        <p:nvPicPr>
          <p:cNvPr id="8" name="Content Placeholder 7" descr="A graph with lines and curves&#10;&#10;Description automatically generated with medium confidence">
            <a:extLst>
              <a:ext uri="{FF2B5EF4-FFF2-40B4-BE49-F238E27FC236}">
                <a16:creationId xmlns:a16="http://schemas.microsoft.com/office/drawing/2014/main" id="{73AF7AEB-E17C-826E-67C1-73B5FA941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3114141"/>
            <a:ext cx="10900834" cy="2725213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FF36C3C-3D8F-4943-BA3B-C03239757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7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AFF21-DEA6-6BA2-9B87-AF5194689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4028AB3D-CA9B-B8C2-1441-AF6DA10A7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B7DEF-7719-A345-52ED-AFE344F2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7"/>
            <a:ext cx="5555815" cy="1692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317C8F-4205-4CDE-E87C-EFF818F8B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2D82EAB-F23B-9053-9685-CF54841C4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793" y="950977"/>
            <a:ext cx="5920740" cy="1724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en-US" sz="1700" b="1" dirty="0">
                <a:latin typeface="+mj-lt"/>
              </a:rPr>
              <a:t>Relationship between Electricity Production and Electricity Cost per Hour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Electricity costs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are </a:t>
            </a:r>
            <a:r>
              <a:rPr lang="en-US" sz="1400" b="1" i="0" dirty="0">
                <a:solidFill>
                  <a:srgbClr val="00B050"/>
                </a:solidFill>
                <a:effectLst/>
                <a:latin typeface="+mj-lt"/>
              </a:rPr>
              <a:t>positively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related to 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energy production.</a:t>
            </a:r>
            <a:endParaRPr lang="en-US" sz="1400" b="0" i="0" dirty="0">
              <a:solidFill>
                <a:srgbClr val="1F2328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However, when there is 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excess production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, 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electricity costs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decrease, showing a 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+mj-lt"/>
              </a:rPr>
              <a:t>negative relationship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2ACBE5-1B15-5009-E3AF-4456068E2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699" y="3114141"/>
            <a:ext cx="10900834" cy="2725213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BC95DA4-674F-CE79-6958-A74EB70CB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2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F3D61-0D9E-3E80-ABED-92ABBCABE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98ACD-DFDF-88BE-C283-9D2AE08C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Insight from Predictive Models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Content Placeholder 2">
            <a:extLst>
              <a:ext uri="{FF2B5EF4-FFF2-40B4-BE49-F238E27FC236}">
                <a16:creationId xmlns:a16="http://schemas.microsoft.com/office/drawing/2014/main" id="{108FA2B0-316A-CBFF-9CFD-317471EF8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644456"/>
              </p:ext>
            </p:extLst>
          </p:nvPr>
        </p:nvGraphicFramePr>
        <p:xfrm>
          <a:off x="718217" y="2250678"/>
          <a:ext cx="5547359" cy="316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0" descr="A graph of a graph with text&#10;&#10;Description automatically generated with medium confidence">
            <a:extLst>
              <a:ext uri="{FF2B5EF4-FFF2-40B4-BE49-F238E27FC236}">
                <a16:creationId xmlns:a16="http://schemas.microsoft.com/office/drawing/2014/main" id="{F5A06423-677D-F025-53F4-204F339B7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5717" r="3035" b="40889"/>
          <a:stretch/>
        </p:blipFill>
        <p:spPr>
          <a:xfrm>
            <a:off x="6814215" y="815611"/>
            <a:ext cx="4659568" cy="2556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graph of a graph showing a graph of a cost&#10;&#10;Description automatically generated with medium confidence">
            <a:extLst>
              <a:ext uri="{FF2B5EF4-FFF2-40B4-BE49-F238E27FC236}">
                <a16:creationId xmlns:a16="http://schemas.microsoft.com/office/drawing/2014/main" id="{19F18784-5E48-F3B5-EF36-4B0042E66E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222"/>
          <a:stretch/>
        </p:blipFill>
        <p:spPr>
          <a:xfrm>
            <a:off x="6814215" y="3509433"/>
            <a:ext cx="4659568" cy="26698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34FB67-8EF2-1163-AD05-28FDEDFEAF8A}"/>
              </a:ext>
            </a:extLst>
          </p:cNvPr>
          <p:cNvSpPr txBox="1"/>
          <p:nvPr/>
        </p:nvSpPr>
        <p:spPr>
          <a:xfrm>
            <a:off x="9749073" y="2801710"/>
            <a:ext cx="165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Solar Energy Prediction Models: Feature Importance from Gradient Boosting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35E0C6-E0C8-22AD-B890-969BC5EF8B3B}"/>
              </a:ext>
            </a:extLst>
          </p:cNvPr>
          <p:cNvSpPr txBox="1"/>
          <p:nvPr/>
        </p:nvSpPr>
        <p:spPr>
          <a:xfrm>
            <a:off x="7244285" y="3502956"/>
            <a:ext cx="135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Electricity Cost Prediction Models: The SARIMAX  with  24-hour seasonality</a:t>
            </a:r>
          </a:p>
        </p:txBody>
      </p:sp>
    </p:spTree>
    <p:extLst>
      <p:ext uri="{BB962C8B-B14F-4D97-AF65-F5344CB8AC3E}">
        <p14:creationId xmlns:p14="http://schemas.microsoft.com/office/powerpoint/2010/main" val="3017942023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711</Words>
  <Application>Microsoft Office PowerPoint</Application>
  <PresentationFormat>Widescreen</PresentationFormat>
  <Paragraphs>108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Aptos</vt:lpstr>
      <vt:lpstr>Arial</vt:lpstr>
      <vt:lpstr>Lato</vt:lpstr>
      <vt:lpstr>TribuneVTI</vt:lpstr>
      <vt:lpstr>Reducing Electricity Costs in Romania: Predictive and Reinforcement Learning for Solar Battery Optimization </vt:lpstr>
      <vt:lpstr>Introduction</vt:lpstr>
      <vt:lpstr>Introduction – Electricity Cost</vt:lpstr>
      <vt:lpstr>Problem Statement</vt:lpstr>
      <vt:lpstr>Agenda</vt:lpstr>
      <vt:lpstr>Data sources</vt:lpstr>
      <vt:lpstr>Exploratory Data Analysis</vt:lpstr>
      <vt:lpstr>Exploratory Data Analysis</vt:lpstr>
      <vt:lpstr>Insight from Predictive Models</vt:lpstr>
      <vt:lpstr>Introduction to Reinforcement Learning</vt:lpstr>
      <vt:lpstr>Solar Battery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 naris</dc:creator>
  <cp:lastModifiedBy>ab naris</cp:lastModifiedBy>
  <cp:revision>37</cp:revision>
  <dcterms:created xsi:type="dcterms:W3CDTF">2024-12-16T07:48:30Z</dcterms:created>
  <dcterms:modified xsi:type="dcterms:W3CDTF">2024-12-17T14:20:17Z</dcterms:modified>
</cp:coreProperties>
</file>