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2"/>
  </p:notesMasterIdLst>
  <p:sldIdLst>
    <p:sldId id="256" r:id="rId2"/>
    <p:sldId id="258" r:id="rId3"/>
    <p:sldId id="261" r:id="rId4"/>
    <p:sldId id="259" r:id="rId5"/>
    <p:sldId id="260" r:id="rId6"/>
    <p:sldId id="268" r:id="rId7"/>
    <p:sldId id="262" r:id="rId8"/>
    <p:sldId id="269" r:id="rId9"/>
    <p:sldId id="27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51" d="100"/>
          <a:sy n="151" d="100"/>
        </p:scale>
        <p:origin x="212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B0C33A-99DF-45C6-B334-0479D5D334F4}"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3C6360AB-5EAE-4F90-BA39-0DF8367A19DB}">
      <dgm:prSet/>
      <dgm:spPr/>
      <dgm:t>
        <a:bodyPr/>
        <a:lstStyle/>
        <a:p>
          <a:pPr>
            <a:lnSpc>
              <a:spcPct val="100000"/>
            </a:lnSpc>
            <a:defRPr b="1"/>
          </a:pPr>
          <a:r>
            <a:rPr lang="en-US" dirty="0"/>
            <a:t>Solar Energy Prediction Models</a:t>
          </a:r>
        </a:p>
      </dgm:t>
    </dgm:pt>
    <dgm:pt modelId="{3A4EEB16-8880-4373-BE52-69430FA57AB2}" type="parTrans" cxnId="{F30C8E2B-40B7-4189-ABE2-74BDA2C95162}">
      <dgm:prSet/>
      <dgm:spPr/>
      <dgm:t>
        <a:bodyPr/>
        <a:lstStyle/>
        <a:p>
          <a:endParaRPr lang="en-US"/>
        </a:p>
      </dgm:t>
    </dgm:pt>
    <dgm:pt modelId="{544D1370-F63C-4527-BCDF-25CDDBE8C6A3}" type="sibTrans" cxnId="{F30C8E2B-40B7-4189-ABE2-74BDA2C95162}">
      <dgm:prSet/>
      <dgm:spPr/>
      <dgm:t>
        <a:bodyPr/>
        <a:lstStyle/>
        <a:p>
          <a:endParaRPr lang="en-US"/>
        </a:p>
      </dgm:t>
    </dgm:pt>
    <dgm:pt modelId="{FF8C0198-3B01-4293-AB6E-4643F3525832}">
      <dgm:prSet/>
      <dgm:spPr/>
      <dgm:t>
        <a:bodyPr/>
        <a:lstStyle/>
        <a:p>
          <a:pPr>
            <a:lnSpc>
              <a:spcPct val="100000"/>
            </a:lnSpc>
          </a:pPr>
          <a:r>
            <a:rPr lang="en-US" dirty="0"/>
            <a:t>The gradient boosting model achieved R</a:t>
          </a:r>
          <a:r>
            <a:rPr lang="en-US" baseline="30000" dirty="0"/>
            <a:t>2 </a:t>
          </a:r>
          <a:r>
            <a:rPr lang="en-US" dirty="0"/>
            <a:t>of 0.90</a:t>
          </a:r>
        </a:p>
      </dgm:t>
    </dgm:pt>
    <dgm:pt modelId="{01A5FCCF-CD2A-420C-8957-B7DEDDE07063}" type="parTrans" cxnId="{CF77A81E-F111-4451-BC59-8820B284C762}">
      <dgm:prSet/>
      <dgm:spPr/>
      <dgm:t>
        <a:bodyPr/>
        <a:lstStyle/>
        <a:p>
          <a:endParaRPr lang="en-US"/>
        </a:p>
      </dgm:t>
    </dgm:pt>
    <dgm:pt modelId="{CE352DD2-78CC-44EB-A379-98E832CB9734}" type="sibTrans" cxnId="{CF77A81E-F111-4451-BC59-8820B284C762}">
      <dgm:prSet/>
      <dgm:spPr/>
      <dgm:t>
        <a:bodyPr/>
        <a:lstStyle/>
        <a:p>
          <a:endParaRPr lang="en-US"/>
        </a:p>
      </dgm:t>
    </dgm:pt>
    <dgm:pt modelId="{A9CCC0DF-2F9A-4112-A575-1930CE8B0B29}">
      <dgm:prSet/>
      <dgm:spPr/>
      <dgm:t>
        <a:bodyPr/>
        <a:lstStyle/>
        <a:p>
          <a:pPr>
            <a:lnSpc>
              <a:spcPct val="100000"/>
            </a:lnSpc>
          </a:pPr>
          <a:r>
            <a:rPr lang="en-US" dirty="0"/>
            <a:t>Top three weather-related features are </a:t>
          </a:r>
          <a:r>
            <a:rPr lang="en-US" b="1" dirty="0"/>
            <a:t>humidity</a:t>
          </a:r>
          <a:r>
            <a:rPr lang="en-US" dirty="0"/>
            <a:t>, </a:t>
          </a:r>
          <a:r>
            <a:rPr lang="en-US" b="1" dirty="0"/>
            <a:t>cloud cover</a:t>
          </a:r>
          <a:r>
            <a:rPr lang="en-US" dirty="0"/>
            <a:t>, </a:t>
          </a:r>
          <a:r>
            <a:rPr lang="en-US" b="1" dirty="0"/>
            <a:t>solar radiation availability</a:t>
          </a:r>
          <a:r>
            <a:rPr lang="en-US" dirty="0"/>
            <a:t>.</a:t>
          </a:r>
        </a:p>
      </dgm:t>
    </dgm:pt>
    <dgm:pt modelId="{74BAA08D-A6A4-483C-9552-DAF30D238BC3}" type="parTrans" cxnId="{12C941FA-F009-453C-8EFF-79C1FDE8F7E2}">
      <dgm:prSet/>
      <dgm:spPr/>
      <dgm:t>
        <a:bodyPr/>
        <a:lstStyle/>
        <a:p>
          <a:endParaRPr lang="en-US"/>
        </a:p>
      </dgm:t>
    </dgm:pt>
    <dgm:pt modelId="{1454408C-3550-4F33-AB9C-EAB93875F571}" type="sibTrans" cxnId="{12C941FA-F009-453C-8EFF-79C1FDE8F7E2}">
      <dgm:prSet/>
      <dgm:spPr/>
      <dgm:t>
        <a:bodyPr/>
        <a:lstStyle/>
        <a:p>
          <a:endParaRPr lang="en-US"/>
        </a:p>
      </dgm:t>
    </dgm:pt>
    <dgm:pt modelId="{20493580-A7EC-4EC2-9FC6-F07CC363D171}">
      <dgm:prSet/>
      <dgm:spPr/>
      <dgm:t>
        <a:bodyPr/>
        <a:lstStyle/>
        <a:p>
          <a:pPr>
            <a:lnSpc>
              <a:spcPct val="100000"/>
            </a:lnSpc>
            <a:defRPr b="1"/>
          </a:pPr>
          <a:r>
            <a:rPr lang="en-US" dirty="0"/>
            <a:t>Electricity Cost Prediction Models</a:t>
          </a:r>
        </a:p>
      </dgm:t>
    </dgm:pt>
    <dgm:pt modelId="{781C90A1-BAEF-418D-B29A-14F5A506677A}" type="parTrans" cxnId="{D461BDB0-5895-4EAC-8475-C4B5A4B522D8}">
      <dgm:prSet/>
      <dgm:spPr/>
      <dgm:t>
        <a:bodyPr/>
        <a:lstStyle/>
        <a:p>
          <a:endParaRPr lang="en-US"/>
        </a:p>
      </dgm:t>
    </dgm:pt>
    <dgm:pt modelId="{716CC09A-E4EC-4EE6-8201-4884D915E165}" type="sibTrans" cxnId="{D461BDB0-5895-4EAC-8475-C4B5A4B522D8}">
      <dgm:prSet/>
      <dgm:spPr/>
      <dgm:t>
        <a:bodyPr/>
        <a:lstStyle/>
        <a:p>
          <a:endParaRPr lang="en-US"/>
        </a:p>
      </dgm:t>
    </dgm:pt>
    <dgm:pt modelId="{703CFCB0-2003-4FC1-8F5B-679811DA8AC6}">
      <dgm:prSet/>
      <dgm:spPr/>
      <dgm:t>
        <a:bodyPr/>
        <a:lstStyle/>
        <a:p>
          <a:pPr>
            <a:lnSpc>
              <a:spcPct val="100000"/>
            </a:lnSpc>
          </a:pPr>
          <a:r>
            <a:rPr lang="en-US" dirty="0"/>
            <a:t>The data is stationary and exhibits a 24-hour seasonality. The time series analysis was conducted using SARIMAX, achieved a root mean squared error of 2.22 cents per kilowatt as the difference between the actual and forecasted values over the last 168 hours of data.</a:t>
          </a:r>
        </a:p>
      </dgm:t>
    </dgm:pt>
    <dgm:pt modelId="{77B72D33-C549-47A9-84EB-179DCCC451FE}" type="parTrans" cxnId="{70FF2225-8F9F-4AAA-9A24-DD1AB21C6E7A}">
      <dgm:prSet/>
      <dgm:spPr/>
      <dgm:t>
        <a:bodyPr/>
        <a:lstStyle/>
        <a:p>
          <a:endParaRPr lang="en-US"/>
        </a:p>
      </dgm:t>
    </dgm:pt>
    <dgm:pt modelId="{5AF3783A-49CA-40B1-83D4-A4056971459D}" type="sibTrans" cxnId="{70FF2225-8F9F-4AAA-9A24-DD1AB21C6E7A}">
      <dgm:prSet/>
      <dgm:spPr/>
      <dgm:t>
        <a:bodyPr/>
        <a:lstStyle/>
        <a:p>
          <a:endParaRPr lang="en-US"/>
        </a:p>
      </dgm:t>
    </dgm:pt>
    <dgm:pt modelId="{6E9FC89D-B025-4A0A-B2EF-72715ECEE136}" type="pres">
      <dgm:prSet presAssocID="{6CB0C33A-99DF-45C6-B334-0479D5D334F4}" presName="root" presStyleCnt="0">
        <dgm:presLayoutVars>
          <dgm:dir/>
          <dgm:resizeHandles val="exact"/>
        </dgm:presLayoutVars>
      </dgm:prSet>
      <dgm:spPr/>
    </dgm:pt>
    <dgm:pt modelId="{D428115D-1041-44A0-8FDE-61FEF56ECE04}" type="pres">
      <dgm:prSet presAssocID="{3C6360AB-5EAE-4F90-BA39-0DF8367A19DB}" presName="compNode" presStyleCnt="0"/>
      <dgm:spPr/>
    </dgm:pt>
    <dgm:pt modelId="{1BF1AA1E-E5C8-468C-B941-E81D0894BEC3}" type="pres">
      <dgm:prSet presAssocID="{3C6360AB-5EAE-4F90-BA39-0DF8367A19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rtial Sun"/>
        </a:ext>
      </dgm:extLst>
    </dgm:pt>
    <dgm:pt modelId="{74EBDA34-F780-483F-A9F4-344CFC69A1EF}" type="pres">
      <dgm:prSet presAssocID="{3C6360AB-5EAE-4F90-BA39-0DF8367A19DB}" presName="iconSpace" presStyleCnt="0"/>
      <dgm:spPr/>
    </dgm:pt>
    <dgm:pt modelId="{E1B0BDA0-0D34-41DA-AB0F-5D30528F60A8}" type="pres">
      <dgm:prSet presAssocID="{3C6360AB-5EAE-4F90-BA39-0DF8367A19DB}" presName="parTx" presStyleLbl="revTx" presStyleIdx="0" presStyleCnt="4">
        <dgm:presLayoutVars>
          <dgm:chMax val="0"/>
          <dgm:chPref val="0"/>
        </dgm:presLayoutVars>
      </dgm:prSet>
      <dgm:spPr/>
    </dgm:pt>
    <dgm:pt modelId="{22978101-57E8-4957-A3AB-40F4BCC850CA}" type="pres">
      <dgm:prSet presAssocID="{3C6360AB-5EAE-4F90-BA39-0DF8367A19DB}" presName="txSpace" presStyleCnt="0"/>
      <dgm:spPr/>
    </dgm:pt>
    <dgm:pt modelId="{1B85B2CD-1515-4413-84BB-E7786648ECA9}" type="pres">
      <dgm:prSet presAssocID="{3C6360AB-5EAE-4F90-BA39-0DF8367A19DB}" presName="desTx" presStyleLbl="revTx" presStyleIdx="1" presStyleCnt="4">
        <dgm:presLayoutVars/>
      </dgm:prSet>
      <dgm:spPr/>
    </dgm:pt>
    <dgm:pt modelId="{B720A8B7-61DE-43D0-8D0A-CA7597FDE454}" type="pres">
      <dgm:prSet presAssocID="{544D1370-F63C-4527-BCDF-25CDDBE8C6A3}" presName="sibTrans" presStyleCnt="0"/>
      <dgm:spPr/>
    </dgm:pt>
    <dgm:pt modelId="{CC437F3C-A8FA-4EBB-9FC0-B561CB064897}" type="pres">
      <dgm:prSet presAssocID="{20493580-A7EC-4EC2-9FC6-F07CC363D171}" presName="compNode" presStyleCnt="0"/>
      <dgm:spPr/>
    </dgm:pt>
    <dgm:pt modelId="{071E220C-83AD-4974-A660-6890EABFA253}" type="pres">
      <dgm:prSet presAssocID="{20493580-A7EC-4EC2-9FC6-F07CC363D17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lectric Car"/>
        </a:ext>
      </dgm:extLst>
    </dgm:pt>
    <dgm:pt modelId="{1C735087-5E6F-40A6-8FC1-5F53C733D76E}" type="pres">
      <dgm:prSet presAssocID="{20493580-A7EC-4EC2-9FC6-F07CC363D171}" presName="iconSpace" presStyleCnt="0"/>
      <dgm:spPr/>
    </dgm:pt>
    <dgm:pt modelId="{3E524855-052E-4C25-835C-F12B27B06352}" type="pres">
      <dgm:prSet presAssocID="{20493580-A7EC-4EC2-9FC6-F07CC363D171}" presName="parTx" presStyleLbl="revTx" presStyleIdx="2" presStyleCnt="4">
        <dgm:presLayoutVars>
          <dgm:chMax val="0"/>
          <dgm:chPref val="0"/>
        </dgm:presLayoutVars>
      </dgm:prSet>
      <dgm:spPr/>
    </dgm:pt>
    <dgm:pt modelId="{0966C31B-0091-4E17-92AC-DC60716904CB}" type="pres">
      <dgm:prSet presAssocID="{20493580-A7EC-4EC2-9FC6-F07CC363D171}" presName="txSpace" presStyleCnt="0"/>
      <dgm:spPr/>
    </dgm:pt>
    <dgm:pt modelId="{E3D3B5F8-97C3-49F2-9934-4FB80DF5CD07}" type="pres">
      <dgm:prSet presAssocID="{20493580-A7EC-4EC2-9FC6-F07CC363D171}" presName="desTx" presStyleLbl="revTx" presStyleIdx="3" presStyleCnt="4">
        <dgm:presLayoutVars/>
      </dgm:prSet>
      <dgm:spPr/>
    </dgm:pt>
  </dgm:ptLst>
  <dgm:cxnLst>
    <dgm:cxn modelId="{5B2A6017-17FA-45DA-9F3C-7B5D0D20D2E5}" type="presOf" srcId="{A9CCC0DF-2F9A-4112-A575-1930CE8B0B29}" destId="{1B85B2CD-1515-4413-84BB-E7786648ECA9}" srcOrd="0" destOrd="1" presId="urn:microsoft.com/office/officeart/2018/2/layout/IconLabelDescriptionList"/>
    <dgm:cxn modelId="{CF77A81E-F111-4451-BC59-8820B284C762}" srcId="{3C6360AB-5EAE-4F90-BA39-0DF8367A19DB}" destId="{FF8C0198-3B01-4293-AB6E-4643F3525832}" srcOrd="0" destOrd="0" parTransId="{01A5FCCF-CD2A-420C-8957-B7DEDDE07063}" sibTransId="{CE352DD2-78CC-44EB-A379-98E832CB9734}"/>
    <dgm:cxn modelId="{70FF2225-8F9F-4AAA-9A24-DD1AB21C6E7A}" srcId="{20493580-A7EC-4EC2-9FC6-F07CC363D171}" destId="{703CFCB0-2003-4FC1-8F5B-679811DA8AC6}" srcOrd="0" destOrd="0" parTransId="{77B72D33-C549-47A9-84EB-179DCCC451FE}" sibTransId="{5AF3783A-49CA-40B1-83D4-A4056971459D}"/>
    <dgm:cxn modelId="{F30C8E2B-40B7-4189-ABE2-74BDA2C95162}" srcId="{6CB0C33A-99DF-45C6-B334-0479D5D334F4}" destId="{3C6360AB-5EAE-4F90-BA39-0DF8367A19DB}" srcOrd="0" destOrd="0" parTransId="{3A4EEB16-8880-4373-BE52-69430FA57AB2}" sibTransId="{544D1370-F63C-4527-BCDF-25CDDBE8C6A3}"/>
    <dgm:cxn modelId="{33133035-3D22-47E8-9FDF-69388807D1F8}" type="presOf" srcId="{6CB0C33A-99DF-45C6-B334-0479D5D334F4}" destId="{6E9FC89D-B025-4A0A-B2EF-72715ECEE136}" srcOrd="0" destOrd="0" presId="urn:microsoft.com/office/officeart/2018/2/layout/IconLabelDescriptionList"/>
    <dgm:cxn modelId="{AC3C0343-95B8-4D24-8CC3-523BF61E0756}" type="presOf" srcId="{20493580-A7EC-4EC2-9FC6-F07CC363D171}" destId="{3E524855-052E-4C25-835C-F12B27B06352}" srcOrd="0" destOrd="0" presId="urn:microsoft.com/office/officeart/2018/2/layout/IconLabelDescriptionList"/>
    <dgm:cxn modelId="{6F083B7E-54C4-42A8-BD69-3A5F229663CA}" type="presOf" srcId="{3C6360AB-5EAE-4F90-BA39-0DF8367A19DB}" destId="{E1B0BDA0-0D34-41DA-AB0F-5D30528F60A8}" srcOrd="0" destOrd="0" presId="urn:microsoft.com/office/officeart/2018/2/layout/IconLabelDescriptionList"/>
    <dgm:cxn modelId="{D461BDB0-5895-4EAC-8475-C4B5A4B522D8}" srcId="{6CB0C33A-99DF-45C6-B334-0479D5D334F4}" destId="{20493580-A7EC-4EC2-9FC6-F07CC363D171}" srcOrd="1" destOrd="0" parTransId="{781C90A1-BAEF-418D-B29A-14F5A506677A}" sibTransId="{716CC09A-E4EC-4EE6-8201-4884D915E165}"/>
    <dgm:cxn modelId="{42DB6BDA-3066-4842-A936-6C9F3DF48D60}" type="presOf" srcId="{FF8C0198-3B01-4293-AB6E-4643F3525832}" destId="{1B85B2CD-1515-4413-84BB-E7786648ECA9}" srcOrd="0" destOrd="0" presId="urn:microsoft.com/office/officeart/2018/2/layout/IconLabelDescriptionList"/>
    <dgm:cxn modelId="{ED05A5E5-5668-4E70-AC2E-3ACD1D1F4CFC}" type="presOf" srcId="{703CFCB0-2003-4FC1-8F5B-679811DA8AC6}" destId="{E3D3B5F8-97C3-49F2-9934-4FB80DF5CD07}" srcOrd="0" destOrd="0" presId="urn:microsoft.com/office/officeart/2018/2/layout/IconLabelDescriptionList"/>
    <dgm:cxn modelId="{12C941FA-F009-453C-8EFF-79C1FDE8F7E2}" srcId="{3C6360AB-5EAE-4F90-BA39-0DF8367A19DB}" destId="{A9CCC0DF-2F9A-4112-A575-1930CE8B0B29}" srcOrd="1" destOrd="0" parTransId="{74BAA08D-A6A4-483C-9552-DAF30D238BC3}" sibTransId="{1454408C-3550-4F33-AB9C-EAB93875F571}"/>
    <dgm:cxn modelId="{1042F496-1F05-4513-BC40-5BDBAD0898AA}" type="presParOf" srcId="{6E9FC89D-B025-4A0A-B2EF-72715ECEE136}" destId="{D428115D-1041-44A0-8FDE-61FEF56ECE04}" srcOrd="0" destOrd="0" presId="urn:microsoft.com/office/officeart/2018/2/layout/IconLabelDescriptionList"/>
    <dgm:cxn modelId="{0E07F711-C093-4A4D-9E26-99DA2984B7C4}" type="presParOf" srcId="{D428115D-1041-44A0-8FDE-61FEF56ECE04}" destId="{1BF1AA1E-E5C8-468C-B941-E81D0894BEC3}" srcOrd="0" destOrd="0" presId="urn:microsoft.com/office/officeart/2018/2/layout/IconLabelDescriptionList"/>
    <dgm:cxn modelId="{01057484-BB19-43EE-8478-F33FAF635B02}" type="presParOf" srcId="{D428115D-1041-44A0-8FDE-61FEF56ECE04}" destId="{74EBDA34-F780-483F-A9F4-344CFC69A1EF}" srcOrd="1" destOrd="0" presId="urn:microsoft.com/office/officeart/2018/2/layout/IconLabelDescriptionList"/>
    <dgm:cxn modelId="{646E792E-FA7F-4ACE-A7AB-0CAEF682D3A7}" type="presParOf" srcId="{D428115D-1041-44A0-8FDE-61FEF56ECE04}" destId="{E1B0BDA0-0D34-41DA-AB0F-5D30528F60A8}" srcOrd="2" destOrd="0" presId="urn:microsoft.com/office/officeart/2018/2/layout/IconLabelDescriptionList"/>
    <dgm:cxn modelId="{F1B013C5-9E44-49F6-AAD5-C3F7F8B1BE01}" type="presParOf" srcId="{D428115D-1041-44A0-8FDE-61FEF56ECE04}" destId="{22978101-57E8-4957-A3AB-40F4BCC850CA}" srcOrd="3" destOrd="0" presId="urn:microsoft.com/office/officeart/2018/2/layout/IconLabelDescriptionList"/>
    <dgm:cxn modelId="{B3E9DC80-5B13-4FC1-B22D-43F718A416CB}" type="presParOf" srcId="{D428115D-1041-44A0-8FDE-61FEF56ECE04}" destId="{1B85B2CD-1515-4413-84BB-E7786648ECA9}" srcOrd="4" destOrd="0" presId="urn:microsoft.com/office/officeart/2018/2/layout/IconLabelDescriptionList"/>
    <dgm:cxn modelId="{084850A2-167D-4BB5-B36D-B811A4EE8F08}" type="presParOf" srcId="{6E9FC89D-B025-4A0A-B2EF-72715ECEE136}" destId="{B720A8B7-61DE-43D0-8D0A-CA7597FDE454}" srcOrd="1" destOrd="0" presId="urn:microsoft.com/office/officeart/2018/2/layout/IconLabelDescriptionList"/>
    <dgm:cxn modelId="{ACF8BBDA-8A94-4430-A912-1B5EA3675156}" type="presParOf" srcId="{6E9FC89D-B025-4A0A-B2EF-72715ECEE136}" destId="{CC437F3C-A8FA-4EBB-9FC0-B561CB064897}" srcOrd="2" destOrd="0" presId="urn:microsoft.com/office/officeart/2018/2/layout/IconLabelDescriptionList"/>
    <dgm:cxn modelId="{C726AA50-B678-4132-9DF2-E84CE0576FED}" type="presParOf" srcId="{CC437F3C-A8FA-4EBB-9FC0-B561CB064897}" destId="{071E220C-83AD-4974-A660-6890EABFA253}" srcOrd="0" destOrd="0" presId="urn:microsoft.com/office/officeart/2018/2/layout/IconLabelDescriptionList"/>
    <dgm:cxn modelId="{01E069ED-B33D-4DDA-97EE-F7E40344FF27}" type="presParOf" srcId="{CC437F3C-A8FA-4EBB-9FC0-B561CB064897}" destId="{1C735087-5E6F-40A6-8FC1-5F53C733D76E}" srcOrd="1" destOrd="0" presId="urn:microsoft.com/office/officeart/2018/2/layout/IconLabelDescriptionList"/>
    <dgm:cxn modelId="{4CC2A744-C925-4E5D-B3DF-7A372B4788A2}" type="presParOf" srcId="{CC437F3C-A8FA-4EBB-9FC0-B561CB064897}" destId="{3E524855-052E-4C25-835C-F12B27B06352}" srcOrd="2" destOrd="0" presId="urn:microsoft.com/office/officeart/2018/2/layout/IconLabelDescriptionList"/>
    <dgm:cxn modelId="{4221909C-62B9-435B-8817-1484E64E7874}" type="presParOf" srcId="{CC437F3C-A8FA-4EBB-9FC0-B561CB064897}" destId="{0966C31B-0091-4E17-92AC-DC60716904CB}" srcOrd="3" destOrd="0" presId="urn:microsoft.com/office/officeart/2018/2/layout/IconLabelDescriptionList"/>
    <dgm:cxn modelId="{69C70DA1-8FA0-480D-9840-739B449749DB}" type="presParOf" srcId="{CC437F3C-A8FA-4EBB-9FC0-B561CB064897}" destId="{E3D3B5F8-97C3-49F2-9934-4FB80DF5CD07}"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1AA1E-E5C8-468C-B941-E81D0894BEC3}">
      <dsp:nvSpPr>
        <dsp:cNvPr id="0" name=""/>
        <dsp:cNvSpPr/>
      </dsp:nvSpPr>
      <dsp:spPr>
        <a:xfrm>
          <a:off x="5299" y="247353"/>
          <a:ext cx="890972" cy="8909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B0BDA0-0D34-41DA-AB0F-5D30528F60A8}">
      <dsp:nvSpPr>
        <dsp:cNvPr id="0" name=""/>
        <dsp:cNvSpPr/>
      </dsp:nvSpPr>
      <dsp:spPr>
        <a:xfrm>
          <a:off x="5299" y="1253033"/>
          <a:ext cx="2545636" cy="429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Solar Energy Prediction Models</a:t>
          </a:r>
        </a:p>
      </dsp:txBody>
      <dsp:txXfrm>
        <a:off x="5299" y="1253033"/>
        <a:ext cx="2545636" cy="429576"/>
      </dsp:txXfrm>
    </dsp:sp>
    <dsp:sp modelId="{1B85B2CD-1515-4413-84BB-E7786648ECA9}">
      <dsp:nvSpPr>
        <dsp:cNvPr id="0" name=""/>
        <dsp:cNvSpPr/>
      </dsp:nvSpPr>
      <dsp:spPr>
        <a:xfrm>
          <a:off x="5299" y="1735961"/>
          <a:ext cx="2545636" cy="117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The gradient boosting model achieved R</a:t>
          </a:r>
          <a:r>
            <a:rPr lang="en-US" sz="1100" kern="1200" baseline="30000" dirty="0"/>
            <a:t>2 </a:t>
          </a:r>
          <a:r>
            <a:rPr lang="en-US" sz="1100" kern="1200" dirty="0"/>
            <a:t>of 0.90</a:t>
          </a:r>
        </a:p>
        <a:p>
          <a:pPr marL="0" lvl="0" indent="0" algn="l" defTabSz="488950">
            <a:lnSpc>
              <a:spcPct val="100000"/>
            </a:lnSpc>
            <a:spcBef>
              <a:spcPct val="0"/>
            </a:spcBef>
            <a:spcAft>
              <a:spcPct val="35000"/>
            </a:spcAft>
            <a:buNone/>
          </a:pPr>
          <a:r>
            <a:rPr lang="en-US" sz="1100" kern="1200" dirty="0"/>
            <a:t>Top three weather-related features are </a:t>
          </a:r>
          <a:r>
            <a:rPr lang="en-US" sz="1100" b="1" kern="1200" dirty="0"/>
            <a:t>humidity</a:t>
          </a:r>
          <a:r>
            <a:rPr lang="en-US" sz="1100" kern="1200" dirty="0"/>
            <a:t>, </a:t>
          </a:r>
          <a:r>
            <a:rPr lang="en-US" sz="1100" b="1" kern="1200" dirty="0"/>
            <a:t>cloud cover</a:t>
          </a:r>
          <a:r>
            <a:rPr lang="en-US" sz="1100" kern="1200" dirty="0"/>
            <a:t>, </a:t>
          </a:r>
          <a:r>
            <a:rPr lang="en-US" sz="1100" b="1" kern="1200" dirty="0"/>
            <a:t>solar radiation availability</a:t>
          </a:r>
          <a:r>
            <a:rPr lang="en-US" sz="1100" kern="1200" dirty="0"/>
            <a:t>.</a:t>
          </a:r>
        </a:p>
      </dsp:txBody>
      <dsp:txXfrm>
        <a:off x="5299" y="1735961"/>
        <a:ext cx="2545636" cy="1178984"/>
      </dsp:txXfrm>
    </dsp:sp>
    <dsp:sp modelId="{071E220C-83AD-4974-A660-6890EABFA253}">
      <dsp:nvSpPr>
        <dsp:cNvPr id="0" name=""/>
        <dsp:cNvSpPr/>
      </dsp:nvSpPr>
      <dsp:spPr>
        <a:xfrm>
          <a:off x="2996422" y="247353"/>
          <a:ext cx="890972" cy="8909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524855-052E-4C25-835C-F12B27B06352}">
      <dsp:nvSpPr>
        <dsp:cNvPr id="0" name=""/>
        <dsp:cNvSpPr/>
      </dsp:nvSpPr>
      <dsp:spPr>
        <a:xfrm>
          <a:off x="2996422" y="1253033"/>
          <a:ext cx="2545636" cy="429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Electricity Cost Prediction Models</a:t>
          </a:r>
        </a:p>
      </dsp:txBody>
      <dsp:txXfrm>
        <a:off x="2996422" y="1253033"/>
        <a:ext cx="2545636" cy="429576"/>
      </dsp:txXfrm>
    </dsp:sp>
    <dsp:sp modelId="{E3D3B5F8-97C3-49F2-9934-4FB80DF5CD07}">
      <dsp:nvSpPr>
        <dsp:cNvPr id="0" name=""/>
        <dsp:cNvSpPr/>
      </dsp:nvSpPr>
      <dsp:spPr>
        <a:xfrm>
          <a:off x="2996422" y="1735961"/>
          <a:ext cx="2545636" cy="117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The data is stationary and exhibits a 24-hour seasonality. The time series analysis was conducted using SARIMAX, achieved a root mean squared error of 2.22 cents per kilowatt as the difference between the actual and forecasted values over the last 168 hours of data.</a:t>
          </a:r>
        </a:p>
      </dsp:txBody>
      <dsp:txXfrm>
        <a:off x="2996422" y="1735961"/>
        <a:ext cx="2545636" cy="117898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4C97F-4EE2-4647-82A1-74BB83C0D90A}" type="datetimeFigureOut">
              <a:rPr lang="en-AE" smtClean="0"/>
              <a:t>16/12/2024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4BA0B-77F6-48B2-A36C-6022B77138CF}" type="slidenum">
              <a:rPr lang="en-AE" smtClean="0"/>
              <a:t>‹#›</a:t>
            </a:fld>
            <a:endParaRPr lang="en-AE"/>
          </a:p>
        </p:txBody>
      </p:sp>
    </p:spTree>
    <p:extLst>
      <p:ext uri="{BB962C8B-B14F-4D97-AF65-F5344CB8AC3E}">
        <p14:creationId xmlns:p14="http://schemas.microsoft.com/office/powerpoint/2010/main" val="1966744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88836-27FD-A301-C623-CB6D9B59F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A593AF-0748-C0CC-C21E-454FD94C29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BD420B-BF46-B634-85BA-6C41C55D3C00}"/>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FC5A55C3-6DAE-8A85-B131-19D9C34671C5}"/>
              </a:ext>
            </a:extLst>
          </p:cNvPr>
          <p:cNvSpPr>
            <a:spLocks noGrp="1"/>
          </p:cNvSpPr>
          <p:nvPr>
            <p:ph type="sldNum" sz="quarter" idx="5"/>
          </p:nvPr>
        </p:nvSpPr>
        <p:spPr/>
        <p:txBody>
          <a:bodyPr/>
          <a:lstStyle/>
          <a:p>
            <a:fld id="{E5C4BA0B-77F6-48B2-A36C-6022B77138CF}" type="slidenum">
              <a:rPr lang="en-AE" smtClean="0"/>
              <a:t>2</a:t>
            </a:fld>
            <a:endParaRPr lang="en-AE"/>
          </a:p>
        </p:txBody>
      </p:sp>
    </p:spTree>
    <p:extLst>
      <p:ext uri="{BB962C8B-B14F-4D97-AF65-F5344CB8AC3E}">
        <p14:creationId xmlns:p14="http://schemas.microsoft.com/office/powerpoint/2010/main" val="2826014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C9169-78B0-CEF0-BB8D-3B8105B8EF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B09400-A0ED-5C36-BFF8-5CBECFFB4D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C00879-7E9D-3E2C-63F4-33F79A8297B7}"/>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DD32A14B-30C3-301F-51E5-29D1530AA754}"/>
              </a:ext>
            </a:extLst>
          </p:cNvPr>
          <p:cNvSpPr>
            <a:spLocks noGrp="1"/>
          </p:cNvSpPr>
          <p:nvPr>
            <p:ph type="sldNum" sz="quarter" idx="5"/>
          </p:nvPr>
        </p:nvSpPr>
        <p:spPr/>
        <p:txBody>
          <a:bodyPr/>
          <a:lstStyle/>
          <a:p>
            <a:fld id="{E5C4BA0B-77F6-48B2-A36C-6022B77138CF}" type="slidenum">
              <a:rPr lang="en-AE" smtClean="0"/>
              <a:t>3</a:t>
            </a:fld>
            <a:endParaRPr lang="en-AE"/>
          </a:p>
        </p:txBody>
      </p:sp>
    </p:spTree>
    <p:extLst>
      <p:ext uri="{BB962C8B-B14F-4D97-AF65-F5344CB8AC3E}">
        <p14:creationId xmlns:p14="http://schemas.microsoft.com/office/powerpoint/2010/main" val="4135249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6CA36-4C38-7025-9129-F5C11175A8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4EA3F0-48F9-3FE8-C434-7150B59BB0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03DF36-963B-1B80-54A2-A39A7E41C4BC}"/>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A6F1EF6B-9FEB-91DB-A975-C37CCDBFABB1}"/>
              </a:ext>
            </a:extLst>
          </p:cNvPr>
          <p:cNvSpPr>
            <a:spLocks noGrp="1"/>
          </p:cNvSpPr>
          <p:nvPr>
            <p:ph type="sldNum" sz="quarter" idx="5"/>
          </p:nvPr>
        </p:nvSpPr>
        <p:spPr/>
        <p:txBody>
          <a:bodyPr/>
          <a:lstStyle/>
          <a:p>
            <a:fld id="{E5C4BA0B-77F6-48B2-A36C-6022B77138CF}" type="slidenum">
              <a:rPr lang="en-AE" smtClean="0"/>
              <a:t>4</a:t>
            </a:fld>
            <a:endParaRPr lang="en-AE"/>
          </a:p>
        </p:txBody>
      </p:sp>
    </p:spTree>
    <p:extLst>
      <p:ext uri="{BB962C8B-B14F-4D97-AF65-F5344CB8AC3E}">
        <p14:creationId xmlns:p14="http://schemas.microsoft.com/office/powerpoint/2010/main" val="406936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975A6-A989-62BE-7812-02AB629637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3345B2-C4C6-B235-E254-5040DF2D70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2237D9-D773-43CB-F455-025953411005}"/>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31305DF3-6B59-CDAB-0179-1D6B7583E9B1}"/>
              </a:ext>
            </a:extLst>
          </p:cNvPr>
          <p:cNvSpPr>
            <a:spLocks noGrp="1"/>
          </p:cNvSpPr>
          <p:nvPr>
            <p:ph type="sldNum" sz="quarter" idx="5"/>
          </p:nvPr>
        </p:nvSpPr>
        <p:spPr/>
        <p:txBody>
          <a:bodyPr/>
          <a:lstStyle/>
          <a:p>
            <a:fld id="{E5C4BA0B-77F6-48B2-A36C-6022B77138CF}" type="slidenum">
              <a:rPr lang="en-AE" smtClean="0"/>
              <a:t>5</a:t>
            </a:fld>
            <a:endParaRPr lang="en-AE"/>
          </a:p>
        </p:txBody>
      </p:sp>
    </p:spTree>
    <p:extLst>
      <p:ext uri="{BB962C8B-B14F-4D97-AF65-F5344CB8AC3E}">
        <p14:creationId xmlns:p14="http://schemas.microsoft.com/office/powerpoint/2010/main" val="264566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EB128-FB97-CC98-7FB7-E98A915424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6B6CDE-7E6A-3708-F51B-2DE310B8F7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9CE287-D283-2683-726C-7391FB75D44E}"/>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549B7F97-83A9-774F-6B7A-230EB771462B}"/>
              </a:ext>
            </a:extLst>
          </p:cNvPr>
          <p:cNvSpPr>
            <a:spLocks noGrp="1"/>
          </p:cNvSpPr>
          <p:nvPr>
            <p:ph type="sldNum" sz="quarter" idx="5"/>
          </p:nvPr>
        </p:nvSpPr>
        <p:spPr/>
        <p:txBody>
          <a:bodyPr/>
          <a:lstStyle/>
          <a:p>
            <a:fld id="{E5C4BA0B-77F6-48B2-A36C-6022B77138CF}" type="slidenum">
              <a:rPr lang="en-AE" smtClean="0"/>
              <a:t>6</a:t>
            </a:fld>
            <a:endParaRPr lang="en-AE"/>
          </a:p>
        </p:txBody>
      </p:sp>
    </p:spTree>
    <p:extLst>
      <p:ext uri="{BB962C8B-B14F-4D97-AF65-F5344CB8AC3E}">
        <p14:creationId xmlns:p14="http://schemas.microsoft.com/office/powerpoint/2010/main" val="167898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9AC6B-3A4E-6038-EA8D-B819243818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13C070-1AE6-C8CA-C358-910902FA52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DCF9C0-E069-653D-4F27-E4BBB356D37A}"/>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BE1ABC59-960F-3742-61AC-A1F4D5B51E2E}"/>
              </a:ext>
            </a:extLst>
          </p:cNvPr>
          <p:cNvSpPr>
            <a:spLocks noGrp="1"/>
          </p:cNvSpPr>
          <p:nvPr>
            <p:ph type="sldNum" sz="quarter" idx="5"/>
          </p:nvPr>
        </p:nvSpPr>
        <p:spPr/>
        <p:txBody>
          <a:bodyPr/>
          <a:lstStyle/>
          <a:p>
            <a:fld id="{E5C4BA0B-77F6-48B2-A36C-6022B77138CF}" type="slidenum">
              <a:rPr lang="en-AE" smtClean="0"/>
              <a:t>7</a:t>
            </a:fld>
            <a:endParaRPr lang="en-AE"/>
          </a:p>
        </p:txBody>
      </p:sp>
    </p:spTree>
    <p:extLst>
      <p:ext uri="{BB962C8B-B14F-4D97-AF65-F5344CB8AC3E}">
        <p14:creationId xmlns:p14="http://schemas.microsoft.com/office/powerpoint/2010/main" val="101696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CF255-EC3B-A988-33EE-0C7C88B8C4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1AF410-19EB-3021-825A-3243F81CC8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AC3DC1-DDDF-A78B-7E69-6F4571116DA9}"/>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AF8FC2BF-222A-ACFF-D0A8-087BB3DA0FF6}"/>
              </a:ext>
            </a:extLst>
          </p:cNvPr>
          <p:cNvSpPr>
            <a:spLocks noGrp="1"/>
          </p:cNvSpPr>
          <p:nvPr>
            <p:ph type="sldNum" sz="quarter" idx="5"/>
          </p:nvPr>
        </p:nvSpPr>
        <p:spPr/>
        <p:txBody>
          <a:bodyPr/>
          <a:lstStyle/>
          <a:p>
            <a:fld id="{E5C4BA0B-77F6-48B2-A36C-6022B77138CF}" type="slidenum">
              <a:rPr lang="en-AE" smtClean="0"/>
              <a:t>8</a:t>
            </a:fld>
            <a:endParaRPr lang="en-AE"/>
          </a:p>
        </p:txBody>
      </p:sp>
    </p:spTree>
    <p:extLst>
      <p:ext uri="{BB962C8B-B14F-4D97-AF65-F5344CB8AC3E}">
        <p14:creationId xmlns:p14="http://schemas.microsoft.com/office/powerpoint/2010/main" val="3733871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33C9A-1F15-55E3-41E2-CB43779F3F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B888CB-751B-ED91-CB6E-C251981685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8EF990-0FFC-0159-8161-47E1633C7A03}"/>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512EA5BF-1BF2-287E-D401-FFA044A7D48B}"/>
              </a:ext>
            </a:extLst>
          </p:cNvPr>
          <p:cNvSpPr>
            <a:spLocks noGrp="1"/>
          </p:cNvSpPr>
          <p:nvPr>
            <p:ph type="sldNum" sz="quarter" idx="5"/>
          </p:nvPr>
        </p:nvSpPr>
        <p:spPr/>
        <p:txBody>
          <a:bodyPr/>
          <a:lstStyle/>
          <a:p>
            <a:fld id="{E5C4BA0B-77F6-48B2-A36C-6022B77138CF}" type="slidenum">
              <a:rPr lang="en-AE" smtClean="0"/>
              <a:t>9</a:t>
            </a:fld>
            <a:endParaRPr lang="en-AE"/>
          </a:p>
        </p:txBody>
      </p:sp>
    </p:spTree>
    <p:extLst>
      <p:ext uri="{BB962C8B-B14F-4D97-AF65-F5344CB8AC3E}">
        <p14:creationId xmlns:p14="http://schemas.microsoft.com/office/powerpoint/2010/main" val="281151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B9C47-2C20-990F-656A-F1D372DDE3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4D6624-0C13-D2FF-357E-14025EDAEA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608476-4EA2-C9C4-1164-B13B360E2B0D}"/>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11818F8E-E5BA-B897-BBE1-AC9A1A69A266}"/>
              </a:ext>
            </a:extLst>
          </p:cNvPr>
          <p:cNvSpPr>
            <a:spLocks noGrp="1"/>
          </p:cNvSpPr>
          <p:nvPr>
            <p:ph type="sldNum" sz="quarter" idx="5"/>
          </p:nvPr>
        </p:nvSpPr>
        <p:spPr/>
        <p:txBody>
          <a:bodyPr/>
          <a:lstStyle/>
          <a:p>
            <a:fld id="{E5C4BA0B-77F6-48B2-A36C-6022B77138CF}" type="slidenum">
              <a:rPr lang="en-AE" smtClean="0"/>
              <a:t>10</a:t>
            </a:fld>
            <a:endParaRPr lang="en-AE"/>
          </a:p>
        </p:txBody>
      </p:sp>
    </p:spTree>
    <p:extLst>
      <p:ext uri="{BB962C8B-B14F-4D97-AF65-F5344CB8AC3E}">
        <p14:creationId xmlns:p14="http://schemas.microsoft.com/office/powerpoint/2010/main" val="3342373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12/16/2024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52164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12/16/2024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430355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12/16/2024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25961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12/16/2024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142831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12/16/2024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20621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12/16/2024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248877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12/16/2024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38554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12/16/2024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17658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12/16/2024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41755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12/16/2024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5170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12/16/2024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91776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12/16/2024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17815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visualcrossing.com/weather/weather-data-services/Bucharest,Romania/metri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kaggle.com/datasets/stefancomanita/hourly-electricity-consumption-and-production" TargetMode="External"/><Relationship Id="rId4" Type="http://schemas.openxmlformats.org/officeDocument/2006/relationships/hyperlink" Target="https://thingler.io/country/Romani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D18051F-0BA4-4C80-832C-1845011B9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olar panels and a row of white boxes&#10;&#10;Description automatically generated">
            <a:extLst>
              <a:ext uri="{FF2B5EF4-FFF2-40B4-BE49-F238E27FC236}">
                <a16:creationId xmlns:a16="http://schemas.microsoft.com/office/drawing/2014/main" id="{628279D1-7458-CCFE-F219-F14EA6FA6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961205" y="-372795"/>
            <a:ext cx="6857999" cy="7603591"/>
          </a:xfrm>
          <a:prstGeom prst="rect">
            <a:avLst/>
          </a:prstGeom>
          <a:gradFill flip="none" rotWithShape="1">
            <a:gsLst>
              <a:gs pos="3000">
                <a:srgbClr val="000000">
                  <a:alpha val="0"/>
                </a:srgbClr>
              </a:gs>
              <a:gs pos="73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863D0-7090-6D68-5F35-E8E3F8832F64}"/>
              </a:ext>
            </a:extLst>
          </p:cNvPr>
          <p:cNvSpPr>
            <a:spLocks noGrp="1"/>
          </p:cNvSpPr>
          <p:nvPr>
            <p:ph type="ctrTitle"/>
          </p:nvPr>
        </p:nvSpPr>
        <p:spPr>
          <a:xfrm>
            <a:off x="6743699" y="952500"/>
            <a:ext cx="4854071" cy="3893582"/>
          </a:xfrm>
        </p:spPr>
        <p:txBody>
          <a:bodyPr>
            <a:normAutofit/>
          </a:bodyPr>
          <a:lstStyle/>
          <a:p>
            <a:pPr algn="r"/>
            <a:r>
              <a:rPr lang="en-US" sz="3200" b="1" i="0" dirty="0">
                <a:ln>
                  <a:solidFill>
                    <a:sysClr val="windowText" lastClr="000000"/>
                  </a:solidFill>
                </a:ln>
                <a:solidFill>
                  <a:srgbClr val="FFFFFF"/>
                </a:solidFill>
                <a:effectLst/>
                <a:latin typeface="Lato" panose="020F0502020204030203" pitchFamily="34" charset="0"/>
              </a:rPr>
              <a:t>Reducing Electricity Costs in Romania: Predictive and Reinforcement Learning for Solar Battery Optimization</a:t>
            </a:r>
            <a:br>
              <a:rPr lang="en-US" sz="3200" b="1" i="0" dirty="0">
                <a:ln>
                  <a:solidFill>
                    <a:sysClr val="windowText" lastClr="000000"/>
                  </a:solidFill>
                </a:ln>
                <a:solidFill>
                  <a:srgbClr val="FFFFFF"/>
                </a:solidFill>
                <a:effectLst/>
                <a:latin typeface="Lato" panose="020F0502020204030203" pitchFamily="34" charset="0"/>
              </a:rPr>
            </a:br>
            <a:endParaRPr lang="en-AE" sz="3200" dirty="0">
              <a:ln>
                <a:solidFill>
                  <a:sysClr val="windowText" lastClr="000000"/>
                </a:solidFill>
              </a:ln>
              <a:solidFill>
                <a:srgbClr val="FFFFFF"/>
              </a:solidFill>
              <a:latin typeface="Lato" panose="020F0502020204030203" pitchFamily="34" charset="0"/>
            </a:endParaRPr>
          </a:p>
        </p:txBody>
      </p:sp>
      <p:sp>
        <p:nvSpPr>
          <p:cNvPr id="3" name="Subtitle 2">
            <a:extLst>
              <a:ext uri="{FF2B5EF4-FFF2-40B4-BE49-F238E27FC236}">
                <a16:creationId xmlns:a16="http://schemas.microsoft.com/office/drawing/2014/main" id="{3A8E6B94-53B9-0E17-C401-9C3E967635AC}"/>
              </a:ext>
            </a:extLst>
          </p:cNvPr>
          <p:cNvSpPr>
            <a:spLocks noGrp="1"/>
          </p:cNvSpPr>
          <p:nvPr>
            <p:ph type="subTitle" idx="1"/>
          </p:nvPr>
        </p:nvSpPr>
        <p:spPr>
          <a:xfrm>
            <a:off x="6743699" y="4846083"/>
            <a:ext cx="4872618" cy="1211818"/>
          </a:xfrm>
        </p:spPr>
        <p:txBody>
          <a:bodyPr anchor="b">
            <a:normAutofit/>
          </a:bodyPr>
          <a:lstStyle/>
          <a:p>
            <a:pPr algn="r"/>
            <a:r>
              <a:rPr lang="en-US" dirty="0">
                <a:solidFill>
                  <a:srgbClr val="FFFFFF"/>
                </a:solidFill>
                <a:latin typeface="Lato" panose="020F0502020204030203" pitchFamily="34" charset="0"/>
              </a:rPr>
              <a:t>Authawich N.</a:t>
            </a:r>
            <a:endParaRPr lang="en-AE" dirty="0">
              <a:solidFill>
                <a:srgbClr val="FFFFFF"/>
              </a:solidFill>
              <a:latin typeface="Lato" panose="020F0502020204030203" pitchFamily="34" charset="0"/>
            </a:endParaRPr>
          </a:p>
        </p:txBody>
      </p:sp>
      <p:cxnSp>
        <p:nvCxnSpPr>
          <p:cNvPr id="1035" name="Straight Connector 1034">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4834CCF-C261-256C-FDE2-BDF3E8BF680C}"/>
              </a:ext>
            </a:extLst>
          </p:cNvPr>
          <p:cNvSpPr txBox="1"/>
          <p:nvPr/>
        </p:nvSpPr>
        <p:spPr>
          <a:xfrm>
            <a:off x="6286507" y="6454470"/>
            <a:ext cx="5329810" cy="214040"/>
          </a:xfrm>
          <a:prstGeom prst="rect">
            <a:avLst/>
          </a:prstGeom>
          <a:noFill/>
        </p:spPr>
        <p:txBody>
          <a:bodyPr wrap="square">
            <a:spAutoFit/>
          </a:bodyPr>
          <a:lstStyle/>
          <a:p>
            <a:r>
              <a:rPr lang="en-AE" sz="800" dirty="0">
                <a:solidFill>
                  <a:schemeClr val="bg1"/>
                </a:solidFill>
              </a:rPr>
              <a:t>Image Source: https://auroraer.com/insight/exploring-the-new-wave-of-subsidy-support-in-romania-and-hungary/</a:t>
            </a:r>
          </a:p>
        </p:txBody>
      </p:sp>
    </p:spTree>
    <p:extLst>
      <p:ext uri="{BB962C8B-B14F-4D97-AF65-F5344CB8AC3E}">
        <p14:creationId xmlns:p14="http://schemas.microsoft.com/office/powerpoint/2010/main" val="211586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C9A653-C754-F1E0-8204-69004EEF8479}"/>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63C18A9-3F84-4083-BC63-C5C44FE2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59DB4-D7B7-7638-658D-0B94A29F839E}"/>
              </a:ext>
            </a:extLst>
          </p:cNvPr>
          <p:cNvSpPr>
            <a:spLocks noGrp="1"/>
          </p:cNvSpPr>
          <p:nvPr>
            <p:ph type="title"/>
          </p:nvPr>
        </p:nvSpPr>
        <p:spPr>
          <a:xfrm>
            <a:off x="548640" y="950976"/>
            <a:ext cx="5547360" cy="1828798"/>
          </a:xfrm>
        </p:spPr>
        <p:txBody>
          <a:bodyPr vert="horz" lIns="91440" tIns="45720" rIns="91440" bIns="45720" rtlCol="0" anchor="t">
            <a:normAutofit/>
          </a:bodyPr>
          <a:lstStyle/>
          <a:p>
            <a:pPr marL="0" fontAlgn="base">
              <a:spcAft>
                <a:spcPct val="0"/>
              </a:spcAft>
            </a:pPr>
            <a:r>
              <a:rPr lang="en-US" sz="3200" dirty="0"/>
              <a:t>Introduction to Reinforcement Learning</a:t>
            </a:r>
          </a:p>
        </p:txBody>
      </p:sp>
      <p:cxnSp>
        <p:nvCxnSpPr>
          <p:cNvPr id="1033" name="Straight Connector 1032">
            <a:extLst>
              <a:ext uri="{FF2B5EF4-FFF2-40B4-BE49-F238E27FC236}">
                <a16:creationId xmlns:a16="http://schemas.microsoft.com/office/drawing/2014/main" id="{13C2E3E6-EA6C-40C1-8196-9E8691274F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68C85D0A-D9FF-5CCD-0058-18E2DAE03E04}"/>
              </a:ext>
            </a:extLst>
          </p:cNvPr>
          <p:cNvSpPr txBox="1">
            <a:spLocks noChangeArrowheads="1"/>
          </p:cNvSpPr>
          <p:nvPr/>
        </p:nvSpPr>
        <p:spPr bwMode="auto">
          <a:xfrm>
            <a:off x="548640" y="2779774"/>
            <a:ext cx="5547360" cy="317508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400" b="0" i="0" dirty="0">
                <a:solidFill>
                  <a:srgbClr val="1F2328"/>
                </a:solidFill>
                <a:effectLst/>
                <a:latin typeface="+mj-lt"/>
              </a:rPr>
              <a:t>Reinforcement Learning (RL) is a branch of machine learning where an </a:t>
            </a:r>
            <a:r>
              <a:rPr lang="en-US" sz="1400" b="1" i="0" dirty="0">
                <a:solidFill>
                  <a:srgbClr val="1F2328"/>
                </a:solidFill>
                <a:effectLst/>
                <a:latin typeface="+mj-lt"/>
              </a:rPr>
              <a:t>agent</a:t>
            </a:r>
            <a:r>
              <a:rPr lang="en-US" sz="1400" b="0" i="0" dirty="0">
                <a:solidFill>
                  <a:srgbClr val="1F2328"/>
                </a:solidFill>
                <a:effectLst/>
                <a:latin typeface="+mj-lt"/>
              </a:rPr>
              <a:t> learns to make decisions by interacting with an </a:t>
            </a:r>
            <a:r>
              <a:rPr lang="en-US" sz="1400" b="1" i="0" dirty="0">
                <a:solidFill>
                  <a:srgbClr val="1F2328"/>
                </a:solidFill>
                <a:effectLst/>
                <a:latin typeface="+mj-lt"/>
              </a:rPr>
              <a:t>environment</a:t>
            </a:r>
            <a:r>
              <a:rPr lang="en-US" sz="1400" b="0" i="0" dirty="0">
                <a:solidFill>
                  <a:srgbClr val="1F2328"/>
                </a:solidFill>
                <a:effectLst/>
                <a:latin typeface="+mj-lt"/>
              </a:rPr>
              <a:t> to maximize cumulative </a:t>
            </a:r>
            <a:r>
              <a:rPr lang="en-US" sz="1400" b="1" i="0" dirty="0">
                <a:solidFill>
                  <a:srgbClr val="1F2328"/>
                </a:solidFill>
                <a:effectLst/>
                <a:latin typeface="+mj-lt"/>
              </a:rPr>
              <a:t>rewards</a:t>
            </a:r>
            <a:r>
              <a:rPr lang="en-US" sz="1400" b="0" i="0" dirty="0">
                <a:solidFill>
                  <a:srgbClr val="1F2328"/>
                </a:solidFill>
                <a:effectLst/>
                <a:latin typeface="+mj-lt"/>
              </a:rPr>
              <a:t>.</a:t>
            </a:r>
          </a:p>
          <a:p>
            <a:r>
              <a:rPr lang="en-US" sz="1400" b="0" i="0" dirty="0">
                <a:solidFill>
                  <a:srgbClr val="1F2328"/>
                </a:solidFill>
                <a:effectLst/>
                <a:latin typeface="+mj-lt"/>
              </a:rPr>
              <a:t>The agent observes the state of environment, takes actions, and receives feedback in the form of rewards. Overtime, the agent learns a </a:t>
            </a:r>
            <a:r>
              <a:rPr lang="en-US" sz="1400" b="1" i="0" dirty="0">
                <a:solidFill>
                  <a:srgbClr val="1F2328"/>
                </a:solidFill>
                <a:effectLst/>
                <a:latin typeface="+mj-lt"/>
              </a:rPr>
              <a:t>policy</a:t>
            </a:r>
            <a:r>
              <a:rPr lang="en-US" sz="1400" b="0" i="0" dirty="0">
                <a:solidFill>
                  <a:srgbClr val="1F2328"/>
                </a:solidFill>
                <a:effectLst/>
                <a:latin typeface="+mj-lt"/>
              </a:rPr>
              <a:t>, a mapping from states to actions, that maximizes the expected cumulative rewards.</a:t>
            </a:r>
          </a:p>
          <a:p>
            <a:r>
              <a:rPr lang="en-US" sz="1400" b="0" i="0" dirty="0">
                <a:solidFill>
                  <a:srgbClr val="1F2328"/>
                </a:solidFill>
                <a:effectLst/>
                <a:latin typeface="+mj-lt"/>
              </a:rPr>
              <a:t>One of the foundational methods in reinforcement learning is </a:t>
            </a:r>
            <a:r>
              <a:rPr lang="en-US" sz="1400" b="1" i="0" dirty="0">
                <a:solidFill>
                  <a:srgbClr val="1F2328"/>
                </a:solidFill>
                <a:effectLst/>
                <a:latin typeface="+mj-lt"/>
              </a:rPr>
              <a:t>Q-learning</a:t>
            </a:r>
            <a:r>
              <a:rPr lang="en-US" sz="1400" b="0" i="0" dirty="0">
                <a:solidFill>
                  <a:srgbClr val="1F2328"/>
                </a:solidFill>
                <a:effectLst/>
                <a:latin typeface="+mj-lt"/>
              </a:rPr>
              <a:t>.</a:t>
            </a:r>
          </a:p>
          <a:p>
            <a:pPr algn="l">
              <a:buFont typeface="Arial" panose="020B0604020202020204" pitchFamily="34" charset="0"/>
              <a:buChar char="•"/>
            </a:pPr>
            <a:endParaRPr lang="en-US" sz="1400" b="0" i="0" dirty="0">
              <a:solidFill>
                <a:srgbClr val="1F2328"/>
              </a:solidFill>
              <a:effectLst/>
              <a:latin typeface="+mj-lt"/>
            </a:endParaRPr>
          </a:p>
        </p:txBody>
      </p:sp>
      <p:pic>
        <p:nvPicPr>
          <p:cNvPr id="1026" name="Picture 2" descr="Research on Q-Table Design for Maximum Power Point Tracking-Based Reinforcement  Learning in PV Systems">
            <a:extLst>
              <a:ext uri="{FF2B5EF4-FFF2-40B4-BE49-F238E27FC236}">
                <a16:creationId xmlns:a16="http://schemas.microsoft.com/office/drawing/2014/main" id="{0D7FDF20-AA52-10B8-5C38-D881F1BCECE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47404" y="1566167"/>
            <a:ext cx="4804105" cy="3890853"/>
          </a:xfrm>
          <a:prstGeom prst="rect">
            <a:avLst/>
          </a:prstGeom>
          <a:noFill/>
          <a:extLst>
            <a:ext uri="{909E8E84-426E-40DD-AFC4-6F175D3DCCD1}">
              <a14:hiddenFill xmlns:a14="http://schemas.microsoft.com/office/drawing/2010/main">
                <a:solidFill>
                  <a:srgbClr val="FFFFFF"/>
                </a:solidFill>
              </a14:hiddenFill>
            </a:ext>
          </a:extLst>
        </p:spPr>
      </p:pic>
      <p:cxnSp>
        <p:nvCxnSpPr>
          <p:cNvPr id="1035" name="Straight Connector 1034">
            <a:extLst>
              <a:ext uri="{FF2B5EF4-FFF2-40B4-BE49-F238E27FC236}">
                <a16:creationId xmlns:a16="http://schemas.microsoft.com/office/drawing/2014/main" id="{3EE0E5CC-C40E-4EC4-8C9B-0CBB46A7CA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02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635B61-3758-BBDD-3017-19F62122E03D}"/>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BE79021-1180-4CC3-872F-BFCB9FA18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7A33F-A703-EC4C-7BAB-21038404FF61}"/>
              </a:ext>
            </a:extLst>
          </p:cNvPr>
          <p:cNvSpPr>
            <a:spLocks noGrp="1"/>
          </p:cNvSpPr>
          <p:nvPr>
            <p:ph type="title"/>
          </p:nvPr>
        </p:nvSpPr>
        <p:spPr>
          <a:xfrm>
            <a:off x="548640" y="950976"/>
            <a:ext cx="3536516" cy="2245737"/>
          </a:xfrm>
        </p:spPr>
        <p:txBody>
          <a:bodyPr>
            <a:normAutofit/>
          </a:bodyPr>
          <a:lstStyle/>
          <a:p>
            <a:r>
              <a:rPr lang="en-US" dirty="0"/>
              <a:t>Introduction</a:t>
            </a:r>
            <a:endParaRPr lang="en-AE" dirty="0"/>
          </a:p>
        </p:txBody>
      </p:sp>
      <p:cxnSp>
        <p:nvCxnSpPr>
          <p:cNvPr id="47" name="Straight Connector 46">
            <a:extLst>
              <a:ext uri="{FF2B5EF4-FFF2-40B4-BE49-F238E27FC236}">
                <a16:creationId xmlns:a16="http://schemas.microsoft.com/office/drawing/2014/main" id="{43D0FBB5-E3C2-BA53-BBEE-B00459A61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86084C-1B17-12AA-7505-B980A1565E8E}"/>
              </a:ext>
            </a:extLst>
          </p:cNvPr>
          <p:cNvSpPr>
            <a:spLocks noGrp="1"/>
          </p:cNvSpPr>
          <p:nvPr>
            <p:ph idx="1"/>
          </p:nvPr>
        </p:nvSpPr>
        <p:spPr>
          <a:xfrm>
            <a:off x="563592" y="1742693"/>
            <a:ext cx="3521564" cy="2636949"/>
          </a:xfrm>
        </p:spPr>
        <p:txBody>
          <a:bodyPr>
            <a:noAutofit/>
          </a:bodyPr>
          <a:lstStyle/>
          <a:p>
            <a:pPr>
              <a:lnSpc>
                <a:spcPct val="110000"/>
              </a:lnSpc>
            </a:pPr>
            <a:r>
              <a:rPr lang="en-US" sz="1400" dirty="0">
                <a:latin typeface="+mj-lt"/>
              </a:rPr>
              <a:t>Romania relies heavily on diverse energy sources like nuclear, wind, hydroelectric, oil and gas, </a:t>
            </a:r>
            <a:r>
              <a:rPr lang="en-US" sz="1400" b="1" dirty="0">
                <a:solidFill>
                  <a:srgbClr val="FF0000"/>
                </a:solidFill>
                <a:latin typeface="+mj-lt"/>
              </a:rPr>
              <a:t>solar</a:t>
            </a:r>
            <a:r>
              <a:rPr lang="en-US" sz="1400" dirty="0">
                <a:latin typeface="+mj-lt"/>
              </a:rPr>
              <a:t>, and biomass.</a:t>
            </a:r>
          </a:p>
          <a:p>
            <a:pPr algn="l">
              <a:buFont typeface="Arial" panose="020B0604020202020204" pitchFamily="34" charset="0"/>
              <a:buChar char="•"/>
            </a:pPr>
            <a:r>
              <a:rPr lang="en-US" sz="1400" b="0" i="0" dirty="0">
                <a:solidFill>
                  <a:srgbClr val="1F2328"/>
                </a:solidFill>
                <a:effectLst/>
                <a:latin typeface="+mj-lt"/>
              </a:rPr>
              <a:t>The three primary sources of electricity in Romania are hydro electric, producing 2,035 MW/h, oil and gas, generating 1,605 MW/h, and nuclear, contributing 1,378 MW/h.</a:t>
            </a:r>
          </a:p>
          <a:p>
            <a:pPr algn="l">
              <a:buFont typeface="Arial" panose="020B0604020202020204" pitchFamily="34" charset="0"/>
              <a:buChar char="•"/>
            </a:pPr>
            <a:r>
              <a:rPr lang="en-US" sz="1400" b="1" i="0" dirty="0">
                <a:solidFill>
                  <a:srgbClr val="FF0000"/>
                </a:solidFill>
                <a:effectLst/>
                <a:latin typeface="+mj-lt"/>
              </a:rPr>
              <a:t>Solar</a:t>
            </a:r>
            <a:r>
              <a:rPr lang="en-US" sz="1400" b="0" i="0" dirty="0">
                <a:solidFill>
                  <a:srgbClr val="1F2328"/>
                </a:solidFill>
                <a:effectLst/>
                <a:latin typeface="+mj-lt"/>
              </a:rPr>
              <a:t> power is not a main source of electricity, producing around 150 Megawatts per hour and is only available during daylight hours, typically between 7AM and 6PM.</a:t>
            </a:r>
          </a:p>
          <a:p>
            <a:pPr>
              <a:lnSpc>
                <a:spcPct val="110000"/>
              </a:lnSpc>
            </a:pPr>
            <a:endParaRPr lang="en-US" sz="1400" dirty="0">
              <a:latin typeface="+mj-lt"/>
            </a:endParaRPr>
          </a:p>
        </p:txBody>
      </p:sp>
      <p:pic>
        <p:nvPicPr>
          <p:cNvPr id="4" name="Picture 2" descr="Wind turbines and solar panels in front of a flag&#10;&#10;Description automatically generated">
            <a:extLst>
              <a:ext uri="{FF2B5EF4-FFF2-40B4-BE49-F238E27FC236}">
                <a16:creationId xmlns:a16="http://schemas.microsoft.com/office/drawing/2014/main" id="{BC9945F3-C49E-CDE6-511D-65EC28630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022" r="-2" b="13021"/>
          <a:stretch/>
        </p:blipFill>
        <p:spPr bwMode="auto">
          <a:xfrm>
            <a:off x="4648200" y="952500"/>
            <a:ext cx="6903309" cy="5105399"/>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Connector 47">
            <a:extLst>
              <a:ext uri="{FF2B5EF4-FFF2-40B4-BE49-F238E27FC236}">
                <a16:creationId xmlns:a16="http://schemas.microsoft.com/office/drawing/2014/main" id="{3270A30F-E371-275C-F692-0A29309750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79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C69877-BC4A-6405-51A3-2337012B0B02}"/>
            </a:ext>
          </a:extLst>
        </p:cNvPr>
        <p:cNvGrpSpPr/>
        <p:nvPr/>
      </p:nvGrpSpPr>
      <p:grpSpPr>
        <a:xfrm>
          <a:off x="0" y="0"/>
          <a:ext cx="0" cy="0"/>
          <a:chOff x="0" y="0"/>
          <a:chExt cx="0" cy="0"/>
        </a:xfrm>
      </p:grpSpPr>
      <p:cxnSp>
        <p:nvCxnSpPr>
          <p:cNvPr id="62" name="Straight Connector 61">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66" name="Rectangle 65">
            <a:extLst>
              <a:ext uri="{FF2B5EF4-FFF2-40B4-BE49-F238E27FC236}">
                <a16:creationId xmlns:a16="http://schemas.microsoft.com/office/drawing/2014/main" id="{8B5574CB-8151-4554-B056-B76C1AA8A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276A5-5AAD-6859-BC73-2D930DEDD4B0}"/>
              </a:ext>
            </a:extLst>
          </p:cNvPr>
          <p:cNvSpPr>
            <a:spLocks noGrp="1"/>
          </p:cNvSpPr>
          <p:nvPr>
            <p:ph type="title"/>
          </p:nvPr>
        </p:nvSpPr>
        <p:spPr>
          <a:xfrm>
            <a:off x="548640" y="952500"/>
            <a:ext cx="6815797" cy="1102805"/>
          </a:xfrm>
        </p:spPr>
        <p:txBody>
          <a:bodyPr vert="horz" lIns="91440" tIns="45720" rIns="91440" bIns="45720" rtlCol="0" anchor="t">
            <a:normAutofit/>
          </a:bodyPr>
          <a:lstStyle/>
          <a:p>
            <a:r>
              <a:rPr lang="en-US" dirty="0"/>
              <a:t>Introduction – Electricity Cost</a:t>
            </a:r>
          </a:p>
        </p:txBody>
      </p:sp>
      <p:cxnSp>
        <p:nvCxnSpPr>
          <p:cNvPr id="68" name="Straight Connector 67">
            <a:extLst>
              <a:ext uri="{FF2B5EF4-FFF2-40B4-BE49-F238E27FC236}">
                <a16:creationId xmlns:a16="http://schemas.microsoft.com/office/drawing/2014/main" id="{6D3D073F-E673-426A-939F-C2C2C2ACE5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2" descr="A graph showing a number of bars&#10;&#10;Description automatically generated with medium confidence">
            <a:extLst>
              <a:ext uri="{FF2B5EF4-FFF2-40B4-BE49-F238E27FC236}">
                <a16:creationId xmlns:a16="http://schemas.microsoft.com/office/drawing/2014/main" id="{F9D9FBF7-7500-769D-2232-CD8DA16407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 r="538" b="-2"/>
          <a:stretch/>
        </p:blipFill>
        <p:spPr bwMode="auto">
          <a:xfrm>
            <a:off x="548640" y="2459502"/>
            <a:ext cx="11237976" cy="3750797"/>
          </a:xfrm>
          <a:prstGeom prst="rect">
            <a:avLst/>
          </a:prstGeom>
          <a:noFill/>
          <a:extLst>
            <a:ext uri="{909E8E84-426E-40DD-AFC4-6F175D3DCCD1}">
              <a14:hiddenFill xmlns:a14="http://schemas.microsoft.com/office/drawing/2010/main">
                <a:solidFill>
                  <a:srgbClr val="FFFFFF"/>
                </a:solidFill>
              </a14:hiddenFill>
            </a:ext>
          </a:extLst>
        </p:spPr>
      </p:pic>
      <p:cxnSp>
        <p:nvCxnSpPr>
          <p:cNvPr id="70" name="Straight Connector 69">
            <a:extLst>
              <a:ext uri="{FF2B5EF4-FFF2-40B4-BE49-F238E27FC236}">
                <a16:creationId xmlns:a16="http://schemas.microsoft.com/office/drawing/2014/main" id="{91944536-E957-40BF-93E4-DAA5CA2730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1">
            <a:extLst>
              <a:ext uri="{FF2B5EF4-FFF2-40B4-BE49-F238E27FC236}">
                <a16:creationId xmlns:a16="http://schemas.microsoft.com/office/drawing/2014/main" id="{D1296D3D-9DA8-7E3D-BDB9-7D8D3C669062}"/>
              </a:ext>
            </a:extLst>
          </p:cNvPr>
          <p:cNvSpPr>
            <a:spLocks noGrp="1" noChangeArrowheads="1"/>
          </p:cNvSpPr>
          <p:nvPr>
            <p:ph idx="1"/>
          </p:nvPr>
        </p:nvSpPr>
        <p:spPr bwMode="auto">
          <a:xfrm>
            <a:off x="643467" y="1615465"/>
            <a:ext cx="109998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800" dirty="0"/>
              <a:t>The hourly electricity cost fluctuates between peak (9-11 AM, 5-7 PM) and off-peak hours, forming a multimodal distribution with two distinct peaks.</a:t>
            </a: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62707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5D120D-08DC-93C4-CF79-A8946FF42AA3}"/>
            </a:ext>
          </a:extLst>
        </p:cNvPr>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563C18A9-3F84-4083-BC63-C5C44FE2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8A580-5CCC-D0BC-3739-E90035B79977}"/>
              </a:ext>
            </a:extLst>
          </p:cNvPr>
          <p:cNvSpPr>
            <a:spLocks noGrp="1"/>
          </p:cNvSpPr>
          <p:nvPr>
            <p:ph type="title"/>
          </p:nvPr>
        </p:nvSpPr>
        <p:spPr>
          <a:xfrm>
            <a:off x="548640" y="950976"/>
            <a:ext cx="5547360" cy="1828798"/>
          </a:xfrm>
        </p:spPr>
        <p:txBody>
          <a:bodyPr>
            <a:normAutofit/>
          </a:bodyPr>
          <a:lstStyle/>
          <a:p>
            <a:r>
              <a:rPr lang="en-US" dirty="0"/>
              <a:t>Problem Statement</a:t>
            </a:r>
            <a:endParaRPr lang="en-AE" dirty="0"/>
          </a:p>
        </p:txBody>
      </p:sp>
      <p:cxnSp>
        <p:nvCxnSpPr>
          <p:cNvPr id="78" name="Straight Connector 77">
            <a:extLst>
              <a:ext uri="{FF2B5EF4-FFF2-40B4-BE49-F238E27FC236}">
                <a16:creationId xmlns:a16="http://schemas.microsoft.com/office/drawing/2014/main" id="{13C2E3E6-EA6C-40C1-8196-9E8691274F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32ADE2-A5D8-F9C4-8EC4-6AC62B28F4EF}"/>
              </a:ext>
            </a:extLst>
          </p:cNvPr>
          <p:cNvSpPr>
            <a:spLocks noGrp="1"/>
          </p:cNvSpPr>
          <p:nvPr>
            <p:ph idx="1"/>
          </p:nvPr>
        </p:nvSpPr>
        <p:spPr>
          <a:xfrm>
            <a:off x="555136" y="1629696"/>
            <a:ext cx="5547360" cy="4440992"/>
          </a:xfrm>
        </p:spPr>
        <p:txBody>
          <a:bodyPr>
            <a:normAutofit/>
          </a:bodyPr>
          <a:lstStyle/>
          <a:p>
            <a:r>
              <a:rPr lang="en-US" dirty="0"/>
              <a:t>Households with solar panels face the challenge of reducing electricity costs by effectively analyzing hourly solar generation and electricity prices to determine the optimal timing for battery </a:t>
            </a:r>
            <a:r>
              <a:rPr lang="en-US" b="1" dirty="0">
                <a:solidFill>
                  <a:srgbClr val="FF0000"/>
                </a:solidFill>
              </a:rPr>
              <a:t>charging</a:t>
            </a:r>
            <a:r>
              <a:rPr lang="en-US" dirty="0"/>
              <a:t> and </a:t>
            </a:r>
            <a:r>
              <a:rPr lang="en-US" b="1" dirty="0">
                <a:solidFill>
                  <a:srgbClr val="FF0000"/>
                </a:solidFill>
              </a:rPr>
              <a:t>discharging</a:t>
            </a:r>
            <a:r>
              <a:rPr lang="en-US" dirty="0"/>
              <a:t>.</a:t>
            </a:r>
          </a:p>
          <a:p>
            <a:pPr marL="0" indent="0">
              <a:buNone/>
            </a:pPr>
            <a:endParaRPr lang="en-US" dirty="0"/>
          </a:p>
          <a:p>
            <a:r>
              <a:rPr lang="en-US" b="1" dirty="0"/>
              <a:t>Why it is hard?</a:t>
            </a:r>
          </a:p>
          <a:p>
            <a:pPr lvl="1"/>
            <a:r>
              <a:rPr lang="en-US" dirty="0"/>
              <a:t>Solar energy production varies throughout the day due to uneven sunlight intensity.</a:t>
            </a:r>
            <a:endParaRPr lang="en-US" b="1" dirty="0"/>
          </a:p>
          <a:p>
            <a:pPr lvl="1"/>
            <a:r>
              <a:rPr lang="en-US" dirty="0"/>
              <a:t>Electricity costs fluctuate between peak and off-peak hours.</a:t>
            </a:r>
            <a:endParaRPr lang="en-US" b="1" dirty="0"/>
          </a:p>
        </p:txBody>
      </p:sp>
      <p:pic>
        <p:nvPicPr>
          <p:cNvPr id="4" name="Picture 2" descr="A house with a solar panel on the roof&#10;&#10;Description automatically generated">
            <a:extLst>
              <a:ext uri="{FF2B5EF4-FFF2-40B4-BE49-F238E27FC236}">
                <a16:creationId xmlns:a16="http://schemas.microsoft.com/office/drawing/2014/main" id="{2290B623-93A3-E452-BFC3-854BE4D44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68" r="3068"/>
          <a:stretch/>
        </p:blipFill>
        <p:spPr bwMode="auto">
          <a:xfrm>
            <a:off x="6747404" y="952517"/>
            <a:ext cx="4804105" cy="5118154"/>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3EE0E5CC-C40E-4EC4-8C9B-0CBB46A7CA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44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C14959-7F99-3AC0-F163-9C1403795C12}"/>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5D5F256-63DF-A842-9D99-5A927F86D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BE210-3032-BC5D-42A4-568911B0D419}"/>
              </a:ext>
            </a:extLst>
          </p:cNvPr>
          <p:cNvSpPr>
            <a:spLocks noGrp="1"/>
          </p:cNvSpPr>
          <p:nvPr>
            <p:ph type="title"/>
          </p:nvPr>
        </p:nvSpPr>
        <p:spPr>
          <a:xfrm>
            <a:off x="548640" y="950977"/>
            <a:ext cx="10995024" cy="700024"/>
          </a:xfrm>
        </p:spPr>
        <p:txBody>
          <a:bodyPr>
            <a:normAutofit/>
          </a:bodyPr>
          <a:lstStyle/>
          <a:p>
            <a:r>
              <a:rPr lang="en-US" dirty="0"/>
              <a:t>Agenda</a:t>
            </a:r>
            <a:endParaRPr lang="en-AE" dirty="0"/>
          </a:p>
        </p:txBody>
      </p:sp>
      <p:cxnSp>
        <p:nvCxnSpPr>
          <p:cNvPr id="47" name="Straight Connector 46">
            <a:extLst>
              <a:ext uri="{FF2B5EF4-FFF2-40B4-BE49-F238E27FC236}">
                <a16:creationId xmlns:a16="http://schemas.microsoft.com/office/drawing/2014/main" id="{13593D92-6E5B-A5E5-F6AB-BFFB595B41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7B4576F-75E8-E5CD-9D4E-38978123C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DE4E13B-70AF-FF3D-D56C-30F0669B0970}"/>
              </a:ext>
            </a:extLst>
          </p:cNvPr>
          <p:cNvSpPr>
            <a:spLocks noGrp="1"/>
          </p:cNvSpPr>
          <p:nvPr>
            <p:ph idx="1"/>
          </p:nvPr>
        </p:nvSpPr>
        <p:spPr/>
        <p:txBody>
          <a:bodyPr/>
          <a:lstStyle/>
          <a:p>
            <a:r>
              <a:rPr lang="en-US" dirty="0"/>
              <a:t>Exploratory Data Analysis</a:t>
            </a:r>
          </a:p>
          <a:p>
            <a:r>
              <a:rPr lang="en-US" dirty="0"/>
              <a:t>Insight from Predictive Models</a:t>
            </a:r>
          </a:p>
          <a:p>
            <a:r>
              <a:rPr lang="en-US" dirty="0"/>
              <a:t>Introduction to Reinforcement Learning</a:t>
            </a:r>
          </a:p>
          <a:p>
            <a:pPr lvl="1"/>
            <a:r>
              <a:rPr lang="en-US" dirty="0"/>
              <a:t>Solar Battery Optimization</a:t>
            </a:r>
          </a:p>
        </p:txBody>
      </p:sp>
    </p:spTree>
    <p:extLst>
      <p:ext uri="{BB962C8B-B14F-4D97-AF65-F5344CB8AC3E}">
        <p14:creationId xmlns:p14="http://schemas.microsoft.com/office/powerpoint/2010/main" val="278594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F4560A-07E3-AF87-E3D8-D36289F6DBAA}"/>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99ACE7E-A609-DA8F-9C48-F0CD0E968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F0C29-42ED-3831-FEB1-6806ACFDA1A5}"/>
              </a:ext>
            </a:extLst>
          </p:cNvPr>
          <p:cNvSpPr>
            <a:spLocks noGrp="1"/>
          </p:cNvSpPr>
          <p:nvPr>
            <p:ph type="title"/>
          </p:nvPr>
        </p:nvSpPr>
        <p:spPr>
          <a:xfrm>
            <a:off x="548640" y="950977"/>
            <a:ext cx="10995024" cy="700024"/>
          </a:xfrm>
        </p:spPr>
        <p:txBody>
          <a:bodyPr>
            <a:normAutofit/>
          </a:bodyPr>
          <a:lstStyle/>
          <a:p>
            <a:r>
              <a:rPr lang="en-US" dirty="0"/>
              <a:t>Data sources</a:t>
            </a:r>
            <a:endParaRPr lang="en-AE" dirty="0"/>
          </a:p>
        </p:txBody>
      </p:sp>
      <p:cxnSp>
        <p:nvCxnSpPr>
          <p:cNvPr id="47" name="Straight Connector 46">
            <a:extLst>
              <a:ext uri="{FF2B5EF4-FFF2-40B4-BE49-F238E27FC236}">
                <a16:creationId xmlns:a16="http://schemas.microsoft.com/office/drawing/2014/main" id="{9AEF09E8-F441-F3F0-1F05-48E8CA6574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4A3B568-9BF7-CD2B-3E4C-65980E002A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EC0B331-B36C-E02E-EB47-D6E8D1264D07}"/>
              </a:ext>
            </a:extLst>
          </p:cNvPr>
          <p:cNvSpPr>
            <a:spLocks noGrp="1"/>
          </p:cNvSpPr>
          <p:nvPr>
            <p:ph idx="1"/>
          </p:nvPr>
        </p:nvSpPr>
        <p:spPr/>
        <p:txBody>
          <a:bodyPr/>
          <a:lstStyle/>
          <a:p>
            <a:r>
              <a:rPr lang="en-US" b="0" i="0" dirty="0">
                <a:solidFill>
                  <a:srgbClr val="1F2328"/>
                </a:solidFill>
                <a:effectLst/>
              </a:rPr>
              <a:t>The data was extracted from 3 sources</a:t>
            </a:r>
          </a:p>
          <a:p>
            <a:pPr lvl="1"/>
            <a:r>
              <a:rPr lang="en-US" b="0" i="0" dirty="0">
                <a:solidFill>
                  <a:srgbClr val="1F2328"/>
                </a:solidFill>
                <a:effectLst/>
              </a:rPr>
              <a:t>Weather in Bucharest, Romania: </a:t>
            </a:r>
            <a:r>
              <a:rPr lang="en-US" b="1" i="0" u="sng" dirty="0">
                <a:solidFill>
                  <a:srgbClr val="1F2328"/>
                </a:solidFill>
                <a:effectLst/>
                <a:hlinkClick r:id="rId3"/>
              </a:rPr>
              <a:t>Visual Crossing's weather data services</a:t>
            </a:r>
            <a:endParaRPr lang="en-US" b="1" i="0" u="sng" dirty="0">
              <a:solidFill>
                <a:srgbClr val="1F2328"/>
              </a:solidFill>
              <a:effectLst/>
            </a:endParaRPr>
          </a:p>
          <a:p>
            <a:pPr lvl="1"/>
            <a:r>
              <a:rPr lang="en-US" b="0" i="0" dirty="0">
                <a:solidFill>
                  <a:srgbClr val="1F2328"/>
                </a:solidFill>
                <a:effectLst/>
              </a:rPr>
              <a:t>Electricity Cost per Hour: </a:t>
            </a:r>
            <a:r>
              <a:rPr lang="en-US" b="1" i="0" u="sng" dirty="0" err="1">
                <a:solidFill>
                  <a:srgbClr val="1F2328"/>
                </a:solidFill>
                <a:effectLst/>
                <a:hlinkClick r:id="rId4"/>
              </a:rPr>
              <a:t>Thingler</a:t>
            </a:r>
            <a:r>
              <a:rPr lang="en-US" b="0" i="0" dirty="0">
                <a:solidFill>
                  <a:srgbClr val="1F2328"/>
                </a:solidFill>
                <a:effectLst/>
              </a:rPr>
              <a:t>, by interpreting the bar charts and making personal notes</a:t>
            </a:r>
          </a:p>
          <a:p>
            <a:pPr lvl="1"/>
            <a:r>
              <a:rPr lang="en-US" b="0" i="0" dirty="0">
                <a:solidFill>
                  <a:srgbClr val="1F2328"/>
                </a:solidFill>
                <a:effectLst/>
              </a:rPr>
              <a:t>Electricity Production per Hour: </a:t>
            </a:r>
            <a:r>
              <a:rPr lang="en-US" b="1" i="0" u="sng" dirty="0">
                <a:solidFill>
                  <a:srgbClr val="1F2328"/>
                </a:solidFill>
                <a:effectLst/>
                <a:hlinkClick r:id="rId5"/>
              </a:rPr>
              <a:t>Kaggle</a:t>
            </a:r>
            <a:endParaRPr lang="en-US" b="0" i="0" dirty="0">
              <a:solidFill>
                <a:srgbClr val="1F2328"/>
              </a:solidFill>
              <a:effectLst/>
            </a:endParaRPr>
          </a:p>
          <a:p>
            <a:r>
              <a:rPr lang="en-US" b="0" i="0" dirty="0">
                <a:solidFill>
                  <a:srgbClr val="1F2328"/>
                </a:solidFill>
                <a:effectLst/>
                <a:latin typeface="-apple-system"/>
              </a:rPr>
              <a:t>All three datasets cover the period from January 2024 to March 2024 on hourly basis. The data for March 31, 2024 was intentionally removed due to missing one hour because of daylight saving adjustments.</a:t>
            </a:r>
          </a:p>
          <a:p>
            <a:endParaRPr lang="en-US" b="0" i="0" dirty="0">
              <a:solidFill>
                <a:srgbClr val="1F2328"/>
              </a:solidFill>
              <a:effectLst/>
            </a:endParaRPr>
          </a:p>
          <a:p>
            <a:endParaRPr lang="en-US" dirty="0"/>
          </a:p>
        </p:txBody>
      </p:sp>
    </p:spTree>
    <p:extLst>
      <p:ext uri="{BB962C8B-B14F-4D97-AF65-F5344CB8AC3E}">
        <p14:creationId xmlns:p14="http://schemas.microsoft.com/office/powerpoint/2010/main" val="201658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E8499E-DE90-889D-CD50-EF6E90F1C8AD}"/>
            </a:ext>
          </a:extLst>
        </p:cNvPr>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8D4CB34F-8558-4D70-B3B1-7F18AB386F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B779C-6C5C-8927-1B12-03DC1ABE95F7}"/>
              </a:ext>
            </a:extLst>
          </p:cNvPr>
          <p:cNvSpPr>
            <a:spLocks noGrp="1"/>
          </p:cNvSpPr>
          <p:nvPr>
            <p:ph type="title"/>
          </p:nvPr>
        </p:nvSpPr>
        <p:spPr>
          <a:xfrm>
            <a:off x="548640" y="950977"/>
            <a:ext cx="5555815" cy="1692824"/>
          </a:xfrm>
        </p:spPr>
        <p:txBody>
          <a:bodyPr vert="horz" lIns="91440" tIns="45720" rIns="91440" bIns="45720" rtlCol="0" anchor="t">
            <a:normAutofit/>
          </a:bodyPr>
          <a:lstStyle/>
          <a:p>
            <a:r>
              <a:rPr lang="en-US" sz="4400" kern="1200" dirty="0">
                <a:solidFill>
                  <a:schemeClr val="accent1"/>
                </a:solidFill>
                <a:latin typeface="+mj-lt"/>
                <a:ea typeface="+mj-ea"/>
                <a:cs typeface="+mj-cs"/>
              </a:rPr>
              <a:t>Exploratory Data Analysis</a:t>
            </a:r>
          </a:p>
        </p:txBody>
      </p:sp>
      <p:cxnSp>
        <p:nvCxnSpPr>
          <p:cNvPr id="68" name="Straight Connector 67">
            <a:extLst>
              <a:ext uri="{FF2B5EF4-FFF2-40B4-BE49-F238E27FC236}">
                <a16:creationId xmlns:a16="http://schemas.microsoft.com/office/drawing/2014/main" id="{110D73D2-BCDE-4BF7-A260-2FAD9184B3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06473D7D-8AD8-B3A3-A8C0-904D2B52F189}"/>
              </a:ext>
            </a:extLst>
          </p:cNvPr>
          <p:cNvSpPr txBox="1">
            <a:spLocks noChangeArrowheads="1"/>
          </p:cNvSpPr>
          <p:nvPr/>
        </p:nvSpPr>
        <p:spPr bwMode="auto">
          <a:xfrm>
            <a:off x="6732780" y="952499"/>
            <a:ext cx="4811520" cy="17241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ct val="0"/>
              </a:spcAft>
              <a:buNone/>
            </a:pPr>
            <a:r>
              <a:rPr lang="en-US" sz="1600" b="1" dirty="0"/>
              <a:t>Relationship between Weather and Solar Energy</a:t>
            </a:r>
          </a:p>
          <a:p>
            <a:pPr marL="0" fontAlgn="base">
              <a:spcAft>
                <a:spcPct val="0"/>
              </a:spcAft>
            </a:pPr>
            <a:r>
              <a:rPr lang="en-US" sz="1400" b="1" dirty="0"/>
              <a:t>Temperature</a:t>
            </a:r>
            <a:r>
              <a:rPr lang="en-US" sz="1400" dirty="0"/>
              <a:t> and </a:t>
            </a:r>
            <a:r>
              <a:rPr lang="en-US" sz="1400" b="1" dirty="0"/>
              <a:t>Wind</a:t>
            </a:r>
            <a:r>
              <a:rPr lang="en-US" sz="1400" dirty="0"/>
              <a:t> show </a:t>
            </a:r>
            <a:r>
              <a:rPr lang="en-US" sz="1400" b="1" dirty="0">
                <a:solidFill>
                  <a:srgbClr val="00B050"/>
                </a:solidFill>
              </a:rPr>
              <a:t>positive</a:t>
            </a:r>
            <a:r>
              <a:rPr lang="en-US" sz="1400" dirty="0"/>
              <a:t> relationship with solar power.</a:t>
            </a:r>
          </a:p>
          <a:p>
            <a:pPr marL="0" fontAlgn="base">
              <a:spcAft>
                <a:spcPct val="0"/>
              </a:spcAft>
            </a:pPr>
            <a:r>
              <a:rPr lang="en-US" sz="1400" b="1" dirty="0"/>
              <a:t>Humidity</a:t>
            </a:r>
            <a:r>
              <a:rPr lang="en-US" sz="1400" dirty="0"/>
              <a:t> shows a </a:t>
            </a:r>
            <a:r>
              <a:rPr lang="en-US" sz="1400" b="1" dirty="0">
                <a:solidFill>
                  <a:srgbClr val="FF0000"/>
                </a:solidFill>
              </a:rPr>
              <a:t>negative</a:t>
            </a:r>
            <a:r>
              <a:rPr lang="en-US" sz="1400" dirty="0"/>
              <a:t> relationship.</a:t>
            </a:r>
          </a:p>
        </p:txBody>
      </p:sp>
      <p:pic>
        <p:nvPicPr>
          <p:cNvPr id="8" name="Content Placeholder 7" descr="A graph with lines and curves&#10;&#10;Description automatically generated with medium confidence">
            <a:extLst>
              <a:ext uri="{FF2B5EF4-FFF2-40B4-BE49-F238E27FC236}">
                <a16:creationId xmlns:a16="http://schemas.microsoft.com/office/drawing/2014/main" id="{73AF7AEB-E17C-826E-67C1-73B5FA9419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7699" y="3114141"/>
            <a:ext cx="10900834" cy="2725213"/>
          </a:xfrm>
          <a:prstGeom prst="rect">
            <a:avLst/>
          </a:prstGeom>
        </p:spPr>
      </p:pic>
      <p:cxnSp>
        <p:nvCxnSpPr>
          <p:cNvPr id="70" name="Straight Connector 69">
            <a:extLst>
              <a:ext uri="{FF2B5EF4-FFF2-40B4-BE49-F238E27FC236}">
                <a16:creationId xmlns:a16="http://schemas.microsoft.com/office/drawing/2014/main" id="{BFF36C3C-3D8F-4943-BA3B-C032397575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076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6AFF21-DEA6-6BA2-9B87-AF51946892DB}"/>
            </a:ext>
          </a:extLst>
        </p:cNvPr>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4028AB3D-CA9B-B8C2-1441-AF6DA10A7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2B7DEF-7719-A345-52ED-AFE344F21ECF}"/>
              </a:ext>
            </a:extLst>
          </p:cNvPr>
          <p:cNvSpPr>
            <a:spLocks noGrp="1"/>
          </p:cNvSpPr>
          <p:nvPr>
            <p:ph type="title"/>
          </p:nvPr>
        </p:nvSpPr>
        <p:spPr>
          <a:xfrm>
            <a:off x="548640" y="950977"/>
            <a:ext cx="5555815" cy="1692824"/>
          </a:xfrm>
        </p:spPr>
        <p:txBody>
          <a:bodyPr vert="horz" lIns="91440" tIns="45720" rIns="91440" bIns="45720" rtlCol="0" anchor="t">
            <a:normAutofit/>
          </a:bodyPr>
          <a:lstStyle/>
          <a:p>
            <a:r>
              <a:rPr lang="en-US" sz="4400" kern="1200" dirty="0">
                <a:solidFill>
                  <a:schemeClr val="accent1"/>
                </a:solidFill>
                <a:latin typeface="+mj-lt"/>
                <a:ea typeface="+mj-ea"/>
                <a:cs typeface="+mj-cs"/>
              </a:rPr>
              <a:t>Exploratory Data Analysis</a:t>
            </a:r>
          </a:p>
        </p:txBody>
      </p:sp>
      <p:cxnSp>
        <p:nvCxnSpPr>
          <p:cNvPr id="68" name="Straight Connector 67">
            <a:extLst>
              <a:ext uri="{FF2B5EF4-FFF2-40B4-BE49-F238E27FC236}">
                <a16:creationId xmlns:a16="http://schemas.microsoft.com/office/drawing/2014/main" id="{B5317C8F-4205-4CDE-E87C-EFF818F8B1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82D82EAB-F23B-9053-9685-CF54841C4A81}"/>
              </a:ext>
            </a:extLst>
          </p:cNvPr>
          <p:cNvSpPr txBox="1">
            <a:spLocks noChangeArrowheads="1"/>
          </p:cNvSpPr>
          <p:nvPr/>
        </p:nvSpPr>
        <p:spPr bwMode="auto">
          <a:xfrm>
            <a:off x="6732780" y="952499"/>
            <a:ext cx="4811520" cy="17241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ct val="0"/>
              </a:spcAft>
              <a:buNone/>
            </a:pPr>
            <a:r>
              <a:rPr lang="en-US" sz="1700" b="1" dirty="0">
                <a:latin typeface="+mj-lt"/>
              </a:rPr>
              <a:t>Relationship between Electricity Production and Electricity Cost per Hour</a:t>
            </a:r>
          </a:p>
          <a:p>
            <a:pPr algn="l">
              <a:buFont typeface="Arial" panose="020B0604020202020204" pitchFamily="34" charset="0"/>
              <a:buChar char="•"/>
            </a:pPr>
            <a:r>
              <a:rPr lang="en-US" sz="1500" b="1" i="0" dirty="0">
                <a:solidFill>
                  <a:srgbClr val="1F2328"/>
                </a:solidFill>
                <a:effectLst/>
                <a:latin typeface="+mj-lt"/>
              </a:rPr>
              <a:t>Electricity costs </a:t>
            </a:r>
            <a:r>
              <a:rPr lang="en-US" sz="1500" b="0" i="0" dirty="0">
                <a:solidFill>
                  <a:srgbClr val="1F2328"/>
                </a:solidFill>
                <a:effectLst/>
                <a:latin typeface="+mj-lt"/>
              </a:rPr>
              <a:t>are </a:t>
            </a:r>
            <a:r>
              <a:rPr lang="en-US" sz="1500" b="1" i="0" dirty="0">
                <a:solidFill>
                  <a:srgbClr val="00B050"/>
                </a:solidFill>
                <a:effectLst/>
                <a:latin typeface="+mj-lt"/>
              </a:rPr>
              <a:t>positively</a:t>
            </a:r>
            <a:r>
              <a:rPr lang="en-US" sz="1500" b="0" i="0" dirty="0">
                <a:solidFill>
                  <a:srgbClr val="1F2328"/>
                </a:solidFill>
                <a:effectLst/>
                <a:latin typeface="+mj-lt"/>
              </a:rPr>
              <a:t> related to </a:t>
            </a:r>
            <a:r>
              <a:rPr lang="en-US" sz="1500" b="1" i="0" dirty="0">
                <a:solidFill>
                  <a:srgbClr val="1F2328"/>
                </a:solidFill>
                <a:effectLst/>
                <a:latin typeface="+mj-lt"/>
              </a:rPr>
              <a:t>energy production.</a:t>
            </a:r>
            <a:endParaRPr lang="en-US" sz="1500" b="0" i="0" dirty="0">
              <a:solidFill>
                <a:srgbClr val="1F2328"/>
              </a:solidFill>
              <a:effectLst/>
              <a:latin typeface="+mj-lt"/>
            </a:endParaRPr>
          </a:p>
          <a:p>
            <a:pPr algn="l">
              <a:buFont typeface="Arial" panose="020B0604020202020204" pitchFamily="34" charset="0"/>
              <a:buChar char="•"/>
            </a:pPr>
            <a:r>
              <a:rPr lang="en-US" sz="1500" b="0" i="0" dirty="0">
                <a:solidFill>
                  <a:srgbClr val="1F2328"/>
                </a:solidFill>
                <a:effectLst/>
                <a:latin typeface="+mj-lt"/>
              </a:rPr>
              <a:t>However, when there is </a:t>
            </a:r>
            <a:r>
              <a:rPr lang="en-US" sz="1500" b="1" i="0" dirty="0">
                <a:solidFill>
                  <a:srgbClr val="1F2328"/>
                </a:solidFill>
                <a:effectLst/>
                <a:latin typeface="+mj-lt"/>
              </a:rPr>
              <a:t>excess production</a:t>
            </a:r>
            <a:r>
              <a:rPr lang="en-US" sz="1500" b="0" i="0" dirty="0">
                <a:solidFill>
                  <a:srgbClr val="1F2328"/>
                </a:solidFill>
                <a:effectLst/>
                <a:latin typeface="+mj-lt"/>
              </a:rPr>
              <a:t>, </a:t>
            </a:r>
            <a:r>
              <a:rPr lang="en-US" sz="1500" b="1" i="0" dirty="0">
                <a:solidFill>
                  <a:srgbClr val="1F2328"/>
                </a:solidFill>
                <a:effectLst/>
                <a:latin typeface="+mj-lt"/>
              </a:rPr>
              <a:t>electricity costs </a:t>
            </a:r>
            <a:r>
              <a:rPr lang="en-US" sz="1500" b="0" i="0" dirty="0">
                <a:solidFill>
                  <a:srgbClr val="1F2328"/>
                </a:solidFill>
                <a:effectLst/>
                <a:latin typeface="+mj-lt"/>
              </a:rPr>
              <a:t>decrease, showing a </a:t>
            </a:r>
            <a:r>
              <a:rPr lang="en-US" sz="1500" b="1" i="0" dirty="0">
                <a:solidFill>
                  <a:srgbClr val="FF0000"/>
                </a:solidFill>
                <a:effectLst/>
                <a:latin typeface="+mj-lt"/>
              </a:rPr>
              <a:t>negative relationship</a:t>
            </a:r>
            <a:r>
              <a:rPr lang="en-US" sz="1500" b="0" i="0" dirty="0">
                <a:solidFill>
                  <a:srgbClr val="1F2328"/>
                </a:solidFill>
                <a:effectLst/>
                <a:latin typeface="+mj-lt"/>
              </a:rPr>
              <a:t>.</a:t>
            </a:r>
          </a:p>
        </p:txBody>
      </p:sp>
      <p:pic>
        <p:nvPicPr>
          <p:cNvPr id="8" name="Content Placeholder 7">
            <a:extLst>
              <a:ext uri="{FF2B5EF4-FFF2-40B4-BE49-F238E27FC236}">
                <a16:creationId xmlns:a16="http://schemas.microsoft.com/office/drawing/2014/main" id="{F62ACBE5-1B15-5009-E3AF-4456068E2E9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47699" y="3114141"/>
            <a:ext cx="10900834" cy="2725213"/>
          </a:xfrm>
          <a:prstGeom prst="rect">
            <a:avLst/>
          </a:prstGeom>
        </p:spPr>
      </p:pic>
      <p:cxnSp>
        <p:nvCxnSpPr>
          <p:cNvPr id="70" name="Straight Connector 69">
            <a:extLst>
              <a:ext uri="{FF2B5EF4-FFF2-40B4-BE49-F238E27FC236}">
                <a16:creationId xmlns:a16="http://schemas.microsoft.com/office/drawing/2014/main" id="{BBC95DA4-674F-CE79-6958-A74EB70CB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62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FF3D61-0D9E-3E80-ABED-92ABBCABEEFE}"/>
            </a:ext>
          </a:extLst>
        </p:cNvPr>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1BB9B1F2-665B-4FBB-ACC6-BEE3112BF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98ACD-DFDF-88BE-C283-9D2AE08C4CAE}"/>
              </a:ext>
            </a:extLst>
          </p:cNvPr>
          <p:cNvSpPr>
            <a:spLocks noGrp="1"/>
          </p:cNvSpPr>
          <p:nvPr>
            <p:ph type="title"/>
          </p:nvPr>
        </p:nvSpPr>
        <p:spPr>
          <a:xfrm>
            <a:off x="548640" y="950976"/>
            <a:ext cx="5547359" cy="1766587"/>
          </a:xfrm>
        </p:spPr>
        <p:txBody>
          <a:bodyPr vert="horz" lIns="91440" tIns="45720" rIns="91440" bIns="45720" rtlCol="0">
            <a:normAutofit/>
          </a:bodyPr>
          <a:lstStyle/>
          <a:p>
            <a:r>
              <a:rPr lang="en-US" kern="1200" dirty="0">
                <a:latin typeface="+mj-lt"/>
                <a:ea typeface="+mj-ea"/>
                <a:cs typeface="+mj-cs"/>
              </a:rPr>
              <a:t>Insight from Predictive Models</a:t>
            </a:r>
          </a:p>
        </p:txBody>
      </p:sp>
      <p:cxnSp>
        <p:nvCxnSpPr>
          <p:cNvPr id="122" name="Straight Connector 121">
            <a:extLst>
              <a:ext uri="{FF2B5EF4-FFF2-40B4-BE49-F238E27FC236}">
                <a16:creationId xmlns:a16="http://schemas.microsoft.com/office/drawing/2014/main" id="{8CF20DFB-5301-4092-ACCB-8FB5CBDE3C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27" name="Content Placeholder 2">
            <a:extLst>
              <a:ext uri="{FF2B5EF4-FFF2-40B4-BE49-F238E27FC236}">
                <a16:creationId xmlns:a16="http://schemas.microsoft.com/office/drawing/2014/main" id="{108FA2B0-316A-CBFF-9CFD-317471EF8C3B}"/>
              </a:ext>
            </a:extLst>
          </p:cNvPr>
          <p:cNvGraphicFramePr>
            <a:graphicFrameLocks noGrp="1"/>
          </p:cNvGraphicFramePr>
          <p:nvPr>
            <p:ph idx="1"/>
            <p:extLst>
              <p:ext uri="{D42A27DB-BD31-4B8C-83A1-F6EECF244321}">
                <p14:modId xmlns:p14="http://schemas.microsoft.com/office/powerpoint/2010/main" val="3105644456"/>
              </p:ext>
            </p:extLst>
          </p:nvPr>
        </p:nvGraphicFramePr>
        <p:xfrm>
          <a:off x="718217" y="2250678"/>
          <a:ext cx="5547359" cy="3162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Picture 20" descr="A graph of a graph with text&#10;&#10;Description automatically generated with medium confidence">
            <a:extLst>
              <a:ext uri="{FF2B5EF4-FFF2-40B4-BE49-F238E27FC236}">
                <a16:creationId xmlns:a16="http://schemas.microsoft.com/office/drawing/2014/main" id="{F5A06423-677D-F025-53F4-204F339B7A52}"/>
              </a:ext>
            </a:extLst>
          </p:cNvPr>
          <p:cNvPicPr>
            <a:picLocks noChangeAspect="1"/>
          </p:cNvPicPr>
          <p:nvPr/>
        </p:nvPicPr>
        <p:blipFill>
          <a:blip r:embed="rId8">
            <a:extLst>
              <a:ext uri="{28A0092B-C50C-407E-A947-70E740481C1C}">
                <a14:useLocalDpi xmlns:a14="http://schemas.microsoft.com/office/drawing/2010/main" val="0"/>
              </a:ext>
            </a:extLst>
          </a:blip>
          <a:srcRect l="150" t="5717" r="3035" b="40889"/>
          <a:stretch/>
        </p:blipFill>
        <p:spPr>
          <a:xfrm>
            <a:off x="6814215" y="815611"/>
            <a:ext cx="4659568" cy="2556931"/>
          </a:xfrm>
          <a:prstGeom prst="rect">
            <a:avLst/>
          </a:prstGeom>
          <a:ln>
            <a:solidFill>
              <a:schemeClr val="tx1"/>
            </a:solidFill>
          </a:ln>
        </p:spPr>
      </p:pic>
      <p:pic>
        <p:nvPicPr>
          <p:cNvPr id="17" name="Picture 16" descr="A graph of a graph showing a graph of a cost&#10;&#10;Description automatically generated with medium confidence">
            <a:extLst>
              <a:ext uri="{FF2B5EF4-FFF2-40B4-BE49-F238E27FC236}">
                <a16:creationId xmlns:a16="http://schemas.microsoft.com/office/drawing/2014/main" id="{19F18784-5E48-F3B5-EF36-4B0042E66E62}"/>
              </a:ext>
            </a:extLst>
          </p:cNvPr>
          <p:cNvPicPr>
            <a:picLocks noChangeAspect="1"/>
          </p:cNvPicPr>
          <p:nvPr/>
        </p:nvPicPr>
        <p:blipFill>
          <a:blip r:embed="rId9">
            <a:extLst>
              <a:ext uri="{28A0092B-C50C-407E-A947-70E740481C1C}">
                <a14:useLocalDpi xmlns:a14="http://schemas.microsoft.com/office/drawing/2010/main" val="0"/>
              </a:ext>
            </a:extLst>
          </a:blip>
          <a:srcRect t="10478" b="222"/>
          <a:stretch/>
        </p:blipFill>
        <p:spPr>
          <a:xfrm>
            <a:off x="6814215" y="3509433"/>
            <a:ext cx="4659568" cy="2669848"/>
          </a:xfrm>
          <a:prstGeom prst="rect">
            <a:avLst/>
          </a:prstGeom>
          <a:ln>
            <a:solidFill>
              <a:schemeClr val="tx1"/>
            </a:solidFill>
          </a:ln>
        </p:spPr>
      </p:pic>
      <p:cxnSp>
        <p:nvCxnSpPr>
          <p:cNvPr id="123" name="Straight Connector 122">
            <a:extLst>
              <a:ext uri="{FF2B5EF4-FFF2-40B4-BE49-F238E27FC236}">
                <a16:creationId xmlns:a16="http://schemas.microsoft.com/office/drawing/2014/main" id="{CA269EEA-1BDB-4A4E-A4F0-C125095456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634FB67-8EF2-1163-AD05-28FDEDFEAF8A}"/>
              </a:ext>
            </a:extLst>
          </p:cNvPr>
          <p:cNvSpPr txBox="1"/>
          <p:nvPr/>
        </p:nvSpPr>
        <p:spPr>
          <a:xfrm>
            <a:off x="9749073" y="2801710"/>
            <a:ext cx="1652065" cy="461665"/>
          </a:xfrm>
          <a:prstGeom prst="rect">
            <a:avLst/>
          </a:prstGeom>
          <a:noFill/>
        </p:spPr>
        <p:txBody>
          <a:bodyPr wrap="square" rtlCol="0">
            <a:spAutoFit/>
          </a:bodyPr>
          <a:lstStyle/>
          <a:p>
            <a:r>
              <a:rPr lang="en-US" sz="800" dirty="0"/>
              <a:t>Solar Energy Prediction Models: Feature Importance from Gradient Boosting Model</a:t>
            </a:r>
          </a:p>
        </p:txBody>
      </p:sp>
      <p:sp>
        <p:nvSpPr>
          <p:cNvPr id="24" name="TextBox 23">
            <a:extLst>
              <a:ext uri="{FF2B5EF4-FFF2-40B4-BE49-F238E27FC236}">
                <a16:creationId xmlns:a16="http://schemas.microsoft.com/office/drawing/2014/main" id="{4835E0C6-E0C8-22AD-B890-969BC5EF8B3B}"/>
              </a:ext>
            </a:extLst>
          </p:cNvPr>
          <p:cNvSpPr txBox="1"/>
          <p:nvPr/>
        </p:nvSpPr>
        <p:spPr>
          <a:xfrm>
            <a:off x="7244285" y="3502956"/>
            <a:ext cx="1359965" cy="461665"/>
          </a:xfrm>
          <a:prstGeom prst="rect">
            <a:avLst/>
          </a:prstGeom>
          <a:noFill/>
        </p:spPr>
        <p:txBody>
          <a:bodyPr wrap="square" rtlCol="0">
            <a:spAutoFit/>
          </a:bodyPr>
          <a:lstStyle/>
          <a:p>
            <a:r>
              <a:rPr lang="en-US" sz="800" dirty="0"/>
              <a:t>Electricity Cost Prediction Models: The SARIMAX  with  24-hour seasonality</a:t>
            </a:r>
          </a:p>
        </p:txBody>
      </p:sp>
    </p:spTree>
    <p:extLst>
      <p:ext uri="{BB962C8B-B14F-4D97-AF65-F5344CB8AC3E}">
        <p14:creationId xmlns:p14="http://schemas.microsoft.com/office/powerpoint/2010/main" val="3017942023"/>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Lato">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201</TotalTime>
  <Words>566</Words>
  <Application>Microsoft Office PowerPoint</Application>
  <PresentationFormat>Widescreen</PresentationFormat>
  <Paragraphs>55</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Aptos</vt:lpstr>
      <vt:lpstr>Arial</vt:lpstr>
      <vt:lpstr>Lato</vt:lpstr>
      <vt:lpstr>TribuneVTI</vt:lpstr>
      <vt:lpstr>Reducing Electricity Costs in Romania: Predictive and Reinforcement Learning for Solar Battery Optimization </vt:lpstr>
      <vt:lpstr>Introduction</vt:lpstr>
      <vt:lpstr>Introduction – Electricity Cost</vt:lpstr>
      <vt:lpstr>Problem Statement</vt:lpstr>
      <vt:lpstr>Agenda</vt:lpstr>
      <vt:lpstr>Data sources</vt:lpstr>
      <vt:lpstr>Exploratory Data Analysis</vt:lpstr>
      <vt:lpstr>Exploratory Data Analysis</vt:lpstr>
      <vt:lpstr>Insight from Predictive Models</vt:lpstr>
      <vt:lpstr>Introduction to Reinforcement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 naris</dc:creator>
  <cp:lastModifiedBy>ab naris</cp:lastModifiedBy>
  <cp:revision>19</cp:revision>
  <dcterms:created xsi:type="dcterms:W3CDTF">2024-12-16T07:48:30Z</dcterms:created>
  <dcterms:modified xsi:type="dcterms:W3CDTF">2024-12-16T17:30:38Z</dcterms:modified>
</cp:coreProperties>
</file>