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2020"/>
    <a:srgbClr val="FF2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6688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8675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019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346063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8714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149507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56452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044891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282638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686195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1337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10/11/2024</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736380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72"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jpe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3643A2-C7A3-4BF6-B486-443902504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9EF8FBA-A282-4B11-B85A-894F3CEFB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ubble sheet test paper and pencil">
            <a:extLst>
              <a:ext uri="{FF2B5EF4-FFF2-40B4-BE49-F238E27FC236}">
                <a16:creationId xmlns:a16="http://schemas.microsoft.com/office/drawing/2014/main" id="{47212076-5D9D-B74E-F7CE-A2EF14541EA8}"/>
              </a:ext>
            </a:extLst>
          </p:cNvPr>
          <p:cNvPicPr>
            <a:picLocks noChangeAspect="1"/>
          </p:cNvPicPr>
          <p:nvPr/>
        </p:nvPicPr>
        <p:blipFill>
          <a:blip r:embed="rId2">
            <a:alphaModFix amt="50000"/>
          </a:blip>
          <a:srcRect t="5252" b="8209"/>
          <a:stretch/>
        </p:blipFill>
        <p:spPr>
          <a:xfrm>
            <a:off x="1" y="10"/>
            <a:ext cx="12191999" cy="6857990"/>
          </a:xfrm>
          <a:prstGeom prst="rect">
            <a:avLst/>
          </a:prstGeom>
        </p:spPr>
      </p:pic>
      <p:sp>
        <p:nvSpPr>
          <p:cNvPr id="2" name="Title 1">
            <a:extLst>
              <a:ext uri="{FF2B5EF4-FFF2-40B4-BE49-F238E27FC236}">
                <a16:creationId xmlns:a16="http://schemas.microsoft.com/office/drawing/2014/main" id="{5A7FBD5A-820E-AE06-0378-3625DE61F2BF}"/>
              </a:ext>
            </a:extLst>
          </p:cNvPr>
          <p:cNvSpPr>
            <a:spLocks noGrp="1"/>
          </p:cNvSpPr>
          <p:nvPr>
            <p:ph type="ctrTitle"/>
          </p:nvPr>
        </p:nvSpPr>
        <p:spPr>
          <a:xfrm>
            <a:off x="800101" y="1417983"/>
            <a:ext cx="6223552" cy="2902225"/>
          </a:xfrm>
        </p:spPr>
        <p:txBody>
          <a:bodyPr anchor="t">
            <a:normAutofit/>
          </a:bodyPr>
          <a:lstStyle/>
          <a:p>
            <a:r>
              <a:rPr lang="en-GB" b="1" i="0" dirty="0">
                <a:solidFill>
                  <a:srgbClr val="FFFFFF"/>
                </a:solidFill>
                <a:effectLst/>
                <a:latin typeface="system-ui"/>
              </a:rPr>
              <a:t>Standardized Test Analysis</a:t>
            </a:r>
            <a:endParaRPr lang="en-AE" dirty="0">
              <a:solidFill>
                <a:srgbClr val="FFFFFF"/>
              </a:solidFill>
            </a:endParaRPr>
          </a:p>
        </p:txBody>
      </p:sp>
      <p:sp>
        <p:nvSpPr>
          <p:cNvPr id="3" name="Subtitle 2">
            <a:extLst>
              <a:ext uri="{FF2B5EF4-FFF2-40B4-BE49-F238E27FC236}">
                <a16:creationId xmlns:a16="http://schemas.microsoft.com/office/drawing/2014/main" id="{B5EEC83D-C244-A78A-BB0C-122E4E84C217}"/>
              </a:ext>
            </a:extLst>
          </p:cNvPr>
          <p:cNvSpPr>
            <a:spLocks noGrp="1"/>
          </p:cNvSpPr>
          <p:nvPr>
            <p:ph type="subTitle" idx="1"/>
          </p:nvPr>
        </p:nvSpPr>
        <p:spPr>
          <a:xfrm>
            <a:off x="800101" y="4681728"/>
            <a:ext cx="4679674" cy="1452372"/>
          </a:xfrm>
        </p:spPr>
        <p:txBody>
          <a:bodyPr>
            <a:normAutofit/>
          </a:bodyPr>
          <a:lstStyle/>
          <a:p>
            <a:r>
              <a:rPr lang="en-US">
                <a:solidFill>
                  <a:srgbClr val="FFFFFF"/>
                </a:solidFill>
              </a:rPr>
              <a:t>11 October 2024</a:t>
            </a:r>
            <a:endParaRPr lang="en-AE">
              <a:solidFill>
                <a:srgbClr val="FFFFFF"/>
              </a:solidFill>
            </a:endParaRPr>
          </a:p>
        </p:txBody>
      </p:sp>
      <p:sp>
        <p:nvSpPr>
          <p:cNvPr id="13" name="Rectangle 6">
            <a:extLst>
              <a:ext uri="{FF2B5EF4-FFF2-40B4-BE49-F238E27FC236}">
                <a16:creationId xmlns:a16="http://schemas.microsoft.com/office/drawing/2014/main" id="{1E7A38B1-D1AF-46C0-A648-4F09838CB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46417" y="2940297"/>
            <a:ext cx="3745582" cy="3917703"/>
          </a:xfrm>
          <a:custGeom>
            <a:avLst/>
            <a:gdLst>
              <a:gd name="connsiteX0" fmla="*/ 0 w 1369143"/>
              <a:gd name="connsiteY0" fmla="*/ 0 h 1229160"/>
              <a:gd name="connsiteX1" fmla="*/ 1369143 w 1369143"/>
              <a:gd name="connsiteY1" fmla="*/ 0 h 1229160"/>
              <a:gd name="connsiteX2" fmla="*/ 1369143 w 1369143"/>
              <a:gd name="connsiteY2" fmla="*/ 1229160 h 1229160"/>
              <a:gd name="connsiteX3" fmla="*/ 0 w 1369143"/>
              <a:gd name="connsiteY3" fmla="*/ 1229160 h 1229160"/>
              <a:gd name="connsiteX4" fmla="*/ 0 w 1369143"/>
              <a:gd name="connsiteY4" fmla="*/ 0 h 1229160"/>
              <a:gd name="connsiteX0" fmla="*/ 0 w 1369143"/>
              <a:gd name="connsiteY0" fmla="*/ 0 h 1229160"/>
              <a:gd name="connsiteX1" fmla="*/ 1369143 w 1369143"/>
              <a:gd name="connsiteY1" fmla="*/ 0 h 1229160"/>
              <a:gd name="connsiteX2" fmla="*/ 0 w 1369143"/>
              <a:gd name="connsiteY2" fmla="*/ 1229160 h 1229160"/>
              <a:gd name="connsiteX3" fmla="*/ 0 w 1369143"/>
              <a:gd name="connsiteY3" fmla="*/ 0 h 1229160"/>
            </a:gdLst>
            <a:ahLst/>
            <a:cxnLst>
              <a:cxn ang="0">
                <a:pos x="connsiteX0" y="connsiteY0"/>
              </a:cxn>
              <a:cxn ang="0">
                <a:pos x="connsiteX1" y="connsiteY1"/>
              </a:cxn>
              <a:cxn ang="0">
                <a:pos x="connsiteX2" y="connsiteY2"/>
              </a:cxn>
              <a:cxn ang="0">
                <a:pos x="connsiteX3" y="connsiteY3"/>
              </a:cxn>
            </a:cxnLst>
            <a:rect l="l" t="t" r="r" b="b"/>
            <a:pathLst>
              <a:path w="1369143" h="1229160">
                <a:moveTo>
                  <a:pt x="0" y="0"/>
                </a:moveTo>
                <a:lnTo>
                  <a:pt x="1369143" y="0"/>
                </a:lnTo>
                <a:lnTo>
                  <a:pt x="0" y="1229160"/>
                </a:lnTo>
                <a:lnTo>
                  <a:pt x="0" y="0"/>
                </a:lnTo>
                <a:close/>
              </a:path>
            </a:pathLst>
          </a:custGeom>
          <a:solidFill>
            <a:schemeClr val="accent1">
              <a:lumMod val="20000"/>
              <a:lumOff val="8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42AC6AC-B644-4C7C-BEC7-E2B9E90FA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46417" y="2940297"/>
            <a:ext cx="3745582" cy="3917703"/>
          </a:xfrm>
          <a:custGeom>
            <a:avLst/>
            <a:gdLst>
              <a:gd name="connsiteX0" fmla="*/ 3745582 w 3745582"/>
              <a:gd name="connsiteY0" fmla="*/ 0 h 3917703"/>
              <a:gd name="connsiteX1" fmla="*/ 3745582 w 3745582"/>
              <a:gd name="connsiteY1" fmla="*/ 3917703 h 3917703"/>
              <a:gd name="connsiteX2" fmla="*/ 0 w 3745582"/>
              <a:gd name="connsiteY2" fmla="*/ 3917703 h 3917703"/>
            </a:gdLst>
            <a:ahLst/>
            <a:cxnLst>
              <a:cxn ang="0">
                <a:pos x="connsiteX0" y="connsiteY0"/>
              </a:cxn>
              <a:cxn ang="0">
                <a:pos x="connsiteX1" y="connsiteY1"/>
              </a:cxn>
              <a:cxn ang="0">
                <a:pos x="connsiteX2" y="connsiteY2"/>
              </a:cxn>
            </a:cxnLst>
            <a:rect l="l" t="t" r="r" b="b"/>
            <a:pathLst>
              <a:path w="3745582" h="3917703">
                <a:moveTo>
                  <a:pt x="3745582" y="0"/>
                </a:moveTo>
                <a:lnTo>
                  <a:pt x="3745582" y="3917703"/>
                </a:lnTo>
                <a:lnTo>
                  <a:pt x="0" y="3917703"/>
                </a:lnTo>
                <a:close/>
              </a:path>
            </a:pathLst>
          </a:custGeom>
          <a:blipFill dpi="0" rotWithShape="0">
            <a:blip r:embed="rId3">
              <a:alphaModFix amt="99000"/>
              <a:extLst>
                <a:ext uri="{96DAC541-7B7A-43D3-8B79-37D633B846F1}">
                  <asvg:svgBlip xmlns:asvg="http://schemas.microsoft.com/office/drawing/2016/SVG/main" r:embed="rId4"/>
                </a:ext>
              </a:extLst>
            </a:blip>
            <a:srcRect/>
            <a:tile tx="0" ty="0" sx="40000" sy="4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Map of United States">
            <a:extLst>
              <a:ext uri="{FF2B5EF4-FFF2-40B4-BE49-F238E27FC236}">
                <a16:creationId xmlns:a16="http://schemas.microsoft.com/office/drawing/2014/main" id="{48E743D7-0E1B-FEEA-0FBB-244DCED7D8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615" r="11635" b="1"/>
          <a:stretch/>
        </p:blipFill>
        <p:spPr bwMode="auto">
          <a:xfrm>
            <a:off x="10469219" y="5181600"/>
            <a:ext cx="1494799" cy="1494799"/>
          </a:xfrm>
          <a:custGeom>
            <a:avLst/>
            <a:gdLst/>
            <a:ahLst/>
            <a:cxnLst/>
            <a:rect l="l" t="t" r="r" b="b"/>
            <a:pathLst>
              <a:path w="4487466" h="4487466">
                <a:moveTo>
                  <a:pt x="2243733" y="0"/>
                </a:moveTo>
                <a:cubicBezTo>
                  <a:pt x="3482913" y="0"/>
                  <a:pt x="4487466" y="1004553"/>
                  <a:pt x="4487466" y="2243733"/>
                </a:cubicBezTo>
                <a:cubicBezTo>
                  <a:pt x="4487466" y="3482913"/>
                  <a:pt x="3482913" y="4487466"/>
                  <a:pt x="2243733" y="4487466"/>
                </a:cubicBezTo>
                <a:cubicBezTo>
                  <a:pt x="1004553" y="4487466"/>
                  <a:pt x="0" y="3482913"/>
                  <a:pt x="0" y="2243733"/>
                </a:cubicBezTo>
                <a:cubicBezTo>
                  <a:pt x="0" y="1004553"/>
                  <a:pt x="1004553" y="0"/>
                  <a:pt x="224373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6732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4" descr="A map of the united states&#10;&#10;Description automatically generated">
            <a:extLst>
              <a:ext uri="{FF2B5EF4-FFF2-40B4-BE49-F238E27FC236}">
                <a16:creationId xmlns:a16="http://schemas.microsoft.com/office/drawing/2014/main" id="{537CFAFC-A4A2-F42A-11E5-C0888B459B84}"/>
              </a:ext>
            </a:extLst>
          </p:cNvPr>
          <p:cNvPicPr>
            <a:picLocks noChangeAspect="1"/>
          </p:cNvPicPr>
          <p:nvPr/>
        </p:nvPicPr>
        <p:blipFill>
          <a:blip r:embed="rId2">
            <a:extLst>
              <a:ext uri="{28A0092B-C50C-407E-A947-70E740481C1C}">
                <a14:useLocalDpi xmlns:a14="http://schemas.microsoft.com/office/drawing/2010/main" val="0"/>
              </a:ext>
            </a:extLst>
          </a:blip>
          <a:srcRect l="29601" r="30120" b="1"/>
          <a:stretch/>
        </p:blipFill>
        <p:spPr>
          <a:xfrm>
            <a:off x="8878768" y="2997091"/>
            <a:ext cx="691751" cy="571032"/>
          </a:xfrm>
          <a:prstGeom prst="rect">
            <a:avLst/>
          </a:prstGeom>
        </p:spPr>
      </p:pic>
      <p:sp useBgFill="1">
        <p:nvSpPr>
          <p:cNvPr id="1084" name="Rectangle 1083">
            <a:extLst>
              <a:ext uri="{FF2B5EF4-FFF2-40B4-BE49-F238E27FC236}">
                <a16:creationId xmlns:a16="http://schemas.microsoft.com/office/drawing/2014/main" id="{822D577B-9018-47AD-8C60-A09FB788A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8408D9-6D3F-9EC7-219D-9AEF5B0C6BFB}"/>
              </a:ext>
            </a:extLst>
          </p:cNvPr>
          <p:cNvSpPr>
            <a:spLocks noGrp="1"/>
          </p:cNvSpPr>
          <p:nvPr>
            <p:ph type="title"/>
          </p:nvPr>
        </p:nvSpPr>
        <p:spPr>
          <a:xfrm>
            <a:off x="800101" y="707098"/>
            <a:ext cx="5295900" cy="1459159"/>
          </a:xfrm>
        </p:spPr>
        <p:txBody>
          <a:bodyPr anchor="b">
            <a:normAutofit/>
          </a:bodyPr>
          <a:lstStyle/>
          <a:p>
            <a:r>
              <a:rPr lang="en-US"/>
              <a:t>Problem statement</a:t>
            </a:r>
            <a:endParaRPr lang="en-AE" dirty="0"/>
          </a:p>
        </p:txBody>
      </p:sp>
      <p:sp>
        <p:nvSpPr>
          <p:cNvPr id="1086" name="Rectangle 1085">
            <a:extLst>
              <a:ext uri="{FF2B5EF4-FFF2-40B4-BE49-F238E27FC236}">
                <a16:creationId xmlns:a16="http://schemas.microsoft.com/office/drawing/2014/main" id="{FCE2E558-1756-4EDF-A961-1F0E5C5B1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D2EF38-10EF-D0A4-E80C-D6FDBA3272B5}"/>
              </a:ext>
            </a:extLst>
          </p:cNvPr>
          <p:cNvSpPr>
            <a:spLocks noGrp="1"/>
          </p:cNvSpPr>
          <p:nvPr>
            <p:ph idx="1"/>
          </p:nvPr>
        </p:nvSpPr>
        <p:spPr>
          <a:xfrm>
            <a:off x="800101" y="2400021"/>
            <a:ext cx="4979598" cy="3750881"/>
          </a:xfrm>
        </p:spPr>
        <p:txBody>
          <a:bodyPr>
            <a:normAutofit/>
          </a:bodyPr>
          <a:lstStyle/>
          <a:p>
            <a:r>
              <a:rPr lang="en-US" dirty="0"/>
              <a:t>General Assembly Academy is planning to launch a new institution focused on standardized test preparation, specifically the ACT and SAT. The goal is to identify the best states to establish the institution and determine which subjects should be included in an intensive program.</a:t>
            </a:r>
            <a:endParaRPr lang="en-AE" dirty="0"/>
          </a:p>
        </p:txBody>
      </p:sp>
      <p:sp>
        <p:nvSpPr>
          <p:cNvPr id="1088" name="Rectangle 1087">
            <a:extLst>
              <a:ext uri="{FF2B5EF4-FFF2-40B4-BE49-F238E27FC236}">
                <a16:creationId xmlns:a16="http://schemas.microsoft.com/office/drawing/2014/main" id="{5401B466-517B-4B8B-A80A-FD0ECAECFD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248792" y="3886200"/>
            <a:ext cx="949990" cy="2971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0" name="Rectangle 1089">
            <a:extLst>
              <a:ext uri="{FF2B5EF4-FFF2-40B4-BE49-F238E27FC236}">
                <a16:creationId xmlns:a16="http://schemas.microsoft.com/office/drawing/2014/main" id="{1A42EF36-E4B3-4B8C-A6B8-4C12B704C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823615" y="2413875"/>
            <a:ext cx="2289284" cy="3815228"/>
          </a:xfrm>
          <a:prstGeom prst="rect">
            <a:avLst/>
          </a:pr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Map of United States">
            <a:extLst>
              <a:ext uri="{FF2B5EF4-FFF2-40B4-BE49-F238E27FC236}">
                <a16:creationId xmlns:a16="http://schemas.microsoft.com/office/drawing/2014/main" id="{A842DD64-8EC3-C3F6-9D88-8F0896E3C4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615" r="11635" b="1"/>
          <a:stretch/>
        </p:blipFill>
        <p:spPr bwMode="auto">
          <a:xfrm>
            <a:off x="6868453" y="926416"/>
            <a:ext cx="4712383" cy="4712383"/>
          </a:xfrm>
          <a:custGeom>
            <a:avLst/>
            <a:gdLst/>
            <a:ahLst/>
            <a:cxnLst/>
            <a:rect l="l" t="t" r="r" b="b"/>
            <a:pathLst>
              <a:path w="4487466" h="4487466">
                <a:moveTo>
                  <a:pt x="2243733" y="0"/>
                </a:moveTo>
                <a:cubicBezTo>
                  <a:pt x="3482913" y="0"/>
                  <a:pt x="4487466" y="1004553"/>
                  <a:pt x="4487466" y="2243733"/>
                </a:cubicBezTo>
                <a:cubicBezTo>
                  <a:pt x="4487466" y="3482913"/>
                  <a:pt x="3482913" y="4487466"/>
                  <a:pt x="2243733" y="4487466"/>
                </a:cubicBezTo>
                <a:cubicBezTo>
                  <a:pt x="1004553" y="4487466"/>
                  <a:pt x="0" y="3482913"/>
                  <a:pt x="0" y="2243733"/>
                </a:cubicBezTo>
                <a:cubicBezTo>
                  <a:pt x="0" y="1004553"/>
                  <a:pt x="1004553" y="0"/>
                  <a:pt x="2243733" y="0"/>
                </a:cubicBezTo>
                <a:close/>
              </a:path>
            </a:pathLst>
          </a:custGeom>
          <a:noFill/>
          <a:extLst>
            <a:ext uri="{909E8E84-426E-40DD-AFC4-6F175D3DCCD1}">
              <a14:hiddenFill xmlns:a14="http://schemas.microsoft.com/office/drawing/2010/main">
                <a:solidFill>
                  <a:srgbClr val="FFFFFF"/>
                </a:solidFill>
              </a14:hiddenFill>
            </a:ext>
          </a:extLst>
        </p:spPr>
      </p:pic>
      <p:pic>
        <p:nvPicPr>
          <p:cNvPr id="1034" name="Picture 10" descr="General Assembly">
            <a:extLst>
              <a:ext uri="{FF2B5EF4-FFF2-40B4-BE49-F238E27FC236}">
                <a16:creationId xmlns:a16="http://schemas.microsoft.com/office/drawing/2014/main" id="{32F551B7-7EAD-6A34-5EFE-31B1F5AA2A3F}"/>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24086" y="32295"/>
            <a:ext cx="1667914" cy="1667914"/>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Curved Up 10">
            <a:extLst>
              <a:ext uri="{FF2B5EF4-FFF2-40B4-BE49-F238E27FC236}">
                <a16:creationId xmlns:a16="http://schemas.microsoft.com/office/drawing/2014/main" id="{8A57B5D0-03D5-3641-DC87-B78E8886CEEE}"/>
              </a:ext>
            </a:extLst>
          </p:cNvPr>
          <p:cNvSpPr/>
          <p:nvPr/>
        </p:nvSpPr>
        <p:spPr>
          <a:xfrm rot="8083195">
            <a:off x="8939383" y="894034"/>
            <a:ext cx="1768463" cy="755942"/>
          </a:xfrm>
          <a:prstGeom prst="curvedUpArrow">
            <a:avLst>
              <a:gd name="adj1" fmla="val 38487"/>
              <a:gd name="adj2" fmla="val 50000"/>
              <a:gd name="adj3" fmla="val 25000"/>
            </a:avLst>
          </a:prstGeom>
          <a:solidFill>
            <a:srgbClr val="FF284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solidFill>
                <a:schemeClr val="tx1"/>
              </a:solidFill>
            </a:endParaRPr>
          </a:p>
        </p:txBody>
      </p:sp>
    </p:spTree>
    <p:extLst>
      <p:ext uri="{BB962C8B-B14F-4D97-AF65-F5344CB8AC3E}">
        <p14:creationId xmlns:p14="http://schemas.microsoft.com/office/powerpoint/2010/main" val="33475130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9D6D29B-CE0F-43B0-AD58-007C16D88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06BE796-9648-4A96-8E5C-7FDB123C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985391"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
            <a:extLst>
              <a:ext uri="{FF2B5EF4-FFF2-40B4-BE49-F238E27FC236}">
                <a16:creationId xmlns:a16="http://schemas.microsoft.com/office/drawing/2014/main" id="{CC80F6C1-29FB-45B3-A9F9-16B817804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374" y="3546803"/>
            <a:ext cx="3236826" cy="3385568"/>
          </a:xfrm>
          <a:custGeom>
            <a:avLst/>
            <a:gdLst>
              <a:gd name="connsiteX0" fmla="*/ 0 w 1369143"/>
              <a:gd name="connsiteY0" fmla="*/ 0 h 1229160"/>
              <a:gd name="connsiteX1" fmla="*/ 1369143 w 1369143"/>
              <a:gd name="connsiteY1" fmla="*/ 0 h 1229160"/>
              <a:gd name="connsiteX2" fmla="*/ 1369143 w 1369143"/>
              <a:gd name="connsiteY2" fmla="*/ 1229160 h 1229160"/>
              <a:gd name="connsiteX3" fmla="*/ 0 w 1369143"/>
              <a:gd name="connsiteY3" fmla="*/ 1229160 h 1229160"/>
              <a:gd name="connsiteX4" fmla="*/ 0 w 1369143"/>
              <a:gd name="connsiteY4" fmla="*/ 0 h 1229160"/>
              <a:gd name="connsiteX0" fmla="*/ 0 w 1369143"/>
              <a:gd name="connsiteY0" fmla="*/ 0 h 1229160"/>
              <a:gd name="connsiteX1" fmla="*/ 1369143 w 1369143"/>
              <a:gd name="connsiteY1" fmla="*/ 0 h 1229160"/>
              <a:gd name="connsiteX2" fmla="*/ 0 w 1369143"/>
              <a:gd name="connsiteY2" fmla="*/ 1229160 h 1229160"/>
              <a:gd name="connsiteX3" fmla="*/ 0 w 1369143"/>
              <a:gd name="connsiteY3" fmla="*/ 0 h 1229160"/>
            </a:gdLst>
            <a:ahLst/>
            <a:cxnLst>
              <a:cxn ang="0">
                <a:pos x="connsiteX0" y="connsiteY0"/>
              </a:cxn>
              <a:cxn ang="0">
                <a:pos x="connsiteX1" y="connsiteY1"/>
              </a:cxn>
              <a:cxn ang="0">
                <a:pos x="connsiteX2" y="connsiteY2"/>
              </a:cxn>
              <a:cxn ang="0">
                <a:pos x="connsiteX3" y="connsiteY3"/>
              </a:cxn>
            </a:cxnLst>
            <a:rect l="l" t="t" r="r" b="b"/>
            <a:pathLst>
              <a:path w="1369143" h="1229160">
                <a:moveTo>
                  <a:pt x="0" y="0"/>
                </a:moveTo>
                <a:lnTo>
                  <a:pt x="1369143" y="0"/>
                </a:lnTo>
                <a:lnTo>
                  <a:pt x="0" y="1229160"/>
                </a:lnTo>
                <a:lnTo>
                  <a:pt x="0" y="0"/>
                </a:lnTo>
                <a:close/>
              </a:path>
            </a:pathLst>
          </a:custGeom>
          <a:solidFill>
            <a:schemeClr val="accent1">
              <a:lumMod val="20000"/>
              <a:lumOff val="8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4" descr="A map of the united states&#10;&#10;Description automatically generated">
            <a:extLst>
              <a:ext uri="{FF2B5EF4-FFF2-40B4-BE49-F238E27FC236}">
                <a16:creationId xmlns:a16="http://schemas.microsoft.com/office/drawing/2014/main" id="{3301D492-2F8D-74C4-3CA1-6B7E7ECB73A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9601" r="30120" b="1"/>
          <a:stretch/>
        </p:blipFill>
        <p:spPr>
          <a:xfrm>
            <a:off x="374496" y="1142939"/>
            <a:ext cx="5538694" cy="4572122"/>
          </a:xfrm>
          <a:prstGeom prst="rect">
            <a:avLst/>
          </a:prstGeom>
        </p:spPr>
      </p:pic>
      <p:sp>
        <p:nvSpPr>
          <p:cNvPr id="10" name="Content Placeholder 2">
            <a:extLst>
              <a:ext uri="{FF2B5EF4-FFF2-40B4-BE49-F238E27FC236}">
                <a16:creationId xmlns:a16="http://schemas.microsoft.com/office/drawing/2014/main" id="{9DD5C1DE-5317-CC9E-3417-7F0D23C677A6}"/>
              </a:ext>
            </a:extLst>
          </p:cNvPr>
          <p:cNvSpPr txBox="1">
            <a:spLocks/>
          </p:cNvSpPr>
          <p:nvPr/>
        </p:nvSpPr>
        <p:spPr>
          <a:xfrm>
            <a:off x="6272420" y="1902989"/>
            <a:ext cx="4988119" cy="2802970"/>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j-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j-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j-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j-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Median ACT participation rates = </a:t>
            </a:r>
            <a:r>
              <a:rPr lang="en-US" b="1" dirty="0">
                <a:solidFill>
                  <a:srgbClr val="FF0000"/>
                </a:solidFill>
              </a:rPr>
              <a:t>69%</a:t>
            </a:r>
            <a:r>
              <a:rPr lang="en-US" dirty="0"/>
              <a:t> </a:t>
            </a:r>
          </a:p>
          <a:p>
            <a:r>
              <a:rPr lang="en-US" dirty="0"/>
              <a:t>Median SAT participation rates = </a:t>
            </a:r>
            <a:r>
              <a:rPr lang="en-US" b="1" dirty="0">
                <a:solidFill>
                  <a:srgbClr val="FF0000"/>
                </a:solidFill>
              </a:rPr>
              <a:t>38%</a:t>
            </a:r>
          </a:p>
          <a:p>
            <a:r>
              <a:rPr lang="en-US" dirty="0"/>
              <a:t>There are four states—Hawaii, Florida, North Carolina, and South Carolina—that have participation rates greater than the median for both tests.</a:t>
            </a:r>
          </a:p>
        </p:txBody>
      </p:sp>
      <p:sp>
        <p:nvSpPr>
          <p:cNvPr id="29" name="Freeform: Shape 28">
            <a:extLst>
              <a:ext uri="{FF2B5EF4-FFF2-40B4-BE49-F238E27FC236}">
                <a16:creationId xmlns:a16="http://schemas.microsoft.com/office/drawing/2014/main" id="{15440BF0-CCE6-42AA-8970-78523D4C1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119355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of different colored bars&#10;&#10;Description automatically generated with medium confidence">
            <a:extLst>
              <a:ext uri="{FF2B5EF4-FFF2-40B4-BE49-F238E27FC236}">
                <a16:creationId xmlns:a16="http://schemas.microsoft.com/office/drawing/2014/main" id="{C30C75C1-1C17-39DB-3675-C4055BD7E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6880"/>
            <a:ext cx="12192000" cy="4064000"/>
          </a:xfrm>
          <a:prstGeom prst="rect">
            <a:avLst/>
          </a:prstGeom>
        </p:spPr>
      </p:pic>
      <p:sp>
        <p:nvSpPr>
          <p:cNvPr id="6" name="Content Placeholder 2">
            <a:extLst>
              <a:ext uri="{FF2B5EF4-FFF2-40B4-BE49-F238E27FC236}">
                <a16:creationId xmlns:a16="http://schemas.microsoft.com/office/drawing/2014/main" id="{D646CA18-A275-D8B7-188A-8755A5B3653C}"/>
              </a:ext>
            </a:extLst>
          </p:cNvPr>
          <p:cNvSpPr txBox="1">
            <a:spLocks/>
          </p:cNvSpPr>
          <p:nvPr/>
        </p:nvSpPr>
        <p:spPr>
          <a:xfrm>
            <a:off x="1343804" y="4654296"/>
            <a:ext cx="9875884" cy="795528"/>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j-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j-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j-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j-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average ACT score of those four states is 1.1 point lower than the states that prefer the ACT, </a:t>
            </a:r>
            <a:r>
              <a:rPr lang="en-US" sz="1600" b="1" dirty="0">
                <a:solidFill>
                  <a:srgbClr val="FF0000"/>
                </a:solidFill>
              </a:rPr>
              <a:t>mainly due to lower English scores</a:t>
            </a:r>
            <a:endParaRPr lang="en-US" sz="1800" b="1" dirty="0">
              <a:solidFill>
                <a:srgbClr val="FF0000"/>
              </a:solidFill>
            </a:endParaRPr>
          </a:p>
        </p:txBody>
      </p:sp>
      <p:sp>
        <p:nvSpPr>
          <p:cNvPr id="7" name="Arrow: Right 6">
            <a:extLst>
              <a:ext uri="{FF2B5EF4-FFF2-40B4-BE49-F238E27FC236}">
                <a16:creationId xmlns:a16="http://schemas.microsoft.com/office/drawing/2014/main" id="{50DB6CE3-AC29-5D49-43CA-8EEF80F06CC0}"/>
              </a:ext>
            </a:extLst>
          </p:cNvPr>
          <p:cNvSpPr/>
          <p:nvPr/>
        </p:nvSpPr>
        <p:spPr>
          <a:xfrm rot="5400000">
            <a:off x="1783080" y="1143000"/>
            <a:ext cx="914400" cy="740664"/>
          </a:xfrm>
          <a:prstGeom prst="rightArrow">
            <a:avLst/>
          </a:prstGeom>
          <a:solidFill>
            <a:srgbClr val="DF20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22561530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a bar graph&#10;&#10;Description automatically generated with medium confidence">
            <a:extLst>
              <a:ext uri="{FF2B5EF4-FFF2-40B4-BE49-F238E27FC236}">
                <a16:creationId xmlns:a16="http://schemas.microsoft.com/office/drawing/2014/main" id="{3F07AF43-B5DE-B1B1-5703-22B3134B3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320"/>
            <a:ext cx="12192000" cy="4064000"/>
          </a:xfrm>
          <a:prstGeom prst="rect">
            <a:avLst/>
          </a:prstGeom>
        </p:spPr>
      </p:pic>
      <p:sp>
        <p:nvSpPr>
          <p:cNvPr id="6" name="Content Placeholder 2">
            <a:extLst>
              <a:ext uri="{FF2B5EF4-FFF2-40B4-BE49-F238E27FC236}">
                <a16:creationId xmlns:a16="http://schemas.microsoft.com/office/drawing/2014/main" id="{C6E84F35-9237-C461-7570-5450EF3C1728}"/>
              </a:ext>
            </a:extLst>
          </p:cNvPr>
          <p:cNvSpPr txBox="1">
            <a:spLocks/>
          </p:cNvSpPr>
          <p:nvPr/>
        </p:nvSpPr>
        <p:spPr>
          <a:xfrm>
            <a:off x="1343804" y="4654296"/>
            <a:ext cx="9875884" cy="1517904"/>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j-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j-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j-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j-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average SAT score of those four states is 10.9 point higher than the states that prefer the SAT, mainly due to higher Math scores.</a:t>
            </a:r>
          </a:p>
          <a:p>
            <a:pPr marL="0" indent="0">
              <a:buNone/>
            </a:pPr>
            <a:r>
              <a:rPr lang="en-US" sz="1600" dirty="0"/>
              <a:t>The Read &amp; Write scores of those four states </a:t>
            </a:r>
            <a:r>
              <a:rPr lang="en-US" sz="1600" b="1" dirty="0">
                <a:solidFill>
                  <a:srgbClr val="FF0000"/>
                </a:solidFill>
              </a:rPr>
              <a:t>are only 7.1 higher </a:t>
            </a:r>
            <a:r>
              <a:rPr lang="en-US" sz="1600" dirty="0"/>
              <a:t>than the states that prefer the SAT</a:t>
            </a:r>
          </a:p>
        </p:txBody>
      </p:sp>
      <p:sp>
        <p:nvSpPr>
          <p:cNvPr id="7" name="Arrow: Right 6">
            <a:extLst>
              <a:ext uri="{FF2B5EF4-FFF2-40B4-BE49-F238E27FC236}">
                <a16:creationId xmlns:a16="http://schemas.microsoft.com/office/drawing/2014/main" id="{C69DAF2E-EBC4-F002-CB7C-12F077FC1261}"/>
              </a:ext>
            </a:extLst>
          </p:cNvPr>
          <p:cNvSpPr/>
          <p:nvPr/>
        </p:nvSpPr>
        <p:spPr>
          <a:xfrm rot="5400000">
            <a:off x="2194378" y="2029968"/>
            <a:ext cx="914400" cy="740664"/>
          </a:xfrm>
          <a:prstGeom prst="rightArrow">
            <a:avLst/>
          </a:prstGeom>
          <a:solidFill>
            <a:srgbClr val="DF20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983115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D69F-49C5-2833-AF58-D9483B8B6807}"/>
              </a:ext>
            </a:extLst>
          </p:cNvPr>
          <p:cNvSpPr>
            <a:spLocks noGrp="1"/>
          </p:cNvSpPr>
          <p:nvPr>
            <p:ph type="title"/>
          </p:nvPr>
        </p:nvSpPr>
        <p:spPr/>
        <p:txBody>
          <a:bodyPr/>
          <a:lstStyle/>
          <a:p>
            <a:r>
              <a:rPr lang="en-US" dirty="0"/>
              <a:t>conclusion</a:t>
            </a:r>
            <a:endParaRPr lang="en-AE" dirty="0"/>
          </a:p>
        </p:txBody>
      </p:sp>
      <p:sp>
        <p:nvSpPr>
          <p:cNvPr id="3" name="Content Placeholder 2">
            <a:extLst>
              <a:ext uri="{FF2B5EF4-FFF2-40B4-BE49-F238E27FC236}">
                <a16:creationId xmlns:a16="http://schemas.microsoft.com/office/drawing/2014/main" id="{015D063F-FF0A-130C-4F40-C4DB1A538869}"/>
              </a:ext>
            </a:extLst>
          </p:cNvPr>
          <p:cNvSpPr>
            <a:spLocks noGrp="1"/>
          </p:cNvSpPr>
          <p:nvPr>
            <p:ph idx="1"/>
          </p:nvPr>
        </p:nvSpPr>
        <p:spPr/>
        <p:txBody>
          <a:bodyPr/>
          <a:lstStyle/>
          <a:p>
            <a:r>
              <a:rPr lang="en-US" dirty="0"/>
              <a:t>Suggest to establish the institute at Hawaii, Florida, North Carolina, or South Carolina</a:t>
            </a:r>
          </a:p>
          <a:p>
            <a:r>
              <a:rPr lang="en-US" dirty="0"/>
              <a:t>For boost up the overall scores of those 4 states:</a:t>
            </a:r>
          </a:p>
          <a:p>
            <a:pPr marL="0" indent="0">
              <a:buNone/>
            </a:pPr>
            <a:r>
              <a:rPr lang="en-US" dirty="0"/>
              <a:t>	ACT – add English intensive programs </a:t>
            </a:r>
          </a:p>
          <a:p>
            <a:pPr marL="0" indent="0">
              <a:buNone/>
            </a:pPr>
            <a:r>
              <a:rPr lang="en-US" dirty="0"/>
              <a:t>	SAT – add Read &amp; Write intensive program</a:t>
            </a:r>
          </a:p>
          <a:p>
            <a:endParaRPr lang="en-AE" dirty="0"/>
          </a:p>
        </p:txBody>
      </p:sp>
    </p:spTree>
    <p:extLst>
      <p:ext uri="{BB962C8B-B14F-4D97-AF65-F5344CB8AC3E}">
        <p14:creationId xmlns:p14="http://schemas.microsoft.com/office/powerpoint/2010/main" val="36960648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9" name="Freeform: Shape 8">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9">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2" name="Rectangle 11">
            <a:extLst>
              <a:ext uri="{FF2B5EF4-FFF2-40B4-BE49-F238E27FC236}">
                <a16:creationId xmlns:a16="http://schemas.microsoft.com/office/drawing/2014/main" id="{9D3643A2-C7A3-4BF6-B486-443902504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9EF8FBA-A282-4B11-B85A-894F3CEFB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 up image of hands applauding">
            <a:extLst>
              <a:ext uri="{FF2B5EF4-FFF2-40B4-BE49-F238E27FC236}">
                <a16:creationId xmlns:a16="http://schemas.microsoft.com/office/drawing/2014/main" id="{AF8EDDF6-9096-E210-0EA0-AE4F20C83E08}"/>
              </a:ext>
            </a:extLst>
          </p:cNvPr>
          <p:cNvPicPr>
            <a:picLocks noChangeAspect="1"/>
          </p:cNvPicPr>
          <p:nvPr/>
        </p:nvPicPr>
        <p:blipFill>
          <a:blip r:embed="rId4">
            <a:alphaModFix amt="50000"/>
          </a:blip>
          <a:srcRect t="597" b="15134"/>
          <a:stretch/>
        </p:blipFill>
        <p:spPr>
          <a:xfrm>
            <a:off x="1" y="10"/>
            <a:ext cx="12191999" cy="6857990"/>
          </a:xfrm>
          <a:prstGeom prst="rect">
            <a:avLst/>
          </a:prstGeom>
        </p:spPr>
      </p:pic>
      <p:sp>
        <p:nvSpPr>
          <p:cNvPr id="2" name="Title 1">
            <a:extLst>
              <a:ext uri="{FF2B5EF4-FFF2-40B4-BE49-F238E27FC236}">
                <a16:creationId xmlns:a16="http://schemas.microsoft.com/office/drawing/2014/main" id="{E7E9D69F-49C5-2833-AF58-D9483B8B6807}"/>
              </a:ext>
            </a:extLst>
          </p:cNvPr>
          <p:cNvSpPr>
            <a:spLocks noGrp="1"/>
          </p:cNvSpPr>
          <p:nvPr>
            <p:ph type="title"/>
          </p:nvPr>
        </p:nvSpPr>
        <p:spPr>
          <a:xfrm>
            <a:off x="800101" y="1417983"/>
            <a:ext cx="6223552" cy="2902225"/>
          </a:xfrm>
        </p:spPr>
        <p:txBody>
          <a:bodyPr vert="horz" lIns="91440" tIns="45720" rIns="91440" bIns="45720" rtlCol="0" anchor="t">
            <a:normAutofit/>
          </a:bodyPr>
          <a:lstStyle/>
          <a:p>
            <a:pPr>
              <a:lnSpc>
                <a:spcPct val="130000"/>
              </a:lnSpc>
            </a:pPr>
            <a:r>
              <a:rPr lang="en-US" sz="3600" spc="1300" dirty="0"/>
              <a:t>Thank you for your listening</a:t>
            </a:r>
          </a:p>
        </p:txBody>
      </p:sp>
      <p:sp>
        <p:nvSpPr>
          <p:cNvPr id="16" name="Rectangle 6">
            <a:extLst>
              <a:ext uri="{FF2B5EF4-FFF2-40B4-BE49-F238E27FC236}">
                <a16:creationId xmlns:a16="http://schemas.microsoft.com/office/drawing/2014/main" id="{1E7A38B1-D1AF-46C0-A648-4F09838CB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46417" y="2940297"/>
            <a:ext cx="3745582" cy="3917703"/>
          </a:xfrm>
          <a:custGeom>
            <a:avLst/>
            <a:gdLst>
              <a:gd name="connsiteX0" fmla="*/ 0 w 1369143"/>
              <a:gd name="connsiteY0" fmla="*/ 0 h 1229160"/>
              <a:gd name="connsiteX1" fmla="*/ 1369143 w 1369143"/>
              <a:gd name="connsiteY1" fmla="*/ 0 h 1229160"/>
              <a:gd name="connsiteX2" fmla="*/ 1369143 w 1369143"/>
              <a:gd name="connsiteY2" fmla="*/ 1229160 h 1229160"/>
              <a:gd name="connsiteX3" fmla="*/ 0 w 1369143"/>
              <a:gd name="connsiteY3" fmla="*/ 1229160 h 1229160"/>
              <a:gd name="connsiteX4" fmla="*/ 0 w 1369143"/>
              <a:gd name="connsiteY4" fmla="*/ 0 h 1229160"/>
              <a:gd name="connsiteX0" fmla="*/ 0 w 1369143"/>
              <a:gd name="connsiteY0" fmla="*/ 0 h 1229160"/>
              <a:gd name="connsiteX1" fmla="*/ 1369143 w 1369143"/>
              <a:gd name="connsiteY1" fmla="*/ 0 h 1229160"/>
              <a:gd name="connsiteX2" fmla="*/ 0 w 1369143"/>
              <a:gd name="connsiteY2" fmla="*/ 1229160 h 1229160"/>
              <a:gd name="connsiteX3" fmla="*/ 0 w 1369143"/>
              <a:gd name="connsiteY3" fmla="*/ 0 h 1229160"/>
            </a:gdLst>
            <a:ahLst/>
            <a:cxnLst>
              <a:cxn ang="0">
                <a:pos x="connsiteX0" y="connsiteY0"/>
              </a:cxn>
              <a:cxn ang="0">
                <a:pos x="connsiteX1" y="connsiteY1"/>
              </a:cxn>
              <a:cxn ang="0">
                <a:pos x="connsiteX2" y="connsiteY2"/>
              </a:cxn>
              <a:cxn ang="0">
                <a:pos x="connsiteX3" y="connsiteY3"/>
              </a:cxn>
            </a:cxnLst>
            <a:rect l="l" t="t" r="r" b="b"/>
            <a:pathLst>
              <a:path w="1369143" h="1229160">
                <a:moveTo>
                  <a:pt x="0" y="0"/>
                </a:moveTo>
                <a:lnTo>
                  <a:pt x="1369143" y="0"/>
                </a:lnTo>
                <a:lnTo>
                  <a:pt x="0" y="1229160"/>
                </a:lnTo>
                <a:lnTo>
                  <a:pt x="0" y="0"/>
                </a:lnTo>
                <a:close/>
              </a:path>
            </a:pathLst>
          </a:custGeom>
          <a:solidFill>
            <a:schemeClr val="accent1">
              <a:lumMod val="20000"/>
              <a:lumOff val="8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42AC6AC-B644-4C7C-BEC7-E2B9E90FA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46417" y="2940297"/>
            <a:ext cx="3745582" cy="3917703"/>
          </a:xfrm>
          <a:custGeom>
            <a:avLst/>
            <a:gdLst>
              <a:gd name="connsiteX0" fmla="*/ 3745582 w 3745582"/>
              <a:gd name="connsiteY0" fmla="*/ 0 h 3917703"/>
              <a:gd name="connsiteX1" fmla="*/ 3745582 w 3745582"/>
              <a:gd name="connsiteY1" fmla="*/ 3917703 h 3917703"/>
              <a:gd name="connsiteX2" fmla="*/ 0 w 3745582"/>
              <a:gd name="connsiteY2" fmla="*/ 3917703 h 3917703"/>
            </a:gdLst>
            <a:ahLst/>
            <a:cxnLst>
              <a:cxn ang="0">
                <a:pos x="connsiteX0" y="connsiteY0"/>
              </a:cxn>
              <a:cxn ang="0">
                <a:pos x="connsiteX1" y="connsiteY1"/>
              </a:cxn>
              <a:cxn ang="0">
                <a:pos x="connsiteX2" y="connsiteY2"/>
              </a:cxn>
            </a:cxnLst>
            <a:rect l="l" t="t" r="r" b="b"/>
            <a:pathLst>
              <a:path w="3745582" h="3917703">
                <a:moveTo>
                  <a:pt x="3745582" y="0"/>
                </a:moveTo>
                <a:lnTo>
                  <a:pt x="3745582" y="3917703"/>
                </a:lnTo>
                <a:lnTo>
                  <a:pt x="0" y="3917703"/>
                </a:lnTo>
                <a:close/>
              </a:path>
            </a:pathLst>
          </a:custGeom>
          <a:blipFill dpi="0" rotWithShape="0">
            <a:blip r:embed="rId5">
              <a:alphaModFix amt="99000"/>
              <a:extLst>
                <a:ext uri="{96DAC541-7B7A-43D3-8B79-37D633B846F1}">
                  <asvg:svgBlip xmlns:asvg="http://schemas.microsoft.com/office/drawing/2016/SVG/main" r:embed="rId6"/>
                </a:ext>
              </a:extLst>
            </a:blip>
            <a:srcRect/>
            <a:tile tx="0" ty="0" sx="40000" sy="4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440284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VeniceBeachVTI">
  <a:themeElements>
    <a:clrScheme name="AnalogousFromLightSeedRightStep">
      <a:dk1>
        <a:srgbClr val="000000"/>
      </a:dk1>
      <a:lt1>
        <a:srgbClr val="FFFFFF"/>
      </a:lt1>
      <a:dk2>
        <a:srgbClr val="413024"/>
      </a:dk2>
      <a:lt2>
        <a:srgbClr val="E8E3E2"/>
      </a:lt2>
      <a:accent1>
        <a:srgbClr val="7BA9B4"/>
      </a:accent1>
      <a:accent2>
        <a:srgbClr val="7F96BA"/>
      </a:accent2>
      <a:accent3>
        <a:srgbClr val="9796C6"/>
      </a:accent3>
      <a:accent4>
        <a:srgbClr val="997FBA"/>
      </a:accent4>
      <a:accent5>
        <a:srgbClr val="BE94C5"/>
      </a:accent5>
      <a:accent6>
        <a:srgbClr val="BA7FAA"/>
      </a:accent6>
      <a:hlink>
        <a:srgbClr val="AD7467"/>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802</TotalTime>
  <Words>218</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Avenir Next LT Pro Light</vt:lpstr>
      <vt:lpstr>system-ui</vt:lpstr>
      <vt:lpstr>VeniceBeachVTI</vt:lpstr>
      <vt:lpstr>Standardized Test Analysis</vt:lpstr>
      <vt:lpstr>Problem statement</vt:lpstr>
      <vt:lpstr>PowerPoint Presentation</vt:lpstr>
      <vt:lpstr>PowerPoint Presentation</vt:lpstr>
      <vt:lpstr>PowerPoint Presentation</vt:lpstr>
      <vt:lpstr>conclusion</vt:lpstr>
      <vt:lpstr>Thank you for your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 naris</dc:creator>
  <cp:lastModifiedBy>ab naris</cp:lastModifiedBy>
  <cp:revision>9</cp:revision>
  <dcterms:created xsi:type="dcterms:W3CDTF">2024-10-09T13:57:29Z</dcterms:created>
  <dcterms:modified xsi:type="dcterms:W3CDTF">2024-10-11T02:46:32Z</dcterms:modified>
</cp:coreProperties>
</file>