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2020"/>
    <a:srgbClr val="FF284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185BB-8B07-4DC9-86F3-2A225C77748D}"/>
              </a:ext>
            </a:extLst>
          </p:cNvPr>
          <p:cNvSpPr>
            <a:spLocks noGrp="1"/>
          </p:cNvSpPr>
          <p:nvPr>
            <p:ph type="ctrTitle"/>
          </p:nvPr>
        </p:nvSpPr>
        <p:spPr>
          <a:xfrm>
            <a:off x="1600200" y="1261872"/>
            <a:ext cx="7638222" cy="2852928"/>
          </a:xfrm>
        </p:spPr>
        <p:txBody>
          <a:bodyPr anchor="b">
            <a:normAutofit/>
          </a:bodyPr>
          <a:lstStyle>
            <a:lvl1pPr algn="l">
              <a:lnSpc>
                <a:spcPct val="130000"/>
              </a:lnSpc>
              <a:defRPr sz="3600" spc="1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14D496A-6E7A-4923-8ED5-B4164125DEB6}"/>
              </a:ext>
            </a:extLst>
          </p:cNvPr>
          <p:cNvSpPr>
            <a:spLocks noGrp="1"/>
          </p:cNvSpPr>
          <p:nvPr>
            <p:ph type="subTitle" idx="1"/>
          </p:nvPr>
        </p:nvSpPr>
        <p:spPr>
          <a:xfrm>
            <a:off x="1600200" y="4681728"/>
            <a:ext cx="7638222" cy="929296"/>
          </a:xfrm>
          <a:prstGeom prst="rect">
            <a:avLst/>
          </a:prstGeom>
        </p:spPr>
        <p:txBody>
          <a:bodyPr>
            <a:normAutofit/>
          </a:bodyPr>
          <a:lstStyle>
            <a:lvl1pPr marL="0" indent="0" algn="l">
              <a:lnSpc>
                <a:spcPct val="130000"/>
              </a:lnSpc>
              <a:buNone/>
              <a:defRPr sz="1600" b="1"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F5E3D20-43DC-4C14-8CFF-18545AED1B5B}"/>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E34FC300-5AFC-418B-85FD-EFA94BD7A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9C7E81-ED3C-4DB0-8E74-AD2A87E6BE8A}"/>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0C817C9-850F-4FB6-B93B-CF3076C4A5C1}"/>
              </a:ext>
            </a:extLst>
          </p:cNvPr>
          <p:cNvGrpSpPr/>
          <p:nvPr/>
        </p:nvGrpSpPr>
        <p:grpSpPr>
          <a:xfrm flipH="1">
            <a:off x="0" y="0"/>
            <a:ext cx="567782" cy="3306479"/>
            <a:chOff x="11619770" y="-2005"/>
            <a:chExt cx="567782" cy="3306479"/>
          </a:xfrm>
        </p:grpSpPr>
        <p:sp>
          <p:nvSpPr>
            <p:cNvPr id="8" name="Freeform: Shape 7">
              <a:extLst>
                <a:ext uri="{FF2B5EF4-FFF2-40B4-BE49-F238E27FC236}">
                  <a16:creationId xmlns:a16="http://schemas.microsoft.com/office/drawing/2014/main" id="{159433A8-B67D-4675-AFDE-131069A709FC}"/>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1CD1C45-6A4D-4237-B39C-2D58F401A8C5}"/>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86688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958AD-1CAD-45B3-B83D-DC9D33CD61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153F2E-0397-4423-8A88-D0059DEAF0CE}"/>
              </a:ext>
            </a:extLst>
          </p:cNvPr>
          <p:cNvSpPr>
            <a:spLocks noGrp="1"/>
          </p:cNvSpPr>
          <p:nvPr>
            <p:ph type="body" orient="vert" idx="1"/>
          </p:nvPr>
        </p:nvSpPr>
        <p:spPr>
          <a:xfrm>
            <a:off x="808662" y="2019299"/>
            <a:ext cx="10357666" cy="4114801"/>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ADDE1-7025-4FA9-822D-481685085490}"/>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6B2A73E0-F328-46DC-98BE-CA0981F75A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652226-010C-494F-8BE8-BF91F3553DD5}"/>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9F89E9C4-9D18-4529-BC0C-68EAE507CDF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D7DF5937-0C03-4786-AB62-3CF7CECB92D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E9AD93DB-2DB0-4B2D-884B-6EC45344325B}"/>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8675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C635D0-31D9-44E1-911D-F7D5D5400992}"/>
              </a:ext>
            </a:extLst>
          </p:cNvPr>
          <p:cNvSpPr>
            <a:spLocks noGrp="1"/>
          </p:cNvSpPr>
          <p:nvPr>
            <p:ph type="title" orient="vert"/>
          </p:nvPr>
        </p:nvSpPr>
        <p:spPr>
          <a:xfrm>
            <a:off x="8853914" y="624313"/>
            <a:ext cx="2537986" cy="5509787"/>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7F9230-1FA4-439D-A800-B5F006F07C0D}"/>
              </a:ext>
            </a:extLst>
          </p:cNvPr>
          <p:cNvSpPr>
            <a:spLocks noGrp="1"/>
          </p:cNvSpPr>
          <p:nvPr>
            <p:ph type="body" orient="vert" idx="1"/>
          </p:nvPr>
        </p:nvSpPr>
        <p:spPr>
          <a:xfrm>
            <a:off x="800100" y="624313"/>
            <a:ext cx="7816542" cy="55097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5AB2A3-7055-43AF-8BAB-0A9B7444867A}"/>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EE9A1821-A311-49CD-BCB4-B4BC886610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37C6A8-813A-486A-AA90-AB28935F2B4F}"/>
              </a:ext>
            </a:extLst>
          </p:cNvPr>
          <p:cNvSpPr>
            <a:spLocks noGrp="1"/>
          </p:cNvSpPr>
          <p:nvPr>
            <p:ph type="sldNum" sz="quarter" idx="12"/>
          </p:nvPr>
        </p:nvSpPr>
        <p:spPr/>
        <p:txBody>
          <a:body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F38C7A17-06CC-442C-A876-A51B2B556508}"/>
              </a:ext>
            </a:extLst>
          </p:cNvPr>
          <p:cNvGrpSpPr/>
          <p:nvPr/>
        </p:nvGrpSpPr>
        <p:grpSpPr>
          <a:xfrm flipH="1" flipV="1">
            <a:off x="0" y="3551521"/>
            <a:ext cx="567782" cy="3306479"/>
            <a:chOff x="11619770" y="-2005"/>
            <a:chExt cx="567782" cy="3306479"/>
          </a:xfrm>
        </p:grpSpPr>
        <p:sp>
          <p:nvSpPr>
            <p:cNvPr id="8" name="Freeform: Shape 7">
              <a:extLst>
                <a:ext uri="{FF2B5EF4-FFF2-40B4-BE49-F238E27FC236}">
                  <a16:creationId xmlns:a16="http://schemas.microsoft.com/office/drawing/2014/main" id="{54C1798A-2980-4F34-8355-7BCB6B295322}"/>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59D7542C-E4AE-488F-BC75-2E7ED83910CE}"/>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60199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25F8D-0421-4AEC-9C40-A13163EC8AF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37680-115A-411F-AEF6-4AC2096B4A70}"/>
              </a:ext>
            </a:extLst>
          </p:cNvPr>
          <p:cNvSpPr>
            <a:spLocks noGrp="1"/>
          </p:cNvSpPr>
          <p:nvPr>
            <p:ph idx="1"/>
          </p:nvPr>
        </p:nvSpPr>
        <p:spPr>
          <a:xfrm>
            <a:off x="808662" y="2019299"/>
            <a:ext cx="10357666" cy="4114801"/>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0CC193-1304-4D0F-8331-14D4EC08EFE8}"/>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0AF455C1-CD32-4050-BAFF-51CC6B62DF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AF608-FF11-4CBE-B717-5D56AE67DDE1}"/>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346063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BD23A02E-6DCF-427A-8CFD-281B2185C7F0}"/>
              </a:ext>
            </a:extLst>
          </p:cNvPr>
          <p:cNvSpPr/>
          <p:nvPr/>
        </p:nvSpPr>
        <p:spPr>
          <a:xfrm>
            <a:off x="3242985" y="511814"/>
            <a:ext cx="5706031" cy="5706031"/>
          </a:xfrm>
          <a:prstGeom prst="ellipse">
            <a:avLst/>
          </a:prstGeom>
          <a:solidFill>
            <a:schemeClr val="accent1">
              <a:lumMod val="20000"/>
              <a:lumOff val="80000"/>
            </a:schemeClr>
          </a:solidFill>
          <a:ln>
            <a:noFill/>
          </a:ln>
          <a:effectLst>
            <a:outerShdw dist="165100" dir="2220000" algn="tr" rotWithShape="0">
              <a:schemeClr val="tx1"/>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6B4C32-F19C-44F3-8EF8-1F506D74DD7A}"/>
              </a:ext>
            </a:extLst>
          </p:cNvPr>
          <p:cNvSpPr>
            <a:spLocks noGrp="1"/>
          </p:cNvSpPr>
          <p:nvPr>
            <p:ph type="title"/>
          </p:nvPr>
        </p:nvSpPr>
        <p:spPr>
          <a:xfrm>
            <a:off x="3649192" y="1709738"/>
            <a:ext cx="4893617" cy="2553893"/>
          </a:xfrm>
        </p:spPr>
        <p:txBody>
          <a:bodyPr anchor="b">
            <a:normAutofit/>
          </a:bodyPr>
          <a:lstStyle>
            <a:lvl1pPr algn="ctr">
              <a:defRPr sz="3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0889729-131C-4F78-9DAA-E9EE28EA912F}"/>
              </a:ext>
            </a:extLst>
          </p:cNvPr>
          <p:cNvSpPr>
            <a:spLocks noGrp="1"/>
          </p:cNvSpPr>
          <p:nvPr>
            <p:ph type="body" idx="1"/>
          </p:nvPr>
        </p:nvSpPr>
        <p:spPr>
          <a:xfrm>
            <a:off x="4062249" y="4540468"/>
            <a:ext cx="4067503" cy="1154037"/>
          </a:xfrm>
          <a:prstGeom prst="rect">
            <a:avLst/>
          </a:prstGeom>
        </p:spPr>
        <p:txBody>
          <a:bodyPr>
            <a:normAutofit/>
          </a:bodyPr>
          <a:lstStyle>
            <a:lvl1pPr marL="0" indent="0" algn="ctr">
              <a:buNone/>
              <a:defRPr sz="1600" b="1" cap="all" spc="600" baseline="0">
                <a:solidFill>
                  <a:schemeClr val="tx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24E608-AC1F-41FB-974A-BD619C6C26B5}"/>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C0986158-8B03-45C3-891D-0357B198B6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C3B054-E8A2-43FD-B0FB-B1CCFA4BC0A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87144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AA7-6D5A-402E-AD1A-880F2BDB7E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0D32B6-F9D8-4A43-B52C-336CFAB00A56}"/>
              </a:ext>
            </a:extLst>
          </p:cNvPr>
          <p:cNvSpPr>
            <a:spLocks noGrp="1"/>
          </p:cNvSpPr>
          <p:nvPr>
            <p:ph sz="half" idx="1"/>
          </p:nvPr>
        </p:nvSpPr>
        <p:spPr>
          <a:xfrm>
            <a:off x="812976" y="2019299"/>
            <a:ext cx="4995019"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F50CDD9-5742-4A34-BA72-7CCA72D914F4}"/>
              </a:ext>
            </a:extLst>
          </p:cNvPr>
          <p:cNvSpPr>
            <a:spLocks noGrp="1"/>
          </p:cNvSpPr>
          <p:nvPr>
            <p:ph sz="half" idx="2"/>
          </p:nvPr>
        </p:nvSpPr>
        <p:spPr>
          <a:xfrm>
            <a:off x="6293718" y="2019299"/>
            <a:ext cx="5027954" cy="4157663"/>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2783AA-D2AB-4385-A91F-870CB6564611}"/>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6" name="Footer Placeholder 5">
            <a:extLst>
              <a:ext uri="{FF2B5EF4-FFF2-40B4-BE49-F238E27FC236}">
                <a16:creationId xmlns:a16="http://schemas.microsoft.com/office/drawing/2014/main" id="{855AAD9C-5CA2-4DA1-84D3-B1838979F6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AB3C7-9574-47BC-932D-782BEE9989DA}"/>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4149507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4C468-781B-4BC5-8DEA-B9EF2BF90DD2}"/>
              </a:ext>
            </a:extLst>
          </p:cNvPr>
          <p:cNvSpPr>
            <a:spLocks noGrp="1"/>
          </p:cNvSpPr>
          <p:nvPr>
            <p:ph type="title"/>
          </p:nvPr>
        </p:nvSpPr>
        <p:spPr>
          <a:xfrm>
            <a:off x="811460" y="369168"/>
            <a:ext cx="10458729" cy="1439818"/>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367223F-48E4-491D-AB5D-5FC8A0C566AF}"/>
              </a:ext>
            </a:extLst>
          </p:cNvPr>
          <p:cNvSpPr>
            <a:spLocks noGrp="1"/>
          </p:cNvSpPr>
          <p:nvPr>
            <p:ph type="body" idx="1"/>
          </p:nvPr>
        </p:nvSpPr>
        <p:spPr>
          <a:xfrm>
            <a:off x="800101" y="1843067"/>
            <a:ext cx="5007894"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6B764-4B87-42FF-ABAA-69B07B88FF40}"/>
              </a:ext>
            </a:extLst>
          </p:cNvPr>
          <p:cNvSpPr>
            <a:spLocks noGrp="1"/>
          </p:cNvSpPr>
          <p:nvPr>
            <p:ph sz="half" idx="2"/>
          </p:nvPr>
        </p:nvSpPr>
        <p:spPr>
          <a:xfrm>
            <a:off x="800101" y="2505075"/>
            <a:ext cx="5007894"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74357B9-406F-4BF9-B8FB-C53421EEF5A6}"/>
              </a:ext>
            </a:extLst>
          </p:cNvPr>
          <p:cNvSpPr>
            <a:spLocks noGrp="1"/>
          </p:cNvSpPr>
          <p:nvPr>
            <p:ph type="body" sz="quarter" idx="3"/>
          </p:nvPr>
        </p:nvSpPr>
        <p:spPr>
          <a:xfrm>
            <a:off x="6276061" y="1843067"/>
            <a:ext cx="4994128" cy="662007"/>
          </a:xfrm>
          <a:prstGeom prst="rect">
            <a:avLst/>
          </a:prstGeo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320462B-1939-4DAA-A7DD-6BDC95054A6E}"/>
              </a:ext>
            </a:extLst>
          </p:cNvPr>
          <p:cNvSpPr>
            <a:spLocks noGrp="1"/>
          </p:cNvSpPr>
          <p:nvPr>
            <p:ph sz="quarter" idx="4"/>
          </p:nvPr>
        </p:nvSpPr>
        <p:spPr>
          <a:xfrm>
            <a:off x="6276061" y="2505075"/>
            <a:ext cx="4994128" cy="3684588"/>
          </a:xfrm>
          <a:prstGeom prst="rect">
            <a:avLst/>
          </a:prstGeom>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6C938B-C4C2-4FA9-85CA-9CD742CD7523}"/>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8" name="Footer Placeholder 7">
            <a:extLst>
              <a:ext uri="{FF2B5EF4-FFF2-40B4-BE49-F238E27FC236}">
                <a16:creationId xmlns:a16="http://schemas.microsoft.com/office/drawing/2014/main" id="{11AD8886-0D28-4D49-8D43-151D37E948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2FDDE8-E9F8-4B6C-9A40-829617A7C84D}"/>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564529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AE3D8-6C35-428B-B2F2-251FDE10BD20}"/>
              </a:ext>
            </a:extLst>
          </p:cNvPr>
          <p:cNvSpPr>
            <a:spLocks noGrp="1"/>
          </p:cNvSpPr>
          <p:nvPr>
            <p:ph type="title"/>
          </p:nvPr>
        </p:nvSpPr>
        <p:spPr>
          <a:xfrm>
            <a:off x="800100" y="983769"/>
            <a:ext cx="10094770" cy="1180574"/>
          </a:xfrm>
          <a:solidFill>
            <a:schemeClr val="accent1">
              <a:lumMod val="20000"/>
              <a:lumOff val="80000"/>
            </a:schemeClr>
          </a:solidFill>
          <a:effectLst>
            <a:outerShdw dist="165100" dir="18900000" algn="bl" rotWithShape="0">
              <a:prstClr val="black"/>
            </a:outerShdw>
          </a:effectLst>
        </p:spPr>
        <p:txBody>
          <a:bodyPr/>
          <a:lstStyle>
            <a:lvl1pPr marL="182880">
              <a:defRPr/>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4F0B8015-E11A-42CA-AE88-7BD73F87E566}"/>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4" name="Footer Placeholder 3">
            <a:extLst>
              <a:ext uri="{FF2B5EF4-FFF2-40B4-BE49-F238E27FC236}">
                <a16:creationId xmlns:a16="http://schemas.microsoft.com/office/drawing/2014/main" id="{07309078-34CA-45CD-B479-03906A265C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D03258-F989-47B2-A643-A60CD8A77BC8}"/>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044891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DA2F31-48B6-40CE-A364-3CE73FD859B4}"/>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3" name="Footer Placeholder 2">
            <a:extLst>
              <a:ext uri="{FF2B5EF4-FFF2-40B4-BE49-F238E27FC236}">
                <a16:creationId xmlns:a16="http://schemas.microsoft.com/office/drawing/2014/main" id="{117EEA00-F166-41EB-9331-CA99BB70F0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BB051F-F8FC-4FF6-9783-45F9FE7AC302}"/>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282638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08635-A5AF-48F4-8CD2-FB0E01113904}"/>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5E0E-DCC0-4781-A608-962B1241B5AA}"/>
              </a:ext>
            </a:extLst>
          </p:cNvPr>
          <p:cNvSpPr>
            <a:spLocks noGrp="1"/>
          </p:cNvSpPr>
          <p:nvPr>
            <p:ph idx="1"/>
          </p:nvPr>
        </p:nvSpPr>
        <p:spPr>
          <a:xfrm>
            <a:off x="5309826" y="987425"/>
            <a:ext cx="6045562"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21F43E-3D50-4A1C-A289-B3D0DD0E710F}"/>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E70E3A-6639-4EA0-8305-C1899DAB49EB}"/>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6" name="Footer Placeholder 5">
            <a:extLst>
              <a:ext uri="{FF2B5EF4-FFF2-40B4-BE49-F238E27FC236}">
                <a16:creationId xmlns:a16="http://schemas.microsoft.com/office/drawing/2014/main" id="{5B6AFD57-4189-42FB-B29E-96366E51B4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F5E2EC-8483-4FBC-9D29-C19025FA8F97}"/>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16861950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CE581-A090-4AE9-9965-B06BDB52BD95}"/>
              </a:ext>
            </a:extLst>
          </p:cNvPr>
          <p:cNvSpPr>
            <a:spLocks noGrp="1"/>
          </p:cNvSpPr>
          <p:nvPr>
            <p:ph type="title"/>
          </p:nvPr>
        </p:nvSpPr>
        <p:spPr>
          <a:xfrm>
            <a:off x="839788" y="987425"/>
            <a:ext cx="3932237" cy="1600200"/>
          </a:xfrm>
        </p:spPr>
        <p:txBody>
          <a:bodyPr anchor="t">
            <a:normAutofit/>
          </a:bodyPr>
          <a:lstStyle>
            <a:lvl1pPr>
              <a:defRPr sz="2800" b="1">
                <a:latin typeface="+mn-lt"/>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839DEF4-262F-4ACF-9B29-3D4B819E7065}"/>
              </a:ext>
            </a:extLst>
          </p:cNvPr>
          <p:cNvSpPr>
            <a:spLocks noGrp="1"/>
          </p:cNvSpPr>
          <p:nvPr>
            <p:ph type="pic" idx="1"/>
          </p:nvPr>
        </p:nvSpPr>
        <p:spPr>
          <a:xfrm>
            <a:off x="5353969" y="987425"/>
            <a:ext cx="5694503"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04ED7CBB-7A6F-441E-9072-2494B952FA8B}"/>
              </a:ext>
            </a:extLst>
          </p:cNvPr>
          <p:cNvSpPr>
            <a:spLocks noGrp="1"/>
          </p:cNvSpPr>
          <p:nvPr>
            <p:ph type="body" sz="half" idx="2"/>
          </p:nvPr>
        </p:nvSpPr>
        <p:spPr>
          <a:xfrm>
            <a:off x="839788" y="2743200"/>
            <a:ext cx="3932237" cy="3127376"/>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159692-77BE-4A7D-AA70-635007A6E92C}"/>
              </a:ext>
            </a:extLst>
          </p:cNvPr>
          <p:cNvSpPr>
            <a:spLocks noGrp="1"/>
          </p:cNvSpPr>
          <p:nvPr>
            <p:ph type="dt" sz="half" idx="10"/>
          </p:nvPr>
        </p:nvSpPr>
        <p:spPr/>
        <p:txBody>
          <a:bodyPr/>
          <a:lstStyle/>
          <a:p>
            <a:fld id="{E6171E64-FE02-4DE5-B72F-53C3706641C3}" type="datetimeFigureOut">
              <a:rPr lang="en-US" smtClean="0"/>
              <a:t>10/9/2024</a:t>
            </a:fld>
            <a:endParaRPr lang="en-US"/>
          </a:p>
        </p:txBody>
      </p:sp>
      <p:sp>
        <p:nvSpPr>
          <p:cNvPr id="6" name="Footer Placeholder 5">
            <a:extLst>
              <a:ext uri="{FF2B5EF4-FFF2-40B4-BE49-F238E27FC236}">
                <a16:creationId xmlns:a16="http://schemas.microsoft.com/office/drawing/2014/main" id="{FBB9A4DA-63AF-4D6A-98DB-E1D0AC741E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6B7958-B19B-4C23-A82F-DD4E4B912B29}"/>
              </a:ext>
            </a:extLst>
          </p:cNvPr>
          <p:cNvSpPr>
            <a:spLocks noGrp="1"/>
          </p:cNvSpPr>
          <p:nvPr>
            <p:ph type="sldNum" sz="quarter" idx="12"/>
          </p:nvPr>
        </p:nvSpPr>
        <p:spPr/>
        <p:txBody>
          <a:bodyPr/>
          <a:lstStyle/>
          <a:p>
            <a:fld id="{91F18EF7-BE1E-4ECB-84D4-67C2B4D8F095}" type="slidenum">
              <a:rPr lang="en-US" smtClean="0"/>
              <a:t>‹#›</a:t>
            </a:fld>
            <a:endParaRPr lang="en-US"/>
          </a:p>
        </p:txBody>
      </p:sp>
    </p:spTree>
    <p:extLst>
      <p:ext uri="{BB962C8B-B14F-4D97-AF65-F5344CB8AC3E}">
        <p14:creationId xmlns:p14="http://schemas.microsoft.com/office/powerpoint/2010/main" val="2133727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86DAE1-1F65-43B8-A400-95E6DEEDCDFC}"/>
              </a:ext>
            </a:extLst>
          </p:cNvPr>
          <p:cNvSpPr>
            <a:spLocks noGrp="1"/>
          </p:cNvSpPr>
          <p:nvPr>
            <p:ph type="title"/>
          </p:nvPr>
        </p:nvSpPr>
        <p:spPr>
          <a:xfrm>
            <a:off x="808661" y="365125"/>
            <a:ext cx="10357666" cy="143845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D75C993-A44B-4C2D-818E-4C9000BB05C1}"/>
              </a:ext>
            </a:extLst>
          </p:cNvPr>
          <p:cNvSpPr>
            <a:spLocks noGrp="1"/>
          </p:cNvSpPr>
          <p:nvPr>
            <p:ph type="body" idx="1"/>
          </p:nvPr>
        </p:nvSpPr>
        <p:spPr>
          <a:xfrm>
            <a:off x="808662" y="2019299"/>
            <a:ext cx="10357666"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5A21B6E-ECC6-47D0-9C14-812B746F1563}"/>
              </a:ext>
            </a:extLst>
          </p:cNvPr>
          <p:cNvSpPr>
            <a:spLocks noGrp="1"/>
          </p:cNvSpPr>
          <p:nvPr>
            <p:ph type="dt" sz="half" idx="2"/>
          </p:nvPr>
        </p:nvSpPr>
        <p:spPr>
          <a:xfrm>
            <a:off x="795014" y="6342042"/>
            <a:ext cx="2743200" cy="365125"/>
          </a:xfrm>
          <a:prstGeom prst="rect">
            <a:avLst/>
          </a:prstGeom>
        </p:spPr>
        <p:txBody>
          <a:bodyPr vert="horz" lIns="91440" tIns="45720" rIns="91440" bIns="45720" rtlCol="0" anchor="ctr"/>
          <a:lstStyle>
            <a:lvl1pPr algn="l">
              <a:defRPr sz="1000" spc="100" baseline="0">
                <a:solidFill>
                  <a:schemeClr val="tx1"/>
                </a:solidFill>
              </a:defRPr>
            </a:lvl1pPr>
          </a:lstStyle>
          <a:p>
            <a:fld id="{E6171E64-FE02-4DE5-B72F-53C3706641C3}" type="datetimeFigureOut">
              <a:rPr lang="en-US" smtClean="0"/>
              <a:t>10/9/2024</a:t>
            </a:fld>
            <a:endParaRPr lang="en-US"/>
          </a:p>
        </p:txBody>
      </p:sp>
      <p:sp>
        <p:nvSpPr>
          <p:cNvPr id="5" name="Footer Placeholder 4">
            <a:extLst>
              <a:ext uri="{FF2B5EF4-FFF2-40B4-BE49-F238E27FC236}">
                <a16:creationId xmlns:a16="http://schemas.microsoft.com/office/drawing/2014/main" id="{5209A716-DEA9-48A9-A5BC-0F392D2B49AC}"/>
              </a:ext>
            </a:extLst>
          </p:cNvPr>
          <p:cNvSpPr>
            <a:spLocks noGrp="1"/>
          </p:cNvSpPr>
          <p:nvPr>
            <p:ph type="ftr" sz="quarter" idx="3"/>
          </p:nvPr>
        </p:nvSpPr>
        <p:spPr>
          <a:xfrm>
            <a:off x="7696200" y="6342042"/>
            <a:ext cx="3470128" cy="365125"/>
          </a:xfrm>
          <a:prstGeom prst="rect">
            <a:avLst/>
          </a:prstGeom>
        </p:spPr>
        <p:txBody>
          <a:bodyPr vert="horz" lIns="91440" tIns="45720" rIns="91440" bIns="45720" rtlCol="0" anchor="ctr"/>
          <a:lstStyle>
            <a:lvl1pPr algn="r">
              <a:defRPr sz="1000" spc="5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C09CB69E-A0E4-4558-9C62-4CD8CDD2A501}"/>
              </a:ext>
            </a:extLst>
          </p:cNvPr>
          <p:cNvSpPr>
            <a:spLocks noGrp="1"/>
          </p:cNvSpPr>
          <p:nvPr>
            <p:ph type="sldNum" sz="quarter" idx="4"/>
          </p:nvPr>
        </p:nvSpPr>
        <p:spPr>
          <a:xfrm>
            <a:off x="11166329" y="6342042"/>
            <a:ext cx="526228" cy="365125"/>
          </a:xfrm>
          <a:prstGeom prst="rect">
            <a:avLst/>
          </a:prstGeom>
        </p:spPr>
        <p:txBody>
          <a:bodyPr vert="horz" lIns="91440" tIns="45720" rIns="91440" bIns="45720" rtlCol="0" anchor="ctr"/>
          <a:lstStyle>
            <a:lvl1pPr algn="r">
              <a:defRPr sz="1000" spc="100" baseline="0">
                <a:solidFill>
                  <a:schemeClr val="tx1"/>
                </a:solidFill>
              </a:defRPr>
            </a:lvl1pPr>
          </a:lstStyle>
          <a:p>
            <a:fld id="{91F18EF7-BE1E-4ECB-84D4-67C2B4D8F095}" type="slidenum">
              <a:rPr lang="en-US" smtClean="0"/>
              <a:t>‹#›</a:t>
            </a:fld>
            <a:endParaRPr lang="en-US"/>
          </a:p>
        </p:txBody>
      </p:sp>
      <p:grpSp>
        <p:nvGrpSpPr>
          <p:cNvPr id="7" name="Group 6">
            <a:extLst>
              <a:ext uri="{FF2B5EF4-FFF2-40B4-BE49-F238E27FC236}">
                <a16:creationId xmlns:a16="http://schemas.microsoft.com/office/drawing/2014/main" id="{EB6ECC43-D65E-4A7B-A76B-D278A2184166}"/>
              </a:ext>
            </a:extLst>
          </p:cNvPr>
          <p:cNvGrpSpPr/>
          <p:nvPr/>
        </p:nvGrpSpPr>
        <p:grpSpPr>
          <a:xfrm flipV="1">
            <a:off x="11626076" y="3551521"/>
            <a:ext cx="567782" cy="3306479"/>
            <a:chOff x="11619770" y="-2005"/>
            <a:chExt cx="567782" cy="3306479"/>
          </a:xfrm>
        </p:grpSpPr>
        <p:sp>
          <p:nvSpPr>
            <p:cNvPr id="8" name="Freeform: Shape 7">
              <a:extLst>
                <a:ext uri="{FF2B5EF4-FFF2-40B4-BE49-F238E27FC236}">
                  <a16:creationId xmlns:a16="http://schemas.microsoft.com/office/drawing/2014/main" id="{7EE443C5-5AB9-407B-A8C3-011BB14FEF06}"/>
                </a:ext>
              </a:extLst>
            </p:cNvPr>
            <p:cNvSpPr/>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13">
                <a:extLst>
                  <a:ext uri="{96DAC541-7B7A-43D3-8B79-37D633B846F1}">
                    <asvg:svgBlip xmlns:asvg="http://schemas.microsoft.com/office/drawing/2016/SVG/main" r:embed="rId1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Rectangle 8">
              <a:extLst>
                <a:ext uri="{FF2B5EF4-FFF2-40B4-BE49-F238E27FC236}">
                  <a16:creationId xmlns:a16="http://schemas.microsoft.com/office/drawing/2014/main" id="{4538C9FA-DA5E-4785-8F4A-CA481A3A6526}"/>
                </a:ext>
                <a:ext uri="{C183D7F6-B498-43B3-948B-1728B52AA6E4}">
                  <adec:decorative xmlns:adec="http://schemas.microsoft.com/office/drawing/2017/decorative" val="1"/>
                </a:ext>
              </a:extLst>
            </p:cNvPr>
            <p:cNvSpPr/>
            <p:nvPr/>
          </p:nvSpPr>
          <p:spPr>
            <a:xfrm flipH="1" flipV="1">
              <a:off x="11980943"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736380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2" r:id="rId7"/>
    <p:sldLayoutId id="2147483668" r:id="rId8"/>
    <p:sldLayoutId id="2147483669" r:id="rId9"/>
    <p:sldLayoutId id="2147483670" r:id="rId10"/>
    <p:sldLayoutId id="2147483671" r:id="rId11"/>
  </p:sldLayoutIdLst>
  <p:txStyles>
    <p:titleStyle>
      <a:lvl1pPr algn="l" defTabSz="914400" rtl="0" eaLnBrk="1" latinLnBrk="0" hangingPunct="1">
        <a:lnSpc>
          <a:spcPct val="120000"/>
        </a:lnSpc>
        <a:spcBef>
          <a:spcPct val="0"/>
        </a:spcBef>
        <a:buNone/>
        <a:defRPr sz="320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n-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D3643A2-C7A3-4BF6-B486-443902504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9EF8FBA-A282-4B11-B85A-894F3CEFB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Bubble sheet test paper and pencil">
            <a:extLst>
              <a:ext uri="{FF2B5EF4-FFF2-40B4-BE49-F238E27FC236}">
                <a16:creationId xmlns:a16="http://schemas.microsoft.com/office/drawing/2014/main" id="{47212076-5D9D-B74E-F7CE-A2EF14541EA8}"/>
              </a:ext>
            </a:extLst>
          </p:cNvPr>
          <p:cNvPicPr>
            <a:picLocks noChangeAspect="1"/>
          </p:cNvPicPr>
          <p:nvPr/>
        </p:nvPicPr>
        <p:blipFill>
          <a:blip r:embed="rId2">
            <a:alphaModFix amt="50000"/>
          </a:blip>
          <a:srcRect t="5252" b="8209"/>
          <a:stretch/>
        </p:blipFill>
        <p:spPr>
          <a:xfrm>
            <a:off x="1" y="10"/>
            <a:ext cx="12191999" cy="6857990"/>
          </a:xfrm>
          <a:prstGeom prst="rect">
            <a:avLst/>
          </a:prstGeom>
        </p:spPr>
      </p:pic>
      <p:sp>
        <p:nvSpPr>
          <p:cNvPr id="2" name="Title 1">
            <a:extLst>
              <a:ext uri="{FF2B5EF4-FFF2-40B4-BE49-F238E27FC236}">
                <a16:creationId xmlns:a16="http://schemas.microsoft.com/office/drawing/2014/main" id="{5A7FBD5A-820E-AE06-0378-3625DE61F2BF}"/>
              </a:ext>
            </a:extLst>
          </p:cNvPr>
          <p:cNvSpPr>
            <a:spLocks noGrp="1"/>
          </p:cNvSpPr>
          <p:nvPr>
            <p:ph type="ctrTitle"/>
          </p:nvPr>
        </p:nvSpPr>
        <p:spPr>
          <a:xfrm>
            <a:off x="800101" y="1417983"/>
            <a:ext cx="6223552" cy="2902225"/>
          </a:xfrm>
        </p:spPr>
        <p:txBody>
          <a:bodyPr anchor="t">
            <a:normAutofit/>
          </a:bodyPr>
          <a:lstStyle/>
          <a:p>
            <a:r>
              <a:rPr lang="en-GB" b="1" i="0">
                <a:solidFill>
                  <a:srgbClr val="FFFFFF"/>
                </a:solidFill>
                <a:effectLst/>
                <a:latin typeface="system-ui"/>
              </a:rPr>
              <a:t>Standardized Test Analysis</a:t>
            </a:r>
            <a:endParaRPr lang="en-AE">
              <a:solidFill>
                <a:srgbClr val="FFFFFF"/>
              </a:solidFill>
            </a:endParaRPr>
          </a:p>
        </p:txBody>
      </p:sp>
      <p:sp>
        <p:nvSpPr>
          <p:cNvPr id="3" name="Subtitle 2">
            <a:extLst>
              <a:ext uri="{FF2B5EF4-FFF2-40B4-BE49-F238E27FC236}">
                <a16:creationId xmlns:a16="http://schemas.microsoft.com/office/drawing/2014/main" id="{B5EEC83D-C244-A78A-BB0C-122E4E84C217}"/>
              </a:ext>
            </a:extLst>
          </p:cNvPr>
          <p:cNvSpPr>
            <a:spLocks noGrp="1"/>
          </p:cNvSpPr>
          <p:nvPr>
            <p:ph type="subTitle" idx="1"/>
          </p:nvPr>
        </p:nvSpPr>
        <p:spPr>
          <a:xfrm>
            <a:off x="800101" y="4681728"/>
            <a:ext cx="4679674" cy="1452372"/>
          </a:xfrm>
        </p:spPr>
        <p:txBody>
          <a:bodyPr>
            <a:normAutofit/>
          </a:bodyPr>
          <a:lstStyle/>
          <a:p>
            <a:r>
              <a:rPr lang="en-US">
                <a:solidFill>
                  <a:srgbClr val="FFFFFF"/>
                </a:solidFill>
              </a:rPr>
              <a:t>11 October 2024</a:t>
            </a:r>
            <a:endParaRPr lang="en-AE">
              <a:solidFill>
                <a:srgbClr val="FFFFFF"/>
              </a:solidFill>
            </a:endParaRPr>
          </a:p>
        </p:txBody>
      </p:sp>
      <p:sp>
        <p:nvSpPr>
          <p:cNvPr id="13" name="Rectangle 6">
            <a:extLst>
              <a:ext uri="{FF2B5EF4-FFF2-40B4-BE49-F238E27FC236}">
                <a16:creationId xmlns:a16="http://schemas.microsoft.com/office/drawing/2014/main" id="{1E7A38B1-D1AF-46C0-A648-4F09838CB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8446417" y="2940297"/>
            <a:ext cx="3745582" cy="3917703"/>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042AC6AC-B644-4C7C-BEC7-E2B9E90F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46417" y="2940297"/>
            <a:ext cx="3745582" cy="3917703"/>
          </a:xfrm>
          <a:custGeom>
            <a:avLst/>
            <a:gdLst>
              <a:gd name="connsiteX0" fmla="*/ 3745582 w 3745582"/>
              <a:gd name="connsiteY0" fmla="*/ 0 h 3917703"/>
              <a:gd name="connsiteX1" fmla="*/ 3745582 w 3745582"/>
              <a:gd name="connsiteY1" fmla="*/ 3917703 h 3917703"/>
              <a:gd name="connsiteX2" fmla="*/ 0 w 3745582"/>
              <a:gd name="connsiteY2" fmla="*/ 3917703 h 3917703"/>
            </a:gdLst>
            <a:ahLst/>
            <a:cxnLst>
              <a:cxn ang="0">
                <a:pos x="connsiteX0" y="connsiteY0"/>
              </a:cxn>
              <a:cxn ang="0">
                <a:pos x="connsiteX1" y="connsiteY1"/>
              </a:cxn>
              <a:cxn ang="0">
                <a:pos x="connsiteX2" y="connsiteY2"/>
              </a:cxn>
            </a:cxnLst>
            <a:rect l="l" t="t" r="r" b="b"/>
            <a:pathLst>
              <a:path w="3745582" h="3917703">
                <a:moveTo>
                  <a:pt x="3745582" y="0"/>
                </a:moveTo>
                <a:lnTo>
                  <a:pt x="3745582" y="3917703"/>
                </a:lnTo>
                <a:lnTo>
                  <a:pt x="0" y="3917703"/>
                </a:lnTo>
                <a:close/>
              </a:path>
            </a:pathLst>
          </a:custGeom>
          <a:blipFill dpi="0" rotWithShape="0">
            <a:blip r:embed="rId3">
              <a:alphaModFix amt="99000"/>
              <a:extLst>
                <a:ext uri="{96DAC541-7B7A-43D3-8B79-37D633B846F1}">
                  <asvg:svgBlip xmlns:asvg="http://schemas.microsoft.com/office/drawing/2016/SVG/main" r:embed="rId4"/>
                </a:ext>
              </a:extLst>
            </a:blip>
            <a:srcRect/>
            <a:tile tx="0" ty="0" sx="40000" sy="40000" flip="none"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2467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84" name="Rectangle 1083">
            <a:extLst>
              <a:ext uri="{FF2B5EF4-FFF2-40B4-BE49-F238E27FC236}">
                <a16:creationId xmlns:a16="http://schemas.microsoft.com/office/drawing/2014/main" id="{822D577B-9018-47AD-8C60-A09FB788A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408D9-6D3F-9EC7-219D-9AEF5B0C6BFB}"/>
              </a:ext>
            </a:extLst>
          </p:cNvPr>
          <p:cNvSpPr>
            <a:spLocks noGrp="1"/>
          </p:cNvSpPr>
          <p:nvPr>
            <p:ph type="title"/>
          </p:nvPr>
        </p:nvSpPr>
        <p:spPr>
          <a:xfrm>
            <a:off x="800101" y="707098"/>
            <a:ext cx="5295900" cy="1459159"/>
          </a:xfrm>
        </p:spPr>
        <p:txBody>
          <a:bodyPr anchor="b">
            <a:normAutofit/>
          </a:bodyPr>
          <a:lstStyle/>
          <a:p>
            <a:r>
              <a:rPr lang="en-US"/>
              <a:t>Problem statement</a:t>
            </a:r>
            <a:endParaRPr lang="en-AE" dirty="0"/>
          </a:p>
        </p:txBody>
      </p:sp>
      <p:sp>
        <p:nvSpPr>
          <p:cNvPr id="1086" name="Rectangle 1085">
            <a:extLst>
              <a:ext uri="{FF2B5EF4-FFF2-40B4-BE49-F238E27FC236}">
                <a16:creationId xmlns:a16="http://schemas.microsoft.com/office/drawing/2014/main" id="{FCE2E558-1756-4EDF-A961-1F0E5C5B13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D2EF38-10EF-D0A4-E80C-D6FDBA3272B5}"/>
              </a:ext>
            </a:extLst>
          </p:cNvPr>
          <p:cNvSpPr>
            <a:spLocks noGrp="1"/>
          </p:cNvSpPr>
          <p:nvPr>
            <p:ph idx="1"/>
          </p:nvPr>
        </p:nvSpPr>
        <p:spPr>
          <a:xfrm>
            <a:off x="800101" y="2400021"/>
            <a:ext cx="4979598" cy="3750881"/>
          </a:xfrm>
        </p:spPr>
        <p:txBody>
          <a:bodyPr>
            <a:normAutofit/>
          </a:bodyPr>
          <a:lstStyle/>
          <a:p>
            <a:r>
              <a:rPr lang="en-US" dirty="0"/>
              <a:t>General Assembly Academy is planning to launch a new institution focused on standardized test preparation, specifically the ACT and SAT. The goal is to identify the best states to establish the institution and determine which subjects should be included in an intensive program.</a:t>
            </a:r>
            <a:endParaRPr lang="en-AE" dirty="0"/>
          </a:p>
        </p:txBody>
      </p:sp>
      <p:sp>
        <p:nvSpPr>
          <p:cNvPr id="1088" name="Rectangle 1087">
            <a:extLst>
              <a:ext uri="{FF2B5EF4-FFF2-40B4-BE49-F238E27FC236}">
                <a16:creationId xmlns:a16="http://schemas.microsoft.com/office/drawing/2014/main" id="{5401B466-517B-4B8B-A80A-FD0ECAECF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248792" y="3886200"/>
            <a:ext cx="949990" cy="29718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1A42EF36-E4B3-4B8C-A6B8-4C12B704C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9823615" y="2413875"/>
            <a:ext cx="2289284" cy="3815228"/>
          </a:xfrm>
          <a:prstGeom prst="rect">
            <a:avLst/>
          </a:prstGeom>
          <a:blipFill dpi="0" rotWithShape="1">
            <a:blip r:embed="rId2">
              <a:extLst>
                <a:ext uri="{96DAC541-7B7A-43D3-8B79-37D633B846F1}">
                  <asvg:svgBlip xmlns:asvg="http://schemas.microsoft.com/office/drawing/2016/SVG/main" r:embed="rId3"/>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Map of United States">
            <a:extLst>
              <a:ext uri="{FF2B5EF4-FFF2-40B4-BE49-F238E27FC236}">
                <a16:creationId xmlns:a16="http://schemas.microsoft.com/office/drawing/2014/main" id="{A842DD64-8EC3-C3F6-9D88-8F0896E3C4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615" r="11635" b="1"/>
          <a:stretch/>
        </p:blipFill>
        <p:spPr bwMode="auto">
          <a:xfrm>
            <a:off x="6868453" y="926416"/>
            <a:ext cx="4712383" cy="4712383"/>
          </a:xfrm>
          <a:custGeom>
            <a:avLst/>
            <a:gdLst/>
            <a:ahLst/>
            <a:cxnLst/>
            <a:rect l="l" t="t" r="r" b="b"/>
            <a:pathLst>
              <a:path w="4487466" h="4487466">
                <a:moveTo>
                  <a:pt x="2243733" y="0"/>
                </a:moveTo>
                <a:cubicBezTo>
                  <a:pt x="3482913" y="0"/>
                  <a:pt x="4487466" y="1004553"/>
                  <a:pt x="4487466" y="2243733"/>
                </a:cubicBezTo>
                <a:cubicBezTo>
                  <a:pt x="4487466" y="3482913"/>
                  <a:pt x="3482913" y="4487466"/>
                  <a:pt x="2243733" y="4487466"/>
                </a:cubicBezTo>
                <a:cubicBezTo>
                  <a:pt x="1004553" y="4487466"/>
                  <a:pt x="0" y="3482913"/>
                  <a:pt x="0" y="2243733"/>
                </a:cubicBezTo>
                <a:cubicBezTo>
                  <a:pt x="0" y="1004553"/>
                  <a:pt x="1004553" y="0"/>
                  <a:pt x="2243733" y="0"/>
                </a:cubicBezTo>
                <a:close/>
              </a:path>
            </a:pathLst>
          </a:custGeom>
          <a:noFill/>
          <a:extLst>
            <a:ext uri="{909E8E84-426E-40DD-AFC4-6F175D3DCCD1}">
              <a14:hiddenFill xmlns:a14="http://schemas.microsoft.com/office/drawing/2010/main">
                <a:solidFill>
                  <a:srgbClr val="FFFFFF"/>
                </a:solidFill>
              </a14:hiddenFill>
            </a:ext>
          </a:extLst>
        </p:spPr>
      </p:pic>
      <p:pic>
        <p:nvPicPr>
          <p:cNvPr id="1034" name="Picture 10" descr="General Assembly">
            <a:extLst>
              <a:ext uri="{FF2B5EF4-FFF2-40B4-BE49-F238E27FC236}">
                <a16:creationId xmlns:a16="http://schemas.microsoft.com/office/drawing/2014/main" id="{32F551B7-7EAD-6A34-5EFE-31B1F5AA2A3F}"/>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524086" y="32295"/>
            <a:ext cx="1667914" cy="1667914"/>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Curved Up 10">
            <a:extLst>
              <a:ext uri="{FF2B5EF4-FFF2-40B4-BE49-F238E27FC236}">
                <a16:creationId xmlns:a16="http://schemas.microsoft.com/office/drawing/2014/main" id="{8A57B5D0-03D5-3641-DC87-B78E8886CEEE}"/>
              </a:ext>
            </a:extLst>
          </p:cNvPr>
          <p:cNvSpPr/>
          <p:nvPr/>
        </p:nvSpPr>
        <p:spPr>
          <a:xfrm rot="8083195">
            <a:off x="8939383" y="894034"/>
            <a:ext cx="1768463" cy="755942"/>
          </a:xfrm>
          <a:prstGeom prst="curvedUpArrow">
            <a:avLst>
              <a:gd name="adj1" fmla="val 38487"/>
              <a:gd name="adj2" fmla="val 50000"/>
              <a:gd name="adj3" fmla="val 25000"/>
            </a:avLst>
          </a:prstGeom>
          <a:solidFill>
            <a:srgbClr val="FF284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solidFill>
                <a:schemeClr val="tx1"/>
              </a:solidFill>
            </a:endParaRPr>
          </a:p>
        </p:txBody>
      </p:sp>
    </p:spTree>
    <p:extLst>
      <p:ext uri="{BB962C8B-B14F-4D97-AF65-F5344CB8AC3E}">
        <p14:creationId xmlns:p14="http://schemas.microsoft.com/office/powerpoint/2010/main" val="3347513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9D6D29B-CE0F-43B0-AD58-007C16D883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606BE796-9648-4A96-8E5C-7FDB123C7B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1985391" y="-2005"/>
            <a:ext cx="206609" cy="202130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6">
            <a:extLst>
              <a:ext uri="{FF2B5EF4-FFF2-40B4-BE49-F238E27FC236}">
                <a16:creationId xmlns:a16="http://schemas.microsoft.com/office/drawing/2014/main" id="{CC80F6C1-29FB-45B3-A9F9-16B817804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74374" y="3546803"/>
            <a:ext cx="3236826" cy="3385568"/>
          </a:xfrm>
          <a:custGeom>
            <a:avLst/>
            <a:gdLst>
              <a:gd name="connsiteX0" fmla="*/ 0 w 1369143"/>
              <a:gd name="connsiteY0" fmla="*/ 0 h 1229160"/>
              <a:gd name="connsiteX1" fmla="*/ 1369143 w 1369143"/>
              <a:gd name="connsiteY1" fmla="*/ 0 h 1229160"/>
              <a:gd name="connsiteX2" fmla="*/ 1369143 w 1369143"/>
              <a:gd name="connsiteY2" fmla="*/ 1229160 h 1229160"/>
              <a:gd name="connsiteX3" fmla="*/ 0 w 1369143"/>
              <a:gd name="connsiteY3" fmla="*/ 1229160 h 1229160"/>
              <a:gd name="connsiteX4" fmla="*/ 0 w 1369143"/>
              <a:gd name="connsiteY4" fmla="*/ 0 h 1229160"/>
              <a:gd name="connsiteX0" fmla="*/ 0 w 1369143"/>
              <a:gd name="connsiteY0" fmla="*/ 0 h 1229160"/>
              <a:gd name="connsiteX1" fmla="*/ 1369143 w 1369143"/>
              <a:gd name="connsiteY1" fmla="*/ 0 h 1229160"/>
              <a:gd name="connsiteX2" fmla="*/ 0 w 1369143"/>
              <a:gd name="connsiteY2" fmla="*/ 1229160 h 1229160"/>
              <a:gd name="connsiteX3" fmla="*/ 0 w 1369143"/>
              <a:gd name="connsiteY3" fmla="*/ 0 h 1229160"/>
            </a:gdLst>
            <a:ahLst/>
            <a:cxnLst>
              <a:cxn ang="0">
                <a:pos x="connsiteX0" y="connsiteY0"/>
              </a:cxn>
              <a:cxn ang="0">
                <a:pos x="connsiteX1" y="connsiteY1"/>
              </a:cxn>
              <a:cxn ang="0">
                <a:pos x="connsiteX2" y="connsiteY2"/>
              </a:cxn>
              <a:cxn ang="0">
                <a:pos x="connsiteX3" y="connsiteY3"/>
              </a:cxn>
            </a:cxnLst>
            <a:rect l="l" t="t" r="r" b="b"/>
            <a:pathLst>
              <a:path w="1369143" h="1229160">
                <a:moveTo>
                  <a:pt x="0" y="0"/>
                </a:moveTo>
                <a:lnTo>
                  <a:pt x="1369143" y="0"/>
                </a:lnTo>
                <a:lnTo>
                  <a:pt x="0" y="1229160"/>
                </a:lnTo>
                <a:lnTo>
                  <a:pt x="0" y="0"/>
                </a:lnTo>
                <a:close/>
              </a:path>
            </a:pathLst>
          </a:custGeom>
          <a:solidFill>
            <a:schemeClr val="accent1">
              <a:lumMod val="20000"/>
              <a:lumOff val="8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map of the united states&#10;&#10;Description automatically generated">
            <a:extLst>
              <a:ext uri="{FF2B5EF4-FFF2-40B4-BE49-F238E27FC236}">
                <a16:creationId xmlns:a16="http://schemas.microsoft.com/office/drawing/2014/main" id="{3301D492-2F8D-74C4-3CA1-6B7E7ECB73A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9601" r="30120" b="1"/>
          <a:stretch/>
        </p:blipFill>
        <p:spPr>
          <a:xfrm>
            <a:off x="374496" y="1142939"/>
            <a:ext cx="5538694" cy="4572122"/>
          </a:xfrm>
          <a:prstGeom prst="rect">
            <a:avLst/>
          </a:prstGeom>
        </p:spPr>
      </p:pic>
      <p:sp>
        <p:nvSpPr>
          <p:cNvPr id="10" name="Content Placeholder 2">
            <a:extLst>
              <a:ext uri="{FF2B5EF4-FFF2-40B4-BE49-F238E27FC236}">
                <a16:creationId xmlns:a16="http://schemas.microsoft.com/office/drawing/2014/main" id="{9DD5C1DE-5317-CC9E-3417-7F0D23C677A6}"/>
              </a:ext>
            </a:extLst>
          </p:cNvPr>
          <p:cNvSpPr txBox="1">
            <a:spLocks/>
          </p:cNvSpPr>
          <p:nvPr/>
        </p:nvSpPr>
        <p:spPr>
          <a:xfrm>
            <a:off x="6272420" y="1902989"/>
            <a:ext cx="4988119" cy="2802970"/>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Median ACT participation rates = </a:t>
            </a:r>
            <a:r>
              <a:rPr lang="en-US" b="1" dirty="0">
                <a:solidFill>
                  <a:srgbClr val="FF0000"/>
                </a:solidFill>
              </a:rPr>
              <a:t>69%</a:t>
            </a:r>
            <a:r>
              <a:rPr lang="en-US" dirty="0"/>
              <a:t> </a:t>
            </a:r>
          </a:p>
          <a:p>
            <a:r>
              <a:rPr lang="en-US" dirty="0"/>
              <a:t>Median SAT participation rates = </a:t>
            </a:r>
            <a:r>
              <a:rPr lang="en-US" b="1" dirty="0">
                <a:solidFill>
                  <a:srgbClr val="FF0000"/>
                </a:solidFill>
              </a:rPr>
              <a:t>38%</a:t>
            </a:r>
          </a:p>
          <a:p>
            <a:r>
              <a:rPr lang="en-US" dirty="0"/>
              <a:t>There are four states—Hawaii, Florida, North Carolina, and South Carolina—that have participation rates greater than the median for both tests.</a:t>
            </a:r>
          </a:p>
        </p:txBody>
      </p:sp>
      <p:sp>
        <p:nvSpPr>
          <p:cNvPr id="29" name="Freeform: Shape 28">
            <a:extLst>
              <a:ext uri="{FF2B5EF4-FFF2-40B4-BE49-F238E27FC236}">
                <a16:creationId xmlns:a16="http://schemas.microsoft.com/office/drawing/2014/main" id="{15440BF0-CCE6-42AA-8970-78523D4C12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1619770" y="373807"/>
            <a:ext cx="526228" cy="2930667"/>
          </a:xfrm>
          <a:custGeom>
            <a:avLst/>
            <a:gdLst>
              <a:gd name="connsiteX0" fmla="*/ 757287 w 757287"/>
              <a:gd name="connsiteY0" fmla="*/ 3694096 h 3694096"/>
              <a:gd name="connsiteX1" fmla="*/ 757287 w 757287"/>
              <a:gd name="connsiteY1" fmla="*/ 0 h 3694096"/>
              <a:gd name="connsiteX2" fmla="*/ 0 w 757287"/>
              <a:gd name="connsiteY2" fmla="*/ 0 h 3694096"/>
              <a:gd name="connsiteX3" fmla="*/ 0 w 757287"/>
              <a:gd name="connsiteY3" fmla="*/ 3686094 h 3694096"/>
            </a:gdLst>
            <a:ahLst/>
            <a:cxnLst>
              <a:cxn ang="0">
                <a:pos x="connsiteX0" y="connsiteY0"/>
              </a:cxn>
              <a:cxn ang="0">
                <a:pos x="connsiteX1" y="connsiteY1"/>
              </a:cxn>
              <a:cxn ang="0">
                <a:pos x="connsiteX2" y="connsiteY2"/>
              </a:cxn>
              <a:cxn ang="0">
                <a:pos x="connsiteX3" y="connsiteY3"/>
              </a:cxn>
            </a:cxnLst>
            <a:rect l="l" t="t" r="r" b="b"/>
            <a:pathLst>
              <a:path w="757287" h="3694096">
                <a:moveTo>
                  <a:pt x="757287" y="3694096"/>
                </a:moveTo>
                <a:lnTo>
                  <a:pt x="757287" y="0"/>
                </a:lnTo>
                <a:lnTo>
                  <a:pt x="0" y="0"/>
                </a:lnTo>
                <a:lnTo>
                  <a:pt x="0" y="3686094"/>
                </a:lnTo>
                <a:close/>
              </a:path>
            </a:pathLst>
          </a:custGeom>
          <a:blipFill dpi="0" rotWithShape="1">
            <a:blip r:embed="rId3">
              <a:extLst>
                <a:ext uri="{96DAC541-7B7A-43D3-8B79-37D633B846F1}">
                  <asvg:svgBlip xmlns:asvg="http://schemas.microsoft.com/office/drawing/2016/SVG/main" r:embed="rId4"/>
                </a:ext>
              </a:extLst>
            </a:blip>
            <a:srcRect/>
            <a:tile tx="0" ty="0" sx="6000" sy="6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1193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of different colored bars&#10;&#10;Description automatically generated with medium confidence">
            <a:extLst>
              <a:ext uri="{FF2B5EF4-FFF2-40B4-BE49-F238E27FC236}">
                <a16:creationId xmlns:a16="http://schemas.microsoft.com/office/drawing/2014/main" id="{C30C75C1-1C17-39DB-3675-C4055BD7E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6880"/>
            <a:ext cx="12192000" cy="4064000"/>
          </a:xfrm>
          <a:prstGeom prst="rect">
            <a:avLst/>
          </a:prstGeom>
        </p:spPr>
      </p:pic>
      <p:sp>
        <p:nvSpPr>
          <p:cNvPr id="6" name="Content Placeholder 2">
            <a:extLst>
              <a:ext uri="{FF2B5EF4-FFF2-40B4-BE49-F238E27FC236}">
                <a16:creationId xmlns:a16="http://schemas.microsoft.com/office/drawing/2014/main" id="{D646CA18-A275-D8B7-188A-8755A5B3653C}"/>
              </a:ext>
            </a:extLst>
          </p:cNvPr>
          <p:cNvSpPr txBox="1">
            <a:spLocks/>
          </p:cNvSpPr>
          <p:nvPr/>
        </p:nvSpPr>
        <p:spPr>
          <a:xfrm>
            <a:off x="1343804" y="4654296"/>
            <a:ext cx="9875884" cy="795528"/>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ACT score of those four states is 1.1 point lower than the states that prefer the ACT, </a:t>
            </a:r>
            <a:r>
              <a:rPr lang="en-US" sz="1600" b="1" dirty="0">
                <a:solidFill>
                  <a:srgbClr val="FF0000"/>
                </a:solidFill>
              </a:rPr>
              <a:t>mainly due to lower English scores</a:t>
            </a:r>
            <a:endParaRPr lang="en-US" sz="1800" b="1" dirty="0">
              <a:solidFill>
                <a:srgbClr val="FF0000"/>
              </a:solidFill>
            </a:endParaRPr>
          </a:p>
        </p:txBody>
      </p:sp>
      <p:sp>
        <p:nvSpPr>
          <p:cNvPr id="7" name="Arrow: Right 6">
            <a:extLst>
              <a:ext uri="{FF2B5EF4-FFF2-40B4-BE49-F238E27FC236}">
                <a16:creationId xmlns:a16="http://schemas.microsoft.com/office/drawing/2014/main" id="{50DB6CE3-AC29-5D49-43CA-8EEF80F06CC0}"/>
              </a:ext>
            </a:extLst>
          </p:cNvPr>
          <p:cNvSpPr/>
          <p:nvPr/>
        </p:nvSpPr>
        <p:spPr>
          <a:xfrm rot="5400000">
            <a:off x="1783080" y="1143000"/>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225615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a bar graph&#10;&#10;Description automatically generated with medium confidence">
            <a:extLst>
              <a:ext uri="{FF2B5EF4-FFF2-40B4-BE49-F238E27FC236}">
                <a16:creationId xmlns:a16="http://schemas.microsoft.com/office/drawing/2014/main" id="{3F07AF43-B5DE-B1B1-5703-22B3134B3D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28320"/>
            <a:ext cx="12192000" cy="4064000"/>
          </a:xfrm>
          <a:prstGeom prst="rect">
            <a:avLst/>
          </a:prstGeom>
        </p:spPr>
      </p:pic>
      <p:sp>
        <p:nvSpPr>
          <p:cNvPr id="6" name="Content Placeholder 2">
            <a:extLst>
              <a:ext uri="{FF2B5EF4-FFF2-40B4-BE49-F238E27FC236}">
                <a16:creationId xmlns:a16="http://schemas.microsoft.com/office/drawing/2014/main" id="{C6E84F35-9237-C461-7570-5450EF3C1728}"/>
              </a:ext>
            </a:extLst>
          </p:cNvPr>
          <p:cNvSpPr txBox="1">
            <a:spLocks/>
          </p:cNvSpPr>
          <p:nvPr/>
        </p:nvSpPr>
        <p:spPr>
          <a:xfrm>
            <a:off x="1343804" y="4654296"/>
            <a:ext cx="9875884" cy="1517904"/>
          </a:xfrm>
          <a:prstGeom prst="rect">
            <a:avLst/>
          </a:prstGeom>
        </p:spPr>
        <p:txBody>
          <a:bodyPr vert="horz" lIns="91440" tIns="45720" rIns="91440" bIns="45720" rtlCol="0">
            <a:normAutofit/>
          </a:bodyPr>
          <a:lstStyle>
            <a:lvl1pPr marL="228600" indent="-228600" algn="l" defTabSz="914400" rtl="0" eaLnBrk="1" latinLnBrk="0" hangingPunct="1">
              <a:lnSpc>
                <a:spcPct val="130000"/>
              </a:lnSpc>
              <a:spcBef>
                <a:spcPts val="1000"/>
              </a:spcBef>
              <a:buSzPct val="85000"/>
              <a:buFont typeface="Arial" panose="020B0604020202020204" pitchFamily="34" charset="0"/>
              <a:buChar char="•"/>
              <a:defRPr sz="2000" kern="1200">
                <a:solidFill>
                  <a:schemeClr val="tx1"/>
                </a:solidFill>
                <a:latin typeface="+mj-lt"/>
                <a:ea typeface="+mn-ea"/>
                <a:cs typeface="+mn-cs"/>
              </a:defRPr>
            </a:lvl1pPr>
            <a:lvl2pPr marL="457200" indent="-228600" algn="l" defTabSz="914400" rtl="0" eaLnBrk="1" latinLnBrk="0" hangingPunct="1">
              <a:lnSpc>
                <a:spcPct val="130000"/>
              </a:lnSpc>
              <a:spcBef>
                <a:spcPts val="500"/>
              </a:spcBef>
              <a:buSzPct val="100000"/>
              <a:buFont typeface="Avenir Next LT Pro Light" panose="020B0304020202020204" pitchFamily="34" charset="0"/>
              <a:buChar char="–"/>
              <a:defRPr sz="1800" kern="1200">
                <a:solidFill>
                  <a:schemeClr val="tx1"/>
                </a:solidFill>
                <a:latin typeface="+mj-lt"/>
                <a:ea typeface="+mn-ea"/>
                <a:cs typeface="+mn-cs"/>
              </a:defRPr>
            </a:lvl2pPr>
            <a:lvl3pPr marL="731520" indent="-228600" algn="l" defTabSz="914400" rtl="0" eaLnBrk="1" latinLnBrk="0" hangingPunct="1">
              <a:lnSpc>
                <a:spcPct val="130000"/>
              </a:lnSpc>
              <a:spcBef>
                <a:spcPts val="500"/>
              </a:spcBef>
              <a:buSzPct val="85000"/>
              <a:buFont typeface="Arial" panose="020B0604020202020204" pitchFamily="34" charset="0"/>
              <a:buChar char="•"/>
              <a:defRPr sz="1600" kern="1200">
                <a:solidFill>
                  <a:schemeClr val="tx1"/>
                </a:solidFill>
                <a:latin typeface="+mj-lt"/>
                <a:ea typeface="+mn-ea"/>
                <a:cs typeface="+mn-cs"/>
              </a:defRPr>
            </a:lvl3pPr>
            <a:lvl4pPr marL="1005840" indent="-228600" algn="l" defTabSz="914400" rtl="0" eaLnBrk="1" latinLnBrk="0" hangingPunct="1">
              <a:lnSpc>
                <a:spcPct val="130000"/>
              </a:lnSpc>
              <a:spcBef>
                <a:spcPts val="500"/>
              </a:spcBef>
              <a:buSzPct val="100000"/>
              <a:buFont typeface="Avenir Next LT Pro Light" panose="020B0304020202020204" pitchFamily="34" charset="0"/>
              <a:buChar char="–"/>
              <a:defRPr sz="1400" kern="1200">
                <a:solidFill>
                  <a:schemeClr val="tx1"/>
                </a:solidFill>
                <a:latin typeface="+mj-lt"/>
                <a:ea typeface="+mn-ea"/>
                <a:cs typeface="+mn-cs"/>
              </a:defRPr>
            </a:lvl4pPr>
            <a:lvl5pPr marL="1188720" indent="-22860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average SAT score of those four states is 10.9 point higher than the states that prefer the SAT, mainly due to higher Math scores.</a:t>
            </a:r>
          </a:p>
          <a:p>
            <a:pPr marL="0" indent="0">
              <a:buNone/>
            </a:pPr>
            <a:r>
              <a:rPr lang="en-US" sz="1600" dirty="0"/>
              <a:t>The Read &amp; Write scores of those four states </a:t>
            </a:r>
            <a:r>
              <a:rPr lang="en-US" sz="1600" b="1" dirty="0">
                <a:solidFill>
                  <a:srgbClr val="FF0000"/>
                </a:solidFill>
              </a:rPr>
              <a:t>are only 7.1 higher </a:t>
            </a:r>
            <a:r>
              <a:rPr lang="en-US" sz="1600" dirty="0"/>
              <a:t>than the states that prefer the SAT</a:t>
            </a:r>
          </a:p>
        </p:txBody>
      </p:sp>
      <p:sp>
        <p:nvSpPr>
          <p:cNvPr id="7" name="Arrow: Right 6">
            <a:extLst>
              <a:ext uri="{FF2B5EF4-FFF2-40B4-BE49-F238E27FC236}">
                <a16:creationId xmlns:a16="http://schemas.microsoft.com/office/drawing/2014/main" id="{C69DAF2E-EBC4-F002-CB7C-12F077FC1261}"/>
              </a:ext>
            </a:extLst>
          </p:cNvPr>
          <p:cNvSpPr/>
          <p:nvPr/>
        </p:nvSpPr>
        <p:spPr>
          <a:xfrm rot="5400000">
            <a:off x="2194378" y="2029968"/>
            <a:ext cx="914400" cy="740664"/>
          </a:xfrm>
          <a:prstGeom prst="rightArrow">
            <a:avLst/>
          </a:prstGeom>
          <a:solidFill>
            <a:srgbClr val="DF202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E"/>
          </a:p>
        </p:txBody>
      </p:sp>
    </p:spTree>
    <p:extLst>
      <p:ext uri="{BB962C8B-B14F-4D97-AF65-F5344CB8AC3E}">
        <p14:creationId xmlns:p14="http://schemas.microsoft.com/office/powerpoint/2010/main" val="98311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D69F-49C5-2833-AF58-D9483B8B6807}"/>
              </a:ext>
            </a:extLst>
          </p:cNvPr>
          <p:cNvSpPr>
            <a:spLocks noGrp="1"/>
          </p:cNvSpPr>
          <p:nvPr>
            <p:ph type="title"/>
          </p:nvPr>
        </p:nvSpPr>
        <p:spPr/>
        <p:txBody>
          <a:bodyPr/>
          <a:lstStyle/>
          <a:p>
            <a:r>
              <a:rPr lang="en-US" dirty="0"/>
              <a:t>conclusion</a:t>
            </a:r>
            <a:endParaRPr lang="en-AE" dirty="0"/>
          </a:p>
        </p:txBody>
      </p:sp>
      <p:sp>
        <p:nvSpPr>
          <p:cNvPr id="3" name="Content Placeholder 2">
            <a:extLst>
              <a:ext uri="{FF2B5EF4-FFF2-40B4-BE49-F238E27FC236}">
                <a16:creationId xmlns:a16="http://schemas.microsoft.com/office/drawing/2014/main" id="{015D063F-FF0A-130C-4F40-C4DB1A538869}"/>
              </a:ext>
            </a:extLst>
          </p:cNvPr>
          <p:cNvSpPr>
            <a:spLocks noGrp="1"/>
          </p:cNvSpPr>
          <p:nvPr>
            <p:ph idx="1"/>
          </p:nvPr>
        </p:nvSpPr>
        <p:spPr/>
        <p:txBody>
          <a:bodyPr/>
          <a:lstStyle/>
          <a:p>
            <a:r>
              <a:rPr lang="en-US" dirty="0"/>
              <a:t>Suggest to establish the institute at Hawaii, Florida, North Carolina, or South Carolina</a:t>
            </a:r>
          </a:p>
          <a:p>
            <a:r>
              <a:rPr lang="en-US" dirty="0"/>
              <a:t>For boost up the overall scores of those 4 states:</a:t>
            </a:r>
          </a:p>
          <a:p>
            <a:pPr marL="0" indent="0">
              <a:buNone/>
            </a:pPr>
            <a:r>
              <a:rPr lang="en-US" dirty="0"/>
              <a:t>	ACT – add English intensive programs </a:t>
            </a:r>
          </a:p>
          <a:p>
            <a:pPr marL="0" indent="0">
              <a:buNone/>
            </a:pPr>
            <a:r>
              <a:rPr lang="en-US" dirty="0"/>
              <a:t>	SAT – add Read &amp; Write intensive program</a:t>
            </a:r>
          </a:p>
          <a:p>
            <a:endParaRPr lang="en-AE" dirty="0"/>
          </a:p>
        </p:txBody>
      </p:sp>
    </p:spTree>
    <p:extLst>
      <p:ext uri="{BB962C8B-B14F-4D97-AF65-F5344CB8AC3E}">
        <p14:creationId xmlns:p14="http://schemas.microsoft.com/office/powerpoint/2010/main" val="3696064866"/>
      </p:ext>
    </p:extLst>
  </p:cSld>
  <p:clrMapOvr>
    <a:masterClrMapping/>
  </p:clrMapOvr>
</p:sld>
</file>

<file path=ppt/theme/theme1.xml><?xml version="1.0" encoding="utf-8"?>
<a:theme xmlns:a="http://schemas.openxmlformats.org/drawingml/2006/main" name="VeniceBeachVTI">
  <a:themeElements>
    <a:clrScheme name="AnalogousFromLightSeedRightStep">
      <a:dk1>
        <a:srgbClr val="000000"/>
      </a:dk1>
      <a:lt1>
        <a:srgbClr val="FFFFFF"/>
      </a:lt1>
      <a:dk2>
        <a:srgbClr val="413024"/>
      </a:dk2>
      <a:lt2>
        <a:srgbClr val="E8E3E2"/>
      </a:lt2>
      <a:accent1>
        <a:srgbClr val="7BA9B4"/>
      </a:accent1>
      <a:accent2>
        <a:srgbClr val="7F96BA"/>
      </a:accent2>
      <a:accent3>
        <a:srgbClr val="9796C6"/>
      </a:accent3>
      <a:accent4>
        <a:srgbClr val="997FBA"/>
      </a:accent4>
      <a:accent5>
        <a:srgbClr val="BE94C5"/>
      </a:accent5>
      <a:accent6>
        <a:srgbClr val="BA7FAA"/>
      </a:accent6>
      <a:hlink>
        <a:srgbClr val="AD7467"/>
      </a:hlink>
      <a:folHlink>
        <a:srgbClr val="7F7F7F"/>
      </a:folHlink>
    </a:clrScheme>
    <a:fontScheme name="Avenir 1">
      <a:majorFont>
        <a:latin typeface="Avenir Next LT Pro Ligh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eniceBeachVTI" id="{69839BBA-F383-4FFD-B56A-E36ACE43E09D}" vid="{060D2740-A69C-444A-B833-E03D333ADDA7}"/>
    </a:ext>
  </a:extLst>
</a:theme>
</file>

<file path=docProps/app.xml><?xml version="1.0" encoding="utf-8"?>
<Properties xmlns="http://schemas.openxmlformats.org/officeDocument/2006/extended-properties" xmlns:vt="http://schemas.openxmlformats.org/officeDocument/2006/docPropsVTypes">
  <TotalTime>755</TotalTime>
  <Words>213</Words>
  <Application>Microsoft Office PowerPoint</Application>
  <PresentationFormat>Widescreen</PresentationFormat>
  <Paragraphs>15</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Avenir Next LT Pro Light</vt:lpstr>
      <vt:lpstr>system-ui</vt:lpstr>
      <vt:lpstr>VeniceBeachVTI</vt:lpstr>
      <vt:lpstr>Standardized Test Analysis</vt:lpstr>
      <vt:lpstr>Problem statement</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 naris</dc:creator>
  <cp:lastModifiedBy>ab naris</cp:lastModifiedBy>
  <cp:revision>7</cp:revision>
  <dcterms:created xsi:type="dcterms:W3CDTF">2024-10-09T13:57:29Z</dcterms:created>
  <dcterms:modified xsi:type="dcterms:W3CDTF">2024-10-10T02:32:48Z</dcterms:modified>
</cp:coreProperties>
</file>