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2020"/>
    <a:srgbClr val="FF2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D59AAE-0153-44D4-8445-1369D1D53A15}" type="datetimeFigureOut">
              <a:rPr lang="en-AE" smtClean="0"/>
              <a:t>11/10/2024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6C1FF-74EB-499E-BC09-3CB0C6C86336}" type="slidenum">
              <a:rPr lang="en-AE" smtClean="0"/>
              <a:t>‹#›</a:t>
            </a:fld>
            <a:endParaRPr lang="en-AE"/>
          </a:p>
        </p:txBody>
      </p:sp>
    </p:spTree>
    <p:extLst>
      <p:ext uri="{BB962C8B-B14F-4D97-AF65-F5344CB8AC3E}">
        <p14:creationId xmlns:p14="http://schemas.microsoft.com/office/powerpoint/2010/main" val="1116450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2020, HI 1.4m, NC 10.4m, SC 5.1m, FL 21.5m</a:t>
            </a:r>
            <a:endParaRPr lang="en-AE" sz="1200" dirty="0"/>
          </a:p>
          <a:p>
            <a:endParaRPr lang="en-AE" dirty="0"/>
          </a:p>
        </p:txBody>
      </p:sp>
      <p:sp>
        <p:nvSpPr>
          <p:cNvPr id="4" name="Slide Number Placeholder 3"/>
          <p:cNvSpPr>
            <a:spLocks noGrp="1"/>
          </p:cNvSpPr>
          <p:nvPr>
            <p:ph type="sldNum" sz="quarter" idx="5"/>
          </p:nvPr>
        </p:nvSpPr>
        <p:spPr/>
        <p:txBody>
          <a:bodyPr/>
          <a:lstStyle/>
          <a:p>
            <a:fld id="{7566C1FF-74EB-499E-BC09-3CB0C6C86336}" type="slidenum">
              <a:rPr lang="en-AE" smtClean="0"/>
              <a:t>3</a:t>
            </a:fld>
            <a:endParaRPr lang="en-AE"/>
          </a:p>
        </p:txBody>
      </p:sp>
    </p:spTree>
    <p:extLst>
      <p:ext uri="{BB962C8B-B14F-4D97-AF65-F5344CB8AC3E}">
        <p14:creationId xmlns:p14="http://schemas.microsoft.com/office/powerpoint/2010/main" val="10704476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6688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8675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019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346063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87144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149507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56452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044891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282638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686195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10/11/2024</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13372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10/11/2024</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736380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72" r:id="rId7"/>
    <p:sldLayoutId id="2147483668" r:id="rId8"/>
    <p:sldLayoutId id="2147483669" r:id="rId9"/>
    <p:sldLayoutId id="2147483670" r:id="rId10"/>
    <p:sldLayoutId id="2147483671"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jpe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FC321AD-2C92-446F-AF58-8CAA634BF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ubble sheet test paper and pencil">
            <a:extLst>
              <a:ext uri="{FF2B5EF4-FFF2-40B4-BE49-F238E27FC236}">
                <a16:creationId xmlns:a16="http://schemas.microsoft.com/office/drawing/2014/main" id="{47212076-5D9D-B74E-F7CE-A2EF14541EA8}"/>
              </a:ext>
            </a:extLst>
          </p:cNvPr>
          <p:cNvPicPr>
            <a:picLocks noChangeAspect="1"/>
          </p:cNvPicPr>
          <p:nvPr/>
        </p:nvPicPr>
        <p:blipFill>
          <a:blip r:embed="rId2">
            <a:alphaModFix/>
          </a:blip>
          <a:srcRect t="5296" b="8166"/>
          <a:stretch/>
        </p:blipFill>
        <p:spPr>
          <a:xfrm>
            <a:off x="20" y="10"/>
            <a:ext cx="12191980" cy="6857989"/>
          </a:xfrm>
          <a:prstGeom prst="rect">
            <a:avLst/>
          </a:prstGeom>
        </p:spPr>
      </p:pic>
      <p:sp>
        <p:nvSpPr>
          <p:cNvPr id="22" name="Freeform: Shape 21">
            <a:extLst>
              <a:ext uri="{FF2B5EF4-FFF2-40B4-BE49-F238E27FC236}">
                <a16:creationId xmlns:a16="http://schemas.microsoft.com/office/drawing/2014/main" id="{50220E3B-B61B-7FE6-8157-FEE84BBD0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22853" cy="6858000"/>
          </a:xfrm>
          <a:custGeom>
            <a:avLst/>
            <a:gdLst>
              <a:gd name="connsiteX0" fmla="*/ 2192785 w 2192785"/>
              <a:gd name="connsiteY0" fmla="*/ 3807381 h 3807381"/>
              <a:gd name="connsiteX1" fmla="*/ 0 w 2192785"/>
              <a:gd name="connsiteY1" fmla="*/ 3807381 h 3807381"/>
              <a:gd name="connsiteX2" fmla="*/ 0 w 2192785"/>
              <a:gd name="connsiteY2" fmla="*/ 0 h 3807381"/>
              <a:gd name="connsiteX3" fmla="*/ 2192785 w 2192785"/>
              <a:gd name="connsiteY3" fmla="*/ 0 h 3807381"/>
            </a:gdLst>
            <a:ahLst/>
            <a:cxnLst>
              <a:cxn ang="0">
                <a:pos x="connsiteX0" y="connsiteY0"/>
              </a:cxn>
              <a:cxn ang="0">
                <a:pos x="connsiteX1" y="connsiteY1"/>
              </a:cxn>
              <a:cxn ang="0">
                <a:pos x="connsiteX2" y="connsiteY2"/>
              </a:cxn>
              <a:cxn ang="0">
                <a:pos x="connsiteX3" y="connsiteY3"/>
              </a:cxn>
            </a:cxnLst>
            <a:rect l="l" t="t" r="r" b="b"/>
            <a:pathLst>
              <a:path w="2192785" h="3807381">
                <a:moveTo>
                  <a:pt x="2192785" y="3807381"/>
                </a:moveTo>
                <a:lnTo>
                  <a:pt x="0" y="3807381"/>
                </a:lnTo>
                <a:lnTo>
                  <a:pt x="0" y="0"/>
                </a:lnTo>
                <a:lnTo>
                  <a:pt x="2192785" y="0"/>
                </a:lnTo>
                <a:close/>
              </a:path>
            </a:pathLst>
          </a:custGeom>
          <a:gradFill>
            <a:gsLst>
              <a:gs pos="0">
                <a:srgbClr val="000000">
                  <a:alpha val="0"/>
                </a:srgbClr>
              </a:gs>
              <a:gs pos="95000">
                <a:srgbClr val="000000">
                  <a:alpha val="55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A7FBD5A-820E-AE06-0378-3625DE61F2BF}"/>
              </a:ext>
            </a:extLst>
          </p:cNvPr>
          <p:cNvSpPr>
            <a:spLocks noGrp="1"/>
          </p:cNvSpPr>
          <p:nvPr>
            <p:ph type="ctrTitle"/>
          </p:nvPr>
        </p:nvSpPr>
        <p:spPr>
          <a:xfrm>
            <a:off x="807027" y="1261872"/>
            <a:ext cx="5622528" cy="2852928"/>
          </a:xfrm>
        </p:spPr>
        <p:txBody>
          <a:bodyPr anchor="t">
            <a:normAutofit/>
          </a:bodyPr>
          <a:lstStyle/>
          <a:p>
            <a:pPr>
              <a:lnSpc>
                <a:spcPct val="120000"/>
              </a:lnSpc>
            </a:pPr>
            <a:r>
              <a:rPr lang="en-GB" b="1" i="0" dirty="0">
                <a:solidFill>
                  <a:srgbClr val="FFFFFF"/>
                </a:solidFill>
                <a:effectLst/>
                <a:latin typeface="system-ui"/>
              </a:rPr>
              <a:t>Standardized Test Analysis</a:t>
            </a:r>
            <a:br>
              <a:rPr lang="en-GB" sz="2500" b="1" i="0" dirty="0">
                <a:solidFill>
                  <a:srgbClr val="FFFFFF"/>
                </a:solidFill>
                <a:effectLst/>
                <a:latin typeface="system-ui"/>
              </a:rPr>
            </a:br>
            <a:br>
              <a:rPr lang="en-GB" sz="2500" b="1" dirty="0">
                <a:solidFill>
                  <a:srgbClr val="FFFFFF"/>
                </a:solidFill>
                <a:latin typeface="system-ui"/>
              </a:rPr>
            </a:br>
            <a:r>
              <a:rPr lang="en-GB" sz="1600" b="1" dirty="0">
                <a:solidFill>
                  <a:srgbClr val="FFFFFF"/>
                </a:solidFill>
                <a:latin typeface="system-ui"/>
              </a:rPr>
              <a:t>Where to establish a new learning center</a:t>
            </a:r>
            <a:endParaRPr lang="en-AE" sz="2500" dirty="0">
              <a:solidFill>
                <a:srgbClr val="FFFFFF"/>
              </a:solidFill>
            </a:endParaRPr>
          </a:p>
        </p:txBody>
      </p:sp>
      <p:sp>
        <p:nvSpPr>
          <p:cNvPr id="24" name="Freeform: Shape 23">
            <a:extLst>
              <a:ext uri="{FF2B5EF4-FFF2-40B4-BE49-F238E27FC236}">
                <a16:creationId xmlns:a16="http://schemas.microsoft.com/office/drawing/2014/main" id="{2FA801D1-B067-4DAE-708F-7C47567C2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995139" y="0"/>
            <a:ext cx="2196859" cy="6858000"/>
          </a:xfrm>
          <a:custGeom>
            <a:avLst/>
            <a:gdLst>
              <a:gd name="connsiteX0" fmla="*/ 2192785 w 2192785"/>
              <a:gd name="connsiteY0" fmla="*/ 3807381 h 3807381"/>
              <a:gd name="connsiteX1" fmla="*/ 0 w 2192785"/>
              <a:gd name="connsiteY1" fmla="*/ 3807381 h 3807381"/>
              <a:gd name="connsiteX2" fmla="*/ 0 w 2192785"/>
              <a:gd name="connsiteY2" fmla="*/ 0 h 3807381"/>
              <a:gd name="connsiteX3" fmla="*/ 2192785 w 2192785"/>
              <a:gd name="connsiteY3" fmla="*/ 0 h 3807381"/>
            </a:gdLst>
            <a:ahLst/>
            <a:cxnLst>
              <a:cxn ang="0">
                <a:pos x="connsiteX0" y="connsiteY0"/>
              </a:cxn>
              <a:cxn ang="0">
                <a:pos x="connsiteX1" y="connsiteY1"/>
              </a:cxn>
              <a:cxn ang="0">
                <a:pos x="connsiteX2" y="connsiteY2"/>
              </a:cxn>
              <a:cxn ang="0">
                <a:pos x="connsiteX3" y="connsiteY3"/>
              </a:cxn>
            </a:cxnLst>
            <a:rect l="l" t="t" r="r" b="b"/>
            <a:pathLst>
              <a:path w="2192785" h="3807381">
                <a:moveTo>
                  <a:pt x="2192785" y="3807381"/>
                </a:moveTo>
                <a:lnTo>
                  <a:pt x="0" y="3807381"/>
                </a:lnTo>
                <a:lnTo>
                  <a:pt x="0" y="0"/>
                </a:lnTo>
                <a:lnTo>
                  <a:pt x="2192785" y="0"/>
                </a:lnTo>
                <a:close/>
              </a:path>
            </a:pathLst>
          </a:custGeom>
          <a:gradFill>
            <a:gsLst>
              <a:gs pos="0">
                <a:srgbClr val="000000">
                  <a:alpha val="0"/>
                </a:srgbClr>
              </a:gs>
              <a:gs pos="100000">
                <a:srgbClr val="000000">
                  <a:alpha val="31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25">
            <a:extLst>
              <a:ext uri="{FF2B5EF4-FFF2-40B4-BE49-F238E27FC236}">
                <a16:creationId xmlns:a16="http://schemas.microsoft.com/office/drawing/2014/main" id="{2BF5D4DB-368A-4B23-81E4-E0454BAD8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563125" y="3424422"/>
            <a:ext cx="642729" cy="2930667"/>
          </a:xfrm>
          <a:prstGeom prst="rect">
            <a:avLst/>
          </a:prstGeom>
          <a:blipFill dpi="0" rotWithShape="1">
            <a:blip r:embed="rId3">
              <a:alphaModFix amt="99000"/>
              <a:extLst>
                <a:ext uri="{96DAC541-7B7A-43D3-8B79-37D633B846F1}">
                  <asvg:svgBlip xmlns:asvg="http://schemas.microsoft.com/office/drawing/2016/SVG/main" r:embed="rId4"/>
                </a:ext>
              </a:extLst>
            </a:blip>
            <a:srcRect/>
            <a:tile tx="0" ty="0" sx="6000" sy="6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372D7B9-36D5-4C1F-B7C9-36717C28F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1985992" y="483669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p of United States">
            <a:extLst>
              <a:ext uri="{FF2B5EF4-FFF2-40B4-BE49-F238E27FC236}">
                <a16:creationId xmlns:a16="http://schemas.microsoft.com/office/drawing/2014/main" id="{48E743D7-0E1B-FEEA-0FBB-244DCED7D8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0615" r="11635" b="1"/>
          <a:stretch/>
        </p:blipFill>
        <p:spPr bwMode="auto">
          <a:xfrm>
            <a:off x="10834979" y="5724762"/>
            <a:ext cx="293269" cy="293269"/>
          </a:xfrm>
          <a:custGeom>
            <a:avLst/>
            <a:gdLst/>
            <a:ahLst/>
            <a:cxnLst/>
            <a:rect l="l" t="t" r="r" b="b"/>
            <a:pathLst>
              <a:path w="4487466" h="4487466">
                <a:moveTo>
                  <a:pt x="2243733" y="0"/>
                </a:moveTo>
                <a:cubicBezTo>
                  <a:pt x="3482913" y="0"/>
                  <a:pt x="4487466" y="1004553"/>
                  <a:pt x="4487466" y="2243733"/>
                </a:cubicBezTo>
                <a:cubicBezTo>
                  <a:pt x="4487466" y="3482913"/>
                  <a:pt x="3482913" y="4487466"/>
                  <a:pt x="2243733" y="4487466"/>
                </a:cubicBezTo>
                <a:cubicBezTo>
                  <a:pt x="1004553" y="4487466"/>
                  <a:pt x="0" y="3482913"/>
                  <a:pt x="0" y="2243733"/>
                </a:cubicBezTo>
                <a:cubicBezTo>
                  <a:pt x="0" y="1004553"/>
                  <a:pt x="1004553" y="0"/>
                  <a:pt x="224373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673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4" descr="A map of the united states&#10;&#10;Description automatically generated">
            <a:extLst>
              <a:ext uri="{FF2B5EF4-FFF2-40B4-BE49-F238E27FC236}">
                <a16:creationId xmlns:a16="http://schemas.microsoft.com/office/drawing/2014/main" id="{537CFAFC-A4A2-F42A-11E5-C0888B459B84}"/>
              </a:ext>
            </a:extLst>
          </p:cNvPr>
          <p:cNvPicPr>
            <a:picLocks noChangeAspect="1"/>
          </p:cNvPicPr>
          <p:nvPr/>
        </p:nvPicPr>
        <p:blipFill>
          <a:blip r:embed="rId2">
            <a:extLst>
              <a:ext uri="{28A0092B-C50C-407E-A947-70E740481C1C}">
                <a14:useLocalDpi xmlns:a14="http://schemas.microsoft.com/office/drawing/2010/main" val="0"/>
              </a:ext>
            </a:extLst>
          </a:blip>
          <a:srcRect l="29601" r="30120" b="1"/>
          <a:stretch/>
        </p:blipFill>
        <p:spPr>
          <a:xfrm>
            <a:off x="8878768" y="2997091"/>
            <a:ext cx="691751" cy="571032"/>
          </a:xfrm>
          <a:prstGeom prst="rect">
            <a:avLst/>
          </a:prstGeom>
        </p:spPr>
      </p:pic>
      <p:sp useBgFill="1">
        <p:nvSpPr>
          <p:cNvPr id="1084" name="Rectangle 1083">
            <a:extLst>
              <a:ext uri="{FF2B5EF4-FFF2-40B4-BE49-F238E27FC236}">
                <a16:creationId xmlns:a16="http://schemas.microsoft.com/office/drawing/2014/main" id="{822D577B-9018-47AD-8C60-A09FB788A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8408D9-6D3F-9EC7-219D-9AEF5B0C6BFB}"/>
              </a:ext>
            </a:extLst>
          </p:cNvPr>
          <p:cNvSpPr>
            <a:spLocks noGrp="1"/>
          </p:cNvSpPr>
          <p:nvPr>
            <p:ph type="title"/>
          </p:nvPr>
        </p:nvSpPr>
        <p:spPr>
          <a:xfrm>
            <a:off x="800101" y="707098"/>
            <a:ext cx="5295900" cy="1459159"/>
          </a:xfrm>
        </p:spPr>
        <p:txBody>
          <a:bodyPr anchor="b">
            <a:normAutofit/>
          </a:bodyPr>
          <a:lstStyle/>
          <a:p>
            <a:r>
              <a:rPr lang="en-US"/>
              <a:t>Problem statement</a:t>
            </a:r>
            <a:endParaRPr lang="en-AE" dirty="0"/>
          </a:p>
        </p:txBody>
      </p:sp>
      <p:sp>
        <p:nvSpPr>
          <p:cNvPr id="1086" name="Rectangle 1085">
            <a:extLst>
              <a:ext uri="{FF2B5EF4-FFF2-40B4-BE49-F238E27FC236}">
                <a16:creationId xmlns:a16="http://schemas.microsoft.com/office/drawing/2014/main" id="{FCE2E558-1756-4EDF-A961-1F0E5C5B1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D2EF38-10EF-D0A4-E80C-D6FDBA3272B5}"/>
              </a:ext>
            </a:extLst>
          </p:cNvPr>
          <p:cNvSpPr>
            <a:spLocks noGrp="1"/>
          </p:cNvSpPr>
          <p:nvPr>
            <p:ph idx="1"/>
          </p:nvPr>
        </p:nvSpPr>
        <p:spPr>
          <a:xfrm>
            <a:off x="800101" y="2400021"/>
            <a:ext cx="4979598" cy="3750881"/>
          </a:xfrm>
        </p:spPr>
        <p:txBody>
          <a:bodyPr>
            <a:normAutofit/>
          </a:bodyPr>
          <a:lstStyle/>
          <a:p>
            <a:r>
              <a:rPr lang="en-US" dirty="0"/>
              <a:t>General Assembly Academy is planning to launch a new learning center focused on standardized test preparation, specifically the ACT and SAT. The goal is to identify the best states to establish the learning center and determine which subjects should be included in an intensive program.</a:t>
            </a:r>
            <a:endParaRPr lang="en-AE" dirty="0"/>
          </a:p>
        </p:txBody>
      </p:sp>
      <p:sp>
        <p:nvSpPr>
          <p:cNvPr id="1088" name="Rectangle 1087">
            <a:extLst>
              <a:ext uri="{FF2B5EF4-FFF2-40B4-BE49-F238E27FC236}">
                <a16:creationId xmlns:a16="http://schemas.microsoft.com/office/drawing/2014/main" id="{5401B466-517B-4B8B-A80A-FD0ECAECFD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248792" y="3886200"/>
            <a:ext cx="949990" cy="2971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0" name="Rectangle 1089">
            <a:extLst>
              <a:ext uri="{FF2B5EF4-FFF2-40B4-BE49-F238E27FC236}">
                <a16:creationId xmlns:a16="http://schemas.microsoft.com/office/drawing/2014/main" id="{1A42EF36-E4B3-4B8C-A6B8-4C12B704C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823615" y="2413875"/>
            <a:ext cx="2289284" cy="3815228"/>
          </a:xfrm>
          <a:prstGeom prst="rect">
            <a:avLst/>
          </a:pr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Map of United States">
            <a:extLst>
              <a:ext uri="{FF2B5EF4-FFF2-40B4-BE49-F238E27FC236}">
                <a16:creationId xmlns:a16="http://schemas.microsoft.com/office/drawing/2014/main" id="{A842DD64-8EC3-C3F6-9D88-8F0896E3C4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0615" r="11635" b="1"/>
          <a:stretch/>
        </p:blipFill>
        <p:spPr bwMode="auto">
          <a:xfrm>
            <a:off x="6868453" y="926416"/>
            <a:ext cx="4712383" cy="4712383"/>
          </a:xfrm>
          <a:custGeom>
            <a:avLst/>
            <a:gdLst/>
            <a:ahLst/>
            <a:cxnLst/>
            <a:rect l="l" t="t" r="r" b="b"/>
            <a:pathLst>
              <a:path w="4487466" h="4487466">
                <a:moveTo>
                  <a:pt x="2243733" y="0"/>
                </a:moveTo>
                <a:cubicBezTo>
                  <a:pt x="3482913" y="0"/>
                  <a:pt x="4487466" y="1004553"/>
                  <a:pt x="4487466" y="2243733"/>
                </a:cubicBezTo>
                <a:cubicBezTo>
                  <a:pt x="4487466" y="3482913"/>
                  <a:pt x="3482913" y="4487466"/>
                  <a:pt x="2243733" y="4487466"/>
                </a:cubicBezTo>
                <a:cubicBezTo>
                  <a:pt x="1004553" y="4487466"/>
                  <a:pt x="0" y="3482913"/>
                  <a:pt x="0" y="2243733"/>
                </a:cubicBezTo>
                <a:cubicBezTo>
                  <a:pt x="0" y="1004553"/>
                  <a:pt x="1004553" y="0"/>
                  <a:pt x="2243733" y="0"/>
                </a:cubicBezTo>
                <a:close/>
              </a:path>
            </a:pathLst>
          </a:custGeom>
          <a:noFill/>
          <a:extLst>
            <a:ext uri="{909E8E84-426E-40DD-AFC4-6F175D3DCCD1}">
              <a14:hiddenFill xmlns:a14="http://schemas.microsoft.com/office/drawing/2010/main">
                <a:solidFill>
                  <a:srgbClr val="FFFFFF"/>
                </a:solidFill>
              </a14:hiddenFill>
            </a:ext>
          </a:extLst>
        </p:spPr>
      </p:pic>
      <p:pic>
        <p:nvPicPr>
          <p:cNvPr id="1034" name="Picture 10" descr="General Assembly">
            <a:extLst>
              <a:ext uri="{FF2B5EF4-FFF2-40B4-BE49-F238E27FC236}">
                <a16:creationId xmlns:a16="http://schemas.microsoft.com/office/drawing/2014/main" id="{32F551B7-7EAD-6A34-5EFE-31B1F5AA2A3F}"/>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24086" y="32295"/>
            <a:ext cx="1667914" cy="1667914"/>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Curved Up 10">
            <a:extLst>
              <a:ext uri="{FF2B5EF4-FFF2-40B4-BE49-F238E27FC236}">
                <a16:creationId xmlns:a16="http://schemas.microsoft.com/office/drawing/2014/main" id="{8A57B5D0-03D5-3641-DC87-B78E8886CEEE}"/>
              </a:ext>
            </a:extLst>
          </p:cNvPr>
          <p:cNvSpPr/>
          <p:nvPr/>
        </p:nvSpPr>
        <p:spPr>
          <a:xfrm rot="8083195">
            <a:off x="8939383" y="894034"/>
            <a:ext cx="1768463" cy="755942"/>
          </a:xfrm>
          <a:prstGeom prst="curvedUpArrow">
            <a:avLst>
              <a:gd name="adj1" fmla="val 38487"/>
              <a:gd name="adj2" fmla="val 50000"/>
              <a:gd name="adj3" fmla="val 25000"/>
            </a:avLst>
          </a:prstGeom>
          <a:solidFill>
            <a:srgbClr val="FF284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solidFill>
                <a:schemeClr val="tx1"/>
              </a:solidFill>
            </a:endParaRPr>
          </a:p>
        </p:txBody>
      </p:sp>
    </p:spTree>
    <p:extLst>
      <p:ext uri="{BB962C8B-B14F-4D97-AF65-F5344CB8AC3E}">
        <p14:creationId xmlns:p14="http://schemas.microsoft.com/office/powerpoint/2010/main" val="3347513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9D6D29B-CE0F-43B0-AD58-007C16D88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06BE796-9648-4A96-8E5C-7FDB123C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985391"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
            <a:extLst>
              <a:ext uri="{FF2B5EF4-FFF2-40B4-BE49-F238E27FC236}">
                <a16:creationId xmlns:a16="http://schemas.microsoft.com/office/drawing/2014/main" id="{CC80F6C1-29FB-45B3-A9F9-16B817804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374" y="3546803"/>
            <a:ext cx="3236826" cy="3385568"/>
          </a:xfrm>
          <a:custGeom>
            <a:avLst/>
            <a:gdLst>
              <a:gd name="connsiteX0" fmla="*/ 0 w 1369143"/>
              <a:gd name="connsiteY0" fmla="*/ 0 h 1229160"/>
              <a:gd name="connsiteX1" fmla="*/ 1369143 w 1369143"/>
              <a:gd name="connsiteY1" fmla="*/ 0 h 1229160"/>
              <a:gd name="connsiteX2" fmla="*/ 1369143 w 1369143"/>
              <a:gd name="connsiteY2" fmla="*/ 1229160 h 1229160"/>
              <a:gd name="connsiteX3" fmla="*/ 0 w 1369143"/>
              <a:gd name="connsiteY3" fmla="*/ 1229160 h 1229160"/>
              <a:gd name="connsiteX4" fmla="*/ 0 w 1369143"/>
              <a:gd name="connsiteY4" fmla="*/ 0 h 1229160"/>
              <a:gd name="connsiteX0" fmla="*/ 0 w 1369143"/>
              <a:gd name="connsiteY0" fmla="*/ 0 h 1229160"/>
              <a:gd name="connsiteX1" fmla="*/ 1369143 w 1369143"/>
              <a:gd name="connsiteY1" fmla="*/ 0 h 1229160"/>
              <a:gd name="connsiteX2" fmla="*/ 0 w 1369143"/>
              <a:gd name="connsiteY2" fmla="*/ 1229160 h 1229160"/>
              <a:gd name="connsiteX3" fmla="*/ 0 w 1369143"/>
              <a:gd name="connsiteY3" fmla="*/ 0 h 1229160"/>
            </a:gdLst>
            <a:ahLst/>
            <a:cxnLst>
              <a:cxn ang="0">
                <a:pos x="connsiteX0" y="connsiteY0"/>
              </a:cxn>
              <a:cxn ang="0">
                <a:pos x="connsiteX1" y="connsiteY1"/>
              </a:cxn>
              <a:cxn ang="0">
                <a:pos x="connsiteX2" y="connsiteY2"/>
              </a:cxn>
              <a:cxn ang="0">
                <a:pos x="connsiteX3" y="connsiteY3"/>
              </a:cxn>
            </a:cxnLst>
            <a:rect l="l" t="t" r="r" b="b"/>
            <a:pathLst>
              <a:path w="1369143" h="1229160">
                <a:moveTo>
                  <a:pt x="0" y="0"/>
                </a:moveTo>
                <a:lnTo>
                  <a:pt x="1369143" y="0"/>
                </a:lnTo>
                <a:lnTo>
                  <a:pt x="0" y="1229160"/>
                </a:lnTo>
                <a:lnTo>
                  <a:pt x="0" y="0"/>
                </a:lnTo>
                <a:close/>
              </a:path>
            </a:pathLst>
          </a:custGeom>
          <a:solidFill>
            <a:schemeClr val="accent1">
              <a:lumMod val="20000"/>
              <a:lumOff val="8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4" descr="A map of the united states&#10;&#10;Description automatically generated">
            <a:extLst>
              <a:ext uri="{FF2B5EF4-FFF2-40B4-BE49-F238E27FC236}">
                <a16:creationId xmlns:a16="http://schemas.microsoft.com/office/drawing/2014/main" id="{3301D492-2F8D-74C4-3CA1-6B7E7ECB73A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29601" r="30120" b="1"/>
          <a:stretch/>
        </p:blipFill>
        <p:spPr>
          <a:xfrm>
            <a:off x="374496" y="1142939"/>
            <a:ext cx="5538694" cy="4572122"/>
          </a:xfrm>
          <a:prstGeom prst="rect">
            <a:avLst/>
          </a:prstGeom>
        </p:spPr>
      </p:pic>
      <p:sp>
        <p:nvSpPr>
          <p:cNvPr id="10" name="Content Placeholder 2">
            <a:extLst>
              <a:ext uri="{FF2B5EF4-FFF2-40B4-BE49-F238E27FC236}">
                <a16:creationId xmlns:a16="http://schemas.microsoft.com/office/drawing/2014/main" id="{9DD5C1DE-5317-CC9E-3417-7F0D23C677A6}"/>
              </a:ext>
            </a:extLst>
          </p:cNvPr>
          <p:cNvSpPr txBox="1">
            <a:spLocks/>
          </p:cNvSpPr>
          <p:nvPr/>
        </p:nvSpPr>
        <p:spPr>
          <a:xfrm>
            <a:off x="6272420" y="1902989"/>
            <a:ext cx="4988119" cy="2802970"/>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j-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j-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j-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j-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Median ACT participation rates = </a:t>
            </a:r>
            <a:r>
              <a:rPr lang="en-US" b="1" dirty="0">
                <a:solidFill>
                  <a:srgbClr val="FF0000"/>
                </a:solidFill>
              </a:rPr>
              <a:t>69%</a:t>
            </a:r>
            <a:r>
              <a:rPr lang="en-US" dirty="0"/>
              <a:t> </a:t>
            </a:r>
          </a:p>
          <a:p>
            <a:r>
              <a:rPr lang="en-US" dirty="0"/>
              <a:t>Median SAT participation rates = </a:t>
            </a:r>
            <a:r>
              <a:rPr lang="en-US" b="1" dirty="0">
                <a:solidFill>
                  <a:srgbClr val="FF0000"/>
                </a:solidFill>
              </a:rPr>
              <a:t>38%</a:t>
            </a:r>
          </a:p>
          <a:p>
            <a:r>
              <a:rPr lang="en-US" dirty="0"/>
              <a:t>There are four states—Hawaii, Florida, North Carolina, and South Carolina—that have participation rates greater than the median for both tests.</a:t>
            </a:r>
          </a:p>
        </p:txBody>
      </p:sp>
      <p:sp>
        <p:nvSpPr>
          <p:cNvPr id="29" name="Freeform: Shape 28">
            <a:extLst>
              <a:ext uri="{FF2B5EF4-FFF2-40B4-BE49-F238E27FC236}">
                <a16:creationId xmlns:a16="http://schemas.microsoft.com/office/drawing/2014/main" id="{15440BF0-CCE6-42AA-8970-78523D4C12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4">
              <a:extLst>
                <a:ext uri="{96DAC541-7B7A-43D3-8B79-37D633B846F1}">
                  <asvg:svgBlip xmlns:asvg="http://schemas.microsoft.com/office/drawing/2016/SVG/main" r:embed="rId5"/>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11935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of different colored bars&#10;&#10;Description automatically generated with medium confidence">
            <a:extLst>
              <a:ext uri="{FF2B5EF4-FFF2-40B4-BE49-F238E27FC236}">
                <a16:creationId xmlns:a16="http://schemas.microsoft.com/office/drawing/2014/main" id="{C30C75C1-1C17-39DB-3675-C4055BD7E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6880"/>
            <a:ext cx="12192000" cy="4064000"/>
          </a:xfrm>
          <a:prstGeom prst="rect">
            <a:avLst/>
          </a:prstGeom>
        </p:spPr>
      </p:pic>
      <p:sp>
        <p:nvSpPr>
          <p:cNvPr id="6" name="Content Placeholder 2">
            <a:extLst>
              <a:ext uri="{FF2B5EF4-FFF2-40B4-BE49-F238E27FC236}">
                <a16:creationId xmlns:a16="http://schemas.microsoft.com/office/drawing/2014/main" id="{D646CA18-A275-D8B7-188A-8755A5B3653C}"/>
              </a:ext>
            </a:extLst>
          </p:cNvPr>
          <p:cNvSpPr txBox="1">
            <a:spLocks/>
          </p:cNvSpPr>
          <p:nvPr/>
        </p:nvSpPr>
        <p:spPr>
          <a:xfrm>
            <a:off x="1343804" y="4654296"/>
            <a:ext cx="9875884" cy="795528"/>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j-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j-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j-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j-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average ACT score of those four states is 1.1 point lower than the states that prefer the ACT, </a:t>
            </a:r>
            <a:r>
              <a:rPr lang="en-US" sz="1600" b="1" dirty="0">
                <a:solidFill>
                  <a:srgbClr val="FF0000"/>
                </a:solidFill>
              </a:rPr>
              <a:t>mainly due to lower English scores</a:t>
            </a:r>
            <a:endParaRPr lang="en-US" sz="1800" b="1" dirty="0">
              <a:solidFill>
                <a:srgbClr val="FF0000"/>
              </a:solidFill>
            </a:endParaRPr>
          </a:p>
        </p:txBody>
      </p:sp>
      <p:sp>
        <p:nvSpPr>
          <p:cNvPr id="7" name="Arrow: Right 6">
            <a:extLst>
              <a:ext uri="{FF2B5EF4-FFF2-40B4-BE49-F238E27FC236}">
                <a16:creationId xmlns:a16="http://schemas.microsoft.com/office/drawing/2014/main" id="{50DB6CE3-AC29-5D49-43CA-8EEF80F06CC0}"/>
              </a:ext>
            </a:extLst>
          </p:cNvPr>
          <p:cNvSpPr/>
          <p:nvPr/>
        </p:nvSpPr>
        <p:spPr>
          <a:xfrm rot="5400000">
            <a:off x="1783080" y="1143000"/>
            <a:ext cx="914400" cy="740664"/>
          </a:xfrm>
          <a:prstGeom prst="rightArrow">
            <a:avLst/>
          </a:prstGeom>
          <a:solidFill>
            <a:srgbClr val="DF20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2256153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a bar graph&#10;&#10;Description automatically generated with medium confidence">
            <a:extLst>
              <a:ext uri="{FF2B5EF4-FFF2-40B4-BE49-F238E27FC236}">
                <a16:creationId xmlns:a16="http://schemas.microsoft.com/office/drawing/2014/main" id="{3F07AF43-B5DE-B1B1-5703-22B3134B3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320"/>
            <a:ext cx="12192000" cy="4064000"/>
          </a:xfrm>
          <a:prstGeom prst="rect">
            <a:avLst/>
          </a:prstGeom>
        </p:spPr>
      </p:pic>
      <p:sp>
        <p:nvSpPr>
          <p:cNvPr id="6" name="Content Placeholder 2">
            <a:extLst>
              <a:ext uri="{FF2B5EF4-FFF2-40B4-BE49-F238E27FC236}">
                <a16:creationId xmlns:a16="http://schemas.microsoft.com/office/drawing/2014/main" id="{C6E84F35-9237-C461-7570-5450EF3C1728}"/>
              </a:ext>
            </a:extLst>
          </p:cNvPr>
          <p:cNvSpPr txBox="1">
            <a:spLocks/>
          </p:cNvSpPr>
          <p:nvPr/>
        </p:nvSpPr>
        <p:spPr>
          <a:xfrm>
            <a:off x="1343804" y="4654296"/>
            <a:ext cx="9875884" cy="1517904"/>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j-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j-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j-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j-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average SAT score of those four states is 10.9 point higher than the states that prefer the SAT, mainly due to higher Math scores.</a:t>
            </a:r>
          </a:p>
          <a:p>
            <a:pPr marL="0" indent="0">
              <a:buNone/>
            </a:pPr>
            <a:r>
              <a:rPr lang="en-US" sz="1600" dirty="0"/>
              <a:t>The Read &amp; Write scores of those four states </a:t>
            </a:r>
            <a:r>
              <a:rPr lang="en-US" sz="1600" b="1" dirty="0">
                <a:solidFill>
                  <a:srgbClr val="FF0000"/>
                </a:solidFill>
              </a:rPr>
              <a:t>are only 7.1 higher </a:t>
            </a:r>
            <a:r>
              <a:rPr lang="en-US" sz="1600" dirty="0"/>
              <a:t>than the states that prefer the SAT</a:t>
            </a:r>
          </a:p>
        </p:txBody>
      </p:sp>
      <p:sp>
        <p:nvSpPr>
          <p:cNvPr id="7" name="Arrow: Right 6">
            <a:extLst>
              <a:ext uri="{FF2B5EF4-FFF2-40B4-BE49-F238E27FC236}">
                <a16:creationId xmlns:a16="http://schemas.microsoft.com/office/drawing/2014/main" id="{C69DAF2E-EBC4-F002-CB7C-12F077FC1261}"/>
              </a:ext>
            </a:extLst>
          </p:cNvPr>
          <p:cNvSpPr/>
          <p:nvPr/>
        </p:nvSpPr>
        <p:spPr>
          <a:xfrm rot="5400000">
            <a:off x="2194378" y="2029968"/>
            <a:ext cx="914400" cy="740664"/>
          </a:xfrm>
          <a:prstGeom prst="rightArrow">
            <a:avLst/>
          </a:prstGeom>
          <a:solidFill>
            <a:srgbClr val="DF20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98311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D69F-49C5-2833-AF58-D9483B8B6807}"/>
              </a:ext>
            </a:extLst>
          </p:cNvPr>
          <p:cNvSpPr>
            <a:spLocks noGrp="1"/>
          </p:cNvSpPr>
          <p:nvPr>
            <p:ph type="title"/>
          </p:nvPr>
        </p:nvSpPr>
        <p:spPr/>
        <p:txBody>
          <a:bodyPr/>
          <a:lstStyle/>
          <a:p>
            <a:r>
              <a:rPr lang="en-US" dirty="0"/>
              <a:t>conclusion</a:t>
            </a:r>
            <a:endParaRPr lang="en-AE" dirty="0"/>
          </a:p>
        </p:txBody>
      </p:sp>
      <p:sp>
        <p:nvSpPr>
          <p:cNvPr id="3" name="Content Placeholder 2">
            <a:extLst>
              <a:ext uri="{FF2B5EF4-FFF2-40B4-BE49-F238E27FC236}">
                <a16:creationId xmlns:a16="http://schemas.microsoft.com/office/drawing/2014/main" id="{015D063F-FF0A-130C-4F40-C4DB1A538869}"/>
              </a:ext>
            </a:extLst>
          </p:cNvPr>
          <p:cNvSpPr>
            <a:spLocks noGrp="1"/>
          </p:cNvSpPr>
          <p:nvPr>
            <p:ph idx="1"/>
          </p:nvPr>
        </p:nvSpPr>
        <p:spPr/>
        <p:txBody>
          <a:bodyPr/>
          <a:lstStyle/>
          <a:p>
            <a:r>
              <a:rPr lang="en-US" dirty="0"/>
              <a:t>Suggest to establish the learning center at Hawaii, Florida, North Carolina, or South Carolina</a:t>
            </a:r>
          </a:p>
          <a:p>
            <a:r>
              <a:rPr lang="en-US" dirty="0"/>
              <a:t>For boost up the overall scores of those 4 states:</a:t>
            </a:r>
          </a:p>
          <a:p>
            <a:pPr marL="0" indent="0">
              <a:buNone/>
            </a:pPr>
            <a:r>
              <a:rPr lang="en-US" dirty="0"/>
              <a:t>	ACT – add English intensive programs </a:t>
            </a:r>
          </a:p>
          <a:p>
            <a:pPr marL="0" indent="0">
              <a:buNone/>
            </a:pPr>
            <a:r>
              <a:rPr lang="en-US" dirty="0"/>
              <a:t>	SAT – add Read &amp; Write intensive programs</a:t>
            </a:r>
          </a:p>
          <a:p>
            <a:endParaRPr lang="en-AE" dirty="0"/>
          </a:p>
        </p:txBody>
      </p:sp>
    </p:spTree>
    <p:extLst>
      <p:ext uri="{BB962C8B-B14F-4D97-AF65-F5344CB8AC3E}">
        <p14:creationId xmlns:p14="http://schemas.microsoft.com/office/powerpoint/2010/main" val="3696064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0C817C9-850F-4FB6-B93B-CF3076C4A5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567782" cy="3306479"/>
            <a:chOff x="11619770" y="-2005"/>
            <a:chExt cx="567782" cy="3306479"/>
          </a:xfrm>
        </p:grpSpPr>
        <p:sp>
          <p:nvSpPr>
            <p:cNvPr id="9" name="Freeform: Shape 8">
              <a:extLst>
                <a:ext uri="{FF2B5EF4-FFF2-40B4-BE49-F238E27FC236}">
                  <a16:creationId xmlns:a16="http://schemas.microsoft.com/office/drawing/2014/main" id="{159433A8-B67D-4675-AFDE-131069A70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Rectangle 9">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useBgFill="1">
        <p:nvSpPr>
          <p:cNvPr id="12" name="Rectangle 11">
            <a:extLst>
              <a:ext uri="{FF2B5EF4-FFF2-40B4-BE49-F238E27FC236}">
                <a16:creationId xmlns:a16="http://schemas.microsoft.com/office/drawing/2014/main" id="{9D3643A2-C7A3-4BF6-B486-443902504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9EF8FBA-A282-4B11-B85A-894F3CEFB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 up image of hands applauding">
            <a:extLst>
              <a:ext uri="{FF2B5EF4-FFF2-40B4-BE49-F238E27FC236}">
                <a16:creationId xmlns:a16="http://schemas.microsoft.com/office/drawing/2014/main" id="{AF8EDDF6-9096-E210-0EA0-AE4F20C83E08}"/>
              </a:ext>
            </a:extLst>
          </p:cNvPr>
          <p:cNvPicPr>
            <a:picLocks noChangeAspect="1"/>
          </p:cNvPicPr>
          <p:nvPr/>
        </p:nvPicPr>
        <p:blipFill>
          <a:blip r:embed="rId4">
            <a:alphaModFix amt="50000"/>
          </a:blip>
          <a:srcRect t="597" b="15134"/>
          <a:stretch/>
        </p:blipFill>
        <p:spPr>
          <a:xfrm>
            <a:off x="1" y="10"/>
            <a:ext cx="12191999" cy="6857990"/>
          </a:xfrm>
          <a:prstGeom prst="rect">
            <a:avLst/>
          </a:prstGeom>
        </p:spPr>
      </p:pic>
      <p:sp>
        <p:nvSpPr>
          <p:cNvPr id="2" name="Title 1">
            <a:extLst>
              <a:ext uri="{FF2B5EF4-FFF2-40B4-BE49-F238E27FC236}">
                <a16:creationId xmlns:a16="http://schemas.microsoft.com/office/drawing/2014/main" id="{E7E9D69F-49C5-2833-AF58-D9483B8B6807}"/>
              </a:ext>
            </a:extLst>
          </p:cNvPr>
          <p:cNvSpPr>
            <a:spLocks noGrp="1"/>
          </p:cNvSpPr>
          <p:nvPr>
            <p:ph type="title"/>
          </p:nvPr>
        </p:nvSpPr>
        <p:spPr>
          <a:xfrm>
            <a:off x="800101" y="1417983"/>
            <a:ext cx="6223552" cy="2902225"/>
          </a:xfrm>
        </p:spPr>
        <p:txBody>
          <a:bodyPr vert="horz" lIns="91440" tIns="45720" rIns="91440" bIns="45720" rtlCol="0" anchor="t">
            <a:normAutofit/>
          </a:bodyPr>
          <a:lstStyle/>
          <a:p>
            <a:pPr>
              <a:lnSpc>
                <a:spcPct val="130000"/>
              </a:lnSpc>
            </a:pPr>
            <a:r>
              <a:rPr lang="en-US" sz="3600" spc="1300" dirty="0"/>
              <a:t>Thank you for your listening</a:t>
            </a:r>
          </a:p>
        </p:txBody>
      </p:sp>
      <p:sp>
        <p:nvSpPr>
          <p:cNvPr id="16" name="Rectangle 6">
            <a:extLst>
              <a:ext uri="{FF2B5EF4-FFF2-40B4-BE49-F238E27FC236}">
                <a16:creationId xmlns:a16="http://schemas.microsoft.com/office/drawing/2014/main" id="{1E7A38B1-D1AF-46C0-A648-4F09838CB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46417" y="2940297"/>
            <a:ext cx="3745582" cy="3917703"/>
          </a:xfrm>
          <a:custGeom>
            <a:avLst/>
            <a:gdLst>
              <a:gd name="connsiteX0" fmla="*/ 0 w 1369143"/>
              <a:gd name="connsiteY0" fmla="*/ 0 h 1229160"/>
              <a:gd name="connsiteX1" fmla="*/ 1369143 w 1369143"/>
              <a:gd name="connsiteY1" fmla="*/ 0 h 1229160"/>
              <a:gd name="connsiteX2" fmla="*/ 1369143 w 1369143"/>
              <a:gd name="connsiteY2" fmla="*/ 1229160 h 1229160"/>
              <a:gd name="connsiteX3" fmla="*/ 0 w 1369143"/>
              <a:gd name="connsiteY3" fmla="*/ 1229160 h 1229160"/>
              <a:gd name="connsiteX4" fmla="*/ 0 w 1369143"/>
              <a:gd name="connsiteY4" fmla="*/ 0 h 1229160"/>
              <a:gd name="connsiteX0" fmla="*/ 0 w 1369143"/>
              <a:gd name="connsiteY0" fmla="*/ 0 h 1229160"/>
              <a:gd name="connsiteX1" fmla="*/ 1369143 w 1369143"/>
              <a:gd name="connsiteY1" fmla="*/ 0 h 1229160"/>
              <a:gd name="connsiteX2" fmla="*/ 0 w 1369143"/>
              <a:gd name="connsiteY2" fmla="*/ 1229160 h 1229160"/>
              <a:gd name="connsiteX3" fmla="*/ 0 w 1369143"/>
              <a:gd name="connsiteY3" fmla="*/ 0 h 1229160"/>
            </a:gdLst>
            <a:ahLst/>
            <a:cxnLst>
              <a:cxn ang="0">
                <a:pos x="connsiteX0" y="connsiteY0"/>
              </a:cxn>
              <a:cxn ang="0">
                <a:pos x="connsiteX1" y="connsiteY1"/>
              </a:cxn>
              <a:cxn ang="0">
                <a:pos x="connsiteX2" y="connsiteY2"/>
              </a:cxn>
              <a:cxn ang="0">
                <a:pos x="connsiteX3" y="connsiteY3"/>
              </a:cxn>
            </a:cxnLst>
            <a:rect l="l" t="t" r="r" b="b"/>
            <a:pathLst>
              <a:path w="1369143" h="1229160">
                <a:moveTo>
                  <a:pt x="0" y="0"/>
                </a:moveTo>
                <a:lnTo>
                  <a:pt x="1369143" y="0"/>
                </a:lnTo>
                <a:lnTo>
                  <a:pt x="0" y="1229160"/>
                </a:lnTo>
                <a:lnTo>
                  <a:pt x="0" y="0"/>
                </a:lnTo>
                <a:close/>
              </a:path>
            </a:pathLst>
          </a:custGeom>
          <a:solidFill>
            <a:schemeClr val="accent1">
              <a:lumMod val="20000"/>
              <a:lumOff val="8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42AC6AC-B644-4C7C-BEC7-E2B9E90FA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46417" y="2940297"/>
            <a:ext cx="3745582" cy="3917703"/>
          </a:xfrm>
          <a:custGeom>
            <a:avLst/>
            <a:gdLst>
              <a:gd name="connsiteX0" fmla="*/ 3745582 w 3745582"/>
              <a:gd name="connsiteY0" fmla="*/ 0 h 3917703"/>
              <a:gd name="connsiteX1" fmla="*/ 3745582 w 3745582"/>
              <a:gd name="connsiteY1" fmla="*/ 3917703 h 3917703"/>
              <a:gd name="connsiteX2" fmla="*/ 0 w 3745582"/>
              <a:gd name="connsiteY2" fmla="*/ 3917703 h 3917703"/>
            </a:gdLst>
            <a:ahLst/>
            <a:cxnLst>
              <a:cxn ang="0">
                <a:pos x="connsiteX0" y="connsiteY0"/>
              </a:cxn>
              <a:cxn ang="0">
                <a:pos x="connsiteX1" y="connsiteY1"/>
              </a:cxn>
              <a:cxn ang="0">
                <a:pos x="connsiteX2" y="connsiteY2"/>
              </a:cxn>
            </a:cxnLst>
            <a:rect l="l" t="t" r="r" b="b"/>
            <a:pathLst>
              <a:path w="3745582" h="3917703">
                <a:moveTo>
                  <a:pt x="3745582" y="0"/>
                </a:moveTo>
                <a:lnTo>
                  <a:pt x="3745582" y="3917703"/>
                </a:lnTo>
                <a:lnTo>
                  <a:pt x="0" y="3917703"/>
                </a:lnTo>
                <a:close/>
              </a:path>
            </a:pathLst>
          </a:custGeom>
          <a:blipFill dpi="0" rotWithShape="0">
            <a:blip r:embed="rId5">
              <a:alphaModFix amt="99000"/>
              <a:extLst>
                <a:ext uri="{96DAC541-7B7A-43D3-8B79-37D633B846F1}">
                  <asvg:svgBlip xmlns:asvg="http://schemas.microsoft.com/office/drawing/2016/SVG/main" r:embed="rId6"/>
                </a:ext>
              </a:extLst>
            </a:blip>
            <a:srcRect/>
            <a:tile tx="0" ty="0" sx="40000" sy="4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44028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VeniceBeachVTI">
  <a:themeElements>
    <a:clrScheme name="AnalogousFromLightSeedRightStep">
      <a:dk1>
        <a:srgbClr val="000000"/>
      </a:dk1>
      <a:lt1>
        <a:srgbClr val="FFFFFF"/>
      </a:lt1>
      <a:dk2>
        <a:srgbClr val="413024"/>
      </a:dk2>
      <a:lt2>
        <a:srgbClr val="E8E3E2"/>
      </a:lt2>
      <a:accent1>
        <a:srgbClr val="7BA9B4"/>
      </a:accent1>
      <a:accent2>
        <a:srgbClr val="7F96BA"/>
      </a:accent2>
      <a:accent3>
        <a:srgbClr val="9796C6"/>
      </a:accent3>
      <a:accent4>
        <a:srgbClr val="997FBA"/>
      </a:accent4>
      <a:accent5>
        <a:srgbClr val="BE94C5"/>
      </a:accent5>
      <a:accent6>
        <a:srgbClr val="BA7FAA"/>
      </a:accent6>
      <a:hlink>
        <a:srgbClr val="AD7467"/>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894</TotalTime>
  <Words>241</Words>
  <Application>Microsoft Office PowerPoint</Application>
  <PresentationFormat>Widescreen</PresentationFormat>
  <Paragraphs>17</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Avenir Next LT Pro</vt:lpstr>
      <vt:lpstr>Avenir Next LT Pro Light</vt:lpstr>
      <vt:lpstr>system-ui</vt:lpstr>
      <vt:lpstr>VeniceBeachVTI</vt:lpstr>
      <vt:lpstr>Standardized Test Analysis  Where to establish a new learning center</vt:lpstr>
      <vt:lpstr>Problem statement</vt:lpstr>
      <vt:lpstr>PowerPoint Presentation</vt:lpstr>
      <vt:lpstr>PowerPoint Presentation</vt:lpstr>
      <vt:lpstr>PowerPoint Presentation</vt:lpstr>
      <vt:lpstr>conclusion</vt:lpstr>
      <vt:lpstr>Thank you for your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 naris</dc:creator>
  <cp:lastModifiedBy>ab naris</cp:lastModifiedBy>
  <cp:revision>14</cp:revision>
  <dcterms:created xsi:type="dcterms:W3CDTF">2024-10-09T13:57:29Z</dcterms:created>
  <dcterms:modified xsi:type="dcterms:W3CDTF">2024-10-11T04:21:46Z</dcterms:modified>
</cp:coreProperties>
</file>