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024E0-21AD-4F38-8AAE-C261A4B90096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1A6E-8020-4FD2-A40A-35F70E868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E53CEA-0040-4FED-9635-8450B72D40EB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03212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3FED9F-8802-4448-BAEF-5FF4E67918CC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5367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2D3118-7DF9-4616-AB60-9F8789FA261E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1413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9DF1AA-95D8-4331-8A43-A3EA1C766816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5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4 w 1722"/>
                <a:gd name="T1" fmla="*/ 42 h 66"/>
                <a:gd name="T2" fmla="*/ 1674 w 1722"/>
                <a:gd name="T3" fmla="*/ 36 h 66"/>
                <a:gd name="T4" fmla="*/ 0 w 1722"/>
                <a:gd name="T5" fmla="*/ 0 h 66"/>
                <a:gd name="T6" fmla="*/ 0 w 1722"/>
                <a:gd name="T7" fmla="*/ 33 h 66"/>
                <a:gd name="T8" fmla="*/ 1674 w 1722"/>
                <a:gd name="T9" fmla="*/ 42 h 66"/>
                <a:gd name="T10" fmla="*/ 1674 w 1722"/>
                <a:gd name="T11" fmla="*/ 4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51 w 975"/>
                <a:gd name="T1" fmla="*/ 48 h 101"/>
                <a:gd name="T2" fmla="*/ 95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1 w 975"/>
                <a:gd name="T9" fmla="*/ 48 h 101"/>
                <a:gd name="T10" fmla="*/ 95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9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93 w 2141"/>
                <a:gd name="T7" fmla="*/ 0 h 198"/>
                <a:gd name="T8" fmla="*/ 209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10 w 2517"/>
                <a:gd name="T1" fmla="*/ 276 h 276"/>
                <a:gd name="T2" fmla="*/ 2445 w 2517"/>
                <a:gd name="T3" fmla="*/ 204 h 276"/>
                <a:gd name="T4" fmla="*/ 2188 w 2517"/>
                <a:gd name="T5" fmla="*/ 0 h 276"/>
                <a:gd name="T6" fmla="*/ 0 w 2517"/>
                <a:gd name="T7" fmla="*/ 276 h 276"/>
                <a:gd name="T8" fmla="*/ 2110 w 2517"/>
                <a:gd name="T9" fmla="*/ 276 h 276"/>
                <a:gd name="T10" fmla="*/ 211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5 w 729"/>
                <a:gd name="T7" fmla="*/ 240 h 240"/>
                <a:gd name="T8" fmla="*/ 70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5 w 729"/>
                <a:gd name="T1" fmla="*/ 318 h 318"/>
                <a:gd name="T2" fmla="*/ 70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5 w 729"/>
                <a:gd name="T9" fmla="*/ 318 h 318"/>
                <a:gd name="T10" fmla="*/ 70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10F4CF0C-DF8F-41C7-82DC-90E3AD0B1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557861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7929-EFF0-4B15-9108-627BE34B1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158809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BA9FD-BADA-41A6-954A-D378C9301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404757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FD2C8-54CF-4AC6-B45D-E99D0480F6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073628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7FBD7-4254-49AD-8F7C-FA6320970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853782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AA668-15C0-4B97-A4C7-0E1DDD71F3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60869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90DD0-70B2-4D79-B627-08C4B47368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898650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7A03-019E-40E0-A0C7-1CB50FC823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96448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C1C8E-679F-4907-87EA-C5D2F028A0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660617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1BF9B-AD07-4D63-8C7F-0773A2FB32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82497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D2F03-7DE0-4E30-80A6-5D3A15575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412483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03D16-27A9-4208-8A09-A727B95A6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358943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7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4 w 1722"/>
                <a:gd name="T1" fmla="*/ 42 h 66"/>
                <a:gd name="T2" fmla="*/ 1674 w 1722"/>
                <a:gd name="T3" fmla="*/ 36 h 66"/>
                <a:gd name="T4" fmla="*/ 0 w 1722"/>
                <a:gd name="T5" fmla="*/ 0 h 66"/>
                <a:gd name="T6" fmla="*/ 0 w 1722"/>
                <a:gd name="T7" fmla="*/ 33 h 66"/>
                <a:gd name="T8" fmla="*/ 1674 w 1722"/>
                <a:gd name="T9" fmla="*/ 42 h 66"/>
                <a:gd name="T10" fmla="*/ 1674 w 1722"/>
                <a:gd name="T11" fmla="*/ 4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9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51 w 975"/>
                <a:gd name="T1" fmla="*/ 48 h 101"/>
                <a:gd name="T2" fmla="*/ 95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1 w 975"/>
                <a:gd name="T9" fmla="*/ 48 h 101"/>
                <a:gd name="T10" fmla="*/ 95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0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9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93 w 2141"/>
                <a:gd name="T7" fmla="*/ 0 h 198"/>
                <a:gd name="T8" fmla="*/ 209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2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10 w 2517"/>
                <a:gd name="T1" fmla="*/ 276 h 276"/>
                <a:gd name="T2" fmla="*/ 2445 w 2517"/>
                <a:gd name="T3" fmla="*/ 204 h 276"/>
                <a:gd name="T4" fmla="*/ 2188 w 2517"/>
                <a:gd name="T5" fmla="*/ 0 h 276"/>
                <a:gd name="T6" fmla="*/ 0 w 2517"/>
                <a:gd name="T7" fmla="*/ 276 h 276"/>
                <a:gd name="T8" fmla="*/ 2110 w 2517"/>
                <a:gd name="T9" fmla="*/ 276 h 276"/>
                <a:gd name="T10" fmla="*/ 211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4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5 w 729"/>
                <a:gd name="T7" fmla="*/ 240 h 240"/>
                <a:gd name="T8" fmla="*/ 70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6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5 w 729"/>
                <a:gd name="T1" fmla="*/ 318 h 318"/>
                <a:gd name="T2" fmla="*/ 70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5 w 729"/>
                <a:gd name="T9" fmla="*/ 318 h 318"/>
                <a:gd name="T10" fmla="*/ 70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0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2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6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9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1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9260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FCC3C8-D3DC-4A9C-A4D7-6220C51E452A}" type="slidenum">
              <a:rPr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89275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2917AEA0-5ED4-4BD2-9920-5F23EB47857C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1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1371600"/>
            <a:ext cx="8985250" cy="5257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ffectLst/>
              </a:rPr>
              <a:t>1. </a:t>
            </a:r>
            <a:r>
              <a:rPr lang="zh-CN" altLang="zh-CN" dirty="0" smtClean="0">
                <a:effectLst/>
              </a:rPr>
              <a:t>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是</a:t>
            </a:r>
            <a:r>
              <a:rPr lang="en-US" altLang="zh-CN" dirty="0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个点</a:t>
            </a:r>
            <a:r>
              <a:rPr lang="en-US" altLang="zh-CN" dirty="0" smtClean="0">
                <a:effectLst/>
              </a:rPr>
              <a:t>m</a:t>
            </a:r>
            <a:r>
              <a:rPr lang="zh-CN" altLang="zh-CN" dirty="0" smtClean="0">
                <a:effectLst/>
              </a:rPr>
              <a:t>条边的简单图，</a:t>
            </a:r>
            <a:r>
              <a:rPr lang="en-US" altLang="zh-CN" dirty="0" err="1" smtClean="0">
                <a:effectLst/>
              </a:rPr>
              <a:t>m</a:t>
            </a:r>
            <a:r>
              <a:rPr lang="en-US" altLang="zh-CN" dirty="0" err="1" smtClean="0">
                <a:effectLst/>
                <a:sym typeface="Symbol" panose="05050102010706020507" pitchFamily="18" charset="2"/>
              </a:rPr>
              <a:t></a:t>
            </a:r>
            <a:r>
              <a:rPr lang="en-US" altLang="zh-CN" dirty="0" err="1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，</a:t>
            </a:r>
            <a:r>
              <a:rPr lang="zh-CN" altLang="en-US" dirty="0" smtClean="0">
                <a:effectLst/>
              </a:rPr>
              <a:t>则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中必有回路</a:t>
            </a:r>
            <a:r>
              <a:rPr lang="zh-CN" altLang="en-US" dirty="0" smtClean="0">
                <a:effectLst/>
              </a:rPr>
              <a:t>，对吗？      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ffectLst/>
              </a:rPr>
              <a:t>答：对</a:t>
            </a:r>
            <a:endParaRPr lang="en-US" altLang="zh-CN" dirty="0" smtClean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(</a:t>
            </a:r>
            <a:r>
              <a:rPr lang="zh-CN" altLang="en-US" sz="3000" dirty="0" smtClean="0">
                <a:solidFill>
                  <a:srgbClr val="FFC000"/>
                </a:solidFill>
                <a:effectLst/>
              </a:rPr>
              <a:t>注意：一定问什么答什么，不要所答非所问。此题是简答题，写出“对”即</a:t>
            </a:r>
            <a:r>
              <a:rPr lang="zh-CN" altLang="en-US" sz="3000" smtClean="0">
                <a:solidFill>
                  <a:srgbClr val="FFC000"/>
                </a:solidFill>
                <a:effectLst/>
              </a:rPr>
              <a:t>可。如果是证明题，则需要严格证明。</a:t>
            </a:r>
            <a:r>
              <a:rPr lang="en-US" altLang="zh-CN" sz="3000" smtClean="0">
                <a:effectLst/>
              </a:rPr>
              <a:t>)</a:t>
            </a:r>
            <a:endParaRPr lang="zh-CN" altLang="zh-CN" sz="3000" dirty="0" smtClean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sz="3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42693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36A5240E-A7BA-44C7-8766-179470438683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2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3338" y="762000"/>
            <a:ext cx="8929687" cy="5481638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FFFF"/>
                </a:solidFill>
                <a:effectLst/>
              </a:rPr>
              <a:t>1. 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证明：</a:t>
            </a:r>
            <a:r>
              <a:rPr lang="zh-CN" altLang="zh-CN" dirty="0" smtClean="0">
                <a:solidFill>
                  <a:srgbClr val="FFFFFF"/>
                </a:solidFill>
                <a:effectLst/>
              </a:rPr>
              <a:t>设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G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是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n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个点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m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条边的简单图，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m</a:t>
            </a:r>
            <a:r>
              <a:rPr lang="en-US" altLang="zh-CN" dirty="0" err="1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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n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，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则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G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中必有</a:t>
            </a:r>
            <a:r>
              <a:rPr lang="zh-CN" altLang="zh-CN" dirty="0" smtClean="0">
                <a:solidFill>
                  <a:srgbClr val="FFFFFF"/>
                </a:solidFill>
                <a:effectLst/>
              </a:rPr>
              <a:t>回路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effectLst/>
              </a:rPr>
              <a:t> (</a:t>
            </a:r>
            <a:r>
              <a:rPr lang="zh-CN" altLang="en-US" dirty="0" smtClean="0">
                <a:effectLst/>
              </a:rPr>
              <a:t>方法一</a:t>
            </a:r>
            <a:r>
              <a:rPr lang="en-US" altLang="zh-CN" dirty="0" smtClean="0">
                <a:effectLst/>
              </a:rPr>
              <a:t>)</a:t>
            </a:r>
            <a:r>
              <a:rPr lang="zh-CN" altLang="zh-CN" dirty="0" smtClean="0">
                <a:effectLst/>
              </a:rPr>
              <a:t>证明：假设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没有回路，若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连通，则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是树，应该有</a:t>
            </a:r>
            <a:r>
              <a:rPr lang="en-US" altLang="zh-CN" dirty="0" smtClean="0">
                <a:effectLst/>
              </a:rPr>
              <a:t>n-1</a:t>
            </a:r>
            <a:r>
              <a:rPr lang="zh-CN" altLang="zh-CN" dirty="0" smtClean="0">
                <a:effectLst/>
              </a:rPr>
              <a:t>条边，与题设矛盾；若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不连通，假设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有</a:t>
            </a:r>
            <a:r>
              <a:rPr lang="en-US" altLang="zh-CN" dirty="0" smtClean="0">
                <a:effectLst/>
              </a:rPr>
              <a:t>k</a:t>
            </a:r>
            <a:r>
              <a:rPr lang="zh-CN" altLang="zh-CN" dirty="0" smtClean="0">
                <a:effectLst/>
              </a:rPr>
              <a:t>（</a:t>
            </a:r>
            <a:r>
              <a:rPr lang="en-US" altLang="zh-CN" dirty="0" smtClean="0">
                <a:effectLst/>
              </a:rPr>
              <a:t>k&gt;1</a:t>
            </a:r>
            <a:r>
              <a:rPr lang="zh-CN" altLang="zh-CN" dirty="0" smtClean="0">
                <a:effectLst/>
              </a:rPr>
              <a:t>）个连通分支</a:t>
            </a:r>
            <a:r>
              <a:rPr lang="en-US" altLang="zh-CN" dirty="0" smtClean="0">
                <a:effectLst/>
              </a:rPr>
              <a:t>G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,…,</a:t>
            </a:r>
            <a:r>
              <a:rPr lang="en-US" altLang="zh-CN" dirty="0" err="1" smtClean="0">
                <a:effectLst/>
              </a:rPr>
              <a:t>G</a:t>
            </a:r>
            <a:r>
              <a:rPr lang="en-US" altLang="zh-CN" baseline="-25000" dirty="0" err="1" smtClean="0">
                <a:effectLst/>
              </a:rPr>
              <a:t>k</a:t>
            </a:r>
            <a:r>
              <a:rPr lang="zh-CN" altLang="zh-CN" dirty="0" smtClean="0">
                <a:effectLst/>
              </a:rPr>
              <a:t>，分别有</a:t>
            </a:r>
            <a:r>
              <a:rPr lang="en-US" altLang="zh-CN" dirty="0" smtClean="0">
                <a:effectLst/>
              </a:rPr>
              <a:t> n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,…,</a:t>
            </a:r>
            <a:r>
              <a:rPr lang="en-US" altLang="zh-CN" dirty="0" err="1" smtClean="0">
                <a:effectLst/>
              </a:rPr>
              <a:t>n</a:t>
            </a:r>
            <a:r>
              <a:rPr lang="en-US" altLang="zh-CN" baseline="-25000" dirty="0" err="1" smtClean="0">
                <a:effectLst/>
              </a:rPr>
              <a:t>k</a:t>
            </a:r>
            <a:r>
              <a:rPr lang="zh-CN" altLang="zh-CN" dirty="0" smtClean="0">
                <a:effectLst/>
              </a:rPr>
              <a:t>个节点，则每个连通分支都是树，分别有</a:t>
            </a:r>
            <a:r>
              <a:rPr lang="en-US" altLang="zh-CN" dirty="0" smtClean="0">
                <a:effectLst/>
              </a:rPr>
              <a:t>n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-1,n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-1,…,n</a:t>
            </a:r>
            <a:r>
              <a:rPr lang="en-US" altLang="zh-CN" baseline="-25000" dirty="0" smtClean="0">
                <a:effectLst/>
              </a:rPr>
              <a:t>k</a:t>
            </a:r>
            <a:r>
              <a:rPr lang="en-US" altLang="zh-CN" dirty="0" smtClean="0">
                <a:effectLst/>
              </a:rPr>
              <a:t>-1</a:t>
            </a:r>
            <a:r>
              <a:rPr lang="zh-CN" altLang="zh-CN" dirty="0" smtClean="0">
                <a:effectLst/>
              </a:rPr>
              <a:t>条边，即图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有</a:t>
            </a:r>
            <a:r>
              <a:rPr lang="en-US" altLang="zh-CN" dirty="0" smtClean="0">
                <a:effectLst/>
              </a:rPr>
              <a:t>n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-1+n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-1+…+n</a:t>
            </a:r>
            <a:r>
              <a:rPr lang="en-US" altLang="zh-CN" baseline="-25000" dirty="0" smtClean="0">
                <a:effectLst/>
              </a:rPr>
              <a:t>k</a:t>
            </a:r>
            <a:r>
              <a:rPr lang="en-US" altLang="zh-CN" dirty="0" smtClean="0">
                <a:effectLst/>
              </a:rPr>
              <a:t>-1=n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+n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+…+</a:t>
            </a:r>
            <a:r>
              <a:rPr lang="en-US" altLang="zh-CN" dirty="0" err="1" smtClean="0">
                <a:effectLst/>
              </a:rPr>
              <a:t>n</a:t>
            </a:r>
            <a:r>
              <a:rPr lang="en-US" altLang="zh-CN" baseline="-25000" dirty="0" err="1" smtClean="0">
                <a:effectLst/>
              </a:rPr>
              <a:t>k</a:t>
            </a:r>
            <a:r>
              <a:rPr lang="en-US" altLang="zh-CN" dirty="0" smtClean="0">
                <a:effectLst/>
              </a:rPr>
              <a:t>-k=n-k</a:t>
            </a:r>
            <a:r>
              <a:rPr lang="zh-CN" altLang="zh-CN" dirty="0" smtClean="0">
                <a:effectLst/>
              </a:rPr>
              <a:t>条边，与题设矛盾。故假设不成立，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中必有回路。</a:t>
            </a:r>
          </a:p>
          <a:p>
            <a:pPr>
              <a:lnSpc>
                <a:spcPct val="120000"/>
              </a:lnSpc>
              <a:defRPr/>
            </a:pPr>
            <a:endParaRPr lang="zh-CN" alt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874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C680A8AD-2CE7-4CEC-9738-A38F06F9FD10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3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913" y="914400"/>
            <a:ext cx="8929687" cy="5486400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FFFFFF"/>
                </a:solidFill>
                <a:effectLst/>
              </a:rPr>
              <a:t>1. 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证明：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设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G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是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n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个点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m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条边的简单图，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m</a:t>
            </a:r>
            <a:r>
              <a:rPr lang="en-US" altLang="zh-CN" dirty="0" err="1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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n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，</a:t>
            </a:r>
            <a:r>
              <a:rPr lang="zh-CN" altLang="en-US" dirty="0">
                <a:solidFill>
                  <a:srgbClr val="FFFFFF"/>
                </a:solidFill>
                <a:effectLst/>
              </a:rPr>
              <a:t>则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G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中必有回路</a:t>
            </a:r>
            <a:endParaRPr lang="en-US" altLang="zh-CN" dirty="0" smtClean="0">
              <a:effectLst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方法二</a:t>
            </a:r>
            <a:r>
              <a:rPr lang="en-US" altLang="zh-CN" dirty="0" smtClean="0">
                <a:effectLst/>
              </a:rPr>
              <a:t>)</a:t>
            </a:r>
            <a:r>
              <a:rPr lang="zh-CN" altLang="zh-CN" dirty="0" smtClean="0">
                <a:effectLst/>
              </a:rPr>
              <a:t>证明：设图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中边为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…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i="1" baseline="-25000" dirty="0" smtClean="0">
                <a:effectLst/>
              </a:rPr>
              <a:t>m</a:t>
            </a:r>
            <a:r>
              <a:rPr lang="zh-CN" altLang="zh-CN" dirty="0" smtClean="0">
                <a:effectLst/>
              </a:rPr>
              <a:t>，拿出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中的</a:t>
            </a:r>
            <a:r>
              <a:rPr lang="en-US" altLang="zh-CN" i="1" dirty="0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个点</a:t>
            </a:r>
            <a:r>
              <a:rPr lang="en-US" altLang="zh-CN" i="1" dirty="0" smtClean="0">
                <a:effectLst/>
              </a:rPr>
              <a:t>v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</a:t>
            </a:r>
            <a:r>
              <a:rPr lang="en-US" altLang="zh-CN" i="1" dirty="0" smtClean="0">
                <a:effectLst/>
              </a:rPr>
              <a:t>v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,…</a:t>
            </a:r>
            <a:r>
              <a:rPr lang="en-US" altLang="zh-CN" i="1" dirty="0" err="1" smtClean="0">
                <a:effectLst/>
              </a:rPr>
              <a:t>v</a:t>
            </a:r>
            <a:r>
              <a:rPr lang="en-US" altLang="zh-CN" i="1" baseline="-25000" dirty="0" err="1" smtClean="0">
                <a:effectLst/>
              </a:rPr>
              <a:t>n</a:t>
            </a:r>
            <a:r>
              <a:rPr lang="en-US" altLang="zh-CN" dirty="0" smtClean="0">
                <a:effectLst/>
              </a:rPr>
              <a:t>,</a:t>
            </a:r>
            <a:r>
              <a:rPr lang="zh-CN" altLang="zh-CN" dirty="0" smtClean="0">
                <a:effectLst/>
              </a:rPr>
              <a:t>，依次加入边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…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i="1" baseline="-25000" dirty="0" smtClean="0">
                <a:effectLst/>
              </a:rPr>
              <a:t>m</a:t>
            </a:r>
            <a:r>
              <a:rPr lang="zh-CN" altLang="zh-CN" dirty="0" smtClean="0">
                <a:effectLst/>
              </a:rPr>
              <a:t>，当加到某个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i="1" baseline="-25000" dirty="0" smtClean="0">
                <a:effectLst/>
              </a:rPr>
              <a:t>i</a:t>
            </a:r>
            <a:r>
              <a:rPr lang="zh-CN" altLang="zh-CN" dirty="0" smtClean="0">
                <a:effectLst/>
              </a:rPr>
              <a:t>时，若出现回路，则结论得证。否则，因为</a:t>
            </a:r>
            <a:r>
              <a:rPr lang="en-US" altLang="zh-CN" dirty="0" smtClean="0">
                <a:effectLst/>
              </a:rPr>
              <a:t>m</a:t>
            </a:r>
            <a:r>
              <a:rPr lang="zh-CN" altLang="zh-CN" dirty="0" smtClean="0">
                <a:effectLst/>
              </a:rPr>
              <a:t>≥</a:t>
            </a:r>
            <a:r>
              <a:rPr lang="en-US" altLang="zh-CN" dirty="0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，当加到第</a:t>
            </a:r>
            <a:r>
              <a:rPr lang="en-US" altLang="zh-CN" dirty="0" smtClean="0">
                <a:effectLst/>
              </a:rPr>
              <a:t>n-1</a:t>
            </a:r>
            <a:r>
              <a:rPr lang="zh-CN" altLang="zh-CN" dirty="0" smtClean="0">
                <a:effectLst/>
              </a:rPr>
              <a:t>条边时，若此时没有形成回路，根据树的等价命题，图中无回路且有</a:t>
            </a:r>
            <a:r>
              <a:rPr lang="en-US" altLang="zh-CN" dirty="0" smtClean="0">
                <a:effectLst/>
              </a:rPr>
              <a:t>n-1</a:t>
            </a:r>
            <a:r>
              <a:rPr lang="zh-CN" altLang="zh-CN" dirty="0" smtClean="0">
                <a:effectLst/>
              </a:rPr>
              <a:t>条边，此时已经形成一棵树，再外加任意一条边，必定形成回路</a:t>
            </a:r>
            <a:r>
              <a:rPr lang="en-US" altLang="zh-CN" dirty="0" smtClean="0">
                <a:effectLst/>
              </a:rPr>
              <a:t>, </a:t>
            </a:r>
            <a:r>
              <a:rPr lang="zh-CN" altLang="zh-CN" dirty="0" smtClean="0">
                <a:effectLst/>
              </a:rPr>
              <a:t>因此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中必有回路。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737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63" y="762000"/>
            <a:ext cx="8929687" cy="45307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、</a:t>
            </a:r>
            <a:r>
              <a:rPr lang="zh-CN" altLang="zh-CN" dirty="0" smtClean="0">
                <a:effectLst/>
              </a:rPr>
              <a:t>具有</a:t>
            </a:r>
            <a:r>
              <a:rPr lang="en-US" altLang="zh-CN" dirty="0" smtClean="0">
                <a:effectLst/>
              </a:rPr>
              <a:t>2</a:t>
            </a:r>
            <a:r>
              <a:rPr lang="zh-CN" altLang="zh-CN" dirty="0" smtClean="0">
                <a:effectLst/>
              </a:rPr>
              <a:t>个以上顶点的有限树，至少有几个度为</a:t>
            </a:r>
            <a:r>
              <a:rPr lang="en-US" altLang="zh-CN" dirty="0" smtClean="0">
                <a:effectLst/>
              </a:rPr>
              <a:t>1</a:t>
            </a:r>
            <a:r>
              <a:rPr lang="zh-CN" altLang="zh-CN" dirty="0" smtClean="0">
                <a:effectLst/>
              </a:rPr>
              <a:t>的点？ 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/>
              </a:rPr>
              <a:t>答：</a:t>
            </a: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个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 G</a:t>
            </a:r>
            <a:r>
              <a:rPr lang="zh-CN" altLang="zh-CN" dirty="0" smtClean="0">
                <a:effectLst/>
              </a:rPr>
              <a:t>是简单图，并且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有</a:t>
            </a:r>
            <a:r>
              <a:rPr lang="en-US" altLang="zh-CN" dirty="0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个节点，</a:t>
            </a:r>
            <a:r>
              <a:rPr lang="en-US" altLang="zh-CN" dirty="0" smtClean="0">
                <a:effectLst/>
              </a:rPr>
              <a:t>n-1</a:t>
            </a:r>
            <a:r>
              <a:rPr lang="zh-CN" altLang="zh-CN" dirty="0" smtClean="0">
                <a:effectLst/>
              </a:rPr>
              <a:t>条边，问：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一定是树吗？ 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/>
              </a:rPr>
              <a:t>答：不一定</a:t>
            </a:r>
            <a:endParaRPr lang="zh-CN" altLang="zh-CN" dirty="0" smtClean="0">
              <a:effectLst/>
            </a:endParaRPr>
          </a:p>
          <a:p>
            <a:pPr marL="0" indent="0">
              <a:defRPr/>
            </a:pPr>
            <a:endParaRPr kumimoji="1"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0223CAA4-14BA-45A2-A521-3E613A7BD993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4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4144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内容占位符 2"/>
          <p:cNvSpPr>
            <a:spLocks noGrp="1" noChangeArrowheads="1"/>
          </p:cNvSpPr>
          <p:nvPr>
            <p:ph idx="1"/>
          </p:nvPr>
        </p:nvSpPr>
        <p:spPr>
          <a:xfrm>
            <a:off x="193215" y="647820"/>
            <a:ext cx="8701087" cy="58134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zh-CN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请给出</a:t>
            </a:r>
            <a:r>
              <a:rPr lang="zh-CN" altLang="en-US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下面</a:t>
            </a:r>
            <a:r>
              <a:rPr lang="zh-CN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权图中最优树的</a:t>
            </a:r>
            <a:r>
              <a:rPr lang="zh-CN" altLang="zh-CN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权值</a:t>
            </a:r>
            <a:r>
              <a:rPr lang="zh-CN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B                          C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D                    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解：</a:t>
            </a:r>
            <a:r>
              <a:rPr lang="en-US" altLang="zh-CN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47 </a:t>
            </a:r>
            <a:r>
              <a:rPr lang="zh-CN" altLang="en-US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zh-CN" altLang="en-US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注意：</a:t>
            </a:r>
            <a:r>
              <a:rPr lang="en-US" altLang="zh-CN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zh-CN" altLang="en-US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问的是权值，一定写出</a:t>
            </a:r>
            <a:r>
              <a:rPr lang="en-US" altLang="zh-CN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47;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                 2</a:t>
            </a:r>
            <a:r>
              <a:rPr lang="en-US" altLang="zh-CN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zh-CN" altLang="en-US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部分同学没有掌握最优树</a:t>
            </a:r>
            <a:r>
              <a:rPr lang="en-US" altLang="zh-CN" sz="3000" dirty="0" err="1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kruscal</a:t>
            </a:r>
            <a:r>
              <a:rPr lang="zh-CN" altLang="en-US" sz="3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算法</a:t>
            </a:r>
            <a:r>
              <a:rPr lang="zh-CN" altLang="en-US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C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61CD2B0E-A480-4609-B132-B5A1E926F5BA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5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51556" name="组合 45"/>
          <p:cNvGrpSpPr>
            <a:grpSpLocks/>
          </p:cNvGrpSpPr>
          <p:nvPr/>
        </p:nvGrpSpPr>
        <p:grpSpPr bwMode="auto">
          <a:xfrm>
            <a:off x="533860" y="1077686"/>
            <a:ext cx="4745038" cy="4518025"/>
            <a:chOff x="4110541" y="1252835"/>
            <a:chExt cx="4744409" cy="4517579"/>
          </a:xfrm>
        </p:grpSpPr>
        <p:sp>
          <p:nvSpPr>
            <p:cNvPr id="151567" name="椭圆 1"/>
            <p:cNvSpPr>
              <a:spLocks noChangeArrowheads="1"/>
            </p:cNvSpPr>
            <p:nvPr/>
          </p:nvSpPr>
          <p:spPr bwMode="auto">
            <a:xfrm>
              <a:off x="6248400" y="17526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568" name="椭圆 5"/>
            <p:cNvSpPr>
              <a:spLocks noChangeArrowheads="1"/>
            </p:cNvSpPr>
            <p:nvPr/>
          </p:nvSpPr>
          <p:spPr bwMode="auto">
            <a:xfrm>
              <a:off x="4419600" y="3200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569" name="椭圆 6"/>
            <p:cNvSpPr>
              <a:spLocks noChangeArrowheads="1"/>
            </p:cNvSpPr>
            <p:nvPr/>
          </p:nvSpPr>
          <p:spPr bwMode="auto">
            <a:xfrm>
              <a:off x="5257800" y="5257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570" name="椭圆 7"/>
            <p:cNvSpPr>
              <a:spLocks noChangeArrowheads="1"/>
            </p:cNvSpPr>
            <p:nvPr/>
          </p:nvSpPr>
          <p:spPr bwMode="auto">
            <a:xfrm>
              <a:off x="7543800" y="5257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571" name="椭圆 8"/>
            <p:cNvSpPr>
              <a:spLocks noChangeArrowheads="1"/>
            </p:cNvSpPr>
            <p:nvPr/>
          </p:nvSpPr>
          <p:spPr bwMode="auto">
            <a:xfrm>
              <a:off x="8305800" y="3200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1572" name="直线连接符 9"/>
            <p:cNvCxnSpPr>
              <a:cxnSpLocks noChangeShapeType="1"/>
              <a:stCxn id="151567" idx="3"/>
            </p:cNvCxnSpPr>
            <p:nvPr/>
          </p:nvCxnSpPr>
          <p:spPr bwMode="auto">
            <a:xfrm flipH="1">
              <a:off x="4572000" y="1882682"/>
              <a:ext cx="1698718" cy="131771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3" name="直线连接符 11"/>
            <p:cNvCxnSpPr>
              <a:cxnSpLocks/>
              <a:endCxn id="151571" idx="3"/>
            </p:cNvCxnSpPr>
            <p:nvPr/>
          </p:nvCxnSpPr>
          <p:spPr bwMode="auto">
            <a:xfrm>
              <a:off x="6400800" y="1905000"/>
              <a:ext cx="1927318" cy="1425482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4" name="直线连接符 16"/>
            <p:cNvCxnSpPr>
              <a:cxnSpLocks/>
              <a:stCxn id="151570" idx="0"/>
              <a:endCxn id="151571" idx="3"/>
            </p:cNvCxnSpPr>
            <p:nvPr/>
          </p:nvCxnSpPr>
          <p:spPr bwMode="auto">
            <a:xfrm flipV="1">
              <a:off x="7620000" y="3330482"/>
              <a:ext cx="708118" cy="192731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5" name="直线连接符 20"/>
            <p:cNvCxnSpPr>
              <a:cxnSpLocks/>
            </p:cNvCxnSpPr>
            <p:nvPr/>
          </p:nvCxnSpPr>
          <p:spPr bwMode="auto">
            <a:xfrm>
              <a:off x="4572000" y="3330482"/>
              <a:ext cx="685800" cy="192731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6" name="直线连接符 24"/>
            <p:cNvCxnSpPr>
              <a:cxnSpLocks/>
              <a:stCxn id="151569" idx="6"/>
              <a:endCxn id="151570" idx="2"/>
            </p:cNvCxnSpPr>
            <p:nvPr/>
          </p:nvCxnSpPr>
          <p:spPr bwMode="auto">
            <a:xfrm>
              <a:off x="5410200" y="5334000"/>
              <a:ext cx="2133600" cy="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7" name="直线连接符 27"/>
            <p:cNvCxnSpPr>
              <a:cxnSpLocks/>
            </p:cNvCxnSpPr>
            <p:nvPr/>
          </p:nvCxnSpPr>
          <p:spPr bwMode="auto">
            <a:xfrm>
              <a:off x="4594225" y="3276600"/>
              <a:ext cx="3657600" cy="31564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8" name="直线连接符 31"/>
            <p:cNvCxnSpPr>
              <a:cxnSpLocks/>
              <a:stCxn id="151569" idx="7"/>
            </p:cNvCxnSpPr>
            <p:nvPr/>
          </p:nvCxnSpPr>
          <p:spPr bwMode="auto">
            <a:xfrm flipV="1">
              <a:off x="5387882" y="3352800"/>
              <a:ext cx="2863943" cy="192731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79" name="直线连接符 34"/>
            <p:cNvCxnSpPr>
              <a:cxnSpLocks/>
              <a:stCxn id="151568" idx="5"/>
              <a:endCxn id="151570" idx="1"/>
            </p:cNvCxnSpPr>
            <p:nvPr/>
          </p:nvCxnSpPr>
          <p:spPr bwMode="auto">
            <a:xfrm>
              <a:off x="4549682" y="3330482"/>
              <a:ext cx="3016436" cy="1949636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80" name="直线连接符 39"/>
            <p:cNvCxnSpPr>
              <a:cxnSpLocks/>
              <a:stCxn id="151567" idx="4"/>
              <a:endCxn id="151569" idx="0"/>
            </p:cNvCxnSpPr>
            <p:nvPr/>
          </p:nvCxnSpPr>
          <p:spPr bwMode="auto">
            <a:xfrm flipH="1">
              <a:off x="5334000" y="1905000"/>
              <a:ext cx="990600" cy="33528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81" name="直线连接符 42"/>
            <p:cNvCxnSpPr>
              <a:cxnSpLocks/>
              <a:endCxn id="151570" idx="0"/>
            </p:cNvCxnSpPr>
            <p:nvPr/>
          </p:nvCxnSpPr>
          <p:spPr bwMode="auto">
            <a:xfrm>
              <a:off x="6324600" y="1905000"/>
              <a:ext cx="1295400" cy="33528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582" name="文本框 44"/>
            <p:cNvSpPr txBox="1">
              <a:spLocks noChangeArrowheads="1"/>
            </p:cNvSpPr>
            <p:nvPr/>
          </p:nvSpPr>
          <p:spPr bwMode="auto">
            <a:xfrm>
              <a:off x="6120858" y="1252835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A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3" name="文本框 46"/>
            <p:cNvSpPr txBox="1">
              <a:spLocks noChangeArrowheads="1"/>
            </p:cNvSpPr>
            <p:nvPr/>
          </p:nvSpPr>
          <p:spPr bwMode="auto">
            <a:xfrm>
              <a:off x="4110541" y="2627376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B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4" name="文本框 47"/>
            <p:cNvSpPr txBox="1">
              <a:spLocks noChangeArrowheads="1"/>
            </p:cNvSpPr>
            <p:nvPr/>
          </p:nvSpPr>
          <p:spPr bwMode="auto">
            <a:xfrm>
              <a:off x="8465100" y="284554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5" name="文本框 48"/>
            <p:cNvSpPr txBox="1">
              <a:spLocks noChangeArrowheads="1"/>
            </p:cNvSpPr>
            <p:nvPr/>
          </p:nvSpPr>
          <p:spPr bwMode="auto">
            <a:xfrm>
              <a:off x="4850316" y="530056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D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6" name="文本框 49"/>
            <p:cNvSpPr txBox="1">
              <a:spLocks noChangeArrowheads="1"/>
            </p:cNvSpPr>
            <p:nvPr/>
          </p:nvSpPr>
          <p:spPr bwMode="auto">
            <a:xfrm>
              <a:off x="7617870" y="5308749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E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7" name="文本框 50"/>
            <p:cNvSpPr txBox="1">
              <a:spLocks noChangeArrowheads="1"/>
            </p:cNvSpPr>
            <p:nvPr/>
          </p:nvSpPr>
          <p:spPr bwMode="auto">
            <a:xfrm>
              <a:off x="5083682" y="222146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28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8" name="文本框 51"/>
            <p:cNvSpPr txBox="1">
              <a:spLocks noChangeArrowheads="1"/>
            </p:cNvSpPr>
            <p:nvPr/>
          </p:nvSpPr>
          <p:spPr bwMode="auto">
            <a:xfrm>
              <a:off x="4544861" y="418203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8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89" name="文本框 52"/>
            <p:cNvSpPr txBox="1">
              <a:spLocks noChangeArrowheads="1"/>
            </p:cNvSpPr>
            <p:nvPr/>
          </p:nvSpPr>
          <p:spPr bwMode="auto">
            <a:xfrm>
              <a:off x="6233659" y="529808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10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0" name="文本框 53"/>
            <p:cNvSpPr txBox="1">
              <a:spLocks noChangeArrowheads="1"/>
            </p:cNvSpPr>
            <p:nvPr/>
          </p:nvSpPr>
          <p:spPr bwMode="auto">
            <a:xfrm>
              <a:off x="7912620" y="424640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12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1" name="文本框 54"/>
            <p:cNvSpPr txBox="1">
              <a:spLocks noChangeArrowheads="1"/>
            </p:cNvSpPr>
            <p:nvPr/>
          </p:nvSpPr>
          <p:spPr bwMode="auto">
            <a:xfrm>
              <a:off x="7242602" y="221745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25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2" name="文本框 55"/>
            <p:cNvSpPr txBox="1">
              <a:spLocks noChangeArrowheads="1"/>
            </p:cNvSpPr>
            <p:nvPr/>
          </p:nvSpPr>
          <p:spPr bwMode="auto">
            <a:xfrm>
              <a:off x="6159420" y="3053834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15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3" name="文本框 56"/>
            <p:cNvSpPr txBox="1">
              <a:spLocks noChangeArrowheads="1"/>
            </p:cNvSpPr>
            <p:nvPr/>
          </p:nvSpPr>
          <p:spPr bwMode="auto">
            <a:xfrm>
              <a:off x="5580915" y="348386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30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4" name="文本框 57"/>
            <p:cNvSpPr txBox="1">
              <a:spLocks noChangeArrowheads="1"/>
            </p:cNvSpPr>
            <p:nvPr/>
          </p:nvSpPr>
          <p:spPr bwMode="auto">
            <a:xfrm>
              <a:off x="6810681" y="3503335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20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5" name="文本框 58"/>
            <p:cNvSpPr txBox="1">
              <a:spLocks noChangeArrowheads="1"/>
            </p:cNvSpPr>
            <p:nvPr/>
          </p:nvSpPr>
          <p:spPr bwMode="auto">
            <a:xfrm>
              <a:off x="6648877" y="405026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9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1596" name="文本框 59"/>
            <p:cNvSpPr txBox="1">
              <a:spLocks noChangeArrowheads="1"/>
            </p:cNvSpPr>
            <p:nvPr/>
          </p:nvSpPr>
          <p:spPr bwMode="auto">
            <a:xfrm>
              <a:off x="5832902" y="4065865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25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126" y="38104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151558" name="椭圆 1"/>
          <p:cNvSpPr>
            <a:spLocks noChangeArrowheads="1"/>
          </p:cNvSpPr>
          <p:nvPr/>
        </p:nvSpPr>
        <p:spPr bwMode="auto">
          <a:xfrm>
            <a:off x="6019800" y="4876800"/>
            <a:ext cx="152400" cy="2286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1559" name="椭圆 36"/>
          <p:cNvSpPr>
            <a:spLocks noChangeArrowheads="1"/>
          </p:cNvSpPr>
          <p:nvPr/>
        </p:nvSpPr>
        <p:spPr bwMode="auto">
          <a:xfrm>
            <a:off x="5562600" y="3514725"/>
            <a:ext cx="152400" cy="2286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1560" name="椭圆 37"/>
          <p:cNvSpPr>
            <a:spLocks noChangeArrowheads="1"/>
          </p:cNvSpPr>
          <p:nvPr/>
        </p:nvSpPr>
        <p:spPr bwMode="auto">
          <a:xfrm>
            <a:off x="7543800" y="4876800"/>
            <a:ext cx="152400" cy="2286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1561" name="椭圆 38"/>
          <p:cNvSpPr>
            <a:spLocks noChangeArrowheads="1"/>
          </p:cNvSpPr>
          <p:nvPr/>
        </p:nvSpPr>
        <p:spPr bwMode="auto">
          <a:xfrm>
            <a:off x="8001000" y="3505200"/>
            <a:ext cx="152400" cy="2286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51562" name="椭圆 39"/>
          <p:cNvSpPr>
            <a:spLocks noChangeArrowheads="1"/>
          </p:cNvSpPr>
          <p:nvPr/>
        </p:nvSpPr>
        <p:spPr bwMode="auto">
          <a:xfrm>
            <a:off x="6677025" y="2476500"/>
            <a:ext cx="152400" cy="2286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151563" name="直接连接符 4"/>
          <p:cNvCxnSpPr>
            <a:cxnSpLocks noChangeShapeType="1"/>
            <a:stCxn id="151559" idx="5"/>
            <a:endCxn id="151558" idx="1"/>
          </p:cNvCxnSpPr>
          <p:nvPr/>
        </p:nvCxnSpPr>
        <p:spPr bwMode="auto">
          <a:xfrm>
            <a:off x="5692775" y="3709988"/>
            <a:ext cx="349250" cy="120015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64" name="直接连接符 7"/>
          <p:cNvCxnSpPr>
            <a:cxnSpLocks noChangeShapeType="1"/>
          </p:cNvCxnSpPr>
          <p:nvPr/>
        </p:nvCxnSpPr>
        <p:spPr bwMode="auto">
          <a:xfrm flipV="1">
            <a:off x="6149975" y="3678238"/>
            <a:ext cx="1851025" cy="13509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65" name="直接连接符 9"/>
          <p:cNvCxnSpPr>
            <a:cxnSpLocks noChangeShapeType="1"/>
            <a:stCxn id="151558" idx="2"/>
            <a:endCxn id="151560" idx="2"/>
          </p:cNvCxnSpPr>
          <p:nvPr/>
        </p:nvCxnSpPr>
        <p:spPr bwMode="auto">
          <a:xfrm>
            <a:off x="6019800" y="4991100"/>
            <a:ext cx="152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66" name="直接连接符 11"/>
          <p:cNvCxnSpPr>
            <a:cxnSpLocks noChangeShapeType="1"/>
            <a:stCxn id="151562" idx="5"/>
            <a:endCxn id="151560" idx="0"/>
          </p:cNvCxnSpPr>
          <p:nvPr/>
        </p:nvCxnSpPr>
        <p:spPr bwMode="auto">
          <a:xfrm>
            <a:off x="6805613" y="2671763"/>
            <a:ext cx="814387" cy="220503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0435742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8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484</Words>
  <Application>Microsoft Office PowerPoint</Application>
  <PresentationFormat>全屏显示(4:3)</PresentationFormat>
  <Paragraphs>59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楷体_GB2312</vt:lpstr>
      <vt:lpstr>宋体</vt:lpstr>
      <vt:lpstr>Arial</vt:lpstr>
      <vt:lpstr>Calibri</vt:lpstr>
      <vt:lpstr>Symbol</vt:lpstr>
      <vt:lpstr>Times New Roman</vt:lpstr>
      <vt:lpstr>Wingdings</vt:lpstr>
      <vt:lpstr>8_LiSanfinalll</vt:lpstr>
      <vt:lpstr>第7次作业</vt:lpstr>
      <vt:lpstr>第7次作业</vt:lpstr>
      <vt:lpstr>第7次作业</vt:lpstr>
      <vt:lpstr>第7次作业</vt:lpstr>
      <vt:lpstr>第7次作业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第7次作业</dc:title>
  <dc:creator>Windows 用户</dc:creator>
  <cp:lastModifiedBy>Windows 用户</cp:lastModifiedBy>
  <cp:revision>6</cp:revision>
  <dcterms:created xsi:type="dcterms:W3CDTF">2022-05-19T03:40:01Z</dcterms:created>
  <dcterms:modified xsi:type="dcterms:W3CDTF">2023-05-09T03:56:19Z</dcterms:modified>
</cp:coreProperties>
</file>