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9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-6350"/>
            <a:ext cx="12206817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50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80" y="2426"/>
              <a:ext cx="1032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403"/>
              <a:ext cx="1006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2235200" y="2472779"/>
            <a:ext cx="9652000" cy="76944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zh-CN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2235200" y="4572001"/>
            <a:ext cx="85344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zh-CN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CEA87-03E4-4229-AB9A-CA7F74A0A2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75175"/>
      </p:ext>
    </p:extLst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57A0-5BCF-4BDF-A923-4F159FEEEC0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408742"/>
      </p:ext>
    </p:extLst>
  </p:cSld>
  <p:clrMapOvr>
    <a:masterClrMapping/>
  </p:clrMapOvr>
  <p:transition spd="med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204" y="800100"/>
            <a:ext cx="2215991" cy="5295900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800100"/>
            <a:ext cx="7569200" cy="5295900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2894D4-A6B6-455E-A6FD-BC54BFA513E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404863"/>
      </p:ext>
    </p:extLst>
  </p:cSld>
  <p:clrMapOvr>
    <a:masterClrMapping/>
  </p:clrMapOvr>
  <p:transition spd="med"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103632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04B6-665C-455B-A0A3-6A40DB8C90E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969892"/>
      </p:ext>
    </p:extLst>
  </p:cSld>
  <p:clrMapOvr>
    <a:masterClrMapping/>
  </p:clrMapOvr>
  <p:transition spd="med"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00100"/>
            <a:ext cx="10363200" cy="762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FA661-BD4B-4FAB-830F-A7C250F1BC5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066421"/>
      </p:ext>
    </p:extLst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0DF7F6-A551-4794-8917-2A16EF42BFF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554289"/>
      </p:ext>
    </p:extLst>
  </p:cSld>
  <p:clrMapOvr>
    <a:masterClrMapping/>
  </p:clrMapOvr>
  <p:transition spd="med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3484"/>
            <a:ext cx="10515600" cy="193899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75459-1AB1-4F6F-9559-D5D2C128C07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24467"/>
      </p:ext>
    </p:extLst>
  </p:cSld>
  <p:clrMapOvr>
    <a:masterClrMapping/>
  </p:clrMapOvr>
  <p:transition spd="med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F1D70-50C7-4575-AD83-55C34D0C26B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69951"/>
      </p:ext>
    </p:extLst>
  </p:cSld>
  <p:clrMapOvr>
    <a:masterClrMapping/>
  </p:clrMapOvr>
  <p:transition spd="med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643187"/>
            <a:ext cx="10515600" cy="769441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3FBB5-5E1F-4403-990D-9C3C513949C2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69976"/>
      </p:ext>
    </p:extLst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61A9C-4950-4BA1-852E-3D5C46BE10A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07307"/>
      </p:ext>
    </p:extLst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98C93-BB89-4FA2-A902-391762C4698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11377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786D19-A0D1-4CC3-8C81-1F6D0ACEB05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28246"/>
      </p:ext>
    </p:extLst>
  </p:cSld>
  <p:clrMapOvr>
    <a:masterClrMapping/>
  </p:clrMapOvr>
  <p:transition spd="med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92E8-0075-413D-9982-6CB1CDE2009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268272"/>
      </p:ext>
    </p:extLst>
  </p:cSld>
  <p:clrMapOvr>
    <a:masterClrMapping/>
  </p:clrMapOvr>
  <p:transition spd="med"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12192000" cy="7405688"/>
            <a:chOff x="0" y="0"/>
            <a:chExt cx="5760" cy="4665"/>
          </a:xfrm>
        </p:grpSpPr>
        <p:sp>
          <p:nvSpPr>
            <p:cNvPr id="1032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800100"/>
            <a:ext cx="10363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0384" y="631348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01584" y="631348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3584" y="631348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060AC64-CE1B-4DBA-AFBD-80FC1C82F140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2955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med"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4" y="188912"/>
            <a:ext cx="8302850" cy="658177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3000" b="1" dirty="0" smtClean="0">
                <a:solidFill>
                  <a:schemeClr val="tx2"/>
                </a:solidFill>
              </a:rPr>
              <a:t>习题答案：</a:t>
            </a:r>
            <a:endParaRPr lang="en-US" altLang="zh-CN" sz="3000" b="1" dirty="0" smtClean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r>
              <a:rPr lang="zh-CN" altLang="en-US" sz="3000" b="1" dirty="0" smtClean="0"/>
              <a:t>一、判断</a:t>
            </a:r>
            <a:r>
              <a:rPr lang="zh-CN" altLang="en-US" sz="3000" b="1" dirty="0"/>
              <a:t>对错</a:t>
            </a:r>
            <a:r>
              <a:rPr lang="zh-CN" altLang="en-US" sz="3000" b="1" dirty="0" smtClean="0"/>
              <a:t>：</a:t>
            </a:r>
            <a:endParaRPr lang="en-US" altLang="zh-CN" sz="3000" b="1" dirty="0" smtClean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解答：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,6</a:t>
            </a:r>
            <a:r>
              <a:rPr lang="zh-CN" altLang="en-US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,7</a:t>
            </a:r>
            <a:r>
              <a:rPr lang="zh-CN" altLang="en-US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），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），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3000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）对，其余错</a:t>
            </a:r>
            <a:r>
              <a:rPr lang="zh-CN" altLang="en-US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。</a:t>
            </a:r>
            <a:endParaRPr lang="en-US" altLang="zh-CN" sz="3000" kern="1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0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sz="30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sz="3000" kern="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）是错的，反例：</a:t>
            </a:r>
            <a:endParaRPr lang="en-US" altLang="zh-CN" sz="3000" kern="100" dirty="0" smtClean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B=D=N(</a:t>
            </a:r>
            <a:r>
              <a:rPr lang="zh-CN" altLang="en-US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自然数集合</a:t>
            </a:r>
            <a:r>
              <a:rPr lang="en-US" altLang="zh-CN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) </a:t>
            </a:r>
            <a:r>
              <a:rPr lang="zh-CN" altLang="en-US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A={</a:t>
            </a:r>
            <a:r>
              <a:rPr lang="en-US" altLang="zh-CN" sz="3000" kern="100" dirty="0" err="1" smtClean="0">
                <a:solidFill>
                  <a:srgbClr val="FFFFFF"/>
                </a:solidFill>
                <a:latin typeface="Times New Roman" panose="02020603050405020304" pitchFamily="18" charset="0"/>
              </a:rPr>
              <a:t>x|x</a:t>
            </a:r>
            <a:r>
              <a:rPr lang="en-US" altLang="zh-CN" sz="3000" kern="100" dirty="0" err="1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zh-CN" altLang="en-US" sz="3000" kern="1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3000" kern="1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000" kern="1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是偶数</a:t>
            </a:r>
            <a:r>
              <a:rPr lang="en-US" altLang="zh-CN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en-US" altLang="zh-CN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C={</a:t>
            </a:r>
            <a:r>
              <a:rPr lang="en-US" altLang="zh-CN" sz="3000" kern="1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x|x</a:t>
            </a:r>
            <a:r>
              <a:rPr lang="en-US" altLang="zh-CN" sz="3000" kern="100" dirty="0" err="1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zh-CN" altLang="en-US" sz="3000" kern="100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3000" kern="100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3000" kern="100" dirty="0" smtClean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是奇数</a:t>
            </a:r>
            <a:r>
              <a:rPr lang="en-US" altLang="zh-CN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}</a:t>
            </a:r>
            <a:r>
              <a:rPr lang="zh-CN" altLang="en-US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，则</a:t>
            </a:r>
            <a:r>
              <a:rPr lang="en-US" altLang="zh-CN" sz="2800" dirty="0">
                <a:sym typeface="Symbol" panose="05050102010706020507" pitchFamily="18" charset="2"/>
              </a:rPr>
              <a:t>A</a:t>
            </a:r>
            <a:r>
              <a:rPr lang="en-US" altLang="zh-CN" sz="28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dirty="0" smtClean="0">
                <a:sym typeface="Symbol" panose="05050102010706020507" pitchFamily="18" charset="2"/>
              </a:rPr>
              <a:t>C</a:t>
            </a:r>
            <a:r>
              <a:rPr lang="en-US" altLang="zh-CN" sz="2800" kern="1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8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FFFF"/>
                </a:solidFill>
                <a:sym typeface="Symbol" panose="05050102010706020507" pitchFamily="18" charset="2"/>
              </a:rPr>
              <a:t> </a:t>
            </a:r>
            <a:endParaRPr lang="en-US" altLang="zh-CN" sz="2800" dirty="0" smtClean="0">
              <a:solidFill>
                <a:srgbClr val="FFFFFF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r>
              <a:rPr lang="zh-CN" altLang="en-US" sz="3000" kern="100" dirty="0" smtClean="0">
                <a:solidFill>
                  <a:srgbClr val="FFFFFF"/>
                </a:solidFill>
                <a:latin typeface="Times New Roman" panose="02020603050405020304" pitchFamily="18" charset="0"/>
              </a:rPr>
              <a:t>二、简答题：</a:t>
            </a:r>
            <a:endParaRPr lang="en-US" altLang="zh-CN" sz="3000" kern="100" dirty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514350" indent="-514350">
              <a:lnSpc>
                <a:spcPct val="120000"/>
              </a:lnSpc>
              <a:buAutoNum type="arabicParenR"/>
              <a:defRPr/>
            </a:pPr>
            <a:r>
              <a:rPr lang="zh-CN" altLang="en-US" sz="30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解</a:t>
            </a:r>
            <a:r>
              <a:rPr lang="zh-CN" altLang="en-US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：不一定；若</a:t>
            </a:r>
            <a:r>
              <a:rPr lang="en-US" altLang="zh-CN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3000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lang="en-US" altLang="zh-CN" sz="3000" dirty="0">
                <a:solidFill>
                  <a:srgbClr val="FFFFFF"/>
                </a:solidFill>
                <a:sym typeface="Symbol" panose="05050102010706020507" pitchFamily="18" charset="2"/>
              </a:rPr>
              <a:t> </a:t>
            </a:r>
            <a:r>
              <a:rPr lang="zh-CN" altLang="en-US" sz="3000" dirty="0">
                <a:solidFill>
                  <a:srgbClr val="FFFFFF"/>
                </a:solidFill>
                <a:sym typeface="Symbol" panose="05050102010706020507" pitchFamily="18" charset="2"/>
              </a:rPr>
              <a:t>，则</a:t>
            </a:r>
            <a:r>
              <a:rPr lang="en-US" altLang="zh-CN" sz="30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C</a:t>
            </a:r>
            <a:r>
              <a:rPr lang="zh-CN" altLang="en-US" sz="30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成立</a:t>
            </a:r>
            <a:r>
              <a:rPr lang="zh-CN" altLang="en-US" sz="30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000" b="1" kern="1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lnSpc>
                <a:spcPct val="120000"/>
              </a:lnSpc>
              <a:buAutoNum type="arabicParenR"/>
              <a:defRPr/>
            </a:pPr>
            <a:r>
              <a:rPr lang="en-US" altLang="zh-CN" sz="3000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(B-A)={Ø, {a}, {w}, {a, w}}</a:t>
            </a:r>
            <a:r>
              <a:rPr lang="zh-CN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B={y, z, a, w}</a:t>
            </a:r>
            <a:r>
              <a:rPr lang="zh-CN" altLang="zh-C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b="1" kern="1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lnSpc>
                <a:spcPct val="120000"/>
              </a:lnSpc>
              <a:buAutoNum type="arabicParenR"/>
              <a:defRPr/>
            </a:pPr>
            <a:endParaRPr lang="en-US" altLang="zh-CN" b="1" kern="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kern="100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buNone/>
              <a:defRPr/>
            </a:pPr>
            <a:endParaRPr lang="en-US" altLang="zh-CN" sz="36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en-US" altLang="zh-CN" sz="3300" b="1" dirty="0">
              <a:solidFill>
                <a:schemeClr val="tx2"/>
              </a:solidFill>
            </a:endParaRPr>
          </a:p>
          <a:p>
            <a:pPr marL="0" indent="0">
              <a:buNone/>
              <a:defRPr/>
            </a:pPr>
            <a:endParaRPr lang="en-US" altLang="zh-CN" sz="3300" b="1" kern="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514350" indent="-514350">
              <a:buFontTx/>
              <a:buAutoNum type="arabicParenR" startAt="5"/>
              <a:defRPr/>
            </a:pPr>
            <a:endParaRPr lang="zh-CN" altLang="en-US" sz="33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99647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2057400" y="476250"/>
            <a:ext cx="8077200" cy="561975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b="1" dirty="0" smtClean="0"/>
              <a:t>二、简答：</a:t>
            </a:r>
            <a:endParaRPr lang="en-US" altLang="zh-CN" b="1" dirty="0" smtClean="0"/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dirty="0" smtClean="0"/>
              <a:t>3)</a:t>
            </a:r>
            <a:r>
              <a:rPr lang="zh-CN" altLang="en-US" b="1" dirty="0" smtClean="0"/>
              <a:t> 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AB) C 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 ((</a:t>
            </a:r>
            <a:r>
              <a:rPr lang="en-US" altLang="zh-CN" b="1" kern="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), c)}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A(B C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={(a, (</a:t>
            </a:r>
            <a:r>
              <a:rPr lang="en-US" altLang="zh-CN" b="1" kern="100" dirty="0" err="1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))}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AB </a:t>
            </a: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   ={ (a, b, c) }</a:t>
            </a:r>
          </a:p>
          <a:p>
            <a:pPr marL="0" indent="0">
              <a:buNone/>
            </a:pP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4)</a:t>
            </a:r>
            <a:r>
              <a:rPr lang="zh-CN" altLang="en-US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对（证明：</a:t>
            </a:r>
            <a:r>
              <a:rPr lang="zh-CN" altLang="en-US" b="1" dirty="0" smtClean="0"/>
              <a:t>任</a:t>
            </a:r>
            <a:r>
              <a:rPr lang="zh-CN" altLang="en-US" b="1" dirty="0"/>
              <a:t>取</a:t>
            </a:r>
            <a:r>
              <a:rPr lang="en-US" altLang="zh-CN" b="1" dirty="0"/>
              <a:t>(x, y)</a:t>
            </a:r>
            <a:r>
              <a:rPr lang="en-US" altLang="zh-CN" b="1" dirty="0">
                <a:sym typeface="Symbol" panose="05050102010706020507" pitchFamily="18" charset="2"/>
              </a:rPr>
              <a:t>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1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 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, </a:t>
            </a:r>
            <a:r>
              <a:rPr lang="zh-CN" altLang="en-US" b="1" dirty="0"/>
              <a:t>则存在</a:t>
            </a:r>
            <a:r>
              <a:rPr lang="en-US" altLang="zh-CN" b="1" dirty="0" err="1"/>
              <a:t>z</a:t>
            </a:r>
            <a:r>
              <a:rPr lang="en-US" altLang="zh-CN" b="1" dirty="0" err="1">
                <a:sym typeface="Symbol" panose="05050102010706020507" pitchFamily="18" charset="2"/>
              </a:rPr>
              <a:t>A</a:t>
            </a:r>
            <a:r>
              <a:rPr lang="en-US" altLang="zh-CN" b="1" dirty="0">
                <a:sym typeface="Symbol" panose="05050102010706020507" pitchFamily="18" charset="2"/>
              </a:rPr>
              <a:t> </a:t>
            </a:r>
            <a:r>
              <a:rPr lang="zh-CN" altLang="en-US" b="1" dirty="0">
                <a:sym typeface="Symbol" panose="05050102010706020507" pitchFamily="18" charset="2"/>
              </a:rPr>
              <a:t>，使</a:t>
            </a:r>
            <a:r>
              <a:rPr lang="en-US" altLang="zh-CN" b="1" dirty="0">
                <a:sym typeface="Symbol" panose="05050102010706020507" pitchFamily="18" charset="2"/>
              </a:rPr>
              <a:t>x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z , zR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y</a:t>
            </a:r>
            <a:r>
              <a:rPr lang="en-US" altLang="zh-CN" b="1" dirty="0" smtClean="0"/>
              <a:t>,</a:t>
            </a:r>
            <a:r>
              <a:rPr lang="zh-CN" altLang="en-US" b="1" dirty="0" smtClean="0"/>
              <a:t>因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1</a:t>
            </a:r>
            <a:r>
              <a:rPr lang="en-US" altLang="zh-CN" b="1" dirty="0">
                <a:sym typeface="Symbol" panose="05050102010706020507" pitchFamily="18" charset="2"/>
              </a:rPr>
              <a:t>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2</a:t>
            </a:r>
            <a:r>
              <a:rPr lang="zh-CN" altLang="en-US" b="1" dirty="0"/>
              <a:t>，得</a:t>
            </a:r>
            <a:r>
              <a:rPr lang="en-US" altLang="zh-CN" b="1" dirty="0">
                <a:sym typeface="Symbol" panose="05050102010706020507" pitchFamily="18" charset="2"/>
              </a:rPr>
              <a:t>x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z</a:t>
            </a:r>
            <a:r>
              <a:rPr lang="zh-CN" altLang="en-US" b="1" dirty="0"/>
              <a:t>，又由</a:t>
            </a:r>
            <a:r>
              <a:rPr lang="en-US" altLang="zh-CN" b="1" dirty="0"/>
              <a:t>zR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y, </a:t>
            </a:r>
            <a:r>
              <a:rPr lang="zh-CN" altLang="en-US" b="1" dirty="0"/>
              <a:t>得</a:t>
            </a:r>
            <a:r>
              <a:rPr lang="en-US" altLang="zh-CN" b="1" dirty="0">
                <a:sym typeface="Symbol" panose="05050102010706020507" pitchFamily="18" charset="2"/>
              </a:rPr>
              <a:t>x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y</a:t>
            </a:r>
            <a:r>
              <a:rPr lang="zh-CN" altLang="en-US" b="1" dirty="0" smtClean="0"/>
              <a:t>，因此</a:t>
            </a:r>
            <a:r>
              <a:rPr lang="en-US" altLang="zh-CN" b="1" dirty="0"/>
              <a:t>(</a:t>
            </a:r>
            <a:r>
              <a:rPr lang="en-US" altLang="zh-CN" b="1" dirty="0" err="1"/>
              <a:t>x,y</a:t>
            </a:r>
            <a:r>
              <a:rPr lang="en-US" altLang="zh-CN" b="1" dirty="0"/>
              <a:t>)</a:t>
            </a:r>
            <a:r>
              <a:rPr lang="en-US" altLang="zh-CN" b="1" dirty="0">
                <a:sym typeface="Symbol" panose="05050102010706020507" pitchFamily="18" charset="2"/>
              </a:rPr>
              <a:t> 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• </a:t>
            </a:r>
            <a:r>
              <a:rPr lang="en-US" altLang="zh-CN" b="1" dirty="0"/>
              <a:t>R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 </a:t>
            </a:r>
            <a:r>
              <a:rPr lang="zh-CN" altLang="en-US" b="1" dirty="0"/>
              <a:t>。证毕</a:t>
            </a:r>
            <a:r>
              <a:rPr lang="zh-CN" altLang="en-US" b="1" dirty="0" smtClean="0"/>
              <a:t>。</a:t>
            </a:r>
            <a:r>
              <a:rPr lang="zh-CN" altLang="en-US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b="1" kern="1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>
              <a:buNone/>
            </a:pPr>
            <a:r>
              <a:rPr lang="en-US" altLang="zh-CN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5</a:t>
            </a:r>
            <a:r>
              <a:rPr lang="zh-CN" altLang="en-US" b="1" kern="100" dirty="0" smtClean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S</a:t>
            </a:r>
            <a:r>
              <a:rPr lang="zh-CN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•</a:t>
            </a:r>
            <a:r>
              <a:rPr lang="zh-CN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</a:rPr>
              <a:t>={(1,2), (1,3)}</a:t>
            </a:r>
            <a:endParaRPr lang="zh-CN" altLang="zh-CN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b="1" kern="1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b="1" kern="1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b="1" kern="1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endParaRPr lang="en-US" altLang="zh-CN" b="1" kern="100" dirty="0" smtClean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53710248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2314" y="333376"/>
            <a:ext cx="8142287" cy="5762625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dirty="0" smtClean="0">
                <a:solidFill>
                  <a:schemeClr val="tx2"/>
                </a:solidFill>
              </a:rPr>
              <a:t>三、证明题</a:t>
            </a:r>
            <a:endParaRPr lang="en-US" altLang="zh-CN" sz="3300" b="1" dirty="0" smtClean="0">
              <a:solidFill>
                <a:schemeClr val="tx2"/>
              </a:solidFill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300" b="1" dirty="0" smtClean="0"/>
              <a:t>1)</a:t>
            </a:r>
            <a:r>
              <a:rPr lang="zh-CN" altLang="en-US" sz="3300" b="1" dirty="0" smtClean="0"/>
              <a:t>设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C, </a:t>
            </a:r>
            <a:r>
              <a:rPr lang="zh-CN" altLang="en-US" sz="3300" b="1" kern="100" dirty="0" smtClean="0">
                <a:latin typeface="Times New Roman" panose="02020603050405020304" pitchFamily="18" charset="0"/>
              </a:rPr>
              <a:t>证明：</a:t>
            </a:r>
            <a:r>
              <a:rPr lang="en-US" altLang="zh-CN" sz="3300" b="1" kern="1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B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当且仅当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C-B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C-A</a:t>
            </a:r>
            <a:r>
              <a:rPr lang="zh-CN" altLang="en-US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300" b="1" kern="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证：必要性，任取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olidFill>
                  <a:srgbClr val="FFFF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300" b="1" kern="100" dirty="0" err="1">
                <a:latin typeface="Times New Roman" panose="02020603050405020304" pitchFamily="18" charset="0"/>
              </a:rPr>
              <a:t>C-B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，则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ym typeface="Symbol" panose="05050102010706020507" pitchFamily="18" charset="2"/>
              </a:rPr>
              <a:t></a:t>
            </a:r>
            <a:r>
              <a:rPr lang="en-US" altLang="zh-CN" sz="3300" b="1" kern="100" dirty="0" err="1">
                <a:latin typeface="Times New Roman" panose="02020603050405020304" pitchFamily="18" charset="0"/>
              </a:rPr>
              <a:t>C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且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x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B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。由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B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，知</a:t>
            </a:r>
            <a:r>
              <a:rPr lang="en-US" altLang="zh-CN" sz="3300" b="1" kern="100" dirty="0" err="1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A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，故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ym typeface="Symbol" panose="05050102010706020507" pitchFamily="18" charset="2"/>
              </a:rPr>
              <a:t></a:t>
            </a:r>
            <a:r>
              <a:rPr lang="en-US" altLang="zh-CN" sz="3300" b="1" kern="100" dirty="0" err="1">
                <a:latin typeface="Times New Roman" panose="02020603050405020304" pitchFamily="18" charset="0"/>
              </a:rPr>
              <a:t>C-A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。</a:t>
            </a:r>
            <a:endParaRPr lang="en-US" altLang="zh-CN" sz="3300" b="1" kern="1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kern="100" dirty="0">
                <a:latin typeface="Times New Roman" panose="02020603050405020304" pitchFamily="18" charset="0"/>
              </a:rPr>
              <a:t>充分性：任取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ym typeface="Symbol" panose="05050102010706020507" pitchFamily="18" charset="2"/>
              </a:rPr>
              <a:t></a:t>
            </a:r>
            <a:r>
              <a:rPr lang="en-US" altLang="zh-CN" sz="3300" b="1" kern="100" dirty="0" err="1">
                <a:latin typeface="Times New Roman" panose="02020603050405020304" pitchFamily="18" charset="0"/>
              </a:rPr>
              <a:t>A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，知</a:t>
            </a:r>
            <a:r>
              <a:rPr lang="en-US" altLang="zh-CN" sz="3300" b="1" kern="100" dirty="0" err="1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C-A</a:t>
            </a:r>
            <a:r>
              <a:rPr lang="zh-CN" altLang="en-US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C-B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C-A</a:t>
            </a:r>
            <a:r>
              <a:rPr lang="zh-CN" altLang="en-US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，知</a:t>
            </a:r>
            <a:r>
              <a:rPr lang="en-US" altLang="zh-CN" sz="3300" b="1" kern="100" dirty="0" err="1">
                <a:latin typeface="Times New Roman" panose="02020603050405020304" pitchFamily="18" charset="0"/>
              </a:rPr>
              <a:t>x</a:t>
            </a:r>
            <a:r>
              <a:rPr lang="en-US" altLang="zh-CN" sz="33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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C-B</a:t>
            </a:r>
            <a:r>
              <a:rPr lang="zh-CN" altLang="en-US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ym typeface="Symbol" panose="05050102010706020507" pitchFamily="18" charset="2"/>
              </a:rPr>
              <a:t>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C-B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, </a:t>
            </a:r>
            <a:r>
              <a:rPr lang="zh-CN" altLang="en-US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得</a:t>
            </a:r>
            <a:endParaRPr lang="en-US" altLang="zh-CN" sz="3300" b="1" kern="1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ym typeface="Symbol" panose="05050102010706020507" pitchFamily="18" charset="2"/>
              </a:rPr>
              <a:t></a:t>
            </a:r>
            <a:r>
              <a:rPr lang="en-US" altLang="zh-CN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300" b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ym typeface="Symbol" panose="05050102010706020507" pitchFamily="18" charset="2"/>
              </a:rPr>
              <a:t></a:t>
            </a:r>
            <a:r>
              <a:rPr lang="en-US" altLang="zh-CN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b="1" kern="0" dirty="0">
                <a:sym typeface="Symbol" panose="05050102010706020507" pitchFamily="18" charset="2"/>
              </a:rPr>
              <a:t>。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，知</a:t>
            </a:r>
            <a:r>
              <a:rPr lang="en-US" altLang="zh-CN" sz="3300" b="1" kern="1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olidFill>
                  <a:srgbClr val="FFFFFF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3300" b="1" kern="100" dirty="0" err="1">
                <a:solidFill>
                  <a:srgbClr val="FFFF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3300" b="1" kern="100" dirty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故</a:t>
            </a:r>
            <a:r>
              <a:rPr lang="en-US" altLang="zh-CN" sz="33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3300" b="1" kern="0" dirty="0" err="1">
                <a:sym typeface="Symbol" panose="05050102010706020507" pitchFamily="18" charset="2"/>
              </a:rPr>
              <a:t></a:t>
            </a:r>
            <a:r>
              <a:rPr lang="en-US" altLang="zh-CN" sz="3300" b="1" kern="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b="1" kern="0" dirty="0">
                <a:sym typeface="Symbol" panose="05050102010706020507" pitchFamily="18" charset="2"/>
              </a:rPr>
              <a:t>。</a:t>
            </a:r>
            <a:endParaRPr lang="en-US" altLang="zh-CN" sz="3300" b="1" kern="0" dirty="0"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A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kern="100" dirty="0">
                <a:latin typeface="Times New Roman" panose="02020603050405020304" pitchFamily="18" charset="0"/>
              </a:rPr>
              <a:t>B</a:t>
            </a:r>
            <a:r>
              <a:rPr lang="zh-CN" altLang="en-US" sz="3300" b="1" kern="100" dirty="0">
                <a:latin typeface="Times New Roman" panose="02020603050405020304" pitchFamily="18" charset="0"/>
              </a:rPr>
              <a:t>。</a:t>
            </a:r>
            <a:endParaRPr lang="zh-CN" altLang="en-US"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507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508" y="3780293"/>
            <a:ext cx="914400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687" y="4460423"/>
            <a:ext cx="249237" cy="3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88466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750" y="404814"/>
            <a:ext cx="7918450" cy="5691187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defRPr/>
            </a:pPr>
            <a:r>
              <a:rPr lang="en-US" altLang="zh-CN" sz="3300" b="1" dirty="0" smtClean="0"/>
              <a:t>2)</a:t>
            </a:r>
            <a:r>
              <a:rPr lang="zh-CN" altLang="en-US" sz="3300" b="1" dirty="0" smtClean="0"/>
              <a:t>证明</a:t>
            </a:r>
            <a:r>
              <a:rPr lang="zh-CN" altLang="en-US" sz="3300" b="1" dirty="0"/>
              <a:t>：若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 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zh-CN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=A</a:t>
            </a:r>
            <a:r>
              <a:rPr lang="zh-CN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  <a:r>
              <a:rPr lang="en-US" altLang="zh-CN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B=C</a:t>
            </a:r>
            <a:r>
              <a:rPr lang="zh-CN" altLang="en-US" sz="33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3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证明：先证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任取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3300" dirty="0"/>
              <a:t>A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</a:t>
            </a:r>
            <a:r>
              <a:rPr lang="en-US" altLang="zh-CN" sz="3300" dirty="0">
                <a:sym typeface="Symbol" panose="05050102010706020507" pitchFamily="18" charset="2"/>
              </a:rPr>
              <a:t> </a:t>
            </a:r>
            <a:r>
              <a:rPr lang="zh-CN" altLang="en-US" sz="3300" dirty="0">
                <a:sym typeface="Symbol" panose="05050102010706020507" pitchFamily="18" charset="2"/>
              </a:rPr>
              <a:t>，存在</a:t>
            </a:r>
            <a:r>
              <a:rPr lang="en-US" altLang="zh-CN" sz="3300" dirty="0">
                <a:sym typeface="Symbol" panose="05050102010706020507" pitchFamily="18" charset="2"/>
              </a:rPr>
              <a:t>x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/>
              <a:t> A</a:t>
            </a:r>
            <a:r>
              <a:rPr lang="zh-CN" altLang="en-US" sz="3300" b="1" dirty="0"/>
              <a:t>，则</a:t>
            </a:r>
            <a:r>
              <a:rPr lang="en-US" altLang="zh-CN" sz="3300" b="1" dirty="0"/>
              <a:t>(</a:t>
            </a:r>
            <a:r>
              <a:rPr lang="en-US" altLang="zh-CN" sz="3300" b="1" dirty="0" err="1"/>
              <a:t>x,y</a:t>
            </a:r>
            <a:r>
              <a:rPr lang="en-US" altLang="zh-CN" sz="3300" b="1" dirty="0"/>
              <a:t>)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3300" b="1" dirty="0"/>
              <a:t>A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，由</a:t>
            </a:r>
            <a:r>
              <a:rPr lang="en-US" altLang="zh-CN" sz="3300" b="1" dirty="0"/>
              <a:t>A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=A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，知</a:t>
            </a:r>
            <a:r>
              <a:rPr lang="en-US" altLang="zh-CN" sz="3300" b="1" dirty="0"/>
              <a:t>(</a:t>
            </a:r>
            <a:r>
              <a:rPr lang="en-US" altLang="zh-CN" sz="3300" b="1" dirty="0" err="1"/>
              <a:t>x,y</a:t>
            </a:r>
            <a:r>
              <a:rPr lang="en-US" altLang="zh-CN" sz="3300" b="1" dirty="0"/>
              <a:t>)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lang="en-US" altLang="zh-CN" sz="3300" b="1" dirty="0"/>
              <a:t>A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 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endParaRPr lang="en-US" altLang="zh-CN" sz="33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，因此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 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3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同理可证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3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300" b="1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33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None/>
              <a:defRPr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0DF7F6-A551-4794-8917-2A16EF42BFF5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44999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454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Arial</vt:lpstr>
      <vt:lpstr>Arial Black</vt:lpstr>
      <vt:lpstr>Symbol</vt:lpstr>
      <vt:lpstr>Times New Roman</vt:lpstr>
      <vt:lpstr>Wingdings</vt:lpstr>
      <vt:lpstr>Network Blitz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17</cp:revision>
  <dcterms:created xsi:type="dcterms:W3CDTF">2022-03-07T05:02:36Z</dcterms:created>
  <dcterms:modified xsi:type="dcterms:W3CDTF">2023-03-28T07:54:58Z</dcterms:modified>
</cp:coreProperties>
</file>