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custDataLst>
    <p:tags r:id="rId20"/>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632460"/>
            <a:ext cx="7772400" cy="1060450"/>
          </a:xfrm>
          <a:ln/>
        </p:spPr>
        <p:txBody>
          <a:bodyPr anchor="ctr" anchorCtr="0"/>
          <a:p>
            <a:pPr indent="457200" defTabSz="914400">
              <a:lnSpc>
                <a:spcPct val="150000"/>
              </a:lnSpc>
              <a:buClrTx/>
              <a:buSzTx/>
              <a:buFontTx/>
              <a:buNone/>
            </a:pPr>
            <a:r>
              <a:rPr lang="en-US" sz="4400" kern="1200" baseline="0">
                <a:latin typeface="+mj-ea"/>
              </a:rPr>
              <a:t>Green Environment-Social Protection Interaction and Food Security in Africa</a:t>
            </a:r>
            <a:endParaRPr lang="en-US" sz="4400" kern="1200" baseline="0">
              <a:latin typeface="+mj-ea"/>
            </a:endParaRPr>
          </a:p>
        </p:txBody>
      </p:sp>
      <p:sp>
        <p:nvSpPr>
          <p:cNvPr id="3075" name="副标题 3074"/>
          <p:cNvSpPr>
            <a:spLocks noGrp="1"/>
          </p:cNvSpPr>
          <p:nvPr>
            <p:ph type="subTitle" idx="1"/>
          </p:nvPr>
        </p:nvSpPr>
        <p:spPr>
          <a:xfrm>
            <a:off x="1371600" y="2682240"/>
            <a:ext cx="6400800" cy="1125220"/>
          </a:xfrm>
          <a:ln/>
        </p:spPr>
        <p:txBody>
          <a:bodyPr/>
          <a:p>
            <a:pPr defTabSz="914400">
              <a:buClrTx/>
              <a:buSzTx/>
              <a:buFontTx/>
            </a:pPr>
            <a:r>
              <a:rPr lang="zh-CN" altLang="en-US" sz="3200" kern="1200" baseline="0">
                <a:latin typeface="Arial" panose="020B0604020202020204" pitchFamily="34" charset="0"/>
                <a:ea typeface="宋体" panose="02010600030101010101" pitchFamily="2" charset="-122"/>
              </a:rPr>
              <a:t>绿色环境</a:t>
            </a:r>
            <a:r>
              <a:rPr lang="en-US" altLang="zh-CN" sz="3200" kern="1200" baseline="0">
                <a:latin typeface="Arial" panose="020B0604020202020204" pitchFamily="34" charset="0"/>
                <a:ea typeface="宋体" panose="02010600030101010101" pitchFamily="2" charset="-122"/>
              </a:rPr>
              <a:t>--</a:t>
            </a:r>
            <a:r>
              <a:rPr lang="zh-CN" altLang="en-US" sz="3200" kern="1200" baseline="0">
                <a:latin typeface="Arial" panose="020B0604020202020204" pitchFamily="34" charset="0"/>
                <a:ea typeface="宋体" panose="02010600030101010101" pitchFamily="2" charset="-122"/>
              </a:rPr>
              <a:t>非洲社会保护互动与</a:t>
            </a:r>
            <a:r>
              <a:rPr lang="zh-CN" altLang="en-US" sz="3200" kern="1200" baseline="0">
                <a:latin typeface="Arial" panose="020B0604020202020204" pitchFamily="34" charset="0"/>
                <a:ea typeface="宋体" panose="02010600030101010101" pitchFamily="2" charset="-122"/>
              </a:rPr>
              <a:t>粮食安全</a:t>
            </a:r>
            <a:endParaRPr lang="zh-CN" altLang="en-US" sz="3200" kern="1200" baseline="0">
              <a:latin typeface="Arial" panose="020B0604020202020204" pitchFamily="34" charset="0"/>
              <a:ea typeface="宋体" panose="02010600030101010101" pitchFamily="2" charset="-122"/>
            </a:endParaRPr>
          </a:p>
        </p:txBody>
      </p:sp>
      <p:sp>
        <p:nvSpPr>
          <p:cNvPr id="4" name="文本框 3"/>
          <p:cNvSpPr txBox="1"/>
          <p:nvPr/>
        </p:nvSpPr>
        <p:spPr>
          <a:xfrm>
            <a:off x="2159635" y="3907790"/>
            <a:ext cx="4860925" cy="2501900"/>
          </a:xfrm>
          <a:prstGeom prst="rect">
            <a:avLst/>
          </a:prstGeom>
          <a:noFill/>
        </p:spPr>
        <p:txBody>
          <a:bodyPr wrap="square" rtlCol="0">
            <a:noAutofit/>
          </a:bodyPr>
          <a:p>
            <a:r>
              <a:rPr lang="zh-CN" altLang="en-US"/>
              <a:t>小组成员；张威</a:t>
            </a:r>
            <a:r>
              <a:rPr lang="en-US" altLang="zh-CN"/>
              <a:t>    </a:t>
            </a:r>
            <a:r>
              <a:rPr lang="zh-CN" altLang="en-US"/>
              <a:t>苏兆龙</a:t>
            </a:r>
            <a:r>
              <a:rPr lang="en-US" altLang="zh-CN"/>
              <a:t>   </a:t>
            </a:r>
            <a:r>
              <a:rPr lang="zh-CN" altLang="en-US"/>
              <a:t>徐源浩</a:t>
            </a:r>
            <a:r>
              <a:rPr lang="en-US" altLang="zh-CN"/>
              <a:t>   </a:t>
            </a:r>
            <a:r>
              <a:rPr lang="zh-CN" altLang="en-US"/>
              <a:t>刘煜</a:t>
            </a:r>
            <a:r>
              <a:rPr lang="zh-CN" altLang="en-US"/>
              <a:t>坤</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研究方法；数据源和变量</a:t>
            </a:r>
            <a:r>
              <a:rPr lang="zh-CN" altLang="en-US"/>
              <a:t>说明</a:t>
            </a:r>
            <a:endParaRPr lang="zh-CN" altLang="en-US"/>
          </a:p>
        </p:txBody>
      </p:sp>
      <p:sp>
        <p:nvSpPr>
          <p:cNvPr id="3" name="内容占位符 2"/>
          <p:cNvSpPr>
            <a:spLocks noGrp="1"/>
          </p:cNvSpPr>
          <p:nvPr>
            <p:ph idx="1"/>
          </p:nvPr>
        </p:nvSpPr>
        <p:spPr/>
        <p:txBody>
          <a:bodyPr/>
          <a:p>
            <a:endParaRPr lang="zh-CN" altLang="en-US"/>
          </a:p>
        </p:txBody>
      </p:sp>
      <p:pic>
        <p:nvPicPr>
          <p:cNvPr id="4" name="图片 3" descr="微信截图_20231018110925"/>
          <p:cNvPicPr>
            <a:picLocks noChangeAspect="1"/>
          </p:cNvPicPr>
          <p:nvPr/>
        </p:nvPicPr>
        <p:blipFill>
          <a:blip r:embed="rId1"/>
          <a:stretch>
            <a:fillRect/>
          </a:stretch>
        </p:blipFill>
        <p:spPr>
          <a:xfrm>
            <a:off x="421005" y="1196975"/>
            <a:ext cx="8370570" cy="51079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r>
              <a:rPr lang="zh-CN" altLang="en-US"/>
              <a:t>来源；</a:t>
            </a:r>
            <a:endParaRPr lang="zh-CN" altLang="en-US"/>
          </a:p>
        </p:txBody>
      </p:sp>
      <p:sp>
        <p:nvSpPr>
          <p:cNvPr id="3" name="内容占位符 2"/>
          <p:cNvSpPr>
            <a:spLocks noGrp="1"/>
          </p:cNvSpPr>
          <p:nvPr>
            <p:ph idx="1"/>
          </p:nvPr>
        </p:nvSpPr>
        <p:spPr/>
        <p:txBody>
          <a:bodyPr/>
          <a:p>
            <a:r>
              <a:rPr lang="zh-CN" altLang="en-US"/>
              <a:t>包括</a:t>
            </a:r>
            <a:r>
              <a:rPr lang="en-US" altLang="zh-CN"/>
              <a:t>37</a:t>
            </a:r>
            <a:r>
              <a:rPr lang="zh-CN" altLang="en-US"/>
              <a:t>个非洲国家的小组</a:t>
            </a:r>
            <a:r>
              <a:rPr lang="zh-CN" altLang="en-US"/>
              <a:t>数据</a:t>
            </a:r>
            <a:endParaRPr lang="zh-CN" altLang="en-US"/>
          </a:p>
        </p:txBody>
      </p:sp>
      <p:pic>
        <p:nvPicPr>
          <p:cNvPr id="4" name="图片 3" descr="微信截图_20231018111851"/>
          <p:cNvPicPr>
            <a:picLocks noChangeAspect="1"/>
          </p:cNvPicPr>
          <p:nvPr/>
        </p:nvPicPr>
        <p:blipFill>
          <a:blip r:embed="rId1"/>
          <a:stretch>
            <a:fillRect/>
          </a:stretch>
        </p:blipFill>
        <p:spPr>
          <a:xfrm>
            <a:off x="683895" y="2132965"/>
            <a:ext cx="7444740" cy="41033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研究结论；</a:t>
            </a:r>
            <a:endParaRPr lang="zh-CN" altLang="en-US"/>
          </a:p>
        </p:txBody>
      </p:sp>
      <p:sp>
        <p:nvSpPr>
          <p:cNvPr id="3" name="内容占位符 2"/>
          <p:cNvSpPr>
            <a:spLocks noGrp="1"/>
          </p:cNvSpPr>
          <p:nvPr>
            <p:ph idx="1"/>
          </p:nvPr>
        </p:nvSpPr>
        <p:spPr>
          <a:xfrm>
            <a:off x="457200" y="1125220"/>
            <a:ext cx="7592060" cy="1207135"/>
          </a:xfrm>
        </p:spPr>
        <p:txBody>
          <a:bodyPr/>
          <a:p>
            <a:r>
              <a:rPr lang="zh-CN" altLang="en-US"/>
              <a:t>绿色环境和社会保护对粮食安全有重大积极的</a:t>
            </a:r>
            <a:r>
              <a:rPr lang="zh-CN" altLang="en-US"/>
              <a:t>影响</a:t>
            </a:r>
            <a:endParaRPr lang="zh-CN" altLang="en-US"/>
          </a:p>
        </p:txBody>
      </p:sp>
      <p:pic>
        <p:nvPicPr>
          <p:cNvPr id="4" name="图片 3" descr="微信截图_20231018111807"/>
          <p:cNvPicPr>
            <a:picLocks noChangeAspect="1"/>
          </p:cNvPicPr>
          <p:nvPr/>
        </p:nvPicPr>
        <p:blipFill>
          <a:blip r:embed="rId1"/>
          <a:stretch>
            <a:fillRect/>
          </a:stretch>
        </p:blipFill>
        <p:spPr>
          <a:xfrm>
            <a:off x="113030" y="2063115"/>
            <a:ext cx="9128760" cy="45065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为什么</a:t>
            </a:r>
            <a:r>
              <a:rPr lang="zh-CN" altLang="en-US"/>
              <a:t>选</a:t>
            </a:r>
            <a:endParaRPr lang="zh-CN" altLang="en-US"/>
          </a:p>
          <a:p>
            <a:r>
              <a:rPr lang="zh-CN" altLang="en-US"/>
              <a:t>热点</a:t>
            </a:r>
            <a:endParaRPr lang="zh-CN" altLang="en-US"/>
          </a:p>
          <a:p>
            <a:r>
              <a:rPr lang="zh-CN" altLang="en-US"/>
              <a:t>亮点</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启示</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发表期刊；环境</a:t>
            </a:r>
            <a:r>
              <a:rPr lang="zh-CN" altLang="en-US"/>
              <a:t>科学</a:t>
            </a:r>
            <a:endParaRPr lang="zh-CN" altLang="en-US"/>
          </a:p>
          <a:p>
            <a:r>
              <a:rPr lang="zh-CN" altLang="en-US"/>
              <a:t>研究方向；环境与</a:t>
            </a:r>
            <a:r>
              <a:rPr lang="zh-CN" altLang="en-US"/>
              <a:t>生态学</a:t>
            </a:r>
            <a:endParaRPr lang="zh-CN" altLang="en-US"/>
          </a:p>
          <a:p>
            <a:r>
              <a:rPr lang="zh-CN" altLang="en-US"/>
              <a:t>发表时间；</a:t>
            </a:r>
            <a:r>
              <a:rPr lang="en-US" altLang="zh-CN"/>
              <a:t>2022-10-26</a:t>
            </a:r>
            <a:endParaRPr lang="en-US" altLang="zh-CN"/>
          </a:p>
          <a:p>
            <a:r>
              <a:rPr lang="zh-CN" altLang="en-US"/>
              <a:t>期刊分区；</a:t>
            </a:r>
            <a:r>
              <a:rPr lang="en-US" altLang="zh-CN"/>
              <a:t>I</a:t>
            </a:r>
            <a:r>
              <a:rPr lang="zh-CN" altLang="en-US"/>
              <a:t>区</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226695"/>
            <a:ext cx="8229600" cy="5899785"/>
          </a:xfrm>
        </p:spPr>
        <p:txBody>
          <a:bodyPr/>
          <a:p>
            <a:endParaRPr lang="zh-CN" altLang="en-US"/>
          </a:p>
          <a:p>
            <a:r>
              <a:rPr lang="zh-CN" altLang="en-US"/>
              <a:t>作者；罗曼努斯。奥萨博希</a:t>
            </a:r>
            <a:r>
              <a:rPr lang="zh-CN" altLang="en-US"/>
              <a:t>恩</a:t>
            </a:r>
            <a:endParaRPr lang="zh-CN" altLang="en-US"/>
          </a:p>
          <a:p>
            <a:r>
              <a:rPr lang="zh-CN" altLang="en-US"/>
              <a:t>研究机构；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研究背景；新馆疫情对非洲粮食供应</a:t>
            </a:r>
            <a:r>
              <a:rPr lang="zh-CN" altLang="en-US"/>
              <a:t>带来巨大挑战</a:t>
            </a:r>
            <a:endParaRPr lang="zh-CN" altLang="en-US"/>
          </a:p>
          <a:p>
            <a:r>
              <a:rPr lang="zh-CN" altLang="en-US"/>
              <a:t>研究意义；通过研究社会保护和绿色化学对粮食安全的影响，为现有文献做出</a:t>
            </a:r>
            <a:r>
              <a:rPr lang="zh-CN" altLang="en-US"/>
              <a:t>贡献</a:t>
            </a:r>
            <a:endParaRPr lang="zh-CN" altLang="en-US"/>
          </a:p>
          <a:p>
            <a:r>
              <a:rPr lang="zh-CN" altLang="en-US"/>
              <a:t>研究问题；绿色化学和社会保护对粮食安全的</a:t>
            </a:r>
            <a:r>
              <a:rPr lang="zh-CN" altLang="en-US"/>
              <a:t>影响</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研究思路；</a:t>
            </a:r>
            <a:endParaRPr lang="zh-CN" altLang="en-US"/>
          </a:p>
          <a:p>
            <a:r>
              <a:rPr lang="zh-CN" altLang="en-US"/>
              <a:t>人口增长</a:t>
            </a:r>
            <a:r>
              <a:rPr lang="en-US" altLang="zh-CN"/>
              <a:t>—</a:t>
            </a:r>
            <a:r>
              <a:rPr lang="zh-CN" altLang="en-US"/>
              <a:t>》扩大粮食生产</a:t>
            </a:r>
            <a:r>
              <a:rPr lang="en-US" altLang="zh-CN"/>
              <a:t>-&gt;</a:t>
            </a:r>
            <a:r>
              <a:rPr lang="zh-CN" altLang="en-US"/>
              <a:t>产生矛盾；以环境为</a:t>
            </a:r>
            <a:r>
              <a:rPr lang="zh-CN" altLang="en-US"/>
              <a:t>代价</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9400"/>
            <a:ext cx="8229600" cy="1138555"/>
          </a:xfrm>
        </p:spPr>
        <p:txBody>
          <a:bodyPr/>
          <a:p>
            <a:endParaRPr lang="zh-CN" altLang="en-US"/>
          </a:p>
        </p:txBody>
      </p:sp>
      <p:sp>
        <p:nvSpPr>
          <p:cNvPr id="3" name="内容占位符 2"/>
          <p:cNvSpPr>
            <a:spLocks noGrp="1"/>
          </p:cNvSpPr>
          <p:nvPr>
            <p:ph idx="1"/>
          </p:nvPr>
        </p:nvSpPr>
        <p:spPr>
          <a:xfrm>
            <a:off x="457200" y="1600200"/>
            <a:ext cx="8229600" cy="3839210"/>
          </a:xfrm>
        </p:spPr>
        <p:txBody>
          <a:bodyPr/>
          <a:p>
            <a:r>
              <a:rPr lang="zh-CN" altLang="en-US"/>
              <a:t>分析；减少环境问题和社会保护干预，粮食安全水平会改善，但严重粮食不安全家庭比例仍是全球</a:t>
            </a:r>
            <a:r>
              <a:rPr lang="zh-CN" altLang="en-US"/>
              <a:t>问题</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以非洲为</a:t>
            </a:r>
            <a:r>
              <a:rPr lang="zh-CN" altLang="en-US"/>
              <a:t>例</a:t>
            </a:r>
            <a:endParaRPr lang="zh-CN" altLang="en-US"/>
          </a:p>
        </p:txBody>
      </p:sp>
      <p:sp>
        <p:nvSpPr>
          <p:cNvPr id="3" name="内容占位符 2"/>
          <p:cNvSpPr>
            <a:spLocks noGrp="1"/>
          </p:cNvSpPr>
          <p:nvPr>
            <p:ph idx="1"/>
          </p:nvPr>
        </p:nvSpPr>
        <p:spPr>
          <a:xfrm>
            <a:off x="539750" y="5067300"/>
            <a:ext cx="8229600" cy="1322705"/>
          </a:xfrm>
        </p:spPr>
        <p:txBody>
          <a:bodyPr/>
          <a:p>
            <a:r>
              <a:rPr lang="zh-CN" altLang="en-US"/>
              <a:t>严重粮食不安全发生率</a:t>
            </a:r>
            <a:r>
              <a:rPr lang="en-US" altLang="zh-CN"/>
              <a:t>23</a:t>
            </a:r>
            <a:r>
              <a:rPr lang="zh-CN" altLang="en-US"/>
              <a:t>，</a:t>
            </a:r>
            <a:r>
              <a:rPr lang="en-US" altLang="zh-CN"/>
              <a:t>4%</a:t>
            </a:r>
            <a:r>
              <a:rPr lang="zh-CN" altLang="en-US"/>
              <a:t>是世界平均水平</a:t>
            </a:r>
            <a:r>
              <a:rPr lang="zh-CN" altLang="en-US"/>
              <a:t>二倍</a:t>
            </a:r>
            <a:endParaRPr lang="zh-CN" altLang="en-US"/>
          </a:p>
          <a:p>
            <a:endParaRPr lang="zh-CN" altLang="en-US"/>
          </a:p>
          <a:p>
            <a:endParaRPr lang="zh-CN" altLang="en-US"/>
          </a:p>
          <a:p>
            <a:pPr marL="0" indent="0">
              <a:buNone/>
            </a:pPr>
            <a:endParaRPr lang="zh-CN" altLang="en-US"/>
          </a:p>
        </p:txBody>
      </p:sp>
      <p:pic>
        <p:nvPicPr>
          <p:cNvPr id="6" name="图片 5" descr="267_2022_1737_Fig2_HTML"/>
          <p:cNvPicPr>
            <a:picLocks noChangeAspect="1"/>
          </p:cNvPicPr>
          <p:nvPr/>
        </p:nvPicPr>
        <p:blipFill>
          <a:blip r:embed="rId1"/>
          <a:stretch>
            <a:fillRect/>
          </a:stretch>
        </p:blipFill>
        <p:spPr>
          <a:xfrm>
            <a:off x="169545" y="2277110"/>
            <a:ext cx="8865870" cy="2611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发现主要问题；环境问题和缺乏足够的社会保护干预措施是阻碍非洲粮食安全的主要</a:t>
            </a:r>
            <a:r>
              <a:rPr lang="zh-CN" altLang="en-US"/>
              <a:t>因素</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进而提出应对措施；实现绿色增长战略和碳减排政策【</a:t>
            </a:r>
            <a:r>
              <a:rPr lang="zh-CN" altLang="en-US"/>
              <a:t>世界】</a:t>
            </a:r>
            <a:endParaRPr lang="zh-CN" altLang="en-US"/>
          </a:p>
          <a:p>
            <a:r>
              <a:rPr lang="zh-CN" altLang="en-US"/>
              <a:t>对于非洲；优先考虑和促进绿色经济，利用其自然资源提供的机会和</a:t>
            </a:r>
            <a:r>
              <a:rPr lang="zh-CN" altLang="en-US"/>
              <a:t>工具</a:t>
            </a:r>
            <a:endParaRPr lang="zh-CN" altLang="en-US"/>
          </a:p>
        </p:txBody>
      </p:sp>
    </p:spTree>
  </p:cSld>
  <p:clrMapOvr>
    <a:masterClrMapping/>
  </p:clrMapOvr>
</p:sld>
</file>

<file path=ppt/tags/tag1.xml><?xml version="1.0" encoding="utf-8"?>
<p:tagLst xmlns:p="http://schemas.openxmlformats.org/presentationml/2006/main">
  <p:tag name="commondata" val="eyJoZGlkIjoiM2QyNWRkYTBjN2FkM2YyN2NhMDFiNGRiM2ZiMzRhMDc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Words>
  <Application>WPS 演示</Application>
  <PresentationFormat/>
  <Paragraphs>52</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微软雅黑</vt:lpstr>
      <vt:lpstr>Arial Unicode MS</vt:lpstr>
      <vt:lpstr>Calibri</vt:lpstr>
      <vt:lpstr>华文中宋</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Environment-Social Protection Interaction and Food Security in Africa</dc:title>
  <dc:creator>Lenovo</dc:creator>
  <cp:lastModifiedBy>秋的声音</cp:lastModifiedBy>
  <cp:revision>1</cp:revision>
  <dcterms:created xsi:type="dcterms:W3CDTF">2023-10-21T05:25:07Z</dcterms:created>
  <dcterms:modified xsi:type="dcterms:W3CDTF">2023-10-21T05:25:07Z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632FDE2BDDF042659B53F9554D85A6C9_12</vt:lpwstr>
  </property>
</Properties>
</file>