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8"/>
  </p:notesMasterIdLst>
  <p:handoutMasterIdLst>
    <p:handoutMasterId r:id="rId99"/>
  </p:handoutMasterIdLst>
  <p:sldIdLst>
    <p:sldId id="308" r:id="rId2"/>
    <p:sldId id="300" r:id="rId3"/>
    <p:sldId id="261" r:id="rId4"/>
    <p:sldId id="354" r:id="rId5"/>
    <p:sldId id="263" r:id="rId6"/>
    <p:sldId id="264" r:id="rId7"/>
    <p:sldId id="359" r:id="rId8"/>
    <p:sldId id="355" r:id="rId9"/>
    <p:sldId id="315" r:id="rId10"/>
    <p:sldId id="356" r:id="rId11"/>
    <p:sldId id="265" r:id="rId12"/>
    <p:sldId id="266" r:id="rId13"/>
    <p:sldId id="267" r:id="rId14"/>
    <p:sldId id="357" r:id="rId15"/>
    <p:sldId id="268" r:id="rId16"/>
    <p:sldId id="358" r:id="rId17"/>
    <p:sldId id="269" r:id="rId18"/>
    <p:sldId id="370" r:id="rId19"/>
    <p:sldId id="371" r:id="rId20"/>
    <p:sldId id="372" r:id="rId21"/>
    <p:sldId id="270" r:id="rId22"/>
    <p:sldId id="366" r:id="rId23"/>
    <p:sldId id="369" r:id="rId24"/>
    <p:sldId id="367" r:id="rId25"/>
    <p:sldId id="365" r:id="rId26"/>
    <p:sldId id="373" r:id="rId27"/>
    <p:sldId id="375" r:id="rId28"/>
    <p:sldId id="376" r:id="rId29"/>
    <p:sldId id="304" r:id="rId30"/>
    <p:sldId id="294" r:id="rId31"/>
    <p:sldId id="317" r:id="rId32"/>
    <p:sldId id="271" r:id="rId33"/>
    <p:sldId id="319" r:id="rId34"/>
    <p:sldId id="273" r:id="rId35"/>
    <p:sldId id="320" r:id="rId36"/>
    <p:sldId id="342" r:id="rId37"/>
    <p:sldId id="343" r:id="rId38"/>
    <p:sldId id="397" r:id="rId39"/>
    <p:sldId id="380" r:id="rId40"/>
    <p:sldId id="381" r:id="rId41"/>
    <p:sldId id="382" r:id="rId42"/>
    <p:sldId id="383" r:id="rId43"/>
    <p:sldId id="384" r:id="rId44"/>
    <p:sldId id="385" r:id="rId45"/>
    <p:sldId id="386" r:id="rId46"/>
    <p:sldId id="387" r:id="rId47"/>
    <p:sldId id="388" r:id="rId48"/>
    <p:sldId id="389" r:id="rId49"/>
    <p:sldId id="390" r:id="rId50"/>
    <p:sldId id="391" r:id="rId51"/>
    <p:sldId id="275" r:id="rId52"/>
    <p:sldId id="296" r:id="rId53"/>
    <p:sldId id="276" r:id="rId54"/>
    <p:sldId id="377" r:id="rId55"/>
    <p:sldId id="378" r:id="rId56"/>
    <p:sldId id="379" r:id="rId57"/>
    <p:sldId id="277" r:id="rId58"/>
    <p:sldId id="278" r:id="rId59"/>
    <p:sldId id="279" r:id="rId60"/>
    <p:sldId id="283" r:id="rId61"/>
    <p:sldId id="284" r:id="rId62"/>
    <p:sldId id="392" r:id="rId63"/>
    <p:sldId id="285" r:id="rId64"/>
    <p:sldId id="286" r:id="rId65"/>
    <p:sldId id="325" r:id="rId66"/>
    <p:sldId id="326" r:id="rId67"/>
    <p:sldId id="287" r:id="rId68"/>
    <p:sldId id="288" r:id="rId69"/>
    <p:sldId id="327" r:id="rId70"/>
    <p:sldId id="328" r:id="rId71"/>
    <p:sldId id="289" r:id="rId72"/>
    <p:sldId id="298" r:id="rId73"/>
    <p:sldId id="330" r:id="rId74"/>
    <p:sldId id="341" r:id="rId75"/>
    <p:sldId id="401" r:id="rId76"/>
    <p:sldId id="290" r:id="rId77"/>
    <p:sldId id="402" r:id="rId78"/>
    <p:sldId id="297" r:id="rId79"/>
    <p:sldId id="400" r:id="rId80"/>
    <p:sldId id="403" r:id="rId81"/>
    <p:sldId id="404" r:id="rId82"/>
    <p:sldId id="405" r:id="rId83"/>
    <p:sldId id="393" r:id="rId84"/>
    <p:sldId id="399" r:id="rId85"/>
    <p:sldId id="291" r:id="rId86"/>
    <p:sldId id="406" r:id="rId87"/>
    <p:sldId id="407" r:id="rId88"/>
    <p:sldId id="408" r:id="rId89"/>
    <p:sldId id="299" r:id="rId90"/>
    <p:sldId id="334" r:id="rId91"/>
    <p:sldId id="409" r:id="rId92"/>
    <p:sldId id="335" r:id="rId93"/>
    <p:sldId id="410" r:id="rId94"/>
    <p:sldId id="336" r:id="rId95"/>
    <p:sldId id="292" r:id="rId96"/>
    <p:sldId id="398" r:id="rId97"/>
  </p:sldIdLst>
  <p:sldSz cx="9144000" cy="6858000" type="screen4x3"/>
  <p:notesSz cx="6858000" cy="9144000"/>
  <p:defaultTextStyle>
    <a:defPPr>
      <a:defRPr lang="zh-CN"/>
    </a:defPPr>
    <a:lvl1pPr marL="0" lvl="0"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00"/>
    <a:srgbClr val="FF00FF"/>
    <a:srgbClr val="FF3300"/>
    <a:srgbClr val="FFCC66"/>
    <a:srgbClr val="99CCFF"/>
    <a:srgbClr val="6B03E9"/>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94"/>
  </p:normalViewPr>
  <p:slideViewPr>
    <p:cSldViewPr snapToGrid="0" showGuides="1">
      <p:cViewPr varScale="1">
        <p:scale>
          <a:sx n="88" d="100"/>
          <a:sy n="88" d="100"/>
        </p:scale>
        <p:origin x="227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170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9.wmf"/><Relationship Id="rId1" Type="http://schemas.openxmlformats.org/officeDocument/2006/relationships/image" Target="../media/image30.wmf"/><Relationship Id="rId4"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5" Type="http://schemas.openxmlformats.org/officeDocument/2006/relationships/image" Target="../media/image64.wmf"/><Relationship Id="rId4" Type="http://schemas.openxmlformats.org/officeDocument/2006/relationships/image" Target="../media/image6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fontAlgn="base">
              <a:defRPr kumimoji="1"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347"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fontAlgn="base">
              <a:defRPr kumimoji="1"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348"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fontAlgn="base">
              <a:defRPr kumimoji="1"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349"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marL="0" marR="0" lvl="0" indent="0" algn="l" defTabSz="914400" rtl="0" eaLnBrk="1" fontAlgn="ctr"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marL="0" marR="0" lvl="0" indent="0" algn="r" defTabSz="914400" rtl="0" eaLnBrk="1" fontAlgn="ctr" latinLnBrk="0" hangingPunct="1">
              <a:lnSpc>
                <a:spcPct val="100000"/>
              </a:lnSpc>
              <a:spcBef>
                <a:spcPct val="0"/>
              </a:spcBef>
              <a:spcAft>
                <a:spcPct val="0"/>
              </a:spcAft>
              <a:buClrTx/>
              <a:buSzTx/>
              <a:buFontTx/>
              <a:buNone/>
              <a:defRPr/>
            </a:pPr>
            <a:fld id="{973F70F1-3C2B-4A0E-98EA-3AD67D13B7F6}" type="datetimeFigureOut">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2024/2/26</a:t>
            </a:fld>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marL="0" marR="0" lvl="0" indent="0" algn="l" defTabSz="914400" rtl="0" eaLnBrk="1" fontAlgn="ctr"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hangingPunct="1">
              <a:buNone/>
            </a:pPr>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a:blipFill>
        <a:effectLst/>
      </p:bgPr>
    </p:bg>
    <p:spTree>
      <p:nvGrpSpPr>
        <p:cNvPr id="1" name=""/>
        <p:cNvGrpSpPr/>
        <p:nvPr/>
      </p:nvGrpSpPr>
      <p:grpSpPr>
        <a:xfrm>
          <a:off x="0" y="0"/>
          <a:ext cx="0" cy="0"/>
          <a:chOff x="0" y="0"/>
          <a:chExt cx="0" cy="0"/>
        </a:xfrm>
      </p:grpSpPr>
      <p:grpSp>
        <p:nvGrpSpPr>
          <p:cNvPr id="36866"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36874"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706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7067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p>
        </p:txBody>
      </p:sp>
      <p:sp>
        <p:nvSpPr>
          <p:cNvPr id="31" name="Rectangle 16"/>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b" anchorCtr="0" compatLnSpc="1"/>
          <a:lstStyle/>
          <a:p>
            <a:pPr algn="r">
              <a:buNone/>
            </a:pPr>
            <a:fld id="{9A0DB2DC-4C9A-4742-B13C-FB6460FD3503}" type="slidenum">
              <a:rPr lang="en-US" altLang="zh-CN" dirty="0">
                <a:latin typeface="Arial Black" panose="020B0A04020102020204" pitchFamily="34" charset="0"/>
              </a:rPr>
              <a:t>‹#›</a:t>
            </a:fld>
            <a:endParaRPr lang="en-US" altLang="zh-CN" dirty="0">
              <a:latin typeface="Arial Black" panose="020B0A04020102020204" pitchFamily="34" charset="0"/>
            </a:endParaRPr>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页脚占位符 2"/>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
        <p:nvSpPr>
          <p:cNvPr id="5" name="日期占位符 4"/>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457200"/>
            <a:ext cx="8229600" cy="1371600"/>
          </a:xfrm>
        </p:spPr>
        <p:txBody>
          <a:bodyPr/>
          <a:lstStyle/>
          <a:p>
            <a:r>
              <a:rPr lang="zh-CN" altLang="en-US"/>
              <a:t>单击此处编辑母版标题样式</a:t>
            </a:r>
          </a:p>
        </p:txBody>
      </p:sp>
      <p:sp>
        <p:nvSpPr>
          <p:cNvPr id="3" name="内容占位符 2"/>
          <p:cNvSpPr>
            <a:spLocks noGrp="1"/>
          </p:cNvSpPr>
          <p:nvPr>
            <p:ph sz="quarter" idx="1"/>
          </p:nvPr>
        </p:nvSpPr>
        <p:spPr>
          <a:xfrm>
            <a:off x="457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
        <p:nvSpPr>
          <p:cNvPr id="9" name="日期占位符 8"/>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1"/>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
        <p:nvSpPr>
          <p:cNvPr id="8" name="日期占位符 7"/>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
        <p:nvSpPr>
          <p:cNvPr id="7" name="日期占位符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
        <p:nvSpPr>
          <p:cNvPr id="9" name="日期占位符 8"/>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
        <p:nvSpPr>
          <p:cNvPr id="5" name="日期占位符 4"/>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
        <p:nvSpPr>
          <p:cNvPr id="4" name="日期占位符 3"/>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
        <p:nvSpPr>
          <p:cNvPr id="7" name="日期占位符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
        <p:nvSpPr>
          <p:cNvPr id="7" name="日期占位符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7"/>
        </a:blip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fontAlgn="base">
              <a:defRPr sz="1200">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9635"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fontAlgn="base">
              <a:defRPr sz="1200">
                <a:latin typeface="Arial Black" panose="020B0A04020102020204" pitchFamily="34" charset="0"/>
              </a:defRPr>
            </a:lvl1p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grpSp>
        <p:nvGrpSpPr>
          <p:cNvPr id="35844" name="Group 4"/>
          <p:cNvGrpSpPr/>
          <p:nvPr/>
        </p:nvGrpSpPr>
        <p:grpSpPr>
          <a:xfrm>
            <a:off x="0" y="0"/>
            <a:ext cx="9144000" cy="546100"/>
            <a:chOff x="0" y="0"/>
            <a:chExt cx="5760" cy="344"/>
          </a:xfrm>
        </p:grpSpPr>
        <p:sp>
          <p:nvSpPr>
            <p:cNvPr id="6963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63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639"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9640"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9641"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69642"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9643"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9644"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69645"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35845" name="Rectangle 14"/>
          <p:cNvSpPr>
            <a:spLocks noGrp="1"/>
          </p:cNvSpPr>
          <p:nvPr>
            <p:ph type="title"/>
          </p:nvPr>
        </p:nvSpPr>
        <p:spPr>
          <a:xfrm>
            <a:off x="457200" y="457200"/>
            <a:ext cx="8229600" cy="1371600"/>
          </a:xfrm>
          <a:prstGeom prst="rect">
            <a:avLst/>
          </a:prstGeom>
          <a:noFill/>
          <a:ln w="9525">
            <a:noFill/>
          </a:ln>
        </p:spPr>
        <p:txBody>
          <a:bodyPr anchor="ctr" anchorCtr="0"/>
          <a:lstStyle/>
          <a:p>
            <a:pPr lvl="0"/>
            <a:r>
              <a:rPr lang="zh-CN" altLang="en-US" dirty="0"/>
              <a:t>单击此处编辑母版标题样式</a:t>
            </a:r>
          </a:p>
        </p:txBody>
      </p:sp>
      <p:sp>
        <p:nvSpPr>
          <p:cNvPr id="35846" name="Rectangle 15"/>
          <p:cNvSpPr>
            <a:spLocks noGrp="1"/>
          </p:cNvSpPr>
          <p:nvPr>
            <p:ph type="body" idx="1"/>
          </p:nvPr>
        </p:nvSpPr>
        <p:spPr>
          <a:xfrm>
            <a:off x="457200" y="1981200"/>
            <a:ext cx="8229600" cy="3886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9648"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fontAlgn="base">
              <a:defRPr sz="12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zoom/>
  </p:transition>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0.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5.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3.bin"/><Relationship Id="rId14" Type="http://schemas.openxmlformats.org/officeDocument/2006/relationships/image" Target="../media/image29.wmf"/></Relationships>
</file>

<file path=ppt/slides/_rels/slide2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27.bin"/><Relationship Id="rId10" Type="http://schemas.openxmlformats.org/officeDocument/2006/relationships/image" Target="../media/image32.wmf"/><Relationship Id="rId4" Type="http://schemas.openxmlformats.org/officeDocument/2006/relationships/image" Target="../media/image30.wmf"/><Relationship Id="rId9" Type="http://schemas.openxmlformats.org/officeDocument/2006/relationships/oleObject" Target="../embeddings/oleObject29.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32.bin"/><Relationship Id="rId4" Type="http://schemas.openxmlformats.org/officeDocument/2006/relationships/image" Target="../media/image3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37.wmf"/><Relationship Id="rId5" Type="http://schemas.openxmlformats.org/officeDocument/2006/relationships/oleObject" Target="../embeddings/oleObject34.bin"/><Relationship Id="rId4" Type="http://schemas.openxmlformats.org/officeDocument/2006/relationships/image" Target="../media/image3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39.wmf"/><Relationship Id="rId5" Type="http://schemas.openxmlformats.org/officeDocument/2006/relationships/oleObject" Target="../embeddings/oleObject36.bin"/><Relationship Id="rId4" Type="http://schemas.openxmlformats.org/officeDocument/2006/relationships/image" Target="../media/image3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41.wmf"/><Relationship Id="rId5" Type="http://schemas.openxmlformats.org/officeDocument/2006/relationships/oleObject" Target="../embeddings/oleObject38.bin"/><Relationship Id="rId4" Type="http://schemas.openxmlformats.org/officeDocument/2006/relationships/image" Target="../media/image40.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3.wmf"/><Relationship Id="rId5" Type="http://schemas.openxmlformats.org/officeDocument/2006/relationships/oleObject" Target="../embeddings/oleObject40.bin"/><Relationship Id="rId4" Type="http://schemas.openxmlformats.org/officeDocument/2006/relationships/image" Target="../media/image4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4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6.wmf"/><Relationship Id="rId5" Type="http://schemas.openxmlformats.org/officeDocument/2006/relationships/oleObject" Target="../embeddings/oleObject43.bin"/><Relationship Id="rId4" Type="http://schemas.openxmlformats.org/officeDocument/2006/relationships/image" Target="../media/image45.wmf"/></Relationships>
</file>

<file path=ppt/slides/_rels/slide42.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8.wmf"/><Relationship Id="rId5" Type="http://schemas.openxmlformats.org/officeDocument/2006/relationships/oleObject" Target="../embeddings/oleObject45.bin"/><Relationship Id="rId4" Type="http://schemas.openxmlformats.org/officeDocument/2006/relationships/image" Target="../media/image47.wmf"/></Relationships>
</file>

<file path=ppt/slides/_rels/slide43.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51.wmf"/><Relationship Id="rId5" Type="http://schemas.openxmlformats.org/officeDocument/2006/relationships/oleObject" Target="../embeddings/oleObject48.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50.bin"/></Relationships>
</file>

<file path=ppt/slides/_rels/slide44.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58.wmf"/><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image" Target="../media/image55.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4.bin"/><Relationship Id="rId14" Type="http://schemas.openxmlformats.org/officeDocument/2006/relationships/image" Target="../media/image59.wmf"/></Relationships>
</file>

<file path=ppt/slides/_rels/slide45.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1.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0.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2.xml"/><Relationship Id="rId1" Type="http://schemas.openxmlformats.org/officeDocument/2006/relationships/vmlDrawing" Target="../drawings/vmlDrawing23.vml"/><Relationship Id="rId4" Type="http://schemas.openxmlformats.org/officeDocument/2006/relationships/image" Target="../media/image65.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76.wmf"/><Relationship Id="rId5" Type="http://schemas.openxmlformats.org/officeDocument/2006/relationships/oleObject" Target="../embeddings/oleObject64.bin"/><Relationship Id="rId4" Type="http://schemas.openxmlformats.org/officeDocument/2006/relationships/image" Target="../media/image75.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2.xml"/><Relationship Id="rId1" Type="http://schemas.openxmlformats.org/officeDocument/2006/relationships/vmlDrawing" Target="../drawings/vmlDrawing25.vml"/><Relationship Id="rId4" Type="http://schemas.openxmlformats.org/officeDocument/2006/relationships/image" Target="../media/image77.wmf"/></Relationships>
</file>

<file path=ppt/slides/_rels/slide66.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82.wmf"/><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79.w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69.bin"/><Relationship Id="rId14" Type="http://schemas.openxmlformats.org/officeDocument/2006/relationships/image" Target="../media/image83.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85.wmf"/><Relationship Id="rId5" Type="http://schemas.openxmlformats.org/officeDocument/2006/relationships/oleObject" Target="../embeddings/oleObject73.bin"/><Relationship Id="rId10" Type="http://schemas.openxmlformats.org/officeDocument/2006/relationships/oleObject" Target="../embeddings/oleObject76.bin"/><Relationship Id="rId4" Type="http://schemas.openxmlformats.org/officeDocument/2006/relationships/image" Target="../media/image84.wmf"/><Relationship Id="rId9" Type="http://schemas.openxmlformats.org/officeDocument/2006/relationships/oleObject" Target="../embeddings/oleObject75.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88.wmf"/><Relationship Id="rId5" Type="http://schemas.openxmlformats.org/officeDocument/2006/relationships/oleObject" Target="../embeddings/oleObject78.bin"/><Relationship Id="rId10" Type="http://schemas.openxmlformats.org/officeDocument/2006/relationships/oleObject" Target="../embeddings/oleObject81.bin"/><Relationship Id="rId4" Type="http://schemas.openxmlformats.org/officeDocument/2006/relationships/image" Target="../media/image87.wmf"/><Relationship Id="rId9" Type="http://schemas.openxmlformats.org/officeDocument/2006/relationships/oleObject" Target="../embeddings/oleObject80.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92.wmf"/><Relationship Id="rId5" Type="http://schemas.openxmlformats.org/officeDocument/2006/relationships/oleObject" Target="../embeddings/oleObject83.bin"/><Relationship Id="rId4" Type="http://schemas.openxmlformats.org/officeDocument/2006/relationships/image" Target="../media/image91.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oleObject" Target="../embeddings/oleObject84.bin"/><Relationship Id="rId7"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86.bin"/><Relationship Id="rId5" Type="http://schemas.openxmlformats.org/officeDocument/2006/relationships/oleObject" Target="../embeddings/oleObject85.bin"/><Relationship Id="rId10" Type="http://schemas.openxmlformats.org/officeDocument/2006/relationships/oleObject" Target="../embeddings/oleObject90.bin"/><Relationship Id="rId4" Type="http://schemas.openxmlformats.org/officeDocument/2006/relationships/image" Target="../media/image86.wmf"/><Relationship Id="rId9" Type="http://schemas.openxmlformats.org/officeDocument/2006/relationships/oleObject" Target="../embeddings/oleObject89.bin"/></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95.bin"/><Relationship Id="rId13" Type="http://schemas.openxmlformats.org/officeDocument/2006/relationships/oleObject" Target="../embeddings/oleObject100.bin"/><Relationship Id="rId18" Type="http://schemas.openxmlformats.org/officeDocument/2006/relationships/oleObject" Target="../embeddings/oleObject105.bin"/><Relationship Id="rId3" Type="http://schemas.openxmlformats.org/officeDocument/2006/relationships/oleObject" Target="../embeddings/oleObject91.bin"/><Relationship Id="rId21" Type="http://schemas.openxmlformats.org/officeDocument/2006/relationships/oleObject" Target="../embeddings/oleObject108.bin"/><Relationship Id="rId7" Type="http://schemas.openxmlformats.org/officeDocument/2006/relationships/oleObject" Target="../embeddings/oleObject94.bin"/><Relationship Id="rId12" Type="http://schemas.openxmlformats.org/officeDocument/2006/relationships/oleObject" Target="../embeddings/oleObject99.bin"/><Relationship Id="rId17" Type="http://schemas.openxmlformats.org/officeDocument/2006/relationships/oleObject" Target="../embeddings/oleObject104.bin"/><Relationship Id="rId2" Type="http://schemas.openxmlformats.org/officeDocument/2006/relationships/slideLayout" Target="../slideLayouts/slideLayout2.xml"/><Relationship Id="rId16" Type="http://schemas.openxmlformats.org/officeDocument/2006/relationships/oleObject" Target="../embeddings/oleObject103.bin"/><Relationship Id="rId20" Type="http://schemas.openxmlformats.org/officeDocument/2006/relationships/oleObject" Target="../embeddings/oleObject107.bin"/><Relationship Id="rId1" Type="http://schemas.openxmlformats.org/officeDocument/2006/relationships/vmlDrawing" Target="../drawings/vmlDrawing31.vml"/><Relationship Id="rId6" Type="http://schemas.openxmlformats.org/officeDocument/2006/relationships/oleObject" Target="../embeddings/oleObject93.bin"/><Relationship Id="rId11" Type="http://schemas.openxmlformats.org/officeDocument/2006/relationships/oleObject" Target="../embeddings/oleObject98.bin"/><Relationship Id="rId5" Type="http://schemas.openxmlformats.org/officeDocument/2006/relationships/oleObject" Target="../embeddings/oleObject92.bin"/><Relationship Id="rId15" Type="http://schemas.openxmlformats.org/officeDocument/2006/relationships/oleObject" Target="../embeddings/oleObject102.bin"/><Relationship Id="rId23" Type="http://schemas.openxmlformats.org/officeDocument/2006/relationships/oleObject" Target="../embeddings/oleObject110.bin"/><Relationship Id="rId10" Type="http://schemas.openxmlformats.org/officeDocument/2006/relationships/oleObject" Target="../embeddings/oleObject97.bin"/><Relationship Id="rId19" Type="http://schemas.openxmlformats.org/officeDocument/2006/relationships/oleObject" Target="../embeddings/oleObject106.bin"/><Relationship Id="rId4" Type="http://schemas.openxmlformats.org/officeDocument/2006/relationships/image" Target="../media/image86.wmf"/><Relationship Id="rId9" Type="http://schemas.openxmlformats.org/officeDocument/2006/relationships/oleObject" Target="../embeddings/oleObject96.bin"/><Relationship Id="rId14" Type="http://schemas.openxmlformats.org/officeDocument/2006/relationships/oleObject" Target="../embeddings/oleObject101.bin"/><Relationship Id="rId22" Type="http://schemas.openxmlformats.org/officeDocument/2006/relationships/oleObject" Target="../embeddings/oleObject109.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oleObject" Target="../embeddings/oleObject111.bin"/><Relationship Id="rId7" Type="http://schemas.openxmlformats.org/officeDocument/2006/relationships/image" Target="../media/image94.wmf"/><Relationship Id="rId2" Type="http://schemas.openxmlformats.org/officeDocument/2006/relationships/slideLayout" Target="../slideLayouts/slideLayout14.xml"/><Relationship Id="rId1" Type="http://schemas.openxmlformats.org/officeDocument/2006/relationships/vmlDrawing" Target="../drawings/vmlDrawing32.vml"/><Relationship Id="rId6" Type="http://schemas.openxmlformats.org/officeDocument/2006/relationships/oleObject" Target="../embeddings/oleObject113.bin"/><Relationship Id="rId11" Type="http://schemas.openxmlformats.org/officeDocument/2006/relationships/slide" Target="slide92.xml"/><Relationship Id="rId5" Type="http://schemas.openxmlformats.org/officeDocument/2006/relationships/image" Target="../media/image93.wmf"/><Relationship Id="rId10" Type="http://schemas.openxmlformats.org/officeDocument/2006/relationships/slide" Target="slide91.xml"/><Relationship Id="rId4" Type="http://schemas.openxmlformats.org/officeDocument/2006/relationships/oleObject" Target="../embeddings/oleObject112.bin"/><Relationship Id="rId9" Type="http://schemas.openxmlformats.org/officeDocument/2006/relationships/image" Target="../media/image95.wmf"/></Relationships>
</file>

<file path=ppt/slides/_rels/slide91.xml.rels><?xml version="1.0" encoding="UTF-8" standalone="yes"?>
<Relationships xmlns="http://schemas.openxmlformats.org/package/2006/relationships"><Relationship Id="rId2" Type="http://schemas.openxmlformats.org/officeDocument/2006/relationships/slide" Target="slide90.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14.xml"/><Relationship Id="rId1" Type="http://schemas.openxmlformats.org/officeDocument/2006/relationships/vmlDrawing" Target="../drawings/vmlDrawing33.vml"/><Relationship Id="rId6" Type="http://schemas.openxmlformats.org/officeDocument/2006/relationships/image" Target="../media/image97.wmf"/><Relationship Id="rId5" Type="http://schemas.openxmlformats.org/officeDocument/2006/relationships/oleObject" Target="../embeddings/oleObject116.bin"/><Relationship Id="rId4" Type="http://schemas.openxmlformats.org/officeDocument/2006/relationships/image" Target="../media/image96.wmf"/><Relationship Id="rId9" Type="http://schemas.openxmlformats.org/officeDocument/2006/relationships/slide" Target="slide9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14.xml"/><Relationship Id="rId1" Type="http://schemas.openxmlformats.org/officeDocument/2006/relationships/vmlDrawing" Target="../drawings/vmlDrawing34.vml"/><Relationship Id="rId4" Type="http://schemas.openxmlformats.org/officeDocument/2006/relationships/image" Target="../media/image99.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65" name="Text Box 145"/>
          <p:cNvSpPr txBox="1">
            <a:spLocks noChangeArrowheads="1"/>
          </p:cNvSpPr>
          <p:nvPr/>
        </p:nvSpPr>
        <p:spPr bwMode="auto">
          <a:xfrm>
            <a:off x="590550" y="2157413"/>
            <a:ext cx="7645400" cy="2530475"/>
          </a:xfrm>
          <a:prstGeom prst="rect">
            <a:avLst/>
          </a:prstGeom>
          <a:noFill/>
          <a:ln w="9525">
            <a:noFill/>
            <a:miter lim="800000"/>
          </a:ln>
          <a:effectLst/>
        </p:spPr>
        <p:txBody>
          <a:bodyPr>
            <a:spAutoFit/>
          </a:bodyPr>
          <a:lstStyle/>
          <a:p>
            <a:pPr marR="0" algn="ctr" defTabSz="914400" fontAlgn="base">
              <a:buClrTx/>
              <a:buSzTx/>
              <a:buFontTx/>
              <a:buNone/>
              <a:defRPr/>
            </a:pPr>
            <a:r>
              <a:rPr kumimoji="0" lang="zh-CN" altLang="en-US" sz="8000" kern="1200" cap="none" spc="0" normalizeH="0" baseline="0" noProof="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第一章 </a:t>
            </a:r>
          </a:p>
          <a:p>
            <a:pPr marR="0" algn="ctr" defTabSz="914400" fontAlgn="base">
              <a:buClrTx/>
              <a:buSzTx/>
              <a:buFontTx/>
              <a:buNone/>
              <a:defRPr/>
            </a:pPr>
            <a:r>
              <a:rPr kumimoji="0" lang="zh-CN" altLang="en-US" sz="8000" kern="1200" cap="none" spc="0" normalizeH="0" baseline="0" noProof="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数制与码制</a:t>
            </a: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823913" y="603250"/>
            <a:ext cx="7219950" cy="579438"/>
          </a:xfrm>
          <a:prstGeom prst="rect">
            <a:avLst/>
          </a:prstGeom>
          <a:noFill/>
          <a:ln w="9525">
            <a:noFill/>
            <a:miter lim="800000"/>
          </a:ln>
          <a:effectLst/>
        </p:spPr>
        <p:txBody>
          <a:bodyPr>
            <a:spAutoFit/>
          </a:bodyPr>
          <a:lstStyle/>
          <a:p>
            <a:pPr marR="0" defTabSz="914400">
              <a:buClrTx/>
              <a:buSzTx/>
              <a:buFontTx/>
              <a:buNone/>
              <a:defRPr/>
            </a:pPr>
            <a:r>
              <a:rPr kumimoji="1" lang="en-US" altLang="zh-CN" b="1" kern="1200" cap="none" spc="0" normalizeH="0" baseline="0" noProof="0">
                <a:solidFill>
                  <a:srgbClr val="0000FF"/>
                </a:solidFill>
                <a:latin typeface="Times New Roman" panose="02020603050405020304" pitchFamily="18" charset="0"/>
                <a:ea typeface="宋体" panose="02010600030101010101" pitchFamily="2" charset="-122"/>
                <a:cs typeface="+mn-cs"/>
              </a:rPr>
              <a:t>   </a:t>
            </a:r>
            <a:r>
              <a:rPr kumimoji="1" lang="zh-CN" altLang="en-US" sz="3200" b="1" kern="1200" cap="none" spc="0" normalizeH="0" baseline="0" noProof="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关于“二进制节省设备”的证明： </a:t>
            </a:r>
          </a:p>
        </p:txBody>
      </p:sp>
      <p:sp>
        <p:nvSpPr>
          <p:cNvPr id="180227" name="Text Box 3"/>
          <p:cNvSpPr txBox="1"/>
          <p:nvPr/>
        </p:nvSpPr>
        <p:spPr>
          <a:xfrm>
            <a:off x="965200" y="1273175"/>
            <a:ext cx="7097713" cy="5276850"/>
          </a:xfrm>
          <a:prstGeom prst="rect">
            <a:avLst/>
          </a:prstGeom>
          <a:noFill/>
          <a:ln w="9525">
            <a:noFill/>
          </a:ln>
        </p:spPr>
        <p:txBody>
          <a:bodyPr>
            <a:spAutoFit/>
          </a:bodyPr>
          <a:lstStyle/>
          <a:p>
            <a:pPr fontAlgn="base">
              <a:spcBef>
                <a:spcPct val="10000"/>
              </a:spcBef>
              <a:spcAft>
                <a:spcPct val="10000"/>
              </a:spcAft>
            </a:pPr>
            <a:r>
              <a:rPr lang="en-US" altLang="zh-CN" sz="2400" b="1" dirty="0">
                <a:latin typeface="宋体" panose="02010600030101010101" pitchFamily="2" charset="-122"/>
              </a:rPr>
              <a:t>2</a:t>
            </a:r>
            <a:r>
              <a:rPr lang="zh-CN" altLang="en-US" sz="2400" b="1" dirty="0">
                <a:latin typeface="宋体" panose="02010600030101010101" pitchFamily="2" charset="-122"/>
              </a:rPr>
              <a:t>）唯一性证明</a:t>
            </a:r>
          </a:p>
          <a:p>
            <a:pPr fontAlgn="base">
              <a:spcBef>
                <a:spcPct val="10000"/>
              </a:spcBef>
              <a:spcAft>
                <a:spcPct val="10000"/>
              </a:spcAft>
            </a:pPr>
            <a:r>
              <a:rPr lang="zh-CN" altLang="en-US" sz="2400" b="1" dirty="0">
                <a:latin typeface="宋体" panose="02010600030101010101" pitchFamily="2" charset="-122"/>
              </a:rPr>
              <a:t>  设 </a:t>
            </a:r>
            <a:r>
              <a:rPr lang="en-US" altLang="zh-CN" sz="2400" b="1" dirty="0">
                <a:latin typeface="宋体" panose="02010600030101010101" pitchFamily="2" charset="-122"/>
              </a:rPr>
              <a:t>N=R</a:t>
            </a:r>
            <a:r>
              <a:rPr lang="en-US" altLang="zh-CN" sz="2400" b="1" i="1" baseline="30000" dirty="0">
                <a:latin typeface="宋体" panose="02010600030101010101" pitchFamily="2" charset="-122"/>
              </a:rPr>
              <a:t>n</a:t>
            </a:r>
            <a:r>
              <a:rPr lang="en-US" altLang="zh-CN" sz="2400" b="1" baseline="30000"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N</a:t>
            </a:r>
            <a:r>
              <a:rPr lang="zh-CN" altLang="en-US" sz="2400" b="1" dirty="0">
                <a:latin typeface="宋体" panose="02010600030101010101" pitchFamily="2" charset="-122"/>
              </a:rPr>
              <a:t>为最大信息量，</a:t>
            </a:r>
            <a:r>
              <a:rPr lang="en-US" altLang="zh-CN" sz="2400" b="1" dirty="0">
                <a:latin typeface="宋体" panose="02010600030101010101" pitchFamily="2" charset="-122"/>
              </a:rPr>
              <a:t>n</a:t>
            </a:r>
            <a:r>
              <a:rPr lang="zh-CN" altLang="en-US" sz="2400" b="1" dirty="0">
                <a:latin typeface="宋体" panose="02010600030101010101" pitchFamily="2" charset="-122"/>
              </a:rPr>
              <a:t>为</a:t>
            </a:r>
            <a:r>
              <a:rPr lang="en-US" altLang="zh-CN" sz="2400" b="1" dirty="0">
                <a:latin typeface="宋体" panose="02010600030101010101" pitchFamily="2" charset="-122"/>
              </a:rPr>
              <a:t>R</a:t>
            </a:r>
            <a:r>
              <a:rPr lang="zh-CN" altLang="en-US" sz="2400" b="1" dirty="0">
                <a:latin typeface="宋体" panose="02010600030101010101" pitchFamily="2" charset="-122"/>
              </a:rPr>
              <a:t>进制数的位数）</a:t>
            </a:r>
          </a:p>
          <a:p>
            <a:pPr fontAlgn="base">
              <a:spcBef>
                <a:spcPct val="10000"/>
              </a:spcBef>
              <a:spcAft>
                <a:spcPct val="10000"/>
              </a:spcAft>
            </a:pPr>
            <a:r>
              <a:rPr lang="zh-CN" altLang="en-US" sz="2400" b="1" dirty="0">
                <a:latin typeface="宋体" panose="02010600030101010101" pitchFamily="2" charset="-122"/>
              </a:rPr>
              <a:t>  两边取对数，得： </a:t>
            </a:r>
            <a:r>
              <a:rPr lang="en-US" altLang="zh-CN" sz="2400" b="1" dirty="0">
                <a:latin typeface="宋体" panose="02010600030101010101" pitchFamily="2" charset="-122"/>
              </a:rPr>
              <a:t>Ln(N)=ln(R</a:t>
            </a:r>
            <a:r>
              <a:rPr lang="en-US" altLang="zh-CN" sz="2400" b="1" i="1" baseline="30000" dirty="0">
                <a:latin typeface="宋体" panose="02010600030101010101" pitchFamily="2" charset="-122"/>
              </a:rPr>
              <a:t>n</a:t>
            </a:r>
            <a:r>
              <a:rPr lang="en-US" altLang="zh-CN" sz="2400" b="1" dirty="0">
                <a:latin typeface="宋体" panose="02010600030101010101" pitchFamily="2" charset="-122"/>
              </a:rPr>
              <a:t>)=nLnR</a:t>
            </a:r>
          </a:p>
          <a:p>
            <a:pPr fontAlgn="base">
              <a:spcBef>
                <a:spcPct val="10000"/>
              </a:spcBef>
              <a:spcAft>
                <a:spcPct val="10000"/>
              </a:spcAft>
            </a:pPr>
            <a:r>
              <a:rPr lang="en-US" altLang="zh-CN" sz="2400" b="1" dirty="0">
                <a:latin typeface="宋体" panose="02010600030101010101" pitchFamily="2" charset="-122"/>
              </a:rPr>
              <a:t>  </a:t>
            </a:r>
            <a:r>
              <a:rPr lang="zh-CN" altLang="en-US" sz="2400" b="1" dirty="0">
                <a:latin typeface="宋体" panose="02010600030101010101" pitchFamily="2" charset="-122"/>
              </a:rPr>
              <a:t>令</a:t>
            </a:r>
            <a:r>
              <a:rPr lang="en-US" altLang="zh-CN" sz="2400" b="1" dirty="0">
                <a:latin typeface="宋体" panose="02010600030101010101" pitchFamily="2" charset="-122"/>
              </a:rPr>
              <a:t>C=Ln(N)</a:t>
            </a:r>
            <a:r>
              <a:rPr lang="zh-CN" altLang="en-US" sz="2400" b="1" dirty="0">
                <a:latin typeface="宋体" panose="02010600030101010101" pitchFamily="2" charset="-122"/>
              </a:rPr>
              <a:t>， 则： </a:t>
            </a:r>
            <a:r>
              <a:rPr lang="en-US" altLang="zh-CN" sz="2400" b="1" dirty="0">
                <a:latin typeface="宋体" panose="02010600030101010101" pitchFamily="2" charset="-122"/>
              </a:rPr>
              <a:t>C=nLn(R)</a:t>
            </a:r>
          </a:p>
          <a:p>
            <a:pPr fontAlgn="base">
              <a:spcBef>
                <a:spcPct val="10000"/>
              </a:spcBef>
              <a:spcAft>
                <a:spcPct val="10000"/>
              </a:spcAft>
            </a:pPr>
            <a:r>
              <a:rPr lang="en-US" altLang="zh-CN" sz="2400" b="1" dirty="0">
                <a:latin typeface="宋体" panose="02010600030101010101" pitchFamily="2" charset="-122"/>
              </a:rPr>
              <a:t>  </a:t>
            </a:r>
            <a:r>
              <a:rPr lang="zh-CN" altLang="en-US" sz="2400" b="1" dirty="0">
                <a:latin typeface="宋体" panose="02010600030101010101" pitchFamily="2" charset="-122"/>
              </a:rPr>
              <a:t>两边同乘</a:t>
            </a:r>
            <a:r>
              <a:rPr lang="en-US" altLang="zh-CN" sz="2400" b="1" dirty="0">
                <a:latin typeface="宋体" panose="02010600030101010101" pitchFamily="2" charset="-122"/>
              </a:rPr>
              <a:t>R</a:t>
            </a:r>
            <a:r>
              <a:rPr lang="zh-CN" altLang="en-US" sz="2400" b="1" dirty="0">
                <a:latin typeface="宋体" panose="02010600030101010101" pitchFamily="2" charset="-122"/>
              </a:rPr>
              <a:t>，</a:t>
            </a:r>
            <a:r>
              <a:rPr lang="en-US" altLang="zh-CN" sz="2400" b="1" dirty="0">
                <a:latin typeface="宋体" panose="02010600030101010101" pitchFamily="2" charset="-122"/>
              </a:rPr>
              <a:t>RC=nRLn(R)   =&gt;</a:t>
            </a:r>
          </a:p>
          <a:p>
            <a:pPr fontAlgn="base">
              <a:spcBef>
                <a:spcPct val="10000"/>
              </a:spcBef>
              <a:spcAft>
                <a:spcPct val="10000"/>
              </a:spcAft>
            </a:pPr>
            <a:r>
              <a:rPr lang="en-US" altLang="zh-CN" sz="2400" b="1" dirty="0">
                <a:latin typeface="宋体" panose="02010600030101010101" pitchFamily="2" charset="-122"/>
              </a:rPr>
              <a:t>  </a:t>
            </a:r>
          </a:p>
          <a:p>
            <a:pPr fontAlgn="base">
              <a:spcBef>
                <a:spcPct val="10000"/>
              </a:spcBef>
              <a:spcAft>
                <a:spcPct val="10000"/>
              </a:spcAft>
            </a:pPr>
            <a:r>
              <a:rPr lang="en-US" altLang="zh-CN" sz="2400" b="1" dirty="0">
                <a:latin typeface="宋体" panose="02010600030101010101" pitchFamily="2" charset="-122"/>
              </a:rPr>
              <a:t>  </a:t>
            </a:r>
            <a:r>
              <a:rPr lang="zh-CN" altLang="en-US" sz="2400" b="1" dirty="0">
                <a:latin typeface="宋体" panose="02010600030101010101" pitchFamily="2" charset="-122"/>
              </a:rPr>
              <a:t>对</a:t>
            </a:r>
            <a:r>
              <a:rPr lang="en-US" altLang="zh-CN" sz="2400" b="1" dirty="0">
                <a:latin typeface="宋体" panose="02010600030101010101" pitchFamily="2" charset="-122"/>
              </a:rPr>
              <a:t>R</a:t>
            </a:r>
            <a:r>
              <a:rPr lang="zh-CN" altLang="en-US" sz="2400" b="1" dirty="0">
                <a:latin typeface="宋体" panose="02010600030101010101" pitchFamily="2" charset="-122"/>
              </a:rPr>
              <a:t>求导数并令结果等于零，得：</a:t>
            </a:r>
          </a:p>
          <a:p>
            <a:pPr fontAlgn="base">
              <a:spcBef>
                <a:spcPct val="10000"/>
              </a:spcBef>
              <a:spcAft>
                <a:spcPct val="10000"/>
              </a:spcAft>
            </a:pPr>
            <a:endParaRPr lang="zh-CN" altLang="en-US" sz="2400" b="1" dirty="0">
              <a:latin typeface="宋体" panose="02010600030101010101" pitchFamily="2" charset="-122"/>
            </a:endParaRPr>
          </a:p>
          <a:p>
            <a:pPr fontAlgn="base">
              <a:spcBef>
                <a:spcPct val="10000"/>
              </a:spcBef>
              <a:spcAft>
                <a:spcPct val="10000"/>
              </a:spcAft>
            </a:pPr>
            <a:r>
              <a:rPr lang="zh-CN" altLang="en-US" sz="2400" b="1" dirty="0">
                <a:latin typeface="宋体" panose="02010600030101010101" pitchFamily="2" charset="-122"/>
              </a:rPr>
              <a:t>  则：</a:t>
            </a:r>
          </a:p>
          <a:p>
            <a:pPr fontAlgn="base">
              <a:spcBef>
                <a:spcPct val="10000"/>
              </a:spcBef>
              <a:spcAft>
                <a:spcPct val="10000"/>
              </a:spcAft>
            </a:pPr>
            <a:r>
              <a:rPr lang="zh-CN" altLang="en-US" sz="2400" b="1" dirty="0">
                <a:latin typeface="宋体" panose="02010600030101010101" pitchFamily="2" charset="-122"/>
              </a:rPr>
              <a:t>  </a:t>
            </a:r>
          </a:p>
          <a:p>
            <a:pPr fontAlgn="base">
              <a:spcBef>
                <a:spcPct val="10000"/>
              </a:spcBef>
              <a:spcAft>
                <a:spcPct val="10000"/>
              </a:spcAft>
            </a:pPr>
            <a:r>
              <a:rPr lang="zh-CN" altLang="en-US" sz="2400" b="1" dirty="0">
                <a:latin typeface="宋体" panose="02010600030101010101" pitchFamily="2" charset="-122"/>
              </a:rPr>
              <a:t>  由此得到最小的 </a:t>
            </a:r>
            <a:r>
              <a:rPr lang="en-US" altLang="zh-CN" sz="2400" b="1" dirty="0">
                <a:solidFill>
                  <a:srgbClr val="FF00FF"/>
                </a:solidFill>
                <a:latin typeface="宋体" panose="02010600030101010101" pitchFamily="2" charset="-122"/>
              </a:rPr>
              <a:t>R=e=2.718 </a:t>
            </a:r>
            <a:r>
              <a:rPr lang="en-US" altLang="zh-CN" sz="2400" b="1" dirty="0">
                <a:latin typeface="宋体" panose="02010600030101010101" pitchFamily="2" charset="-122"/>
              </a:rPr>
              <a:t>,</a:t>
            </a:r>
            <a:r>
              <a:rPr lang="zh-CN" altLang="en-US" sz="2400" b="1" dirty="0">
                <a:latin typeface="宋体" panose="02010600030101010101" pitchFamily="2" charset="-122"/>
              </a:rPr>
              <a:t>则取</a:t>
            </a:r>
            <a:r>
              <a:rPr lang="en-US" altLang="zh-CN" sz="2400" b="1" dirty="0">
                <a:latin typeface="宋体" panose="02010600030101010101" pitchFamily="2" charset="-122"/>
              </a:rPr>
              <a:t>R=2</a:t>
            </a:r>
            <a:r>
              <a:rPr lang="zh-CN" altLang="en-US" sz="2400" b="1" dirty="0">
                <a:latin typeface="宋体" panose="02010600030101010101" pitchFamily="2" charset="-122"/>
              </a:rPr>
              <a:t>。              </a:t>
            </a:r>
          </a:p>
          <a:p>
            <a:pPr fontAlgn="base">
              <a:spcBef>
                <a:spcPct val="10000"/>
              </a:spcBef>
              <a:spcAft>
                <a:spcPct val="10000"/>
              </a:spcAft>
            </a:pPr>
            <a:endParaRPr lang="en-US" altLang="zh-CN" sz="2400" b="1" dirty="0">
              <a:latin typeface="宋体" panose="02010600030101010101" pitchFamily="2" charset="-122"/>
            </a:endParaRPr>
          </a:p>
        </p:txBody>
      </p:sp>
      <p:sp>
        <p:nvSpPr>
          <p:cNvPr id="3078"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ndParaRPr>
          </a:p>
        </p:txBody>
      </p:sp>
      <p:graphicFrame>
        <p:nvGraphicFramePr>
          <p:cNvPr id="180229" name="Object 5"/>
          <p:cNvGraphicFramePr/>
          <p:nvPr/>
        </p:nvGraphicFramePr>
        <p:xfrm>
          <a:off x="5592763" y="2876550"/>
          <a:ext cx="1220787" cy="760413"/>
        </p:xfrm>
        <a:graphic>
          <a:graphicData uri="http://schemas.openxmlformats.org/presentationml/2006/ole">
            <mc:AlternateContent xmlns:mc="http://schemas.openxmlformats.org/markup-compatibility/2006">
              <mc:Choice xmlns:v="urn:schemas-microsoft-com:vml" Requires="v">
                <p:oleObj spid="_x0000_s5127" r:id="rId3" imgW="673100" imgH="393700" progId="Equation.3">
                  <p:embed/>
                </p:oleObj>
              </mc:Choice>
              <mc:Fallback>
                <p:oleObj r:id="rId3" imgW="673100" imgH="393700" progId="Equation.3">
                  <p:embed/>
                  <p:pic>
                    <p:nvPicPr>
                      <p:cNvPr id="0" name="图片 3158"/>
                      <p:cNvPicPr/>
                      <p:nvPr/>
                    </p:nvPicPr>
                    <p:blipFill>
                      <a:blip r:embed="rId4"/>
                      <a:stretch>
                        <a:fillRect/>
                      </a:stretch>
                    </p:blipFill>
                    <p:spPr>
                      <a:xfrm>
                        <a:off x="5592763" y="2876550"/>
                        <a:ext cx="1220787" cy="760413"/>
                      </a:xfrm>
                      <a:prstGeom prst="rect">
                        <a:avLst/>
                      </a:prstGeom>
                      <a:noFill/>
                      <a:ln w="38100">
                        <a:noFill/>
                        <a:miter/>
                      </a:ln>
                    </p:spPr>
                  </p:pic>
                </p:oleObj>
              </mc:Fallback>
            </mc:AlternateContent>
          </a:graphicData>
        </a:graphic>
      </p:graphicFrame>
      <p:sp>
        <p:nvSpPr>
          <p:cNvPr id="3079" name="Rectangle 6"/>
          <p:cNvSpPr/>
          <p:nvPr/>
        </p:nvSpPr>
        <p:spPr>
          <a:xfrm>
            <a:off x="0" y="390525"/>
            <a:ext cx="336550" cy="274638"/>
          </a:xfrm>
          <a:prstGeom prst="rect">
            <a:avLst/>
          </a:prstGeom>
          <a:noFill/>
          <a:ln w="9525">
            <a:noFill/>
          </a:ln>
        </p:spPr>
        <p:txBody>
          <a:bodyPr wrap="none" anchor="ctr" anchorCtr="0">
            <a:spAutoFit/>
          </a:bodyPr>
          <a:lstStyle/>
          <a:p>
            <a:pPr fontAlgn="base"/>
            <a:r>
              <a:rPr lang="en-US" altLang="zh-CN" sz="12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endParaRPr>
          </a:p>
        </p:txBody>
      </p:sp>
      <p:sp>
        <p:nvSpPr>
          <p:cNvPr id="3080"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ndParaRPr>
          </a:p>
        </p:txBody>
      </p:sp>
      <p:sp>
        <p:nvSpPr>
          <p:cNvPr id="3081" name="Rectangle 8"/>
          <p:cNvSpPr/>
          <p:nvPr/>
        </p:nvSpPr>
        <p:spPr>
          <a:xfrm>
            <a:off x="0" y="390525"/>
            <a:ext cx="336550" cy="274638"/>
          </a:xfrm>
          <a:prstGeom prst="rect">
            <a:avLst/>
          </a:prstGeom>
          <a:noFill/>
          <a:ln w="9525">
            <a:noFill/>
          </a:ln>
        </p:spPr>
        <p:txBody>
          <a:bodyPr wrap="none" anchor="ctr" anchorCtr="0">
            <a:spAutoFit/>
          </a:bodyPr>
          <a:lstStyle/>
          <a:p>
            <a:pPr fontAlgn="base"/>
            <a:r>
              <a:rPr lang="en-US" altLang="zh-CN" sz="12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endParaRPr>
          </a:p>
        </p:txBody>
      </p:sp>
      <p:sp>
        <p:nvSpPr>
          <p:cNvPr id="3082" name="Rectangle 9"/>
          <p:cNvSpPr/>
          <p:nvPr/>
        </p:nvSpPr>
        <p:spPr>
          <a:xfrm>
            <a:off x="0" y="0"/>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ndParaRPr>
          </a:p>
        </p:txBody>
      </p:sp>
      <p:sp>
        <p:nvSpPr>
          <p:cNvPr id="3083" name="Rectangle 10"/>
          <p:cNvSpPr/>
          <p:nvPr/>
        </p:nvSpPr>
        <p:spPr>
          <a:xfrm>
            <a:off x="0" y="390525"/>
            <a:ext cx="336550" cy="274638"/>
          </a:xfrm>
          <a:prstGeom prst="rect">
            <a:avLst/>
          </a:prstGeom>
          <a:noFill/>
          <a:ln w="9525">
            <a:noFill/>
          </a:ln>
        </p:spPr>
        <p:txBody>
          <a:bodyPr wrap="none" anchor="ctr" anchorCtr="0">
            <a:spAutoFit/>
          </a:bodyPr>
          <a:lstStyle/>
          <a:p>
            <a:pPr fontAlgn="base"/>
            <a:r>
              <a:rPr lang="en-US" altLang="zh-CN" sz="12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endParaRPr>
          </a:p>
        </p:txBody>
      </p:sp>
      <p:sp>
        <p:nvSpPr>
          <p:cNvPr id="3084" name="Rectangle 11"/>
          <p:cNvSpPr/>
          <p:nvPr/>
        </p:nvSpPr>
        <p:spPr>
          <a:xfrm>
            <a:off x="0" y="3233738"/>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ndParaRPr>
          </a:p>
        </p:txBody>
      </p:sp>
      <p:graphicFrame>
        <p:nvGraphicFramePr>
          <p:cNvPr id="180236" name="Object 12"/>
          <p:cNvGraphicFramePr/>
          <p:nvPr/>
        </p:nvGraphicFramePr>
        <p:xfrm>
          <a:off x="5867400" y="3803650"/>
          <a:ext cx="1152525" cy="742950"/>
        </p:xfrm>
        <a:graphic>
          <a:graphicData uri="http://schemas.openxmlformats.org/presentationml/2006/ole">
            <mc:AlternateContent xmlns:mc="http://schemas.openxmlformats.org/markup-compatibility/2006">
              <mc:Choice xmlns:v="urn:schemas-microsoft-com:vml" Requires="v">
                <p:oleObj spid="_x0000_s5128" r:id="rId5" imgW="711200" imgH="393700" progId="Equation.3">
                  <p:embed/>
                </p:oleObj>
              </mc:Choice>
              <mc:Fallback>
                <p:oleObj r:id="rId5" imgW="711200" imgH="393700" progId="Equation.3">
                  <p:embed/>
                  <p:pic>
                    <p:nvPicPr>
                      <p:cNvPr id="0" name="图片 3159"/>
                      <p:cNvPicPr/>
                      <p:nvPr/>
                    </p:nvPicPr>
                    <p:blipFill>
                      <a:blip r:embed="rId6"/>
                      <a:stretch>
                        <a:fillRect/>
                      </a:stretch>
                    </p:blipFill>
                    <p:spPr>
                      <a:xfrm>
                        <a:off x="5867400" y="3803650"/>
                        <a:ext cx="1152525" cy="742950"/>
                      </a:xfrm>
                      <a:prstGeom prst="rect">
                        <a:avLst/>
                      </a:prstGeom>
                      <a:noFill/>
                      <a:ln w="38100">
                        <a:noFill/>
                        <a:miter/>
                      </a:ln>
                    </p:spPr>
                  </p:pic>
                </p:oleObj>
              </mc:Fallback>
            </mc:AlternateContent>
          </a:graphicData>
        </a:graphic>
      </p:graphicFrame>
      <p:sp>
        <p:nvSpPr>
          <p:cNvPr id="180238" name="Text Box 14"/>
          <p:cNvSpPr txBox="1"/>
          <p:nvPr/>
        </p:nvSpPr>
        <p:spPr>
          <a:xfrm>
            <a:off x="6481763" y="4745038"/>
            <a:ext cx="1371600" cy="519112"/>
          </a:xfrm>
          <a:prstGeom prst="rect">
            <a:avLst/>
          </a:prstGeom>
          <a:noFill/>
          <a:ln w="9525">
            <a:noFill/>
          </a:ln>
        </p:spPr>
        <p:txBody>
          <a:bodyPr wrap="none">
            <a:spAutoFit/>
          </a:bodyPr>
          <a:lstStyle/>
          <a:p>
            <a:pPr algn="ctr"/>
            <a:r>
              <a:rPr lang="en-US" altLang="zh-CN" dirty="0">
                <a:latin typeface="Times New Roman" panose="02020603050405020304" pitchFamily="18" charset="0"/>
              </a:rPr>
              <a:t>lnR-1=0</a:t>
            </a:r>
          </a:p>
        </p:txBody>
      </p:sp>
      <p:pic>
        <p:nvPicPr>
          <p:cNvPr id="180240" name="Picture 16"/>
          <p:cNvPicPr>
            <a:picLocks noChangeAspect="1"/>
          </p:cNvPicPr>
          <p:nvPr/>
        </p:nvPicPr>
        <p:blipFill>
          <a:blip r:embed="rId7"/>
          <a:stretch>
            <a:fillRect/>
          </a:stretch>
        </p:blipFill>
        <p:spPr>
          <a:xfrm>
            <a:off x="2151063" y="4584700"/>
            <a:ext cx="2130425" cy="904875"/>
          </a:xfrm>
          <a:prstGeom prst="rect">
            <a:avLst/>
          </a:prstGeom>
          <a:noFill/>
          <a:ln w="9525">
            <a:noFill/>
          </a:ln>
        </p:spPr>
      </p:pic>
      <p:sp>
        <p:nvSpPr>
          <p:cNvPr id="180241" name="Rectangle 17"/>
          <p:cNvSpPr/>
          <p:nvPr/>
        </p:nvSpPr>
        <p:spPr>
          <a:xfrm>
            <a:off x="4932363" y="4773613"/>
            <a:ext cx="1103312" cy="457200"/>
          </a:xfrm>
          <a:prstGeom prst="rect">
            <a:avLst/>
          </a:prstGeom>
          <a:noFill/>
          <a:ln w="9525">
            <a:noFill/>
          </a:ln>
        </p:spPr>
        <p:txBody>
          <a:bodyPr wrap="none">
            <a:spAutoFit/>
          </a:bodyPr>
          <a:lstStyle/>
          <a:p>
            <a:r>
              <a:rPr lang="zh-CN" altLang="en-US" sz="2400" b="1" dirty="0">
                <a:latin typeface="Times New Roman" panose="02020603050405020304" pitchFamily="18" charset="0"/>
              </a:rPr>
              <a:t>所以：</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80227">
                                            <p:txEl>
                                              <p:pRg st="1" end="1"/>
                                            </p:txEl>
                                          </p:spTgt>
                                        </p:tgtEl>
                                        <p:attrNameLst>
                                          <p:attrName>style.visibility</p:attrName>
                                        </p:attrNameLst>
                                      </p:cBhvr>
                                      <p:to>
                                        <p:strVal val="visible"/>
                                      </p:to>
                                    </p:set>
                                    <p:animEffect transition="in" filter="blinds(horizontal)">
                                      <p:cBhvr>
                                        <p:cTn id="11" dur="500"/>
                                        <p:tgtEl>
                                          <p:spTgt spid="18022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80227">
                                            <p:txEl>
                                              <p:pRg st="2" end="2"/>
                                            </p:txEl>
                                          </p:spTgt>
                                        </p:tgtEl>
                                        <p:attrNameLst>
                                          <p:attrName>style.visibility</p:attrName>
                                        </p:attrNameLst>
                                      </p:cBhvr>
                                      <p:to>
                                        <p:strVal val="visible"/>
                                      </p:to>
                                    </p:set>
                                    <p:animEffect transition="in" filter="blinds(horizontal)">
                                      <p:cBhvr>
                                        <p:cTn id="16" dur="500"/>
                                        <p:tgtEl>
                                          <p:spTgt spid="18022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80227">
                                            <p:txEl>
                                              <p:pRg st="3" end="3"/>
                                            </p:txEl>
                                          </p:spTgt>
                                        </p:tgtEl>
                                        <p:attrNameLst>
                                          <p:attrName>style.visibility</p:attrName>
                                        </p:attrNameLst>
                                      </p:cBhvr>
                                      <p:to>
                                        <p:strVal val="visible"/>
                                      </p:to>
                                    </p:set>
                                    <p:animEffect transition="in" filter="blinds(horizontal)">
                                      <p:cBhvr>
                                        <p:cTn id="21" dur="500"/>
                                        <p:tgtEl>
                                          <p:spTgt spid="18022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80227">
                                            <p:txEl>
                                              <p:pRg st="4" end="4"/>
                                            </p:txEl>
                                          </p:spTgt>
                                        </p:tgtEl>
                                        <p:attrNameLst>
                                          <p:attrName>style.visibility</p:attrName>
                                        </p:attrNameLst>
                                      </p:cBhvr>
                                      <p:to>
                                        <p:strVal val="visible"/>
                                      </p:to>
                                    </p:set>
                                    <p:animEffect transition="in" filter="blinds(horizontal)">
                                      <p:cBhvr>
                                        <p:cTn id="26" dur="500"/>
                                        <p:tgtEl>
                                          <p:spTgt spid="18022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80229"/>
                                        </p:tgtEl>
                                        <p:attrNameLst>
                                          <p:attrName>style.visibility</p:attrName>
                                        </p:attrNameLst>
                                      </p:cBhvr>
                                      <p:to>
                                        <p:strVal val="visible"/>
                                      </p:to>
                                    </p:set>
                                    <p:animEffect transition="in" filter="box(in)">
                                      <p:cBhvr>
                                        <p:cTn id="31" dur="500"/>
                                        <p:tgtEl>
                                          <p:spTgt spid="18022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80227">
                                            <p:txEl>
                                              <p:pRg st="5" end="5"/>
                                            </p:txEl>
                                          </p:spTgt>
                                        </p:tgtEl>
                                        <p:attrNameLst>
                                          <p:attrName>style.visibility</p:attrName>
                                        </p:attrNameLst>
                                      </p:cBhvr>
                                      <p:to>
                                        <p:strVal val="visible"/>
                                      </p:to>
                                    </p:set>
                                    <p:animEffect transition="in" filter="blinds(horizontal)">
                                      <p:cBhvr>
                                        <p:cTn id="36" dur="500"/>
                                        <p:tgtEl>
                                          <p:spTgt spid="180227">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80227">
                                            <p:txEl>
                                              <p:pRg st="6" end="6"/>
                                            </p:txEl>
                                          </p:spTgt>
                                        </p:tgtEl>
                                        <p:attrNameLst>
                                          <p:attrName>style.visibility</p:attrName>
                                        </p:attrNameLst>
                                      </p:cBhvr>
                                      <p:to>
                                        <p:strVal val="visible"/>
                                      </p:to>
                                    </p:set>
                                    <p:animEffect transition="in" filter="blinds(horizontal)">
                                      <p:cBhvr>
                                        <p:cTn id="41" dur="500"/>
                                        <p:tgtEl>
                                          <p:spTgt spid="18022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80236"/>
                                        </p:tgtEl>
                                        <p:attrNameLst>
                                          <p:attrName>style.visibility</p:attrName>
                                        </p:attrNameLst>
                                      </p:cBhvr>
                                      <p:to>
                                        <p:strVal val="visible"/>
                                      </p:to>
                                    </p:set>
                                    <p:animEffect transition="in" filter="blinds(horizontal)">
                                      <p:cBhvr>
                                        <p:cTn id="46" dur="500"/>
                                        <p:tgtEl>
                                          <p:spTgt spid="18023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80227">
                                            <p:txEl>
                                              <p:pRg st="8" end="8"/>
                                            </p:txEl>
                                          </p:spTgt>
                                        </p:tgtEl>
                                        <p:attrNameLst>
                                          <p:attrName>style.visibility</p:attrName>
                                        </p:attrNameLst>
                                      </p:cBhvr>
                                      <p:to>
                                        <p:strVal val="visible"/>
                                      </p:to>
                                    </p:set>
                                    <p:animEffect transition="in" filter="blinds(horizontal)">
                                      <p:cBhvr>
                                        <p:cTn id="51" dur="500"/>
                                        <p:tgtEl>
                                          <p:spTgt spid="180227">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80240"/>
                                        </p:tgtEl>
                                        <p:attrNameLst>
                                          <p:attrName>style.visibility</p:attrName>
                                        </p:attrNameLst>
                                      </p:cBhvr>
                                      <p:to>
                                        <p:strVal val="visible"/>
                                      </p:to>
                                    </p:set>
                                    <p:animEffect transition="in" filter="blinds(horizontal)">
                                      <p:cBhvr>
                                        <p:cTn id="56" dur="500"/>
                                        <p:tgtEl>
                                          <p:spTgt spid="180240"/>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80241"/>
                                        </p:tgtEl>
                                        <p:attrNameLst>
                                          <p:attrName>style.visibility</p:attrName>
                                        </p:attrNameLst>
                                      </p:cBhvr>
                                      <p:to>
                                        <p:strVal val="visible"/>
                                      </p:to>
                                    </p:set>
                                    <p:animEffect transition="in" filter="blinds(horizontal)">
                                      <p:cBhvr>
                                        <p:cTn id="61" dur="500"/>
                                        <p:tgtEl>
                                          <p:spTgt spid="180241"/>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80238"/>
                                        </p:tgtEl>
                                        <p:attrNameLst>
                                          <p:attrName>style.visibility</p:attrName>
                                        </p:attrNameLst>
                                      </p:cBhvr>
                                      <p:to>
                                        <p:strVal val="visible"/>
                                      </p:to>
                                    </p:set>
                                    <p:animEffect transition="in" filter="blinds(horizontal)">
                                      <p:cBhvr>
                                        <p:cTn id="66" dur="500"/>
                                        <p:tgtEl>
                                          <p:spTgt spid="180238"/>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80227">
                                            <p:txEl>
                                              <p:pRg st="10" end="10"/>
                                            </p:txEl>
                                          </p:spTgt>
                                        </p:tgtEl>
                                        <p:attrNameLst>
                                          <p:attrName>style.visibility</p:attrName>
                                        </p:attrNameLst>
                                      </p:cBhvr>
                                      <p:to>
                                        <p:strVal val="visible"/>
                                      </p:to>
                                    </p:set>
                                    <p:animEffect transition="in" filter="blinds(horizontal)">
                                      <p:cBhvr>
                                        <p:cTn id="71" dur="500"/>
                                        <p:tgtEl>
                                          <p:spTgt spid="1802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8" grpId="0"/>
      <p:bldP spid="1802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76213" y="530225"/>
            <a:ext cx="2635250" cy="579438"/>
          </a:xfrm>
          <a:prstGeom prst="rect">
            <a:avLst/>
          </a:prstGeom>
          <a:noFill/>
          <a:ln w="9525">
            <a:noFill/>
            <a:miter lim="800000"/>
          </a:ln>
          <a:effectLst/>
        </p:spPr>
        <p:txBody>
          <a:bodyPr wrap="none">
            <a:spAutoFit/>
          </a:bodyPr>
          <a:lstStyle/>
          <a:p>
            <a:pPr marR="0" defTabSz="914400" fontAlgn="base">
              <a:buClrTx/>
              <a:buSzTx/>
              <a:buFontTx/>
              <a:buNone/>
              <a:defRPr/>
            </a:pPr>
            <a:r>
              <a:rPr kumimoji="1" lang="en-US" altLang="zh-CN" sz="32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1.2 </a:t>
            </a:r>
            <a:r>
              <a:rPr kumimoji="1" lang="zh-CN" altLang="en-US" sz="32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数制转换</a:t>
            </a:r>
          </a:p>
        </p:txBody>
      </p:sp>
      <p:sp>
        <p:nvSpPr>
          <p:cNvPr id="11267" name="Text Box 3"/>
          <p:cNvSpPr txBox="1">
            <a:spLocks noChangeArrowheads="1"/>
          </p:cNvSpPr>
          <p:nvPr/>
        </p:nvSpPr>
        <p:spPr bwMode="auto">
          <a:xfrm>
            <a:off x="292100" y="1225550"/>
            <a:ext cx="5727700" cy="549275"/>
          </a:xfrm>
          <a:prstGeom prst="rect">
            <a:avLst/>
          </a:prstGeom>
          <a:noFill/>
          <a:ln w="9525">
            <a:noFill/>
            <a:miter lim="800000"/>
          </a:ln>
          <a:effectLst/>
        </p:spPr>
        <p:txBody>
          <a:bodyPr wrap="none">
            <a:spAutoFit/>
          </a:bodyPr>
          <a:lstStyle/>
          <a:p>
            <a:pPr marR="0" defTabSz="914400" fontAlgn="base">
              <a:buClrTx/>
              <a:buSzTx/>
              <a:buFontTx/>
              <a:buNone/>
              <a:defRPr/>
            </a:pPr>
            <a:r>
              <a:rPr kumimoji="1" lang="en-US" altLang="zh-CN" sz="3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1.2.1  </a:t>
            </a:r>
            <a:r>
              <a:rPr kumimoji="1" lang="zh-CN" altLang="en-US" sz="3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二进制数和十进制数的转换</a:t>
            </a:r>
          </a:p>
        </p:txBody>
      </p:sp>
      <p:sp>
        <p:nvSpPr>
          <p:cNvPr id="11279" name="Rectangle 15"/>
          <p:cNvSpPr>
            <a:spLocks noChangeArrowheads="1"/>
          </p:cNvSpPr>
          <p:nvPr/>
        </p:nvSpPr>
        <p:spPr bwMode="auto">
          <a:xfrm>
            <a:off x="844550" y="1841500"/>
            <a:ext cx="3927475" cy="519113"/>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CC66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1" lang="zh-CN" altLang="en-US" sz="2800" b="1" i="0" u="none" strike="noStrike" kern="1200" cap="none" spc="0" normalizeH="0" baseline="0" noProof="0">
                <a:ln>
                  <a:noFill/>
                </a:ln>
                <a:solidFill>
                  <a:srgbClr val="CC66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、二进制数十进制数</a:t>
            </a:r>
          </a:p>
        </p:txBody>
      </p:sp>
      <p:sp>
        <p:nvSpPr>
          <p:cNvPr id="11280" name="Text Box 16"/>
          <p:cNvSpPr txBox="1"/>
          <p:nvPr/>
        </p:nvSpPr>
        <p:spPr>
          <a:xfrm>
            <a:off x="1036638" y="2478088"/>
            <a:ext cx="6527800" cy="519112"/>
          </a:xfrm>
          <a:prstGeom prst="rect">
            <a:avLst/>
          </a:prstGeom>
          <a:noFill/>
          <a:ln w="9525">
            <a:noFill/>
          </a:ln>
        </p:spPr>
        <p:txBody>
          <a:bodyPr>
            <a:spAutoFit/>
          </a:bodyPr>
          <a:lstStyle/>
          <a:p>
            <a:pPr fontAlgn="base">
              <a:buChar char="•"/>
            </a:pPr>
            <a:r>
              <a:rPr lang="en-US" altLang="zh-CN" b="1" i="1" dirty="0">
                <a:latin typeface="Times New Roman" panose="02020603050405020304" pitchFamily="18" charset="0"/>
              </a:rPr>
              <a:t>  </a:t>
            </a:r>
            <a:r>
              <a:rPr lang="zh-CN" altLang="en-US" b="1" i="1" dirty="0">
                <a:latin typeface="Times New Roman" panose="02020603050405020304" pitchFamily="18" charset="0"/>
              </a:rPr>
              <a:t>按权展开式在</a:t>
            </a:r>
            <a:r>
              <a:rPr lang="zh-CN" altLang="en-US" b="1" i="1" dirty="0">
                <a:latin typeface="Times New Roman" panose="02020603050405020304" pitchFamily="18" charset="0"/>
                <a:sym typeface="Symbol" panose="05050102010706020507" pitchFamily="18" charset="2"/>
              </a:rPr>
              <a:t>十进制数域中计算</a:t>
            </a:r>
            <a:endParaRPr lang="zh-CN" altLang="en-US" b="1" i="1" dirty="0">
              <a:latin typeface="Times New Roman" panose="02020603050405020304" pitchFamily="18" charset="0"/>
            </a:endParaRPr>
          </a:p>
        </p:txBody>
      </p:sp>
      <p:sp>
        <p:nvSpPr>
          <p:cNvPr id="11281" name="Text Box 17"/>
          <p:cNvSpPr txBox="1"/>
          <p:nvPr/>
        </p:nvSpPr>
        <p:spPr>
          <a:xfrm>
            <a:off x="1193800" y="3005138"/>
            <a:ext cx="1250950" cy="519112"/>
          </a:xfrm>
          <a:prstGeom prst="rect">
            <a:avLst/>
          </a:prstGeom>
          <a:noFill/>
          <a:ln w="9525">
            <a:noFill/>
          </a:ln>
        </p:spPr>
        <p:txBody>
          <a:bodyPr>
            <a:spAutoFit/>
          </a:bodyPr>
          <a:lstStyle/>
          <a:p>
            <a:pPr fontAlgn="base"/>
            <a:r>
              <a:rPr lang="zh-CN" altLang="en-US" dirty="0">
                <a:latin typeface="Times New Roman" panose="02020603050405020304" pitchFamily="18" charset="0"/>
              </a:rPr>
              <a:t>例如：</a:t>
            </a:r>
          </a:p>
        </p:txBody>
      </p:sp>
      <p:graphicFrame>
        <p:nvGraphicFramePr>
          <p:cNvPr id="11282" name="Object 18"/>
          <p:cNvGraphicFramePr/>
          <p:nvPr/>
        </p:nvGraphicFramePr>
        <p:xfrm>
          <a:off x="911225" y="3579813"/>
          <a:ext cx="7586663" cy="593725"/>
        </p:xfrm>
        <a:graphic>
          <a:graphicData uri="http://schemas.openxmlformats.org/presentationml/2006/ole">
            <mc:AlternateContent xmlns:mc="http://schemas.openxmlformats.org/markup-compatibility/2006">
              <mc:Choice xmlns:v="urn:schemas-microsoft-com:vml" Requires="v">
                <p:oleObj spid="_x0000_s6157" r:id="rId3" imgW="3098800" imgH="228600" progId="Equation.3">
                  <p:embed/>
                </p:oleObj>
              </mc:Choice>
              <mc:Fallback>
                <p:oleObj r:id="rId3" imgW="3098800" imgH="228600" progId="Equation.3">
                  <p:embed/>
                  <p:pic>
                    <p:nvPicPr>
                      <p:cNvPr id="0" name="图片 3160"/>
                      <p:cNvPicPr/>
                      <p:nvPr/>
                    </p:nvPicPr>
                    <p:blipFill>
                      <a:blip r:embed="rId4"/>
                      <a:stretch>
                        <a:fillRect/>
                      </a:stretch>
                    </p:blipFill>
                    <p:spPr>
                      <a:xfrm>
                        <a:off x="911225" y="3579813"/>
                        <a:ext cx="7586663" cy="593725"/>
                      </a:xfrm>
                      <a:prstGeom prst="rect">
                        <a:avLst/>
                      </a:prstGeom>
                      <a:noFill/>
                      <a:ln w="38100">
                        <a:noFill/>
                        <a:miter/>
                      </a:ln>
                    </p:spPr>
                  </p:pic>
                </p:oleObj>
              </mc:Fallback>
            </mc:AlternateContent>
          </a:graphicData>
        </a:graphic>
      </p:graphicFrame>
      <p:graphicFrame>
        <p:nvGraphicFramePr>
          <p:cNvPr id="11283" name="Object 19"/>
          <p:cNvGraphicFramePr/>
          <p:nvPr/>
        </p:nvGraphicFramePr>
        <p:xfrm>
          <a:off x="3224213" y="4341813"/>
          <a:ext cx="3376612" cy="442912"/>
        </p:xfrm>
        <a:graphic>
          <a:graphicData uri="http://schemas.openxmlformats.org/presentationml/2006/ole">
            <mc:AlternateContent xmlns:mc="http://schemas.openxmlformats.org/markup-compatibility/2006">
              <mc:Choice xmlns:v="urn:schemas-microsoft-com:vml" Requires="v">
                <p:oleObj spid="_x0000_s6158" r:id="rId5" imgW="3719195" imgH="444500" progId="Equation.3">
                  <p:embed/>
                </p:oleObj>
              </mc:Choice>
              <mc:Fallback>
                <p:oleObj r:id="rId5" imgW="3719195" imgH="444500" progId="Equation.3">
                  <p:embed/>
                  <p:pic>
                    <p:nvPicPr>
                      <p:cNvPr id="0" name="图片 3161"/>
                      <p:cNvPicPr/>
                      <p:nvPr/>
                    </p:nvPicPr>
                    <p:blipFill>
                      <a:blip r:embed="rId6"/>
                      <a:stretch>
                        <a:fillRect/>
                      </a:stretch>
                    </p:blipFill>
                    <p:spPr>
                      <a:xfrm>
                        <a:off x="3224213" y="4341813"/>
                        <a:ext cx="3376612" cy="442912"/>
                      </a:xfrm>
                      <a:prstGeom prst="rect">
                        <a:avLst/>
                      </a:prstGeom>
                      <a:noFill/>
                      <a:ln w="38100">
                        <a:noFill/>
                        <a:miter/>
                      </a:ln>
                    </p:spPr>
                  </p:pic>
                </p:oleObj>
              </mc:Fallback>
            </mc:AlternateContent>
          </a:graphicData>
        </a:graphic>
      </p:graphicFrame>
      <p:graphicFrame>
        <p:nvGraphicFramePr>
          <p:cNvPr id="11284" name="Object 20"/>
          <p:cNvGraphicFramePr/>
          <p:nvPr/>
        </p:nvGraphicFramePr>
        <p:xfrm>
          <a:off x="2932113" y="4938713"/>
          <a:ext cx="3517900" cy="315912"/>
        </p:xfrm>
        <a:graphic>
          <a:graphicData uri="http://schemas.openxmlformats.org/presentationml/2006/ole">
            <mc:AlternateContent xmlns:mc="http://schemas.openxmlformats.org/markup-compatibility/2006">
              <mc:Choice xmlns:v="urn:schemas-microsoft-com:vml" Requires="v">
                <p:oleObj spid="_x0000_s6159" r:id="rId7" imgW="3514725" imgH="317500" progId="Equation.3">
                  <p:embed/>
                </p:oleObj>
              </mc:Choice>
              <mc:Fallback>
                <p:oleObj r:id="rId7" imgW="3514725" imgH="317500" progId="Equation.3">
                  <p:embed/>
                  <p:pic>
                    <p:nvPicPr>
                      <p:cNvPr id="0" name="图片 3162"/>
                      <p:cNvPicPr/>
                      <p:nvPr/>
                    </p:nvPicPr>
                    <p:blipFill>
                      <a:blip r:embed="rId8"/>
                      <a:stretch>
                        <a:fillRect/>
                      </a:stretch>
                    </p:blipFill>
                    <p:spPr>
                      <a:xfrm>
                        <a:off x="2932113" y="4938713"/>
                        <a:ext cx="3517900" cy="315912"/>
                      </a:xfrm>
                      <a:prstGeom prst="rect">
                        <a:avLst/>
                      </a:prstGeom>
                      <a:noFill/>
                      <a:ln w="38100">
                        <a:noFill/>
                        <a:miter/>
                      </a:ln>
                    </p:spPr>
                  </p:pic>
                </p:oleObj>
              </mc:Fallback>
            </mc:AlternateContent>
          </a:graphicData>
        </a:graphic>
      </p:graphicFrame>
      <p:graphicFrame>
        <p:nvGraphicFramePr>
          <p:cNvPr id="11285" name="Object 21"/>
          <p:cNvGraphicFramePr/>
          <p:nvPr/>
        </p:nvGraphicFramePr>
        <p:xfrm>
          <a:off x="2933700" y="5508625"/>
          <a:ext cx="1803400" cy="430213"/>
        </p:xfrm>
        <a:graphic>
          <a:graphicData uri="http://schemas.openxmlformats.org/presentationml/2006/ole">
            <mc:AlternateContent xmlns:mc="http://schemas.openxmlformats.org/markup-compatibility/2006">
              <mc:Choice xmlns:v="urn:schemas-microsoft-com:vml" Requires="v">
                <p:oleObj spid="_x0000_s6160" r:id="rId9" imgW="1802765" imgH="431800" progId="Equation.3">
                  <p:embed/>
                </p:oleObj>
              </mc:Choice>
              <mc:Fallback>
                <p:oleObj r:id="rId9" imgW="1802765" imgH="431800" progId="Equation.3">
                  <p:embed/>
                  <p:pic>
                    <p:nvPicPr>
                      <p:cNvPr id="0" name="图片 3163"/>
                      <p:cNvPicPr/>
                      <p:nvPr/>
                    </p:nvPicPr>
                    <p:blipFill>
                      <a:blip r:embed="rId10"/>
                      <a:stretch>
                        <a:fillRect/>
                      </a:stretch>
                    </p:blipFill>
                    <p:spPr>
                      <a:xfrm>
                        <a:off x="2933700" y="5508625"/>
                        <a:ext cx="1803400" cy="430213"/>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279">
                                            <p:txEl>
                                              <p:pRg st="0" end="0"/>
                                            </p:txEl>
                                          </p:spTgt>
                                        </p:tgtEl>
                                        <p:attrNameLst>
                                          <p:attrName>style.visibility</p:attrName>
                                        </p:attrNameLst>
                                      </p:cBhvr>
                                      <p:to>
                                        <p:strVal val="visible"/>
                                      </p:to>
                                    </p:set>
                                    <p:animEffect transition="in" filter="wipe(left)">
                                      <p:cBhvr>
                                        <p:cTn id="11" dur="500"/>
                                        <p:tgtEl>
                                          <p:spTgt spid="1127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280">
                                            <p:txEl>
                                              <p:pRg st="0" end="0"/>
                                            </p:txEl>
                                          </p:spTgt>
                                        </p:tgtEl>
                                        <p:attrNameLst>
                                          <p:attrName>style.visibility</p:attrName>
                                        </p:attrNameLst>
                                      </p:cBhvr>
                                      <p:to>
                                        <p:strVal val="visible"/>
                                      </p:to>
                                    </p:set>
                                    <p:animEffect transition="in" filter="wipe(left)">
                                      <p:cBhvr>
                                        <p:cTn id="16" dur="500"/>
                                        <p:tgtEl>
                                          <p:spTgt spid="1128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281">
                                            <p:txEl>
                                              <p:pRg st="0" end="0"/>
                                            </p:txEl>
                                          </p:spTgt>
                                        </p:tgtEl>
                                        <p:attrNameLst>
                                          <p:attrName>style.visibility</p:attrName>
                                        </p:attrNameLst>
                                      </p:cBhvr>
                                      <p:to>
                                        <p:strVal val="visible"/>
                                      </p:to>
                                    </p:set>
                                    <p:animEffect transition="in" filter="wipe(left)">
                                      <p:cBhvr>
                                        <p:cTn id="21" dur="500"/>
                                        <p:tgtEl>
                                          <p:spTgt spid="1128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282"/>
                                        </p:tgtEl>
                                        <p:attrNameLst>
                                          <p:attrName>style.visibility</p:attrName>
                                        </p:attrNameLst>
                                      </p:cBhvr>
                                      <p:to>
                                        <p:strVal val="visible"/>
                                      </p:to>
                                    </p:set>
                                    <p:animEffect transition="in" filter="wipe(left)">
                                      <p:cBhvr>
                                        <p:cTn id="26" dur="500"/>
                                        <p:tgtEl>
                                          <p:spTgt spid="11282"/>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1283"/>
                                        </p:tgtEl>
                                        <p:attrNameLst>
                                          <p:attrName>style.visibility</p:attrName>
                                        </p:attrNameLst>
                                      </p:cBhvr>
                                      <p:to>
                                        <p:strVal val="visible"/>
                                      </p:to>
                                    </p:set>
                                    <p:animEffect transition="in" filter="wipe(left)">
                                      <p:cBhvr>
                                        <p:cTn id="30" dur="500"/>
                                        <p:tgtEl>
                                          <p:spTgt spid="1128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284"/>
                                        </p:tgtEl>
                                        <p:attrNameLst>
                                          <p:attrName>style.visibility</p:attrName>
                                        </p:attrNameLst>
                                      </p:cBhvr>
                                      <p:to>
                                        <p:strVal val="visible"/>
                                      </p:to>
                                    </p:set>
                                    <p:animEffect transition="in" filter="wipe(left)">
                                      <p:cBhvr>
                                        <p:cTn id="35" dur="500"/>
                                        <p:tgtEl>
                                          <p:spTgt spid="112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1285"/>
                                        </p:tgtEl>
                                        <p:attrNameLst>
                                          <p:attrName>style.visibility</p:attrName>
                                        </p:attrNameLst>
                                      </p:cBhvr>
                                      <p:to>
                                        <p:strVal val="visible"/>
                                      </p:to>
                                    </p:set>
                                    <p:animEffect transition="in" filter="wipe(left)">
                                      <p:cBhvr>
                                        <p:cTn id="40" dur="500"/>
                                        <p:tgtEl>
                                          <p:spTgt spid="11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11279" grpId="0" build="p" advAuto="1000"/>
      <p:bldP spid="11280" grpId="0" build="p"/>
      <p:bldP spid="1128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Text Box 7"/>
          <p:cNvSpPr txBox="1">
            <a:spLocks noChangeArrowheads="1"/>
          </p:cNvSpPr>
          <p:nvPr/>
        </p:nvSpPr>
        <p:spPr bwMode="auto">
          <a:xfrm>
            <a:off x="762000" y="914400"/>
            <a:ext cx="3927475" cy="519113"/>
          </a:xfrm>
          <a:prstGeom prst="rect">
            <a:avLst/>
          </a:prstGeom>
          <a:noFill/>
          <a:ln w="9525">
            <a:noFill/>
            <a:miter lim="800000"/>
          </a:ln>
          <a:effectLst/>
        </p:spPr>
        <p:txBody>
          <a:bodyPr wrap="none">
            <a:spAutoFit/>
          </a:bodyPr>
          <a:lstStyle/>
          <a:p>
            <a:pPr marR="0" defTabSz="914400" fontAlgn="base">
              <a:buClrTx/>
              <a:buSzTx/>
              <a:buFontTx/>
              <a:buNone/>
              <a:defRPr/>
            </a:pPr>
            <a:r>
              <a:rPr kumimoji="1" lang="en-US" altLang="zh-CN"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a:t>
            </a:r>
            <a:r>
              <a:rPr kumimoji="1" lang="zh-CN" altLang="en-US"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、十进制数</a:t>
            </a:r>
            <a:r>
              <a:rPr kumimoji="1" lang="zh-CN" altLang="en-US"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sym typeface="Symbol" panose="05050102010706020507" pitchFamily="18" charset="2"/>
              </a:rPr>
              <a:t>二进制数</a:t>
            </a:r>
            <a:endParaRPr kumimoji="1" lang="zh-CN" altLang="en-US"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2296" name="Text Box 8"/>
          <p:cNvSpPr txBox="1"/>
          <p:nvPr/>
        </p:nvSpPr>
        <p:spPr>
          <a:xfrm>
            <a:off x="1100138" y="1608138"/>
            <a:ext cx="4356100" cy="519112"/>
          </a:xfrm>
          <a:prstGeom prst="rect">
            <a:avLst/>
          </a:prstGeom>
          <a:noFill/>
          <a:ln w="9525">
            <a:noFill/>
          </a:ln>
        </p:spPr>
        <p:txBody>
          <a:bodyPr>
            <a:spAutoFit/>
          </a:bodyPr>
          <a:lstStyle/>
          <a:p>
            <a:pPr fontAlgn="base">
              <a:buChar char="•"/>
            </a:pPr>
            <a:r>
              <a:rPr lang="en-US" altLang="zh-CN" b="1" i="1" dirty="0">
                <a:latin typeface="Times New Roman" panose="02020603050405020304" pitchFamily="18" charset="0"/>
              </a:rPr>
              <a:t>  </a:t>
            </a:r>
            <a:r>
              <a:rPr lang="zh-CN" altLang="en-US" b="1" i="1" dirty="0">
                <a:solidFill>
                  <a:srgbClr val="FF3300"/>
                </a:solidFill>
                <a:latin typeface="Times New Roman" panose="02020603050405020304" pitchFamily="18" charset="0"/>
              </a:rPr>
              <a:t>整数部分：除</a:t>
            </a:r>
            <a:r>
              <a:rPr lang="en-US" altLang="zh-CN" b="1" i="1" dirty="0">
                <a:solidFill>
                  <a:srgbClr val="FF3300"/>
                </a:solidFill>
                <a:latin typeface="Times New Roman" panose="02020603050405020304" pitchFamily="18" charset="0"/>
              </a:rPr>
              <a:t>2</a:t>
            </a:r>
            <a:r>
              <a:rPr lang="zh-CN" altLang="en-US" b="1" i="1" dirty="0">
                <a:solidFill>
                  <a:srgbClr val="FF3300"/>
                </a:solidFill>
                <a:latin typeface="Times New Roman" panose="02020603050405020304" pitchFamily="18" charset="0"/>
              </a:rPr>
              <a:t>取余法</a:t>
            </a:r>
          </a:p>
        </p:txBody>
      </p:sp>
      <p:sp>
        <p:nvSpPr>
          <p:cNvPr id="12297" name="Text Box 9"/>
          <p:cNvSpPr txBox="1"/>
          <p:nvPr/>
        </p:nvSpPr>
        <p:spPr>
          <a:xfrm>
            <a:off x="1514475" y="2270125"/>
            <a:ext cx="4992688" cy="523875"/>
          </a:xfrm>
          <a:prstGeom prst="rect">
            <a:avLst/>
          </a:prstGeom>
          <a:noFill/>
          <a:ln w="9525">
            <a:noFill/>
          </a:ln>
        </p:spPr>
        <p:txBody>
          <a:bodyPr wrap="none">
            <a:spAutoFit/>
          </a:bodyPr>
          <a:lstStyle/>
          <a:p>
            <a:pPr fontAlgn="base"/>
            <a:r>
              <a:rPr lang="zh-CN" altLang="en-US" b="1" dirty="0">
                <a:latin typeface="Times New Roman" panose="02020603050405020304" pitchFamily="18" charset="0"/>
              </a:rPr>
              <a:t>例：将</a:t>
            </a:r>
            <a:r>
              <a:rPr lang="en-US" altLang="zh-CN" b="1" dirty="0">
                <a:latin typeface="Times New Roman" panose="02020603050405020304" pitchFamily="18" charset="0"/>
              </a:rPr>
              <a:t>(58)</a:t>
            </a:r>
            <a:r>
              <a:rPr lang="en-US" altLang="zh-CN" b="1" baseline="-25000" dirty="0">
                <a:latin typeface="Times New Roman" panose="02020603050405020304" pitchFamily="18" charset="0"/>
              </a:rPr>
              <a:t>10</a:t>
            </a:r>
            <a:r>
              <a:rPr lang="zh-CN" altLang="en-US" b="1" dirty="0">
                <a:latin typeface="Times New Roman" panose="02020603050405020304" pitchFamily="18" charset="0"/>
              </a:rPr>
              <a:t>转换成二进制形式</a:t>
            </a:r>
          </a:p>
        </p:txBody>
      </p:sp>
      <p:graphicFrame>
        <p:nvGraphicFramePr>
          <p:cNvPr id="80899" name="Object 3"/>
          <p:cNvGraphicFramePr/>
          <p:nvPr/>
        </p:nvGraphicFramePr>
        <p:xfrm>
          <a:off x="1971675" y="3043238"/>
          <a:ext cx="4235450" cy="487362"/>
        </p:xfrm>
        <a:graphic>
          <a:graphicData uri="http://schemas.openxmlformats.org/presentationml/2006/ole">
            <mc:AlternateContent xmlns:mc="http://schemas.openxmlformats.org/markup-compatibility/2006">
              <mc:Choice xmlns:v="urn:schemas-microsoft-com:vml" Requires="v">
                <p:oleObj spid="_x0000_s7181" r:id="rId3" imgW="1739900" imgH="228600" progId="Equation.3">
                  <p:embed/>
                </p:oleObj>
              </mc:Choice>
              <mc:Fallback>
                <p:oleObj r:id="rId3" imgW="1739900" imgH="228600" progId="Equation.3">
                  <p:embed/>
                  <p:pic>
                    <p:nvPicPr>
                      <p:cNvPr id="0" name="图片 3165"/>
                      <p:cNvPicPr/>
                      <p:nvPr/>
                    </p:nvPicPr>
                    <p:blipFill>
                      <a:blip r:embed="rId4"/>
                      <a:stretch>
                        <a:fillRect/>
                      </a:stretch>
                    </p:blipFill>
                    <p:spPr>
                      <a:xfrm>
                        <a:off x="1971675" y="3043238"/>
                        <a:ext cx="4235450" cy="487362"/>
                      </a:xfrm>
                      <a:prstGeom prst="rect">
                        <a:avLst/>
                      </a:prstGeom>
                      <a:noFill/>
                      <a:ln w="38100">
                        <a:noFill/>
                        <a:miter/>
                      </a:ln>
                    </p:spPr>
                  </p:pic>
                </p:oleObj>
              </mc:Fallback>
            </mc:AlternateContent>
          </a:graphicData>
        </a:graphic>
      </p:graphicFrame>
      <p:graphicFrame>
        <p:nvGraphicFramePr>
          <p:cNvPr id="80900" name="Object 4"/>
          <p:cNvGraphicFramePr/>
          <p:nvPr/>
        </p:nvGraphicFramePr>
        <p:xfrm>
          <a:off x="2944813" y="3676650"/>
          <a:ext cx="5973762" cy="531813"/>
        </p:xfrm>
        <a:graphic>
          <a:graphicData uri="http://schemas.openxmlformats.org/presentationml/2006/ole">
            <mc:AlternateContent xmlns:mc="http://schemas.openxmlformats.org/markup-compatibility/2006">
              <mc:Choice xmlns:v="urn:schemas-microsoft-com:vml" Requires="v">
                <p:oleObj spid="_x0000_s7182" r:id="rId5" imgW="6626225" imgH="533400" progId="Equation.3">
                  <p:embed/>
                </p:oleObj>
              </mc:Choice>
              <mc:Fallback>
                <p:oleObj r:id="rId5" imgW="6626225" imgH="533400" progId="Equation.3">
                  <p:embed/>
                  <p:pic>
                    <p:nvPicPr>
                      <p:cNvPr id="0" name="图片 3164"/>
                      <p:cNvPicPr/>
                      <p:nvPr/>
                    </p:nvPicPr>
                    <p:blipFill>
                      <a:blip r:embed="rId6"/>
                      <a:stretch>
                        <a:fillRect/>
                      </a:stretch>
                    </p:blipFill>
                    <p:spPr>
                      <a:xfrm>
                        <a:off x="2944813" y="3676650"/>
                        <a:ext cx="5973762" cy="531813"/>
                      </a:xfrm>
                      <a:prstGeom prst="rect">
                        <a:avLst/>
                      </a:prstGeom>
                      <a:noFill/>
                      <a:ln w="38100">
                        <a:noFill/>
                        <a:miter/>
                      </a:ln>
                    </p:spPr>
                  </p:pic>
                </p:oleObj>
              </mc:Fallback>
            </mc:AlternateContent>
          </a:graphicData>
        </a:graphic>
      </p:graphicFrame>
      <p:graphicFrame>
        <p:nvGraphicFramePr>
          <p:cNvPr id="80901" name="Object 5"/>
          <p:cNvGraphicFramePr/>
          <p:nvPr/>
        </p:nvGraphicFramePr>
        <p:xfrm>
          <a:off x="2994025" y="4416425"/>
          <a:ext cx="5775325" cy="531813"/>
        </p:xfrm>
        <a:graphic>
          <a:graphicData uri="http://schemas.openxmlformats.org/presentationml/2006/ole">
            <mc:AlternateContent xmlns:mc="http://schemas.openxmlformats.org/markup-compatibility/2006">
              <mc:Choice xmlns:v="urn:schemas-microsoft-com:vml" Requires="v">
                <p:oleObj spid="_x0000_s7183" r:id="rId7" imgW="5902960" imgH="533400" progId="Equation.3">
                  <p:embed/>
                </p:oleObj>
              </mc:Choice>
              <mc:Fallback>
                <p:oleObj r:id="rId7" imgW="5902960" imgH="533400" progId="Equation.3">
                  <p:embed/>
                  <p:pic>
                    <p:nvPicPr>
                      <p:cNvPr id="0" name="图片 3166"/>
                      <p:cNvPicPr/>
                      <p:nvPr/>
                    </p:nvPicPr>
                    <p:blipFill>
                      <a:blip r:embed="rId8"/>
                      <a:stretch>
                        <a:fillRect/>
                      </a:stretch>
                    </p:blipFill>
                    <p:spPr>
                      <a:xfrm>
                        <a:off x="2994025" y="4416425"/>
                        <a:ext cx="5775325" cy="531813"/>
                      </a:xfrm>
                      <a:prstGeom prst="rect">
                        <a:avLst/>
                      </a:prstGeom>
                      <a:noFill/>
                      <a:ln w="38100">
                        <a:noFill/>
                        <a:miter/>
                      </a:ln>
                    </p:spPr>
                  </p:pic>
                </p:oleObj>
              </mc:Fallback>
            </mc:AlternateContent>
          </a:graphicData>
        </a:graphic>
      </p:graphicFrame>
      <p:sp>
        <p:nvSpPr>
          <p:cNvPr id="5129" name="矩形 9"/>
          <p:cNvSpPr/>
          <p:nvPr/>
        </p:nvSpPr>
        <p:spPr>
          <a:xfrm>
            <a:off x="1860550" y="5157788"/>
            <a:ext cx="2492375" cy="461962"/>
          </a:xfrm>
          <a:prstGeom prst="rect">
            <a:avLst/>
          </a:prstGeom>
          <a:noFill/>
          <a:ln w="9525">
            <a:noFill/>
          </a:ln>
        </p:spPr>
        <p:txBody>
          <a:bodyPr wrap="none">
            <a:spAutoFit/>
          </a:bodyPr>
          <a:lstStyle/>
          <a:p>
            <a:r>
              <a:rPr lang="zh-CN" altLang="en-US" sz="2400" b="1" dirty="0">
                <a:solidFill>
                  <a:srgbClr val="0000FF"/>
                </a:solidFill>
                <a:latin typeface="Times New Roman" panose="02020603050405020304" pitchFamily="18" charset="0"/>
              </a:rPr>
              <a:t>两边除以</a:t>
            </a:r>
            <a:r>
              <a:rPr lang="en-US" altLang="zh-CN" sz="2400" b="1" dirty="0">
                <a:solidFill>
                  <a:srgbClr val="0000FF"/>
                </a:solidFill>
                <a:latin typeface="Times New Roman" panose="02020603050405020304" pitchFamily="18" charset="0"/>
              </a:rPr>
              <a:t>2</a:t>
            </a:r>
            <a:r>
              <a:rPr lang="zh-CN" altLang="en-US" sz="2400" b="1" dirty="0">
                <a:solidFill>
                  <a:srgbClr val="0000FF"/>
                </a:solidFill>
                <a:latin typeface="Times New Roman" panose="02020603050405020304" pitchFamily="18" charset="0"/>
              </a:rPr>
              <a:t>，得：</a:t>
            </a:r>
          </a:p>
        </p:txBody>
      </p:sp>
      <p:graphicFrame>
        <p:nvGraphicFramePr>
          <p:cNvPr id="80902" name="Object 6"/>
          <p:cNvGraphicFramePr/>
          <p:nvPr/>
        </p:nvGraphicFramePr>
        <p:xfrm>
          <a:off x="2020888" y="5600700"/>
          <a:ext cx="5949950" cy="803275"/>
        </p:xfrm>
        <a:graphic>
          <a:graphicData uri="http://schemas.openxmlformats.org/presentationml/2006/ole">
            <mc:AlternateContent xmlns:mc="http://schemas.openxmlformats.org/markup-compatibility/2006">
              <mc:Choice xmlns:v="urn:schemas-microsoft-com:vml" Requires="v">
                <p:oleObj spid="_x0000_s7184" r:id="rId9" imgW="6438900" imgH="825500" progId="Equation.3">
                  <p:embed/>
                </p:oleObj>
              </mc:Choice>
              <mc:Fallback>
                <p:oleObj r:id="rId9" imgW="6438900" imgH="825500" progId="Equation.3">
                  <p:embed/>
                  <p:pic>
                    <p:nvPicPr>
                      <p:cNvPr id="0" name="图片 3167"/>
                      <p:cNvPicPr/>
                      <p:nvPr/>
                    </p:nvPicPr>
                    <p:blipFill>
                      <a:blip r:embed="rId10"/>
                      <a:stretch>
                        <a:fillRect/>
                      </a:stretch>
                    </p:blipFill>
                    <p:spPr>
                      <a:xfrm>
                        <a:off x="2020888" y="5600700"/>
                        <a:ext cx="5949950" cy="803275"/>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6">
                                            <p:txEl>
                                              <p:pRg st="0" end="0"/>
                                            </p:txEl>
                                          </p:spTgt>
                                        </p:tgtEl>
                                        <p:attrNameLst>
                                          <p:attrName>style.visibility</p:attrName>
                                        </p:attrNameLst>
                                      </p:cBhvr>
                                      <p:to>
                                        <p:strVal val="visible"/>
                                      </p:to>
                                    </p:set>
                                    <p:animEffect transition="in" filter="wipe(left)">
                                      <p:cBhvr>
                                        <p:cTn id="7" dur="500"/>
                                        <p:tgtEl>
                                          <p:spTgt spid="122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7">
                                            <p:txEl>
                                              <p:pRg st="0" end="0"/>
                                            </p:txEl>
                                          </p:spTgt>
                                        </p:tgtEl>
                                        <p:attrNameLst>
                                          <p:attrName>style.visibility</p:attrName>
                                        </p:attrNameLst>
                                      </p:cBhvr>
                                      <p:to>
                                        <p:strVal val="visible"/>
                                      </p:to>
                                    </p:set>
                                    <p:animEffect transition="in" filter="wipe(left)">
                                      <p:cBhvr>
                                        <p:cTn id="12" dur="500"/>
                                        <p:tgtEl>
                                          <p:spTgt spid="122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0899"/>
                                        </p:tgtEl>
                                        <p:attrNameLst>
                                          <p:attrName>style.visibility</p:attrName>
                                        </p:attrNameLst>
                                      </p:cBhvr>
                                      <p:to>
                                        <p:strVal val="visible"/>
                                      </p:to>
                                    </p:set>
                                    <p:animEffect transition="in" filter="wipe(left)">
                                      <p:cBhvr>
                                        <p:cTn id="17" dur="500"/>
                                        <p:tgtEl>
                                          <p:spTgt spid="808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0900"/>
                                        </p:tgtEl>
                                        <p:attrNameLst>
                                          <p:attrName>style.visibility</p:attrName>
                                        </p:attrNameLst>
                                      </p:cBhvr>
                                      <p:to>
                                        <p:strVal val="visible"/>
                                      </p:to>
                                    </p:set>
                                    <p:animEffect transition="in" filter="wipe(left)">
                                      <p:cBhvr>
                                        <p:cTn id="22" dur="500"/>
                                        <p:tgtEl>
                                          <p:spTgt spid="809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0901"/>
                                        </p:tgtEl>
                                        <p:attrNameLst>
                                          <p:attrName>style.visibility</p:attrName>
                                        </p:attrNameLst>
                                      </p:cBhvr>
                                      <p:to>
                                        <p:strVal val="visible"/>
                                      </p:to>
                                    </p:set>
                                    <p:animEffect transition="in" filter="wipe(left)">
                                      <p:cBhvr>
                                        <p:cTn id="27" dur="500"/>
                                        <p:tgtEl>
                                          <p:spTgt spid="8090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9"/>
                                        </p:tgtEl>
                                        <p:attrNameLst>
                                          <p:attrName>style.visibility</p:attrName>
                                        </p:attrNameLst>
                                      </p:cBhvr>
                                      <p:to>
                                        <p:strVal val="visible"/>
                                      </p:to>
                                    </p:set>
                                    <p:animEffect transition="in" filter="blinds(horizontal)">
                                      <p:cBhvr>
                                        <p:cTn id="32" dur="500"/>
                                        <p:tgtEl>
                                          <p:spTgt spid="51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0902"/>
                                        </p:tgtEl>
                                        <p:attrNameLst>
                                          <p:attrName>style.visibility</p:attrName>
                                        </p:attrNameLst>
                                      </p:cBhvr>
                                      <p:to>
                                        <p:strVal val="visible"/>
                                      </p:to>
                                    </p:set>
                                    <p:animEffect transition="in" filter="wipe(left)">
                                      <p:cBhvr>
                                        <p:cTn id="37" dur="500"/>
                                        <p:tgtEl>
                                          <p:spTgt spid="80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6" grpId="0" build="p"/>
      <p:bldP spid="12297" grpId="0" build="p"/>
      <p:bldP spid="51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p:nvPr/>
        </p:nvGraphicFramePr>
        <p:xfrm>
          <a:off x="1300163" y="823913"/>
          <a:ext cx="6105525" cy="825500"/>
        </p:xfrm>
        <a:graphic>
          <a:graphicData uri="http://schemas.openxmlformats.org/presentationml/2006/ole">
            <mc:AlternateContent xmlns:mc="http://schemas.openxmlformats.org/markup-compatibility/2006">
              <mc:Choice xmlns:v="urn:schemas-microsoft-com:vml" Requires="v">
                <p:oleObj spid="_x0000_s8199" r:id="rId3" imgW="6438900" imgH="825500" progId="Equation.3">
                  <p:embed/>
                </p:oleObj>
              </mc:Choice>
              <mc:Fallback>
                <p:oleObj r:id="rId3" imgW="6438900" imgH="825500" progId="Equation.3">
                  <p:embed/>
                  <p:pic>
                    <p:nvPicPr>
                      <p:cNvPr id="0" name="图片 3168"/>
                      <p:cNvPicPr/>
                      <p:nvPr/>
                    </p:nvPicPr>
                    <p:blipFill>
                      <a:blip r:embed="rId4"/>
                      <a:stretch>
                        <a:fillRect/>
                      </a:stretch>
                    </p:blipFill>
                    <p:spPr>
                      <a:xfrm>
                        <a:off x="1300163" y="823913"/>
                        <a:ext cx="6105525" cy="825500"/>
                      </a:xfrm>
                      <a:prstGeom prst="rect">
                        <a:avLst/>
                      </a:prstGeom>
                      <a:noFill/>
                      <a:ln w="38100">
                        <a:noFill/>
                        <a:miter/>
                      </a:ln>
                    </p:spPr>
                  </p:pic>
                </p:oleObj>
              </mc:Fallback>
            </mc:AlternateContent>
          </a:graphicData>
        </a:graphic>
      </p:graphicFrame>
      <p:sp>
        <p:nvSpPr>
          <p:cNvPr id="13315" name="Text Box 3"/>
          <p:cNvSpPr txBox="1"/>
          <p:nvPr/>
        </p:nvSpPr>
        <p:spPr>
          <a:xfrm>
            <a:off x="925513" y="2205038"/>
            <a:ext cx="7229475" cy="822325"/>
          </a:xfrm>
          <a:prstGeom prst="rect">
            <a:avLst/>
          </a:prstGeom>
          <a:noFill/>
          <a:ln w="9525">
            <a:noFill/>
          </a:ln>
        </p:spPr>
        <p:txBody>
          <a:bodyPr>
            <a:spAutoFit/>
          </a:bodyPr>
          <a:lstStyle/>
          <a:p>
            <a:pPr fontAlgn="base"/>
            <a:r>
              <a:rPr lang="zh-CN" altLang="en-US" sz="2400" dirty="0">
                <a:latin typeface="Times New Roman" panose="02020603050405020304" pitchFamily="18" charset="0"/>
              </a:rPr>
              <a:t>        </a:t>
            </a:r>
            <a:r>
              <a:rPr lang="zh-CN" altLang="en-US" sz="2400" b="1" dirty="0">
                <a:solidFill>
                  <a:srgbClr val="0000FF"/>
                </a:solidFill>
                <a:latin typeface="Times New Roman" panose="02020603050405020304" pitchFamily="18" charset="0"/>
              </a:rPr>
              <a:t>两数相等，整数部分和小数部分必须相等</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fontAlgn="base"/>
            <a:r>
              <a:rPr lang="zh-CN" altLang="en-US" sz="2400" b="1" dirty="0">
                <a:latin typeface="Times New Roman" panose="02020603050405020304" pitchFamily="18" charset="0"/>
              </a:rPr>
              <a:t>可得  </a:t>
            </a:r>
            <a:r>
              <a:rPr lang="en-US" altLang="zh-CN" sz="2400" b="1" i="1" dirty="0">
                <a:latin typeface="Times New Roman" panose="02020603050405020304" pitchFamily="18" charset="0"/>
              </a:rPr>
              <a:t>a</a:t>
            </a:r>
            <a:r>
              <a:rPr lang="en-US" altLang="zh-CN" sz="2400" b="1" i="1" baseline="-25000" dirty="0">
                <a:latin typeface="Times New Roman" panose="02020603050405020304" pitchFamily="18" charset="0"/>
              </a:rPr>
              <a:t>o</a:t>
            </a:r>
            <a:r>
              <a:rPr lang="en-US" altLang="zh-CN" sz="2400" b="1" dirty="0">
                <a:latin typeface="Times New Roman" panose="02020603050405020304" pitchFamily="18" charset="0"/>
              </a:rPr>
              <a:t>=0</a:t>
            </a:r>
          </a:p>
        </p:txBody>
      </p:sp>
      <p:graphicFrame>
        <p:nvGraphicFramePr>
          <p:cNvPr id="13316" name="Object 4"/>
          <p:cNvGraphicFramePr/>
          <p:nvPr/>
        </p:nvGraphicFramePr>
        <p:xfrm>
          <a:off x="1304925" y="3551238"/>
          <a:ext cx="6129338" cy="769937"/>
        </p:xfrm>
        <a:graphic>
          <a:graphicData uri="http://schemas.openxmlformats.org/presentationml/2006/ole">
            <mc:AlternateContent xmlns:mc="http://schemas.openxmlformats.org/markup-compatibility/2006">
              <mc:Choice xmlns:v="urn:schemas-microsoft-com:vml" Requires="v">
                <p:oleObj spid="_x0000_s8200" r:id="rId5" imgW="6934200" imgH="825500" progId="Equation.3">
                  <p:embed/>
                </p:oleObj>
              </mc:Choice>
              <mc:Fallback>
                <p:oleObj r:id="rId5" imgW="6934200" imgH="825500" progId="Equation.3">
                  <p:embed/>
                  <p:pic>
                    <p:nvPicPr>
                      <p:cNvPr id="0" name="图片 3169"/>
                      <p:cNvPicPr/>
                      <p:nvPr/>
                    </p:nvPicPr>
                    <p:blipFill>
                      <a:blip r:embed="rId6"/>
                      <a:stretch>
                        <a:fillRect/>
                      </a:stretch>
                    </p:blipFill>
                    <p:spPr>
                      <a:xfrm>
                        <a:off x="1304925" y="3551238"/>
                        <a:ext cx="6129338" cy="769937"/>
                      </a:xfrm>
                      <a:prstGeom prst="rect">
                        <a:avLst/>
                      </a:prstGeom>
                      <a:noFill/>
                      <a:ln w="38100">
                        <a:noFill/>
                        <a:miter/>
                      </a:ln>
                    </p:spPr>
                  </p:pic>
                </p:oleObj>
              </mc:Fallback>
            </mc:AlternateContent>
          </a:graphicData>
        </a:graphic>
      </p:graphicFrame>
      <p:sp>
        <p:nvSpPr>
          <p:cNvPr id="13317" name="Text Box 5"/>
          <p:cNvSpPr txBox="1"/>
          <p:nvPr/>
        </p:nvSpPr>
        <p:spPr>
          <a:xfrm>
            <a:off x="1028700" y="4391025"/>
            <a:ext cx="4519613" cy="457200"/>
          </a:xfrm>
          <a:prstGeom prst="rect">
            <a:avLst/>
          </a:prstGeom>
          <a:noFill/>
          <a:ln w="9525">
            <a:noFill/>
          </a:ln>
        </p:spPr>
        <p:txBody>
          <a:bodyPr>
            <a:spAutoFit/>
          </a:bodyPr>
          <a:lstStyle/>
          <a:p>
            <a:pPr fontAlgn="base"/>
            <a:r>
              <a:rPr lang="zh-CN" altLang="en-US" sz="2400" b="1" dirty="0">
                <a:latin typeface="Times New Roman" panose="02020603050405020304" pitchFamily="18" charset="0"/>
              </a:rPr>
              <a:t>可得  </a:t>
            </a:r>
            <a:r>
              <a:rPr lang="en-US" altLang="zh-CN" sz="2400" b="1" i="1" dirty="0">
                <a:latin typeface="Times New Roman" panose="02020603050405020304" pitchFamily="18" charset="0"/>
              </a:rPr>
              <a:t>a</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=1</a:t>
            </a:r>
          </a:p>
        </p:txBody>
      </p:sp>
      <p:sp>
        <p:nvSpPr>
          <p:cNvPr id="13318" name="Text Box 6"/>
          <p:cNvSpPr txBox="1"/>
          <p:nvPr/>
        </p:nvSpPr>
        <p:spPr>
          <a:xfrm rot="5400000">
            <a:off x="2381250" y="4895850"/>
            <a:ext cx="539750" cy="519113"/>
          </a:xfrm>
          <a:prstGeom prst="rect">
            <a:avLst/>
          </a:prstGeom>
          <a:noFill/>
          <a:ln w="9525">
            <a:noFill/>
          </a:ln>
        </p:spPr>
        <p:txBody>
          <a:bodyPr>
            <a:spAutoFit/>
          </a:bodyPr>
          <a:lstStyle/>
          <a:p>
            <a:pPr fontAlgn="base"/>
            <a:r>
              <a:rPr lang="en-US" altLang="zh-CN" b="1" dirty="0">
                <a:latin typeface="Times New Roman" panose="02020603050405020304" pitchFamily="18" charset="0"/>
              </a:rPr>
              <a:t>…</a:t>
            </a:r>
          </a:p>
        </p:txBody>
      </p:sp>
      <p:sp>
        <p:nvSpPr>
          <p:cNvPr id="13319" name="Text Box 7"/>
          <p:cNvSpPr txBox="1"/>
          <p:nvPr/>
        </p:nvSpPr>
        <p:spPr>
          <a:xfrm>
            <a:off x="1042988" y="5332413"/>
            <a:ext cx="5465762" cy="461962"/>
          </a:xfrm>
          <a:prstGeom prst="rect">
            <a:avLst/>
          </a:prstGeom>
          <a:noFill/>
          <a:ln w="9525">
            <a:noFill/>
          </a:ln>
        </p:spPr>
        <p:txBody>
          <a:bodyPr>
            <a:spAutoFit/>
          </a:bodyPr>
          <a:lstStyle/>
          <a:p>
            <a:pPr fontAlgn="base"/>
            <a:r>
              <a:rPr lang="zh-CN" altLang="en-US" sz="2400" b="1" dirty="0">
                <a:latin typeface="Times New Roman" panose="02020603050405020304" pitchFamily="18" charset="0"/>
              </a:rPr>
              <a:t>于是，可得：     </a:t>
            </a:r>
            <a:r>
              <a:rPr lang="en-US" altLang="zh-CN" sz="2400" b="1" dirty="0">
                <a:latin typeface="Times New Roman" panose="02020603050405020304" pitchFamily="18" charset="0"/>
              </a:rPr>
              <a:t>(58)</a:t>
            </a:r>
            <a:r>
              <a:rPr lang="en-US" altLang="zh-CN" sz="2400" b="1" baseline="-25000" dirty="0">
                <a:latin typeface="Times New Roman" panose="02020603050405020304" pitchFamily="18" charset="0"/>
              </a:rPr>
              <a:t>10 </a:t>
            </a:r>
            <a:r>
              <a:rPr lang="en-US" altLang="zh-CN" sz="2400" b="1" dirty="0">
                <a:latin typeface="Times New Roman" panose="02020603050405020304" pitchFamily="18" charset="0"/>
              </a:rPr>
              <a:t>= (111010)</a:t>
            </a:r>
            <a:r>
              <a:rPr lang="en-US" altLang="zh-CN" sz="2400" b="1" baseline="-25000" dirty="0">
                <a:latin typeface="Times New Roman" panose="02020603050405020304" pitchFamily="18" charset="0"/>
              </a:rPr>
              <a:t>2</a:t>
            </a:r>
            <a:endParaRPr lang="en-US" altLang="zh-CN" sz="2400" b="1" dirty="0">
              <a:latin typeface="Times New Roman" panose="02020603050405020304" pitchFamily="18" charset="0"/>
            </a:endParaRPr>
          </a:p>
        </p:txBody>
      </p:sp>
      <p:cxnSp>
        <p:nvCxnSpPr>
          <p:cNvPr id="12" name="直接连接符 11"/>
          <p:cNvCxnSpPr/>
          <p:nvPr/>
        </p:nvCxnSpPr>
        <p:spPr bwMode="auto">
          <a:xfrm>
            <a:off x="2474913" y="1689100"/>
            <a:ext cx="4194175" cy="1588"/>
          </a:xfrm>
          <a:prstGeom prst="line">
            <a:avLst/>
          </a:prstGeom>
          <a:ln w="22225">
            <a:solidFill>
              <a:srgbClr val="FF33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6873875" y="1677988"/>
            <a:ext cx="538163" cy="1588"/>
          </a:xfrm>
          <a:prstGeom prst="line">
            <a:avLst/>
          </a:prstGeom>
          <a:ln w="22225">
            <a:solidFill>
              <a:srgbClr val="FF3300"/>
            </a:solidFill>
          </a:ln>
        </p:spPr>
        <p:style>
          <a:lnRef idx="1">
            <a:schemeClr val="dk1"/>
          </a:lnRef>
          <a:fillRef idx="0">
            <a:schemeClr val="dk1"/>
          </a:fillRef>
          <a:effectRef idx="0">
            <a:schemeClr val="dk1"/>
          </a:effectRef>
          <a:fontRef idx="minor">
            <a:schemeClr val="tx1"/>
          </a:fontRef>
        </p:style>
      </p:cxnSp>
      <p:sp>
        <p:nvSpPr>
          <p:cNvPr id="6154" name="矩形 16"/>
          <p:cNvSpPr/>
          <p:nvPr/>
        </p:nvSpPr>
        <p:spPr>
          <a:xfrm>
            <a:off x="3700463" y="1768475"/>
            <a:ext cx="1416050" cy="461963"/>
          </a:xfrm>
          <a:prstGeom prst="rect">
            <a:avLst/>
          </a:prstGeom>
          <a:noFill/>
          <a:ln w="9525">
            <a:noFill/>
          </a:ln>
        </p:spPr>
        <p:txBody>
          <a:bodyPr wrap="none">
            <a:spAutoFit/>
          </a:bodyPr>
          <a:lstStyle/>
          <a:p>
            <a:r>
              <a:rPr lang="zh-CN" altLang="en-US" sz="2400" b="1" dirty="0">
                <a:solidFill>
                  <a:srgbClr val="FF0000"/>
                </a:solidFill>
                <a:latin typeface="Times New Roman" panose="02020603050405020304" pitchFamily="18" charset="0"/>
              </a:rPr>
              <a:t>整数部分</a:t>
            </a:r>
          </a:p>
        </p:txBody>
      </p:sp>
      <p:sp>
        <p:nvSpPr>
          <p:cNvPr id="6155" name="矩形 17"/>
          <p:cNvSpPr/>
          <p:nvPr/>
        </p:nvSpPr>
        <p:spPr>
          <a:xfrm>
            <a:off x="6854825" y="1760538"/>
            <a:ext cx="1420813" cy="460375"/>
          </a:xfrm>
          <a:prstGeom prst="rect">
            <a:avLst/>
          </a:prstGeom>
          <a:noFill/>
          <a:ln w="9525">
            <a:noFill/>
          </a:ln>
        </p:spPr>
        <p:txBody>
          <a:bodyPr wrap="none">
            <a:spAutoFit/>
          </a:bodyPr>
          <a:lstStyle/>
          <a:p>
            <a:r>
              <a:rPr lang="zh-CN" altLang="en-US" sz="2400" b="1" dirty="0">
                <a:solidFill>
                  <a:srgbClr val="FF0000"/>
                </a:solidFill>
                <a:latin typeface="Times New Roman" panose="02020603050405020304" pitchFamily="18" charset="0"/>
              </a:rPr>
              <a:t>小数部分</a:t>
            </a:r>
          </a:p>
        </p:txBody>
      </p:sp>
      <p:sp>
        <p:nvSpPr>
          <p:cNvPr id="19" name="Text Box 3"/>
          <p:cNvSpPr txBox="1"/>
          <p:nvPr/>
        </p:nvSpPr>
        <p:spPr>
          <a:xfrm>
            <a:off x="927100" y="3089275"/>
            <a:ext cx="6459538" cy="457200"/>
          </a:xfrm>
          <a:prstGeom prst="rect">
            <a:avLst/>
          </a:prstGeom>
          <a:noFill/>
          <a:ln w="9525">
            <a:noFill/>
          </a:ln>
        </p:spPr>
        <p:txBody>
          <a:bodyPr>
            <a:spAutoFit/>
          </a:bodyPr>
          <a:lstStyle/>
          <a:p>
            <a:pPr fontAlgn="base"/>
            <a:r>
              <a:rPr lang="zh-CN" altLang="en-US" sz="2400" dirty="0">
                <a:latin typeface="Times New Roman" panose="02020603050405020304" pitchFamily="18" charset="0"/>
              </a:rPr>
              <a:t>        </a:t>
            </a:r>
            <a:r>
              <a:rPr lang="zh-CN" altLang="en-US" sz="2400" b="1" dirty="0">
                <a:solidFill>
                  <a:srgbClr val="0000FF"/>
                </a:solidFill>
                <a:latin typeface="Times New Roman" panose="02020603050405020304" pitchFamily="18" charset="0"/>
              </a:rPr>
              <a:t>上式两边继续同时除以</a:t>
            </a:r>
            <a:r>
              <a:rPr lang="en-US" altLang="zh-CN" sz="2400" b="1" dirty="0">
                <a:solidFill>
                  <a:srgbClr val="0000FF"/>
                </a:solidFill>
                <a:latin typeface="Times New Roman" panose="02020603050405020304" pitchFamily="18" charset="0"/>
              </a:rPr>
              <a:t>2:</a:t>
            </a:r>
            <a:endParaRPr lang="en-US" altLang="zh-CN" sz="2400" b="1" dirty="0">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154"/>
                                        </p:tgtEl>
                                        <p:attrNameLst>
                                          <p:attrName>style.visibility</p:attrName>
                                        </p:attrNameLst>
                                      </p:cBhvr>
                                      <p:to>
                                        <p:strVal val="visible"/>
                                      </p:to>
                                    </p:set>
                                    <p:animEffect transition="in" filter="blinds(horizontal)">
                                      <p:cBhvr>
                                        <p:cTn id="18" dur="500"/>
                                        <p:tgtEl>
                                          <p:spTgt spid="615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155"/>
                                        </p:tgtEl>
                                        <p:attrNameLst>
                                          <p:attrName>style.visibility</p:attrName>
                                        </p:attrNameLst>
                                      </p:cBhvr>
                                      <p:to>
                                        <p:strVal val="visible"/>
                                      </p:to>
                                    </p:set>
                                    <p:animEffect transition="in" filter="blinds(horizontal)">
                                      <p:cBhvr>
                                        <p:cTn id="21" dur="500"/>
                                        <p:tgtEl>
                                          <p:spTgt spid="615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315">
                                            <p:txEl>
                                              <p:pRg st="0" end="0"/>
                                            </p:txEl>
                                          </p:spTgt>
                                        </p:tgtEl>
                                        <p:attrNameLst>
                                          <p:attrName>style.visibility</p:attrName>
                                        </p:attrNameLst>
                                      </p:cBhvr>
                                      <p:to>
                                        <p:strVal val="visible"/>
                                      </p:to>
                                    </p:set>
                                    <p:animEffect transition="in" filter="wipe(left)">
                                      <p:cBhvr>
                                        <p:cTn id="26" dur="500"/>
                                        <p:tgtEl>
                                          <p:spTgt spid="1331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315">
                                            <p:txEl>
                                              <p:pRg st="1" end="1"/>
                                            </p:txEl>
                                          </p:spTgt>
                                        </p:tgtEl>
                                        <p:attrNameLst>
                                          <p:attrName>style.visibility</p:attrName>
                                        </p:attrNameLst>
                                      </p:cBhvr>
                                      <p:to>
                                        <p:strVal val="visible"/>
                                      </p:to>
                                    </p:set>
                                    <p:animEffect transition="in" filter="wipe(left)">
                                      <p:cBhvr>
                                        <p:cTn id="31" dur="500"/>
                                        <p:tgtEl>
                                          <p:spTgt spid="13315">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wipe(left)">
                                      <p:cBhvr>
                                        <p:cTn id="36" dur="500"/>
                                        <p:tgtEl>
                                          <p:spTgt spid="19">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316"/>
                                        </p:tgtEl>
                                        <p:attrNameLst>
                                          <p:attrName>style.visibility</p:attrName>
                                        </p:attrNameLst>
                                      </p:cBhvr>
                                      <p:to>
                                        <p:strVal val="visible"/>
                                      </p:to>
                                    </p:set>
                                    <p:animEffect transition="in" filter="wipe(left)">
                                      <p:cBhvr>
                                        <p:cTn id="41" dur="500"/>
                                        <p:tgtEl>
                                          <p:spTgt spid="133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317">
                                            <p:txEl>
                                              <p:pRg st="0" end="0"/>
                                            </p:txEl>
                                          </p:spTgt>
                                        </p:tgtEl>
                                        <p:attrNameLst>
                                          <p:attrName>style.visibility</p:attrName>
                                        </p:attrNameLst>
                                      </p:cBhvr>
                                      <p:to>
                                        <p:strVal val="visible"/>
                                      </p:to>
                                    </p:set>
                                    <p:animEffect transition="in" filter="wipe(left)">
                                      <p:cBhvr>
                                        <p:cTn id="46" dur="500"/>
                                        <p:tgtEl>
                                          <p:spTgt spid="13317">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3318"/>
                                        </p:tgtEl>
                                        <p:attrNameLst>
                                          <p:attrName>style.visibility</p:attrName>
                                        </p:attrNameLst>
                                      </p:cBhvr>
                                      <p:to>
                                        <p:strVal val="visible"/>
                                      </p:to>
                                    </p:set>
                                    <p:animEffect transition="in" filter="wipe(up)">
                                      <p:cBhvr>
                                        <p:cTn id="51" dur="500"/>
                                        <p:tgtEl>
                                          <p:spTgt spid="133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3319">
                                            <p:txEl>
                                              <p:pRg st="0" end="0"/>
                                            </p:txEl>
                                          </p:spTgt>
                                        </p:tgtEl>
                                        <p:attrNameLst>
                                          <p:attrName>style.visibility</p:attrName>
                                        </p:attrNameLst>
                                      </p:cBhvr>
                                      <p:to>
                                        <p:strVal val="visible"/>
                                      </p:to>
                                    </p:set>
                                    <p:animEffect transition="in" filter="wipe(left)">
                                      <p:cBhvr>
                                        <p:cTn id="56" dur="500"/>
                                        <p:tgtEl>
                                          <p:spTgt spid="133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13317" grpId="0" build="p"/>
      <p:bldP spid="13318" grpId="0"/>
      <p:bldP spid="13319" grpId="0" build="p"/>
      <p:bldP spid="6154" grpId="0"/>
      <p:bldP spid="6155" grpId="0"/>
      <p:bldP spid="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p:nvPr/>
        </p:nvSpPr>
        <p:spPr>
          <a:xfrm>
            <a:off x="409575" y="742950"/>
            <a:ext cx="7956550" cy="519113"/>
          </a:xfrm>
          <a:prstGeom prst="rect">
            <a:avLst/>
          </a:prstGeom>
          <a:noFill/>
          <a:ln w="9525">
            <a:noFill/>
          </a:ln>
        </p:spPr>
        <p:txBody>
          <a:bodyPr>
            <a:spAutoFit/>
          </a:bodyPr>
          <a:lstStyle/>
          <a:p>
            <a:pPr algn="ctr">
              <a:buChar char="•"/>
            </a:pPr>
            <a:r>
              <a:rPr lang="zh-CN" altLang="en-US" dirty="0">
                <a:solidFill>
                  <a:srgbClr val="FF00FF"/>
                </a:solidFill>
                <a:latin typeface="Times New Roman" panose="02020603050405020304" pitchFamily="18" charset="0"/>
              </a:rPr>
              <a:t>短除法：先求出的余数为低位。</a:t>
            </a:r>
          </a:p>
        </p:txBody>
      </p:sp>
      <p:grpSp>
        <p:nvGrpSpPr>
          <p:cNvPr id="3" name="组合 81"/>
          <p:cNvGrpSpPr/>
          <p:nvPr/>
        </p:nvGrpSpPr>
        <p:grpSpPr>
          <a:xfrm>
            <a:off x="1589088" y="2241550"/>
            <a:ext cx="1304925" cy="515938"/>
            <a:chOff x="1588545" y="2242274"/>
            <a:chExt cx="1305469" cy="515937"/>
          </a:xfrm>
        </p:grpSpPr>
        <p:sp>
          <p:nvSpPr>
            <p:cNvPr id="49194" name="Text Box 18"/>
            <p:cNvSpPr txBox="1"/>
            <p:nvPr/>
          </p:nvSpPr>
          <p:spPr>
            <a:xfrm>
              <a:off x="2220913" y="2242274"/>
              <a:ext cx="609600" cy="461963"/>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58</a:t>
              </a:r>
            </a:p>
          </p:txBody>
        </p:sp>
        <p:sp>
          <p:nvSpPr>
            <p:cNvPr id="49195" name="Text Box 23"/>
            <p:cNvSpPr txBox="1"/>
            <p:nvPr/>
          </p:nvSpPr>
          <p:spPr>
            <a:xfrm>
              <a:off x="1588545" y="2286032"/>
              <a:ext cx="476923" cy="461665"/>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2</a:t>
              </a:r>
            </a:p>
          </p:txBody>
        </p:sp>
        <p:grpSp>
          <p:nvGrpSpPr>
            <p:cNvPr id="49196" name="Group 43"/>
            <p:cNvGrpSpPr/>
            <p:nvPr/>
          </p:nvGrpSpPr>
          <p:grpSpPr>
            <a:xfrm>
              <a:off x="2117726" y="2259736"/>
              <a:ext cx="776288" cy="498475"/>
              <a:chOff x="1234" y="3622"/>
              <a:chExt cx="734" cy="314"/>
            </a:xfrm>
          </p:grpSpPr>
          <p:sp>
            <p:nvSpPr>
              <p:cNvPr id="49197" name="Line 44"/>
              <p:cNvSpPr/>
              <p:nvPr/>
            </p:nvSpPr>
            <p:spPr>
              <a:xfrm>
                <a:off x="1248" y="3936"/>
                <a:ext cx="720" cy="0"/>
              </a:xfrm>
              <a:prstGeom prst="line">
                <a:avLst/>
              </a:prstGeom>
              <a:ln w="9525" cap="flat" cmpd="sng">
                <a:solidFill>
                  <a:schemeClr val="tx1"/>
                </a:solidFill>
                <a:prstDash val="solid"/>
                <a:headEnd type="none" w="med" len="med"/>
                <a:tailEnd type="none" w="med" len="med"/>
              </a:ln>
            </p:spPr>
          </p:sp>
          <p:sp>
            <p:nvSpPr>
              <p:cNvPr id="49198" name="Line 45"/>
              <p:cNvSpPr/>
              <p:nvPr/>
            </p:nvSpPr>
            <p:spPr>
              <a:xfrm flipH="1" flipV="1">
                <a:off x="1234" y="3622"/>
                <a:ext cx="14" cy="314"/>
              </a:xfrm>
              <a:prstGeom prst="line">
                <a:avLst/>
              </a:prstGeom>
              <a:ln w="9525" cap="flat" cmpd="sng">
                <a:solidFill>
                  <a:schemeClr val="tx1"/>
                </a:solidFill>
                <a:prstDash val="solid"/>
                <a:headEnd type="none" w="med" len="med"/>
                <a:tailEnd type="none" w="med" len="med"/>
              </a:ln>
            </p:spPr>
          </p:sp>
        </p:grpSp>
      </p:grpSp>
      <p:grpSp>
        <p:nvGrpSpPr>
          <p:cNvPr id="5" name="组合 92"/>
          <p:cNvGrpSpPr/>
          <p:nvPr/>
        </p:nvGrpSpPr>
        <p:grpSpPr>
          <a:xfrm>
            <a:off x="2206625" y="2767013"/>
            <a:ext cx="776288" cy="498475"/>
            <a:chOff x="2207108" y="2766506"/>
            <a:chExt cx="776344" cy="499106"/>
          </a:xfrm>
        </p:grpSpPr>
        <p:sp>
          <p:nvSpPr>
            <p:cNvPr id="49192" name="Line 44"/>
            <p:cNvSpPr/>
            <p:nvPr/>
          </p:nvSpPr>
          <p:spPr>
            <a:xfrm>
              <a:off x="2221452" y="3265612"/>
              <a:ext cx="762000" cy="0"/>
            </a:xfrm>
            <a:prstGeom prst="line">
              <a:avLst/>
            </a:prstGeom>
            <a:ln w="9525" cap="flat" cmpd="sng">
              <a:solidFill>
                <a:schemeClr val="tx1"/>
              </a:solidFill>
              <a:prstDash val="solid"/>
              <a:headEnd type="none" w="med" len="med"/>
              <a:tailEnd type="none" w="med" len="med"/>
            </a:ln>
          </p:spPr>
        </p:sp>
        <p:sp>
          <p:nvSpPr>
            <p:cNvPr id="49193" name="Line 45"/>
            <p:cNvSpPr/>
            <p:nvPr/>
          </p:nvSpPr>
          <p:spPr>
            <a:xfrm flipH="1" flipV="1">
              <a:off x="2207108" y="2766506"/>
              <a:ext cx="14344" cy="499105"/>
            </a:xfrm>
            <a:prstGeom prst="line">
              <a:avLst/>
            </a:prstGeom>
            <a:ln w="9525" cap="flat" cmpd="sng">
              <a:solidFill>
                <a:schemeClr val="tx1"/>
              </a:solidFill>
              <a:prstDash val="solid"/>
              <a:headEnd type="none" w="med" len="med"/>
              <a:tailEnd type="none" w="med" len="med"/>
            </a:ln>
          </p:spPr>
        </p:sp>
      </p:grpSp>
      <p:grpSp>
        <p:nvGrpSpPr>
          <p:cNvPr id="6" name="组合 93"/>
          <p:cNvGrpSpPr/>
          <p:nvPr/>
        </p:nvGrpSpPr>
        <p:grpSpPr>
          <a:xfrm>
            <a:off x="2282825" y="3271838"/>
            <a:ext cx="776288" cy="500062"/>
            <a:chOff x="2282414" y="3272116"/>
            <a:chExt cx="776344" cy="499106"/>
          </a:xfrm>
        </p:grpSpPr>
        <p:sp>
          <p:nvSpPr>
            <p:cNvPr id="49190" name="Line 44"/>
            <p:cNvSpPr/>
            <p:nvPr/>
          </p:nvSpPr>
          <p:spPr>
            <a:xfrm>
              <a:off x="2296758" y="3771222"/>
              <a:ext cx="762000" cy="0"/>
            </a:xfrm>
            <a:prstGeom prst="line">
              <a:avLst/>
            </a:prstGeom>
            <a:ln w="9525" cap="flat" cmpd="sng">
              <a:solidFill>
                <a:schemeClr val="tx1"/>
              </a:solidFill>
              <a:prstDash val="solid"/>
              <a:headEnd type="none" w="med" len="med"/>
              <a:tailEnd type="none" w="med" len="med"/>
            </a:ln>
          </p:spPr>
        </p:sp>
        <p:sp>
          <p:nvSpPr>
            <p:cNvPr id="49191" name="Line 45"/>
            <p:cNvSpPr/>
            <p:nvPr/>
          </p:nvSpPr>
          <p:spPr>
            <a:xfrm flipH="1" flipV="1">
              <a:off x="2282414" y="3272116"/>
              <a:ext cx="14344" cy="499105"/>
            </a:xfrm>
            <a:prstGeom prst="line">
              <a:avLst/>
            </a:prstGeom>
            <a:ln w="9525" cap="flat" cmpd="sng">
              <a:solidFill>
                <a:schemeClr val="tx1"/>
              </a:solidFill>
              <a:prstDash val="solid"/>
              <a:headEnd type="none" w="med" len="med"/>
              <a:tailEnd type="none" w="med" len="med"/>
            </a:ln>
          </p:spPr>
        </p:sp>
      </p:grpSp>
      <p:grpSp>
        <p:nvGrpSpPr>
          <p:cNvPr id="7" name="组合 96"/>
          <p:cNvGrpSpPr/>
          <p:nvPr/>
        </p:nvGrpSpPr>
        <p:grpSpPr>
          <a:xfrm>
            <a:off x="2400300" y="3778250"/>
            <a:ext cx="776288" cy="498475"/>
            <a:chOff x="2400747" y="3766969"/>
            <a:chExt cx="776344" cy="499106"/>
          </a:xfrm>
        </p:grpSpPr>
        <p:sp>
          <p:nvSpPr>
            <p:cNvPr id="49188" name="Line 44"/>
            <p:cNvSpPr/>
            <p:nvPr/>
          </p:nvSpPr>
          <p:spPr>
            <a:xfrm>
              <a:off x="2415091" y="4266075"/>
              <a:ext cx="762000" cy="0"/>
            </a:xfrm>
            <a:prstGeom prst="line">
              <a:avLst/>
            </a:prstGeom>
            <a:ln w="9525" cap="flat" cmpd="sng">
              <a:solidFill>
                <a:schemeClr val="tx1"/>
              </a:solidFill>
              <a:prstDash val="solid"/>
              <a:headEnd type="none" w="med" len="med"/>
              <a:tailEnd type="none" w="med" len="med"/>
            </a:ln>
          </p:spPr>
        </p:sp>
        <p:sp>
          <p:nvSpPr>
            <p:cNvPr id="49189" name="Line 45"/>
            <p:cNvSpPr/>
            <p:nvPr/>
          </p:nvSpPr>
          <p:spPr>
            <a:xfrm flipH="1" flipV="1">
              <a:off x="2400747" y="3766969"/>
              <a:ext cx="14344" cy="499105"/>
            </a:xfrm>
            <a:prstGeom prst="line">
              <a:avLst/>
            </a:prstGeom>
            <a:ln w="9525" cap="flat" cmpd="sng">
              <a:solidFill>
                <a:schemeClr val="tx1"/>
              </a:solidFill>
              <a:prstDash val="solid"/>
              <a:headEnd type="none" w="med" len="med"/>
              <a:tailEnd type="none" w="med" len="med"/>
            </a:ln>
          </p:spPr>
        </p:sp>
      </p:grpSp>
      <p:grpSp>
        <p:nvGrpSpPr>
          <p:cNvPr id="8" name="组合 99"/>
          <p:cNvGrpSpPr/>
          <p:nvPr/>
        </p:nvGrpSpPr>
        <p:grpSpPr>
          <a:xfrm>
            <a:off x="2476500" y="4283075"/>
            <a:ext cx="776288" cy="500063"/>
            <a:chOff x="2476051" y="4272578"/>
            <a:chExt cx="776344" cy="499106"/>
          </a:xfrm>
        </p:grpSpPr>
        <p:sp>
          <p:nvSpPr>
            <p:cNvPr id="49186" name="Line 44"/>
            <p:cNvSpPr/>
            <p:nvPr/>
          </p:nvSpPr>
          <p:spPr>
            <a:xfrm>
              <a:off x="2490395" y="4771684"/>
              <a:ext cx="762000" cy="0"/>
            </a:xfrm>
            <a:prstGeom prst="line">
              <a:avLst/>
            </a:prstGeom>
            <a:ln w="9525" cap="flat" cmpd="sng">
              <a:solidFill>
                <a:schemeClr val="tx1"/>
              </a:solidFill>
              <a:prstDash val="solid"/>
              <a:headEnd type="none" w="med" len="med"/>
              <a:tailEnd type="none" w="med" len="med"/>
            </a:ln>
          </p:spPr>
        </p:sp>
        <p:sp>
          <p:nvSpPr>
            <p:cNvPr id="49187" name="Line 45"/>
            <p:cNvSpPr/>
            <p:nvPr/>
          </p:nvSpPr>
          <p:spPr>
            <a:xfrm flipH="1" flipV="1">
              <a:off x="2476051" y="4272578"/>
              <a:ext cx="14344" cy="499105"/>
            </a:xfrm>
            <a:prstGeom prst="line">
              <a:avLst/>
            </a:prstGeom>
            <a:ln w="9525" cap="flat" cmpd="sng">
              <a:solidFill>
                <a:schemeClr val="tx1"/>
              </a:solidFill>
              <a:prstDash val="solid"/>
              <a:headEnd type="none" w="med" len="med"/>
              <a:tailEnd type="none" w="med" len="med"/>
            </a:ln>
          </p:spPr>
        </p:sp>
      </p:grpSp>
      <p:grpSp>
        <p:nvGrpSpPr>
          <p:cNvPr id="9" name="组合 102"/>
          <p:cNvGrpSpPr/>
          <p:nvPr/>
        </p:nvGrpSpPr>
        <p:grpSpPr>
          <a:xfrm>
            <a:off x="2562225" y="4789488"/>
            <a:ext cx="776288" cy="498475"/>
            <a:chOff x="2562113" y="4788945"/>
            <a:chExt cx="776344" cy="499106"/>
          </a:xfrm>
        </p:grpSpPr>
        <p:sp>
          <p:nvSpPr>
            <p:cNvPr id="49184" name="Line 44"/>
            <p:cNvSpPr/>
            <p:nvPr/>
          </p:nvSpPr>
          <p:spPr>
            <a:xfrm>
              <a:off x="2576457" y="5288051"/>
              <a:ext cx="762000" cy="0"/>
            </a:xfrm>
            <a:prstGeom prst="line">
              <a:avLst/>
            </a:prstGeom>
            <a:ln w="9525" cap="flat" cmpd="sng">
              <a:solidFill>
                <a:schemeClr val="tx1"/>
              </a:solidFill>
              <a:prstDash val="solid"/>
              <a:headEnd type="none" w="med" len="med"/>
              <a:tailEnd type="none" w="med" len="med"/>
            </a:ln>
          </p:spPr>
        </p:sp>
        <p:sp>
          <p:nvSpPr>
            <p:cNvPr id="49185" name="Line 45"/>
            <p:cNvSpPr/>
            <p:nvPr/>
          </p:nvSpPr>
          <p:spPr>
            <a:xfrm flipH="1" flipV="1">
              <a:off x="2562113" y="4788945"/>
              <a:ext cx="14344" cy="499105"/>
            </a:xfrm>
            <a:prstGeom prst="line">
              <a:avLst/>
            </a:prstGeom>
            <a:ln w="9525" cap="flat" cmpd="sng">
              <a:solidFill>
                <a:schemeClr val="tx1"/>
              </a:solidFill>
              <a:prstDash val="solid"/>
              <a:headEnd type="none" w="med" len="med"/>
              <a:tailEnd type="none" w="med" len="med"/>
            </a:ln>
          </p:spPr>
        </p:sp>
      </p:grpSp>
      <p:sp>
        <p:nvSpPr>
          <p:cNvPr id="45065" name="Text Box 23"/>
          <p:cNvSpPr txBox="1"/>
          <p:nvPr/>
        </p:nvSpPr>
        <p:spPr>
          <a:xfrm>
            <a:off x="1751013" y="2825750"/>
            <a:ext cx="477837" cy="461963"/>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2</a:t>
            </a:r>
          </a:p>
        </p:txBody>
      </p:sp>
      <p:sp>
        <p:nvSpPr>
          <p:cNvPr id="45066" name="Text Box 23"/>
          <p:cNvSpPr txBox="1"/>
          <p:nvPr/>
        </p:nvSpPr>
        <p:spPr>
          <a:xfrm>
            <a:off x="1838325" y="3309938"/>
            <a:ext cx="476250" cy="461962"/>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2</a:t>
            </a:r>
          </a:p>
        </p:txBody>
      </p:sp>
      <p:sp>
        <p:nvSpPr>
          <p:cNvPr id="45067" name="Text Box 23"/>
          <p:cNvSpPr txBox="1"/>
          <p:nvPr/>
        </p:nvSpPr>
        <p:spPr>
          <a:xfrm>
            <a:off x="1979613" y="3817938"/>
            <a:ext cx="476250" cy="460375"/>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2</a:t>
            </a:r>
          </a:p>
        </p:txBody>
      </p:sp>
      <p:sp>
        <p:nvSpPr>
          <p:cNvPr id="45068" name="Text Box 23"/>
          <p:cNvSpPr txBox="1"/>
          <p:nvPr/>
        </p:nvSpPr>
        <p:spPr>
          <a:xfrm>
            <a:off x="2097088" y="4311650"/>
            <a:ext cx="477837" cy="461963"/>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2</a:t>
            </a:r>
          </a:p>
        </p:txBody>
      </p:sp>
      <p:sp>
        <p:nvSpPr>
          <p:cNvPr id="45069" name="Text Box 23"/>
          <p:cNvSpPr txBox="1"/>
          <p:nvPr/>
        </p:nvSpPr>
        <p:spPr>
          <a:xfrm>
            <a:off x="2205038" y="4849813"/>
            <a:ext cx="477837" cy="461962"/>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2</a:t>
            </a:r>
          </a:p>
        </p:txBody>
      </p:sp>
      <p:sp>
        <p:nvSpPr>
          <p:cNvPr id="45070" name="Text Box 18"/>
          <p:cNvSpPr txBox="1"/>
          <p:nvPr/>
        </p:nvSpPr>
        <p:spPr>
          <a:xfrm>
            <a:off x="2351088" y="2781300"/>
            <a:ext cx="609600" cy="461963"/>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29</a:t>
            </a:r>
          </a:p>
        </p:txBody>
      </p:sp>
      <p:sp>
        <p:nvSpPr>
          <p:cNvPr id="45071" name="Text Box 18"/>
          <p:cNvSpPr txBox="1"/>
          <p:nvPr/>
        </p:nvSpPr>
        <p:spPr>
          <a:xfrm>
            <a:off x="2405063" y="3287713"/>
            <a:ext cx="609600" cy="461962"/>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14</a:t>
            </a:r>
          </a:p>
        </p:txBody>
      </p:sp>
      <p:sp>
        <p:nvSpPr>
          <p:cNvPr id="45072" name="Text Box 18"/>
          <p:cNvSpPr txBox="1"/>
          <p:nvPr/>
        </p:nvSpPr>
        <p:spPr>
          <a:xfrm>
            <a:off x="2598738" y="3836988"/>
            <a:ext cx="609600" cy="461962"/>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7</a:t>
            </a:r>
          </a:p>
        </p:txBody>
      </p:sp>
      <p:sp>
        <p:nvSpPr>
          <p:cNvPr id="45073" name="Text Box 18"/>
          <p:cNvSpPr txBox="1"/>
          <p:nvPr/>
        </p:nvSpPr>
        <p:spPr>
          <a:xfrm>
            <a:off x="2706688" y="4341813"/>
            <a:ext cx="609600" cy="461962"/>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3</a:t>
            </a:r>
          </a:p>
        </p:txBody>
      </p:sp>
      <p:sp>
        <p:nvSpPr>
          <p:cNvPr id="45074" name="Text Box 18"/>
          <p:cNvSpPr txBox="1"/>
          <p:nvPr/>
        </p:nvSpPr>
        <p:spPr>
          <a:xfrm>
            <a:off x="2782888" y="4857750"/>
            <a:ext cx="609600" cy="461963"/>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1</a:t>
            </a:r>
          </a:p>
        </p:txBody>
      </p:sp>
      <p:sp>
        <p:nvSpPr>
          <p:cNvPr id="45075" name="Text Box 18"/>
          <p:cNvSpPr txBox="1"/>
          <p:nvPr/>
        </p:nvSpPr>
        <p:spPr>
          <a:xfrm>
            <a:off x="3213100" y="2319338"/>
            <a:ext cx="757238" cy="461962"/>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…0</a:t>
            </a:r>
          </a:p>
        </p:txBody>
      </p:sp>
      <p:sp>
        <p:nvSpPr>
          <p:cNvPr id="45076" name="Text Box 18"/>
          <p:cNvSpPr txBox="1"/>
          <p:nvPr/>
        </p:nvSpPr>
        <p:spPr>
          <a:xfrm>
            <a:off x="3235325" y="2762250"/>
            <a:ext cx="757238" cy="461963"/>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…1</a:t>
            </a:r>
          </a:p>
        </p:txBody>
      </p:sp>
      <p:sp>
        <p:nvSpPr>
          <p:cNvPr id="45077" name="Text Box 18"/>
          <p:cNvSpPr txBox="1"/>
          <p:nvPr/>
        </p:nvSpPr>
        <p:spPr>
          <a:xfrm>
            <a:off x="3257550" y="3246438"/>
            <a:ext cx="757238" cy="461962"/>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…0</a:t>
            </a:r>
          </a:p>
        </p:txBody>
      </p:sp>
      <p:sp>
        <p:nvSpPr>
          <p:cNvPr id="45078" name="Text Box 18"/>
          <p:cNvSpPr txBox="1"/>
          <p:nvPr/>
        </p:nvSpPr>
        <p:spPr>
          <a:xfrm>
            <a:off x="3279775" y="3786188"/>
            <a:ext cx="757238" cy="461962"/>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…1</a:t>
            </a:r>
          </a:p>
        </p:txBody>
      </p:sp>
      <p:sp>
        <p:nvSpPr>
          <p:cNvPr id="45079" name="Text Box 18"/>
          <p:cNvSpPr txBox="1"/>
          <p:nvPr/>
        </p:nvSpPr>
        <p:spPr>
          <a:xfrm>
            <a:off x="3290888" y="4335463"/>
            <a:ext cx="757237" cy="460375"/>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…1</a:t>
            </a:r>
          </a:p>
        </p:txBody>
      </p:sp>
      <p:sp>
        <p:nvSpPr>
          <p:cNvPr id="45080" name="Text Box 18"/>
          <p:cNvSpPr txBox="1"/>
          <p:nvPr/>
        </p:nvSpPr>
        <p:spPr>
          <a:xfrm>
            <a:off x="3324225" y="4905375"/>
            <a:ext cx="757238" cy="460375"/>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…1</a:t>
            </a:r>
          </a:p>
        </p:txBody>
      </p:sp>
      <p:sp>
        <p:nvSpPr>
          <p:cNvPr id="45081" name="Text Box 18"/>
          <p:cNvSpPr txBox="1"/>
          <p:nvPr/>
        </p:nvSpPr>
        <p:spPr>
          <a:xfrm>
            <a:off x="2506663" y="5270500"/>
            <a:ext cx="757237" cy="461963"/>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    0</a:t>
            </a:r>
          </a:p>
        </p:txBody>
      </p:sp>
      <p:sp>
        <p:nvSpPr>
          <p:cNvPr id="45082" name="Text Box 18"/>
          <p:cNvSpPr txBox="1"/>
          <p:nvPr/>
        </p:nvSpPr>
        <p:spPr>
          <a:xfrm>
            <a:off x="3246438" y="1773238"/>
            <a:ext cx="757237" cy="400050"/>
          </a:xfrm>
          <a:prstGeom prst="rect">
            <a:avLst/>
          </a:prstGeom>
          <a:noFill/>
          <a:ln w="9525">
            <a:noFill/>
          </a:ln>
        </p:spPr>
        <p:txBody>
          <a:bodyPr>
            <a:spAutoFit/>
          </a:bodyPr>
          <a:lstStyle/>
          <a:p>
            <a:pPr>
              <a:spcBef>
                <a:spcPct val="50000"/>
              </a:spcBef>
            </a:pPr>
            <a:r>
              <a:rPr lang="zh-CN" altLang="en-US" sz="2000" b="1" dirty="0">
                <a:latin typeface="Times New Roman" panose="02020603050405020304" pitchFamily="18" charset="0"/>
              </a:rPr>
              <a:t>余数</a:t>
            </a:r>
            <a:endParaRPr lang="en-US" altLang="zh-CN" sz="2000" b="1" dirty="0">
              <a:latin typeface="Times New Roman" panose="02020603050405020304" pitchFamily="18" charset="0"/>
            </a:endParaRPr>
          </a:p>
        </p:txBody>
      </p:sp>
      <p:cxnSp>
        <p:nvCxnSpPr>
          <p:cNvPr id="123" name="直接箭头连接符 122"/>
          <p:cNvCxnSpPr/>
          <p:nvPr/>
        </p:nvCxnSpPr>
        <p:spPr>
          <a:xfrm rot="16200000" flipV="1">
            <a:off x="3011488" y="3657600"/>
            <a:ext cx="3163888" cy="42863"/>
          </a:xfrm>
          <a:prstGeom prst="straightConnector1">
            <a:avLst/>
          </a:prstGeom>
          <a:ln w="22225">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45084" name="Text Box 18"/>
          <p:cNvSpPr txBox="1"/>
          <p:nvPr/>
        </p:nvSpPr>
        <p:spPr>
          <a:xfrm>
            <a:off x="4689475" y="5248275"/>
            <a:ext cx="979488" cy="401638"/>
          </a:xfrm>
          <a:prstGeom prst="rect">
            <a:avLst/>
          </a:prstGeom>
          <a:noFill/>
          <a:ln w="9525">
            <a:noFill/>
          </a:ln>
        </p:spPr>
        <p:txBody>
          <a:bodyPr>
            <a:spAutoFit/>
          </a:bodyPr>
          <a:lstStyle/>
          <a:p>
            <a:pPr>
              <a:spcBef>
                <a:spcPct val="50000"/>
              </a:spcBef>
            </a:pPr>
            <a:r>
              <a:rPr lang="zh-CN" altLang="en-US" sz="2000" b="1" dirty="0">
                <a:latin typeface="Times New Roman" panose="02020603050405020304" pitchFamily="18" charset="0"/>
              </a:rPr>
              <a:t>最高位</a:t>
            </a:r>
            <a:endParaRPr lang="en-US" altLang="zh-CN" sz="2000" b="1" dirty="0">
              <a:latin typeface="Times New Roman" panose="02020603050405020304" pitchFamily="18" charset="0"/>
            </a:endParaRPr>
          </a:p>
        </p:txBody>
      </p:sp>
      <p:sp>
        <p:nvSpPr>
          <p:cNvPr id="45085" name="Text Box 18"/>
          <p:cNvSpPr txBox="1"/>
          <p:nvPr/>
        </p:nvSpPr>
        <p:spPr>
          <a:xfrm>
            <a:off x="4689475" y="1871663"/>
            <a:ext cx="968375" cy="400050"/>
          </a:xfrm>
          <a:prstGeom prst="rect">
            <a:avLst/>
          </a:prstGeom>
          <a:noFill/>
          <a:ln w="9525">
            <a:noFill/>
          </a:ln>
        </p:spPr>
        <p:txBody>
          <a:bodyPr>
            <a:spAutoFit/>
          </a:bodyPr>
          <a:lstStyle/>
          <a:p>
            <a:pPr>
              <a:spcBef>
                <a:spcPct val="50000"/>
              </a:spcBef>
            </a:pPr>
            <a:r>
              <a:rPr lang="zh-CN" altLang="en-US" sz="2000" b="1" dirty="0">
                <a:latin typeface="Times New Roman" panose="02020603050405020304" pitchFamily="18" charset="0"/>
              </a:rPr>
              <a:t>最低位</a:t>
            </a:r>
            <a:endParaRPr lang="en-US" altLang="zh-CN" sz="2000" b="1" dirty="0">
              <a:latin typeface="Times New Roman" panose="02020603050405020304" pitchFamily="18" charset="0"/>
            </a:endParaRPr>
          </a:p>
        </p:txBody>
      </p:sp>
      <p:sp>
        <p:nvSpPr>
          <p:cNvPr id="45086" name="右箭头 125"/>
          <p:cNvSpPr/>
          <p:nvPr/>
        </p:nvSpPr>
        <p:spPr>
          <a:xfrm>
            <a:off x="5087938" y="3486150"/>
            <a:ext cx="711200" cy="679450"/>
          </a:xfrm>
          <a:prstGeom prst="rightArrow">
            <a:avLst>
              <a:gd name="adj1" fmla="val 50000"/>
              <a:gd name="adj2" fmla="val 46574"/>
            </a:avLst>
          </a:prstGeom>
          <a:noFill/>
          <a:ln w="22225" cap="flat" cmpd="sng">
            <a:solidFill>
              <a:srgbClr val="FF0000"/>
            </a:solidFill>
            <a:prstDash val="solid"/>
            <a:round/>
            <a:headEnd type="none" w="med" len="med"/>
            <a:tailEnd type="none" w="med" len="med"/>
          </a:ln>
        </p:spPr>
        <p:txBody>
          <a:bodyPr>
            <a:spAutoFit/>
          </a:bodyPr>
          <a:lstStyle/>
          <a:p>
            <a:endParaRPr lang="zh-CN" altLang="en-US" dirty="0">
              <a:latin typeface="Times New Roman" panose="02020603050405020304" pitchFamily="18" charset="0"/>
            </a:endParaRPr>
          </a:p>
        </p:txBody>
      </p:sp>
      <p:sp>
        <p:nvSpPr>
          <p:cNvPr id="45087" name="矩形 127"/>
          <p:cNvSpPr/>
          <p:nvPr/>
        </p:nvSpPr>
        <p:spPr>
          <a:xfrm>
            <a:off x="5942013" y="3500438"/>
            <a:ext cx="2867025" cy="523875"/>
          </a:xfrm>
          <a:prstGeom prst="rect">
            <a:avLst/>
          </a:prstGeom>
          <a:noFill/>
          <a:ln w="9525">
            <a:noFill/>
          </a:ln>
        </p:spPr>
        <p:txBody>
          <a:bodyPr wrap="none">
            <a:spAutoFit/>
          </a:bodyPr>
          <a:lstStyle/>
          <a:p>
            <a:pPr fontAlgn="base"/>
            <a:r>
              <a:rPr lang="zh-CN" altLang="en-US" b="1" dirty="0">
                <a:latin typeface="Times New Roman" panose="02020603050405020304" pitchFamily="18" charset="0"/>
              </a:rPr>
              <a:t> </a:t>
            </a:r>
            <a:r>
              <a:rPr lang="en-US" altLang="zh-CN" b="1" dirty="0">
                <a:latin typeface="Times New Roman" panose="02020603050405020304" pitchFamily="18" charset="0"/>
              </a:rPr>
              <a:t>(58)</a:t>
            </a:r>
            <a:r>
              <a:rPr lang="en-US" altLang="zh-CN" b="1" baseline="-25000" dirty="0">
                <a:latin typeface="Times New Roman" panose="02020603050405020304" pitchFamily="18" charset="0"/>
              </a:rPr>
              <a:t>10 </a:t>
            </a:r>
            <a:r>
              <a:rPr lang="en-US" altLang="zh-CN" b="1" dirty="0">
                <a:latin typeface="Times New Roman" panose="02020603050405020304" pitchFamily="18" charset="0"/>
              </a:rPr>
              <a:t>= (111010)</a:t>
            </a:r>
            <a:r>
              <a:rPr lang="en-US" altLang="zh-CN" b="1" baseline="-25000" dirty="0">
                <a:latin typeface="Times New Roman" panose="02020603050405020304" pitchFamily="18" charset="0"/>
              </a:rPr>
              <a:t>2</a:t>
            </a:r>
            <a:endParaRPr lang="en-US" altLang="zh-CN" b="1" dirty="0">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82"/>
                                        </p:tgtEl>
                                        <p:attrNameLst>
                                          <p:attrName>style.visibility</p:attrName>
                                        </p:attrNameLst>
                                      </p:cBhvr>
                                      <p:to>
                                        <p:strVal val="visible"/>
                                      </p:to>
                                    </p:set>
                                    <p:animEffect transition="in" filter="blinds(horizontal)">
                                      <p:cBhvr>
                                        <p:cTn id="17" dur="500"/>
                                        <p:tgtEl>
                                          <p:spTgt spid="450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075"/>
                                        </p:tgtEl>
                                        <p:attrNameLst>
                                          <p:attrName>style.visibility</p:attrName>
                                        </p:attrNameLst>
                                      </p:cBhvr>
                                      <p:to>
                                        <p:strVal val="visible"/>
                                      </p:to>
                                    </p:set>
                                    <p:animEffect transition="in" filter="blinds(horizontal)">
                                      <p:cBhvr>
                                        <p:cTn id="22" dur="500"/>
                                        <p:tgtEl>
                                          <p:spTgt spid="4507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070"/>
                                        </p:tgtEl>
                                        <p:attrNameLst>
                                          <p:attrName>style.visibility</p:attrName>
                                        </p:attrNameLst>
                                      </p:cBhvr>
                                      <p:to>
                                        <p:strVal val="visible"/>
                                      </p:to>
                                    </p:set>
                                    <p:animEffect transition="in" filter="blinds(horizontal)">
                                      <p:cBhvr>
                                        <p:cTn id="27" dur="500"/>
                                        <p:tgtEl>
                                          <p:spTgt spid="450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5065"/>
                                        </p:tgtEl>
                                        <p:attrNameLst>
                                          <p:attrName>style.visibility</p:attrName>
                                        </p:attrNameLst>
                                      </p:cBhvr>
                                      <p:to>
                                        <p:strVal val="visible"/>
                                      </p:to>
                                    </p:set>
                                    <p:animEffect transition="in" filter="blinds(horizontal)">
                                      <p:cBhvr>
                                        <p:cTn id="35" dur="500"/>
                                        <p:tgtEl>
                                          <p:spTgt spid="4506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5076"/>
                                        </p:tgtEl>
                                        <p:attrNameLst>
                                          <p:attrName>style.visibility</p:attrName>
                                        </p:attrNameLst>
                                      </p:cBhvr>
                                      <p:to>
                                        <p:strVal val="visible"/>
                                      </p:to>
                                    </p:set>
                                    <p:animEffect transition="in" filter="blinds(horizontal)">
                                      <p:cBhvr>
                                        <p:cTn id="40" dur="500"/>
                                        <p:tgtEl>
                                          <p:spTgt spid="4507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par>
                                <p:cTn id="46" presetID="3" presetClass="entr" presetSubtype="10"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linds(horizontal)">
                                      <p:cBhvr>
                                        <p:cTn id="48" dur="500"/>
                                        <p:tgtEl>
                                          <p:spTgt spid="7"/>
                                        </p:tgtEl>
                                      </p:cBhvr>
                                    </p:animEffect>
                                  </p:childTnLst>
                                </p:cTn>
                              </p:par>
                              <p:par>
                                <p:cTn id="49" presetID="3" presetClass="entr" presetSubtype="1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blinds(horizontal)">
                                      <p:cBhvr>
                                        <p:cTn id="51" dur="500"/>
                                        <p:tgtEl>
                                          <p:spTgt spid="8"/>
                                        </p:tgtEl>
                                      </p:cBhvr>
                                    </p:animEffect>
                                  </p:childTnLst>
                                </p:cTn>
                              </p:par>
                              <p:par>
                                <p:cTn id="52" presetID="3" presetClass="entr" presetSubtype="10" fill="hold"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blinds(horizontal)">
                                      <p:cBhvr>
                                        <p:cTn id="54" dur="500"/>
                                        <p:tgtEl>
                                          <p:spTgt spid="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5066"/>
                                        </p:tgtEl>
                                        <p:attrNameLst>
                                          <p:attrName>style.visibility</p:attrName>
                                        </p:attrNameLst>
                                      </p:cBhvr>
                                      <p:to>
                                        <p:strVal val="visible"/>
                                      </p:to>
                                    </p:set>
                                    <p:animEffect transition="in" filter="blinds(horizontal)">
                                      <p:cBhvr>
                                        <p:cTn id="57" dur="500"/>
                                        <p:tgtEl>
                                          <p:spTgt spid="4506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5067"/>
                                        </p:tgtEl>
                                        <p:attrNameLst>
                                          <p:attrName>style.visibility</p:attrName>
                                        </p:attrNameLst>
                                      </p:cBhvr>
                                      <p:to>
                                        <p:strVal val="visible"/>
                                      </p:to>
                                    </p:set>
                                    <p:animEffect transition="in" filter="blinds(horizontal)">
                                      <p:cBhvr>
                                        <p:cTn id="60" dur="500"/>
                                        <p:tgtEl>
                                          <p:spTgt spid="4506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5068"/>
                                        </p:tgtEl>
                                        <p:attrNameLst>
                                          <p:attrName>style.visibility</p:attrName>
                                        </p:attrNameLst>
                                      </p:cBhvr>
                                      <p:to>
                                        <p:strVal val="visible"/>
                                      </p:to>
                                    </p:set>
                                    <p:animEffect transition="in" filter="blinds(horizontal)">
                                      <p:cBhvr>
                                        <p:cTn id="63" dur="500"/>
                                        <p:tgtEl>
                                          <p:spTgt spid="45068"/>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5069"/>
                                        </p:tgtEl>
                                        <p:attrNameLst>
                                          <p:attrName>style.visibility</p:attrName>
                                        </p:attrNameLst>
                                      </p:cBhvr>
                                      <p:to>
                                        <p:strVal val="visible"/>
                                      </p:to>
                                    </p:set>
                                    <p:animEffect transition="in" filter="blinds(horizontal)">
                                      <p:cBhvr>
                                        <p:cTn id="66" dur="500"/>
                                        <p:tgtEl>
                                          <p:spTgt spid="45069"/>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45071"/>
                                        </p:tgtEl>
                                        <p:attrNameLst>
                                          <p:attrName>style.visibility</p:attrName>
                                        </p:attrNameLst>
                                      </p:cBhvr>
                                      <p:to>
                                        <p:strVal val="visible"/>
                                      </p:to>
                                    </p:set>
                                    <p:animEffect transition="in" filter="blinds(horizontal)">
                                      <p:cBhvr>
                                        <p:cTn id="69" dur="500"/>
                                        <p:tgtEl>
                                          <p:spTgt spid="45071"/>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45072"/>
                                        </p:tgtEl>
                                        <p:attrNameLst>
                                          <p:attrName>style.visibility</p:attrName>
                                        </p:attrNameLst>
                                      </p:cBhvr>
                                      <p:to>
                                        <p:strVal val="visible"/>
                                      </p:to>
                                    </p:set>
                                    <p:animEffect transition="in" filter="blinds(horizontal)">
                                      <p:cBhvr>
                                        <p:cTn id="72" dur="500"/>
                                        <p:tgtEl>
                                          <p:spTgt spid="45072"/>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45073"/>
                                        </p:tgtEl>
                                        <p:attrNameLst>
                                          <p:attrName>style.visibility</p:attrName>
                                        </p:attrNameLst>
                                      </p:cBhvr>
                                      <p:to>
                                        <p:strVal val="visible"/>
                                      </p:to>
                                    </p:set>
                                    <p:animEffect transition="in" filter="blinds(horizontal)">
                                      <p:cBhvr>
                                        <p:cTn id="75" dur="500"/>
                                        <p:tgtEl>
                                          <p:spTgt spid="45073"/>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45074"/>
                                        </p:tgtEl>
                                        <p:attrNameLst>
                                          <p:attrName>style.visibility</p:attrName>
                                        </p:attrNameLst>
                                      </p:cBhvr>
                                      <p:to>
                                        <p:strVal val="visible"/>
                                      </p:to>
                                    </p:set>
                                    <p:animEffect transition="in" filter="blinds(horizontal)">
                                      <p:cBhvr>
                                        <p:cTn id="78" dur="500"/>
                                        <p:tgtEl>
                                          <p:spTgt spid="45074"/>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45077"/>
                                        </p:tgtEl>
                                        <p:attrNameLst>
                                          <p:attrName>style.visibility</p:attrName>
                                        </p:attrNameLst>
                                      </p:cBhvr>
                                      <p:to>
                                        <p:strVal val="visible"/>
                                      </p:to>
                                    </p:set>
                                    <p:animEffect transition="in" filter="blinds(horizontal)">
                                      <p:cBhvr>
                                        <p:cTn id="81" dur="500"/>
                                        <p:tgtEl>
                                          <p:spTgt spid="45077"/>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45078"/>
                                        </p:tgtEl>
                                        <p:attrNameLst>
                                          <p:attrName>style.visibility</p:attrName>
                                        </p:attrNameLst>
                                      </p:cBhvr>
                                      <p:to>
                                        <p:strVal val="visible"/>
                                      </p:to>
                                    </p:set>
                                    <p:animEffect transition="in" filter="blinds(horizontal)">
                                      <p:cBhvr>
                                        <p:cTn id="84" dur="500"/>
                                        <p:tgtEl>
                                          <p:spTgt spid="45078"/>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45079"/>
                                        </p:tgtEl>
                                        <p:attrNameLst>
                                          <p:attrName>style.visibility</p:attrName>
                                        </p:attrNameLst>
                                      </p:cBhvr>
                                      <p:to>
                                        <p:strVal val="visible"/>
                                      </p:to>
                                    </p:set>
                                    <p:animEffect transition="in" filter="blinds(horizontal)">
                                      <p:cBhvr>
                                        <p:cTn id="87" dur="500"/>
                                        <p:tgtEl>
                                          <p:spTgt spid="45079"/>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45080"/>
                                        </p:tgtEl>
                                        <p:attrNameLst>
                                          <p:attrName>style.visibility</p:attrName>
                                        </p:attrNameLst>
                                      </p:cBhvr>
                                      <p:to>
                                        <p:strVal val="visible"/>
                                      </p:to>
                                    </p:set>
                                    <p:animEffect transition="in" filter="blinds(horizontal)">
                                      <p:cBhvr>
                                        <p:cTn id="90" dur="500"/>
                                        <p:tgtEl>
                                          <p:spTgt spid="45080"/>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45081"/>
                                        </p:tgtEl>
                                        <p:attrNameLst>
                                          <p:attrName>style.visibility</p:attrName>
                                        </p:attrNameLst>
                                      </p:cBhvr>
                                      <p:to>
                                        <p:strVal val="visible"/>
                                      </p:to>
                                    </p:set>
                                    <p:animEffect transition="in" filter="blinds(horizontal)">
                                      <p:cBhvr>
                                        <p:cTn id="93" dur="500"/>
                                        <p:tgtEl>
                                          <p:spTgt spid="45081"/>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45084"/>
                                        </p:tgtEl>
                                        <p:attrNameLst>
                                          <p:attrName>style.visibility</p:attrName>
                                        </p:attrNameLst>
                                      </p:cBhvr>
                                      <p:to>
                                        <p:strVal val="visible"/>
                                      </p:to>
                                    </p:set>
                                    <p:animEffect transition="in" filter="blinds(horizontal)">
                                      <p:cBhvr>
                                        <p:cTn id="98" dur="500"/>
                                        <p:tgtEl>
                                          <p:spTgt spid="45084"/>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123"/>
                                        </p:tgtEl>
                                        <p:attrNameLst>
                                          <p:attrName>style.visibility</p:attrName>
                                        </p:attrNameLst>
                                      </p:cBhvr>
                                      <p:to>
                                        <p:strVal val="visible"/>
                                      </p:to>
                                    </p:set>
                                    <p:animEffect transition="in" filter="blinds(horizontal)">
                                      <p:cBhvr>
                                        <p:cTn id="103" dur="500"/>
                                        <p:tgtEl>
                                          <p:spTgt spid="123"/>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45085"/>
                                        </p:tgtEl>
                                        <p:attrNameLst>
                                          <p:attrName>style.visibility</p:attrName>
                                        </p:attrNameLst>
                                      </p:cBhvr>
                                      <p:to>
                                        <p:strVal val="visible"/>
                                      </p:to>
                                    </p:set>
                                    <p:animEffect transition="in" filter="blinds(horizontal)">
                                      <p:cBhvr>
                                        <p:cTn id="108" dur="500"/>
                                        <p:tgtEl>
                                          <p:spTgt spid="45085"/>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45086"/>
                                        </p:tgtEl>
                                        <p:attrNameLst>
                                          <p:attrName>style.visibility</p:attrName>
                                        </p:attrNameLst>
                                      </p:cBhvr>
                                      <p:to>
                                        <p:strVal val="visible"/>
                                      </p:to>
                                    </p:set>
                                    <p:animEffect transition="in" filter="blinds(horizontal)">
                                      <p:cBhvr>
                                        <p:cTn id="113" dur="500"/>
                                        <p:tgtEl>
                                          <p:spTgt spid="45086"/>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45087"/>
                                        </p:tgtEl>
                                        <p:attrNameLst>
                                          <p:attrName>style.visibility</p:attrName>
                                        </p:attrNameLst>
                                      </p:cBhvr>
                                      <p:to>
                                        <p:strVal val="visible"/>
                                      </p:to>
                                    </p:set>
                                    <p:animEffect transition="in" filter="blinds(horizontal)">
                                      <p:cBhvr>
                                        <p:cTn id="118" dur="500"/>
                                        <p:tgtEl>
                                          <p:spTgt spid="45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5065" grpId="0"/>
      <p:bldP spid="45066" grpId="0"/>
      <p:bldP spid="45067" grpId="0"/>
      <p:bldP spid="45068" grpId="0"/>
      <p:bldP spid="45069" grpId="0"/>
      <p:bldP spid="45070" grpId="0"/>
      <p:bldP spid="45071" grpId="0"/>
      <p:bldP spid="45072" grpId="0"/>
      <p:bldP spid="45073" grpId="0"/>
      <p:bldP spid="45074" grpId="0"/>
      <p:bldP spid="45075" grpId="0"/>
      <p:bldP spid="45076" grpId="0"/>
      <p:bldP spid="45077" grpId="0"/>
      <p:bldP spid="45078" grpId="0"/>
      <p:bldP spid="45079" grpId="0"/>
      <p:bldP spid="45080" grpId="0"/>
      <p:bldP spid="45081" grpId="0"/>
      <p:bldP spid="45082" grpId="0"/>
      <p:bldP spid="45084" grpId="0"/>
      <p:bldP spid="45085" grpId="0"/>
      <p:bldP spid="45086" grpId="0" animBg="1"/>
      <p:bldP spid="4508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2"/>
          <p:cNvSpPr txBox="1"/>
          <p:nvPr/>
        </p:nvSpPr>
        <p:spPr>
          <a:xfrm>
            <a:off x="968375" y="730250"/>
            <a:ext cx="3892550" cy="519113"/>
          </a:xfrm>
          <a:prstGeom prst="rect">
            <a:avLst/>
          </a:prstGeom>
          <a:noFill/>
          <a:ln w="9525">
            <a:noFill/>
          </a:ln>
        </p:spPr>
        <p:txBody>
          <a:bodyPr wrap="none">
            <a:spAutoFit/>
          </a:bodyPr>
          <a:lstStyle/>
          <a:p>
            <a:pPr fontAlgn="base">
              <a:buChar char="•"/>
            </a:pPr>
            <a:r>
              <a:rPr lang="en-US" altLang="zh-CN" b="1" i="1" dirty="0">
                <a:latin typeface="Times New Roman" panose="02020603050405020304" pitchFamily="18" charset="0"/>
              </a:rPr>
              <a:t>  </a:t>
            </a:r>
            <a:r>
              <a:rPr lang="zh-CN" altLang="en-US" b="1" i="1" dirty="0">
                <a:solidFill>
                  <a:srgbClr val="FF0000"/>
                </a:solidFill>
                <a:latin typeface="Times New Roman" panose="02020603050405020304" pitchFamily="18" charset="0"/>
              </a:rPr>
              <a:t>小数部分：乘</a:t>
            </a:r>
            <a:r>
              <a:rPr lang="en-US" altLang="zh-CN" b="1" i="1" dirty="0">
                <a:solidFill>
                  <a:srgbClr val="FF0000"/>
                </a:solidFill>
                <a:latin typeface="Times New Roman" panose="02020603050405020304" pitchFamily="18" charset="0"/>
              </a:rPr>
              <a:t>2</a:t>
            </a:r>
            <a:r>
              <a:rPr lang="zh-CN" altLang="en-US" b="1" i="1" dirty="0">
                <a:solidFill>
                  <a:srgbClr val="FF0000"/>
                </a:solidFill>
                <a:latin typeface="Times New Roman" panose="02020603050405020304" pitchFamily="18" charset="0"/>
              </a:rPr>
              <a:t>取整法</a:t>
            </a:r>
          </a:p>
        </p:txBody>
      </p:sp>
      <p:sp>
        <p:nvSpPr>
          <p:cNvPr id="14339" name="Text Box 3"/>
          <p:cNvSpPr txBox="1"/>
          <p:nvPr/>
        </p:nvSpPr>
        <p:spPr>
          <a:xfrm>
            <a:off x="1031875" y="1550988"/>
            <a:ext cx="5026025" cy="519112"/>
          </a:xfrm>
          <a:prstGeom prst="rect">
            <a:avLst/>
          </a:prstGeom>
          <a:noFill/>
          <a:ln w="9525">
            <a:noFill/>
          </a:ln>
        </p:spPr>
        <p:txBody>
          <a:bodyPr wrap="none">
            <a:spAutoFit/>
          </a:bodyPr>
          <a:lstStyle/>
          <a:p>
            <a:pPr fontAlgn="base"/>
            <a:r>
              <a:rPr lang="zh-CN" altLang="en-US" b="1" dirty="0">
                <a:latin typeface="Times New Roman" panose="02020603050405020304" pitchFamily="18" charset="0"/>
              </a:rPr>
              <a:t>例：</a:t>
            </a:r>
            <a:r>
              <a:rPr lang="zh-CN" altLang="en-US" dirty="0">
                <a:latin typeface="Times New Roman" panose="02020603050405020304" pitchFamily="18" charset="0"/>
              </a:rPr>
              <a:t>将</a:t>
            </a:r>
            <a:r>
              <a:rPr lang="en-US" altLang="zh-CN" dirty="0">
                <a:latin typeface="Times New Roman" panose="02020603050405020304" pitchFamily="18" charset="0"/>
              </a:rPr>
              <a:t>(0.625)</a:t>
            </a:r>
            <a:r>
              <a:rPr lang="en-US" altLang="zh-CN" baseline="-25000" dirty="0">
                <a:latin typeface="Times New Roman" panose="02020603050405020304" pitchFamily="18" charset="0"/>
              </a:rPr>
              <a:t>10</a:t>
            </a:r>
            <a:r>
              <a:rPr lang="zh-CN" altLang="en-US" dirty="0">
                <a:latin typeface="Times New Roman" panose="02020603050405020304" pitchFamily="18" charset="0"/>
              </a:rPr>
              <a:t>转换为二制形式</a:t>
            </a:r>
          </a:p>
        </p:txBody>
      </p:sp>
      <p:graphicFrame>
        <p:nvGraphicFramePr>
          <p:cNvPr id="14340" name="Object 4"/>
          <p:cNvGraphicFramePr/>
          <p:nvPr/>
        </p:nvGraphicFramePr>
        <p:xfrm>
          <a:off x="1592263" y="2378075"/>
          <a:ext cx="6632575" cy="1484313"/>
        </p:xfrm>
        <a:graphic>
          <a:graphicData uri="http://schemas.openxmlformats.org/presentationml/2006/ole">
            <mc:AlternateContent xmlns:mc="http://schemas.openxmlformats.org/markup-compatibility/2006">
              <mc:Choice xmlns:v="urn:schemas-microsoft-com:vml" Requires="v">
                <p:oleObj spid="_x0000_s9226" r:id="rId3" imgW="2970530" imgH="635000" progId="Equation.3">
                  <p:embed/>
                </p:oleObj>
              </mc:Choice>
              <mc:Fallback>
                <p:oleObj r:id="rId3" imgW="2970530" imgH="635000" progId="Equation.3">
                  <p:embed/>
                  <p:pic>
                    <p:nvPicPr>
                      <p:cNvPr id="0" name="图片 3138"/>
                      <p:cNvPicPr/>
                      <p:nvPr/>
                    </p:nvPicPr>
                    <p:blipFill>
                      <a:blip r:embed="rId4"/>
                      <a:stretch>
                        <a:fillRect/>
                      </a:stretch>
                    </p:blipFill>
                    <p:spPr>
                      <a:xfrm>
                        <a:off x="1592263" y="2378075"/>
                        <a:ext cx="6632575" cy="1484313"/>
                      </a:xfrm>
                      <a:prstGeom prst="rect">
                        <a:avLst/>
                      </a:prstGeom>
                      <a:noFill/>
                      <a:ln w="38100">
                        <a:noFill/>
                        <a:miter/>
                      </a:ln>
                    </p:spPr>
                  </p:pic>
                </p:oleObj>
              </mc:Fallback>
            </mc:AlternateContent>
          </a:graphicData>
        </a:graphic>
      </p:graphicFrame>
      <p:graphicFrame>
        <p:nvGraphicFramePr>
          <p:cNvPr id="14341" name="Object 5"/>
          <p:cNvGraphicFramePr/>
          <p:nvPr/>
        </p:nvGraphicFramePr>
        <p:xfrm>
          <a:off x="1708150" y="4533900"/>
          <a:ext cx="6311900" cy="531813"/>
        </p:xfrm>
        <a:graphic>
          <a:graphicData uri="http://schemas.openxmlformats.org/presentationml/2006/ole">
            <mc:AlternateContent xmlns:mc="http://schemas.openxmlformats.org/markup-compatibility/2006">
              <mc:Choice xmlns:v="urn:schemas-microsoft-com:vml" Requires="v">
                <p:oleObj spid="_x0000_s9227" r:id="rId5" imgW="6537960" imgH="533400" progId="Equation.3">
                  <p:embed/>
                </p:oleObj>
              </mc:Choice>
              <mc:Fallback>
                <p:oleObj r:id="rId5" imgW="6537960" imgH="533400" progId="Equation.3">
                  <p:embed/>
                  <p:pic>
                    <p:nvPicPr>
                      <p:cNvPr id="0" name="图片 3139"/>
                      <p:cNvPicPr/>
                      <p:nvPr/>
                    </p:nvPicPr>
                    <p:blipFill>
                      <a:blip r:embed="rId6"/>
                      <a:stretch>
                        <a:fillRect/>
                      </a:stretch>
                    </p:blipFill>
                    <p:spPr>
                      <a:xfrm>
                        <a:off x="1708150" y="4533900"/>
                        <a:ext cx="6311900" cy="531813"/>
                      </a:xfrm>
                      <a:prstGeom prst="rect">
                        <a:avLst/>
                      </a:prstGeom>
                      <a:noFill/>
                      <a:ln w="38100">
                        <a:noFill/>
                        <a:miter/>
                      </a:ln>
                    </p:spPr>
                  </p:pic>
                </p:oleObj>
              </mc:Fallback>
            </mc:AlternateContent>
          </a:graphicData>
        </a:graphic>
      </p:graphicFrame>
      <p:sp>
        <p:nvSpPr>
          <p:cNvPr id="14343" name="Text Box 7"/>
          <p:cNvSpPr txBox="1"/>
          <p:nvPr/>
        </p:nvSpPr>
        <p:spPr>
          <a:xfrm>
            <a:off x="1846263" y="5338763"/>
            <a:ext cx="6338887" cy="519112"/>
          </a:xfrm>
          <a:prstGeom prst="rect">
            <a:avLst/>
          </a:prstGeom>
          <a:noFill/>
          <a:ln w="9525">
            <a:noFill/>
          </a:ln>
        </p:spPr>
        <p:txBody>
          <a:bodyPr>
            <a:spAutoFit/>
          </a:bodyPr>
          <a:lstStyle/>
          <a:p>
            <a:pPr fontAlgn="base"/>
            <a:r>
              <a:rPr lang="zh-CN" altLang="en-US" sz="2400" b="1" dirty="0">
                <a:latin typeface="Times New Roman" panose="02020603050405020304" pitchFamily="18" charset="0"/>
              </a:rPr>
              <a:t>得</a:t>
            </a:r>
            <a:r>
              <a:rPr lang="en-US" altLang="zh-CN" sz="2400" b="1" dirty="0">
                <a:latin typeface="Times New Roman" panose="02020603050405020304" pitchFamily="18" charset="0"/>
              </a:rPr>
              <a:t>:    </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=1</a:t>
            </a:r>
          </a:p>
        </p:txBody>
      </p:sp>
      <p:sp>
        <p:nvSpPr>
          <p:cNvPr id="7176" name="TextBox 6"/>
          <p:cNvSpPr txBox="1"/>
          <p:nvPr/>
        </p:nvSpPr>
        <p:spPr>
          <a:xfrm>
            <a:off x="1666875" y="3979863"/>
            <a:ext cx="3292475" cy="461962"/>
          </a:xfrm>
          <a:prstGeom prst="rect">
            <a:avLst/>
          </a:prstGeom>
          <a:noFill/>
          <a:ln w="9525">
            <a:noFill/>
          </a:ln>
        </p:spPr>
        <p:txBody>
          <a:bodyPr>
            <a:spAutoFit/>
          </a:bodyPr>
          <a:lstStyle/>
          <a:p>
            <a:r>
              <a:rPr lang="zh-CN" altLang="en-US" sz="2400" b="1" dirty="0">
                <a:latin typeface="Times New Roman" panose="02020603050405020304" pitchFamily="18" charset="0"/>
              </a:rPr>
              <a:t>两边乘以</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，得：</a:t>
            </a:r>
          </a:p>
        </p:txBody>
      </p:sp>
      <p:cxnSp>
        <p:nvCxnSpPr>
          <p:cNvPr id="11" name="直接连接符 10"/>
          <p:cNvCxnSpPr/>
          <p:nvPr/>
        </p:nvCxnSpPr>
        <p:spPr>
          <a:xfrm>
            <a:off x="1774825" y="5110163"/>
            <a:ext cx="215900" cy="11113"/>
          </a:xfrm>
          <a:prstGeom prst="line">
            <a:avLst/>
          </a:prstGeom>
          <a:ln w="22225">
            <a:solidFill>
              <a:srgbClr val="FF0000"/>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3121025" y="5133975"/>
            <a:ext cx="504825" cy="30163"/>
          </a:xfrm>
          <a:prstGeom prst="line">
            <a:avLst/>
          </a:prstGeom>
          <a:ln w="22225">
            <a:solidFill>
              <a:srgbClr val="FF0000"/>
            </a:solidFill>
          </a:ln>
        </p:spPr>
        <p:style>
          <a:lnRef idx="1">
            <a:schemeClr val="dk1"/>
          </a:lnRef>
          <a:fillRef idx="0">
            <a:schemeClr val="dk1"/>
          </a:fillRef>
          <a:effectRef idx="0">
            <a:schemeClr val="dk1"/>
          </a:effectRef>
          <a:fontRef idx="minor">
            <a:schemeClr val="tx1"/>
          </a:fontRef>
        </p:style>
      </p:cxnSp>
      <p:graphicFrame>
        <p:nvGraphicFramePr>
          <p:cNvPr id="2" name="Object 7"/>
          <p:cNvGraphicFramePr/>
          <p:nvPr/>
        </p:nvGraphicFramePr>
        <p:xfrm>
          <a:off x="1801813" y="6024563"/>
          <a:ext cx="5114925" cy="577850"/>
        </p:xfrm>
        <a:graphic>
          <a:graphicData uri="http://schemas.openxmlformats.org/presentationml/2006/ole">
            <mc:AlternateContent xmlns:mc="http://schemas.openxmlformats.org/markup-compatibility/2006">
              <mc:Choice xmlns:v="urn:schemas-microsoft-com:vml" Requires="v">
                <p:oleObj spid="_x0000_s9228" r:id="rId7" imgW="2195830" imgH="241300" progId="Equation.3">
                  <p:embed/>
                </p:oleObj>
              </mc:Choice>
              <mc:Fallback>
                <p:oleObj r:id="rId7" imgW="2195830" imgH="241300" progId="Equation.3">
                  <p:embed/>
                  <p:pic>
                    <p:nvPicPr>
                      <p:cNvPr id="0" name="图片 3140"/>
                      <p:cNvPicPr/>
                      <p:nvPr/>
                    </p:nvPicPr>
                    <p:blipFill>
                      <a:blip r:embed="rId8"/>
                      <a:stretch>
                        <a:fillRect/>
                      </a:stretch>
                    </p:blipFill>
                    <p:spPr>
                      <a:xfrm>
                        <a:off x="1801813" y="6024563"/>
                        <a:ext cx="5114925" cy="577850"/>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left)">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wipe(left)">
                                      <p:cBhvr>
                                        <p:cTn id="12" dur="500"/>
                                        <p:tgtEl>
                                          <p:spTgt spid="143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6"/>
                                        </p:tgtEl>
                                        <p:attrNameLst>
                                          <p:attrName>style.visibility</p:attrName>
                                        </p:attrNameLst>
                                      </p:cBhvr>
                                      <p:to>
                                        <p:strVal val="visible"/>
                                      </p:to>
                                    </p:set>
                                    <p:animEffect transition="in" filter="blinds(horizontal)">
                                      <p:cBhvr>
                                        <p:cTn id="17" dur="500"/>
                                        <p:tgtEl>
                                          <p:spTgt spid="71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341"/>
                                        </p:tgtEl>
                                        <p:attrNameLst>
                                          <p:attrName>style.visibility</p:attrName>
                                        </p:attrNameLst>
                                      </p:cBhvr>
                                      <p:to>
                                        <p:strVal val="visible"/>
                                      </p:to>
                                    </p:set>
                                    <p:animEffect transition="in" filter="blinds(horizontal)">
                                      <p:cBhvr>
                                        <p:cTn id="22" dur="500"/>
                                        <p:tgtEl>
                                          <p:spTgt spid="14341"/>
                                        </p:tgtEl>
                                      </p:cBhvr>
                                    </p:animEffect>
                                  </p:childTnLst>
                                </p:cTn>
                              </p:par>
                              <p:par>
                                <p:cTn id="23" presetID="3" presetClass="entr" presetSubtype="1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par>
                                <p:cTn id="26" presetID="3" presetClass="entr" presetSubtype="1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343">
                                            <p:txEl>
                                              <p:pRg st="0" end="0"/>
                                            </p:txEl>
                                          </p:spTgt>
                                        </p:tgtEl>
                                        <p:attrNameLst>
                                          <p:attrName>style.visibility</p:attrName>
                                        </p:attrNameLst>
                                      </p:cBhvr>
                                      <p:to>
                                        <p:strVal val="visible"/>
                                      </p:to>
                                    </p:set>
                                    <p:animEffect transition="in" filter="wipe(left)">
                                      <p:cBhvr>
                                        <p:cTn id="33" dur="500"/>
                                        <p:tgtEl>
                                          <p:spTgt spid="1434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43" grpId="0" build="p"/>
      <p:bldP spid="71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41" name="Object 5"/>
          <p:cNvGraphicFramePr/>
          <p:nvPr/>
        </p:nvGraphicFramePr>
        <p:xfrm>
          <a:off x="1531938" y="1612900"/>
          <a:ext cx="5330825" cy="566738"/>
        </p:xfrm>
        <a:graphic>
          <a:graphicData uri="http://schemas.openxmlformats.org/presentationml/2006/ole">
            <mc:AlternateContent xmlns:mc="http://schemas.openxmlformats.org/markup-compatibility/2006">
              <mc:Choice xmlns:v="urn:schemas-microsoft-com:vml" Requires="v">
                <p:oleObj spid="_x0000_s10247" r:id="rId3" imgW="2335530" imgH="241300" progId="Equation.3">
                  <p:embed/>
                </p:oleObj>
              </mc:Choice>
              <mc:Fallback>
                <p:oleObj r:id="rId3" imgW="2335530" imgH="241300" progId="Equation.3">
                  <p:embed/>
                  <p:pic>
                    <p:nvPicPr>
                      <p:cNvPr id="0" name="图片 3141"/>
                      <p:cNvPicPr/>
                      <p:nvPr/>
                    </p:nvPicPr>
                    <p:blipFill>
                      <a:blip r:embed="rId4"/>
                      <a:stretch>
                        <a:fillRect/>
                      </a:stretch>
                    </p:blipFill>
                    <p:spPr>
                      <a:xfrm>
                        <a:off x="1531938" y="1612900"/>
                        <a:ext cx="5330825" cy="566738"/>
                      </a:xfrm>
                      <a:prstGeom prst="rect">
                        <a:avLst/>
                      </a:prstGeom>
                      <a:noFill/>
                      <a:ln w="38100">
                        <a:noFill/>
                        <a:miter/>
                      </a:ln>
                    </p:spPr>
                  </p:pic>
                </p:oleObj>
              </mc:Fallback>
            </mc:AlternateContent>
          </a:graphicData>
        </a:graphic>
      </p:graphicFrame>
      <p:sp>
        <p:nvSpPr>
          <p:cNvPr id="8196" name="Text Box 7"/>
          <p:cNvSpPr txBox="1"/>
          <p:nvPr/>
        </p:nvSpPr>
        <p:spPr>
          <a:xfrm>
            <a:off x="1416050" y="2381250"/>
            <a:ext cx="6832600" cy="519113"/>
          </a:xfrm>
          <a:prstGeom prst="rect">
            <a:avLst/>
          </a:prstGeom>
          <a:noFill/>
          <a:ln w="9525">
            <a:noFill/>
          </a:ln>
        </p:spPr>
        <p:txBody>
          <a:bodyPr>
            <a:spAutoFit/>
          </a:bodyPr>
          <a:lstStyle/>
          <a:p>
            <a:pPr fontAlgn="base"/>
            <a:r>
              <a:rPr lang="zh-CN" altLang="en-US" sz="2400" b="1" dirty="0">
                <a:latin typeface="Times New Roman" panose="02020603050405020304" pitchFamily="18" charset="0"/>
              </a:rPr>
              <a:t>得</a:t>
            </a:r>
            <a:r>
              <a:rPr lang="en-US" altLang="zh-CN" sz="2400" b="1" dirty="0">
                <a:latin typeface="Times New Roman" panose="02020603050405020304" pitchFamily="18" charset="0"/>
              </a:rPr>
              <a:t>:    </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=0</a:t>
            </a:r>
          </a:p>
        </p:txBody>
      </p:sp>
      <p:sp>
        <p:nvSpPr>
          <p:cNvPr id="8197" name="TextBox 6"/>
          <p:cNvSpPr txBox="1"/>
          <p:nvPr/>
        </p:nvSpPr>
        <p:spPr>
          <a:xfrm>
            <a:off x="1130300" y="1031875"/>
            <a:ext cx="4926013" cy="461963"/>
          </a:xfrm>
          <a:prstGeom prst="rect">
            <a:avLst/>
          </a:prstGeom>
          <a:noFill/>
          <a:ln w="9525">
            <a:noFill/>
          </a:ln>
        </p:spPr>
        <p:txBody>
          <a:bodyPr>
            <a:spAutoFit/>
          </a:bodyPr>
          <a:lstStyle/>
          <a:p>
            <a:r>
              <a:rPr lang="zh-CN" altLang="en-US" sz="2400" b="1" dirty="0">
                <a:latin typeface="Times New Roman" panose="02020603050405020304" pitchFamily="18" charset="0"/>
              </a:rPr>
              <a:t>两边乘以</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，得：</a:t>
            </a:r>
          </a:p>
        </p:txBody>
      </p:sp>
      <p:cxnSp>
        <p:nvCxnSpPr>
          <p:cNvPr id="11" name="直接连接符 10"/>
          <p:cNvCxnSpPr/>
          <p:nvPr/>
        </p:nvCxnSpPr>
        <p:spPr>
          <a:xfrm>
            <a:off x="1463675" y="2205038"/>
            <a:ext cx="484188" cy="22225"/>
          </a:xfrm>
          <a:prstGeom prst="line">
            <a:avLst/>
          </a:prstGeom>
          <a:ln w="22225">
            <a:solidFill>
              <a:srgbClr val="FF0000"/>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2798763" y="2217738"/>
            <a:ext cx="503238" cy="30163"/>
          </a:xfrm>
          <a:prstGeom prst="line">
            <a:avLst/>
          </a:prstGeom>
          <a:ln w="22225">
            <a:solidFill>
              <a:srgbClr val="FF0000"/>
            </a:solidFill>
          </a:ln>
        </p:spPr>
        <p:style>
          <a:lnRef idx="1">
            <a:schemeClr val="dk1"/>
          </a:lnRef>
          <a:fillRef idx="0">
            <a:schemeClr val="dk1"/>
          </a:fillRef>
          <a:effectRef idx="0">
            <a:schemeClr val="dk1"/>
          </a:effectRef>
          <a:fontRef idx="minor">
            <a:schemeClr val="tx1"/>
          </a:fontRef>
        </p:style>
      </p:cxnSp>
      <p:graphicFrame>
        <p:nvGraphicFramePr>
          <p:cNvPr id="14" name="Object 4"/>
          <p:cNvGraphicFramePr/>
          <p:nvPr/>
        </p:nvGraphicFramePr>
        <p:xfrm>
          <a:off x="1477963" y="3702050"/>
          <a:ext cx="4764087" cy="587375"/>
        </p:xfrm>
        <a:graphic>
          <a:graphicData uri="http://schemas.openxmlformats.org/presentationml/2006/ole">
            <mc:AlternateContent xmlns:mc="http://schemas.openxmlformats.org/markup-compatibility/2006">
              <mc:Choice xmlns:v="urn:schemas-microsoft-com:vml" Requires="v">
                <p:oleObj spid="_x0000_s10248" r:id="rId5" imgW="2018665" imgH="241300" progId="Equation.3">
                  <p:embed/>
                </p:oleObj>
              </mc:Choice>
              <mc:Fallback>
                <p:oleObj r:id="rId5" imgW="2018665" imgH="241300" progId="Equation.3">
                  <p:embed/>
                  <p:pic>
                    <p:nvPicPr>
                      <p:cNvPr id="0" name="图片 3142"/>
                      <p:cNvPicPr/>
                      <p:nvPr/>
                    </p:nvPicPr>
                    <p:blipFill>
                      <a:blip r:embed="rId6"/>
                      <a:stretch>
                        <a:fillRect/>
                      </a:stretch>
                    </p:blipFill>
                    <p:spPr>
                      <a:xfrm>
                        <a:off x="1477963" y="3702050"/>
                        <a:ext cx="4764087" cy="587375"/>
                      </a:xfrm>
                      <a:prstGeom prst="rect">
                        <a:avLst/>
                      </a:prstGeom>
                      <a:noFill/>
                      <a:ln w="38100">
                        <a:noFill/>
                        <a:miter/>
                      </a:ln>
                    </p:spPr>
                  </p:pic>
                </p:oleObj>
              </mc:Fallback>
            </mc:AlternateContent>
          </a:graphicData>
        </a:graphic>
      </p:graphicFrame>
      <p:sp>
        <p:nvSpPr>
          <p:cNvPr id="8200" name="Text Box 7"/>
          <p:cNvSpPr txBox="1"/>
          <p:nvPr/>
        </p:nvSpPr>
        <p:spPr>
          <a:xfrm>
            <a:off x="1374775" y="4513263"/>
            <a:ext cx="6715125" cy="519112"/>
          </a:xfrm>
          <a:prstGeom prst="rect">
            <a:avLst/>
          </a:prstGeom>
          <a:noFill/>
          <a:ln w="9525">
            <a:noFill/>
          </a:ln>
        </p:spPr>
        <p:txBody>
          <a:bodyPr>
            <a:spAutoFit/>
          </a:bodyPr>
          <a:lstStyle/>
          <a:p>
            <a:pPr fontAlgn="base"/>
            <a:r>
              <a:rPr lang="zh-CN" altLang="en-US" sz="2400" b="1" dirty="0">
                <a:latin typeface="Times New Roman" panose="02020603050405020304" pitchFamily="18" charset="0"/>
              </a:rPr>
              <a:t>得</a:t>
            </a:r>
            <a:r>
              <a:rPr lang="en-US" altLang="zh-CN" sz="2400" b="1" dirty="0">
                <a:latin typeface="Times New Roman" panose="02020603050405020304" pitchFamily="18" charset="0"/>
              </a:rPr>
              <a:t>:    </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a:t>
            </a:r>
            <a:r>
              <a:rPr lang="en-US" altLang="zh-CN" baseline="-25000" dirty="0">
                <a:latin typeface="Times New Roman" panose="02020603050405020304" pitchFamily="18" charset="0"/>
              </a:rPr>
              <a:t>3</a:t>
            </a:r>
            <a:r>
              <a:rPr lang="en-US" altLang="zh-CN" dirty="0">
                <a:latin typeface="Times New Roman" panose="02020603050405020304" pitchFamily="18" charset="0"/>
              </a:rPr>
              <a:t>=1</a:t>
            </a:r>
          </a:p>
        </p:txBody>
      </p:sp>
      <p:sp>
        <p:nvSpPr>
          <p:cNvPr id="8201" name="TextBox 15"/>
          <p:cNvSpPr txBox="1"/>
          <p:nvPr/>
        </p:nvSpPr>
        <p:spPr>
          <a:xfrm>
            <a:off x="1109663" y="3078163"/>
            <a:ext cx="4927600" cy="461962"/>
          </a:xfrm>
          <a:prstGeom prst="rect">
            <a:avLst/>
          </a:prstGeom>
          <a:noFill/>
          <a:ln w="9525">
            <a:noFill/>
          </a:ln>
        </p:spPr>
        <p:txBody>
          <a:bodyPr>
            <a:spAutoFit/>
          </a:bodyPr>
          <a:lstStyle/>
          <a:p>
            <a:r>
              <a:rPr lang="zh-CN" altLang="en-US" sz="2400" b="1" dirty="0">
                <a:latin typeface="Times New Roman" panose="02020603050405020304" pitchFamily="18" charset="0"/>
              </a:rPr>
              <a:t>两边乘以</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，得：</a:t>
            </a:r>
          </a:p>
        </p:txBody>
      </p:sp>
      <p:cxnSp>
        <p:nvCxnSpPr>
          <p:cNvPr id="17" name="直接连接符 16"/>
          <p:cNvCxnSpPr/>
          <p:nvPr/>
        </p:nvCxnSpPr>
        <p:spPr>
          <a:xfrm>
            <a:off x="1411288" y="4271963"/>
            <a:ext cx="484188" cy="22225"/>
          </a:xfrm>
          <a:prstGeom prst="line">
            <a:avLst/>
          </a:prstGeom>
          <a:ln w="22225">
            <a:solidFill>
              <a:srgbClr val="FF0000"/>
            </a:solidFill>
          </a:ln>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2746375" y="4284663"/>
            <a:ext cx="504825" cy="30163"/>
          </a:xfrm>
          <a:prstGeom prst="line">
            <a:avLst/>
          </a:prstGeom>
          <a:ln w="22225">
            <a:solidFill>
              <a:srgbClr val="FF0000"/>
            </a:solidFill>
          </a:ln>
        </p:spPr>
        <p:style>
          <a:lnRef idx="1">
            <a:schemeClr val="dk1"/>
          </a:lnRef>
          <a:fillRef idx="0">
            <a:schemeClr val="dk1"/>
          </a:fillRef>
          <a:effectRef idx="0">
            <a:schemeClr val="dk1"/>
          </a:effectRef>
          <a:fontRef idx="minor">
            <a:schemeClr val="tx1"/>
          </a:fontRef>
        </p:style>
      </p:cxnSp>
      <p:sp>
        <p:nvSpPr>
          <p:cNvPr id="8204" name="TextBox 18"/>
          <p:cNvSpPr txBox="1"/>
          <p:nvPr/>
        </p:nvSpPr>
        <p:spPr>
          <a:xfrm>
            <a:off x="1176338" y="5156200"/>
            <a:ext cx="4927600" cy="461963"/>
          </a:xfrm>
          <a:prstGeom prst="rect">
            <a:avLst/>
          </a:prstGeom>
          <a:noFill/>
          <a:ln w="9525">
            <a:noFill/>
          </a:ln>
        </p:spPr>
        <p:txBody>
          <a:bodyPr>
            <a:spAutoFit/>
          </a:bodyPr>
          <a:lstStyle/>
          <a:p>
            <a:r>
              <a:rPr lang="zh-CN" altLang="en-US" sz="2400" b="1" dirty="0">
                <a:latin typeface="Times New Roman" panose="02020603050405020304" pitchFamily="18" charset="0"/>
              </a:rPr>
              <a:t>所以，（</a:t>
            </a:r>
            <a:r>
              <a:rPr lang="en-US" altLang="zh-CN" sz="2400" b="1" dirty="0">
                <a:latin typeface="Times New Roman" panose="02020603050405020304" pitchFamily="18" charset="0"/>
              </a:rPr>
              <a:t>0.625</a:t>
            </a:r>
            <a:r>
              <a:rPr lang="zh-CN" altLang="en-US" sz="2400" b="1" dirty="0">
                <a:latin typeface="Times New Roman" panose="02020603050405020304" pitchFamily="18" charset="0"/>
              </a:rPr>
              <a:t>）</a:t>
            </a:r>
            <a:r>
              <a:rPr lang="en-US" altLang="zh-CN" sz="2400" b="1" baseline="-25000" dirty="0">
                <a:latin typeface="Times New Roman" panose="02020603050405020304" pitchFamily="18" charset="0"/>
              </a:rPr>
              <a:t>10</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0.101</a:t>
            </a:r>
            <a:r>
              <a:rPr lang="zh-CN" altLang="en-US" sz="2400" b="1" dirty="0">
                <a:latin typeface="Times New Roman" panose="02020603050405020304" pitchFamily="18" charset="0"/>
              </a:rPr>
              <a:t>）</a:t>
            </a:r>
            <a:r>
              <a:rPr lang="en-US" altLang="zh-CN" sz="2400" b="1" baseline="-25000" dirty="0">
                <a:latin typeface="Times New Roman" panose="02020603050405020304" pitchFamily="18" charset="0"/>
              </a:rPr>
              <a:t>2</a:t>
            </a:r>
            <a:endParaRPr lang="zh-CN" altLang="en-US" sz="2400" b="1" baseline="-25000" dirty="0">
              <a:latin typeface="Times New Roman" panose="02020603050405020304" pitchFamily="18" charset="0"/>
            </a:endParaRPr>
          </a:p>
        </p:txBody>
      </p:sp>
      <p:sp>
        <p:nvSpPr>
          <p:cNvPr id="20" name="Text Box 6"/>
          <p:cNvSpPr txBox="1"/>
          <p:nvPr/>
        </p:nvSpPr>
        <p:spPr>
          <a:xfrm>
            <a:off x="1292225" y="5832475"/>
            <a:ext cx="7543800" cy="519113"/>
          </a:xfrm>
          <a:prstGeom prst="rect">
            <a:avLst/>
          </a:prstGeom>
          <a:noFill/>
          <a:ln w="9525">
            <a:noFill/>
          </a:ln>
        </p:spPr>
        <p:txBody>
          <a:bodyPr>
            <a:spAutoFit/>
          </a:bodyPr>
          <a:lstStyle/>
          <a:p>
            <a:pPr fontAlgn="base"/>
            <a:r>
              <a:rPr lang="zh-CN" altLang="en-US" b="1" i="1" u="sng" dirty="0">
                <a:solidFill>
                  <a:srgbClr val="CC3300"/>
                </a:solidFill>
                <a:latin typeface="Times New Roman" panose="02020603050405020304" pitchFamily="18" charset="0"/>
              </a:rPr>
              <a:t>注意：不能进行精确转换的情况</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1" name="Text Box 11"/>
          <p:cNvSpPr txBox="1"/>
          <p:nvPr/>
        </p:nvSpPr>
        <p:spPr>
          <a:xfrm>
            <a:off x="1290638" y="635000"/>
            <a:ext cx="4930775" cy="519113"/>
          </a:xfrm>
          <a:prstGeom prst="rect">
            <a:avLst/>
          </a:prstGeom>
          <a:noFill/>
          <a:ln w="9525">
            <a:noFill/>
          </a:ln>
        </p:spPr>
        <p:txBody>
          <a:bodyPr wrap="none">
            <a:spAutoFit/>
          </a:bodyPr>
          <a:lstStyle/>
          <a:p>
            <a:pPr algn="ctr">
              <a:buChar char="•"/>
            </a:pPr>
            <a:r>
              <a:rPr lang="zh-CN" altLang="en-US" dirty="0">
                <a:solidFill>
                  <a:srgbClr val="FF00FF"/>
                </a:solidFill>
                <a:latin typeface="Times New Roman" panose="02020603050405020304" pitchFamily="18" charset="0"/>
              </a:rPr>
              <a:t>短乘法：先求出的整数为高位</a:t>
            </a:r>
          </a:p>
        </p:txBody>
      </p:sp>
      <p:pic>
        <p:nvPicPr>
          <p:cNvPr id="46083" name="Picture 9"/>
          <p:cNvPicPr>
            <a:picLocks noChangeAspect="1"/>
          </p:cNvPicPr>
          <p:nvPr/>
        </p:nvPicPr>
        <p:blipFill>
          <a:blip r:embed="rId2"/>
          <a:stretch>
            <a:fillRect/>
          </a:stretch>
        </p:blipFill>
        <p:spPr>
          <a:xfrm>
            <a:off x="1011238" y="1384300"/>
            <a:ext cx="7648575" cy="4408488"/>
          </a:xfrm>
          <a:prstGeom prst="rect">
            <a:avLst/>
          </a:prstGeom>
          <a:noFill/>
          <a:ln w="9525">
            <a:noFill/>
          </a:ln>
        </p:spPr>
      </p:pic>
      <p:sp>
        <p:nvSpPr>
          <p:cNvPr id="10" name="Text Box 6"/>
          <p:cNvSpPr txBox="1"/>
          <p:nvPr/>
        </p:nvSpPr>
        <p:spPr>
          <a:xfrm>
            <a:off x="1346200" y="5961063"/>
            <a:ext cx="7416800" cy="519112"/>
          </a:xfrm>
          <a:prstGeom prst="rect">
            <a:avLst/>
          </a:prstGeom>
          <a:noFill/>
          <a:ln w="9525">
            <a:noFill/>
          </a:ln>
        </p:spPr>
        <p:txBody>
          <a:bodyPr>
            <a:spAutoFit/>
          </a:bodyPr>
          <a:lstStyle/>
          <a:p>
            <a:pPr fontAlgn="base"/>
            <a:r>
              <a:rPr lang="zh-CN" altLang="en-US" b="1" i="1" u="sng" dirty="0">
                <a:solidFill>
                  <a:srgbClr val="CC3300"/>
                </a:solidFill>
                <a:latin typeface="Times New Roman" panose="02020603050405020304" pitchFamily="18" charset="0"/>
              </a:rPr>
              <a:t>注意：式中的整数不参加乘</a:t>
            </a:r>
            <a:r>
              <a:rPr lang="en-US" altLang="zh-CN" b="1" i="1" u="sng" dirty="0">
                <a:solidFill>
                  <a:srgbClr val="CC3300"/>
                </a:solidFill>
                <a:latin typeface="Times New Roman" panose="02020603050405020304" pitchFamily="18" charset="0"/>
              </a:rPr>
              <a:t>2</a:t>
            </a:r>
            <a:r>
              <a:rPr lang="zh-CN" altLang="en-US" b="1" i="1" u="sng" dirty="0">
                <a:solidFill>
                  <a:srgbClr val="CC3300"/>
                </a:solidFill>
                <a:latin typeface="Times New Roman" panose="02020603050405020304" pitchFamily="18" charset="0"/>
              </a:rPr>
              <a:t>运算</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71"/>
                                        </p:tgtEl>
                                        <p:attrNameLst>
                                          <p:attrName>style.visibility</p:attrName>
                                        </p:attrNameLst>
                                      </p:cBhvr>
                                      <p:to>
                                        <p:strVal val="visible"/>
                                      </p:to>
                                    </p:set>
                                    <p:animEffect transition="in" filter="blinds(horizontal)">
                                      <p:cBhvr>
                                        <p:cTn id="7" dur="500"/>
                                        <p:tgtEl>
                                          <p:spTgt spid="153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gtEl>
                                        <p:attrNameLst>
                                          <p:attrName>style.visibility</p:attrName>
                                        </p:attrNameLst>
                                      </p:cBhvr>
                                      <p:to>
                                        <p:strVal val="visible"/>
                                      </p:to>
                                    </p:set>
                                    <p:animEffect transition="in" filter="blinds(horizontal)">
                                      <p:cBhvr>
                                        <p:cTn id="12" dur="500"/>
                                        <p:tgtEl>
                                          <p:spTgt spid="460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1" grpId="0"/>
      <p:bldP spid="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ph type="sldNum" sz="quarter" idx="11"/>
          </p:nvPr>
        </p:nvSpPr>
        <p:spPr bwMode="auto">
          <a:xfrm>
            <a:off x="457200" y="6245225"/>
            <a:ext cx="2133600" cy="476250"/>
          </a:xfrm>
        </p:spPr>
        <p:txBody>
          <a:bodyPr vert="horz" wrap="square" lIns="91440" tIns="45720" rIns="91440" bIns="45720" numCol="1" anchor="b" anchorCtr="0" compatLnSpc="1"/>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fld id="{9A0DB2DC-4C9A-4742-B13C-FB6460FD3503}" type="slidenum">
              <a:rPr lang="en-US" altLang="zh-CN" sz="1200" dirty="0">
                <a:latin typeface="Arial" panose="020B0604020202020204" pitchFamily="34" charset="0"/>
              </a:rPr>
              <a:t>18</a:t>
            </a:fld>
            <a:endParaRPr lang="en-US" altLang="zh-CN" sz="1200" dirty="0">
              <a:latin typeface="Arial" panose="020B0604020202020204" pitchFamily="34" charset="0"/>
            </a:endParaRPr>
          </a:p>
        </p:txBody>
      </p:sp>
      <p:sp>
        <p:nvSpPr>
          <p:cNvPr id="46083" name="Rectangle 3"/>
          <p:cNvSpPr>
            <a:spLocks noGrp="1"/>
          </p:cNvSpPr>
          <p:nvPr>
            <p:ph idx="1"/>
          </p:nvPr>
        </p:nvSpPr>
        <p:spPr>
          <a:xfrm>
            <a:off x="827088" y="2060575"/>
            <a:ext cx="8066087" cy="4286250"/>
          </a:xfrm>
        </p:spPr>
        <p:txBody>
          <a:bodyPr vert="horz" wrap="square" lIns="91440" tIns="45720" rIns="91440" bIns="45720" anchor="t" anchorCtr="0"/>
          <a:lstStyle/>
          <a:p>
            <a:pPr>
              <a:lnSpc>
                <a:spcPct val="90000"/>
              </a:lnSpc>
              <a:spcAft>
                <a:spcPct val="20000"/>
              </a:spcAft>
            </a:pPr>
            <a:r>
              <a:rPr lang="zh-CN" altLang="en-US" sz="2400" b="1" dirty="0"/>
              <a:t>十进制 </a:t>
            </a:r>
            <a:r>
              <a:rPr lang="zh-CN" altLang="en-US" b="1" dirty="0"/>
              <a:t>→ </a:t>
            </a:r>
            <a:r>
              <a:rPr lang="zh-CN" altLang="en-US" sz="2400" b="1" dirty="0"/>
              <a:t>二进制：</a:t>
            </a:r>
          </a:p>
          <a:p>
            <a:pPr>
              <a:lnSpc>
                <a:spcPct val="90000"/>
              </a:lnSpc>
              <a:spcAft>
                <a:spcPct val="20000"/>
              </a:spcAft>
              <a:buNone/>
            </a:pPr>
            <a:r>
              <a:rPr lang="zh-CN" altLang="en-US" sz="2400" b="1" dirty="0"/>
              <a:t>        </a:t>
            </a:r>
            <a:r>
              <a:rPr lang="zh-CN" altLang="en-US" sz="2000" b="1" dirty="0"/>
              <a:t>整数：除</a:t>
            </a:r>
            <a:r>
              <a:rPr lang="en-US" altLang="zh-CN" sz="2000" b="1" dirty="0"/>
              <a:t>2</a:t>
            </a:r>
            <a:r>
              <a:rPr lang="zh-CN" altLang="en-US" sz="2000" b="1" dirty="0"/>
              <a:t>取余；</a:t>
            </a:r>
          </a:p>
          <a:p>
            <a:pPr>
              <a:lnSpc>
                <a:spcPct val="90000"/>
              </a:lnSpc>
              <a:spcAft>
                <a:spcPct val="20000"/>
              </a:spcAft>
              <a:buNone/>
            </a:pPr>
            <a:r>
              <a:rPr lang="zh-CN" altLang="en-US" sz="2000" b="1" dirty="0"/>
              <a:t>         小数：乘</a:t>
            </a:r>
            <a:r>
              <a:rPr lang="en-US" altLang="zh-CN" sz="2000" b="1" dirty="0"/>
              <a:t>2</a:t>
            </a:r>
            <a:r>
              <a:rPr lang="zh-CN" altLang="en-US" sz="2000" b="1" dirty="0"/>
              <a:t>取整。</a:t>
            </a:r>
          </a:p>
          <a:p>
            <a:pPr>
              <a:lnSpc>
                <a:spcPct val="90000"/>
              </a:lnSpc>
              <a:spcAft>
                <a:spcPct val="20000"/>
              </a:spcAft>
            </a:pPr>
            <a:r>
              <a:rPr lang="zh-CN" altLang="en-US" sz="2400" b="1" dirty="0"/>
              <a:t>十进制 </a:t>
            </a:r>
            <a:r>
              <a:rPr lang="zh-CN" altLang="en-US" b="1" dirty="0"/>
              <a:t>→ </a:t>
            </a:r>
            <a:r>
              <a:rPr lang="zh-CN" altLang="en-US" sz="2400" b="1" dirty="0"/>
              <a:t>十六进制：</a:t>
            </a:r>
          </a:p>
          <a:p>
            <a:pPr>
              <a:lnSpc>
                <a:spcPct val="90000"/>
              </a:lnSpc>
              <a:spcAft>
                <a:spcPct val="20000"/>
              </a:spcAft>
              <a:buNone/>
            </a:pPr>
            <a:r>
              <a:rPr lang="zh-CN" altLang="en-US" sz="2400" b="1" dirty="0"/>
              <a:t>       </a:t>
            </a:r>
            <a:r>
              <a:rPr lang="zh-CN" altLang="en-US" sz="2000" b="1" dirty="0"/>
              <a:t>整数：除</a:t>
            </a:r>
            <a:r>
              <a:rPr lang="en-US" altLang="zh-CN" sz="2000" b="1" dirty="0"/>
              <a:t>16</a:t>
            </a:r>
            <a:r>
              <a:rPr lang="zh-CN" altLang="en-US" sz="2000" b="1" dirty="0"/>
              <a:t>取余； </a:t>
            </a:r>
          </a:p>
          <a:p>
            <a:pPr>
              <a:lnSpc>
                <a:spcPct val="90000"/>
              </a:lnSpc>
              <a:spcAft>
                <a:spcPct val="20000"/>
              </a:spcAft>
              <a:buNone/>
            </a:pPr>
            <a:r>
              <a:rPr lang="zh-CN" altLang="en-US" sz="2000" b="1" dirty="0"/>
              <a:t>        小数：乘</a:t>
            </a:r>
            <a:r>
              <a:rPr lang="en-US" altLang="zh-CN" sz="2000" b="1" dirty="0"/>
              <a:t>16</a:t>
            </a:r>
            <a:r>
              <a:rPr lang="zh-CN" altLang="en-US" sz="2000" b="1" dirty="0"/>
              <a:t>取整。</a:t>
            </a:r>
          </a:p>
          <a:p>
            <a:pPr>
              <a:lnSpc>
                <a:spcPct val="90000"/>
              </a:lnSpc>
              <a:spcAft>
                <a:spcPct val="20000"/>
              </a:spcAft>
              <a:buNone/>
            </a:pPr>
            <a:r>
              <a:rPr lang="zh-CN" altLang="en-US" sz="2400" b="1" u="sng" dirty="0"/>
              <a:t>以小数点为起点求得整数和小数的每一位。</a:t>
            </a:r>
            <a:endParaRPr lang="zh-CN" altLang="en-US" sz="2000" b="1" u="sng" dirty="0"/>
          </a:p>
          <a:p>
            <a:pPr>
              <a:lnSpc>
                <a:spcPct val="90000"/>
              </a:lnSpc>
              <a:spcBef>
                <a:spcPct val="80000"/>
              </a:spcBef>
              <a:spcAft>
                <a:spcPct val="20000"/>
              </a:spcAft>
              <a:buNone/>
            </a:pPr>
            <a:r>
              <a:rPr lang="zh-CN" altLang="en-US" sz="2400" b="1" i="1" dirty="0">
                <a:solidFill>
                  <a:srgbClr val="FF00FF"/>
                </a:solidFill>
              </a:rPr>
              <a:t>注：十进制转换成</a:t>
            </a:r>
            <a:r>
              <a:rPr lang="zh-CN" altLang="en-US" sz="2400" b="1" i="1" u="sng" dirty="0">
                <a:solidFill>
                  <a:srgbClr val="FF00FF"/>
                </a:solidFill>
              </a:rPr>
              <a:t>任意</a:t>
            </a:r>
            <a:r>
              <a:rPr lang="en-US" altLang="zh-CN" sz="2400" b="1" i="1" u="sng" dirty="0">
                <a:solidFill>
                  <a:srgbClr val="FF00FF"/>
                </a:solidFill>
              </a:rPr>
              <a:t>K</a:t>
            </a:r>
            <a:r>
              <a:rPr lang="zh-CN" altLang="en-US" sz="2400" b="1" i="1" u="sng" dirty="0">
                <a:solidFill>
                  <a:srgbClr val="FF00FF"/>
                </a:solidFill>
              </a:rPr>
              <a:t>进制数</a:t>
            </a:r>
            <a:r>
              <a:rPr lang="zh-CN" altLang="en-US" sz="2400" b="1" i="1" dirty="0">
                <a:solidFill>
                  <a:srgbClr val="FF00FF"/>
                </a:solidFill>
              </a:rPr>
              <a:t>与上类似，整：除</a:t>
            </a:r>
            <a:r>
              <a:rPr lang="en-US" altLang="zh-CN" sz="2400" b="1" i="1" dirty="0">
                <a:solidFill>
                  <a:srgbClr val="FF00FF"/>
                </a:solidFill>
              </a:rPr>
              <a:t>K</a:t>
            </a:r>
            <a:r>
              <a:rPr lang="zh-CN" altLang="en-US" sz="2400" b="1" i="1" dirty="0">
                <a:solidFill>
                  <a:srgbClr val="FF00FF"/>
                </a:solidFill>
              </a:rPr>
              <a:t>取余，小数：乘</a:t>
            </a:r>
            <a:r>
              <a:rPr lang="en-US" altLang="zh-CN" sz="2400" b="1" i="1" dirty="0">
                <a:solidFill>
                  <a:srgbClr val="FF00FF"/>
                </a:solidFill>
              </a:rPr>
              <a:t>K</a:t>
            </a:r>
            <a:r>
              <a:rPr lang="zh-CN" altLang="en-US" sz="2400" b="1" i="1" dirty="0">
                <a:solidFill>
                  <a:srgbClr val="FF00FF"/>
                </a:solidFill>
              </a:rPr>
              <a:t>取整。</a:t>
            </a:r>
          </a:p>
        </p:txBody>
      </p:sp>
      <p:sp>
        <p:nvSpPr>
          <p:cNvPr id="51204" name="矩形 4"/>
          <p:cNvSpPr/>
          <p:nvPr/>
        </p:nvSpPr>
        <p:spPr>
          <a:xfrm>
            <a:off x="568325" y="1414463"/>
            <a:ext cx="3595688" cy="522287"/>
          </a:xfrm>
          <a:prstGeom prst="rect">
            <a:avLst/>
          </a:prstGeom>
          <a:noFill/>
          <a:ln w="9525">
            <a:noFill/>
          </a:ln>
        </p:spPr>
        <p:txBody>
          <a:bodyPr wrap="none">
            <a:spAutoFit/>
          </a:bodyPr>
          <a:lstStyle/>
          <a:p>
            <a:r>
              <a:rPr lang="zh-CN" altLang="en-US" b="1" dirty="0">
                <a:solidFill>
                  <a:srgbClr val="FF00FF"/>
                </a:solidFill>
                <a:latin typeface="Times New Roman" panose="02020603050405020304" pitchFamily="18" charset="0"/>
              </a:rPr>
              <a:t>十进制 → 非十进制数</a:t>
            </a:r>
          </a:p>
        </p:txBody>
      </p:sp>
      <p:sp>
        <p:nvSpPr>
          <p:cNvPr id="7" name="Rectangle 3"/>
          <p:cNvSpPr txBox="1">
            <a:spLocks noChangeArrowheads="1"/>
          </p:cNvSpPr>
          <p:nvPr/>
        </p:nvSpPr>
        <p:spPr bwMode="auto">
          <a:xfrm>
            <a:off x="4610100" y="2062163"/>
            <a:ext cx="4054475" cy="2122488"/>
          </a:xfrm>
          <a:prstGeom prst="rect">
            <a:avLst/>
          </a:prstGeom>
          <a:noFill/>
          <a:ln w="9525">
            <a:noFill/>
            <a:miter lim="800000"/>
          </a:ln>
        </p:spPr>
        <p:txBody>
          <a:bodyPr/>
          <a:lstStyle/>
          <a:p>
            <a:pPr marL="342900" marR="0" indent="-342900" defTabSz="914400" eaLnBrk="0" fontAlgn="base" hangingPunct="0">
              <a:lnSpc>
                <a:spcPct val="90000"/>
              </a:lnSpc>
              <a:spcBef>
                <a:spcPct val="20000"/>
              </a:spcBef>
              <a:spcAft>
                <a:spcPct val="20000"/>
              </a:spcAft>
              <a:buClr>
                <a:schemeClr val="bg2"/>
              </a:buClr>
              <a:buSzPct val="75000"/>
              <a:buFont typeface="Wingdings" panose="05000000000000000000" pitchFamily="2" charset="2"/>
              <a:buChar char="n"/>
              <a:defRPr/>
            </a:pPr>
            <a:r>
              <a:rPr kumimoji="0" lang="zh-CN" altLang="en-US" sz="2400" b="1" kern="0" cap="none" spc="0" normalizeH="0" baseline="0" noProof="0" dirty="0">
                <a:latin typeface="+mn-lt"/>
                <a:ea typeface="+mn-ea"/>
                <a:cs typeface="+mn-cs"/>
              </a:rPr>
              <a:t>十进制 </a:t>
            </a:r>
            <a:r>
              <a:rPr kumimoji="0" lang="zh-CN" altLang="en-US" sz="3200" b="1" kern="0" cap="none" spc="0" normalizeH="0" baseline="0" noProof="0" dirty="0">
                <a:latin typeface="+mn-lt"/>
                <a:ea typeface="+mn-ea"/>
                <a:cs typeface="+mn-cs"/>
              </a:rPr>
              <a:t>→ </a:t>
            </a:r>
            <a:r>
              <a:rPr kumimoji="0" lang="zh-CN" altLang="en-US" sz="2400" b="1" kern="0" cap="none" spc="0" normalizeH="0" baseline="0" noProof="0" dirty="0">
                <a:latin typeface="+mn-lt"/>
                <a:ea typeface="+mn-ea"/>
                <a:cs typeface="+mn-cs"/>
              </a:rPr>
              <a:t>八进制：</a:t>
            </a:r>
          </a:p>
          <a:p>
            <a:pPr marL="342900" marR="0" indent="-342900" defTabSz="914400" eaLnBrk="0" fontAlgn="base" hangingPunct="0">
              <a:lnSpc>
                <a:spcPct val="90000"/>
              </a:lnSpc>
              <a:spcBef>
                <a:spcPct val="20000"/>
              </a:spcBef>
              <a:spcAft>
                <a:spcPct val="20000"/>
              </a:spcAft>
              <a:buClr>
                <a:schemeClr val="bg2"/>
              </a:buClr>
              <a:buSzPct val="75000"/>
              <a:buFont typeface="Wingdings" panose="05000000000000000000" pitchFamily="2" charset="2"/>
              <a:buNone/>
              <a:defRPr/>
            </a:pPr>
            <a:r>
              <a:rPr kumimoji="0" lang="zh-CN" altLang="en-US" sz="2400" b="1" kern="0" cap="none" spc="0" normalizeH="0" baseline="0" noProof="0" dirty="0">
                <a:latin typeface="+mn-lt"/>
                <a:ea typeface="+mn-ea"/>
                <a:cs typeface="+mn-cs"/>
              </a:rPr>
              <a:t>        </a:t>
            </a:r>
            <a:r>
              <a:rPr kumimoji="0" lang="zh-CN" altLang="en-US" sz="2000" b="1" kern="0" cap="none" spc="0" normalizeH="0" baseline="0" noProof="0" dirty="0">
                <a:latin typeface="+mn-lt"/>
                <a:ea typeface="+mn-ea"/>
                <a:cs typeface="+mn-cs"/>
              </a:rPr>
              <a:t>整数：除</a:t>
            </a:r>
            <a:r>
              <a:rPr kumimoji="0" lang="en-US" altLang="zh-CN" sz="2000" b="1" kern="0" cap="none" spc="0" normalizeH="0" baseline="0" noProof="0" dirty="0">
                <a:latin typeface="+mn-lt"/>
                <a:ea typeface="+mn-ea"/>
                <a:cs typeface="+mn-cs"/>
              </a:rPr>
              <a:t>8</a:t>
            </a:r>
            <a:r>
              <a:rPr kumimoji="0" lang="zh-CN" altLang="en-US" sz="2000" b="1" kern="0" cap="none" spc="0" normalizeH="0" baseline="0" noProof="0" dirty="0">
                <a:latin typeface="+mn-lt"/>
                <a:ea typeface="+mn-ea"/>
                <a:cs typeface="+mn-cs"/>
              </a:rPr>
              <a:t>取余；</a:t>
            </a:r>
          </a:p>
          <a:p>
            <a:pPr marL="342900" marR="0" indent="-342900" defTabSz="914400" eaLnBrk="0" fontAlgn="base" hangingPunct="0">
              <a:lnSpc>
                <a:spcPct val="90000"/>
              </a:lnSpc>
              <a:spcBef>
                <a:spcPct val="20000"/>
              </a:spcBef>
              <a:spcAft>
                <a:spcPct val="20000"/>
              </a:spcAft>
              <a:buClr>
                <a:schemeClr val="bg2"/>
              </a:buClr>
              <a:buSzPct val="75000"/>
              <a:buFont typeface="Wingdings" panose="05000000000000000000" pitchFamily="2" charset="2"/>
              <a:buNone/>
              <a:defRPr/>
            </a:pPr>
            <a:r>
              <a:rPr kumimoji="0" lang="zh-CN" altLang="en-US" sz="2000" b="1" kern="0" cap="none" spc="0" normalizeH="0" baseline="0" noProof="0" dirty="0">
                <a:latin typeface="+mn-lt"/>
                <a:ea typeface="+mn-ea"/>
                <a:cs typeface="+mn-cs"/>
              </a:rPr>
              <a:t>         小数：乘</a:t>
            </a:r>
            <a:r>
              <a:rPr kumimoji="0" lang="en-US" altLang="zh-CN" sz="2000" b="1" kern="0" cap="none" spc="0" normalizeH="0" baseline="0" noProof="0" dirty="0">
                <a:latin typeface="+mn-lt"/>
                <a:ea typeface="+mn-ea"/>
                <a:cs typeface="+mn-cs"/>
              </a:rPr>
              <a:t>8</a:t>
            </a:r>
            <a:r>
              <a:rPr kumimoji="0" lang="zh-CN" altLang="en-US" sz="2000" b="1" kern="0" cap="none" spc="0" normalizeH="0" baseline="0" noProof="0" dirty="0">
                <a:latin typeface="+mn-lt"/>
                <a:ea typeface="+mn-ea"/>
                <a:cs typeface="+mn-cs"/>
              </a:rPr>
              <a:t>取整。</a:t>
            </a:r>
          </a:p>
        </p:txBody>
      </p:sp>
      <p:sp>
        <p:nvSpPr>
          <p:cNvPr id="8" name="Text Box 7"/>
          <p:cNvSpPr txBox="1">
            <a:spLocks noChangeArrowheads="1"/>
          </p:cNvSpPr>
          <p:nvPr/>
        </p:nvSpPr>
        <p:spPr bwMode="auto">
          <a:xfrm>
            <a:off x="568325" y="795338"/>
            <a:ext cx="8005763" cy="519113"/>
          </a:xfrm>
          <a:prstGeom prst="rect">
            <a:avLst/>
          </a:prstGeom>
          <a:noFill/>
          <a:ln w="9525">
            <a:noFill/>
            <a:miter lim="800000"/>
          </a:ln>
        </p:spPr>
        <p:txBody>
          <a:bodyPr>
            <a:spAutoFit/>
          </a:bodyPr>
          <a:lstStyle/>
          <a:p>
            <a:pPr marR="0" defTabSz="914400" fontAlgn="base">
              <a:buClrTx/>
              <a:buSzTx/>
              <a:buFontTx/>
              <a:buNone/>
              <a:defRPr/>
            </a:pPr>
            <a:r>
              <a:rPr kumimoji="1" lang="en-US" altLang="zh-CN"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a:t>
            </a:r>
            <a:r>
              <a:rPr kumimoji="1" lang="zh-CN" altLang="en-US"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、总结</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indefinite" fill="hold">
                                          <p:stCondLst>
                                            <p:cond delay="0"/>
                                          </p:stCondLst>
                                        </p:cTn>
                                        <p:tgtEl>
                                          <p:spTgt spid="46083">
                                            <p:txEl>
                                              <p:pRg st="0" end="0"/>
                                            </p:txEl>
                                          </p:spTgt>
                                        </p:tgtEl>
                                        <p:attrNameLst>
                                          <p:attrName>style.visibility</p:attrName>
                                        </p:attrNameLst>
                                      </p:cBhvr>
                                      <p:to>
                                        <p:strVal val="visible"/>
                                      </p:to>
                                    </p:set>
                                    <p:animEffect transition="in" filter="fade">
                                      <p:cBhvr>
                                        <p:cTn id="7" dur="500"/>
                                        <p:tgtEl>
                                          <p:spTgt spid="46083">
                                            <p:txEl>
                                              <p:pRg st="0" end="0"/>
                                            </p:txEl>
                                          </p:spTgt>
                                        </p:tgtEl>
                                      </p:cBhvr>
                                    </p:animEffect>
                                    <p:anim calcmode="lin" valueType="num">
                                      <p:cBhvr>
                                        <p:cTn id="8"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608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indefinite" fill="hold">
                                          <p:stCondLst>
                                            <p:cond delay="0"/>
                                          </p:stCondLst>
                                        </p:cTn>
                                        <p:tgtEl>
                                          <p:spTgt spid="46083">
                                            <p:txEl>
                                              <p:pRg st="1" end="1"/>
                                            </p:txEl>
                                          </p:spTgt>
                                        </p:tgtEl>
                                        <p:attrNameLst>
                                          <p:attrName>style.visibility</p:attrName>
                                        </p:attrNameLst>
                                      </p:cBhvr>
                                      <p:to>
                                        <p:strVal val="visible"/>
                                      </p:to>
                                    </p:set>
                                    <p:animEffect transition="in" filter="fade">
                                      <p:cBhvr>
                                        <p:cTn id="14" dur="500"/>
                                        <p:tgtEl>
                                          <p:spTgt spid="46083">
                                            <p:txEl>
                                              <p:pRg st="1" end="1"/>
                                            </p:txEl>
                                          </p:spTgt>
                                        </p:tgtEl>
                                      </p:cBhvr>
                                    </p:animEffect>
                                    <p:anim calcmode="lin" valueType="num">
                                      <p:cBhvr>
                                        <p:cTn id="15"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46083">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indefinite" fill="hold">
                                          <p:stCondLst>
                                            <p:cond delay="0"/>
                                          </p:stCondLst>
                                        </p:cTn>
                                        <p:tgtEl>
                                          <p:spTgt spid="46083">
                                            <p:txEl>
                                              <p:pRg st="2" end="2"/>
                                            </p:txEl>
                                          </p:spTgt>
                                        </p:tgtEl>
                                        <p:attrNameLst>
                                          <p:attrName>style.visibility</p:attrName>
                                        </p:attrNameLst>
                                      </p:cBhvr>
                                      <p:to>
                                        <p:strVal val="visible"/>
                                      </p:to>
                                    </p:set>
                                    <p:animEffect transition="in" filter="fade">
                                      <p:cBhvr>
                                        <p:cTn id="21" dur="500"/>
                                        <p:tgtEl>
                                          <p:spTgt spid="46083">
                                            <p:txEl>
                                              <p:pRg st="2" end="2"/>
                                            </p:txEl>
                                          </p:spTgt>
                                        </p:tgtEl>
                                      </p:cBhvr>
                                    </p:animEffect>
                                    <p:anim calcmode="lin" valueType="num">
                                      <p:cBhvr>
                                        <p:cTn id="22"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46083">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indefinite"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anim calcmode="lin" valueType="num">
                                      <p:cBhvr>
                                        <p:cTn id="2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indefinite" fill="hold">
                                          <p:stCondLst>
                                            <p:cond delay="0"/>
                                          </p:stCondLst>
                                        </p:cTn>
                                        <p:tgtEl>
                                          <p:spTgt spid="7">
                                            <p:txEl>
                                              <p:pRg st="1" end="1"/>
                                            </p:txEl>
                                          </p:spTgt>
                                        </p:tgtEl>
                                        <p:attrNameLst>
                                          <p:attrName>style.visibility</p:attrName>
                                        </p:attrNameLst>
                                      </p:cBhvr>
                                      <p:to>
                                        <p:strVal val="visible"/>
                                      </p:to>
                                    </p:set>
                                    <p:animEffect transition="in" filter="fade">
                                      <p:cBhvr>
                                        <p:cTn id="35" dur="500"/>
                                        <p:tgtEl>
                                          <p:spTgt spid="7">
                                            <p:txEl>
                                              <p:pRg st="1" end="1"/>
                                            </p:txEl>
                                          </p:spTgt>
                                        </p:tgtEl>
                                      </p:cBhvr>
                                    </p:animEffect>
                                    <p:anim calcmode="lin" valueType="num">
                                      <p:cBhvr>
                                        <p:cTn id="3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indefinite" fill="hold">
                                          <p:stCondLst>
                                            <p:cond delay="0"/>
                                          </p:stCondLst>
                                        </p:cTn>
                                        <p:tgtEl>
                                          <p:spTgt spid="7">
                                            <p:txEl>
                                              <p:pRg st="2" end="2"/>
                                            </p:txEl>
                                          </p:spTgt>
                                        </p:tgtEl>
                                        <p:attrNameLst>
                                          <p:attrName>style.visibility</p:attrName>
                                        </p:attrNameLst>
                                      </p:cBhvr>
                                      <p:to>
                                        <p:strVal val="visible"/>
                                      </p:to>
                                    </p:set>
                                    <p:animEffect transition="in" filter="fade">
                                      <p:cBhvr>
                                        <p:cTn id="42" dur="500"/>
                                        <p:tgtEl>
                                          <p:spTgt spid="7">
                                            <p:txEl>
                                              <p:pRg st="2" end="2"/>
                                            </p:txEl>
                                          </p:spTgt>
                                        </p:tgtEl>
                                      </p:cBhvr>
                                    </p:animEffect>
                                    <p:anim calcmode="lin" valueType="num">
                                      <p:cBhvr>
                                        <p:cTn id="4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4" presetClass="entr" presetSubtype="0" fill="hold" grpId="0" nodeType="clickEffect">
                                  <p:stCondLst>
                                    <p:cond delay="0"/>
                                  </p:stCondLst>
                                  <p:childTnLst>
                                    <p:set>
                                      <p:cBhvr>
                                        <p:cTn id="48" dur="indefinite" fill="hold">
                                          <p:stCondLst>
                                            <p:cond delay="0"/>
                                          </p:stCondLst>
                                        </p:cTn>
                                        <p:tgtEl>
                                          <p:spTgt spid="46083">
                                            <p:txEl>
                                              <p:pRg st="3" end="3"/>
                                            </p:txEl>
                                          </p:spTgt>
                                        </p:tgtEl>
                                        <p:attrNameLst>
                                          <p:attrName>style.visibility</p:attrName>
                                        </p:attrNameLst>
                                      </p:cBhvr>
                                      <p:to>
                                        <p:strVal val="visible"/>
                                      </p:to>
                                    </p:set>
                                    <p:animEffect transition="in" filter="fade">
                                      <p:cBhvr>
                                        <p:cTn id="49" dur="500"/>
                                        <p:tgtEl>
                                          <p:spTgt spid="46083">
                                            <p:txEl>
                                              <p:pRg st="3" end="3"/>
                                            </p:txEl>
                                          </p:spTgt>
                                        </p:tgtEl>
                                      </p:cBhvr>
                                    </p:animEffect>
                                    <p:anim calcmode="lin" valueType="num">
                                      <p:cBhvr>
                                        <p:cTn id="50"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p:cTn id="51" dur="500" fill="hold"/>
                                        <p:tgtEl>
                                          <p:spTgt spid="46083">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4" presetClass="entr" presetSubtype="0" fill="hold" grpId="0" nodeType="clickEffect">
                                  <p:stCondLst>
                                    <p:cond delay="0"/>
                                  </p:stCondLst>
                                  <p:childTnLst>
                                    <p:set>
                                      <p:cBhvr>
                                        <p:cTn id="55" dur="indefinite" fill="hold">
                                          <p:stCondLst>
                                            <p:cond delay="0"/>
                                          </p:stCondLst>
                                        </p:cTn>
                                        <p:tgtEl>
                                          <p:spTgt spid="46083">
                                            <p:txEl>
                                              <p:pRg st="4" end="4"/>
                                            </p:txEl>
                                          </p:spTgt>
                                        </p:tgtEl>
                                        <p:attrNameLst>
                                          <p:attrName>style.visibility</p:attrName>
                                        </p:attrNameLst>
                                      </p:cBhvr>
                                      <p:to>
                                        <p:strVal val="visible"/>
                                      </p:to>
                                    </p:set>
                                    <p:animEffect transition="in" filter="fade">
                                      <p:cBhvr>
                                        <p:cTn id="56" dur="500"/>
                                        <p:tgtEl>
                                          <p:spTgt spid="46083">
                                            <p:txEl>
                                              <p:pRg st="4" end="4"/>
                                            </p:txEl>
                                          </p:spTgt>
                                        </p:tgtEl>
                                      </p:cBhvr>
                                    </p:animEffect>
                                    <p:anim calcmode="lin" valueType="num">
                                      <p:cBhvr>
                                        <p:cTn id="57"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p:cTn id="58" dur="500" fill="hold"/>
                                        <p:tgtEl>
                                          <p:spTgt spid="46083">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4" presetClass="entr" presetSubtype="0" fill="hold" grpId="0" nodeType="clickEffect">
                                  <p:stCondLst>
                                    <p:cond delay="0"/>
                                  </p:stCondLst>
                                  <p:childTnLst>
                                    <p:set>
                                      <p:cBhvr>
                                        <p:cTn id="62" dur="indefinite" fill="hold">
                                          <p:stCondLst>
                                            <p:cond delay="0"/>
                                          </p:stCondLst>
                                        </p:cTn>
                                        <p:tgtEl>
                                          <p:spTgt spid="46083">
                                            <p:txEl>
                                              <p:pRg st="5" end="5"/>
                                            </p:txEl>
                                          </p:spTgt>
                                        </p:tgtEl>
                                        <p:attrNameLst>
                                          <p:attrName>style.visibility</p:attrName>
                                        </p:attrNameLst>
                                      </p:cBhvr>
                                      <p:to>
                                        <p:strVal val="visible"/>
                                      </p:to>
                                    </p:set>
                                    <p:animEffect transition="in" filter="fade">
                                      <p:cBhvr>
                                        <p:cTn id="63" dur="500"/>
                                        <p:tgtEl>
                                          <p:spTgt spid="46083">
                                            <p:txEl>
                                              <p:pRg st="5" end="5"/>
                                            </p:txEl>
                                          </p:spTgt>
                                        </p:tgtEl>
                                      </p:cBhvr>
                                    </p:animEffect>
                                    <p:anim calcmode="lin" valueType="num">
                                      <p:cBhvr>
                                        <p:cTn id="64" dur="5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p:cTn id="65" dur="500" fill="hold"/>
                                        <p:tgtEl>
                                          <p:spTgt spid="46083">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4" presetClass="entr" presetSubtype="0" fill="hold" grpId="0" nodeType="clickEffect">
                                  <p:stCondLst>
                                    <p:cond delay="0"/>
                                  </p:stCondLst>
                                  <p:childTnLst>
                                    <p:set>
                                      <p:cBhvr>
                                        <p:cTn id="69" dur="indefinite" fill="hold">
                                          <p:stCondLst>
                                            <p:cond delay="0"/>
                                          </p:stCondLst>
                                        </p:cTn>
                                        <p:tgtEl>
                                          <p:spTgt spid="46083">
                                            <p:txEl>
                                              <p:pRg st="6" end="6"/>
                                            </p:txEl>
                                          </p:spTgt>
                                        </p:tgtEl>
                                        <p:attrNameLst>
                                          <p:attrName>style.visibility</p:attrName>
                                        </p:attrNameLst>
                                      </p:cBhvr>
                                      <p:to>
                                        <p:strVal val="visible"/>
                                      </p:to>
                                    </p:set>
                                    <p:animEffect transition="in" filter="fade">
                                      <p:cBhvr>
                                        <p:cTn id="70" dur="500"/>
                                        <p:tgtEl>
                                          <p:spTgt spid="46083">
                                            <p:txEl>
                                              <p:pRg st="6" end="6"/>
                                            </p:txEl>
                                          </p:spTgt>
                                        </p:tgtEl>
                                      </p:cBhvr>
                                    </p:animEffect>
                                    <p:anim calcmode="lin" valueType="num">
                                      <p:cBhvr>
                                        <p:cTn id="71" dur="500" fill="hold"/>
                                        <p:tgtEl>
                                          <p:spTgt spid="46083">
                                            <p:txEl>
                                              <p:pRg st="6" end="6"/>
                                            </p:txEl>
                                          </p:spTgt>
                                        </p:tgtEl>
                                        <p:attrNameLst>
                                          <p:attrName>ppt_x</p:attrName>
                                        </p:attrNameLst>
                                      </p:cBhvr>
                                      <p:tavLst>
                                        <p:tav tm="0">
                                          <p:val>
                                            <p:strVal val="#ppt_x"/>
                                          </p:val>
                                        </p:tav>
                                        <p:tav tm="100000">
                                          <p:val>
                                            <p:strVal val="#ppt_x"/>
                                          </p:val>
                                        </p:tav>
                                      </p:tavLst>
                                    </p:anim>
                                    <p:anim calcmode="lin" valueType="num">
                                      <p:cBhvr>
                                        <p:cTn id="72" dur="500" fill="hold"/>
                                        <p:tgtEl>
                                          <p:spTgt spid="46083">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4" presetClass="entr" presetSubtype="0" fill="hold" grpId="0" nodeType="clickEffect">
                                  <p:stCondLst>
                                    <p:cond delay="0"/>
                                  </p:stCondLst>
                                  <p:childTnLst>
                                    <p:set>
                                      <p:cBhvr>
                                        <p:cTn id="76" dur="indefinite" fill="hold">
                                          <p:stCondLst>
                                            <p:cond delay="0"/>
                                          </p:stCondLst>
                                        </p:cTn>
                                        <p:tgtEl>
                                          <p:spTgt spid="46083">
                                            <p:txEl>
                                              <p:pRg st="7" end="7"/>
                                            </p:txEl>
                                          </p:spTgt>
                                        </p:tgtEl>
                                        <p:attrNameLst>
                                          <p:attrName>style.visibility</p:attrName>
                                        </p:attrNameLst>
                                      </p:cBhvr>
                                      <p:to>
                                        <p:strVal val="visible"/>
                                      </p:to>
                                    </p:set>
                                    <p:animEffect transition="in" filter="fade">
                                      <p:cBhvr>
                                        <p:cTn id="77" dur="500"/>
                                        <p:tgtEl>
                                          <p:spTgt spid="46083">
                                            <p:txEl>
                                              <p:pRg st="7" end="7"/>
                                            </p:txEl>
                                          </p:spTgt>
                                        </p:tgtEl>
                                      </p:cBhvr>
                                    </p:animEffect>
                                    <p:anim calcmode="lin" valueType="num">
                                      <p:cBhvr>
                                        <p:cTn id="78" dur="500" fill="hold"/>
                                        <p:tgtEl>
                                          <p:spTgt spid="46083">
                                            <p:txEl>
                                              <p:pRg st="7" end="7"/>
                                            </p:txEl>
                                          </p:spTgt>
                                        </p:tgtEl>
                                        <p:attrNameLst>
                                          <p:attrName>ppt_x</p:attrName>
                                        </p:attrNameLst>
                                      </p:cBhvr>
                                      <p:tavLst>
                                        <p:tav tm="0">
                                          <p:val>
                                            <p:strVal val="#ppt_x"/>
                                          </p:val>
                                        </p:tav>
                                        <p:tav tm="100000">
                                          <p:val>
                                            <p:strVal val="#ppt_x"/>
                                          </p:val>
                                        </p:tav>
                                      </p:tavLst>
                                    </p:anim>
                                    <p:anim calcmode="lin" valueType="num">
                                      <p:cBhvr>
                                        <p:cTn id="79" dur="500" fill="hold"/>
                                        <p:tgtEl>
                                          <p:spTgt spid="46083">
                                            <p:txEl>
                                              <p:pRg st="7" end="7"/>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ph type="sldNum" sz="quarter" idx="11"/>
          </p:nvPr>
        </p:nvSpPr>
        <p:spPr bwMode="auto">
          <a:xfrm>
            <a:off x="457200" y="6245225"/>
            <a:ext cx="2133600" cy="476250"/>
          </a:xfrm>
        </p:spPr>
        <p:txBody>
          <a:bodyPr vert="horz" wrap="square" lIns="91440" tIns="45720" rIns="91440" bIns="45720" numCol="1" anchor="b" anchorCtr="0" compatLnSpc="1"/>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fld id="{9A0DB2DC-4C9A-4742-B13C-FB6460FD3503}" type="slidenum">
              <a:rPr lang="en-US" altLang="zh-CN" sz="1200" dirty="0">
                <a:latin typeface="Arial" panose="020B0604020202020204" pitchFamily="34" charset="0"/>
              </a:rPr>
              <a:t>19</a:t>
            </a:fld>
            <a:endParaRPr lang="en-US" altLang="zh-CN" sz="1200" dirty="0">
              <a:latin typeface="Arial" panose="020B0604020202020204" pitchFamily="34" charset="0"/>
            </a:endParaRPr>
          </a:p>
        </p:txBody>
      </p:sp>
      <p:sp>
        <p:nvSpPr>
          <p:cNvPr id="52227" name="Rectangle 3"/>
          <p:cNvSpPr>
            <a:spLocks noGrp="1"/>
          </p:cNvSpPr>
          <p:nvPr>
            <p:ph idx="1"/>
          </p:nvPr>
        </p:nvSpPr>
        <p:spPr>
          <a:xfrm>
            <a:off x="914400" y="1114425"/>
            <a:ext cx="7493000" cy="4291013"/>
          </a:xfrm>
        </p:spPr>
        <p:txBody>
          <a:bodyPr vert="horz" wrap="square" lIns="91440" tIns="45720" rIns="91440" bIns="45720" anchor="t" anchorCtr="0"/>
          <a:lstStyle/>
          <a:p>
            <a:pPr>
              <a:spcAft>
                <a:spcPct val="50000"/>
              </a:spcAft>
              <a:buNone/>
            </a:pPr>
            <a:r>
              <a:rPr lang="zh-CN" altLang="en-US" sz="2800" b="1" dirty="0">
                <a:solidFill>
                  <a:srgbClr val="FF00FF"/>
                </a:solidFill>
              </a:rPr>
              <a:t>非十进制数 → 十进制数：</a:t>
            </a:r>
          </a:p>
          <a:p>
            <a:pPr>
              <a:spcAft>
                <a:spcPct val="45000"/>
              </a:spcAft>
              <a:buNone/>
            </a:pPr>
            <a:r>
              <a:rPr lang="en-GB" altLang="en-US" sz="2800" b="1" dirty="0"/>
              <a:t>   按相应的</a:t>
            </a:r>
            <a:r>
              <a:rPr lang="en-GB" altLang="en-US" sz="2800" b="1" u="sng" dirty="0"/>
              <a:t>权表达式</a:t>
            </a:r>
            <a:r>
              <a:rPr lang="en-GB" altLang="en-US" sz="2800" b="1" dirty="0"/>
              <a:t>展开</a:t>
            </a:r>
            <a:r>
              <a:rPr lang="en-GB" altLang="zh-CN" sz="2800" b="1" dirty="0"/>
              <a:t>，</a:t>
            </a:r>
            <a:r>
              <a:rPr lang="zh-CN" altLang="en-GB" sz="2800" b="1" dirty="0"/>
              <a:t>再按十进制求和。</a:t>
            </a:r>
          </a:p>
          <a:p>
            <a:pPr>
              <a:spcBef>
                <a:spcPct val="100000"/>
              </a:spcBef>
              <a:buNone/>
            </a:pPr>
            <a:r>
              <a:rPr lang="zh-CN" altLang="en-US" sz="2800" b="1" dirty="0"/>
              <a:t>    例：</a:t>
            </a:r>
            <a:r>
              <a:rPr lang="en-US" altLang="zh-CN" sz="2800" b="1" dirty="0"/>
              <a:t>24.AH=2×16</a:t>
            </a:r>
            <a:r>
              <a:rPr lang="en-US" altLang="zh-CN" sz="2800" b="1" baseline="30000" dirty="0"/>
              <a:t>1</a:t>
            </a:r>
            <a:r>
              <a:rPr lang="en-US" altLang="zh-CN" sz="2800" b="1" dirty="0"/>
              <a:t>+4×16</a:t>
            </a:r>
            <a:r>
              <a:rPr lang="en-US" altLang="zh-CN" sz="2800" b="1" baseline="30000" dirty="0"/>
              <a:t>0</a:t>
            </a:r>
            <a:r>
              <a:rPr lang="en-US" altLang="zh-CN" sz="2800" b="1" dirty="0"/>
              <a:t>+A×16</a:t>
            </a:r>
            <a:r>
              <a:rPr lang="en-US" altLang="zh-CN" sz="2800" b="1" baseline="30000" dirty="0"/>
              <a:t>-1</a:t>
            </a:r>
          </a:p>
          <a:p>
            <a:pPr>
              <a:spcBef>
                <a:spcPct val="70000"/>
              </a:spcBef>
              <a:buNone/>
            </a:pPr>
            <a:r>
              <a:rPr lang="en-US" altLang="zh-CN" sz="2800" b="1" dirty="0"/>
              <a:t>                     =36.625</a:t>
            </a:r>
          </a:p>
          <a:p>
            <a:pPr lvl="1">
              <a:spcBef>
                <a:spcPct val="80000"/>
              </a:spcBef>
              <a:buNone/>
            </a:pPr>
            <a:r>
              <a:rPr lang="zh-CN" altLang="en-US" b="1" i="1" dirty="0"/>
              <a:t>注：</a:t>
            </a:r>
            <a:r>
              <a:rPr lang="en-US" altLang="zh-CN" b="1" i="1" dirty="0"/>
              <a:t>A</a:t>
            </a:r>
            <a:r>
              <a:rPr lang="zh-CN" altLang="en-US" b="1" i="1" dirty="0"/>
              <a:t>～</a:t>
            </a:r>
            <a:r>
              <a:rPr lang="en-US" altLang="zh-CN" b="1" i="1" dirty="0"/>
              <a:t>F</a:t>
            </a:r>
            <a:r>
              <a:rPr lang="zh-CN" altLang="en-US" b="1" i="1" dirty="0"/>
              <a:t>分别用</a:t>
            </a:r>
            <a:r>
              <a:rPr lang="en-US" altLang="zh-CN" b="1" i="1" dirty="0"/>
              <a:t>10</a:t>
            </a:r>
            <a:r>
              <a:rPr lang="zh-CN" altLang="en-US" b="1" i="1" dirty="0"/>
              <a:t>～</a:t>
            </a:r>
            <a:r>
              <a:rPr lang="en-US" altLang="zh-CN" b="1" i="1" dirty="0"/>
              <a:t>15</a:t>
            </a:r>
            <a:r>
              <a:rPr lang="zh-CN" altLang="en-US" b="1" i="1" dirty="0"/>
              <a:t>代入。</a:t>
            </a:r>
          </a:p>
        </p:txBody>
      </p:sp>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739775" y="1312863"/>
            <a:ext cx="7496175" cy="3652838"/>
          </a:xfrm>
          <a:prstGeom prst="rect">
            <a:avLst/>
          </a:prstGeom>
          <a:noFill/>
          <a:ln w="9525">
            <a:noFill/>
            <a:miter lim="800000"/>
          </a:ln>
          <a:effectLst/>
        </p:spPr>
        <p:txBody>
          <a:bodyPr>
            <a:spAutoFit/>
          </a:bodyPr>
          <a:lstStyle/>
          <a:p>
            <a:pPr marL="285750" marR="0" indent="-285750" defTabSz="914400" fontAlgn="base">
              <a:lnSpc>
                <a:spcPct val="120000"/>
              </a:lnSpc>
              <a:spcBef>
                <a:spcPct val="50000"/>
              </a:spcBef>
              <a:buClrTx/>
              <a:buSzTx/>
              <a:buFontTx/>
              <a:buNone/>
              <a:defRPr/>
            </a:pPr>
            <a:r>
              <a:rPr kumimoji="1" lang="zh-CN" altLang="en-US" sz="3200" b="1" kern="1200" cap="none" spc="0" normalizeH="0" baseline="0" noProof="0">
                <a:solidFill>
                  <a:srgbClr val="6B03E9"/>
                </a:solidFill>
                <a:effectLst>
                  <a:outerShdw blurRad="38100" dist="38100" dir="2700000" algn="tl">
                    <a:srgbClr val="000000"/>
                  </a:outerShdw>
                </a:effectLst>
                <a:latin typeface="Times New Roman" panose="02020603050405020304" pitchFamily="18" charset="0"/>
                <a:ea typeface="华文宋体" panose="02010600040101010101" pitchFamily="2" charset="-122"/>
                <a:cs typeface="+mn-cs"/>
              </a:rPr>
              <a:t>学习要求：</a:t>
            </a:r>
            <a:endParaRPr kumimoji="1" lang="zh-CN" altLang="en-US" sz="3200" kern="1200" cap="none" spc="0" normalizeH="0" baseline="0" noProof="0">
              <a:solidFill>
                <a:srgbClr val="6B03E9"/>
              </a:solidFill>
              <a:latin typeface="Times New Roman" panose="02020603050405020304" pitchFamily="18" charset="0"/>
              <a:ea typeface="华文宋体" panose="02010600040101010101" pitchFamily="2" charset="-122"/>
              <a:cs typeface="+mn-cs"/>
            </a:endParaRPr>
          </a:p>
          <a:p>
            <a:pPr marL="285750" marR="0" indent="-285750" defTabSz="914400" fontAlgn="base">
              <a:lnSpc>
                <a:spcPct val="120000"/>
              </a:lnSpc>
              <a:spcBef>
                <a:spcPct val="50000"/>
              </a:spcBef>
              <a:buClrTx/>
              <a:buSzTx/>
              <a:buFontTx/>
              <a:buChar char="•"/>
              <a:defRPr/>
            </a:pPr>
            <a:r>
              <a:rPr kumimoji="1" lang="zh-CN" altLang="en-US" sz="2600" b="1" kern="1200" cap="none" spc="0" normalizeH="0" baseline="0" noProof="0">
                <a:latin typeface="Times New Roman" panose="02020603050405020304" pitchFamily="18" charset="0"/>
                <a:ea typeface="宋体" panose="02010600030101010101" pitchFamily="2" charset="-122"/>
                <a:cs typeface="+mn-cs"/>
              </a:rPr>
              <a:t>掌握二、十、八、十六进位计数制及相互转换；</a:t>
            </a:r>
          </a:p>
          <a:p>
            <a:pPr marL="285750" marR="0" indent="-285750" defTabSz="914400" fontAlgn="base">
              <a:lnSpc>
                <a:spcPct val="120000"/>
              </a:lnSpc>
              <a:spcBef>
                <a:spcPct val="50000"/>
              </a:spcBef>
              <a:buClrTx/>
              <a:buSzTx/>
              <a:buFontTx/>
              <a:buChar char="•"/>
              <a:defRPr/>
            </a:pPr>
            <a:r>
              <a:rPr kumimoji="1" lang="zh-CN" altLang="en-US" sz="2600" b="1" kern="1200" cap="none" spc="0" normalizeH="0" baseline="0" noProof="0">
                <a:latin typeface="Times New Roman" panose="02020603050405020304" pitchFamily="18" charset="0"/>
                <a:ea typeface="宋体" panose="02010600030101010101" pitchFamily="2" charset="-122"/>
                <a:cs typeface="+mn-cs"/>
              </a:rPr>
              <a:t>掌握二进制数的原码、反码和补码表示及其加减运算； </a:t>
            </a:r>
          </a:p>
          <a:p>
            <a:pPr marL="285750" marR="0" indent="-285750" defTabSz="914400" fontAlgn="base">
              <a:lnSpc>
                <a:spcPct val="120000"/>
              </a:lnSpc>
              <a:spcBef>
                <a:spcPct val="50000"/>
              </a:spcBef>
              <a:buClrTx/>
              <a:buSzTx/>
              <a:buFontTx/>
              <a:buChar char="•"/>
              <a:defRPr/>
            </a:pPr>
            <a:r>
              <a:rPr kumimoji="1" lang="zh-CN" altLang="en-US" sz="2600" b="1" kern="1200" cap="none" spc="0" normalizeH="0" baseline="0" noProof="0">
                <a:latin typeface="Times New Roman" panose="02020603050405020304" pitchFamily="18" charset="0"/>
                <a:ea typeface="宋体" panose="02010600030101010101" pitchFamily="2" charset="-122"/>
                <a:cs typeface="+mn-cs"/>
              </a:rPr>
              <a:t>了解定点数与浮点数的基本概念；掌握常用的几种编码。</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p:cTn id="7" dur="500" fill="hold"/>
                                        <p:tgtEl>
                                          <p:spTgt spid="48130"/>
                                        </p:tgtEl>
                                        <p:attrNameLst>
                                          <p:attrName>ppt_w</p:attrName>
                                        </p:attrNameLst>
                                      </p:cBhvr>
                                      <p:tavLst>
                                        <p:tav tm="0">
                                          <p:val>
                                            <p:fltVal val="0"/>
                                          </p:val>
                                        </p:tav>
                                        <p:tav tm="100000">
                                          <p:val>
                                            <p:strVal val="#ppt_w"/>
                                          </p:val>
                                        </p:tav>
                                      </p:tavLst>
                                    </p:anim>
                                    <p:anim calcmode="lin" valueType="num">
                                      <p:cBhvr>
                                        <p:cTn id="8" dur="500" fill="hold"/>
                                        <p:tgtEl>
                                          <p:spTgt spid="48130"/>
                                        </p:tgtEl>
                                        <p:attrNameLst>
                                          <p:attrName>ppt_h</p:attrName>
                                        </p:attrNameLst>
                                      </p:cBhvr>
                                      <p:tavLst>
                                        <p:tav tm="0">
                                          <p:val>
                                            <p:fltVal val="0"/>
                                          </p:val>
                                        </p:tav>
                                        <p:tav tm="100000">
                                          <p:val>
                                            <p:strVal val="#ppt_h"/>
                                          </p:val>
                                        </p:tav>
                                      </p:tavLst>
                                    </p:anim>
                                    <p:anim calcmode="lin" valueType="num">
                                      <p:cBhvr>
                                        <p:cTn id="9" dur="500" fill="hold"/>
                                        <p:tgtEl>
                                          <p:spTgt spid="48130"/>
                                        </p:tgtEl>
                                        <p:attrNameLst>
                                          <p:attrName>ppt_x</p:attrName>
                                        </p:attrNameLst>
                                      </p:cBhvr>
                                      <p:tavLst>
                                        <p:tav tm="0">
                                          <p:val>
                                            <p:fltVal val="0.5"/>
                                          </p:val>
                                        </p:tav>
                                        <p:tav tm="100000">
                                          <p:val>
                                            <p:strVal val="#ppt_x"/>
                                          </p:val>
                                        </p:tav>
                                      </p:tavLst>
                                    </p:anim>
                                    <p:anim calcmode="lin" valueType="num">
                                      <p:cBhvr>
                                        <p:cTn id="10" dur="500" fill="hold"/>
                                        <p:tgtEl>
                                          <p:spTgt spid="4813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ph type="sldNum" sz="quarter" idx="11"/>
          </p:nvPr>
        </p:nvSpPr>
        <p:spPr bwMode="auto">
          <a:xfrm>
            <a:off x="457200" y="6245225"/>
            <a:ext cx="2133600" cy="476250"/>
          </a:xfrm>
        </p:spPr>
        <p:txBody>
          <a:bodyPr vert="horz" wrap="square" lIns="91440" tIns="45720" rIns="91440" bIns="45720" numCol="1" anchor="b" anchorCtr="0" compatLnSpc="1"/>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fld id="{9A0DB2DC-4C9A-4742-B13C-FB6460FD3503}" type="slidenum">
              <a:rPr lang="en-US" altLang="zh-CN" sz="1200" dirty="0">
                <a:latin typeface="Arial" panose="020B0604020202020204" pitchFamily="34" charset="0"/>
              </a:rPr>
              <a:t>20</a:t>
            </a:fld>
            <a:endParaRPr lang="en-US" altLang="zh-CN" sz="1200" dirty="0">
              <a:latin typeface="Arial" panose="020B0604020202020204" pitchFamily="34" charset="0"/>
            </a:endParaRPr>
          </a:p>
        </p:txBody>
      </p:sp>
      <p:sp>
        <p:nvSpPr>
          <p:cNvPr id="4915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例：</a:t>
            </a:r>
          </a:p>
        </p:txBody>
      </p:sp>
      <p:sp>
        <p:nvSpPr>
          <p:cNvPr id="49155" name="Rectangle 3"/>
          <p:cNvSpPr>
            <a:spLocks noGrp="1" noChangeArrowheads="1"/>
          </p:cNvSpPr>
          <p:nvPr>
            <p:ph idx="1"/>
          </p:nvPr>
        </p:nvSpPr>
        <p:spPr>
          <a:xfrm>
            <a:off x="860425" y="1458913"/>
            <a:ext cx="8121650" cy="43640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40000"/>
              </a:spcAft>
              <a:buClr>
                <a:schemeClr val="bg2"/>
              </a:buClr>
              <a:buSzPct val="75000"/>
              <a:buFont typeface="Wingdings" panose="05000000000000000000" pitchFamily="2" charset="2"/>
              <a:buNone/>
              <a:defRPr/>
            </a:pPr>
            <a:r>
              <a:rPr kumimoji="0" lang="en-US" altLang="zh-CN" sz="2800" b="1" i="0" u="sng" strike="noStrike" kern="0" cap="none" spc="0" normalizeH="0" baseline="0" noProof="0" dirty="0">
                <a:ln>
                  <a:noFill/>
                </a:ln>
                <a:solidFill>
                  <a:schemeClr val="tx1"/>
                </a:solidFill>
                <a:effectLst/>
                <a:uLnTx/>
                <a:uFillTx/>
                <a:latin typeface="+mn-lt"/>
                <a:ea typeface="+mn-ea"/>
                <a:cs typeface="+mn-cs"/>
              </a:rPr>
              <a:t>400.25 = </a:t>
            </a:r>
            <a:r>
              <a:rPr kumimoji="0" lang="zh-CN" altLang="en-US" sz="2800" b="1" i="0" u="sng" strike="noStrike" kern="0" cap="none" spc="0" normalizeH="0" baseline="0" noProof="0" dirty="0">
                <a:ln>
                  <a:noFill/>
                </a:ln>
                <a:solidFill>
                  <a:schemeClr val="tx1"/>
                </a:solidFill>
                <a:effectLst/>
                <a:uLnTx/>
                <a:uFillTx/>
                <a:latin typeface="+mn-lt"/>
                <a:ea typeface="+mn-ea"/>
                <a:cs typeface="+mn-cs"/>
              </a:rPr>
              <a:t>（    </a:t>
            </a:r>
            <a:r>
              <a:rPr kumimoji="0" lang="zh-CN" altLang="en-US" sz="2800" b="1" i="0" u="sng" strike="noStrike" kern="0" cap="none" spc="0" normalizeH="0" baseline="0" noProof="0" dirty="0">
                <a:ln>
                  <a:noFill/>
                </a:ln>
                <a:solidFill>
                  <a:srgbClr val="FF0000"/>
                </a:solidFill>
                <a:effectLst/>
                <a:uLnTx/>
                <a:uFillTx/>
                <a:latin typeface="+mn-lt"/>
                <a:ea typeface="+mn-ea"/>
                <a:cs typeface="+mn-cs"/>
              </a:rPr>
              <a:t>？</a:t>
            </a:r>
            <a:r>
              <a:rPr kumimoji="0" lang="zh-CN" altLang="en-US" sz="2800" b="1" i="0" u="sng" strike="noStrike" kern="0" cap="none" spc="0" normalizeH="0" baseline="0" noProof="0" dirty="0">
                <a:ln>
                  <a:noFill/>
                </a:ln>
                <a:solidFill>
                  <a:schemeClr val="tx1"/>
                </a:solidFill>
                <a:effectLst/>
                <a:uLnTx/>
                <a:uFillTx/>
                <a:latin typeface="+mn-lt"/>
                <a:ea typeface="+mn-ea"/>
                <a:cs typeface="+mn-cs"/>
              </a:rPr>
              <a:t>   ）</a:t>
            </a:r>
            <a:r>
              <a:rPr kumimoji="0" lang="en-US" altLang="zh-CN" sz="2800" b="1" i="0" u="sng" strike="noStrike" kern="0" cap="none" spc="0" normalizeH="0" baseline="0" noProof="0" dirty="0">
                <a:ln>
                  <a:noFill/>
                </a:ln>
                <a:solidFill>
                  <a:schemeClr val="tx1"/>
                </a:solidFill>
                <a:effectLst/>
                <a:uLnTx/>
                <a:uFillTx/>
                <a:latin typeface="+mn-lt"/>
                <a:ea typeface="+mn-ea"/>
                <a:cs typeface="+mn-cs"/>
              </a:rPr>
              <a:t>H</a:t>
            </a: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400/16=25  -----------</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余数</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=0</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（个位）</a:t>
            </a: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25/16=1  --------------</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余数</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=9</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（十位）</a:t>
            </a: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1/16=0   ---------------</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余数</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=1</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（百位）</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0.25×16=4.0 --------</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整数</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=4</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（小数点后第一位）</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  </a:t>
            </a:r>
            <a:r>
              <a:rPr kumimoji="0" lang="zh-CN" altLang="en-US" sz="3200" b="1" i="0" u="none" strike="noStrike" kern="0" cap="none" spc="0" normalizeH="0" baseline="0" noProof="0" dirty="0">
                <a:ln>
                  <a:noFill/>
                </a:ln>
                <a:solidFill>
                  <a:schemeClr val="bg2">
                    <a:lumMod val="60000"/>
                    <a:lumOff val="40000"/>
                  </a:schemeClr>
                </a:solidFill>
                <a:effectLst/>
                <a:uLnTx/>
                <a:uFillTx/>
                <a:latin typeface="+mn-lt"/>
                <a:ea typeface="+mn-ea"/>
                <a:cs typeface="+mn-cs"/>
              </a:rPr>
              <a:t>即：</a:t>
            </a:r>
            <a:r>
              <a:rPr kumimoji="0" lang="en-US" altLang="zh-CN" sz="3200" b="1" i="0" u="none" strike="noStrike" kern="0" cap="none" spc="0" normalizeH="0" baseline="0" noProof="0" dirty="0">
                <a:ln>
                  <a:noFill/>
                </a:ln>
                <a:solidFill>
                  <a:schemeClr val="bg2">
                    <a:lumMod val="60000"/>
                    <a:lumOff val="40000"/>
                  </a:schemeClr>
                </a:solidFill>
                <a:effectLst/>
                <a:uLnTx/>
                <a:uFillTx/>
                <a:latin typeface="+mn-lt"/>
                <a:ea typeface="+mn-ea"/>
                <a:cs typeface="+mn-cs"/>
              </a:rPr>
              <a:t>400.25 = 190.4H</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blinds(horizontal)">
                                      <p:cBhvr>
                                        <p:cTn id="7" dur="500"/>
                                        <p:tgtEl>
                                          <p:spTgt spid="49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12" dur="500"/>
                                        <p:tgtEl>
                                          <p:spTgt spid="491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155">
                                            <p:txEl>
                                              <p:pRg st="3" end="3"/>
                                            </p:txEl>
                                          </p:spTgt>
                                        </p:tgtEl>
                                        <p:attrNameLst>
                                          <p:attrName>style.visibility</p:attrName>
                                        </p:attrNameLst>
                                      </p:cBhvr>
                                      <p:to>
                                        <p:strVal val="visible"/>
                                      </p:to>
                                    </p:set>
                                    <p:animEffect transition="in" filter="blinds(horizontal)">
                                      <p:cBhvr>
                                        <p:cTn id="17" dur="500"/>
                                        <p:tgtEl>
                                          <p:spTgt spid="491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155">
                                            <p:txEl>
                                              <p:pRg st="5" end="5"/>
                                            </p:txEl>
                                          </p:spTgt>
                                        </p:tgtEl>
                                        <p:attrNameLst>
                                          <p:attrName>style.visibility</p:attrName>
                                        </p:attrNameLst>
                                      </p:cBhvr>
                                      <p:to>
                                        <p:strVal val="visible"/>
                                      </p:to>
                                    </p:set>
                                    <p:animEffect transition="in" filter="blinds(horizontal)">
                                      <p:cBhvr>
                                        <p:cTn id="22" dur="500"/>
                                        <p:tgtEl>
                                          <p:spTgt spid="4915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155">
                                            <p:txEl>
                                              <p:pRg st="7" end="7"/>
                                            </p:txEl>
                                          </p:spTgt>
                                        </p:tgtEl>
                                        <p:attrNameLst>
                                          <p:attrName>style.visibility</p:attrName>
                                        </p:attrNameLst>
                                      </p:cBhvr>
                                      <p:to>
                                        <p:strVal val="visible"/>
                                      </p:to>
                                    </p:set>
                                    <p:animEffect transition="in" filter="blinds(horizontal)">
                                      <p:cBhvr>
                                        <p:cTn id="27" dur="500"/>
                                        <p:tgtEl>
                                          <p:spTgt spid="49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92100" y="958850"/>
            <a:ext cx="8540750" cy="549275"/>
          </a:xfrm>
          <a:prstGeom prst="rect">
            <a:avLst/>
          </a:prstGeom>
          <a:noFill/>
          <a:ln w="9525">
            <a:noFill/>
            <a:miter lim="800000"/>
          </a:ln>
        </p:spPr>
        <p:txBody>
          <a:bodyPr>
            <a:spAutoFit/>
          </a:bodyPr>
          <a:lstStyle/>
          <a:p>
            <a:pPr marR="0" defTabSz="914400" fontAlgn="base">
              <a:buClrTx/>
              <a:buSzTx/>
              <a:buFontTx/>
              <a:buNone/>
              <a:defRPr/>
            </a:pPr>
            <a:r>
              <a:rPr kumimoji="1" lang="en-US" altLang="zh-CN" sz="3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1.2.2   </a:t>
            </a:r>
            <a:r>
              <a:rPr kumimoji="1" lang="zh-CN" altLang="en-US" sz="3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八进制数、十六进制数与二进制数的转换</a:t>
            </a:r>
          </a:p>
        </p:txBody>
      </p:sp>
      <p:sp>
        <p:nvSpPr>
          <p:cNvPr id="13" name="Rectangle 3"/>
          <p:cNvSpPr txBox="1">
            <a:spLocks noChangeArrowheads="1"/>
          </p:cNvSpPr>
          <p:nvPr/>
        </p:nvSpPr>
        <p:spPr>
          <a:xfrm>
            <a:off x="1042988" y="1744663"/>
            <a:ext cx="7972425" cy="4941888"/>
          </a:xfrm>
          <a:prstGeom prst="rect">
            <a:avLst/>
          </a:prstGeom>
        </p:spPr>
        <p:txBody>
          <a:bodyPr/>
          <a:lstStyle/>
          <a:p>
            <a:pPr marL="342900" marR="0" indent="-342900" defTabSz="914400" eaLnBrk="0" fontAlgn="base" hangingPunct="0">
              <a:spcBef>
                <a:spcPct val="20000"/>
              </a:spcBef>
              <a:spcAft>
                <a:spcPct val="30000"/>
              </a:spcAft>
              <a:buClr>
                <a:schemeClr val="bg2"/>
              </a:buClr>
              <a:buSzPct val="75000"/>
              <a:buFont typeface="Wingdings" panose="05000000000000000000" pitchFamily="2" charset="2"/>
              <a:buChar char="n"/>
              <a:defRPr/>
            </a:pPr>
            <a:r>
              <a:rPr kumimoji="0" lang="zh-CN" altLang="en-US" b="1" kern="1200" cap="none" spc="0" normalizeH="0" baseline="0" noProof="0" dirty="0">
                <a:latin typeface="宋体" panose="02010600030101010101" pitchFamily="2" charset="-122"/>
                <a:ea typeface="宋体" panose="02010600030101010101" pitchFamily="2" charset="-122"/>
                <a:cs typeface="+mn-cs"/>
              </a:rPr>
              <a:t>因</a:t>
            </a:r>
            <a:r>
              <a:rPr kumimoji="0" lang="en-US" altLang="zh-CN" b="1" kern="1200" cap="none" spc="0" normalizeH="0" baseline="0" noProof="0" dirty="0">
                <a:latin typeface="宋体" panose="02010600030101010101" pitchFamily="2" charset="-122"/>
                <a:ea typeface="宋体" panose="02010600030101010101" pitchFamily="2" charset="-122"/>
                <a:cs typeface="+mn-cs"/>
              </a:rPr>
              <a:t>8=2</a:t>
            </a:r>
            <a:r>
              <a:rPr kumimoji="0" lang="en-US" altLang="zh-CN" b="1" kern="1200" cap="none" spc="0" normalizeH="0" baseline="30000" noProof="0" dirty="0">
                <a:latin typeface="宋体" panose="02010600030101010101" pitchFamily="2" charset="-122"/>
                <a:ea typeface="宋体" panose="02010600030101010101" pitchFamily="2" charset="-122"/>
                <a:cs typeface="+mn-cs"/>
              </a:rPr>
              <a:t>3</a:t>
            </a:r>
            <a:r>
              <a:rPr kumimoji="0" lang="zh-CN" altLang="en-US" b="1" kern="0" cap="none" spc="0" normalizeH="0" baseline="0" noProof="0" dirty="0">
                <a:latin typeface="+mn-lt"/>
                <a:ea typeface="+mn-ea"/>
                <a:cs typeface="+mn-cs"/>
              </a:rPr>
              <a:t>，可用</a:t>
            </a:r>
            <a:r>
              <a:rPr kumimoji="0" lang="en-US" altLang="zh-CN" b="1" kern="0" cap="none" spc="0" normalizeH="0" baseline="0" noProof="0" dirty="0">
                <a:latin typeface="+mn-lt"/>
                <a:ea typeface="+mn-ea"/>
                <a:cs typeface="+mn-cs"/>
              </a:rPr>
              <a:t>3</a:t>
            </a:r>
            <a:r>
              <a:rPr kumimoji="0" lang="zh-CN" altLang="en-US" b="1" kern="0" cap="none" spc="0" normalizeH="0" baseline="0" noProof="0" dirty="0">
                <a:latin typeface="+mn-lt"/>
                <a:ea typeface="+mn-ea"/>
                <a:cs typeface="+mn-cs"/>
              </a:rPr>
              <a:t>位二进制数表示</a:t>
            </a:r>
            <a:r>
              <a:rPr kumimoji="0" lang="en-US" altLang="zh-CN" b="1" kern="0" cap="none" spc="0" normalizeH="0" baseline="0" noProof="0" dirty="0">
                <a:latin typeface="+mn-lt"/>
                <a:ea typeface="+mn-ea"/>
                <a:cs typeface="+mn-cs"/>
              </a:rPr>
              <a:t>1</a:t>
            </a:r>
            <a:r>
              <a:rPr kumimoji="0" lang="zh-CN" altLang="en-US" b="1" kern="0" cap="none" spc="0" normalizeH="0" baseline="0" noProof="0" dirty="0">
                <a:latin typeface="+mn-lt"/>
                <a:ea typeface="+mn-ea"/>
                <a:cs typeface="+mn-cs"/>
              </a:rPr>
              <a:t>位八进制数</a:t>
            </a:r>
            <a:endParaRPr kumimoji="0" lang="en-US" altLang="zh-CN" b="1" kern="0" cap="none" spc="0" normalizeH="0" baseline="0" noProof="0" dirty="0">
              <a:latin typeface="+mn-lt"/>
              <a:ea typeface="+mn-ea"/>
              <a:cs typeface="+mn-cs"/>
            </a:endParaRPr>
          </a:p>
          <a:p>
            <a:pPr marL="342900" marR="0" indent="-342900" defTabSz="914400" eaLnBrk="0" fontAlgn="base" hangingPunct="0">
              <a:spcBef>
                <a:spcPct val="20000"/>
              </a:spcBef>
              <a:spcAft>
                <a:spcPct val="30000"/>
              </a:spcAft>
              <a:buClr>
                <a:schemeClr val="bg2"/>
              </a:buClr>
              <a:buSzPct val="75000"/>
              <a:buFont typeface="Wingdings" panose="05000000000000000000" pitchFamily="2" charset="2"/>
              <a:buChar char="n"/>
              <a:defRPr/>
            </a:pPr>
            <a:r>
              <a:rPr kumimoji="0" lang="zh-CN" altLang="en-US" b="1" kern="1200" cap="none" spc="0" normalizeH="0" baseline="0" noProof="0" dirty="0">
                <a:latin typeface="宋体" panose="02010600030101010101" pitchFamily="2" charset="-122"/>
                <a:ea typeface="宋体" panose="02010600030101010101" pitchFamily="2" charset="-122"/>
                <a:cs typeface="+mn-cs"/>
              </a:rPr>
              <a:t>因</a:t>
            </a:r>
            <a:r>
              <a:rPr kumimoji="0" lang="en-US" altLang="zh-CN" b="1" kern="1200" cap="none" spc="0" normalizeH="0" baseline="0" noProof="0" dirty="0">
                <a:latin typeface="宋体" panose="02010600030101010101" pitchFamily="2" charset="-122"/>
                <a:ea typeface="宋体" panose="02010600030101010101" pitchFamily="2" charset="-122"/>
                <a:cs typeface="+mn-cs"/>
              </a:rPr>
              <a:t>16=2</a:t>
            </a:r>
            <a:r>
              <a:rPr kumimoji="0" lang="en-US" altLang="zh-CN" b="1" kern="1200" cap="none" spc="0" normalizeH="0" baseline="30000" noProof="0" dirty="0">
                <a:latin typeface="宋体" panose="02010600030101010101" pitchFamily="2" charset="-122"/>
                <a:ea typeface="宋体" panose="02010600030101010101" pitchFamily="2" charset="-122"/>
                <a:cs typeface="+mn-cs"/>
              </a:rPr>
              <a:t>4</a:t>
            </a:r>
            <a:r>
              <a:rPr kumimoji="0" lang="zh-CN" altLang="en-US" b="1" kern="0" cap="none" spc="0" normalizeH="0" baseline="0" noProof="0" dirty="0">
                <a:latin typeface="Times New Roman" panose="02020603050405020304" pitchFamily="18" charset="0"/>
                <a:ea typeface="宋体" panose="02010600030101010101" pitchFamily="2" charset="-122"/>
                <a:cs typeface="+mn-cs"/>
              </a:rPr>
              <a:t>，可</a:t>
            </a:r>
            <a:r>
              <a:rPr kumimoji="0" lang="zh-CN" altLang="en-US" b="1" kern="0" cap="none" spc="0" normalizeH="0" baseline="0" noProof="0" dirty="0">
                <a:latin typeface="+mn-lt"/>
                <a:ea typeface="+mn-ea"/>
                <a:cs typeface="+mn-cs"/>
              </a:rPr>
              <a:t>用</a:t>
            </a:r>
            <a:r>
              <a:rPr kumimoji="0" lang="en-US" altLang="zh-CN" b="1" kern="0" cap="none" spc="0" normalizeH="0" baseline="0" noProof="0" dirty="0">
                <a:latin typeface="+mn-lt"/>
                <a:ea typeface="+mn-ea"/>
                <a:cs typeface="+mn-cs"/>
              </a:rPr>
              <a:t>4</a:t>
            </a:r>
            <a:r>
              <a:rPr kumimoji="0" lang="zh-CN" altLang="en-US" b="1" kern="0" cap="none" spc="0" normalizeH="0" baseline="0" noProof="0" dirty="0">
                <a:latin typeface="+mn-lt"/>
                <a:ea typeface="+mn-ea"/>
                <a:cs typeface="+mn-cs"/>
              </a:rPr>
              <a:t>位二进制数表示</a:t>
            </a:r>
            <a:r>
              <a:rPr kumimoji="0" lang="en-US" altLang="zh-CN" b="1" kern="0" cap="none" spc="0" normalizeH="0" baseline="0" noProof="0" dirty="0">
                <a:latin typeface="+mn-lt"/>
                <a:ea typeface="+mn-ea"/>
                <a:cs typeface="+mn-cs"/>
              </a:rPr>
              <a:t>1</a:t>
            </a:r>
            <a:r>
              <a:rPr kumimoji="0" lang="zh-CN" altLang="en-US" b="1" kern="0" cap="none" spc="0" normalizeH="0" baseline="0" noProof="0" dirty="0">
                <a:latin typeface="+mn-lt"/>
                <a:ea typeface="+mn-ea"/>
                <a:cs typeface="+mn-cs"/>
              </a:rPr>
              <a:t>位十六进制数</a:t>
            </a:r>
            <a:endParaRPr kumimoji="0" lang="en-US" altLang="zh-CN" b="1" kern="0" cap="none" spc="0" normalizeH="0" baseline="0" noProof="0" dirty="0">
              <a:latin typeface="+mn-lt"/>
              <a:ea typeface="+mn-ea"/>
              <a:cs typeface="+mn-cs"/>
            </a:endParaRPr>
          </a:p>
          <a:p>
            <a:pPr marL="342900" marR="0" indent="-342900" defTabSz="914400" eaLnBrk="0" fontAlgn="base" hangingPunct="0">
              <a:spcBef>
                <a:spcPct val="20000"/>
              </a:spcBef>
              <a:spcAft>
                <a:spcPct val="30000"/>
              </a:spcAft>
              <a:buClr>
                <a:schemeClr val="bg2"/>
              </a:buClr>
              <a:buSzPct val="75000"/>
              <a:buFontTx/>
              <a:buNone/>
              <a:defRPr/>
            </a:pPr>
            <a:r>
              <a:rPr kumimoji="0" lang="zh-CN" altLang="en-US" sz="2400" b="1" kern="0" cap="none" spc="0" normalizeH="0" baseline="0" noProof="0" dirty="0">
                <a:latin typeface="+mn-lt"/>
                <a:ea typeface="+mn-ea"/>
                <a:cs typeface="+mn-cs"/>
              </a:rPr>
              <a:t>例：十六进制与二进制数码关系</a:t>
            </a:r>
          </a:p>
          <a:p>
            <a:pPr marL="342900" marR="0" indent="-342900" defTabSz="914400" eaLnBrk="0" fontAlgn="base" hangingPunct="0">
              <a:lnSpc>
                <a:spcPct val="95000"/>
              </a:lnSpc>
              <a:spcBef>
                <a:spcPct val="10000"/>
              </a:spcBef>
              <a:buClr>
                <a:schemeClr val="bg2"/>
              </a:buClr>
              <a:buSzPct val="75000"/>
              <a:buFont typeface="Wingdings" panose="05000000000000000000" pitchFamily="2" charset="2"/>
              <a:buNone/>
              <a:defRPr/>
            </a:pPr>
            <a:r>
              <a:rPr kumimoji="0" lang="zh-CN" altLang="en-US" sz="2400" b="1" kern="0" cap="none" spc="0" normalizeH="0" baseline="0" noProof="0" dirty="0">
                <a:solidFill>
                  <a:srgbClr val="FF00FF"/>
                </a:solidFill>
                <a:latin typeface="Times New Roman" panose="02020603050405020304" pitchFamily="18" charset="0"/>
                <a:ea typeface="宋体" panose="02010600030101010101" pitchFamily="2" charset="-122"/>
                <a:cs typeface="+mn-cs"/>
              </a:rPr>
              <a:t>二进制</a:t>
            </a:r>
            <a:r>
              <a:rPr kumimoji="0" lang="zh-CN" altLang="en-US" sz="2400" b="1" kern="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b="1" kern="0" cap="none" spc="0" normalizeH="0" baseline="0" noProof="0" dirty="0">
                <a:solidFill>
                  <a:srgbClr val="FF00FF"/>
                </a:solidFill>
                <a:latin typeface="Times New Roman" panose="02020603050405020304" pitchFamily="18" charset="0"/>
                <a:ea typeface="宋体" panose="02010600030101010101" pitchFamily="2" charset="-122"/>
                <a:cs typeface="+mn-cs"/>
              </a:rPr>
              <a:t>十六进制</a:t>
            </a:r>
            <a:endParaRPr kumimoji="0" lang="en-US" altLang="zh-CN" sz="2400" b="1" kern="0" cap="none" spc="0" normalizeH="0" baseline="0" noProof="0" dirty="0">
              <a:solidFill>
                <a:srgbClr val="FF00FF"/>
              </a:solidFill>
              <a:latin typeface="Times New Roman" panose="02020603050405020304" pitchFamily="18" charset="0"/>
              <a:ea typeface="宋体" panose="02010600030101010101" pitchFamily="2" charset="-122"/>
              <a:cs typeface="+mn-cs"/>
            </a:endParaRPr>
          </a:p>
          <a:p>
            <a:pPr marL="342900" marR="0" indent="-342900" defTabSz="914400" eaLnBrk="0" fontAlgn="base" hangingPunct="0">
              <a:lnSpc>
                <a:spcPct val="95000"/>
              </a:lnSpc>
              <a:spcBef>
                <a:spcPct val="10000"/>
              </a:spcBef>
              <a:buClr>
                <a:schemeClr val="bg2"/>
              </a:buClr>
              <a:buSzPct val="75000"/>
              <a:buFont typeface="Wingdings" panose="05000000000000000000" pitchFamily="2" charset="2"/>
              <a:buNone/>
              <a:defRPr/>
            </a:pPr>
            <a:r>
              <a:rPr kumimoji="0" lang="en-US" altLang="zh-CN" sz="2400" b="1" kern="0" cap="none" spc="0" normalizeH="0" baseline="0" noProof="0" dirty="0">
                <a:latin typeface="Times New Roman" panose="02020603050405020304" pitchFamily="18" charset="0"/>
                <a:ea typeface="宋体" panose="02010600030101010101" pitchFamily="2" charset="-122"/>
                <a:cs typeface="+mn-cs"/>
              </a:rPr>
              <a:t>0000  -------------  0H</a:t>
            </a:r>
          </a:p>
          <a:p>
            <a:pPr marL="342900" marR="0" indent="-342900" defTabSz="914400" eaLnBrk="0" fontAlgn="base" hangingPunct="0">
              <a:lnSpc>
                <a:spcPct val="95000"/>
              </a:lnSpc>
              <a:spcBef>
                <a:spcPct val="10000"/>
              </a:spcBef>
              <a:buClr>
                <a:schemeClr val="bg2"/>
              </a:buClr>
              <a:buSzPct val="75000"/>
              <a:buFontTx/>
              <a:buNone/>
              <a:defRPr/>
            </a:pPr>
            <a:r>
              <a:rPr kumimoji="0" lang="en-US" altLang="zh-CN" sz="2400" b="1" kern="0" cap="none" spc="0" normalizeH="0" baseline="0" noProof="0" dirty="0">
                <a:latin typeface="Times New Roman" panose="02020603050405020304" pitchFamily="18" charset="0"/>
                <a:ea typeface="宋体" panose="02010600030101010101" pitchFamily="2" charset="-122"/>
                <a:cs typeface="+mn-cs"/>
              </a:rPr>
              <a:t>0001  -------------  1H</a:t>
            </a:r>
          </a:p>
          <a:p>
            <a:pPr marL="342900" marR="0" indent="-342900" defTabSz="914400" eaLnBrk="0" fontAlgn="base" hangingPunct="0">
              <a:lnSpc>
                <a:spcPct val="95000"/>
              </a:lnSpc>
              <a:spcBef>
                <a:spcPct val="10000"/>
              </a:spcBef>
              <a:buClr>
                <a:schemeClr val="bg2"/>
              </a:buClr>
              <a:buSzPct val="75000"/>
              <a:buFont typeface="Wingdings" panose="05000000000000000000" pitchFamily="2" charset="2"/>
              <a:buNone/>
              <a:defRPr/>
            </a:pPr>
            <a:r>
              <a:rPr kumimoji="0" lang="en-US" altLang="zh-CN" sz="2400" b="1" kern="0" cap="none" spc="0" normalizeH="0" baseline="0" noProof="0" dirty="0">
                <a:latin typeface="Times New Roman" panose="02020603050405020304" pitchFamily="18" charset="0"/>
                <a:ea typeface="宋体" panose="02010600030101010101" pitchFamily="2" charset="-122"/>
                <a:cs typeface="+mn-cs"/>
              </a:rPr>
              <a:t>  ┇</a:t>
            </a:r>
          </a:p>
          <a:p>
            <a:pPr marL="342900" marR="0" indent="-342900" defTabSz="914400" eaLnBrk="0" fontAlgn="base" hangingPunct="0">
              <a:lnSpc>
                <a:spcPct val="95000"/>
              </a:lnSpc>
              <a:spcBef>
                <a:spcPct val="10000"/>
              </a:spcBef>
              <a:buClr>
                <a:schemeClr val="bg2"/>
              </a:buClr>
              <a:buSzPct val="75000"/>
              <a:buFontTx/>
              <a:buNone/>
              <a:defRPr/>
            </a:pPr>
            <a:r>
              <a:rPr kumimoji="0" lang="en-US" altLang="zh-CN" sz="2400" b="1" kern="0" cap="none" spc="0" normalizeH="0" baseline="0" noProof="0" dirty="0">
                <a:latin typeface="Times New Roman" panose="02020603050405020304" pitchFamily="18" charset="0"/>
                <a:ea typeface="宋体" panose="02010600030101010101" pitchFamily="2" charset="-122"/>
                <a:cs typeface="+mn-cs"/>
              </a:rPr>
              <a:t>1000  -------------  8H</a:t>
            </a:r>
          </a:p>
          <a:p>
            <a:pPr marL="342900" marR="0" indent="-342900" defTabSz="914400" eaLnBrk="0" fontAlgn="base" hangingPunct="0">
              <a:lnSpc>
                <a:spcPct val="95000"/>
              </a:lnSpc>
              <a:spcBef>
                <a:spcPct val="10000"/>
              </a:spcBef>
              <a:buClr>
                <a:schemeClr val="bg2"/>
              </a:buClr>
              <a:buSzPct val="75000"/>
              <a:buFont typeface="Wingdings" panose="05000000000000000000" pitchFamily="2" charset="2"/>
              <a:buNone/>
              <a:defRPr/>
            </a:pPr>
            <a:r>
              <a:rPr kumimoji="0" lang="en-US" altLang="zh-CN" sz="2400" b="1" kern="0" cap="none" spc="0" normalizeH="0" baseline="0" noProof="0" dirty="0">
                <a:latin typeface="Times New Roman" panose="02020603050405020304" pitchFamily="18" charset="0"/>
                <a:ea typeface="宋体" panose="02010600030101010101" pitchFamily="2" charset="-122"/>
                <a:cs typeface="+mn-cs"/>
              </a:rPr>
              <a:t>1001  -------------  9H</a:t>
            </a:r>
          </a:p>
          <a:p>
            <a:pPr marL="342900" marR="0" indent="-342900" defTabSz="914400" eaLnBrk="0" fontAlgn="base" hangingPunct="0">
              <a:lnSpc>
                <a:spcPct val="95000"/>
              </a:lnSpc>
              <a:spcBef>
                <a:spcPct val="10000"/>
              </a:spcBef>
              <a:buClr>
                <a:schemeClr val="bg2"/>
              </a:buClr>
              <a:buSzPct val="75000"/>
              <a:buFont typeface="Wingdings" panose="05000000000000000000" pitchFamily="2" charset="2"/>
              <a:buNone/>
              <a:defRPr/>
            </a:pPr>
            <a:r>
              <a:rPr kumimoji="0" lang="en-US" altLang="zh-CN" sz="2400" b="1" kern="0" cap="none" spc="0" normalizeH="0" baseline="0" noProof="0" dirty="0">
                <a:solidFill>
                  <a:srgbClr val="FFFF00"/>
                </a:solidFill>
                <a:latin typeface="+mn-lt"/>
                <a:ea typeface="+mn-ea"/>
                <a:cs typeface="+mn-cs"/>
              </a:rPr>
              <a:t>   </a:t>
            </a:r>
            <a:endParaRPr kumimoji="0" lang="en-US" altLang="zh-CN" sz="2400" b="1" kern="0" cap="none" spc="0" normalizeH="0" baseline="0" noProof="0" dirty="0">
              <a:solidFill>
                <a:schemeClr val="hlink"/>
              </a:solidFill>
              <a:latin typeface="+mn-lt"/>
              <a:ea typeface="+mn-ea"/>
              <a:cs typeface="+mn-cs"/>
            </a:endParaRPr>
          </a:p>
        </p:txBody>
      </p:sp>
      <p:sp>
        <p:nvSpPr>
          <p:cNvPr id="14" name="矩形 13"/>
          <p:cNvSpPr/>
          <p:nvPr/>
        </p:nvSpPr>
        <p:spPr>
          <a:xfrm>
            <a:off x="4556125" y="3489325"/>
            <a:ext cx="3759200" cy="2770188"/>
          </a:xfrm>
          <a:prstGeom prst="rect">
            <a:avLst/>
          </a:prstGeom>
        </p:spPr>
        <p:txBody>
          <a:bodyPr>
            <a:spAutoFit/>
          </a:bodyPr>
          <a:lstStyle/>
          <a:p>
            <a:pPr marL="342900" marR="0" lvl="0" indent="-342900" algn="l" defTabSz="914400" rtl="0" eaLnBrk="0" fontAlgn="base" latinLnBrk="0" hangingPunct="0">
              <a:lnSpc>
                <a:spcPct val="95000"/>
              </a:lnSpc>
              <a:spcBef>
                <a:spcPct val="10000"/>
              </a:spcBef>
              <a:spcAft>
                <a:spcPct val="0"/>
              </a:spcAft>
              <a:buClr>
                <a:schemeClr val="bg2"/>
              </a:buClr>
              <a:buSzPct val="75000"/>
              <a:buFontTx/>
              <a:buNone/>
              <a:defRPr/>
            </a:pPr>
            <a:r>
              <a:rPr kumimoji="0" lang="zh-CN" altLang="en-US" sz="2400" b="1" i="0" u="none" strike="noStrike" kern="0" cap="none" spc="0" normalizeH="0" baseline="0" noProof="0" dirty="0">
                <a:ln>
                  <a:noFill/>
                </a:ln>
                <a:solidFill>
                  <a:srgbClr val="FF00FF"/>
                </a:solidFill>
                <a:effectLst/>
                <a:uLnTx/>
                <a:uFillTx/>
                <a:latin typeface="Times New Roman" panose="02020603050405020304" pitchFamily="18" charset="0"/>
                <a:ea typeface="宋体" panose="02010600030101010101" pitchFamily="2" charset="-122"/>
                <a:cs typeface="+mn-cs"/>
              </a:rPr>
              <a:t>二进制  </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0" cap="none" spc="0" normalizeH="0" baseline="0" noProof="0" dirty="0">
                <a:ln>
                  <a:noFill/>
                </a:ln>
                <a:solidFill>
                  <a:srgbClr val="FF00FF"/>
                </a:solidFill>
                <a:effectLst/>
                <a:uLnTx/>
                <a:uFillTx/>
                <a:latin typeface="Times New Roman" panose="02020603050405020304" pitchFamily="18" charset="0"/>
                <a:ea typeface="宋体" panose="02010600030101010101" pitchFamily="2" charset="-122"/>
                <a:cs typeface="+mn-cs"/>
              </a:rPr>
              <a:t>十六进制</a:t>
            </a:r>
            <a:endParaRPr kumimoji="0" lang="en-US" altLang="zh-CN" sz="2400" b="1" i="0" u="none" strike="noStrike" kern="0" cap="none" spc="0" normalizeH="0" baseline="0" noProof="0" dirty="0">
              <a:ln>
                <a:noFill/>
              </a:ln>
              <a:solidFill>
                <a:srgbClr val="FF00FF"/>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95000"/>
              </a:lnSpc>
              <a:spcBef>
                <a:spcPct val="10000"/>
              </a:spcBef>
              <a:spcAft>
                <a:spcPct val="0"/>
              </a:spcAft>
              <a:buClr>
                <a:schemeClr val="bg2"/>
              </a:buClr>
              <a:buSzPct val="75000"/>
              <a:buFontTx/>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1010  -------------  AH</a:t>
            </a:r>
          </a:p>
          <a:p>
            <a:pPr marL="342900" marR="0" lvl="0" indent="-342900" algn="l" defTabSz="914400" rtl="0" eaLnBrk="0" fontAlgn="base" latinLnBrk="0" hangingPunct="0">
              <a:lnSpc>
                <a:spcPct val="95000"/>
              </a:lnSpc>
              <a:spcBef>
                <a:spcPct val="10000"/>
              </a:spcBef>
              <a:spcAft>
                <a:spcPct val="0"/>
              </a:spcAft>
              <a:buClr>
                <a:schemeClr val="bg2"/>
              </a:buClr>
              <a:buSzPct val="75000"/>
              <a:buFontTx/>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1011  -------------  BH</a:t>
            </a:r>
          </a:p>
          <a:p>
            <a:pPr marL="342900" marR="0" lvl="0" indent="-342900" algn="l" defTabSz="914400" rtl="0" eaLnBrk="0" fontAlgn="base" latinLnBrk="0" hangingPunct="0">
              <a:lnSpc>
                <a:spcPct val="95000"/>
              </a:lnSpc>
              <a:spcBef>
                <a:spcPct val="10000"/>
              </a:spcBef>
              <a:spcAft>
                <a:spcPct val="0"/>
              </a:spcAft>
              <a:buClr>
                <a:schemeClr val="bg2"/>
              </a:buClr>
              <a:buSzPct val="75000"/>
              <a:buFontTx/>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1100  -------------  CH</a:t>
            </a:r>
          </a:p>
          <a:p>
            <a:pPr marL="342900" marR="0" lvl="0" indent="-342900" algn="l" defTabSz="914400" rtl="0" eaLnBrk="0" fontAlgn="base" latinLnBrk="0" hangingPunct="0">
              <a:lnSpc>
                <a:spcPct val="95000"/>
              </a:lnSpc>
              <a:spcBef>
                <a:spcPct val="10000"/>
              </a:spcBef>
              <a:spcAft>
                <a:spcPct val="0"/>
              </a:spcAft>
              <a:buClr>
                <a:schemeClr val="bg2"/>
              </a:buClr>
              <a:buSzPct val="75000"/>
              <a:buFontTx/>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1101  -------------  DH </a:t>
            </a:r>
          </a:p>
          <a:p>
            <a:pPr marL="342900" marR="0" lvl="0" indent="-342900" algn="l" defTabSz="914400" rtl="0" eaLnBrk="0" fontAlgn="base" latinLnBrk="0" hangingPunct="0">
              <a:lnSpc>
                <a:spcPct val="95000"/>
              </a:lnSpc>
              <a:spcBef>
                <a:spcPct val="10000"/>
              </a:spcBef>
              <a:spcAft>
                <a:spcPct val="0"/>
              </a:spcAft>
              <a:buClr>
                <a:schemeClr val="bg2"/>
              </a:buClr>
              <a:buSzPct val="75000"/>
              <a:buFontTx/>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1110  -------------  EH</a:t>
            </a:r>
          </a:p>
          <a:p>
            <a:pPr marL="342900" marR="0" lvl="0" indent="-342900" algn="l" defTabSz="914400" rtl="0" eaLnBrk="0" fontAlgn="base" latinLnBrk="0" hangingPunct="0">
              <a:lnSpc>
                <a:spcPct val="95000"/>
              </a:lnSpc>
              <a:spcBef>
                <a:spcPct val="10000"/>
              </a:spcBef>
              <a:spcAft>
                <a:spcPct val="0"/>
              </a:spcAft>
              <a:buClr>
                <a:schemeClr val="bg2"/>
              </a:buClr>
              <a:buSzPct val="75000"/>
              <a:buFontTx/>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1111  -------------  FH</a:t>
            </a:r>
          </a:p>
        </p:txBody>
      </p:sp>
    </p:spTree>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p:cNvSpPr>
          <p:nvPr>
            <p:ph type="title"/>
          </p:nvPr>
        </p:nvSpPr>
        <p:spPr/>
        <p:txBody>
          <a:bodyPr vert="horz" wrap="square" lIns="91440" tIns="45720" rIns="91440" bIns="45720" anchor="ctr" anchorCtr="0"/>
          <a:lstStyle/>
          <a:p>
            <a:r>
              <a:rPr lang="zh-CN" altLang="en-US" sz="2800" b="1" dirty="0">
                <a:solidFill>
                  <a:srgbClr val="FF00FF"/>
                </a:solidFill>
              </a:rPr>
              <a:t>二进制与八进制转换</a:t>
            </a:r>
            <a:br>
              <a:rPr lang="zh-CN" altLang="en-US" sz="2800" dirty="0">
                <a:solidFill>
                  <a:schemeClr val="tx2"/>
                </a:solidFill>
              </a:rPr>
            </a:br>
            <a:endParaRPr lang="zh-CN" altLang="en-US" sz="2800" dirty="0">
              <a:solidFill>
                <a:schemeClr val="tx2"/>
              </a:solidFill>
            </a:endParaRPr>
          </a:p>
        </p:txBody>
      </p:sp>
      <p:sp>
        <p:nvSpPr>
          <p:cNvPr id="386051" name="Rectangle 3"/>
          <p:cNvSpPr>
            <a:spLocks noGrp="1" noRot="1" noChangeArrowheads="1"/>
          </p:cNvSpPr>
          <p:nvPr>
            <p:ph idx="1"/>
          </p:nvPr>
        </p:nvSpPr>
        <p:spPr>
          <a:xfrm>
            <a:off x="603250" y="1412875"/>
            <a:ext cx="8540750" cy="2868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1" i="0" u="none" strike="noStrike" kern="0" cap="none" spc="0" normalizeH="0" baseline="0" noProof="0" dirty="0">
                <a:ln>
                  <a:noFill/>
                </a:ln>
                <a:solidFill>
                  <a:schemeClr val="bg2">
                    <a:lumMod val="60000"/>
                    <a:lumOff val="40000"/>
                  </a:schemeClr>
                </a:solidFill>
                <a:effectLst/>
                <a:uLnTx/>
                <a:uFillTx/>
                <a:latin typeface="+mn-lt"/>
                <a:ea typeface="+mn-ea"/>
                <a:cs typeface="+mn-cs"/>
              </a:rPr>
              <a:t>二进制转八进制</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：从小数点开始，将二进制数的整数和小数部分每三位分为一组，不足三位的分别在整数的最高位前和小数的最低位后加“</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0”</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补足，然后每组用等值的八进制码替代，即得八进制数。</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1" i="0" u="none" strike="noStrike" kern="0" cap="none" spc="0" normalizeH="0" baseline="0" noProof="0" dirty="0">
                <a:ln>
                  <a:noFill/>
                </a:ln>
                <a:solidFill>
                  <a:schemeClr val="bg2">
                    <a:lumMod val="60000"/>
                    <a:lumOff val="40000"/>
                  </a:schemeClr>
                </a:solidFill>
                <a:effectLst/>
                <a:uLnTx/>
                <a:uFillTx/>
                <a:latin typeface="宋体" panose="02010600030101010101" pitchFamily="2" charset="-122"/>
                <a:ea typeface="+mn-ea"/>
                <a:cs typeface="+mn-cs"/>
              </a:rPr>
              <a:t>八进制转二进制</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：与上面转换正好相反，一位八进制数用三位二进制数来替换。对于有小数的数，要对小数和整数部分分别处理。</a:t>
            </a:r>
            <a:r>
              <a:rPr kumimoji="0" lang="zh-CN" altLang="en-US" sz="2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defRPr/>
            </a:pP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Rot="1"/>
          </p:cNvSpPr>
          <p:nvPr>
            <p:ph idx="1"/>
          </p:nvPr>
        </p:nvSpPr>
        <p:spPr>
          <a:xfrm>
            <a:off x="603250" y="1412875"/>
            <a:ext cx="8540750" cy="2868613"/>
          </a:xfrm>
        </p:spPr>
        <p:txBody>
          <a:bodyPr vert="horz" wrap="square" lIns="91440" tIns="45720" rIns="91440" bIns="45720" anchor="t" anchorCtr="0"/>
          <a:lstStyle/>
          <a:p>
            <a:pPr>
              <a:lnSpc>
                <a:spcPct val="80000"/>
              </a:lnSpc>
            </a:pPr>
            <a:r>
              <a:rPr lang="zh-CN" altLang="en-US" sz="2800" b="1" dirty="0"/>
              <a:t>例：（</a:t>
            </a:r>
            <a:r>
              <a:rPr lang="en-US" altLang="zh-CN" sz="2800" b="1" dirty="0"/>
              <a:t>11010111.0100111</a:t>
            </a:r>
            <a:r>
              <a:rPr lang="zh-CN" altLang="en-US" sz="2800" b="1" dirty="0"/>
              <a:t>）</a:t>
            </a:r>
            <a:r>
              <a:rPr lang="en-US" altLang="zh-CN" sz="2800" b="1" baseline="-25000" dirty="0"/>
              <a:t>2 </a:t>
            </a:r>
            <a:r>
              <a:rPr lang="en-US" altLang="zh-CN" sz="2800" b="1" dirty="0"/>
              <a:t>= </a:t>
            </a:r>
            <a:r>
              <a:rPr lang="zh-CN" altLang="en-US" sz="2800" b="1" dirty="0"/>
              <a:t>（</a:t>
            </a:r>
            <a:r>
              <a:rPr lang="en-US" altLang="zh-CN" sz="2800" b="1" dirty="0"/>
              <a:t>327.234</a:t>
            </a:r>
            <a:r>
              <a:rPr lang="zh-CN" altLang="en-US" sz="2800" b="1" dirty="0"/>
              <a:t>）</a:t>
            </a:r>
            <a:r>
              <a:rPr lang="en-US" altLang="zh-CN" sz="2800" b="1" baseline="-25000" dirty="0"/>
              <a:t>8</a:t>
            </a:r>
          </a:p>
          <a:p>
            <a:pPr>
              <a:lnSpc>
                <a:spcPct val="80000"/>
              </a:lnSpc>
            </a:pPr>
            <a:endParaRPr lang="zh-CN" altLang="en-US" sz="2800" dirty="0"/>
          </a:p>
        </p:txBody>
      </p:sp>
      <p:pic>
        <p:nvPicPr>
          <p:cNvPr id="386052" name="Picture 4" descr="num004"/>
          <p:cNvPicPr>
            <a:picLocks noChangeAspect="1"/>
          </p:cNvPicPr>
          <p:nvPr/>
        </p:nvPicPr>
        <p:blipFill>
          <a:blip r:embed="rId2"/>
          <a:stretch>
            <a:fillRect/>
          </a:stretch>
        </p:blipFill>
        <p:spPr>
          <a:xfrm>
            <a:off x="1990725" y="2371725"/>
            <a:ext cx="5495925" cy="285115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86052"/>
                                        </p:tgtEl>
                                        <p:attrNameLst>
                                          <p:attrName>style.visibility</p:attrName>
                                        </p:attrNameLst>
                                      </p:cBhvr>
                                      <p:to>
                                        <p:strVal val="visible"/>
                                      </p:to>
                                    </p:set>
                                    <p:animEffect transition="in" filter="box(out)">
                                      <p:cBhvr>
                                        <p:cTn id="7" dur="500"/>
                                        <p:tgtEl>
                                          <p:spTgt spid="386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p:cNvSpPr>
          <p:nvPr>
            <p:ph idx="1"/>
          </p:nvPr>
        </p:nvSpPr>
        <p:spPr>
          <a:xfrm>
            <a:off x="671513" y="623888"/>
            <a:ext cx="7588250" cy="4602162"/>
          </a:xfrm>
        </p:spPr>
        <p:txBody>
          <a:bodyPr vert="horz" wrap="square" lIns="91440" tIns="45720" rIns="91440" bIns="45720" anchor="t" anchorCtr="0"/>
          <a:lstStyle/>
          <a:p>
            <a:pPr marL="0" indent="0" algn="just">
              <a:lnSpc>
                <a:spcPct val="110000"/>
              </a:lnSpc>
              <a:buNone/>
            </a:pPr>
            <a:r>
              <a:rPr lang="zh-CN" altLang="en-US" sz="2800" b="1" dirty="0">
                <a:solidFill>
                  <a:srgbClr val="FF00FF"/>
                </a:solidFill>
                <a:latin typeface="宋体" panose="02010600030101010101" pitchFamily="2" charset="-122"/>
              </a:rPr>
              <a:t>二进制数与十六进制数的相互转换</a:t>
            </a:r>
          </a:p>
          <a:p>
            <a:pPr marL="0" indent="0" algn="just">
              <a:lnSpc>
                <a:spcPct val="110000"/>
              </a:lnSpc>
              <a:buNone/>
            </a:pPr>
            <a:r>
              <a:rPr lang="zh-CN" altLang="en-US" sz="2800" b="1" dirty="0">
                <a:latin typeface="宋体" panose="02010600030101010101" pitchFamily="2" charset="-122"/>
              </a:rPr>
              <a:t>   同二进制和八进制的转换类似，不同的在于将</a:t>
            </a:r>
            <a:r>
              <a:rPr lang="zh-CN" altLang="en-US" sz="2800" b="1" dirty="0"/>
              <a:t>二进制数的每四位分为一组，用等值的十六进制码替代。或将</a:t>
            </a:r>
            <a:r>
              <a:rPr lang="zh-CN" altLang="en-US" sz="2800" b="1" dirty="0">
                <a:latin typeface="宋体" panose="02010600030101010101" pitchFamily="2" charset="-122"/>
              </a:rPr>
              <a:t>一位十六进制数用四位二进制数来替换。</a:t>
            </a:r>
            <a:r>
              <a:rPr lang="zh-CN" altLang="en-US" sz="2800" dirty="0">
                <a:latin typeface="Times New Roman" panose="02020603050405020304" pitchFamily="18" charset="0"/>
              </a:rPr>
              <a:t> </a:t>
            </a:r>
          </a:p>
        </p:txBody>
      </p:sp>
      <p:sp>
        <p:nvSpPr>
          <p:cNvPr id="57347" name="Text Box 1"/>
          <p:cNvSpPr txBox="1"/>
          <p:nvPr/>
        </p:nvSpPr>
        <p:spPr>
          <a:xfrm>
            <a:off x="1412875" y="3136900"/>
            <a:ext cx="6624638" cy="519113"/>
          </a:xfrm>
          <a:prstGeom prst="rect">
            <a:avLst/>
          </a:prstGeom>
          <a:noFill/>
          <a:ln w="76200">
            <a:noFill/>
          </a:ln>
        </p:spPr>
        <p:txBody>
          <a:bodyPr>
            <a:spAutoFit/>
          </a:bodyPr>
          <a:lstStyle/>
          <a:p>
            <a:pPr>
              <a:spcBef>
                <a:spcPct val="50000"/>
              </a:spcBef>
            </a:pPr>
            <a:r>
              <a:rPr lang="zh-CN" altLang="en-US" b="1" dirty="0">
                <a:latin typeface="Times New Roman" panose="02020603050405020304" pitchFamily="18" charset="0"/>
              </a:rPr>
              <a:t>例</a:t>
            </a:r>
            <a:r>
              <a:rPr lang="en-US" altLang="zh-CN" b="1" dirty="0">
                <a:latin typeface="Times New Roman" panose="02020603050405020304" pitchFamily="18" charset="0"/>
              </a:rPr>
              <a:t>: (111011.10101)</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=(3B.A8)</a:t>
            </a:r>
            <a:r>
              <a:rPr lang="en-US" altLang="zh-CN" b="1" baseline="-25000" dirty="0">
                <a:latin typeface="Times New Roman" panose="02020603050405020304" pitchFamily="18" charset="0"/>
              </a:rPr>
              <a:t>H</a:t>
            </a:r>
          </a:p>
        </p:txBody>
      </p:sp>
      <p:pic>
        <p:nvPicPr>
          <p:cNvPr id="53252" name="Picture 4" descr="num005"/>
          <p:cNvPicPr>
            <a:picLocks noChangeAspect="1"/>
          </p:cNvPicPr>
          <p:nvPr/>
        </p:nvPicPr>
        <p:blipFill>
          <a:blip r:embed="rId2"/>
          <a:stretch>
            <a:fillRect/>
          </a:stretch>
        </p:blipFill>
        <p:spPr>
          <a:xfrm>
            <a:off x="2147888" y="3784600"/>
            <a:ext cx="4930775" cy="2770188"/>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blinds(horizontal)">
                                      <p:cBhvr>
                                        <p:cTn id="7"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p:nvPr/>
        </p:nvSpPr>
        <p:spPr>
          <a:xfrm>
            <a:off x="984250" y="1411288"/>
            <a:ext cx="7124700" cy="519112"/>
          </a:xfrm>
          <a:prstGeom prst="rect">
            <a:avLst/>
          </a:prstGeom>
          <a:noFill/>
          <a:ln w="9525">
            <a:noFill/>
          </a:ln>
        </p:spPr>
        <p:txBody>
          <a:bodyPr wrap="none">
            <a:spAutoFit/>
          </a:bodyPr>
          <a:lstStyle/>
          <a:p>
            <a:pPr fontAlgn="base"/>
            <a:r>
              <a:rPr lang="zh-CN" altLang="en-US" b="1" dirty="0">
                <a:latin typeface="Times New Roman" panose="02020603050405020304" pitchFamily="18" charset="0"/>
              </a:rPr>
              <a:t>例：</a:t>
            </a:r>
            <a:r>
              <a:rPr lang="zh-CN" altLang="en-US" dirty="0">
                <a:latin typeface="Times New Roman" panose="02020603050405020304" pitchFamily="18" charset="0"/>
              </a:rPr>
              <a:t>八进制：  </a:t>
            </a:r>
            <a:r>
              <a:rPr lang="en-US" altLang="zh-CN" dirty="0">
                <a:latin typeface="Times New Roman" panose="02020603050405020304" pitchFamily="18" charset="0"/>
              </a:rPr>
              <a:t>2      5      7   </a:t>
            </a:r>
            <a:r>
              <a:rPr lang="en-US" altLang="zh-CN" dirty="0">
                <a:latin typeface="Times New Roman" panose="02020603050405020304" pitchFamily="18" charset="0"/>
                <a:sym typeface="Symbol" panose="05050102010706020507" pitchFamily="18" charset="2"/>
              </a:rPr>
              <a:t>    0      5      5      4</a:t>
            </a:r>
            <a:endParaRPr lang="en-US" altLang="zh-CN" dirty="0">
              <a:latin typeface="Times New Roman" panose="02020603050405020304" pitchFamily="18" charset="0"/>
            </a:endParaRPr>
          </a:p>
        </p:txBody>
      </p:sp>
      <p:sp>
        <p:nvSpPr>
          <p:cNvPr id="16388" name="Text Box 4"/>
          <p:cNvSpPr txBox="1"/>
          <p:nvPr/>
        </p:nvSpPr>
        <p:spPr>
          <a:xfrm>
            <a:off x="1689100" y="2058988"/>
            <a:ext cx="6584950" cy="519112"/>
          </a:xfrm>
          <a:prstGeom prst="rect">
            <a:avLst/>
          </a:prstGeom>
          <a:noFill/>
          <a:ln w="9525">
            <a:noFill/>
          </a:ln>
        </p:spPr>
        <p:txBody>
          <a:bodyPr wrap="none">
            <a:spAutoFit/>
          </a:bodyPr>
          <a:lstStyle/>
          <a:p>
            <a:pPr fontAlgn="base"/>
            <a:r>
              <a:rPr lang="zh-CN" altLang="en-US" dirty="0">
                <a:latin typeface="Times New Roman" panose="02020603050405020304" pitchFamily="18" charset="0"/>
              </a:rPr>
              <a:t>二进制：</a:t>
            </a:r>
            <a:r>
              <a:rPr lang="en-US" altLang="zh-CN" dirty="0">
                <a:latin typeface="Times New Roman" panose="02020603050405020304" pitchFamily="18" charset="0"/>
              </a:rPr>
              <a:t>010  101  111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000  101  101  100</a:t>
            </a:r>
          </a:p>
        </p:txBody>
      </p:sp>
      <p:sp>
        <p:nvSpPr>
          <p:cNvPr id="16389" name="Text Box 5"/>
          <p:cNvSpPr txBox="1"/>
          <p:nvPr/>
        </p:nvSpPr>
        <p:spPr>
          <a:xfrm>
            <a:off x="1327150" y="2820988"/>
            <a:ext cx="6634163" cy="519112"/>
          </a:xfrm>
          <a:prstGeom prst="rect">
            <a:avLst/>
          </a:prstGeom>
          <a:noFill/>
          <a:ln w="9525">
            <a:noFill/>
          </a:ln>
        </p:spPr>
        <p:txBody>
          <a:bodyPr wrap="none">
            <a:spAutoFit/>
          </a:bodyPr>
          <a:lstStyle/>
          <a:p>
            <a:pPr fontAlgn="base"/>
            <a:r>
              <a:rPr lang="zh-CN" altLang="en-US" dirty="0">
                <a:latin typeface="Times New Roman" panose="02020603050405020304" pitchFamily="18" charset="0"/>
              </a:rPr>
              <a:t>十六进制：　</a:t>
            </a:r>
            <a:r>
              <a:rPr lang="en-US" altLang="zh-CN" i="1" dirty="0">
                <a:latin typeface="Times New Roman" panose="02020603050405020304" pitchFamily="18" charset="0"/>
              </a:rPr>
              <a:t>A        F      </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      </a:t>
            </a:r>
            <a:r>
              <a:rPr lang="en-US" altLang="zh-CN" dirty="0">
                <a:latin typeface="Times New Roman" panose="02020603050405020304" pitchFamily="18" charset="0"/>
              </a:rPr>
              <a:t>1</a:t>
            </a:r>
            <a:r>
              <a:rPr lang="en-US" altLang="zh-CN" i="1" dirty="0">
                <a:latin typeface="Times New Roman" panose="02020603050405020304" pitchFamily="18" charset="0"/>
              </a:rPr>
              <a:t>        </a:t>
            </a:r>
            <a:r>
              <a:rPr lang="en-US" altLang="zh-CN" dirty="0">
                <a:latin typeface="Times New Roman" panose="02020603050405020304" pitchFamily="18" charset="0"/>
              </a:rPr>
              <a:t>6</a:t>
            </a:r>
            <a:r>
              <a:rPr lang="en-US" altLang="zh-CN" i="1" dirty="0">
                <a:latin typeface="Times New Roman" panose="02020603050405020304" pitchFamily="18" charset="0"/>
              </a:rPr>
              <a:t>        C</a:t>
            </a:r>
          </a:p>
        </p:txBody>
      </p:sp>
      <p:sp>
        <p:nvSpPr>
          <p:cNvPr id="16390" name="Line 6"/>
          <p:cNvSpPr/>
          <p:nvPr/>
        </p:nvSpPr>
        <p:spPr>
          <a:xfrm>
            <a:off x="3381375" y="2608263"/>
            <a:ext cx="857250" cy="0"/>
          </a:xfrm>
          <a:prstGeom prst="line">
            <a:avLst/>
          </a:prstGeom>
          <a:ln w="38100" cap="flat" cmpd="sng">
            <a:solidFill>
              <a:srgbClr val="FF00FF"/>
            </a:solidFill>
            <a:prstDash val="solid"/>
            <a:headEnd type="none" w="med" len="med"/>
            <a:tailEnd type="none" w="med" len="med"/>
          </a:ln>
        </p:spPr>
      </p:sp>
      <p:sp>
        <p:nvSpPr>
          <p:cNvPr id="16391" name="Line 7"/>
          <p:cNvSpPr/>
          <p:nvPr/>
        </p:nvSpPr>
        <p:spPr>
          <a:xfrm>
            <a:off x="4295775" y="2608263"/>
            <a:ext cx="863600" cy="0"/>
          </a:xfrm>
          <a:prstGeom prst="line">
            <a:avLst/>
          </a:prstGeom>
          <a:ln w="38100" cap="flat" cmpd="sng">
            <a:solidFill>
              <a:srgbClr val="FF00FF"/>
            </a:solidFill>
            <a:prstDash val="solid"/>
            <a:headEnd type="none" w="med" len="med"/>
            <a:tailEnd type="none" w="med" len="med"/>
          </a:ln>
        </p:spPr>
      </p:sp>
      <p:sp>
        <p:nvSpPr>
          <p:cNvPr id="16392" name="Line 8"/>
          <p:cNvSpPr/>
          <p:nvPr/>
        </p:nvSpPr>
        <p:spPr>
          <a:xfrm>
            <a:off x="5514975" y="2608263"/>
            <a:ext cx="857250" cy="0"/>
          </a:xfrm>
          <a:prstGeom prst="line">
            <a:avLst/>
          </a:prstGeom>
          <a:ln w="38100" cap="flat" cmpd="sng">
            <a:solidFill>
              <a:srgbClr val="FF00FF"/>
            </a:solidFill>
            <a:prstDash val="solid"/>
            <a:headEnd type="none" w="med" len="med"/>
            <a:tailEnd type="none" w="med" len="med"/>
          </a:ln>
        </p:spPr>
      </p:sp>
      <p:sp>
        <p:nvSpPr>
          <p:cNvPr id="16393" name="Line 9"/>
          <p:cNvSpPr/>
          <p:nvPr/>
        </p:nvSpPr>
        <p:spPr>
          <a:xfrm>
            <a:off x="6429375" y="2608263"/>
            <a:ext cx="819150" cy="0"/>
          </a:xfrm>
          <a:prstGeom prst="line">
            <a:avLst/>
          </a:prstGeom>
          <a:ln w="38100" cap="flat" cmpd="sng">
            <a:solidFill>
              <a:srgbClr val="FF00FF"/>
            </a:solidFill>
            <a:prstDash val="solid"/>
            <a:headEnd type="none" w="med" len="med"/>
            <a:tailEnd type="none" w="med" len="med"/>
          </a:ln>
        </p:spPr>
      </p:sp>
      <p:sp>
        <p:nvSpPr>
          <p:cNvPr id="16394" name="Line 10"/>
          <p:cNvSpPr/>
          <p:nvPr/>
        </p:nvSpPr>
        <p:spPr>
          <a:xfrm>
            <a:off x="7343775" y="2608263"/>
            <a:ext cx="781050" cy="0"/>
          </a:xfrm>
          <a:prstGeom prst="line">
            <a:avLst/>
          </a:prstGeom>
          <a:ln w="38100" cap="flat" cmpd="sng">
            <a:solidFill>
              <a:srgbClr val="FF00FF"/>
            </a:solidFill>
            <a:prstDash val="solid"/>
            <a:headEnd type="none" w="med" len="med"/>
            <a:tailEnd type="none" w="med" len="med"/>
          </a:ln>
        </p:spPr>
      </p:sp>
      <p:sp>
        <p:nvSpPr>
          <p:cNvPr id="16395" name="Text Box 11"/>
          <p:cNvSpPr txBox="1"/>
          <p:nvPr/>
        </p:nvSpPr>
        <p:spPr>
          <a:xfrm>
            <a:off x="1422400" y="3416300"/>
            <a:ext cx="6791325" cy="733425"/>
          </a:xfrm>
          <a:prstGeom prst="rect">
            <a:avLst/>
          </a:prstGeom>
          <a:noFill/>
          <a:ln w="9525">
            <a:noFill/>
          </a:ln>
        </p:spPr>
        <p:txBody>
          <a:bodyPr wrap="none">
            <a:spAutoFit/>
          </a:bodyPr>
          <a:lstStyle/>
          <a:p>
            <a:pPr marL="2762250" indent="-2762250" fontAlgn="base">
              <a:lnSpc>
                <a:spcPct val="150000"/>
              </a:lnSpc>
            </a:pPr>
            <a:r>
              <a:rPr lang="zh-CN" altLang="en-US" dirty="0">
                <a:latin typeface="Times New Roman" panose="02020603050405020304" pitchFamily="18" charset="0"/>
              </a:rPr>
              <a:t>因此，</a:t>
            </a:r>
            <a:r>
              <a:rPr lang="en-US" altLang="zh-CN" dirty="0">
                <a:latin typeface="Times New Roman" panose="02020603050405020304" pitchFamily="18" charset="0"/>
              </a:rPr>
              <a:t>(257.0554)</a:t>
            </a:r>
            <a:r>
              <a:rPr lang="en-US" altLang="zh-CN" baseline="-25000" dirty="0">
                <a:latin typeface="Times New Roman" panose="02020603050405020304" pitchFamily="18" charset="0"/>
              </a:rPr>
              <a:t>8</a:t>
            </a:r>
            <a:r>
              <a:rPr lang="en-US" altLang="zh-CN" dirty="0">
                <a:latin typeface="Times New Roman" panose="02020603050405020304" pitchFamily="18" charset="0"/>
              </a:rPr>
              <a:t>=(10101111.0001011011)</a:t>
            </a:r>
            <a:r>
              <a:rPr lang="en-US" altLang="zh-CN" baseline="-25000" dirty="0">
                <a:latin typeface="Times New Roman" panose="02020603050405020304" pitchFamily="18" charset="0"/>
              </a:rPr>
              <a:t>2</a:t>
            </a:r>
          </a:p>
        </p:txBody>
      </p:sp>
      <p:sp>
        <p:nvSpPr>
          <p:cNvPr id="16396" name="Rectangle 12"/>
          <p:cNvSpPr/>
          <p:nvPr/>
        </p:nvSpPr>
        <p:spPr>
          <a:xfrm>
            <a:off x="4133850" y="4330700"/>
            <a:ext cx="1979613" cy="433388"/>
          </a:xfrm>
          <a:prstGeom prst="rect">
            <a:avLst/>
          </a:prstGeom>
          <a:noFill/>
          <a:ln w="9525">
            <a:noFill/>
          </a:ln>
        </p:spPr>
        <p:txBody>
          <a:bodyPr wrap="none">
            <a:spAutoFit/>
          </a:bodyPr>
          <a:lstStyle/>
          <a:p>
            <a:pPr fontAlgn="base">
              <a:lnSpc>
                <a:spcPct val="80000"/>
              </a:lnSpc>
            </a:pPr>
            <a:r>
              <a:rPr lang="en-US" altLang="zh-CN" dirty="0">
                <a:latin typeface="Times New Roman" panose="02020603050405020304" pitchFamily="18" charset="0"/>
              </a:rPr>
              <a:t>=(</a:t>
            </a:r>
            <a:r>
              <a:rPr lang="en-US" altLang="zh-CN" i="1" dirty="0">
                <a:latin typeface="Times New Roman" panose="02020603050405020304" pitchFamily="18" charset="0"/>
              </a:rPr>
              <a:t>AF</a:t>
            </a:r>
            <a:r>
              <a:rPr lang="en-US" altLang="zh-CN" dirty="0">
                <a:latin typeface="Times New Roman" panose="02020603050405020304" pitchFamily="18" charset="0"/>
              </a:rPr>
              <a:t>.16</a:t>
            </a:r>
            <a:r>
              <a:rPr lang="en-US" altLang="zh-CN" i="1" dirty="0">
                <a:latin typeface="Times New Roman" panose="02020603050405020304" pitchFamily="18" charset="0"/>
              </a:rPr>
              <a:t>C</a:t>
            </a:r>
            <a:r>
              <a:rPr lang="en-US" altLang="zh-CN" dirty="0">
                <a:latin typeface="Times New Roman" panose="02020603050405020304" pitchFamily="18" charset="0"/>
              </a:rPr>
              <a:t>)</a:t>
            </a:r>
            <a:r>
              <a:rPr lang="en-US" altLang="zh-CN" baseline="-25000" dirty="0">
                <a:latin typeface="Times New Roman" panose="02020603050405020304" pitchFamily="18" charset="0"/>
              </a:rPr>
              <a:t>16</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8">
                                            <p:txEl>
                                              <p:pRg st="0" end="0"/>
                                            </p:txEl>
                                          </p:spTgt>
                                        </p:tgtEl>
                                        <p:attrNameLst>
                                          <p:attrName>style.visibility</p:attrName>
                                        </p:attrNameLst>
                                      </p:cBhvr>
                                      <p:to>
                                        <p:strVal val="visible"/>
                                      </p:to>
                                    </p:set>
                                    <p:animEffect transition="in" filter="wipe(left)">
                                      <p:cBhvr>
                                        <p:cTn id="12" dur="500"/>
                                        <p:tgtEl>
                                          <p:spTgt spid="163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391"/>
                                        </p:tgtEl>
                                        <p:attrNameLst>
                                          <p:attrName>style.visibility</p:attrName>
                                        </p:attrNameLst>
                                      </p:cBhvr>
                                      <p:to>
                                        <p:strVal val="visible"/>
                                      </p:to>
                                    </p:set>
                                    <p:animEffect transition="in" filter="wipe(left)">
                                      <p:cBhvr>
                                        <p:cTn id="17" dur="500"/>
                                        <p:tgtEl>
                                          <p:spTgt spid="163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390"/>
                                        </p:tgtEl>
                                        <p:attrNameLst>
                                          <p:attrName>style.visibility</p:attrName>
                                        </p:attrNameLst>
                                      </p:cBhvr>
                                      <p:to>
                                        <p:strVal val="visible"/>
                                      </p:to>
                                    </p:set>
                                    <p:animEffect transition="in" filter="wipe(left)">
                                      <p:cBhvr>
                                        <p:cTn id="22" dur="500"/>
                                        <p:tgtEl>
                                          <p:spTgt spid="163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392"/>
                                        </p:tgtEl>
                                        <p:attrNameLst>
                                          <p:attrName>style.visibility</p:attrName>
                                        </p:attrNameLst>
                                      </p:cBhvr>
                                      <p:to>
                                        <p:strVal val="visible"/>
                                      </p:to>
                                    </p:set>
                                    <p:animEffect transition="in" filter="wipe(left)">
                                      <p:cBhvr>
                                        <p:cTn id="27" dur="500"/>
                                        <p:tgtEl>
                                          <p:spTgt spid="163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wipe(left)">
                                      <p:cBhvr>
                                        <p:cTn id="32" dur="500"/>
                                        <p:tgtEl>
                                          <p:spTgt spid="163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394"/>
                                        </p:tgtEl>
                                        <p:attrNameLst>
                                          <p:attrName>style.visibility</p:attrName>
                                        </p:attrNameLst>
                                      </p:cBhvr>
                                      <p:to>
                                        <p:strVal val="visible"/>
                                      </p:to>
                                    </p:set>
                                    <p:animEffect transition="in" filter="wipe(left)">
                                      <p:cBhvr>
                                        <p:cTn id="37" dur="500"/>
                                        <p:tgtEl>
                                          <p:spTgt spid="1639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389">
                                            <p:txEl>
                                              <p:pRg st="0" end="0"/>
                                            </p:txEl>
                                          </p:spTgt>
                                        </p:tgtEl>
                                        <p:attrNameLst>
                                          <p:attrName>style.visibility</p:attrName>
                                        </p:attrNameLst>
                                      </p:cBhvr>
                                      <p:to>
                                        <p:strVal val="visible"/>
                                      </p:to>
                                    </p:set>
                                    <p:animEffect transition="in" filter="wipe(left)">
                                      <p:cBhvr>
                                        <p:cTn id="42" dur="500"/>
                                        <p:tgtEl>
                                          <p:spTgt spid="1638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395">
                                            <p:txEl>
                                              <p:pRg st="0" end="0"/>
                                            </p:txEl>
                                          </p:spTgt>
                                        </p:tgtEl>
                                        <p:attrNameLst>
                                          <p:attrName>style.visibility</p:attrName>
                                        </p:attrNameLst>
                                      </p:cBhvr>
                                      <p:to>
                                        <p:strVal val="visible"/>
                                      </p:to>
                                    </p:set>
                                    <p:animEffect transition="in" filter="wipe(left)">
                                      <p:cBhvr>
                                        <p:cTn id="47" dur="500"/>
                                        <p:tgtEl>
                                          <p:spTgt spid="1639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396">
                                            <p:txEl>
                                              <p:pRg st="0" end="0"/>
                                            </p:txEl>
                                          </p:spTgt>
                                        </p:tgtEl>
                                        <p:attrNameLst>
                                          <p:attrName>style.visibility</p:attrName>
                                        </p:attrNameLst>
                                      </p:cBhvr>
                                      <p:to>
                                        <p:strVal val="visible"/>
                                      </p:to>
                                    </p:set>
                                    <p:animEffect transition="in" filter="wipe(left)">
                                      <p:cBhvr>
                                        <p:cTn id="52" dur="500"/>
                                        <p:tgtEl>
                                          <p:spTgt spid="163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16388" grpId="0" build="p"/>
      <p:bldP spid="16389" grpId="0" build="p"/>
      <p:bldP spid="16395" grpId="0" build="p"/>
      <p:bldP spid="1639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p:nvPr/>
        </p:nvSpPr>
        <p:spPr>
          <a:xfrm>
            <a:off x="790575" y="722313"/>
            <a:ext cx="7902575" cy="579437"/>
          </a:xfrm>
          <a:prstGeom prst="rect">
            <a:avLst/>
          </a:prstGeom>
          <a:noFill/>
          <a:ln w="9525">
            <a:noFill/>
          </a:ln>
        </p:spPr>
        <p:txBody>
          <a:bodyPr>
            <a:spAutoFit/>
          </a:bodyPr>
          <a:lstStyle/>
          <a:p>
            <a:pPr fontAlgn="base"/>
            <a:r>
              <a:rPr lang="zh-CN" altLang="en-US" sz="3200" b="1" dirty="0">
                <a:solidFill>
                  <a:srgbClr val="C00000"/>
                </a:solidFill>
                <a:latin typeface="Times New Roman" panose="02020603050405020304" pitchFamily="18" charset="0"/>
                <a:sym typeface="Symbol" panose="05050102010706020507" pitchFamily="18" charset="2"/>
              </a:rPr>
              <a:t>数制转换时，小数位数如何确定？</a:t>
            </a:r>
            <a:endParaRPr lang="en-US" altLang="zh-CN" sz="3200" b="1" dirty="0">
              <a:solidFill>
                <a:srgbClr val="C00000"/>
              </a:solidFill>
              <a:latin typeface="Times New Roman" panose="02020603050405020304" pitchFamily="18" charset="0"/>
            </a:endParaRPr>
          </a:p>
        </p:txBody>
      </p:sp>
      <p:sp>
        <p:nvSpPr>
          <p:cNvPr id="4" name="Text Box 3"/>
          <p:cNvSpPr txBox="1"/>
          <p:nvPr/>
        </p:nvSpPr>
        <p:spPr>
          <a:xfrm>
            <a:off x="747713" y="1379538"/>
            <a:ext cx="7962900" cy="5262562"/>
          </a:xfrm>
          <a:prstGeom prst="rect">
            <a:avLst/>
          </a:prstGeom>
          <a:noFill/>
          <a:ln w="9525">
            <a:noFill/>
          </a:ln>
        </p:spPr>
        <p:txBody>
          <a:bodyPr>
            <a:spAutoFit/>
          </a:bodyPr>
          <a:lstStyle/>
          <a:p>
            <a:pPr fontAlgn="base"/>
            <a:r>
              <a:rPr lang="zh-CN" altLang="en-US" b="1" dirty="0">
                <a:latin typeface="Times New Roman" panose="02020603050405020304" pitchFamily="18" charset="0"/>
              </a:rPr>
              <a:t>确定小数位数的依据：数值转换后的精度要求。</a:t>
            </a:r>
            <a:endParaRPr lang="en-US" altLang="zh-CN" b="1" dirty="0">
              <a:latin typeface="Times New Roman" panose="02020603050405020304" pitchFamily="18" charset="0"/>
            </a:endParaRPr>
          </a:p>
          <a:p>
            <a:pPr fontAlgn="base"/>
            <a:r>
              <a:rPr lang="zh-CN" altLang="en-US" b="1" dirty="0">
                <a:latin typeface="Times New Roman" panose="02020603050405020304" pitchFamily="18" charset="0"/>
              </a:rPr>
              <a:t>解：设</a:t>
            </a:r>
            <a:r>
              <a:rPr lang="en-US" altLang="zh-CN" b="1" dirty="0">
                <a:latin typeface="Times New Roman" panose="02020603050405020304" pitchFamily="18" charset="0"/>
              </a:rPr>
              <a:t>     </a:t>
            </a:r>
            <a:r>
              <a:rPr lang="zh-CN" altLang="en-US" b="1" dirty="0">
                <a:latin typeface="Times New Roman" panose="02020603050405020304" pitchFamily="18" charset="0"/>
              </a:rPr>
              <a:t>进制有</a:t>
            </a:r>
            <a:r>
              <a:rPr lang="en-US" altLang="zh-CN" b="1" dirty="0">
                <a:latin typeface="Times New Roman" panose="02020603050405020304" pitchFamily="18" charset="0"/>
              </a:rPr>
              <a:t>i</a:t>
            </a:r>
            <a:r>
              <a:rPr lang="zh-CN" altLang="en-US" b="1" dirty="0">
                <a:latin typeface="Times New Roman" panose="02020603050405020304" pitchFamily="18" charset="0"/>
              </a:rPr>
              <a:t>位小数，转换成</a:t>
            </a:r>
            <a:r>
              <a:rPr lang="en-US" altLang="zh-CN" b="1" dirty="0">
                <a:latin typeface="Times New Roman" panose="02020603050405020304" pitchFamily="18" charset="0"/>
              </a:rPr>
              <a:t>     </a:t>
            </a:r>
            <a:r>
              <a:rPr lang="zh-CN" altLang="en-US" b="1" dirty="0">
                <a:latin typeface="Times New Roman" panose="02020603050405020304" pitchFamily="18" charset="0"/>
              </a:rPr>
              <a:t>进制后保证同样精度需要</a:t>
            </a:r>
            <a:r>
              <a:rPr lang="en-US" altLang="zh-CN" b="1" dirty="0">
                <a:latin typeface="Times New Roman" panose="02020603050405020304" pitchFamily="18" charset="0"/>
              </a:rPr>
              <a:t>j</a:t>
            </a:r>
            <a:r>
              <a:rPr lang="zh-CN" altLang="en-US" b="1" dirty="0">
                <a:latin typeface="Times New Roman" panose="02020603050405020304" pitchFamily="18" charset="0"/>
              </a:rPr>
              <a:t>位小数。</a:t>
            </a:r>
            <a:endParaRPr lang="en-US" altLang="zh-CN" b="1" dirty="0">
              <a:latin typeface="Times New Roman" panose="02020603050405020304" pitchFamily="18" charset="0"/>
            </a:endParaRPr>
          </a:p>
          <a:p>
            <a:pPr fontAlgn="base"/>
            <a:r>
              <a:rPr lang="zh-CN" altLang="en-US" b="1" dirty="0">
                <a:latin typeface="Times New Roman" panose="02020603050405020304" pitchFamily="18" charset="0"/>
              </a:rPr>
              <a:t>这时最低位的值应相等，即：</a:t>
            </a:r>
            <a:endParaRPr lang="en-US" altLang="zh-CN" b="1" dirty="0">
              <a:latin typeface="Times New Roman" panose="02020603050405020304" pitchFamily="18" charset="0"/>
            </a:endParaRPr>
          </a:p>
          <a:p>
            <a:pPr fontAlgn="base"/>
            <a:endParaRPr lang="en-US" altLang="zh-CN" b="1" dirty="0">
              <a:latin typeface="Times New Roman" panose="02020603050405020304" pitchFamily="18" charset="0"/>
            </a:endParaRPr>
          </a:p>
          <a:p>
            <a:pPr fontAlgn="base"/>
            <a:endParaRPr lang="en-US" altLang="zh-CN" b="1" dirty="0">
              <a:latin typeface="Times New Roman" panose="02020603050405020304" pitchFamily="18" charset="0"/>
            </a:endParaRPr>
          </a:p>
          <a:p>
            <a:pPr fontAlgn="base"/>
            <a:r>
              <a:rPr lang="zh-CN" altLang="en-US" b="1" dirty="0">
                <a:latin typeface="Times New Roman" panose="02020603050405020304" pitchFamily="18" charset="0"/>
              </a:rPr>
              <a:t>两边取对数，得：</a:t>
            </a:r>
            <a:endParaRPr lang="en-US" altLang="zh-CN" b="1" dirty="0">
              <a:latin typeface="Times New Roman" panose="02020603050405020304" pitchFamily="18" charset="0"/>
            </a:endParaRPr>
          </a:p>
          <a:p>
            <a:pPr fontAlgn="base"/>
            <a:r>
              <a:rPr lang="zh-CN" altLang="en-US" b="1" dirty="0">
                <a:latin typeface="Times New Roman" panose="02020603050405020304" pitchFamily="18" charset="0"/>
              </a:rPr>
              <a:t>所以：</a:t>
            </a:r>
            <a:endParaRPr lang="en-US" altLang="zh-CN" b="1" dirty="0">
              <a:latin typeface="Times New Roman" panose="02020603050405020304" pitchFamily="18" charset="0"/>
            </a:endParaRPr>
          </a:p>
          <a:p>
            <a:pPr fontAlgn="base"/>
            <a:endParaRPr lang="en-US" altLang="zh-CN" b="1" dirty="0">
              <a:latin typeface="Times New Roman" panose="02020603050405020304" pitchFamily="18" charset="0"/>
            </a:endParaRPr>
          </a:p>
          <a:p>
            <a:pPr fontAlgn="base"/>
            <a:r>
              <a:rPr lang="zh-CN" altLang="en-US" b="1" dirty="0">
                <a:latin typeface="Times New Roman" panose="02020603050405020304" pitchFamily="18" charset="0"/>
              </a:rPr>
              <a:t>一般，取</a:t>
            </a:r>
            <a:r>
              <a:rPr lang="en-US" altLang="zh-CN" b="1" dirty="0">
                <a:latin typeface="Times New Roman" panose="02020603050405020304" pitchFamily="18" charset="0"/>
              </a:rPr>
              <a:t>j</a:t>
            </a:r>
            <a:r>
              <a:rPr lang="zh-CN" altLang="en-US" b="1" dirty="0">
                <a:latin typeface="Times New Roman" panose="02020603050405020304" pitchFamily="18" charset="0"/>
              </a:rPr>
              <a:t>为满足下列不等式的</a:t>
            </a:r>
            <a:r>
              <a:rPr lang="zh-CN" altLang="en-US" b="1" dirty="0">
                <a:solidFill>
                  <a:srgbClr val="FF00FF"/>
                </a:solidFill>
                <a:latin typeface="Times New Roman" panose="02020603050405020304" pitchFamily="18" charset="0"/>
              </a:rPr>
              <a:t>最小整数</a:t>
            </a:r>
            <a:r>
              <a:rPr lang="zh-CN" altLang="en-US" b="1" dirty="0">
                <a:latin typeface="Times New Roman" panose="02020603050405020304" pitchFamily="18" charset="0"/>
              </a:rPr>
              <a:t>：</a:t>
            </a:r>
            <a:endParaRPr lang="en-US" altLang="zh-CN" b="1" dirty="0">
              <a:latin typeface="Times New Roman" panose="02020603050405020304" pitchFamily="18" charset="0"/>
            </a:endParaRPr>
          </a:p>
          <a:p>
            <a:pPr fontAlgn="base"/>
            <a:endParaRPr lang="en-US" altLang="zh-CN" b="1" dirty="0">
              <a:latin typeface="Times New Roman" panose="02020603050405020304" pitchFamily="18" charset="0"/>
            </a:endParaRPr>
          </a:p>
          <a:p>
            <a:pPr fontAlgn="base"/>
            <a:endParaRPr lang="en-US" altLang="zh-CN" dirty="0">
              <a:latin typeface="Times New Roman" panose="02020603050405020304" pitchFamily="18" charset="0"/>
            </a:endParaRPr>
          </a:p>
        </p:txBody>
      </p:sp>
      <p:graphicFrame>
        <p:nvGraphicFramePr>
          <p:cNvPr id="9218" name="Object 3"/>
          <p:cNvGraphicFramePr/>
          <p:nvPr/>
        </p:nvGraphicFramePr>
        <p:xfrm>
          <a:off x="2478088" y="3249613"/>
          <a:ext cx="5278437" cy="569912"/>
        </p:xfrm>
        <a:graphic>
          <a:graphicData uri="http://schemas.openxmlformats.org/presentationml/2006/ole">
            <mc:AlternateContent xmlns:mc="http://schemas.openxmlformats.org/markup-compatibility/2006">
              <mc:Choice xmlns:v="urn:schemas-microsoft-com:vml" Requires="v">
                <p:oleObj spid="_x0000_s11283" r:id="rId3" imgW="2120900" imgH="228600" progId="Equation.3">
                  <p:embed/>
                </p:oleObj>
              </mc:Choice>
              <mc:Fallback>
                <p:oleObj r:id="rId3" imgW="2120900" imgH="228600" progId="Equation.3">
                  <p:embed/>
                  <p:pic>
                    <p:nvPicPr>
                      <p:cNvPr id="0" name="图片 3143"/>
                      <p:cNvPicPr/>
                      <p:nvPr/>
                    </p:nvPicPr>
                    <p:blipFill>
                      <a:blip r:embed="rId4"/>
                      <a:stretch>
                        <a:fillRect/>
                      </a:stretch>
                    </p:blipFill>
                    <p:spPr>
                      <a:xfrm>
                        <a:off x="2478088" y="3249613"/>
                        <a:ext cx="5278437" cy="569912"/>
                      </a:xfrm>
                      <a:prstGeom prst="rect">
                        <a:avLst/>
                      </a:prstGeom>
                      <a:noFill/>
                      <a:ln w="38100">
                        <a:noFill/>
                        <a:miter/>
                      </a:ln>
                    </p:spPr>
                  </p:pic>
                </p:oleObj>
              </mc:Fallback>
            </mc:AlternateContent>
          </a:graphicData>
        </a:graphic>
      </p:graphicFrame>
      <p:graphicFrame>
        <p:nvGraphicFramePr>
          <p:cNvPr id="9219" name="Object 4"/>
          <p:cNvGraphicFramePr/>
          <p:nvPr/>
        </p:nvGraphicFramePr>
        <p:xfrm>
          <a:off x="1946275" y="1874838"/>
          <a:ext cx="355600" cy="325437"/>
        </p:xfrm>
        <a:graphic>
          <a:graphicData uri="http://schemas.openxmlformats.org/presentationml/2006/ole">
            <mc:AlternateContent xmlns:mc="http://schemas.openxmlformats.org/markup-compatibility/2006">
              <mc:Choice xmlns:v="urn:schemas-microsoft-com:vml" Requires="v">
                <p:oleObj spid="_x0000_s11284" r:id="rId5" imgW="152400" imgH="139700" progId="Equation.3">
                  <p:embed/>
                </p:oleObj>
              </mc:Choice>
              <mc:Fallback>
                <p:oleObj r:id="rId5" imgW="152400" imgH="139700" progId="Equation.3">
                  <p:embed/>
                  <p:pic>
                    <p:nvPicPr>
                      <p:cNvPr id="0" name="图片 3144"/>
                      <p:cNvPicPr/>
                      <p:nvPr/>
                    </p:nvPicPr>
                    <p:blipFill>
                      <a:blip r:embed="rId6"/>
                      <a:stretch>
                        <a:fillRect/>
                      </a:stretch>
                    </p:blipFill>
                    <p:spPr>
                      <a:xfrm>
                        <a:off x="1946275" y="1874838"/>
                        <a:ext cx="355600" cy="325437"/>
                      </a:xfrm>
                      <a:prstGeom prst="rect">
                        <a:avLst/>
                      </a:prstGeom>
                      <a:noFill/>
                      <a:ln w="38100">
                        <a:noFill/>
                        <a:miter/>
                      </a:ln>
                    </p:spPr>
                  </p:pic>
                </p:oleObj>
              </mc:Fallback>
            </mc:AlternateContent>
          </a:graphicData>
        </a:graphic>
      </p:graphicFrame>
      <p:graphicFrame>
        <p:nvGraphicFramePr>
          <p:cNvPr id="9220" name="Object 5"/>
          <p:cNvGraphicFramePr/>
          <p:nvPr/>
        </p:nvGraphicFramePr>
        <p:xfrm>
          <a:off x="6056313" y="1843088"/>
          <a:ext cx="398462" cy="531812"/>
        </p:xfrm>
        <a:graphic>
          <a:graphicData uri="http://schemas.openxmlformats.org/presentationml/2006/ole">
            <mc:AlternateContent xmlns:mc="http://schemas.openxmlformats.org/markup-compatibility/2006">
              <mc:Choice xmlns:v="urn:schemas-microsoft-com:vml" Requires="v">
                <p:oleObj spid="_x0000_s11285" r:id="rId7" imgW="152400" imgH="203200" progId="Equation.3">
                  <p:embed/>
                </p:oleObj>
              </mc:Choice>
              <mc:Fallback>
                <p:oleObj r:id="rId7" imgW="152400" imgH="203200" progId="Equation.3">
                  <p:embed/>
                  <p:pic>
                    <p:nvPicPr>
                      <p:cNvPr id="0" name="图片 3145"/>
                      <p:cNvPicPr/>
                      <p:nvPr/>
                    </p:nvPicPr>
                    <p:blipFill>
                      <a:blip r:embed="rId8"/>
                      <a:stretch>
                        <a:fillRect/>
                      </a:stretch>
                    </p:blipFill>
                    <p:spPr>
                      <a:xfrm>
                        <a:off x="6056313" y="1843088"/>
                        <a:ext cx="398462" cy="531812"/>
                      </a:xfrm>
                      <a:prstGeom prst="rect">
                        <a:avLst/>
                      </a:prstGeom>
                      <a:noFill/>
                      <a:ln w="38100">
                        <a:noFill/>
                        <a:miter/>
                      </a:ln>
                    </p:spPr>
                  </p:pic>
                </p:oleObj>
              </mc:Fallback>
            </mc:AlternateContent>
          </a:graphicData>
        </a:graphic>
      </p:graphicFrame>
      <p:graphicFrame>
        <p:nvGraphicFramePr>
          <p:cNvPr id="9221" name="Object 6"/>
          <p:cNvGraphicFramePr/>
          <p:nvPr/>
        </p:nvGraphicFramePr>
        <p:xfrm>
          <a:off x="3814763" y="3876675"/>
          <a:ext cx="2354262" cy="458788"/>
        </p:xfrm>
        <a:graphic>
          <a:graphicData uri="http://schemas.openxmlformats.org/presentationml/2006/ole">
            <mc:AlternateContent xmlns:mc="http://schemas.openxmlformats.org/markup-compatibility/2006">
              <mc:Choice xmlns:v="urn:schemas-microsoft-com:vml" Requires="v">
                <p:oleObj spid="_x0000_s11286" r:id="rId9" imgW="1040765" imgH="203200" progId="Equation.3">
                  <p:embed/>
                </p:oleObj>
              </mc:Choice>
              <mc:Fallback>
                <p:oleObj r:id="rId9" imgW="1040765" imgH="203200" progId="Equation.3">
                  <p:embed/>
                  <p:pic>
                    <p:nvPicPr>
                      <p:cNvPr id="0" name="图片 3146"/>
                      <p:cNvPicPr/>
                      <p:nvPr/>
                    </p:nvPicPr>
                    <p:blipFill>
                      <a:blip r:embed="rId10"/>
                      <a:stretch>
                        <a:fillRect/>
                      </a:stretch>
                    </p:blipFill>
                    <p:spPr>
                      <a:xfrm>
                        <a:off x="3814763" y="3876675"/>
                        <a:ext cx="2354262" cy="458788"/>
                      </a:xfrm>
                      <a:prstGeom prst="rect">
                        <a:avLst/>
                      </a:prstGeom>
                      <a:noFill/>
                      <a:ln w="38100">
                        <a:noFill/>
                        <a:miter/>
                      </a:ln>
                    </p:spPr>
                  </p:pic>
                </p:oleObj>
              </mc:Fallback>
            </mc:AlternateContent>
          </a:graphicData>
        </a:graphic>
      </p:graphicFrame>
      <p:graphicFrame>
        <p:nvGraphicFramePr>
          <p:cNvPr id="9222" name="Object 7"/>
          <p:cNvGraphicFramePr/>
          <p:nvPr/>
        </p:nvGraphicFramePr>
        <p:xfrm>
          <a:off x="1908175" y="4532313"/>
          <a:ext cx="2965450" cy="469900"/>
        </p:xfrm>
        <a:graphic>
          <a:graphicData uri="http://schemas.openxmlformats.org/presentationml/2006/ole">
            <mc:AlternateContent xmlns:mc="http://schemas.openxmlformats.org/markup-compatibility/2006">
              <mc:Choice xmlns:v="urn:schemas-microsoft-com:vml" Requires="v">
                <p:oleObj spid="_x0000_s11287" r:id="rId11" imgW="1281430" imgH="203200" progId="Equation.3">
                  <p:embed/>
                </p:oleObj>
              </mc:Choice>
              <mc:Fallback>
                <p:oleObj r:id="rId11" imgW="1281430" imgH="203200" progId="Equation.3">
                  <p:embed/>
                  <p:pic>
                    <p:nvPicPr>
                      <p:cNvPr id="0" name="图片 3147"/>
                      <p:cNvPicPr/>
                      <p:nvPr/>
                    </p:nvPicPr>
                    <p:blipFill>
                      <a:blip r:embed="rId12"/>
                      <a:stretch>
                        <a:fillRect/>
                      </a:stretch>
                    </p:blipFill>
                    <p:spPr>
                      <a:xfrm>
                        <a:off x="1908175" y="4532313"/>
                        <a:ext cx="2965450" cy="469900"/>
                      </a:xfrm>
                      <a:prstGeom prst="rect">
                        <a:avLst/>
                      </a:prstGeom>
                      <a:noFill/>
                      <a:ln w="38100">
                        <a:noFill/>
                        <a:miter/>
                      </a:ln>
                    </p:spPr>
                  </p:pic>
                </p:oleObj>
              </mc:Fallback>
            </mc:AlternateContent>
          </a:graphicData>
        </a:graphic>
      </p:graphicFrame>
      <p:graphicFrame>
        <p:nvGraphicFramePr>
          <p:cNvPr id="9223" name="Object 8"/>
          <p:cNvGraphicFramePr/>
          <p:nvPr/>
        </p:nvGraphicFramePr>
        <p:xfrm>
          <a:off x="2511425" y="5942013"/>
          <a:ext cx="2965450" cy="469900"/>
        </p:xfrm>
        <a:graphic>
          <a:graphicData uri="http://schemas.openxmlformats.org/presentationml/2006/ole">
            <mc:AlternateContent xmlns:mc="http://schemas.openxmlformats.org/markup-compatibility/2006">
              <mc:Choice xmlns:v="urn:schemas-microsoft-com:vml" Requires="v">
                <p:oleObj spid="_x0000_s11288" r:id="rId13" imgW="1281430" imgH="203200" progId="Equation.3">
                  <p:embed/>
                </p:oleObj>
              </mc:Choice>
              <mc:Fallback>
                <p:oleObj r:id="rId13" imgW="1281430" imgH="203200" progId="Equation.3">
                  <p:embed/>
                  <p:pic>
                    <p:nvPicPr>
                      <p:cNvPr id="0" name="图片 3148"/>
                      <p:cNvPicPr/>
                      <p:nvPr/>
                    </p:nvPicPr>
                    <p:blipFill>
                      <a:blip r:embed="rId14"/>
                      <a:stretch>
                        <a:fillRect/>
                      </a:stretch>
                    </p:blipFill>
                    <p:spPr>
                      <a:xfrm>
                        <a:off x="2511425" y="5942013"/>
                        <a:ext cx="2965450" cy="469900"/>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9218"/>
                                        </p:tgtEl>
                                        <p:attrNameLst>
                                          <p:attrName>style.visibility</p:attrName>
                                        </p:attrNameLst>
                                      </p:cBhvr>
                                      <p:to>
                                        <p:strVal val="visible"/>
                                      </p:to>
                                    </p:set>
                                    <p:animEffect transition="in" filter="blinds(horizontal)">
                                      <p:cBhvr>
                                        <p:cTn id="15" dur="500"/>
                                        <p:tgtEl>
                                          <p:spTgt spid="9218"/>
                                        </p:tgtEl>
                                      </p:cBhvr>
                                    </p:animEffect>
                                  </p:childTnLst>
                                </p:cTn>
                              </p:par>
                              <p:par>
                                <p:cTn id="16" presetID="3" presetClass="entr" presetSubtype="10" fill="hold" nodeType="withEffect">
                                  <p:stCondLst>
                                    <p:cond delay="0"/>
                                  </p:stCondLst>
                                  <p:childTnLst>
                                    <p:set>
                                      <p:cBhvr>
                                        <p:cTn id="17" dur="1" fill="hold">
                                          <p:stCondLst>
                                            <p:cond delay="0"/>
                                          </p:stCondLst>
                                        </p:cTn>
                                        <p:tgtEl>
                                          <p:spTgt spid="9219"/>
                                        </p:tgtEl>
                                        <p:attrNameLst>
                                          <p:attrName>style.visibility</p:attrName>
                                        </p:attrNameLst>
                                      </p:cBhvr>
                                      <p:to>
                                        <p:strVal val="visible"/>
                                      </p:to>
                                    </p:set>
                                    <p:animEffect transition="in" filter="blinds(horizontal)">
                                      <p:cBhvr>
                                        <p:cTn id="18" dur="500"/>
                                        <p:tgtEl>
                                          <p:spTgt spid="9219"/>
                                        </p:tgtEl>
                                      </p:cBhvr>
                                    </p:animEffect>
                                  </p:childTnLst>
                                </p:cTn>
                              </p:par>
                              <p:par>
                                <p:cTn id="19" presetID="3" presetClass="entr" presetSubtype="10" fill="hold" nodeType="withEffect">
                                  <p:stCondLst>
                                    <p:cond delay="0"/>
                                  </p:stCondLst>
                                  <p:childTnLst>
                                    <p:set>
                                      <p:cBhvr>
                                        <p:cTn id="20" dur="1" fill="hold">
                                          <p:stCondLst>
                                            <p:cond delay="0"/>
                                          </p:stCondLst>
                                        </p:cTn>
                                        <p:tgtEl>
                                          <p:spTgt spid="9220"/>
                                        </p:tgtEl>
                                        <p:attrNameLst>
                                          <p:attrName>style.visibility</p:attrName>
                                        </p:attrNameLst>
                                      </p:cBhvr>
                                      <p:to>
                                        <p:strVal val="visible"/>
                                      </p:to>
                                    </p:set>
                                    <p:animEffect transition="in" filter="blinds(horizontal)">
                                      <p:cBhvr>
                                        <p:cTn id="21" dur="500"/>
                                        <p:tgtEl>
                                          <p:spTgt spid="9220"/>
                                        </p:tgtEl>
                                      </p:cBhvr>
                                    </p:animEffect>
                                  </p:childTnLst>
                                </p:cTn>
                              </p:par>
                              <p:par>
                                <p:cTn id="22" presetID="3" presetClass="entr" presetSubtype="10" fill="hold" nodeType="withEffect">
                                  <p:stCondLst>
                                    <p:cond delay="0"/>
                                  </p:stCondLst>
                                  <p:childTnLst>
                                    <p:set>
                                      <p:cBhvr>
                                        <p:cTn id="23" dur="1" fill="hold">
                                          <p:stCondLst>
                                            <p:cond delay="0"/>
                                          </p:stCondLst>
                                        </p:cTn>
                                        <p:tgtEl>
                                          <p:spTgt spid="9221"/>
                                        </p:tgtEl>
                                        <p:attrNameLst>
                                          <p:attrName>style.visibility</p:attrName>
                                        </p:attrNameLst>
                                      </p:cBhvr>
                                      <p:to>
                                        <p:strVal val="visible"/>
                                      </p:to>
                                    </p:set>
                                    <p:animEffect transition="in" filter="blinds(horizontal)">
                                      <p:cBhvr>
                                        <p:cTn id="24" dur="500"/>
                                        <p:tgtEl>
                                          <p:spTgt spid="9221"/>
                                        </p:tgtEl>
                                      </p:cBhvr>
                                    </p:animEffect>
                                  </p:childTnLst>
                                </p:cTn>
                              </p:par>
                              <p:par>
                                <p:cTn id="25" presetID="3" presetClass="entr" presetSubtype="10" fill="hold" nodeType="withEffect">
                                  <p:stCondLst>
                                    <p:cond delay="0"/>
                                  </p:stCondLst>
                                  <p:childTnLst>
                                    <p:set>
                                      <p:cBhvr>
                                        <p:cTn id="26" dur="1" fill="hold">
                                          <p:stCondLst>
                                            <p:cond delay="0"/>
                                          </p:stCondLst>
                                        </p:cTn>
                                        <p:tgtEl>
                                          <p:spTgt spid="9222"/>
                                        </p:tgtEl>
                                        <p:attrNameLst>
                                          <p:attrName>style.visibility</p:attrName>
                                        </p:attrNameLst>
                                      </p:cBhvr>
                                      <p:to>
                                        <p:strVal val="visible"/>
                                      </p:to>
                                    </p:set>
                                    <p:animEffect transition="in" filter="blinds(horizontal)">
                                      <p:cBhvr>
                                        <p:cTn id="27" dur="500"/>
                                        <p:tgtEl>
                                          <p:spTgt spid="9222"/>
                                        </p:tgtEl>
                                      </p:cBhvr>
                                    </p:animEffect>
                                  </p:childTnLst>
                                </p:cTn>
                              </p:par>
                              <p:par>
                                <p:cTn id="28" presetID="3" presetClass="entr" presetSubtype="10" fill="hold" nodeType="withEffect">
                                  <p:stCondLst>
                                    <p:cond delay="0"/>
                                  </p:stCondLst>
                                  <p:childTnLst>
                                    <p:set>
                                      <p:cBhvr>
                                        <p:cTn id="29" dur="1" fill="hold">
                                          <p:stCondLst>
                                            <p:cond delay="0"/>
                                          </p:stCondLst>
                                        </p:cTn>
                                        <p:tgtEl>
                                          <p:spTgt spid="9223"/>
                                        </p:tgtEl>
                                        <p:attrNameLst>
                                          <p:attrName>style.visibility</p:attrName>
                                        </p:attrNameLst>
                                      </p:cBhvr>
                                      <p:to>
                                        <p:strVal val="visible"/>
                                      </p:to>
                                    </p:set>
                                    <p:animEffect transition="in" filter="blinds(horizontal)">
                                      <p:cBhvr>
                                        <p:cTn id="30"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p:nvPr/>
        </p:nvSpPr>
        <p:spPr>
          <a:xfrm>
            <a:off x="790575" y="615950"/>
            <a:ext cx="7662863" cy="4400550"/>
          </a:xfrm>
          <a:prstGeom prst="rect">
            <a:avLst/>
          </a:prstGeom>
          <a:noFill/>
          <a:ln w="9525">
            <a:noFill/>
          </a:ln>
        </p:spPr>
        <p:txBody>
          <a:bodyPr>
            <a:spAutoFit/>
          </a:bodyPr>
          <a:lstStyle/>
          <a:p>
            <a:pPr fontAlgn="base"/>
            <a:r>
              <a:rPr lang="zh-CN" altLang="en-US" b="1" dirty="0">
                <a:latin typeface="Times New Roman" panose="02020603050405020304" pitchFamily="18" charset="0"/>
              </a:rPr>
              <a:t>例：将（</a:t>
            </a:r>
            <a:r>
              <a:rPr lang="en-US" altLang="zh-CN" b="1" dirty="0">
                <a:latin typeface="Times New Roman" panose="02020603050405020304" pitchFamily="18" charset="0"/>
              </a:rPr>
              <a:t>0.4071</a:t>
            </a:r>
            <a:r>
              <a:rPr lang="zh-CN" altLang="en-US" b="1" dirty="0">
                <a:latin typeface="Times New Roman" panose="02020603050405020304" pitchFamily="18" charset="0"/>
              </a:rPr>
              <a:t>）</a:t>
            </a:r>
            <a:r>
              <a:rPr lang="en-US" altLang="zh-CN" b="1" dirty="0">
                <a:latin typeface="Times New Roman" panose="02020603050405020304" pitchFamily="18" charset="0"/>
              </a:rPr>
              <a:t>10</a:t>
            </a:r>
            <a:r>
              <a:rPr lang="zh-CN" altLang="en-US" b="1" dirty="0">
                <a:latin typeface="Times New Roman" panose="02020603050405020304" pitchFamily="18" charset="0"/>
              </a:rPr>
              <a:t>转换成八进制数，要求保持</a:t>
            </a:r>
            <a:endParaRPr lang="en-US" altLang="zh-CN" b="1" dirty="0">
              <a:latin typeface="Times New Roman" panose="02020603050405020304" pitchFamily="18" charset="0"/>
            </a:endParaRPr>
          </a:p>
          <a:p>
            <a:pPr fontAlgn="base"/>
            <a:r>
              <a:rPr lang="en-US" altLang="zh-CN" b="1" dirty="0">
                <a:latin typeface="Times New Roman" panose="02020603050405020304" pitchFamily="18" charset="0"/>
              </a:rPr>
              <a:t>          </a:t>
            </a:r>
            <a:r>
              <a:rPr lang="zh-CN" altLang="en-US" b="1" dirty="0">
                <a:latin typeface="Times New Roman" panose="02020603050405020304" pitchFamily="18" charset="0"/>
              </a:rPr>
              <a:t>的精度。</a:t>
            </a:r>
            <a:endParaRPr lang="en-US" altLang="zh-CN" b="1" dirty="0">
              <a:latin typeface="Times New Roman" panose="02020603050405020304" pitchFamily="18" charset="0"/>
            </a:endParaRPr>
          </a:p>
          <a:p>
            <a:pPr fontAlgn="base"/>
            <a:endParaRPr lang="en-US" altLang="zh-CN" b="1" dirty="0">
              <a:latin typeface="Times New Roman" panose="02020603050405020304" pitchFamily="18" charset="0"/>
            </a:endParaRPr>
          </a:p>
          <a:p>
            <a:pPr fontAlgn="base"/>
            <a:r>
              <a:rPr lang="zh-CN" altLang="en-US" b="1" dirty="0">
                <a:latin typeface="Times New Roman" panose="02020603050405020304" pitchFamily="18" charset="0"/>
              </a:rPr>
              <a:t>解：设八进制小数需</a:t>
            </a:r>
            <a:r>
              <a:rPr lang="en-US" altLang="zh-CN" b="1" dirty="0">
                <a:latin typeface="Times New Roman" panose="02020603050405020304" pitchFamily="18" charset="0"/>
              </a:rPr>
              <a:t>j</a:t>
            </a:r>
            <a:r>
              <a:rPr lang="zh-CN" altLang="en-US" b="1" dirty="0">
                <a:latin typeface="Times New Roman" panose="02020603050405020304" pitchFamily="18" charset="0"/>
              </a:rPr>
              <a:t>位，则</a:t>
            </a:r>
            <a:r>
              <a:rPr lang="en-US" altLang="zh-CN" b="1" dirty="0">
                <a:latin typeface="Times New Roman" panose="02020603050405020304" pitchFamily="18" charset="0"/>
              </a:rPr>
              <a:t>j</a:t>
            </a:r>
            <a:r>
              <a:rPr lang="zh-CN" altLang="en-US" b="1" dirty="0">
                <a:latin typeface="Times New Roman" panose="02020603050405020304" pitchFamily="18" charset="0"/>
              </a:rPr>
              <a:t>应满足：</a:t>
            </a:r>
            <a:endParaRPr lang="en-US" altLang="zh-CN" b="1" dirty="0">
              <a:latin typeface="Times New Roman" panose="02020603050405020304" pitchFamily="18" charset="0"/>
            </a:endParaRPr>
          </a:p>
          <a:p>
            <a:pPr fontAlgn="base"/>
            <a:endParaRPr lang="en-US" altLang="zh-CN" b="1" dirty="0">
              <a:latin typeface="Times New Roman" panose="02020603050405020304" pitchFamily="18" charset="0"/>
            </a:endParaRPr>
          </a:p>
          <a:p>
            <a:pPr fontAlgn="base"/>
            <a:endParaRPr lang="en-US" altLang="zh-CN" b="1" dirty="0">
              <a:latin typeface="Times New Roman" panose="02020603050405020304" pitchFamily="18" charset="0"/>
            </a:endParaRPr>
          </a:p>
          <a:p>
            <a:pPr fontAlgn="base"/>
            <a:r>
              <a:rPr lang="zh-CN" altLang="en-US" b="1" dirty="0">
                <a:latin typeface="Times New Roman" panose="02020603050405020304" pitchFamily="18" charset="0"/>
              </a:rPr>
              <a:t>将                              代入，则得：</a:t>
            </a:r>
            <a:endParaRPr lang="en-US" altLang="zh-CN" b="1" dirty="0">
              <a:latin typeface="Times New Roman" panose="02020603050405020304" pitchFamily="18" charset="0"/>
            </a:endParaRPr>
          </a:p>
          <a:p>
            <a:pPr fontAlgn="base"/>
            <a:endParaRPr lang="en-US" altLang="zh-CN" b="1" dirty="0">
              <a:latin typeface="Times New Roman" panose="02020603050405020304" pitchFamily="18" charset="0"/>
            </a:endParaRPr>
          </a:p>
          <a:p>
            <a:pPr fontAlgn="base"/>
            <a:endParaRPr lang="en-US" altLang="zh-CN" b="1" dirty="0">
              <a:latin typeface="Times New Roman" panose="02020603050405020304" pitchFamily="18" charset="0"/>
            </a:endParaRPr>
          </a:p>
          <a:p>
            <a:pPr fontAlgn="base"/>
            <a:r>
              <a:rPr lang="zh-CN" altLang="en-US" b="1" dirty="0">
                <a:latin typeface="Times New Roman" panose="02020603050405020304" pitchFamily="18" charset="0"/>
              </a:rPr>
              <a:t>取满足此不等式的最小整数</a:t>
            </a:r>
            <a:r>
              <a:rPr lang="en-US" altLang="zh-CN" b="1" dirty="0">
                <a:latin typeface="Times New Roman" panose="02020603050405020304" pitchFamily="18" charset="0"/>
              </a:rPr>
              <a:t>j=5.</a:t>
            </a:r>
            <a:endParaRPr lang="en-US" altLang="zh-CN" dirty="0">
              <a:latin typeface="Times New Roman" panose="02020603050405020304" pitchFamily="18" charset="0"/>
            </a:endParaRPr>
          </a:p>
        </p:txBody>
      </p:sp>
      <p:graphicFrame>
        <p:nvGraphicFramePr>
          <p:cNvPr id="10242" name="Object 2"/>
          <p:cNvGraphicFramePr/>
          <p:nvPr/>
        </p:nvGraphicFramePr>
        <p:xfrm>
          <a:off x="701675" y="1092200"/>
          <a:ext cx="1104900" cy="500063"/>
        </p:xfrm>
        <a:graphic>
          <a:graphicData uri="http://schemas.openxmlformats.org/presentationml/2006/ole">
            <mc:AlternateContent xmlns:mc="http://schemas.openxmlformats.org/markup-compatibility/2006">
              <mc:Choice xmlns:v="urn:schemas-microsoft-com:vml" Requires="v">
                <p:oleObj spid="_x0000_s12301" r:id="rId3" imgW="533400" imgH="241300" progId="Equation.3">
                  <p:embed/>
                </p:oleObj>
              </mc:Choice>
              <mc:Fallback>
                <p:oleObj r:id="rId3" imgW="533400" imgH="241300" progId="Equation.3">
                  <p:embed/>
                  <p:pic>
                    <p:nvPicPr>
                      <p:cNvPr id="0" name="图片 3149"/>
                      <p:cNvPicPr/>
                      <p:nvPr/>
                    </p:nvPicPr>
                    <p:blipFill>
                      <a:blip r:embed="rId4"/>
                      <a:stretch>
                        <a:fillRect/>
                      </a:stretch>
                    </p:blipFill>
                    <p:spPr>
                      <a:xfrm>
                        <a:off x="701675" y="1092200"/>
                        <a:ext cx="1104900" cy="500063"/>
                      </a:xfrm>
                      <a:prstGeom prst="rect">
                        <a:avLst/>
                      </a:prstGeom>
                      <a:noFill/>
                      <a:ln w="38100">
                        <a:noFill/>
                        <a:miter/>
                      </a:ln>
                    </p:spPr>
                  </p:pic>
                </p:oleObj>
              </mc:Fallback>
            </mc:AlternateContent>
          </a:graphicData>
        </a:graphic>
      </p:graphicFrame>
      <p:graphicFrame>
        <p:nvGraphicFramePr>
          <p:cNvPr id="10243" name="Object 3"/>
          <p:cNvGraphicFramePr/>
          <p:nvPr/>
        </p:nvGraphicFramePr>
        <p:xfrm>
          <a:off x="2640013" y="2532063"/>
          <a:ext cx="2965450" cy="469900"/>
        </p:xfrm>
        <a:graphic>
          <a:graphicData uri="http://schemas.openxmlformats.org/presentationml/2006/ole">
            <mc:AlternateContent xmlns:mc="http://schemas.openxmlformats.org/markup-compatibility/2006">
              <mc:Choice xmlns:v="urn:schemas-microsoft-com:vml" Requires="v">
                <p:oleObj spid="_x0000_s12302" r:id="rId5" imgW="1281430" imgH="203200" progId="Equation.3">
                  <p:embed/>
                </p:oleObj>
              </mc:Choice>
              <mc:Fallback>
                <p:oleObj r:id="rId5" imgW="1281430" imgH="203200" progId="Equation.3">
                  <p:embed/>
                  <p:pic>
                    <p:nvPicPr>
                      <p:cNvPr id="0" name="图片 3150"/>
                      <p:cNvPicPr/>
                      <p:nvPr/>
                    </p:nvPicPr>
                    <p:blipFill>
                      <a:blip r:embed="rId6"/>
                      <a:stretch>
                        <a:fillRect/>
                      </a:stretch>
                    </p:blipFill>
                    <p:spPr>
                      <a:xfrm>
                        <a:off x="2640013" y="2532063"/>
                        <a:ext cx="2965450" cy="469900"/>
                      </a:xfrm>
                      <a:prstGeom prst="rect">
                        <a:avLst/>
                      </a:prstGeom>
                      <a:noFill/>
                      <a:ln w="38100">
                        <a:noFill/>
                        <a:miter/>
                      </a:ln>
                    </p:spPr>
                  </p:pic>
                </p:oleObj>
              </mc:Fallback>
            </mc:AlternateContent>
          </a:graphicData>
        </a:graphic>
      </p:graphicFrame>
      <p:graphicFrame>
        <p:nvGraphicFramePr>
          <p:cNvPr id="10244" name="Object 4"/>
          <p:cNvGraphicFramePr/>
          <p:nvPr/>
        </p:nvGraphicFramePr>
        <p:xfrm>
          <a:off x="1300163" y="3219450"/>
          <a:ext cx="2401887" cy="427038"/>
        </p:xfrm>
        <a:graphic>
          <a:graphicData uri="http://schemas.openxmlformats.org/presentationml/2006/ole">
            <mc:AlternateContent xmlns:mc="http://schemas.openxmlformats.org/markup-compatibility/2006">
              <mc:Choice xmlns:v="urn:schemas-microsoft-com:vml" Requires="v">
                <p:oleObj spid="_x0000_s12303" r:id="rId7" imgW="1141730" imgH="203200" progId="Equation.3">
                  <p:embed/>
                </p:oleObj>
              </mc:Choice>
              <mc:Fallback>
                <p:oleObj r:id="rId7" imgW="1141730" imgH="203200" progId="Equation.3">
                  <p:embed/>
                  <p:pic>
                    <p:nvPicPr>
                      <p:cNvPr id="0" name="图片 3151"/>
                      <p:cNvPicPr/>
                      <p:nvPr/>
                    </p:nvPicPr>
                    <p:blipFill>
                      <a:blip r:embed="rId8"/>
                      <a:stretch>
                        <a:fillRect/>
                      </a:stretch>
                    </p:blipFill>
                    <p:spPr>
                      <a:xfrm>
                        <a:off x="1300163" y="3219450"/>
                        <a:ext cx="2401887" cy="427038"/>
                      </a:xfrm>
                      <a:prstGeom prst="rect">
                        <a:avLst/>
                      </a:prstGeom>
                      <a:noFill/>
                      <a:ln w="38100">
                        <a:noFill/>
                        <a:miter/>
                      </a:ln>
                    </p:spPr>
                  </p:pic>
                </p:oleObj>
              </mc:Fallback>
            </mc:AlternateContent>
          </a:graphicData>
        </a:graphic>
      </p:graphicFrame>
      <p:graphicFrame>
        <p:nvGraphicFramePr>
          <p:cNvPr id="10245" name="Object 5"/>
          <p:cNvGraphicFramePr/>
          <p:nvPr/>
        </p:nvGraphicFramePr>
        <p:xfrm>
          <a:off x="2062163" y="3768725"/>
          <a:ext cx="4168775" cy="469900"/>
        </p:xfrm>
        <a:graphic>
          <a:graphicData uri="http://schemas.openxmlformats.org/presentationml/2006/ole">
            <mc:AlternateContent xmlns:mc="http://schemas.openxmlformats.org/markup-compatibility/2006">
              <mc:Choice xmlns:v="urn:schemas-microsoft-com:vml" Requires="v">
                <p:oleObj spid="_x0000_s12304" r:id="rId9" imgW="1802130" imgH="203200" progId="Equation.3">
                  <p:embed/>
                </p:oleObj>
              </mc:Choice>
              <mc:Fallback>
                <p:oleObj r:id="rId9" imgW="1802130" imgH="203200" progId="Equation.3">
                  <p:embed/>
                  <p:pic>
                    <p:nvPicPr>
                      <p:cNvPr id="0" name="图片 3152"/>
                      <p:cNvPicPr/>
                      <p:nvPr/>
                    </p:nvPicPr>
                    <p:blipFill>
                      <a:blip r:embed="rId10"/>
                      <a:stretch>
                        <a:fillRect/>
                      </a:stretch>
                    </p:blipFill>
                    <p:spPr>
                      <a:xfrm>
                        <a:off x="2062163" y="3768725"/>
                        <a:ext cx="4168775" cy="469900"/>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blinds(horizontal)">
                                      <p:cBhvr>
                                        <p:cTn id="12" dur="5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left)">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43"/>
                                        </p:tgtEl>
                                        <p:attrNameLst>
                                          <p:attrName>style.visibility</p:attrName>
                                        </p:attrNameLst>
                                      </p:cBhvr>
                                      <p:to>
                                        <p:strVal val="visible"/>
                                      </p:to>
                                    </p:set>
                                    <p:animEffect transition="in" filter="blinds(horizontal)">
                                      <p:cBhvr>
                                        <p:cTn id="27" dur="500"/>
                                        <p:tgtEl>
                                          <p:spTgt spid="102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44"/>
                                        </p:tgtEl>
                                        <p:attrNameLst>
                                          <p:attrName>style.visibility</p:attrName>
                                        </p:attrNameLst>
                                      </p:cBhvr>
                                      <p:to>
                                        <p:strVal val="visible"/>
                                      </p:to>
                                    </p:set>
                                    <p:animEffect transition="in" filter="blinds(horizontal)">
                                      <p:cBhvr>
                                        <p:cTn id="32" dur="500"/>
                                        <p:tgtEl>
                                          <p:spTgt spid="102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245"/>
                                        </p:tgtEl>
                                        <p:attrNameLst>
                                          <p:attrName>style.visibility</p:attrName>
                                        </p:attrNameLst>
                                      </p:cBhvr>
                                      <p:to>
                                        <p:strVal val="visible"/>
                                      </p:to>
                                    </p:set>
                                    <p:animEffect transition="in" filter="blinds(horizontal)">
                                      <p:cBhvr>
                                        <p:cTn id="42" dur="500"/>
                                        <p:tgtEl>
                                          <p:spTgt spid="1024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wipe(left)">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p:nvPr/>
        </p:nvGraphicFramePr>
        <p:xfrm>
          <a:off x="1284288" y="1203325"/>
          <a:ext cx="6654800" cy="2338388"/>
        </p:xfrm>
        <a:graphic>
          <a:graphicData uri="http://schemas.openxmlformats.org/presentationml/2006/ole">
            <mc:AlternateContent xmlns:mc="http://schemas.openxmlformats.org/markup-compatibility/2006">
              <mc:Choice xmlns:v="urn:schemas-microsoft-com:vml" Requires="v">
                <p:oleObj spid="_x0000_s13316" r:id="rId3" imgW="3543300" imgH="1244600" progId="Equation.3">
                  <p:embed/>
                </p:oleObj>
              </mc:Choice>
              <mc:Fallback>
                <p:oleObj r:id="rId3" imgW="3543300" imgH="1244600" progId="Equation.3">
                  <p:embed/>
                  <p:pic>
                    <p:nvPicPr>
                      <p:cNvPr id="0" name="图片 3153"/>
                      <p:cNvPicPr/>
                      <p:nvPr/>
                    </p:nvPicPr>
                    <p:blipFill>
                      <a:blip r:embed="rId4"/>
                      <a:stretch>
                        <a:fillRect/>
                      </a:stretch>
                    </p:blipFill>
                    <p:spPr>
                      <a:xfrm>
                        <a:off x="1284288" y="1203325"/>
                        <a:ext cx="6654800" cy="2338388"/>
                      </a:xfrm>
                      <a:prstGeom prst="rect">
                        <a:avLst/>
                      </a:prstGeom>
                      <a:noFill/>
                      <a:ln w="38100">
                        <a:noFill/>
                        <a:miter/>
                      </a:ln>
                    </p:spPr>
                  </p:pic>
                </p:oleObj>
              </mc:Fallback>
            </mc:AlternateContent>
          </a:graphicData>
        </a:graphic>
      </p:graphicFrame>
      <p:sp>
        <p:nvSpPr>
          <p:cNvPr id="11267" name="矩形 2"/>
          <p:cNvSpPr/>
          <p:nvPr/>
        </p:nvSpPr>
        <p:spPr>
          <a:xfrm>
            <a:off x="1057275" y="4135438"/>
            <a:ext cx="7415213" cy="519112"/>
          </a:xfrm>
          <a:prstGeom prst="rect">
            <a:avLst/>
          </a:prstGeom>
          <a:noFill/>
          <a:ln w="9525">
            <a:noFill/>
          </a:ln>
        </p:spPr>
        <p:txBody>
          <a:bodyPr>
            <a:spAutoFit/>
          </a:bodyPr>
          <a:lstStyle/>
          <a:p>
            <a:r>
              <a:rPr lang="zh-CN" altLang="en-US" b="1" dirty="0">
                <a:latin typeface="Times New Roman" panose="02020603050405020304" pitchFamily="18" charset="0"/>
              </a:rPr>
              <a:t>即 </a:t>
            </a:r>
            <a:r>
              <a:rPr lang="en-US" altLang="zh-CN" b="1" dirty="0">
                <a:latin typeface="Times New Roman" panose="02020603050405020304" pitchFamily="18" charset="0"/>
              </a:rPr>
              <a:t>(0.4071)</a:t>
            </a:r>
            <a:r>
              <a:rPr lang="en-US" altLang="zh-CN" b="1" baseline="-25000" dirty="0">
                <a:latin typeface="Times New Roman" panose="02020603050405020304" pitchFamily="18" charset="0"/>
              </a:rPr>
              <a:t>10  </a:t>
            </a:r>
            <a:r>
              <a:rPr lang="en-US" altLang="zh-CN" b="1" dirty="0">
                <a:latin typeface="Times New Roman" panose="02020603050405020304" pitchFamily="18" charset="0"/>
              </a:rPr>
              <a:t>=  (0.32003)</a:t>
            </a:r>
            <a:r>
              <a:rPr lang="en-US" altLang="zh-CN" b="1" baseline="-25000" dirty="0">
                <a:latin typeface="Times New Roman" panose="02020603050405020304" pitchFamily="18" charset="0"/>
              </a:rPr>
              <a:t>8</a:t>
            </a:r>
            <a:endParaRPr lang="zh-CN" altLang="en-US" baseline="-25000" dirty="0">
              <a:latin typeface="Times New Roman" panose="02020603050405020304" pitchFamily="18" charset="0"/>
            </a:endParaRPr>
          </a:p>
        </p:txBody>
      </p:sp>
      <p:sp>
        <p:nvSpPr>
          <p:cNvPr id="11268" name="椭圆 3"/>
          <p:cNvSpPr/>
          <p:nvPr/>
        </p:nvSpPr>
        <p:spPr>
          <a:xfrm>
            <a:off x="1495425" y="2247900"/>
            <a:ext cx="225425" cy="323850"/>
          </a:xfrm>
          <a:prstGeom prst="ellipse">
            <a:avLst/>
          </a:prstGeom>
          <a:noFill/>
          <a:ln w="22225" cap="flat" cmpd="sng">
            <a:solidFill>
              <a:srgbClr val="FF0000"/>
            </a:solidFill>
            <a:prstDash val="solid"/>
            <a:headEnd type="none" w="med" len="med"/>
            <a:tailEnd type="none" w="med" len="med"/>
          </a:ln>
        </p:spPr>
        <p:txBody>
          <a:bodyPr wrap="none">
            <a:spAutoFit/>
          </a:bodyPr>
          <a:lstStyle/>
          <a:p>
            <a:endParaRPr lang="zh-CN" altLang="en-US" dirty="0">
              <a:latin typeface="Times New Roman" panose="02020603050405020304" pitchFamily="18" charset="0"/>
            </a:endParaRPr>
          </a:p>
        </p:txBody>
      </p:sp>
      <p:sp>
        <p:nvSpPr>
          <p:cNvPr id="11269" name="椭圆 4"/>
          <p:cNvSpPr/>
          <p:nvPr/>
        </p:nvSpPr>
        <p:spPr>
          <a:xfrm>
            <a:off x="2852738" y="2260600"/>
            <a:ext cx="225425" cy="322263"/>
          </a:xfrm>
          <a:prstGeom prst="ellipse">
            <a:avLst/>
          </a:prstGeom>
          <a:noFill/>
          <a:ln w="22225" cap="flat" cmpd="sng">
            <a:solidFill>
              <a:srgbClr val="FF0000"/>
            </a:solidFill>
            <a:prstDash val="solid"/>
            <a:headEnd type="none" w="med" len="med"/>
            <a:tailEnd type="none" w="med" len="med"/>
          </a:ln>
        </p:spPr>
        <p:txBody>
          <a:bodyPr wrap="none">
            <a:spAutoFit/>
          </a:bodyPr>
          <a:lstStyle/>
          <a:p>
            <a:endParaRPr lang="zh-CN" altLang="en-US" dirty="0">
              <a:latin typeface="Times New Roman" panose="02020603050405020304" pitchFamily="18" charset="0"/>
            </a:endParaRPr>
          </a:p>
        </p:txBody>
      </p:sp>
      <p:sp>
        <p:nvSpPr>
          <p:cNvPr id="11270" name="椭圆 5"/>
          <p:cNvSpPr/>
          <p:nvPr/>
        </p:nvSpPr>
        <p:spPr>
          <a:xfrm>
            <a:off x="4175125" y="2271713"/>
            <a:ext cx="227013" cy="322262"/>
          </a:xfrm>
          <a:prstGeom prst="ellipse">
            <a:avLst/>
          </a:prstGeom>
          <a:noFill/>
          <a:ln w="22225" cap="flat" cmpd="sng">
            <a:solidFill>
              <a:srgbClr val="FF0000"/>
            </a:solidFill>
            <a:prstDash val="solid"/>
            <a:headEnd type="none" w="med" len="med"/>
            <a:tailEnd type="none" w="med" len="med"/>
          </a:ln>
        </p:spPr>
        <p:txBody>
          <a:bodyPr wrap="none">
            <a:spAutoFit/>
          </a:bodyPr>
          <a:lstStyle/>
          <a:p>
            <a:endParaRPr lang="zh-CN" altLang="en-US" dirty="0">
              <a:latin typeface="Times New Roman" panose="02020603050405020304" pitchFamily="18" charset="0"/>
            </a:endParaRPr>
          </a:p>
        </p:txBody>
      </p:sp>
      <p:sp>
        <p:nvSpPr>
          <p:cNvPr id="11271" name="椭圆 6"/>
          <p:cNvSpPr/>
          <p:nvPr/>
        </p:nvSpPr>
        <p:spPr>
          <a:xfrm>
            <a:off x="5541963" y="2271713"/>
            <a:ext cx="225425" cy="322262"/>
          </a:xfrm>
          <a:prstGeom prst="ellipse">
            <a:avLst/>
          </a:prstGeom>
          <a:noFill/>
          <a:ln w="22225" cap="flat" cmpd="sng">
            <a:solidFill>
              <a:srgbClr val="FF0000"/>
            </a:solidFill>
            <a:prstDash val="solid"/>
            <a:headEnd type="none" w="med" len="med"/>
            <a:tailEnd type="none" w="med" len="med"/>
          </a:ln>
        </p:spPr>
        <p:txBody>
          <a:bodyPr wrap="none">
            <a:spAutoFit/>
          </a:bodyPr>
          <a:lstStyle/>
          <a:p>
            <a:endParaRPr lang="zh-CN" altLang="en-US" dirty="0">
              <a:latin typeface="Times New Roman" panose="02020603050405020304" pitchFamily="18" charset="0"/>
            </a:endParaRPr>
          </a:p>
        </p:txBody>
      </p:sp>
      <p:sp>
        <p:nvSpPr>
          <p:cNvPr id="11272" name="椭圆 7"/>
          <p:cNvSpPr/>
          <p:nvPr/>
        </p:nvSpPr>
        <p:spPr>
          <a:xfrm>
            <a:off x="6854825" y="2260600"/>
            <a:ext cx="225425" cy="322263"/>
          </a:xfrm>
          <a:prstGeom prst="ellipse">
            <a:avLst/>
          </a:prstGeom>
          <a:noFill/>
          <a:ln w="22225" cap="flat" cmpd="sng">
            <a:solidFill>
              <a:srgbClr val="FF0000"/>
            </a:solidFill>
            <a:prstDash val="solid"/>
            <a:headEnd type="none" w="med" len="med"/>
            <a:tailEnd type="none" w="med" len="med"/>
          </a:ln>
        </p:spPr>
        <p:txBody>
          <a:bodyPr wrap="none">
            <a:spAutoFit/>
          </a:bodyPr>
          <a:lstStyle/>
          <a:p>
            <a:endParaRPr lang="zh-CN" altLang="en-US" dirty="0">
              <a:latin typeface="Times New Roman" panose="02020603050405020304" pitchFamily="18" charset="0"/>
            </a:endParaRPr>
          </a:p>
        </p:txBody>
      </p:sp>
    </p:spTree>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068388" y="1958975"/>
            <a:ext cx="7173913" cy="1117600"/>
          </a:xfrm>
          <a:prstGeom prst="rect">
            <a:avLst/>
          </a:prstGeom>
          <a:noFill/>
          <a:ln w="9525">
            <a:noFill/>
            <a:miter lim="800000"/>
          </a:ln>
          <a:effectLst/>
        </p:spPr>
        <p:txBody>
          <a:bodyPr>
            <a:spAutoFit/>
          </a:bodyPr>
          <a:lstStyle/>
          <a:p>
            <a:pPr marL="1905000" marR="0" indent="-1905000" defTabSz="914400" fontAlgn="base">
              <a:lnSpc>
                <a:spcPct val="120000"/>
              </a:lnSpc>
              <a:buClrTx/>
              <a:buSzTx/>
              <a:buFontTx/>
              <a:buNone/>
              <a:defRPr/>
            </a:pPr>
            <a:r>
              <a:rPr kumimoji="1" lang="en-US" altLang="zh-CN" b="1" kern="1200" cap="none" spc="0" normalizeH="0" baseline="0" noProof="0" dirty="0">
                <a:solidFill>
                  <a:srgbClr val="CC6600"/>
                </a:solidFill>
                <a:latin typeface="Times New Roman" panose="02020603050405020304" pitchFamily="18" charset="0"/>
                <a:ea typeface="宋体" panose="02010600030101010101" pitchFamily="2" charset="-122"/>
                <a:cs typeface="+mn-cs"/>
              </a:rPr>
              <a:t>1</a:t>
            </a:r>
            <a:r>
              <a:rPr kumimoji="1" lang="zh-CN" altLang="en-US" b="1" kern="1200" cap="none" spc="0" normalizeH="0" baseline="0" noProof="0" dirty="0">
                <a:solidFill>
                  <a:srgbClr val="CC6600"/>
                </a:solidFill>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真   值：</a:t>
            </a:r>
            <a:r>
              <a:rPr kumimoji="1" lang="zh-CN" altLang="en-US" b="1" kern="1200" cap="none" spc="0" normalizeH="0" baseline="0" noProof="0" dirty="0">
                <a:latin typeface="Times New Roman" panose="02020603050405020304" pitchFamily="18" charset="0"/>
                <a:ea typeface="宋体" panose="02010600030101010101" pitchFamily="2" charset="-122"/>
                <a:cs typeface="+mn-cs"/>
              </a:rPr>
              <a:t> 直接用</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latin typeface="Times New Roman" panose="02020603050405020304" pitchFamily="18" charset="0"/>
                <a:ea typeface="宋体" panose="02010600030101010101" pitchFamily="2" charset="-122"/>
                <a:cs typeface="+mn-cs"/>
              </a:rPr>
              <a:t>和</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latin typeface="Times New Roman" panose="02020603050405020304" pitchFamily="18" charset="0"/>
                <a:ea typeface="宋体" panose="02010600030101010101" pitchFamily="2" charset="-122"/>
                <a:cs typeface="+mn-cs"/>
              </a:rPr>
              <a:t>表示符号的二进制数，不能在机器使用</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a:t>
            </a:r>
          </a:p>
        </p:txBody>
      </p:sp>
      <p:sp>
        <p:nvSpPr>
          <p:cNvPr id="52227" name="Text Box 3"/>
          <p:cNvSpPr txBox="1">
            <a:spLocks noChangeArrowheads="1"/>
          </p:cNvSpPr>
          <p:nvPr/>
        </p:nvSpPr>
        <p:spPr bwMode="auto">
          <a:xfrm>
            <a:off x="1082675" y="2994025"/>
            <a:ext cx="7173913" cy="1117600"/>
          </a:xfrm>
          <a:prstGeom prst="rect">
            <a:avLst/>
          </a:prstGeom>
          <a:noFill/>
          <a:ln w="9525">
            <a:noFill/>
            <a:miter lim="800000"/>
          </a:ln>
          <a:effectLst/>
        </p:spPr>
        <p:txBody>
          <a:bodyPr>
            <a:spAutoFit/>
          </a:bodyPr>
          <a:lstStyle/>
          <a:p>
            <a:pPr marL="2000250" marR="0" indent="-2000250" defTabSz="914400" fontAlgn="base">
              <a:lnSpc>
                <a:spcPct val="120000"/>
              </a:lnSpc>
              <a:buClrTx/>
              <a:buSzTx/>
              <a:buFontTx/>
              <a:buNone/>
              <a:defRPr/>
            </a:pPr>
            <a:r>
              <a:rPr kumimoji="1" lang="en-US" altLang="zh-CN" b="1" kern="1200" cap="none" spc="0" normalizeH="0" baseline="0" noProof="0" dirty="0">
                <a:solidFill>
                  <a:srgbClr val="CC6600"/>
                </a:solidFill>
                <a:latin typeface="Times New Roman" panose="02020603050405020304" pitchFamily="18" charset="0"/>
                <a:ea typeface="宋体" panose="02010600030101010101" pitchFamily="2" charset="-122"/>
                <a:cs typeface="+mn-cs"/>
              </a:rPr>
              <a:t>2</a:t>
            </a:r>
            <a:r>
              <a:rPr kumimoji="1" lang="zh-CN" altLang="en-US" b="1" kern="1200" cap="none" spc="0" normalizeH="0" baseline="0" noProof="0" dirty="0">
                <a:solidFill>
                  <a:srgbClr val="CC6600"/>
                </a:solidFill>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机器数：</a:t>
            </a:r>
            <a:r>
              <a:rPr kumimoji="1" lang="zh-CN" altLang="en-US" b="1" kern="1200" cap="none" spc="0" normalizeH="0" baseline="0" noProof="0" dirty="0">
                <a:latin typeface="Times New Roman" panose="02020603050405020304" pitchFamily="18" charset="0"/>
                <a:ea typeface="宋体" panose="02010600030101010101" pitchFamily="2" charset="-122"/>
                <a:cs typeface="+mn-cs"/>
              </a:rPr>
              <a:t>将符号数值化了的二进制数</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latin typeface="Times New Roman" panose="02020603050405020304" pitchFamily="18" charset="0"/>
                <a:ea typeface="宋体" panose="02010600030101010101" pitchFamily="2" charset="-122"/>
                <a:cs typeface="+mn-cs"/>
              </a:rPr>
              <a:t>可在机器中使用。</a:t>
            </a:r>
          </a:p>
        </p:txBody>
      </p:sp>
      <p:sp>
        <p:nvSpPr>
          <p:cNvPr id="52228" name="Text Box 4"/>
          <p:cNvSpPr txBox="1"/>
          <p:nvPr/>
        </p:nvSpPr>
        <p:spPr>
          <a:xfrm>
            <a:off x="1104900" y="4049713"/>
            <a:ext cx="5940425" cy="560387"/>
          </a:xfrm>
          <a:prstGeom prst="rect">
            <a:avLst/>
          </a:prstGeom>
          <a:noFill/>
          <a:ln w="9525">
            <a:noFill/>
          </a:ln>
        </p:spPr>
        <p:txBody>
          <a:bodyPr>
            <a:spAutoFit/>
          </a:bodyPr>
          <a:lstStyle/>
          <a:p>
            <a:pPr marL="2000250" indent="-2000250" fontAlgn="base">
              <a:lnSpc>
                <a:spcPct val="120000"/>
              </a:lnSpc>
            </a:pPr>
            <a:r>
              <a:rPr lang="en-US" altLang="zh-CN" b="1" dirty="0">
                <a:solidFill>
                  <a:srgbClr val="CC6600"/>
                </a:solidFill>
                <a:latin typeface="Times New Roman" panose="02020603050405020304" pitchFamily="18" charset="0"/>
              </a:rPr>
              <a:t>3</a:t>
            </a:r>
            <a:r>
              <a:rPr lang="zh-CN" altLang="en-US" b="1" dirty="0">
                <a:solidFill>
                  <a:srgbClr val="CC6600"/>
                </a:solidFill>
                <a:latin typeface="Times New Roman" panose="02020603050405020304" pitchFamily="18" charset="0"/>
              </a:rPr>
              <a:t>、</a:t>
            </a:r>
            <a:r>
              <a:rPr lang="zh-CN" altLang="en-US" b="1" dirty="0">
                <a:latin typeface="Times New Roman" panose="02020603050405020304" pitchFamily="18" charset="0"/>
              </a:rPr>
              <a:t>一般将符号位放在数的最高位。</a:t>
            </a:r>
          </a:p>
        </p:txBody>
      </p:sp>
      <p:sp>
        <p:nvSpPr>
          <p:cNvPr id="52229" name="Text Box 5"/>
          <p:cNvSpPr txBox="1"/>
          <p:nvPr/>
        </p:nvSpPr>
        <p:spPr>
          <a:xfrm>
            <a:off x="1560513" y="4703763"/>
            <a:ext cx="3279775" cy="609600"/>
          </a:xfrm>
          <a:prstGeom prst="rect">
            <a:avLst/>
          </a:prstGeom>
          <a:noFill/>
          <a:ln w="9525">
            <a:noFill/>
          </a:ln>
        </p:spPr>
        <p:txBody>
          <a:bodyPr>
            <a:spAutoFit/>
          </a:bodyPr>
          <a:lstStyle/>
          <a:p>
            <a:pPr marL="2000250" indent="-2000250" fontAlgn="base">
              <a:lnSpc>
                <a:spcPct val="120000"/>
              </a:lnSpc>
            </a:pPr>
            <a:r>
              <a:rPr lang="zh-CN" altLang="en-US" b="1" dirty="0">
                <a:latin typeface="Times New Roman" panose="02020603050405020304" pitchFamily="18" charset="0"/>
              </a:rPr>
              <a:t>例：      </a:t>
            </a:r>
            <a:r>
              <a:rPr lang="en-US" altLang="zh-CN" b="1" dirty="0">
                <a:solidFill>
                  <a:srgbClr val="FF00FF"/>
                </a:solidFill>
                <a:latin typeface="Times New Roman" panose="02020603050405020304" pitchFamily="18" charset="0"/>
              </a:rPr>
              <a:t>+</a:t>
            </a:r>
            <a:r>
              <a:rPr lang="en-US" altLang="zh-CN" b="1" dirty="0">
                <a:latin typeface="Times New Roman" panose="02020603050405020304" pitchFamily="18" charset="0"/>
              </a:rPr>
              <a:t>1011   </a:t>
            </a:r>
            <a:r>
              <a:rPr lang="en-US" altLang="zh-CN" b="1" dirty="0">
                <a:latin typeface="Times New Roman" panose="02020603050405020304" pitchFamily="18" charset="0"/>
                <a:sym typeface="Symbol" panose="05050102010706020507" pitchFamily="18" charset="2"/>
              </a:rPr>
              <a:t></a:t>
            </a:r>
            <a:endParaRPr lang="en-US" altLang="zh-CN" b="1" dirty="0">
              <a:latin typeface="Times New Roman" panose="02020603050405020304" pitchFamily="18" charset="0"/>
            </a:endParaRPr>
          </a:p>
        </p:txBody>
      </p:sp>
      <p:grpSp>
        <p:nvGrpSpPr>
          <p:cNvPr id="2" name="Group 6"/>
          <p:cNvGrpSpPr/>
          <p:nvPr/>
        </p:nvGrpSpPr>
        <p:grpSpPr>
          <a:xfrm>
            <a:off x="5200650" y="4799013"/>
            <a:ext cx="2743200" cy="519112"/>
            <a:chOff x="2628" y="3558"/>
            <a:chExt cx="1728" cy="327"/>
          </a:xfrm>
        </p:grpSpPr>
        <p:sp>
          <p:nvSpPr>
            <p:cNvPr id="59409" name="Rectangle 7"/>
            <p:cNvSpPr/>
            <p:nvPr/>
          </p:nvSpPr>
          <p:spPr>
            <a:xfrm>
              <a:off x="2628" y="3564"/>
              <a:ext cx="1728" cy="300"/>
            </a:xfrm>
            <a:prstGeom prst="rect">
              <a:avLst/>
            </a:prstGeom>
            <a:noFill/>
            <a:ln w="9525" cap="flat" cmpd="sng">
              <a:solidFill>
                <a:srgbClr val="3333FF"/>
              </a:solidFill>
              <a:prstDash val="solid"/>
              <a:miter/>
              <a:headEnd type="none" w="med" len="med"/>
              <a:tailEnd type="none" w="med" len="med"/>
            </a:ln>
          </p:spPr>
          <p:txBody>
            <a:bodyPr wrap="none" anchor="ctr" anchorCtr="0"/>
            <a:lstStyle/>
            <a:p>
              <a:endParaRPr lang="zh-CN" altLang="en-US" b="1" dirty="0">
                <a:latin typeface="Times New Roman" panose="02020603050405020304" pitchFamily="18" charset="0"/>
              </a:endParaRPr>
            </a:p>
          </p:txBody>
        </p:sp>
        <p:sp>
          <p:nvSpPr>
            <p:cNvPr id="59410" name="Text Box 8"/>
            <p:cNvSpPr txBox="1"/>
            <p:nvPr/>
          </p:nvSpPr>
          <p:spPr>
            <a:xfrm>
              <a:off x="2666" y="3558"/>
              <a:ext cx="1684" cy="327"/>
            </a:xfrm>
            <a:prstGeom prst="rect">
              <a:avLst/>
            </a:prstGeom>
            <a:noFill/>
            <a:ln w="9525">
              <a:noFill/>
            </a:ln>
          </p:spPr>
          <p:txBody>
            <a:bodyPr wrap="none">
              <a:spAutoFit/>
            </a:bodyPr>
            <a:lstStyle/>
            <a:p>
              <a:pPr fontAlgn="base"/>
              <a:r>
                <a:rPr lang="en-US" altLang="zh-CN" b="1" dirty="0">
                  <a:solidFill>
                    <a:srgbClr val="FF00FF"/>
                  </a:solidFill>
                  <a:latin typeface="Times New Roman" panose="02020603050405020304" pitchFamily="18" charset="0"/>
                </a:rPr>
                <a:t>0</a:t>
              </a:r>
              <a:r>
                <a:rPr lang="en-US" altLang="zh-CN" b="1" dirty="0">
                  <a:latin typeface="Times New Roman" panose="02020603050405020304" pitchFamily="18" charset="0"/>
                </a:rPr>
                <a:t>     1    0    1     1</a:t>
              </a:r>
            </a:p>
          </p:txBody>
        </p:sp>
        <p:sp>
          <p:nvSpPr>
            <p:cNvPr id="59411" name="Line 9"/>
            <p:cNvSpPr/>
            <p:nvPr/>
          </p:nvSpPr>
          <p:spPr>
            <a:xfrm>
              <a:off x="2976" y="3564"/>
              <a:ext cx="0" cy="300"/>
            </a:xfrm>
            <a:prstGeom prst="line">
              <a:avLst/>
            </a:prstGeom>
            <a:ln w="9525" cap="flat" cmpd="sng">
              <a:solidFill>
                <a:schemeClr val="tx1"/>
              </a:solidFill>
              <a:prstDash val="solid"/>
              <a:headEnd type="none" w="med" len="med"/>
              <a:tailEnd type="none" w="med" len="med"/>
            </a:ln>
          </p:spPr>
        </p:sp>
        <p:sp>
          <p:nvSpPr>
            <p:cNvPr id="59412" name="Line 10"/>
            <p:cNvSpPr/>
            <p:nvPr/>
          </p:nvSpPr>
          <p:spPr>
            <a:xfrm>
              <a:off x="3336" y="3564"/>
              <a:ext cx="0" cy="300"/>
            </a:xfrm>
            <a:prstGeom prst="line">
              <a:avLst/>
            </a:prstGeom>
            <a:ln w="9525" cap="flat" cmpd="sng">
              <a:solidFill>
                <a:schemeClr val="tx1"/>
              </a:solidFill>
              <a:prstDash val="solid"/>
              <a:headEnd type="none" w="med" len="med"/>
              <a:tailEnd type="none" w="med" len="med"/>
            </a:ln>
          </p:spPr>
        </p:sp>
        <p:sp>
          <p:nvSpPr>
            <p:cNvPr id="59413" name="Line 11"/>
            <p:cNvSpPr/>
            <p:nvPr/>
          </p:nvSpPr>
          <p:spPr>
            <a:xfrm>
              <a:off x="3684" y="3564"/>
              <a:ext cx="0" cy="300"/>
            </a:xfrm>
            <a:prstGeom prst="line">
              <a:avLst/>
            </a:prstGeom>
            <a:ln w="9525" cap="flat" cmpd="sng">
              <a:solidFill>
                <a:schemeClr val="tx1"/>
              </a:solidFill>
              <a:prstDash val="solid"/>
              <a:headEnd type="none" w="med" len="med"/>
              <a:tailEnd type="none" w="med" len="med"/>
            </a:ln>
          </p:spPr>
        </p:sp>
        <p:sp>
          <p:nvSpPr>
            <p:cNvPr id="59414" name="Line 12"/>
            <p:cNvSpPr/>
            <p:nvPr/>
          </p:nvSpPr>
          <p:spPr>
            <a:xfrm>
              <a:off x="4020" y="3564"/>
              <a:ext cx="0" cy="300"/>
            </a:xfrm>
            <a:prstGeom prst="line">
              <a:avLst/>
            </a:prstGeom>
            <a:ln w="9525" cap="flat" cmpd="sng">
              <a:solidFill>
                <a:schemeClr val="tx1"/>
              </a:solidFill>
              <a:prstDash val="solid"/>
              <a:headEnd type="none" w="med" len="med"/>
              <a:tailEnd type="none" w="med" len="med"/>
            </a:ln>
          </p:spPr>
        </p:sp>
      </p:grpSp>
      <p:grpSp>
        <p:nvGrpSpPr>
          <p:cNvPr id="3" name="Group 13"/>
          <p:cNvGrpSpPr/>
          <p:nvPr/>
        </p:nvGrpSpPr>
        <p:grpSpPr>
          <a:xfrm>
            <a:off x="5165725" y="5718175"/>
            <a:ext cx="2743200" cy="519113"/>
            <a:chOff x="2628" y="3558"/>
            <a:chExt cx="1728" cy="327"/>
          </a:xfrm>
        </p:grpSpPr>
        <p:sp>
          <p:nvSpPr>
            <p:cNvPr id="59403" name="Rectangle 14"/>
            <p:cNvSpPr/>
            <p:nvPr/>
          </p:nvSpPr>
          <p:spPr>
            <a:xfrm>
              <a:off x="2628" y="3564"/>
              <a:ext cx="1728" cy="300"/>
            </a:xfrm>
            <a:prstGeom prst="rect">
              <a:avLst/>
            </a:prstGeom>
            <a:noFill/>
            <a:ln w="9525" cap="flat" cmpd="sng">
              <a:solidFill>
                <a:srgbClr val="3333FF"/>
              </a:solidFill>
              <a:prstDash val="solid"/>
              <a:miter/>
              <a:headEnd type="none" w="med" len="med"/>
              <a:tailEnd type="none" w="med" len="med"/>
            </a:ln>
          </p:spPr>
          <p:txBody>
            <a:bodyPr wrap="none" anchor="ctr" anchorCtr="0"/>
            <a:lstStyle/>
            <a:p>
              <a:endParaRPr lang="zh-CN" altLang="en-US" b="1" dirty="0">
                <a:latin typeface="Times New Roman" panose="02020603050405020304" pitchFamily="18" charset="0"/>
              </a:endParaRPr>
            </a:p>
          </p:txBody>
        </p:sp>
        <p:sp>
          <p:nvSpPr>
            <p:cNvPr id="59404" name="Text Box 15"/>
            <p:cNvSpPr txBox="1"/>
            <p:nvPr/>
          </p:nvSpPr>
          <p:spPr>
            <a:xfrm>
              <a:off x="2666" y="3558"/>
              <a:ext cx="1684" cy="327"/>
            </a:xfrm>
            <a:prstGeom prst="rect">
              <a:avLst/>
            </a:prstGeom>
            <a:noFill/>
            <a:ln w="9525">
              <a:noFill/>
            </a:ln>
          </p:spPr>
          <p:txBody>
            <a:bodyPr wrap="none">
              <a:spAutoFit/>
            </a:bodyPr>
            <a:lstStyle/>
            <a:p>
              <a:pPr fontAlgn="base"/>
              <a:r>
                <a:rPr lang="en-US" altLang="zh-CN" b="1" dirty="0">
                  <a:solidFill>
                    <a:srgbClr val="FF00FF"/>
                  </a:solidFill>
                  <a:latin typeface="Times New Roman" panose="02020603050405020304" pitchFamily="18" charset="0"/>
                </a:rPr>
                <a:t>1 </a:t>
              </a:r>
              <a:r>
                <a:rPr lang="en-US" altLang="zh-CN" b="1" dirty="0">
                  <a:latin typeface="Times New Roman" panose="02020603050405020304" pitchFamily="18" charset="0"/>
                </a:rPr>
                <a:t>    1    0    1     1</a:t>
              </a:r>
            </a:p>
          </p:txBody>
        </p:sp>
        <p:sp>
          <p:nvSpPr>
            <p:cNvPr id="59405" name="Line 16"/>
            <p:cNvSpPr/>
            <p:nvPr/>
          </p:nvSpPr>
          <p:spPr>
            <a:xfrm>
              <a:off x="2976" y="3564"/>
              <a:ext cx="0" cy="300"/>
            </a:xfrm>
            <a:prstGeom prst="line">
              <a:avLst/>
            </a:prstGeom>
            <a:ln w="9525" cap="flat" cmpd="sng">
              <a:solidFill>
                <a:schemeClr val="tx1"/>
              </a:solidFill>
              <a:prstDash val="solid"/>
              <a:headEnd type="none" w="med" len="med"/>
              <a:tailEnd type="none" w="med" len="med"/>
            </a:ln>
          </p:spPr>
        </p:sp>
        <p:sp>
          <p:nvSpPr>
            <p:cNvPr id="59406" name="Line 17"/>
            <p:cNvSpPr/>
            <p:nvPr/>
          </p:nvSpPr>
          <p:spPr>
            <a:xfrm>
              <a:off x="3336" y="3564"/>
              <a:ext cx="0" cy="300"/>
            </a:xfrm>
            <a:prstGeom prst="line">
              <a:avLst/>
            </a:prstGeom>
            <a:ln w="9525" cap="flat" cmpd="sng">
              <a:solidFill>
                <a:schemeClr val="tx1"/>
              </a:solidFill>
              <a:prstDash val="solid"/>
              <a:headEnd type="none" w="med" len="med"/>
              <a:tailEnd type="none" w="med" len="med"/>
            </a:ln>
          </p:spPr>
        </p:sp>
        <p:sp>
          <p:nvSpPr>
            <p:cNvPr id="59407" name="Line 18"/>
            <p:cNvSpPr/>
            <p:nvPr/>
          </p:nvSpPr>
          <p:spPr>
            <a:xfrm>
              <a:off x="3684" y="3564"/>
              <a:ext cx="0" cy="300"/>
            </a:xfrm>
            <a:prstGeom prst="line">
              <a:avLst/>
            </a:prstGeom>
            <a:ln w="9525" cap="flat" cmpd="sng">
              <a:solidFill>
                <a:schemeClr val="tx1"/>
              </a:solidFill>
              <a:prstDash val="solid"/>
              <a:headEnd type="none" w="med" len="med"/>
              <a:tailEnd type="none" w="med" len="med"/>
            </a:ln>
          </p:spPr>
        </p:sp>
        <p:sp>
          <p:nvSpPr>
            <p:cNvPr id="59408" name="Line 19"/>
            <p:cNvSpPr/>
            <p:nvPr/>
          </p:nvSpPr>
          <p:spPr>
            <a:xfrm>
              <a:off x="4020" y="3564"/>
              <a:ext cx="0" cy="300"/>
            </a:xfrm>
            <a:prstGeom prst="line">
              <a:avLst/>
            </a:prstGeom>
            <a:ln w="9525" cap="flat" cmpd="sng">
              <a:solidFill>
                <a:schemeClr val="tx1"/>
              </a:solidFill>
              <a:prstDash val="solid"/>
              <a:headEnd type="none" w="med" len="med"/>
              <a:tailEnd type="none" w="med" len="med"/>
            </a:ln>
          </p:spPr>
        </p:sp>
      </p:grpSp>
      <p:sp>
        <p:nvSpPr>
          <p:cNvPr id="52244" name="Text Box 20"/>
          <p:cNvSpPr txBox="1"/>
          <p:nvPr/>
        </p:nvSpPr>
        <p:spPr>
          <a:xfrm>
            <a:off x="2855913" y="5556250"/>
            <a:ext cx="1831975" cy="563563"/>
          </a:xfrm>
          <a:prstGeom prst="rect">
            <a:avLst/>
          </a:prstGeom>
          <a:noFill/>
          <a:ln w="9525">
            <a:noFill/>
          </a:ln>
        </p:spPr>
        <p:txBody>
          <a:bodyPr>
            <a:spAutoFit/>
          </a:bodyPr>
          <a:lstStyle/>
          <a:p>
            <a:pPr marL="2000250" indent="-2000250" fontAlgn="base">
              <a:lnSpc>
                <a:spcPct val="120000"/>
              </a:lnSpc>
            </a:pPr>
            <a:r>
              <a:rPr lang="en-US" altLang="zh-CN" b="1" dirty="0">
                <a:solidFill>
                  <a:srgbClr val="FF00FF"/>
                </a:solidFill>
                <a:latin typeface="Times New Roman" panose="02020603050405020304" pitchFamily="18" charset="0"/>
              </a:rPr>
              <a:t>-</a:t>
            </a:r>
            <a:r>
              <a:rPr lang="en-US" altLang="zh-CN" b="1" dirty="0">
                <a:latin typeface="Times New Roman" panose="02020603050405020304" pitchFamily="18" charset="0"/>
              </a:rPr>
              <a:t>1011   </a:t>
            </a:r>
            <a:r>
              <a:rPr lang="en-US" altLang="zh-CN" b="1" dirty="0">
                <a:latin typeface="Times New Roman" panose="02020603050405020304" pitchFamily="18" charset="0"/>
                <a:sym typeface="Symbol" panose="05050102010706020507" pitchFamily="18" charset="2"/>
              </a:rPr>
              <a:t></a:t>
            </a:r>
            <a:endParaRPr lang="en-US" altLang="zh-CN" b="1" dirty="0">
              <a:latin typeface="Times New Roman" panose="02020603050405020304" pitchFamily="18" charset="0"/>
            </a:endParaRPr>
          </a:p>
        </p:txBody>
      </p:sp>
      <p:sp>
        <p:nvSpPr>
          <p:cNvPr id="52246" name="Text Box 22"/>
          <p:cNvSpPr txBox="1">
            <a:spLocks noChangeArrowheads="1"/>
          </p:cNvSpPr>
          <p:nvPr/>
        </p:nvSpPr>
        <p:spPr bwMode="auto">
          <a:xfrm>
            <a:off x="282575" y="1255713"/>
            <a:ext cx="3441700" cy="549275"/>
          </a:xfrm>
          <a:prstGeom prst="rect">
            <a:avLst/>
          </a:prstGeom>
          <a:noFill/>
          <a:ln w="9525">
            <a:noFill/>
            <a:miter lim="800000"/>
          </a:ln>
          <a:effectLst/>
        </p:spPr>
        <p:txBody>
          <a:bodyPr wrap="none">
            <a:spAutoFit/>
          </a:bodyPr>
          <a:lstStyle/>
          <a:p>
            <a:pPr marR="0" defTabSz="914400" fontAlgn="base">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1.3.1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真值与机器数</a:t>
            </a:r>
          </a:p>
        </p:txBody>
      </p:sp>
      <p:sp>
        <p:nvSpPr>
          <p:cNvPr id="52247" name="Text Box 23"/>
          <p:cNvSpPr txBox="1">
            <a:spLocks noChangeArrowheads="1"/>
          </p:cNvSpPr>
          <p:nvPr/>
        </p:nvSpPr>
        <p:spPr bwMode="auto">
          <a:xfrm>
            <a:off x="190500" y="568325"/>
            <a:ext cx="4886325" cy="579438"/>
          </a:xfrm>
          <a:prstGeom prst="rect">
            <a:avLst/>
          </a:prstGeom>
          <a:noFill/>
          <a:ln w="9525">
            <a:noFill/>
            <a:miter lim="800000"/>
          </a:ln>
          <a:effectLst/>
        </p:spPr>
        <p:txBody>
          <a:bodyPr wrap="none">
            <a:spAutoFit/>
          </a:bodyPr>
          <a:lstStyle/>
          <a:p>
            <a:pPr marR="0" defTabSz="914400" fontAlgn="base">
              <a:buClrTx/>
              <a:buSzTx/>
              <a:buFontTx/>
              <a:buNone/>
              <a:defRPr/>
            </a:pPr>
            <a:r>
              <a:rPr kumimoji="1" lang="en-US" altLang="zh-CN" sz="32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1.3  </a:t>
            </a:r>
            <a:r>
              <a:rPr kumimoji="1" lang="zh-CN" altLang="en-US" sz="32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带符号数的代码表示</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46">
                                            <p:txEl>
                                              <p:pRg st="0" end="0"/>
                                            </p:txEl>
                                          </p:spTgt>
                                        </p:tgtEl>
                                        <p:attrNameLst>
                                          <p:attrName>style.visibility</p:attrName>
                                        </p:attrNameLst>
                                      </p:cBhvr>
                                      <p:to>
                                        <p:strVal val="visible"/>
                                      </p:to>
                                    </p:set>
                                    <p:animEffect transition="in" filter="wipe(left)">
                                      <p:cBhvr>
                                        <p:cTn id="7" dur="500"/>
                                        <p:tgtEl>
                                          <p:spTgt spid="522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6">
                                            <p:txEl>
                                              <p:pRg st="0" end="0"/>
                                            </p:txEl>
                                          </p:spTgt>
                                        </p:tgtEl>
                                        <p:attrNameLst>
                                          <p:attrName>style.visibility</p:attrName>
                                        </p:attrNameLst>
                                      </p:cBhvr>
                                      <p:to>
                                        <p:strVal val="visible"/>
                                      </p:to>
                                    </p:set>
                                    <p:animEffect transition="in" filter="wipe(left)">
                                      <p:cBhvr>
                                        <p:cTn id="12" dur="500"/>
                                        <p:tgtEl>
                                          <p:spTgt spid="522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7">
                                            <p:txEl>
                                              <p:pRg st="0" end="0"/>
                                            </p:txEl>
                                          </p:spTgt>
                                        </p:tgtEl>
                                        <p:attrNameLst>
                                          <p:attrName>style.visibility</p:attrName>
                                        </p:attrNameLst>
                                      </p:cBhvr>
                                      <p:to>
                                        <p:strVal val="visible"/>
                                      </p:to>
                                    </p:set>
                                    <p:animEffect transition="in" filter="wipe(left)">
                                      <p:cBhvr>
                                        <p:cTn id="17" dur="500"/>
                                        <p:tgtEl>
                                          <p:spTgt spid="522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28">
                                            <p:txEl>
                                              <p:pRg st="0" end="0"/>
                                            </p:txEl>
                                          </p:spTgt>
                                        </p:tgtEl>
                                        <p:attrNameLst>
                                          <p:attrName>style.visibility</p:attrName>
                                        </p:attrNameLst>
                                      </p:cBhvr>
                                      <p:to>
                                        <p:strVal val="visible"/>
                                      </p:to>
                                    </p:set>
                                    <p:animEffect transition="in" filter="wipe(left)">
                                      <p:cBhvr>
                                        <p:cTn id="22" dur="500"/>
                                        <p:tgtEl>
                                          <p:spTgt spid="5222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29">
                                            <p:txEl>
                                              <p:pRg st="0" end="0"/>
                                            </p:txEl>
                                          </p:spTgt>
                                        </p:tgtEl>
                                        <p:attrNameLst>
                                          <p:attrName>style.visibility</p:attrName>
                                        </p:attrNameLst>
                                      </p:cBhvr>
                                      <p:to>
                                        <p:strVal val="visible"/>
                                      </p:to>
                                    </p:set>
                                    <p:animEffect transition="in" filter="wipe(left)">
                                      <p:cBhvr>
                                        <p:cTn id="27" dur="500"/>
                                        <p:tgtEl>
                                          <p:spTgt spid="5222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244">
                                            <p:txEl>
                                              <p:pRg st="0" end="0"/>
                                            </p:txEl>
                                          </p:spTgt>
                                        </p:tgtEl>
                                        <p:attrNameLst>
                                          <p:attrName>style.visibility</p:attrName>
                                        </p:attrNameLst>
                                      </p:cBhvr>
                                      <p:to>
                                        <p:strVal val="visible"/>
                                      </p:to>
                                    </p:set>
                                    <p:animEffect transition="in" filter="wipe(left)">
                                      <p:cBhvr>
                                        <p:cTn id="37" dur="500"/>
                                        <p:tgtEl>
                                          <p:spTgt spid="5224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P spid="52227" grpId="0" build="p"/>
      <p:bldP spid="52228" grpId="0" build="p"/>
      <p:bldP spid="52229" grpId="0" build="p"/>
      <p:bldP spid="52244" grpId="0" build="p"/>
      <p:bldP spid="5224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0" y="490538"/>
            <a:ext cx="3265488" cy="579438"/>
          </a:xfrm>
          <a:prstGeom prst="rect">
            <a:avLst/>
          </a:prstGeom>
          <a:noFill/>
          <a:ln w="9525">
            <a:noFill/>
            <a:miter lim="800000"/>
          </a:ln>
          <a:effectLst/>
        </p:spPr>
        <p:txBody>
          <a:bodyPr>
            <a:spAutoFit/>
          </a:bodyPr>
          <a:lstStyle/>
          <a:p>
            <a:pPr marR="0" defTabSz="914400" fontAlgn="base">
              <a:buClrTx/>
              <a:buSzTx/>
              <a:buFontTx/>
              <a:buNone/>
              <a:defRPr/>
            </a:pPr>
            <a:r>
              <a:rPr kumimoji="1" lang="en-US" altLang="zh-CN" sz="3200" b="1" kern="1200" cap="none" spc="0" normalizeH="0" baseline="0" noProof="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1.1  </a:t>
            </a:r>
            <a:r>
              <a:rPr kumimoji="1" lang="zh-CN" altLang="en-US" sz="3200" b="1" kern="1200" cap="none" spc="0" normalizeH="0" baseline="0" noProof="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计数体制</a:t>
            </a:r>
          </a:p>
        </p:txBody>
      </p:sp>
      <p:sp>
        <p:nvSpPr>
          <p:cNvPr id="7172" name="Text Box 4"/>
          <p:cNvSpPr txBox="1">
            <a:spLocks noChangeArrowheads="1"/>
          </p:cNvSpPr>
          <p:nvPr/>
        </p:nvSpPr>
        <p:spPr bwMode="auto">
          <a:xfrm>
            <a:off x="709613" y="1214438"/>
            <a:ext cx="7669213" cy="5265738"/>
          </a:xfrm>
          <a:prstGeom prst="rect">
            <a:avLst/>
          </a:prstGeom>
          <a:noFill/>
          <a:ln w="9525">
            <a:noFill/>
            <a:miter lim="800000"/>
          </a:ln>
          <a:effectLst/>
        </p:spPr>
        <p:txBody>
          <a:bodyPr>
            <a:spAutoFit/>
          </a:bodyPr>
          <a:lstStyle/>
          <a:p>
            <a:pPr marL="457200" marR="0" indent="-457200" defTabSz="914400" fontAlgn="base">
              <a:lnSpc>
                <a:spcPct val="110000"/>
              </a:lnSpc>
              <a:spcBef>
                <a:spcPct val="10000"/>
              </a:spcBef>
              <a:spcAft>
                <a:spcPct val="10000"/>
              </a:spcAft>
              <a:buClrTx/>
              <a:buSzTx/>
              <a:buFontTx/>
              <a:buNone/>
              <a:defRPr/>
            </a:pPr>
            <a:r>
              <a:rPr kumimoji="1" lang="zh-CN" altLang="en-US" b="1" kern="1200" cap="none" spc="0" normalizeH="0" baseline="0" noProof="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a:t>
            </a:r>
            <a:r>
              <a:rPr kumimoji="1" lang="en-US" altLang="zh-CN" b="1" kern="1200" cap="none" spc="0" normalizeH="0" baseline="0" noProof="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b="1" kern="1200" cap="none" spc="0" normalizeH="0" baseline="0" noProof="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进位计数制</a:t>
            </a:r>
          </a:p>
          <a:p>
            <a:pPr marL="457200" marR="0" indent="-457200" defTabSz="914400" fontAlgn="base">
              <a:lnSpc>
                <a:spcPct val="110000"/>
              </a:lnSpc>
              <a:spcBef>
                <a:spcPct val="10000"/>
              </a:spcBef>
              <a:spcAft>
                <a:spcPct val="10000"/>
              </a:spcAft>
              <a:buClrTx/>
              <a:buSzTx/>
              <a:buFontTx/>
              <a:buNone/>
              <a:defRPr/>
            </a:pPr>
            <a:r>
              <a:rPr kumimoji="0" lang="zh-CN" altLang="en-US" kern="1200" cap="none" spc="0" normalizeH="0" baseline="0" noProof="0">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用一组统一的符号和规则表示数的方法。</a:t>
            </a:r>
          </a:p>
          <a:p>
            <a:pPr marL="457200" marR="0" indent="-457200" defTabSz="914400">
              <a:lnSpc>
                <a:spcPct val="110000"/>
              </a:lnSpc>
              <a:spcBef>
                <a:spcPct val="10000"/>
              </a:spcBef>
              <a:spcAft>
                <a:spcPct val="10000"/>
              </a:spcAft>
              <a:buClrTx/>
              <a:buSzTx/>
              <a:buFontTx/>
              <a:buNone/>
              <a:defRPr/>
            </a:pPr>
            <a:r>
              <a:rPr kumimoji="1" lang="zh-CN" altLang="en-US" b="1" kern="1200" cap="none" spc="0" normalizeH="0" baseline="0" noProof="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a:t>
            </a:r>
            <a:r>
              <a:rPr kumimoji="1" lang="en-US" altLang="zh-CN" b="1" kern="1200" cap="none" spc="0" normalizeH="0" baseline="0" noProof="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b="1" kern="1200" cap="none" spc="0" normalizeH="0" baseline="0" noProof="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关于数的基本概念</a:t>
            </a:r>
          </a:p>
          <a:p>
            <a:pPr marL="457200" marR="0" indent="-457200" defTabSz="914400">
              <a:lnSpc>
                <a:spcPct val="110000"/>
              </a:lnSpc>
              <a:spcBef>
                <a:spcPct val="10000"/>
              </a:spcBef>
              <a:spcAft>
                <a:spcPct val="10000"/>
              </a:spcAft>
              <a:buClrTx/>
              <a:buSzTx/>
              <a:buFontTx/>
              <a:buNone/>
              <a:defRPr/>
            </a:pPr>
            <a:r>
              <a:rPr kumimoji="1" lang="zh-CN" altLang="en-US" b="1" kern="1200" cap="none" spc="0" normalizeH="0" baseline="0" noProof="0">
                <a:solidFill>
                  <a:srgbClr val="FF3300"/>
                </a:solidFill>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a:solidFill>
                  <a:srgbClr val="FF3300"/>
                </a:solidFill>
                <a:latin typeface="Times New Roman" panose="02020603050405020304" pitchFamily="18" charset="0"/>
                <a:ea typeface="宋体" panose="02010600030101010101" pitchFamily="2" charset="-122"/>
                <a:cs typeface="+mn-cs"/>
              </a:rPr>
              <a:t>1.</a:t>
            </a:r>
            <a:r>
              <a:rPr kumimoji="1" lang="zh-CN" altLang="en-US" sz="2400" b="1" kern="1200" cap="none" spc="0" normalizeH="0" baseline="0" noProof="0">
                <a:solidFill>
                  <a:srgbClr val="FF3300"/>
                </a:solidFill>
                <a:latin typeface="Times New Roman" panose="02020603050405020304" pitchFamily="18" charset="0"/>
                <a:ea typeface="宋体" panose="02010600030101010101" pitchFamily="2" charset="-122"/>
                <a:cs typeface="+mn-cs"/>
              </a:rPr>
              <a:t>数位</a:t>
            </a:r>
            <a:r>
              <a:rPr kumimoji="1" lang="en-US" altLang="zh-CN" sz="2400" b="1" kern="1200" cap="none" spc="0" normalizeH="0" baseline="0" noProof="0">
                <a:solidFill>
                  <a:srgbClr val="FF3300"/>
                </a:solidFill>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数码在一个数中的位置称为数位。</a:t>
            </a:r>
          </a:p>
          <a:p>
            <a:pPr marL="457200" marR="0" indent="-457200" defTabSz="914400">
              <a:lnSpc>
                <a:spcPct val="110000"/>
              </a:lnSpc>
              <a:spcBef>
                <a:spcPct val="10000"/>
              </a:spcBef>
              <a:spcAft>
                <a:spcPct val="10000"/>
              </a:spcAft>
              <a:buClrTx/>
              <a:buSzTx/>
              <a:buFontTx/>
              <a:buNone/>
              <a:defRPr/>
            </a:pPr>
            <a:r>
              <a:rPr kumimoji="1" lang="zh-CN" altLang="en-US" sz="2400" b="1" kern="1200" cap="none" spc="0" normalizeH="0" baseline="0" noProof="0">
                <a:solidFill>
                  <a:srgbClr val="FF3300"/>
                </a:solidFill>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a:solidFill>
                  <a:srgbClr val="FF3300"/>
                </a:solidFill>
                <a:latin typeface="Times New Roman" panose="02020603050405020304" pitchFamily="18" charset="0"/>
                <a:ea typeface="宋体" panose="02010600030101010101" pitchFamily="2" charset="-122"/>
                <a:cs typeface="+mn-cs"/>
              </a:rPr>
              <a:t>2.</a:t>
            </a:r>
            <a:r>
              <a:rPr kumimoji="1" lang="zh-CN" altLang="en-US" sz="2400" b="1" kern="1200" cap="none" spc="0" normalizeH="0" baseline="0" noProof="0">
                <a:solidFill>
                  <a:srgbClr val="FF3300"/>
                </a:solidFill>
                <a:latin typeface="Times New Roman" panose="02020603050405020304" pitchFamily="18" charset="0"/>
                <a:ea typeface="宋体" panose="02010600030101010101" pitchFamily="2" charset="-122"/>
                <a:cs typeface="+mn-cs"/>
              </a:rPr>
              <a:t>基与基数</a:t>
            </a:r>
            <a:r>
              <a:rPr kumimoji="1" lang="en-US" altLang="zh-CN" sz="2400" b="1" kern="1200" cap="none" spc="0" normalizeH="0" baseline="0" noProof="0">
                <a:solidFill>
                  <a:srgbClr val="FF3300"/>
                </a:solidFill>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在某种计数制中</a:t>
            </a: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每个数位上用来表示数的数码符号的集合称为基</a:t>
            </a: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集合的大小称为基数。</a:t>
            </a:r>
          </a:p>
          <a:p>
            <a:pPr marL="457200" marR="0" indent="-457200" defTabSz="914400">
              <a:lnSpc>
                <a:spcPct val="110000"/>
              </a:lnSpc>
              <a:spcBef>
                <a:spcPct val="10000"/>
              </a:spcBef>
              <a:spcAft>
                <a:spcPct val="10000"/>
              </a:spcAft>
              <a:buClrTx/>
              <a:buSzTx/>
              <a:buFontTx/>
              <a:buNone/>
              <a:defRPr/>
            </a:pPr>
            <a:r>
              <a:rPr kumimoji="1" lang="en-US" altLang="zh-CN" sz="2400" b="1" kern="1200" cap="none" spc="0" normalizeH="0" baseline="0" noProof="0">
                <a:solidFill>
                  <a:srgbClr val="FF3300"/>
                </a:solidFill>
                <a:latin typeface="Times New Roman" panose="02020603050405020304" pitchFamily="18" charset="0"/>
                <a:ea typeface="宋体" panose="02010600030101010101" pitchFamily="2" charset="-122"/>
                <a:cs typeface="+mn-cs"/>
              </a:rPr>
              <a:t>3.</a:t>
            </a:r>
            <a:r>
              <a:rPr kumimoji="1" lang="zh-CN" altLang="en-US" sz="2400" b="1" kern="1200" cap="none" spc="0" normalizeH="0" baseline="0" noProof="0">
                <a:solidFill>
                  <a:srgbClr val="FF3300"/>
                </a:solidFill>
                <a:latin typeface="Times New Roman" panose="02020603050405020304" pitchFamily="18" charset="0"/>
                <a:ea typeface="宋体" panose="02010600030101010101" pitchFamily="2" charset="-122"/>
                <a:cs typeface="+mn-cs"/>
              </a:rPr>
              <a:t>位权数</a:t>
            </a:r>
            <a:r>
              <a:rPr kumimoji="1" lang="en-US" altLang="zh-CN" sz="2400" b="1" kern="1200" cap="none" spc="0" normalizeH="0" baseline="0" noProof="0">
                <a:solidFill>
                  <a:srgbClr val="FF3300"/>
                </a:solidFill>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在每个数位上的数码符号所代表的数值等于该数位上的数码乘上一个固定的数值。这个固定的数值就是这种计数制的位权数。</a:t>
            </a:r>
          </a:p>
          <a:p>
            <a:pPr marL="457200" marR="0" indent="-457200" defTabSz="914400">
              <a:lnSpc>
                <a:spcPct val="110000"/>
              </a:lnSpc>
              <a:spcBef>
                <a:spcPct val="10000"/>
              </a:spcBef>
              <a:spcAft>
                <a:spcPct val="10000"/>
              </a:spcAft>
              <a:buClrTx/>
              <a:buSzTx/>
              <a:buFontTx/>
              <a:buNone/>
              <a:defRPr/>
            </a:pPr>
            <a:r>
              <a:rPr kumimoji="1" lang="en-US" altLang="zh-CN" sz="2400" b="1" kern="1200" cap="none" spc="0" normalizeH="0" baseline="0" noProof="0">
                <a:solidFill>
                  <a:srgbClr val="FF3300"/>
                </a:solidFill>
                <a:latin typeface="Times New Roman" panose="02020603050405020304" pitchFamily="18" charset="0"/>
                <a:ea typeface="宋体" panose="02010600030101010101" pitchFamily="2" charset="-122"/>
                <a:cs typeface="+mn-cs"/>
              </a:rPr>
              <a:t>4.</a:t>
            </a:r>
            <a:r>
              <a:rPr kumimoji="1" lang="zh-CN" altLang="en-US" sz="2400" b="1" kern="1200" cap="none" spc="0" normalizeH="0" baseline="0" noProof="0">
                <a:solidFill>
                  <a:srgbClr val="FF3300"/>
                </a:solidFill>
                <a:latin typeface="Times New Roman" panose="02020603050405020304" pitchFamily="18" charset="0"/>
                <a:ea typeface="宋体" panose="02010600030101010101" pitchFamily="2" charset="-122"/>
                <a:cs typeface="+mn-cs"/>
              </a:rPr>
              <a:t>位权与基数的关系</a:t>
            </a:r>
            <a:r>
              <a:rPr kumimoji="1" lang="en-US" altLang="zh-CN" sz="2400" b="1" kern="1200" cap="none" spc="0" normalizeH="0" baseline="0" noProof="0">
                <a:solidFill>
                  <a:srgbClr val="FF3300"/>
                </a:solidFill>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各进位制中位权的值是基数的若干次幂。</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172">
                                            <p:txEl>
                                              <p:pRg st="0" end="0"/>
                                            </p:txEl>
                                          </p:spTgt>
                                        </p:tgtEl>
                                        <p:attrNameLst>
                                          <p:attrName>style.visibility</p:attrName>
                                        </p:attrNameLst>
                                      </p:cBhvr>
                                      <p:to>
                                        <p:strVal val="visible"/>
                                      </p:to>
                                    </p:set>
                                    <p:animEffect transition="in" filter="blinds(horizontal)">
                                      <p:cBhvr>
                                        <p:cTn id="13" dur="500"/>
                                        <p:tgtEl>
                                          <p:spTgt spid="717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172">
                                            <p:txEl>
                                              <p:pRg st="1" end="1"/>
                                            </p:txEl>
                                          </p:spTgt>
                                        </p:tgtEl>
                                        <p:attrNameLst>
                                          <p:attrName>style.visibility</p:attrName>
                                        </p:attrNameLst>
                                      </p:cBhvr>
                                      <p:to>
                                        <p:strVal val="visible"/>
                                      </p:to>
                                    </p:set>
                                    <p:animEffect transition="in" filter="blinds(horizontal)">
                                      <p:cBhvr>
                                        <p:cTn id="18" dur="500"/>
                                        <p:tgtEl>
                                          <p:spTgt spid="717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172">
                                            <p:txEl>
                                              <p:pRg st="2" end="2"/>
                                            </p:txEl>
                                          </p:spTgt>
                                        </p:tgtEl>
                                        <p:attrNameLst>
                                          <p:attrName>style.visibility</p:attrName>
                                        </p:attrNameLst>
                                      </p:cBhvr>
                                      <p:to>
                                        <p:strVal val="visible"/>
                                      </p:to>
                                    </p:set>
                                    <p:animEffect transition="in" filter="blinds(horizontal)">
                                      <p:cBhvr>
                                        <p:cTn id="23" dur="500"/>
                                        <p:tgtEl>
                                          <p:spTgt spid="717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172">
                                            <p:txEl>
                                              <p:pRg st="3" end="3"/>
                                            </p:txEl>
                                          </p:spTgt>
                                        </p:tgtEl>
                                        <p:attrNameLst>
                                          <p:attrName>style.visibility</p:attrName>
                                        </p:attrNameLst>
                                      </p:cBhvr>
                                      <p:to>
                                        <p:strVal val="visible"/>
                                      </p:to>
                                    </p:set>
                                    <p:animEffect transition="in" filter="blinds(horizontal)">
                                      <p:cBhvr>
                                        <p:cTn id="28" dur="500"/>
                                        <p:tgtEl>
                                          <p:spTgt spid="717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172">
                                            <p:txEl>
                                              <p:pRg st="4" end="4"/>
                                            </p:txEl>
                                          </p:spTgt>
                                        </p:tgtEl>
                                        <p:attrNameLst>
                                          <p:attrName>style.visibility</p:attrName>
                                        </p:attrNameLst>
                                      </p:cBhvr>
                                      <p:to>
                                        <p:strVal val="visible"/>
                                      </p:to>
                                    </p:set>
                                    <p:animEffect transition="in" filter="blinds(horizontal)">
                                      <p:cBhvr>
                                        <p:cTn id="33" dur="500"/>
                                        <p:tgtEl>
                                          <p:spTgt spid="717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172">
                                            <p:txEl>
                                              <p:pRg st="5" end="5"/>
                                            </p:txEl>
                                          </p:spTgt>
                                        </p:tgtEl>
                                        <p:attrNameLst>
                                          <p:attrName>style.visibility</p:attrName>
                                        </p:attrNameLst>
                                      </p:cBhvr>
                                      <p:to>
                                        <p:strVal val="visible"/>
                                      </p:to>
                                    </p:set>
                                    <p:animEffect transition="in" filter="blinds(horizontal)">
                                      <p:cBhvr>
                                        <p:cTn id="38" dur="500"/>
                                        <p:tgtEl>
                                          <p:spTgt spid="717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172">
                                            <p:txEl>
                                              <p:pRg st="6" end="6"/>
                                            </p:txEl>
                                          </p:spTgt>
                                        </p:tgtEl>
                                        <p:attrNameLst>
                                          <p:attrName>style.visibility</p:attrName>
                                        </p:attrNameLst>
                                      </p:cBhvr>
                                      <p:to>
                                        <p:strVal val="visible"/>
                                      </p:to>
                                    </p:set>
                                    <p:animEffect transition="in" filter="blinds(horizontal)">
                                      <p:cBhvr>
                                        <p:cTn id="43" dur="500"/>
                                        <p:tgtEl>
                                          <p:spTgt spid="71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14313" y="577850"/>
            <a:ext cx="8189913" cy="549275"/>
          </a:xfrm>
          <a:prstGeom prst="rect">
            <a:avLst/>
          </a:prstGeom>
          <a:noFill/>
          <a:ln w="9525">
            <a:noFill/>
            <a:miter lim="800000"/>
          </a:ln>
        </p:spPr>
        <p:txBody>
          <a:bodyPr>
            <a:spAutoFit/>
          </a:bodyPr>
          <a:lstStyle/>
          <a:p>
            <a:pPr marR="0" defTabSz="914400" fontAlgn="base">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1.3.2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原码</a:t>
            </a:r>
          </a:p>
        </p:txBody>
      </p:sp>
      <p:sp>
        <p:nvSpPr>
          <p:cNvPr id="41987" name="Text Box 3"/>
          <p:cNvSpPr txBox="1"/>
          <p:nvPr/>
        </p:nvSpPr>
        <p:spPr>
          <a:xfrm>
            <a:off x="344488" y="1177925"/>
            <a:ext cx="8150225" cy="1203325"/>
          </a:xfrm>
          <a:prstGeom prst="rect">
            <a:avLst/>
          </a:prstGeom>
          <a:noFill/>
          <a:ln w="9525">
            <a:noFill/>
          </a:ln>
        </p:spPr>
        <p:txBody>
          <a:bodyPr>
            <a:spAutoFit/>
          </a:bodyPr>
          <a:lstStyle/>
          <a:p>
            <a:pPr indent="666750" fontAlgn="base">
              <a:lnSpc>
                <a:spcPct val="130000"/>
              </a:lnSpc>
              <a:spcBef>
                <a:spcPct val="50000"/>
              </a:spcBef>
            </a:pPr>
            <a:r>
              <a:rPr lang="zh-CN" altLang="en-US" b="1" dirty="0">
                <a:solidFill>
                  <a:schemeClr val="tx2"/>
                </a:solidFill>
                <a:latin typeface="Times New Roman" panose="02020603050405020304" pitchFamily="18" charset="0"/>
              </a:rPr>
              <a:t>又称</a:t>
            </a:r>
            <a:r>
              <a:rPr lang="en-US" altLang="zh-CN" b="1" dirty="0">
                <a:solidFill>
                  <a:schemeClr val="tx2"/>
                </a:solidFill>
                <a:latin typeface="Times New Roman" panose="02020603050405020304" pitchFamily="18" charset="0"/>
              </a:rPr>
              <a:t>"</a:t>
            </a:r>
            <a:r>
              <a:rPr lang="zh-CN" altLang="en-US" b="1" dirty="0">
                <a:solidFill>
                  <a:schemeClr val="tx2"/>
                </a:solidFill>
                <a:latin typeface="Times New Roman" panose="02020603050405020304" pitchFamily="18" charset="0"/>
              </a:rPr>
              <a:t>符号</a:t>
            </a:r>
            <a:r>
              <a:rPr lang="en-US" altLang="zh-CN" b="1" dirty="0">
                <a:solidFill>
                  <a:schemeClr val="tx2"/>
                </a:solidFill>
                <a:latin typeface="Times New Roman" panose="02020603050405020304" pitchFamily="18" charset="0"/>
              </a:rPr>
              <a:t>+</a:t>
            </a:r>
            <a:r>
              <a:rPr lang="zh-CN" altLang="en-US" b="1" dirty="0">
                <a:solidFill>
                  <a:schemeClr val="tx2"/>
                </a:solidFill>
                <a:latin typeface="Times New Roman" panose="02020603050405020304" pitchFamily="18" charset="0"/>
              </a:rPr>
              <a:t>数值表示</a:t>
            </a:r>
            <a:r>
              <a:rPr lang="en-US" altLang="zh-CN" b="1" dirty="0">
                <a:solidFill>
                  <a:schemeClr val="tx2"/>
                </a:solidFill>
                <a:latin typeface="Times New Roman" panose="02020603050405020304" pitchFamily="18" charset="0"/>
              </a:rPr>
              <a:t>", </a:t>
            </a:r>
            <a:r>
              <a:rPr lang="zh-CN" altLang="en-US" b="1" dirty="0">
                <a:solidFill>
                  <a:schemeClr val="tx2"/>
                </a:solidFill>
                <a:latin typeface="Times New Roman" panose="02020603050405020304" pitchFamily="18" charset="0"/>
              </a:rPr>
              <a:t>对于正数</a:t>
            </a:r>
            <a:r>
              <a:rPr lang="en-US" altLang="zh-CN" b="1" dirty="0">
                <a:solidFill>
                  <a:schemeClr val="tx2"/>
                </a:solidFill>
                <a:latin typeface="Times New Roman" panose="02020603050405020304" pitchFamily="18" charset="0"/>
              </a:rPr>
              <a:t>, </a:t>
            </a:r>
            <a:r>
              <a:rPr lang="zh-CN" altLang="en-US" b="1" dirty="0">
                <a:solidFill>
                  <a:schemeClr val="tx2"/>
                </a:solidFill>
                <a:latin typeface="Times New Roman" panose="02020603050405020304" pitchFamily="18" charset="0"/>
              </a:rPr>
              <a:t>符号位为</a:t>
            </a:r>
            <a:r>
              <a:rPr lang="en-US" altLang="zh-CN" b="1" dirty="0">
                <a:solidFill>
                  <a:schemeClr val="tx2"/>
                </a:solidFill>
                <a:latin typeface="Times New Roman" panose="02020603050405020304" pitchFamily="18" charset="0"/>
              </a:rPr>
              <a:t>0, </a:t>
            </a:r>
            <a:r>
              <a:rPr lang="zh-CN" altLang="en-US" b="1" dirty="0">
                <a:solidFill>
                  <a:schemeClr val="tx2"/>
                </a:solidFill>
                <a:latin typeface="Times New Roman" panose="02020603050405020304" pitchFamily="18" charset="0"/>
              </a:rPr>
              <a:t>对于负数、符号位为</a:t>
            </a:r>
            <a:r>
              <a:rPr lang="en-US" altLang="zh-CN" b="1" dirty="0">
                <a:solidFill>
                  <a:schemeClr val="tx2"/>
                </a:solidFill>
                <a:latin typeface="Times New Roman" panose="02020603050405020304" pitchFamily="18" charset="0"/>
              </a:rPr>
              <a:t>1, </a:t>
            </a:r>
            <a:r>
              <a:rPr lang="zh-CN" altLang="en-US" b="1" dirty="0">
                <a:solidFill>
                  <a:schemeClr val="tx2"/>
                </a:solidFill>
                <a:latin typeface="Times New Roman" panose="02020603050405020304" pitchFamily="18" charset="0"/>
              </a:rPr>
              <a:t>其余各位表示数值部分。</a:t>
            </a:r>
          </a:p>
        </p:txBody>
      </p:sp>
      <p:sp>
        <p:nvSpPr>
          <p:cNvPr id="42017" name="Text Box 33"/>
          <p:cNvSpPr txBox="1"/>
          <p:nvPr/>
        </p:nvSpPr>
        <p:spPr>
          <a:xfrm>
            <a:off x="1174750" y="2424113"/>
            <a:ext cx="6119813" cy="1289050"/>
          </a:xfrm>
          <a:prstGeom prst="rect">
            <a:avLst/>
          </a:prstGeom>
          <a:noFill/>
          <a:ln w="9525">
            <a:noFill/>
          </a:ln>
        </p:spPr>
        <p:txBody>
          <a:bodyPr wrap="none">
            <a:spAutoFit/>
          </a:bodyPr>
          <a:lstStyle/>
          <a:p>
            <a:pPr marL="854075" indent="-854075" fontAlgn="base">
              <a:lnSpc>
                <a:spcPct val="140000"/>
              </a:lnSpc>
            </a:pPr>
            <a:r>
              <a:rPr lang="zh-CN" altLang="en-US" b="1" dirty="0">
                <a:latin typeface="Times New Roman" panose="02020603050405020304" pitchFamily="18" charset="0"/>
              </a:rPr>
              <a:t>例：</a:t>
            </a:r>
            <a:r>
              <a:rPr lang="zh-CN" altLang="en-US"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 +10011	    </a:t>
            </a:r>
            <a:r>
              <a:rPr lang="en-US" altLang="zh-CN" i="1" dirty="0">
                <a:latin typeface="Times New Roman" panose="02020603050405020304" pitchFamily="18" charset="0"/>
              </a:rPr>
              <a:t>N</a:t>
            </a:r>
            <a:r>
              <a:rPr lang="en-US" altLang="zh-CN" baseline="-25000" dirty="0">
                <a:latin typeface="Times New Roman" panose="02020603050405020304" pitchFamily="18" charset="0"/>
              </a:rPr>
              <a:t>2  </a:t>
            </a:r>
            <a:r>
              <a:rPr lang="en-US" altLang="zh-CN" dirty="0">
                <a:latin typeface="Times New Roman" panose="02020603050405020304" pitchFamily="18" charset="0"/>
              </a:rPr>
              <a:t>= – 01010</a:t>
            </a:r>
            <a:br>
              <a:rPr lang="en-US" altLang="zh-CN" dirty="0">
                <a:latin typeface="Times New Roman" panose="02020603050405020304" pitchFamily="18" charset="0"/>
              </a:rPr>
            </a:b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zh-CN" altLang="zh-CN" baseline="-25000" dirty="0">
                <a:latin typeface="Times New Roman" panose="02020603050405020304" pitchFamily="18" charset="0"/>
              </a:rPr>
              <a:t>原</a:t>
            </a:r>
            <a:r>
              <a:rPr lang="en-US" altLang="zh-CN" dirty="0">
                <a:latin typeface="Times New Roman" panose="02020603050405020304" pitchFamily="18" charset="0"/>
              </a:rPr>
              <a:t>= 010011	[</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原</a:t>
            </a:r>
            <a:r>
              <a:rPr lang="en-US" altLang="zh-CN" dirty="0">
                <a:latin typeface="Times New Roman" panose="02020603050405020304" pitchFamily="18" charset="0"/>
              </a:rPr>
              <a:t>= 101010</a:t>
            </a:r>
          </a:p>
        </p:txBody>
      </p:sp>
      <p:sp>
        <p:nvSpPr>
          <p:cNvPr id="42018" name="Text Box 34"/>
          <p:cNvSpPr txBox="1"/>
          <p:nvPr/>
        </p:nvSpPr>
        <p:spPr>
          <a:xfrm>
            <a:off x="944563" y="3705225"/>
            <a:ext cx="7177087" cy="2597150"/>
          </a:xfrm>
          <a:prstGeom prst="rect">
            <a:avLst/>
          </a:prstGeom>
          <a:noFill/>
          <a:ln w="9525">
            <a:noFill/>
          </a:ln>
        </p:spPr>
        <p:txBody>
          <a:bodyPr>
            <a:spAutoFit/>
          </a:bodyPr>
          <a:lstStyle/>
          <a:p>
            <a:pPr fontAlgn="base">
              <a:lnSpc>
                <a:spcPct val="150000"/>
              </a:lnSpc>
            </a:pPr>
            <a:r>
              <a:rPr lang="zh-CN" altLang="en-US" b="1" dirty="0">
                <a:solidFill>
                  <a:srgbClr val="FF00FF"/>
                </a:solidFill>
                <a:latin typeface="Times New Roman" panose="02020603050405020304" pitchFamily="18" charset="0"/>
              </a:rPr>
              <a:t>原码表示的特点</a:t>
            </a:r>
            <a:r>
              <a:rPr lang="en-US" altLang="zh-CN" b="1" dirty="0">
                <a:solidFill>
                  <a:srgbClr val="FF00FF"/>
                </a:solidFill>
                <a:latin typeface="Times New Roman" panose="02020603050405020304" pitchFamily="18" charset="0"/>
              </a:rPr>
              <a:t>:</a:t>
            </a:r>
          </a:p>
          <a:p>
            <a:pPr fontAlgn="base">
              <a:lnSpc>
                <a:spcPct val="150000"/>
              </a:lnSpc>
            </a:pPr>
            <a:r>
              <a:rPr lang="en-US" altLang="zh-CN" b="1" dirty="0">
                <a:solidFill>
                  <a:srgbClr val="FF00FF"/>
                </a:solidFill>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真值</a:t>
            </a:r>
            <a:r>
              <a:rPr lang="en-US" altLang="zh-CN" b="1" dirty="0">
                <a:latin typeface="Times New Roman" panose="02020603050405020304" pitchFamily="18" charset="0"/>
              </a:rPr>
              <a:t>0</a:t>
            </a:r>
            <a:r>
              <a:rPr lang="zh-CN" altLang="en-US" b="1" dirty="0">
                <a:latin typeface="Times New Roman" panose="02020603050405020304" pitchFamily="18" charset="0"/>
              </a:rPr>
              <a:t>有两种原码表示形式</a:t>
            </a:r>
            <a:r>
              <a:rPr lang="en-US" altLang="zh-CN" b="1" dirty="0">
                <a:latin typeface="Times New Roman" panose="02020603050405020304" pitchFamily="18" charset="0"/>
              </a:rPr>
              <a:t>,</a:t>
            </a:r>
          </a:p>
          <a:p>
            <a:pPr fontAlgn="base">
              <a:lnSpc>
                <a:spcPct val="150000"/>
              </a:lnSpc>
            </a:pPr>
            <a:r>
              <a:rPr lang="en-US" altLang="zh-CN" b="1" dirty="0">
                <a:latin typeface="Times New Roman" panose="02020603050405020304" pitchFamily="18" charset="0"/>
              </a:rPr>
              <a:t>            </a:t>
            </a:r>
            <a:r>
              <a:rPr lang="zh-CN" altLang="en-US" b="1" dirty="0">
                <a:latin typeface="Times New Roman" panose="02020603050405020304" pitchFamily="18" charset="0"/>
              </a:rPr>
              <a:t>即   </a:t>
            </a:r>
            <a:r>
              <a:rPr lang="en-US" altLang="zh-CN" b="1" dirty="0">
                <a:latin typeface="Times New Roman" panose="02020603050405020304" pitchFamily="18" charset="0"/>
              </a:rPr>
              <a:t>[ +0]</a:t>
            </a:r>
            <a:r>
              <a:rPr lang="zh-CN" altLang="en-US" b="1" baseline="-25000" dirty="0">
                <a:latin typeface="Times New Roman" panose="02020603050405020304" pitchFamily="18" charset="0"/>
              </a:rPr>
              <a:t>原</a:t>
            </a:r>
            <a:r>
              <a:rPr lang="en-US" altLang="zh-CN" b="1" dirty="0">
                <a:latin typeface="Times New Roman" panose="02020603050405020304" pitchFamily="18" charset="0"/>
              </a:rPr>
              <a:t>= 00…0	[– 0]</a:t>
            </a:r>
            <a:r>
              <a:rPr lang="zh-CN" altLang="en-US" b="1" baseline="-25000" dirty="0">
                <a:latin typeface="Times New Roman" panose="02020603050405020304" pitchFamily="18" charset="0"/>
              </a:rPr>
              <a:t>原</a:t>
            </a:r>
            <a:r>
              <a:rPr lang="en-US" altLang="zh-CN" b="1" dirty="0">
                <a:latin typeface="Times New Roman" panose="02020603050405020304" pitchFamily="18" charset="0"/>
              </a:rPr>
              <a:t>= 1 0…0</a:t>
            </a:r>
          </a:p>
          <a:p>
            <a:pPr fontAlgn="base">
              <a:lnSpc>
                <a:spcPct val="150000"/>
              </a:lnSpc>
            </a:pPr>
            <a:r>
              <a:rPr lang="en-US" altLang="zh-CN" b="1" dirty="0">
                <a:latin typeface="Times New Roman" panose="02020603050405020304" pitchFamily="18" charset="0"/>
              </a:rPr>
              <a:t>     (2)</a:t>
            </a:r>
            <a:r>
              <a:rPr lang="zh-CN" altLang="en-US" b="1" dirty="0">
                <a:latin typeface="Times New Roman" panose="02020603050405020304" pitchFamily="18" charset="0"/>
              </a:rPr>
              <a:t>表示范围：</a:t>
            </a:r>
            <a:r>
              <a:rPr lang="en-US" altLang="zh-CN" b="1" dirty="0">
                <a:latin typeface="Times New Roman" panose="02020603050405020304" pitchFamily="18" charset="0"/>
              </a:rPr>
              <a:t>-127—+127</a:t>
            </a:r>
            <a:r>
              <a:rPr lang="zh-CN" altLang="en-US" b="1" dirty="0">
                <a:latin typeface="Times New Roman" panose="02020603050405020304" pitchFamily="18" charset="0"/>
              </a:rPr>
              <a:t>（</a:t>
            </a:r>
            <a:r>
              <a:rPr lang="en-US" altLang="zh-CN" b="1" dirty="0">
                <a:latin typeface="Times New Roman" panose="02020603050405020304" pitchFamily="18" charset="0"/>
              </a:rPr>
              <a:t>8</a:t>
            </a:r>
            <a:r>
              <a:rPr lang="zh-CN" altLang="en-US" b="1" dirty="0">
                <a:latin typeface="Times New Roman" panose="02020603050405020304" pitchFamily="18" charset="0"/>
              </a:rPr>
              <a:t>位整数）</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left)">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017">
                                            <p:txEl>
                                              <p:pRg st="0" end="0"/>
                                            </p:txEl>
                                          </p:spTgt>
                                        </p:tgtEl>
                                        <p:attrNameLst>
                                          <p:attrName>style.visibility</p:attrName>
                                        </p:attrNameLst>
                                      </p:cBhvr>
                                      <p:to>
                                        <p:strVal val="visible"/>
                                      </p:to>
                                    </p:set>
                                    <p:animEffect transition="in" filter="wipe(left)">
                                      <p:cBhvr>
                                        <p:cTn id="12" dur="500"/>
                                        <p:tgtEl>
                                          <p:spTgt spid="420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018">
                                            <p:txEl>
                                              <p:pRg st="0" end="0"/>
                                            </p:txEl>
                                          </p:spTgt>
                                        </p:tgtEl>
                                        <p:attrNameLst>
                                          <p:attrName>style.visibility</p:attrName>
                                        </p:attrNameLst>
                                      </p:cBhvr>
                                      <p:to>
                                        <p:strVal val="visible"/>
                                      </p:to>
                                    </p:set>
                                    <p:animEffect transition="in" filter="wipe(left)">
                                      <p:cBhvr>
                                        <p:cTn id="17" dur="500"/>
                                        <p:tgtEl>
                                          <p:spTgt spid="420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018">
                                            <p:txEl>
                                              <p:pRg st="1" end="1"/>
                                            </p:txEl>
                                          </p:spTgt>
                                        </p:tgtEl>
                                        <p:attrNameLst>
                                          <p:attrName>style.visibility</p:attrName>
                                        </p:attrNameLst>
                                      </p:cBhvr>
                                      <p:to>
                                        <p:strVal val="visible"/>
                                      </p:to>
                                    </p:set>
                                    <p:animEffect transition="in" filter="wipe(left)">
                                      <p:cBhvr>
                                        <p:cTn id="22" dur="500"/>
                                        <p:tgtEl>
                                          <p:spTgt spid="4201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018">
                                            <p:txEl>
                                              <p:pRg st="2" end="2"/>
                                            </p:txEl>
                                          </p:spTgt>
                                        </p:tgtEl>
                                        <p:attrNameLst>
                                          <p:attrName>style.visibility</p:attrName>
                                        </p:attrNameLst>
                                      </p:cBhvr>
                                      <p:to>
                                        <p:strVal val="visible"/>
                                      </p:to>
                                    </p:set>
                                    <p:animEffect transition="in" filter="wipe(left)">
                                      <p:cBhvr>
                                        <p:cTn id="27" dur="500"/>
                                        <p:tgtEl>
                                          <p:spTgt spid="4201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2018">
                                            <p:txEl>
                                              <p:pRg st="3" end="3"/>
                                            </p:txEl>
                                          </p:spTgt>
                                        </p:tgtEl>
                                        <p:attrNameLst>
                                          <p:attrName>style.visibility</p:attrName>
                                        </p:attrNameLst>
                                      </p:cBhvr>
                                      <p:to>
                                        <p:strVal val="visible"/>
                                      </p:to>
                                    </p:set>
                                    <p:animEffect transition="in" filter="wipe(left)">
                                      <p:cBhvr>
                                        <p:cTn id="32" dur="500"/>
                                        <p:tgtEl>
                                          <p:spTgt spid="420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42017" grpId="0" build="p"/>
      <p:bldP spid="4201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5"/>
          <p:cNvSpPr txBox="1"/>
          <p:nvPr/>
        </p:nvSpPr>
        <p:spPr>
          <a:xfrm>
            <a:off x="473075" y="647700"/>
            <a:ext cx="2224088" cy="579438"/>
          </a:xfrm>
          <a:prstGeom prst="rect">
            <a:avLst/>
          </a:prstGeom>
          <a:noFill/>
          <a:ln w="9525">
            <a:noFill/>
          </a:ln>
        </p:spPr>
        <p:txBody>
          <a:bodyPr wrap="none">
            <a:spAutoFit/>
          </a:bodyPr>
          <a:lstStyle/>
          <a:p>
            <a:pPr fontAlgn="base"/>
            <a:r>
              <a:rPr lang="zh-CN" altLang="en-US" sz="3200" b="1" dirty="0">
                <a:solidFill>
                  <a:srgbClr val="FF0000"/>
                </a:solidFill>
                <a:latin typeface="Arial" panose="020B0604020202020204" pitchFamily="34" charset="0"/>
              </a:rPr>
              <a:t>原码公式：</a:t>
            </a:r>
          </a:p>
        </p:txBody>
      </p:sp>
      <p:graphicFrame>
        <p:nvGraphicFramePr>
          <p:cNvPr id="98310" name="Object 6"/>
          <p:cNvGraphicFramePr>
            <a:graphicFrameLocks noGrp="1"/>
          </p:cNvGraphicFramePr>
          <p:nvPr>
            <p:ph sz="half" idx="2"/>
          </p:nvPr>
        </p:nvGraphicFramePr>
        <p:xfrm>
          <a:off x="1571625" y="4651375"/>
          <a:ext cx="4732338" cy="1158875"/>
        </p:xfrm>
        <a:graphic>
          <a:graphicData uri="http://schemas.openxmlformats.org/presentationml/2006/ole">
            <mc:AlternateContent xmlns:mc="http://schemas.openxmlformats.org/markup-compatibility/2006">
              <mc:Choice xmlns:v="urn:schemas-microsoft-com:vml" Requires="v">
                <p:oleObj spid="_x0000_s14343" r:id="rId3" imgW="1866900" imgH="457200" progId="Equation.3">
                  <p:embed/>
                </p:oleObj>
              </mc:Choice>
              <mc:Fallback>
                <p:oleObj r:id="rId3" imgW="1866900" imgH="457200" progId="Equation.3">
                  <p:embed/>
                  <p:pic>
                    <p:nvPicPr>
                      <p:cNvPr id="0" name="图片 3154"/>
                      <p:cNvPicPr/>
                      <p:nvPr/>
                    </p:nvPicPr>
                    <p:blipFill>
                      <a:blip r:embed="rId4"/>
                      <a:stretch>
                        <a:fillRect/>
                      </a:stretch>
                    </p:blipFill>
                    <p:spPr>
                      <a:xfrm>
                        <a:off x="1571625" y="4651375"/>
                        <a:ext cx="4732338" cy="1158875"/>
                      </a:xfrm>
                      <a:prstGeom prst="rect">
                        <a:avLst/>
                      </a:prstGeom>
                      <a:noFill/>
                      <a:ln w="38100">
                        <a:miter/>
                      </a:ln>
                    </p:spPr>
                  </p:pic>
                </p:oleObj>
              </mc:Fallback>
            </mc:AlternateContent>
          </a:graphicData>
        </a:graphic>
      </p:graphicFrame>
      <p:sp>
        <p:nvSpPr>
          <p:cNvPr id="98314" name="Text Box 10"/>
          <p:cNvSpPr txBox="1"/>
          <p:nvPr/>
        </p:nvSpPr>
        <p:spPr>
          <a:xfrm>
            <a:off x="665163" y="1455738"/>
            <a:ext cx="8558212" cy="522287"/>
          </a:xfrm>
          <a:prstGeom prst="rect">
            <a:avLst/>
          </a:prstGeom>
          <a:noFill/>
          <a:ln w="9525">
            <a:noFill/>
          </a:ln>
        </p:spPr>
        <p:txBody>
          <a:bodyPr wrap="none">
            <a:spAutoFit/>
          </a:bodyPr>
          <a:lstStyle/>
          <a:p>
            <a:pPr fontAlgn="base"/>
            <a:r>
              <a:rPr lang="zh-CN" altLang="en-US" b="1" dirty="0">
                <a:solidFill>
                  <a:srgbClr val="FF00FF"/>
                </a:solidFill>
                <a:latin typeface="Arial" panose="020B0604020202020204" pitchFamily="34" charset="0"/>
              </a:rPr>
              <a:t>整数</a:t>
            </a:r>
            <a:r>
              <a:rPr lang="zh-CN" altLang="en-US" b="1" dirty="0">
                <a:latin typeface="Arial" panose="020B0604020202020204" pitchFamily="34" charset="0"/>
              </a:rPr>
              <a:t>：真值</a:t>
            </a:r>
            <a:r>
              <a:rPr lang="en-US" altLang="zh-CN" b="1" dirty="0">
                <a:latin typeface="Arial" panose="020B0604020202020204" pitchFamily="34" charset="0"/>
              </a:rPr>
              <a:t>N</a:t>
            </a:r>
            <a:r>
              <a:rPr lang="zh-CN" altLang="en-US" b="1" dirty="0">
                <a:latin typeface="Arial" panose="020B0604020202020204" pitchFamily="34" charset="0"/>
              </a:rPr>
              <a:t>为整数，由</a:t>
            </a:r>
            <a:r>
              <a:rPr lang="en-US" altLang="zh-CN" b="1" dirty="0">
                <a:latin typeface="Arial" panose="020B0604020202020204" pitchFamily="34" charset="0"/>
              </a:rPr>
              <a:t>n-1</a:t>
            </a:r>
            <a:r>
              <a:rPr lang="zh-CN" altLang="en-US" b="1" dirty="0">
                <a:latin typeface="Arial" panose="020B0604020202020204" pitchFamily="34" charset="0"/>
              </a:rPr>
              <a:t>位二进制数字组成，则：</a:t>
            </a:r>
          </a:p>
        </p:txBody>
      </p:sp>
      <p:sp>
        <p:nvSpPr>
          <p:cNvPr id="98316" name="Text Box 12"/>
          <p:cNvSpPr txBox="1"/>
          <p:nvPr/>
        </p:nvSpPr>
        <p:spPr>
          <a:xfrm>
            <a:off x="742950" y="3756025"/>
            <a:ext cx="8559800" cy="523875"/>
          </a:xfrm>
          <a:prstGeom prst="rect">
            <a:avLst/>
          </a:prstGeom>
          <a:noFill/>
          <a:ln w="9525">
            <a:noFill/>
          </a:ln>
        </p:spPr>
        <p:txBody>
          <a:bodyPr wrap="none">
            <a:spAutoFit/>
          </a:bodyPr>
          <a:lstStyle/>
          <a:p>
            <a:pPr fontAlgn="base"/>
            <a:r>
              <a:rPr lang="zh-CN" altLang="en-US" b="1" dirty="0">
                <a:solidFill>
                  <a:srgbClr val="FF00FF"/>
                </a:solidFill>
                <a:latin typeface="Arial" panose="020B0604020202020204" pitchFamily="34" charset="0"/>
              </a:rPr>
              <a:t>定点小数</a:t>
            </a:r>
            <a:r>
              <a:rPr lang="zh-CN" altLang="en-US" b="1" dirty="0">
                <a:latin typeface="Arial" panose="020B0604020202020204" pitchFamily="34" charset="0"/>
              </a:rPr>
              <a:t>：</a:t>
            </a:r>
            <a:r>
              <a:rPr lang="en-US" altLang="zh-CN" b="1" dirty="0">
                <a:latin typeface="Arial" panose="020B0604020202020204" pitchFamily="34" charset="0"/>
              </a:rPr>
              <a:t>N</a:t>
            </a:r>
            <a:r>
              <a:rPr lang="zh-CN" altLang="en-US" b="1" dirty="0">
                <a:latin typeface="Arial" panose="020B0604020202020204" pitchFamily="34" charset="0"/>
              </a:rPr>
              <a:t>为二进制小数，有</a:t>
            </a:r>
            <a:r>
              <a:rPr lang="en-US" altLang="zh-CN" b="1" dirty="0">
                <a:latin typeface="Arial" panose="020B0604020202020204" pitchFamily="34" charset="0"/>
              </a:rPr>
              <a:t>n-1</a:t>
            </a:r>
            <a:r>
              <a:rPr lang="zh-CN" altLang="en-US" b="1" dirty="0">
                <a:latin typeface="Arial" panose="020B0604020202020204" pitchFamily="34" charset="0"/>
              </a:rPr>
              <a:t>位小数组成，则：</a:t>
            </a:r>
            <a:endParaRPr lang="zh-CN" altLang="en-US" b="1" dirty="0">
              <a:solidFill>
                <a:srgbClr val="0000FF"/>
              </a:solidFill>
              <a:latin typeface="Arial" panose="020B0604020202020204" pitchFamily="34" charset="0"/>
            </a:endParaRPr>
          </a:p>
        </p:txBody>
      </p:sp>
      <p:graphicFrame>
        <p:nvGraphicFramePr>
          <p:cNvPr id="98317" name="Object 13"/>
          <p:cNvGraphicFramePr>
            <a:graphicFrameLocks noGrp="1"/>
          </p:cNvGraphicFramePr>
          <p:nvPr>
            <p:ph sz="half" idx="1"/>
          </p:nvPr>
        </p:nvGraphicFramePr>
        <p:xfrm>
          <a:off x="1479550" y="2120900"/>
          <a:ext cx="4767263" cy="1169988"/>
        </p:xfrm>
        <a:graphic>
          <a:graphicData uri="http://schemas.openxmlformats.org/presentationml/2006/ole">
            <mc:AlternateContent xmlns:mc="http://schemas.openxmlformats.org/markup-compatibility/2006">
              <mc:Choice xmlns:v="urn:schemas-microsoft-com:vml" Requires="v">
                <p:oleObj spid="_x0000_s14344" r:id="rId5" imgW="2070100" imgH="508000" progId="Equation.3">
                  <p:embed/>
                </p:oleObj>
              </mc:Choice>
              <mc:Fallback>
                <p:oleObj r:id="rId5" imgW="2070100" imgH="508000" progId="Equation.3">
                  <p:embed/>
                  <p:pic>
                    <p:nvPicPr>
                      <p:cNvPr id="0" name="图片 3155"/>
                      <p:cNvPicPr/>
                      <p:nvPr/>
                    </p:nvPicPr>
                    <p:blipFill>
                      <a:blip r:embed="rId6"/>
                      <a:stretch>
                        <a:fillRect/>
                      </a:stretch>
                    </p:blipFill>
                    <p:spPr>
                      <a:xfrm>
                        <a:off x="1479550" y="2120900"/>
                        <a:ext cx="4767263" cy="1169988"/>
                      </a:xfrm>
                      <a:prstGeom prst="rect">
                        <a:avLst/>
                      </a:prstGeom>
                      <a:noFill/>
                      <a:ln w="38100">
                        <a:miter/>
                      </a:ln>
                    </p:spPr>
                  </p:pic>
                </p:oleObj>
              </mc:Fallback>
            </mc:AlternateContent>
          </a:graphicData>
        </a:graphic>
      </p:graphicFrame>
      <p:sp>
        <p:nvSpPr>
          <p:cNvPr id="7" name="矩形 6"/>
          <p:cNvSpPr/>
          <p:nvPr/>
        </p:nvSpPr>
        <p:spPr>
          <a:xfrm>
            <a:off x="6215063" y="2360613"/>
            <a:ext cx="2928938" cy="523875"/>
          </a:xfrm>
          <a:prstGeom prst="rect">
            <a:avLst/>
          </a:prstGeom>
        </p:spPr>
        <p:txBody>
          <a:bodyPr>
            <a:spAutoFit/>
          </a:bodyPr>
          <a:lstStyle/>
          <a:p>
            <a:pPr marL="0" marR="0" lvl="0" indent="0" algn="l" defTabSz="914400" rtl="0" eaLnBrk="1" fontAlgn="ctr"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（含一位符号位）</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96" name="矩形 7"/>
          <p:cNvSpPr/>
          <p:nvPr/>
        </p:nvSpPr>
        <p:spPr>
          <a:xfrm>
            <a:off x="6210300" y="4887913"/>
            <a:ext cx="3070225" cy="523875"/>
          </a:xfrm>
          <a:prstGeom prst="rect">
            <a:avLst/>
          </a:prstGeom>
          <a:noFill/>
          <a:ln w="9525">
            <a:noFill/>
          </a:ln>
        </p:spPr>
        <p:txBody>
          <a:bodyPr wrap="none">
            <a:spAutoFit/>
          </a:bodyPr>
          <a:lstStyle/>
          <a:p>
            <a:r>
              <a:rPr lang="zh-CN" altLang="en-US" b="1" dirty="0">
                <a:solidFill>
                  <a:srgbClr val="0000FF"/>
                </a:solidFill>
                <a:latin typeface="Arial" panose="020B0604020202020204" pitchFamily="34" charset="0"/>
              </a:rPr>
              <a:t>（含一位符号位）</a:t>
            </a:r>
            <a:endParaRPr lang="zh-CN" altLang="en-US"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8317"/>
                                        </p:tgtEl>
                                        <p:attrNameLst>
                                          <p:attrName>style.visibility</p:attrName>
                                        </p:attrNameLst>
                                      </p:cBhvr>
                                      <p:to>
                                        <p:strVal val="visible"/>
                                      </p:to>
                                    </p:set>
                                    <p:animEffect transition="in" filter="blinds(horizontal)">
                                      <p:cBhvr>
                                        <p:cTn id="11" dur="500"/>
                                        <p:tgtEl>
                                          <p:spTgt spid="9831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83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8310"/>
                                        </p:tgtEl>
                                        <p:attrNameLst>
                                          <p:attrName>style.visibility</p:attrName>
                                        </p:attrNameLst>
                                      </p:cBhvr>
                                      <p:to>
                                        <p:strVal val="visible"/>
                                      </p:to>
                                    </p:set>
                                    <p:animEffect transition="in" filter="blinds(horizontal)">
                                      <p:cBhvr>
                                        <p:cTn id="25" dur="500"/>
                                        <p:tgtEl>
                                          <p:spTgt spid="983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296"/>
                                        </p:tgtEl>
                                        <p:attrNameLst>
                                          <p:attrName>style.visibility</p:attrName>
                                        </p:attrNameLst>
                                      </p:cBhvr>
                                      <p:to>
                                        <p:strVal val="visible"/>
                                      </p:to>
                                    </p:set>
                                    <p:animEffect transition="in" filter="blinds(horizontal)">
                                      <p:cBhvr>
                                        <p:cTn id="30" dur="500"/>
                                        <p:tgtEl>
                                          <p:spTgt spid="12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4" grpId="0"/>
      <p:bldP spid="98316" grpId="0"/>
      <p:bldP spid="7" grpId="0"/>
      <p:bldP spid="1229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69875" y="646113"/>
            <a:ext cx="7927975" cy="549275"/>
          </a:xfrm>
          <a:prstGeom prst="rect">
            <a:avLst/>
          </a:prstGeom>
          <a:noFill/>
          <a:ln w="9525">
            <a:noFill/>
            <a:miter lim="800000"/>
          </a:ln>
        </p:spPr>
        <p:txBody>
          <a:bodyPr>
            <a:spAutoFit/>
          </a:bodyPr>
          <a:lstStyle/>
          <a:p>
            <a:pPr marR="0" defTabSz="914400" fontAlgn="base">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1.3.3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反   码</a:t>
            </a:r>
          </a:p>
        </p:txBody>
      </p:sp>
      <p:sp>
        <p:nvSpPr>
          <p:cNvPr id="17411" name="Text Box 3"/>
          <p:cNvSpPr txBox="1"/>
          <p:nvPr/>
        </p:nvSpPr>
        <p:spPr>
          <a:xfrm>
            <a:off x="685800" y="1268413"/>
            <a:ext cx="7597775" cy="1630362"/>
          </a:xfrm>
          <a:prstGeom prst="rect">
            <a:avLst/>
          </a:prstGeom>
          <a:noFill/>
          <a:ln w="9525">
            <a:noFill/>
          </a:ln>
        </p:spPr>
        <p:txBody>
          <a:bodyPr>
            <a:spAutoFit/>
          </a:bodyPr>
          <a:lstStyle/>
          <a:p>
            <a:pPr indent="666750" fontAlgn="base">
              <a:lnSpc>
                <a:spcPct val="120000"/>
              </a:lnSpc>
              <a:spcBef>
                <a:spcPct val="50000"/>
              </a:spcBef>
            </a:pPr>
            <a:r>
              <a:rPr lang="zh-CN" altLang="en-US" b="1" dirty="0">
                <a:latin typeface="Times New Roman" panose="02020603050405020304" pitchFamily="18" charset="0"/>
              </a:rPr>
              <a:t>对于正数，其反码表示与原码表示相同，对于负数，符号位为</a:t>
            </a:r>
            <a:r>
              <a:rPr lang="en-US" altLang="zh-CN" b="1" dirty="0">
                <a:latin typeface="Times New Roman" panose="02020603050405020304" pitchFamily="18" charset="0"/>
              </a:rPr>
              <a:t>1</a:t>
            </a:r>
            <a:r>
              <a:rPr lang="zh-CN" altLang="en-US" b="1" dirty="0">
                <a:latin typeface="Times New Roman" panose="02020603050405020304" pitchFamily="18" charset="0"/>
              </a:rPr>
              <a:t>，其余各位是将原码数值按位求反。</a:t>
            </a:r>
          </a:p>
        </p:txBody>
      </p:sp>
      <p:sp>
        <p:nvSpPr>
          <p:cNvPr id="17412" name="Text Box 4"/>
          <p:cNvSpPr txBox="1"/>
          <p:nvPr/>
        </p:nvSpPr>
        <p:spPr>
          <a:xfrm>
            <a:off x="695325" y="2749550"/>
            <a:ext cx="7308850" cy="1298575"/>
          </a:xfrm>
          <a:prstGeom prst="rect">
            <a:avLst/>
          </a:prstGeom>
          <a:noFill/>
          <a:ln w="9525">
            <a:noFill/>
          </a:ln>
        </p:spPr>
        <p:txBody>
          <a:bodyPr>
            <a:spAutoFit/>
          </a:bodyPr>
          <a:lstStyle/>
          <a:p>
            <a:pPr marL="1333500" indent="-1333500" fontAlgn="base">
              <a:lnSpc>
                <a:spcPct val="140000"/>
              </a:lnSpc>
            </a:pPr>
            <a:r>
              <a:rPr lang="zh-CN" altLang="en-US" dirty="0">
                <a:latin typeface="Times New Roman" panose="02020603050405020304" pitchFamily="18" charset="0"/>
              </a:rPr>
              <a:t>例：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 +10011	           </a:t>
            </a:r>
            <a:r>
              <a:rPr lang="en-US" altLang="zh-CN" i="1" dirty="0">
                <a:latin typeface="Times New Roman" panose="02020603050405020304" pitchFamily="18" charset="0"/>
              </a:rPr>
              <a:t>N</a:t>
            </a:r>
            <a:r>
              <a:rPr lang="en-US" altLang="zh-CN" baseline="-25000" dirty="0">
                <a:latin typeface="Times New Roman" panose="02020603050405020304" pitchFamily="18" charset="0"/>
              </a:rPr>
              <a:t>2       </a:t>
            </a:r>
            <a:r>
              <a:rPr lang="en-US" altLang="zh-CN" dirty="0">
                <a:latin typeface="Times New Roman" panose="02020603050405020304" pitchFamily="18" charset="0"/>
              </a:rPr>
              <a:t>= – 01010</a:t>
            </a:r>
            <a:br>
              <a:rPr lang="en-US" altLang="zh-CN" dirty="0">
                <a:latin typeface="Times New Roman" panose="02020603050405020304" pitchFamily="18" charset="0"/>
              </a:rPr>
            </a:b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r>
              <a:rPr lang="en-US" altLang="zh-CN" dirty="0">
                <a:latin typeface="Times New Roman" panose="02020603050405020304" pitchFamily="18" charset="0"/>
              </a:rPr>
              <a:t>= 010011		[</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r>
              <a:rPr lang="en-US" altLang="zh-CN" dirty="0">
                <a:latin typeface="Times New Roman" panose="02020603050405020304" pitchFamily="18" charset="0"/>
              </a:rPr>
              <a:t>= 1 10101</a:t>
            </a:r>
          </a:p>
        </p:txBody>
      </p:sp>
      <p:sp>
        <p:nvSpPr>
          <p:cNvPr id="17413" name="Text Box 5"/>
          <p:cNvSpPr txBox="1"/>
          <p:nvPr/>
        </p:nvSpPr>
        <p:spPr>
          <a:xfrm>
            <a:off x="765175" y="4117975"/>
            <a:ext cx="7505700" cy="2160588"/>
          </a:xfrm>
          <a:prstGeom prst="rect">
            <a:avLst/>
          </a:prstGeom>
          <a:noFill/>
          <a:ln w="9525">
            <a:noFill/>
          </a:ln>
        </p:spPr>
        <p:txBody>
          <a:bodyPr>
            <a:spAutoFit/>
          </a:bodyPr>
          <a:lstStyle/>
          <a:p>
            <a:pPr marL="1524000" indent="-1524000" fontAlgn="base">
              <a:lnSpc>
                <a:spcPct val="120000"/>
              </a:lnSpc>
            </a:pPr>
            <a:r>
              <a:rPr lang="zh-CN" altLang="en-US" b="1" dirty="0">
                <a:solidFill>
                  <a:srgbClr val="FF00FF"/>
                </a:solidFill>
                <a:latin typeface="Times New Roman" panose="02020603050405020304" pitchFamily="18" charset="0"/>
              </a:rPr>
              <a:t>反码表示的特点</a:t>
            </a:r>
            <a:r>
              <a:rPr lang="en-US" altLang="zh-CN" b="1" dirty="0">
                <a:solidFill>
                  <a:srgbClr val="FF00FF"/>
                </a:solidFill>
                <a:latin typeface="Times New Roman" panose="02020603050405020304" pitchFamily="18" charset="0"/>
              </a:rPr>
              <a:t>:</a:t>
            </a:r>
          </a:p>
          <a:p>
            <a:pPr marL="1524000" indent="-1524000" fontAlgn="base">
              <a:lnSpc>
                <a:spcPct val="120000"/>
              </a:lnSpc>
            </a:pPr>
            <a:r>
              <a:rPr lang="en-US" altLang="zh-CN" b="1" dirty="0">
                <a:latin typeface="Times New Roman" panose="02020603050405020304" pitchFamily="18" charset="0"/>
              </a:rPr>
              <a:t>    (1)  </a:t>
            </a:r>
            <a:r>
              <a:rPr lang="zh-CN" altLang="en-US" b="1" dirty="0">
                <a:latin typeface="Times New Roman" panose="02020603050405020304" pitchFamily="18" charset="0"/>
              </a:rPr>
              <a:t>真值</a:t>
            </a:r>
            <a:r>
              <a:rPr lang="en-US" altLang="zh-CN" b="1" dirty="0">
                <a:latin typeface="Times New Roman" panose="02020603050405020304" pitchFamily="18" charset="0"/>
              </a:rPr>
              <a:t>0</a:t>
            </a:r>
            <a:r>
              <a:rPr lang="zh-CN" altLang="en-US" b="1" dirty="0">
                <a:latin typeface="Times New Roman" panose="02020603050405020304" pitchFamily="18" charset="0"/>
              </a:rPr>
              <a:t>也有两种反码表示形式，即         </a:t>
            </a:r>
            <a:r>
              <a:rPr lang="en-US" altLang="zh-CN" b="1" dirty="0">
                <a:latin typeface="Times New Roman" panose="02020603050405020304" pitchFamily="18" charset="0"/>
              </a:rPr>
              <a:t>[ +0]</a:t>
            </a:r>
            <a:r>
              <a:rPr lang="zh-CN" altLang="zh-CN" b="1" baseline="-25000" dirty="0">
                <a:latin typeface="Times New Roman" panose="02020603050405020304" pitchFamily="18" charset="0"/>
              </a:rPr>
              <a:t>反</a:t>
            </a:r>
            <a:r>
              <a:rPr lang="en-US" altLang="zh-CN" b="1" dirty="0">
                <a:latin typeface="Times New Roman" panose="02020603050405020304" pitchFamily="18" charset="0"/>
              </a:rPr>
              <a:t>= 00…0		[– 0]</a:t>
            </a:r>
            <a:r>
              <a:rPr lang="zh-CN" altLang="zh-CN" b="1" baseline="-25000" dirty="0">
                <a:latin typeface="Times New Roman" panose="02020603050405020304" pitchFamily="18" charset="0"/>
              </a:rPr>
              <a:t>反</a:t>
            </a:r>
            <a:r>
              <a:rPr lang="en-US" altLang="zh-CN" b="1" dirty="0">
                <a:latin typeface="Times New Roman" panose="02020603050405020304" pitchFamily="18" charset="0"/>
              </a:rPr>
              <a:t>= 1 1…1</a:t>
            </a:r>
          </a:p>
          <a:p>
            <a:pPr marL="1524000" indent="-1524000" fontAlgn="base">
              <a:lnSpc>
                <a:spcPct val="120000"/>
              </a:lnSpc>
            </a:pPr>
            <a:r>
              <a:rPr lang="en-US" altLang="zh-CN" b="1" dirty="0">
                <a:latin typeface="Times New Roman" panose="02020603050405020304" pitchFamily="18" charset="0"/>
              </a:rPr>
              <a:t>    </a:t>
            </a:r>
            <a:r>
              <a:rPr lang="en-US" altLang="zh-CN" b="1" dirty="0">
                <a:latin typeface="Arial" panose="020B0604020202020204" pitchFamily="34" charset="0"/>
              </a:rPr>
              <a:t>(2) </a:t>
            </a:r>
            <a:r>
              <a:rPr lang="zh-CN" altLang="en-US" b="1" dirty="0">
                <a:latin typeface="Arial" panose="020B0604020202020204" pitchFamily="34" charset="0"/>
              </a:rPr>
              <a:t>表示范围：</a:t>
            </a:r>
            <a:r>
              <a:rPr lang="en-US" altLang="zh-CN" b="1" dirty="0">
                <a:latin typeface="Arial" panose="020B0604020202020204" pitchFamily="34" charset="0"/>
              </a:rPr>
              <a:t>-127—+127</a:t>
            </a:r>
            <a:r>
              <a:rPr lang="zh-CN" altLang="en-US" b="1" dirty="0">
                <a:latin typeface="Arial" panose="020B0604020202020204" pitchFamily="34" charset="0"/>
              </a:rPr>
              <a:t>（</a:t>
            </a:r>
            <a:r>
              <a:rPr lang="en-US" altLang="zh-CN" b="1" dirty="0">
                <a:latin typeface="Arial" panose="020B0604020202020204" pitchFamily="34" charset="0"/>
              </a:rPr>
              <a:t>8</a:t>
            </a:r>
            <a:r>
              <a:rPr lang="zh-CN" altLang="en-US" b="1" dirty="0">
                <a:latin typeface="Arial" panose="020B0604020202020204" pitchFamily="34" charset="0"/>
              </a:rPr>
              <a:t>位整数）</a:t>
            </a:r>
            <a:endParaRPr lang="en-US" altLang="zh-CN" b="1" dirty="0">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left)">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2">
                                            <p:txEl>
                                              <p:pRg st="0" end="0"/>
                                            </p:txEl>
                                          </p:spTgt>
                                        </p:tgtEl>
                                        <p:attrNameLst>
                                          <p:attrName>style.visibility</p:attrName>
                                        </p:attrNameLst>
                                      </p:cBhvr>
                                      <p:to>
                                        <p:strVal val="visible"/>
                                      </p:to>
                                    </p:set>
                                    <p:animEffect transition="in" filter="wipe(left)">
                                      <p:cBhvr>
                                        <p:cTn id="12" dur="500"/>
                                        <p:tgtEl>
                                          <p:spTgt spid="174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3">
                                            <p:txEl>
                                              <p:pRg st="0" end="0"/>
                                            </p:txEl>
                                          </p:spTgt>
                                        </p:tgtEl>
                                        <p:attrNameLst>
                                          <p:attrName>style.visibility</p:attrName>
                                        </p:attrNameLst>
                                      </p:cBhvr>
                                      <p:to>
                                        <p:strVal val="visible"/>
                                      </p:to>
                                    </p:set>
                                    <p:animEffect transition="in" filter="wipe(left)">
                                      <p:cBhvr>
                                        <p:cTn id="17" dur="500"/>
                                        <p:tgtEl>
                                          <p:spTgt spid="174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3">
                                            <p:txEl>
                                              <p:pRg st="1" end="1"/>
                                            </p:txEl>
                                          </p:spTgt>
                                        </p:tgtEl>
                                        <p:attrNameLst>
                                          <p:attrName>style.visibility</p:attrName>
                                        </p:attrNameLst>
                                      </p:cBhvr>
                                      <p:to>
                                        <p:strVal val="visible"/>
                                      </p:to>
                                    </p:set>
                                    <p:animEffect transition="in" filter="wipe(left)">
                                      <p:cBhvr>
                                        <p:cTn id="22" dur="500"/>
                                        <p:tgtEl>
                                          <p:spTgt spid="174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13">
                                            <p:txEl>
                                              <p:pRg st="2" end="2"/>
                                            </p:txEl>
                                          </p:spTgt>
                                        </p:tgtEl>
                                        <p:attrNameLst>
                                          <p:attrName>style.visibility</p:attrName>
                                        </p:attrNameLst>
                                      </p:cBhvr>
                                      <p:to>
                                        <p:strVal val="visible"/>
                                      </p:to>
                                    </p:set>
                                    <p:animEffect transition="in" filter="wipe(left)">
                                      <p:cBhvr>
                                        <p:cTn id="27" dur="500"/>
                                        <p:tgtEl>
                                          <p:spTgt spid="174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17412" grpId="0" build="p"/>
      <p:bldP spid="1741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2"/>
          <p:cNvSpPr txBox="1"/>
          <p:nvPr/>
        </p:nvSpPr>
        <p:spPr>
          <a:xfrm>
            <a:off x="461963" y="657225"/>
            <a:ext cx="2224087" cy="579438"/>
          </a:xfrm>
          <a:prstGeom prst="rect">
            <a:avLst/>
          </a:prstGeom>
          <a:noFill/>
          <a:ln w="9525">
            <a:noFill/>
          </a:ln>
        </p:spPr>
        <p:txBody>
          <a:bodyPr wrap="none">
            <a:spAutoFit/>
          </a:bodyPr>
          <a:lstStyle/>
          <a:p>
            <a:pPr fontAlgn="base"/>
            <a:r>
              <a:rPr lang="zh-CN" altLang="en-US" sz="3200" b="1" dirty="0">
                <a:solidFill>
                  <a:srgbClr val="C00000"/>
                </a:solidFill>
                <a:latin typeface="Arial" panose="020B0604020202020204" pitchFamily="34" charset="0"/>
              </a:rPr>
              <a:t>反码公式：</a:t>
            </a:r>
          </a:p>
        </p:txBody>
      </p:sp>
      <p:graphicFrame>
        <p:nvGraphicFramePr>
          <p:cNvPr id="103427" name="Object 3"/>
          <p:cNvGraphicFramePr>
            <a:graphicFrameLocks noGrp="1"/>
          </p:cNvGraphicFramePr>
          <p:nvPr>
            <p:ph sz="half" idx="2"/>
          </p:nvPr>
        </p:nvGraphicFramePr>
        <p:xfrm>
          <a:off x="1492250" y="4289425"/>
          <a:ext cx="5780088" cy="1187450"/>
        </p:xfrm>
        <a:graphic>
          <a:graphicData uri="http://schemas.openxmlformats.org/presentationml/2006/ole">
            <mc:AlternateContent xmlns:mc="http://schemas.openxmlformats.org/markup-compatibility/2006">
              <mc:Choice xmlns:v="urn:schemas-microsoft-com:vml" Requires="v">
                <p:oleObj spid="_x0000_s15367" r:id="rId3" imgW="2348230" imgH="482600" progId="Equation.3">
                  <p:embed/>
                </p:oleObj>
              </mc:Choice>
              <mc:Fallback>
                <p:oleObj r:id="rId3" imgW="2348230" imgH="482600" progId="Equation.3">
                  <p:embed/>
                  <p:pic>
                    <p:nvPicPr>
                      <p:cNvPr id="0" name="图片 3156"/>
                      <p:cNvPicPr/>
                      <p:nvPr/>
                    </p:nvPicPr>
                    <p:blipFill>
                      <a:blip r:embed="rId4"/>
                      <a:stretch>
                        <a:fillRect/>
                      </a:stretch>
                    </p:blipFill>
                    <p:spPr>
                      <a:xfrm>
                        <a:off x="1492250" y="4289425"/>
                        <a:ext cx="5780088" cy="1187450"/>
                      </a:xfrm>
                      <a:prstGeom prst="rect">
                        <a:avLst/>
                      </a:prstGeom>
                      <a:noFill/>
                      <a:ln w="38100">
                        <a:miter/>
                      </a:ln>
                    </p:spPr>
                  </p:pic>
                </p:oleObj>
              </mc:Fallback>
            </mc:AlternateContent>
          </a:graphicData>
        </a:graphic>
      </p:graphicFrame>
      <p:sp>
        <p:nvSpPr>
          <p:cNvPr id="103428" name="Text Box 4"/>
          <p:cNvSpPr txBox="1">
            <a:spLocks noChangeArrowheads="1"/>
          </p:cNvSpPr>
          <p:nvPr/>
        </p:nvSpPr>
        <p:spPr bwMode="auto">
          <a:xfrm>
            <a:off x="696913" y="1509713"/>
            <a:ext cx="4152900" cy="522288"/>
          </a:xfrm>
          <a:prstGeom prst="rect">
            <a:avLst/>
          </a:prstGeom>
          <a:noFill/>
          <a:ln w="9525">
            <a:noFill/>
            <a:miter lim="800000"/>
          </a:ln>
        </p:spPr>
        <p:txBody>
          <a:bodyPr wrap="none">
            <a:spAutoFit/>
          </a:bodyPr>
          <a:lstStyle/>
          <a:p>
            <a:pPr marR="0" defTabSz="914400" fontAlgn="base">
              <a:buClrTx/>
              <a:buSzTx/>
              <a:buFontTx/>
              <a:buNone/>
              <a:defRPr/>
            </a:pPr>
            <a:r>
              <a:rPr kumimoji="0" lang="zh-CN" altLang="en-US" b="1" kern="1200" cap="none" spc="0" normalizeH="0" baseline="0" noProof="0" dirty="0">
                <a:solidFill>
                  <a:srgbClr val="FF00FF"/>
                </a:solidFill>
                <a:latin typeface="Arial" panose="020B0604020202020204" pitchFamily="34" charset="0"/>
                <a:ea typeface="宋体" panose="02010600030101010101" pitchFamily="2" charset="-122"/>
                <a:cs typeface="+mn-cs"/>
              </a:rPr>
              <a:t>整数</a:t>
            </a:r>
            <a:r>
              <a:rPr kumimoji="0" lang="zh-CN" altLang="en-US" b="1" kern="1200" cap="none" spc="0" normalizeH="0" baseline="0" noProof="0" dirty="0">
                <a:latin typeface="Arial" panose="020B0604020202020204" pitchFamily="34" charset="0"/>
                <a:ea typeface="宋体" panose="02010600030101010101" pitchFamily="2" charset="-122"/>
                <a:cs typeface="+mn-cs"/>
              </a:rPr>
              <a:t>：</a:t>
            </a:r>
            <a:r>
              <a:rPr kumimoji="0" lang="zh-CN" altLang="en-US" b="1" kern="1200" cap="none" spc="0" normalizeH="0" baseline="0" noProof="0" dirty="0">
                <a:solidFill>
                  <a:schemeClr val="bg2">
                    <a:lumMod val="60000"/>
                    <a:lumOff val="40000"/>
                  </a:schemeClr>
                </a:solidFill>
                <a:latin typeface="Arial" panose="020B0604020202020204" pitchFamily="34" charset="0"/>
                <a:ea typeface="宋体" panose="02010600030101010101" pitchFamily="2" charset="-122"/>
                <a:cs typeface="+mn-cs"/>
              </a:rPr>
              <a:t>（含一位符号位）</a:t>
            </a:r>
          </a:p>
        </p:txBody>
      </p:sp>
      <p:sp>
        <p:nvSpPr>
          <p:cNvPr id="103429" name="Text Box 5"/>
          <p:cNvSpPr txBox="1">
            <a:spLocks noChangeArrowheads="1"/>
          </p:cNvSpPr>
          <p:nvPr/>
        </p:nvSpPr>
        <p:spPr bwMode="auto">
          <a:xfrm>
            <a:off x="742950" y="3605213"/>
            <a:ext cx="4873625" cy="523875"/>
          </a:xfrm>
          <a:prstGeom prst="rect">
            <a:avLst/>
          </a:prstGeom>
          <a:noFill/>
          <a:ln w="9525">
            <a:noFill/>
            <a:miter lim="800000"/>
          </a:ln>
        </p:spPr>
        <p:txBody>
          <a:bodyPr wrap="none">
            <a:spAutoFit/>
          </a:bodyPr>
          <a:lstStyle/>
          <a:p>
            <a:pPr marR="0" defTabSz="914400" fontAlgn="base">
              <a:buClrTx/>
              <a:buSzTx/>
              <a:buFontTx/>
              <a:buNone/>
              <a:defRPr/>
            </a:pPr>
            <a:r>
              <a:rPr kumimoji="0" lang="zh-CN" altLang="en-US" b="1" kern="1200" cap="none" spc="0" normalizeH="0" baseline="0" noProof="0" dirty="0">
                <a:solidFill>
                  <a:srgbClr val="FF00FF"/>
                </a:solidFill>
                <a:latin typeface="Arial" panose="020B0604020202020204" pitchFamily="34" charset="0"/>
                <a:ea typeface="宋体" panose="02010600030101010101" pitchFamily="2" charset="-122"/>
                <a:cs typeface="+mn-cs"/>
              </a:rPr>
              <a:t>定点小数</a:t>
            </a:r>
            <a:r>
              <a:rPr kumimoji="0" lang="zh-CN" altLang="en-US" b="1" kern="1200" cap="none" spc="0" normalizeH="0" baseline="0" noProof="0" dirty="0">
                <a:latin typeface="Arial" panose="020B0604020202020204" pitchFamily="34" charset="0"/>
                <a:ea typeface="宋体" panose="02010600030101010101" pitchFamily="2" charset="-122"/>
                <a:cs typeface="+mn-cs"/>
              </a:rPr>
              <a:t>：</a:t>
            </a:r>
            <a:r>
              <a:rPr kumimoji="0" lang="zh-CN" altLang="en-US" b="1" kern="1200" cap="none" spc="0" normalizeH="0" baseline="0" noProof="0" dirty="0">
                <a:solidFill>
                  <a:schemeClr val="bg2">
                    <a:lumMod val="60000"/>
                    <a:lumOff val="40000"/>
                  </a:schemeClr>
                </a:solidFill>
                <a:latin typeface="Arial" panose="020B0604020202020204" pitchFamily="34" charset="0"/>
                <a:ea typeface="宋体" panose="02010600030101010101" pitchFamily="2" charset="-122"/>
                <a:cs typeface="+mn-cs"/>
              </a:rPr>
              <a:t>（含一位符号位）</a:t>
            </a:r>
          </a:p>
        </p:txBody>
      </p:sp>
      <p:graphicFrame>
        <p:nvGraphicFramePr>
          <p:cNvPr id="103430" name="Object 6"/>
          <p:cNvGraphicFramePr>
            <a:graphicFrameLocks noGrp="1"/>
          </p:cNvGraphicFramePr>
          <p:nvPr>
            <p:ph sz="half" idx="1"/>
          </p:nvPr>
        </p:nvGraphicFramePr>
        <p:xfrm>
          <a:off x="1425575" y="2181225"/>
          <a:ext cx="5969000" cy="1193800"/>
        </p:xfrm>
        <a:graphic>
          <a:graphicData uri="http://schemas.openxmlformats.org/presentationml/2006/ole">
            <mc:AlternateContent xmlns:mc="http://schemas.openxmlformats.org/markup-compatibility/2006">
              <mc:Choice xmlns:v="urn:schemas-microsoft-com:vml" Requires="v">
                <p:oleObj spid="_x0000_s15368" r:id="rId5" imgW="2540000" imgH="508000" progId="Equation.3">
                  <p:embed/>
                </p:oleObj>
              </mc:Choice>
              <mc:Fallback>
                <p:oleObj r:id="rId5" imgW="2540000" imgH="508000" progId="Equation.3">
                  <p:embed/>
                  <p:pic>
                    <p:nvPicPr>
                      <p:cNvPr id="0" name="图片 3157"/>
                      <p:cNvPicPr/>
                      <p:nvPr/>
                    </p:nvPicPr>
                    <p:blipFill>
                      <a:blip r:embed="rId6"/>
                      <a:stretch>
                        <a:fillRect/>
                      </a:stretch>
                    </p:blipFill>
                    <p:spPr>
                      <a:xfrm>
                        <a:off x="1425575" y="2181225"/>
                        <a:ext cx="5969000" cy="1193800"/>
                      </a:xfrm>
                      <a:prstGeom prst="rect">
                        <a:avLst/>
                      </a:prstGeom>
                      <a:noFill/>
                      <a:ln w="38100">
                        <a:miter/>
                      </a:ln>
                    </p:spPr>
                  </p:pic>
                </p:oleObj>
              </mc:Fallback>
            </mc:AlternateContent>
          </a:graphicData>
        </a:graphic>
      </p:graphicFrame>
      <p:sp>
        <p:nvSpPr>
          <p:cNvPr id="13319" name="矩形 6"/>
          <p:cNvSpPr/>
          <p:nvPr/>
        </p:nvSpPr>
        <p:spPr>
          <a:xfrm>
            <a:off x="2755900" y="5684838"/>
            <a:ext cx="1412875" cy="522287"/>
          </a:xfrm>
          <a:prstGeom prst="rect">
            <a:avLst/>
          </a:prstGeom>
          <a:noFill/>
          <a:ln w="9525">
            <a:noFill/>
          </a:ln>
        </p:spPr>
        <p:txBody>
          <a:bodyPr wrap="none">
            <a:spAutoFit/>
          </a:bodyPr>
          <a:lstStyle/>
          <a:p>
            <a:r>
              <a:rPr lang="en-US" altLang="zh-CN" dirty="0">
                <a:latin typeface="Times New Roman" panose="02020603050405020304" pitchFamily="18" charset="0"/>
              </a:rPr>
              <a:t>m  = n-1</a:t>
            </a:r>
            <a:endParaRPr lang="zh-CN" altLang="en-US"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03430"/>
                                        </p:tgtEl>
                                        <p:attrNameLst>
                                          <p:attrName>style.visibility</p:attrName>
                                        </p:attrNameLst>
                                      </p:cBhvr>
                                      <p:to>
                                        <p:strVal val="visible"/>
                                      </p:to>
                                    </p:set>
                                    <p:animEffect transition="in" filter="blinds(horizontal)">
                                      <p:cBhvr>
                                        <p:cTn id="11" dur="500"/>
                                        <p:tgtEl>
                                          <p:spTgt spid="10343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342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3427"/>
                                        </p:tgtEl>
                                        <p:attrNameLst>
                                          <p:attrName>style.visibility</p:attrName>
                                        </p:attrNameLst>
                                      </p:cBhvr>
                                      <p:to>
                                        <p:strVal val="visible"/>
                                      </p:to>
                                    </p:set>
                                    <p:animEffect transition="in" filter="blinds(horizontal)">
                                      <p:cBhvr>
                                        <p:cTn id="20" dur="500"/>
                                        <p:tgtEl>
                                          <p:spTgt spid="10342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319"/>
                                        </p:tgtEl>
                                        <p:attrNameLst>
                                          <p:attrName>style.visibility</p:attrName>
                                        </p:attrNameLst>
                                      </p:cBhvr>
                                      <p:to>
                                        <p:strVal val="visible"/>
                                      </p:to>
                                    </p:set>
                                    <p:animEffect transition="in" filter="blinds(horizontal)">
                                      <p:cBhvr>
                                        <p:cTn id="25"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P spid="103429" grpId="0"/>
      <p:bldP spid="133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52425" y="604838"/>
            <a:ext cx="4381500" cy="549275"/>
          </a:xfrm>
          <a:prstGeom prst="rect">
            <a:avLst/>
          </a:prstGeom>
          <a:noFill/>
          <a:ln w="9525">
            <a:noFill/>
            <a:miter lim="800000"/>
          </a:ln>
        </p:spPr>
        <p:txBody>
          <a:bodyPr>
            <a:spAutoFit/>
          </a:bodyPr>
          <a:lstStyle/>
          <a:p>
            <a:pPr marR="0" defTabSz="914400" fontAlgn="base">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1.3.4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补  码</a:t>
            </a:r>
          </a:p>
        </p:txBody>
      </p:sp>
      <p:sp>
        <p:nvSpPr>
          <p:cNvPr id="19459" name="Text Box 3"/>
          <p:cNvSpPr txBox="1"/>
          <p:nvPr/>
        </p:nvSpPr>
        <p:spPr>
          <a:xfrm>
            <a:off x="673100" y="1290638"/>
            <a:ext cx="7534275" cy="1501775"/>
          </a:xfrm>
          <a:prstGeom prst="rect">
            <a:avLst/>
          </a:prstGeom>
          <a:noFill/>
          <a:ln w="9525">
            <a:noFill/>
          </a:ln>
        </p:spPr>
        <p:txBody>
          <a:bodyPr>
            <a:spAutoFit/>
          </a:bodyPr>
          <a:lstStyle/>
          <a:p>
            <a:pPr indent="762000" fontAlgn="base">
              <a:lnSpc>
                <a:spcPct val="110000"/>
              </a:lnSpc>
              <a:spcBef>
                <a:spcPct val="50000"/>
              </a:spcBef>
            </a:pPr>
            <a:r>
              <a:rPr lang="zh-CN" altLang="en-US" b="1" dirty="0">
                <a:latin typeface="Times New Roman" panose="02020603050405020304" pitchFamily="18" charset="0"/>
              </a:rPr>
              <a:t>对于正数，其补码表示与原码表示相同，对于负数，符号位为</a:t>
            </a:r>
            <a:r>
              <a:rPr lang="en-US" altLang="zh-CN" b="1" dirty="0">
                <a:latin typeface="Times New Roman" panose="02020603050405020304" pitchFamily="18" charset="0"/>
              </a:rPr>
              <a:t>1</a:t>
            </a:r>
            <a:r>
              <a:rPr lang="zh-CN" altLang="en-US" b="1" dirty="0">
                <a:latin typeface="Times New Roman" panose="02020603050405020304" pitchFamily="18" charset="0"/>
              </a:rPr>
              <a:t>，其余各位是在反码数值的末位加</a:t>
            </a:r>
            <a:r>
              <a:rPr lang="en-US" altLang="zh-CN" b="1" dirty="0">
                <a:latin typeface="Times New Roman" panose="02020603050405020304" pitchFamily="18" charset="0"/>
              </a:rPr>
              <a:t>"1".</a:t>
            </a:r>
          </a:p>
        </p:txBody>
      </p:sp>
      <p:sp>
        <p:nvSpPr>
          <p:cNvPr id="19460" name="Text Box 4"/>
          <p:cNvSpPr txBox="1"/>
          <p:nvPr/>
        </p:nvSpPr>
        <p:spPr>
          <a:xfrm>
            <a:off x="936625" y="2736850"/>
            <a:ext cx="7118350" cy="1127125"/>
          </a:xfrm>
          <a:prstGeom prst="rect">
            <a:avLst/>
          </a:prstGeom>
          <a:noFill/>
          <a:ln w="9525">
            <a:noFill/>
          </a:ln>
        </p:spPr>
        <p:txBody>
          <a:bodyPr wrap="none">
            <a:spAutoFit/>
          </a:bodyPr>
          <a:lstStyle/>
          <a:p>
            <a:pPr marL="1333500" indent="-1333500" fontAlgn="base">
              <a:lnSpc>
                <a:spcPct val="120000"/>
              </a:lnSpc>
            </a:pPr>
            <a:r>
              <a:rPr lang="zh-CN" altLang="en-US" b="1" dirty="0">
                <a:latin typeface="Times New Roman" panose="02020603050405020304" pitchFamily="18" charset="0"/>
              </a:rPr>
              <a:t>例：</a:t>
            </a:r>
            <a:r>
              <a:rPr lang="zh-CN" altLang="en-US" dirty="0">
                <a:latin typeface="Times New Roman" panose="02020603050405020304" pitchFamily="18" charset="0"/>
              </a:rPr>
              <a:t>        </a:t>
            </a:r>
            <a:r>
              <a:rPr lang="en-US" altLang="zh-CN"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 +10011	              N</a:t>
            </a:r>
            <a:r>
              <a:rPr lang="en-US" altLang="zh-CN" baseline="-25000" dirty="0">
                <a:latin typeface="Times New Roman" panose="02020603050405020304" pitchFamily="18" charset="0"/>
              </a:rPr>
              <a:t>2  </a:t>
            </a:r>
            <a:r>
              <a:rPr lang="en-US" altLang="zh-CN" dirty="0">
                <a:latin typeface="Times New Roman" panose="02020603050405020304" pitchFamily="18" charset="0"/>
              </a:rPr>
              <a:t>= – 01010</a:t>
            </a:r>
          </a:p>
          <a:p>
            <a:pPr marL="1333500" indent="-1333500" fontAlgn="base">
              <a:lnSpc>
                <a:spcPct val="120000"/>
              </a:lnSpc>
            </a:pPr>
            <a:r>
              <a:rPr lang="en-US" altLang="zh-CN" dirty="0">
                <a:latin typeface="Times New Roman" panose="02020603050405020304" pitchFamily="18" charset="0"/>
              </a:rPr>
              <a:t>           [ N</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zh-CN" altLang="zh-CN" baseline="-25000" dirty="0">
                <a:latin typeface="Times New Roman" panose="02020603050405020304" pitchFamily="18" charset="0"/>
              </a:rPr>
              <a:t>补</a:t>
            </a:r>
            <a:r>
              <a:rPr lang="en-US" altLang="zh-CN" dirty="0">
                <a:latin typeface="Times New Roman" panose="02020603050405020304" pitchFamily="18" charset="0"/>
              </a:rPr>
              <a:t>= 010011		[N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补</a:t>
            </a:r>
            <a:r>
              <a:rPr lang="en-US" altLang="zh-CN" dirty="0">
                <a:latin typeface="Times New Roman" panose="02020603050405020304" pitchFamily="18" charset="0"/>
              </a:rPr>
              <a:t>= 1 10110</a:t>
            </a:r>
          </a:p>
        </p:txBody>
      </p:sp>
      <p:grpSp>
        <p:nvGrpSpPr>
          <p:cNvPr id="2" name="Group 10"/>
          <p:cNvGrpSpPr/>
          <p:nvPr/>
        </p:nvGrpSpPr>
        <p:grpSpPr>
          <a:xfrm>
            <a:off x="954088" y="3898900"/>
            <a:ext cx="7505700" cy="1630363"/>
            <a:chOff x="480" y="2755"/>
            <a:chExt cx="4728" cy="1027"/>
          </a:xfrm>
        </p:grpSpPr>
        <p:sp>
          <p:nvSpPr>
            <p:cNvPr id="62473" name="Text Box 5"/>
            <p:cNvSpPr txBox="1"/>
            <p:nvPr/>
          </p:nvSpPr>
          <p:spPr>
            <a:xfrm>
              <a:off x="480" y="2755"/>
              <a:ext cx="4728" cy="1027"/>
            </a:xfrm>
            <a:prstGeom prst="rect">
              <a:avLst/>
            </a:prstGeom>
            <a:noFill/>
            <a:ln w="9525">
              <a:noFill/>
            </a:ln>
          </p:spPr>
          <p:txBody>
            <a:bodyPr>
              <a:spAutoFit/>
            </a:bodyPr>
            <a:lstStyle/>
            <a:p>
              <a:pPr marL="1333500" indent="-1333500" defTabSz="914400" fontAlgn="base">
                <a:lnSpc>
                  <a:spcPct val="120000"/>
                </a:lnSpc>
                <a:spcBef>
                  <a:spcPct val="50000"/>
                </a:spcBef>
                <a:tabLst>
                  <a:tab pos="2381250" algn="l"/>
                </a:tabLst>
              </a:pPr>
              <a:r>
                <a:rPr lang="en-US" altLang="zh-CN" b="1" dirty="0">
                  <a:latin typeface="Times New Roman" panose="02020603050405020304" pitchFamily="18" charset="0"/>
                </a:rPr>
                <a:t>   (1)</a:t>
              </a:r>
              <a:r>
                <a:rPr lang="zh-CN" altLang="en-US" b="1" dirty="0">
                  <a:latin typeface="Times New Roman" panose="02020603050405020304" pitchFamily="18" charset="0"/>
                </a:rPr>
                <a:t>真值</a:t>
              </a:r>
              <a:r>
                <a:rPr lang="en-US" altLang="zh-CN" b="1" dirty="0">
                  <a:latin typeface="Times New Roman" panose="02020603050405020304" pitchFamily="18" charset="0"/>
                </a:rPr>
                <a:t>0</a:t>
              </a:r>
              <a:r>
                <a:rPr lang="zh-CN" altLang="en-US" b="1" dirty="0">
                  <a:latin typeface="Times New Roman" panose="02020603050405020304" pitchFamily="18" charset="0"/>
                </a:rPr>
                <a:t>只有一种补码表示形式，即</a:t>
              </a:r>
              <a:br>
                <a:rPr lang="zh-CN" altLang="en-US" b="1" dirty="0">
                  <a:latin typeface="Times New Roman" panose="02020603050405020304" pitchFamily="18" charset="0"/>
                </a:rPr>
              </a:br>
              <a:r>
                <a:rPr lang="en-US" altLang="zh-CN" b="1" dirty="0">
                  <a:latin typeface="Times New Roman" panose="02020603050405020304" pitchFamily="18" charset="0"/>
                </a:rPr>
                <a:t>[ – 0]</a:t>
              </a:r>
              <a:r>
                <a:rPr lang="zh-CN" altLang="zh-CN" b="1" baseline="-25000" dirty="0">
                  <a:latin typeface="Times New Roman" panose="02020603050405020304" pitchFamily="18" charset="0"/>
                </a:rPr>
                <a:t>补</a:t>
              </a:r>
              <a:r>
                <a:rPr lang="en-US" altLang="zh-CN" b="1" dirty="0">
                  <a:latin typeface="Times New Roman" panose="02020603050405020304" pitchFamily="18" charset="0"/>
                </a:rPr>
                <a:t>= [– 0]</a:t>
              </a:r>
              <a:r>
                <a:rPr lang="zh-CN" altLang="zh-CN" b="1" baseline="-25000" dirty="0">
                  <a:latin typeface="Times New Roman" panose="02020603050405020304" pitchFamily="18" charset="0"/>
                </a:rPr>
                <a:t>反</a:t>
              </a:r>
              <a:r>
                <a:rPr lang="zh-CN" altLang="zh-CN" b="1" dirty="0">
                  <a:latin typeface="Times New Roman" panose="02020603050405020304" pitchFamily="18" charset="0"/>
                </a:rPr>
                <a:t>+1</a:t>
              </a:r>
              <a:r>
                <a:rPr lang="en-US" altLang="zh-CN" b="1" dirty="0">
                  <a:latin typeface="Times New Roman" panose="02020603050405020304" pitchFamily="18" charset="0"/>
                </a:rPr>
                <a:t>= 1 1…1+1</a:t>
              </a:r>
              <a:br>
                <a:rPr lang="en-US" altLang="zh-CN" b="1" dirty="0">
                  <a:latin typeface="Times New Roman" panose="02020603050405020304" pitchFamily="18" charset="0"/>
                </a:rPr>
              </a:br>
              <a:r>
                <a:rPr lang="en-US" altLang="zh-CN" b="1" dirty="0">
                  <a:latin typeface="Times New Roman" panose="02020603050405020304" pitchFamily="18" charset="0"/>
                </a:rPr>
                <a:t>	= </a:t>
              </a:r>
              <a:r>
                <a:rPr lang="en-US" altLang="zh-CN" b="1" dirty="0">
                  <a:solidFill>
                    <a:srgbClr val="FF00FF"/>
                  </a:solidFill>
                  <a:latin typeface="Times New Roman" panose="02020603050405020304" pitchFamily="18" charset="0"/>
                </a:rPr>
                <a:t>1  </a:t>
              </a:r>
              <a:r>
                <a:rPr lang="en-US" altLang="zh-CN" b="1" dirty="0">
                  <a:latin typeface="Times New Roman" panose="02020603050405020304" pitchFamily="18" charset="0"/>
                </a:rPr>
                <a:t>0  0 … 0</a:t>
              </a:r>
            </a:p>
          </p:txBody>
        </p:sp>
        <p:sp>
          <p:nvSpPr>
            <p:cNvPr id="62474" name="Rectangle 6"/>
            <p:cNvSpPr/>
            <p:nvPr/>
          </p:nvSpPr>
          <p:spPr>
            <a:xfrm>
              <a:off x="2172" y="3515"/>
              <a:ext cx="204" cy="216"/>
            </a:xfrm>
            <a:prstGeom prst="rect">
              <a:avLst/>
            </a:prstGeom>
            <a:noFill/>
            <a:ln w="9525" cap="flat" cmpd="sng">
              <a:solidFill>
                <a:srgbClr val="FF00FF"/>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sp>
        <p:nvSpPr>
          <p:cNvPr id="19464" name="Text Box 8"/>
          <p:cNvSpPr txBox="1"/>
          <p:nvPr/>
        </p:nvSpPr>
        <p:spPr>
          <a:xfrm>
            <a:off x="2043113" y="5251450"/>
            <a:ext cx="1500187" cy="519113"/>
          </a:xfrm>
          <a:prstGeom prst="rect">
            <a:avLst/>
          </a:prstGeom>
          <a:noFill/>
          <a:ln w="9525">
            <a:noFill/>
          </a:ln>
        </p:spPr>
        <p:txBody>
          <a:bodyPr>
            <a:spAutoFit/>
          </a:bodyPr>
          <a:lstStyle/>
          <a:p>
            <a:pPr fontAlgn="base"/>
            <a:r>
              <a:rPr lang="zh-CN" altLang="en-US" b="1" dirty="0">
                <a:latin typeface="Times New Roman" panose="02020603050405020304" pitchFamily="18" charset="0"/>
              </a:rPr>
              <a:t>丢弃</a:t>
            </a:r>
          </a:p>
        </p:txBody>
      </p:sp>
      <p:sp>
        <p:nvSpPr>
          <p:cNvPr id="19465" name="Freeform 9"/>
          <p:cNvSpPr/>
          <p:nvPr/>
        </p:nvSpPr>
        <p:spPr>
          <a:xfrm>
            <a:off x="2808288" y="5513388"/>
            <a:ext cx="952500" cy="254000"/>
          </a:xfrm>
          <a:custGeom>
            <a:avLst/>
            <a:gdLst>
              <a:gd name="txL" fmla="*/ 0 w 600"/>
              <a:gd name="txT" fmla="*/ 0 h 160"/>
              <a:gd name="txR" fmla="*/ 600 w 600"/>
              <a:gd name="txB" fmla="*/ 160 h 160"/>
            </a:gdLst>
            <a:ahLst/>
            <a:cxnLst>
              <a:cxn ang="0">
                <a:pos x="0" y="2147483647"/>
              </a:cxn>
              <a:cxn ang="0">
                <a:pos x="2147483647" y="2147483647"/>
              </a:cxn>
              <a:cxn ang="0">
                <a:pos x="2147483647" y="0"/>
              </a:cxn>
            </a:cxnLst>
            <a:rect l="txL" t="txT" r="txR" b="txB"/>
            <a:pathLst>
              <a:path w="600" h="160">
                <a:moveTo>
                  <a:pt x="0" y="96"/>
                </a:moveTo>
                <a:cubicBezTo>
                  <a:pt x="72" y="104"/>
                  <a:pt x="356" y="160"/>
                  <a:pt x="456" y="144"/>
                </a:cubicBezTo>
                <a:cubicBezTo>
                  <a:pt x="556" y="128"/>
                  <a:pt x="576" y="26"/>
                  <a:pt x="600" y="0"/>
                </a:cubicBezTo>
              </a:path>
            </a:pathLst>
          </a:custGeom>
          <a:noFill/>
          <a:ln w="19050" cap="flat" cmpd="sng">
            <a:solidFill>
              <a:schemeClr val="tx1">
                <a:alpha val="100000"/>
              </a:schemeClr>
            </a:solidFill>
            <a:prstDash val="solid"/>
            <a:round/>
            <a:headEnd type="none" w="med" len="med"/>
            <a:tailEnd type="triangle" w="sm" len="lg"/>
          </a:ln>
        </p:spPr>
        <p:txBody>
          <a:bodyPr/>
          <a:lstStyle/>
          <a:p>
            <a:endParaRPr lang="zh-CN" altLang="en-US"/>
          </a:p>
        </p:txBody>
      </p:sp>
      <p:sp>
        <p:nvSpPr>
          <p:cNvPr id="19468" name="Text Box 12"/>
          <p:cNvSpPr txBox="1"/>
          <p:nvPr/>
        </p:nvSpPr>
        <p:spPr>
          <a:xfrm>
            <a:off x="1277938" y="5613400"/>
            <a:ext cx="6248400" cy="720725"/>
          </a:xfrm>
          <a:prstGeom prst="rect">
            <a:avLst/>
          </a:prstGeom>
          <a:noFill/>
          <a:ln w="9525">
            <a:noFill/>
          </a:ln>
        </p:spPr>
        <p:txBody>
          <a:bodyPr>
            <a:spAutoFit/>
          </a:bodyPr>
          <a:lstStyle/>
          <a:p>
            <a:pPr fontAlgn="base">
              <a:lnSpc>
                <a:spcPct val="170000"/>
              </a:lnSpc>
              <a:spcBef>
                <a:spcPct val="50000"/>
              </a:spcBef>
            </a:pPr>
            <a:r>
              <a:rPr lang="en-US" altLang="zh-CN" b="1" dirty="0">
                <a:latin typeface="Times New Roman" panose="02020603050405020304" pitchFamily="18" charset="0"/>
              </a:rPr>
              <a:t>(2) </a:t>
            </a:r>
            <a:r>
              <a:rPr lang="zh-CN" altLang="en-US" b="1" dirty="0">
                <a:latin typeface="Arial" panose="020B0604020202020204" pitchFamily="34" charset="0"/>
              </a:rPr>
              <a:t>表示范围：</a:t>
            </a:r>
            <a:r>
              <a:rPr lang="en-US" altLang="zh-CN" b="1" dirty="0">
                <a:latin typeface="Arial" panose="020B0604020202020204" pitchFamily="34" charset="0"/>
              </a:rPr>
              <a:t>-128—+127</a:t>
            </a:r>
            <a:r>
              <a:rPr lang="zh-CN" altLang="en-US" b="1" dirty="0">
                <a:latin typeface="Arial" panose="020B0604020202020204" pitchFamily="34" charset="0"/>
              </a:rPr>
              <a:t>（</a:t>
            </a:r>
            <a:r>
              <a:rPr lang="en-US" altLang="zh-CN" b="1" dirty="0">
                <a:latin typeface="Arial" panose="020B0604020202020204" pitchFamily="34" charset="0"/>
              </a:rPr>
              <a:t>8</a:t>
            </a:r>
            <a:r>
              <a:rPr lang="zh-CN" altLang="en-US" b="1" dirty="0">
                <a:latin typeface="Arial" panose="020B0604020202020204" pitchFamily="34" charset="0"/>
              </a:rPr>
              <a:t>位整数）</a:t>
            </a:r>
            <a:endParaRPr lang="en-US" altLang="zh-CN" b="1" dirty="0">
              <a:latin typeface="Arial" panose="020B0604020202020204" pitchFamily="34"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left)">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0">
                                            <p:txEl>
                                              <p:pRg st="0" end="0"/>
                                            </p:txEl>
                                          </p:spTgt>
                                        </p:tgtEl>
                                        <p:attrNameLst>
                                          <p:attrName>style.visibility</p:attrName>
                                        </p:attrNameLst>
                                      </p:cBhvr>
                                      <p:to>
                                        <p:strVal val="visible"/>
                                      </p:to>
                                    </p:set>
                                    <p:animEffect transition="in" filter="wipe(left)">
                                      <p:cBhvr>
                                        <p:cTn id="12" dur="500"/>
                                        <p:tgtEl>
                                          <p:spTgt spid="194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60">
                                            <p:txEl>
                                              <p:pRg st="1" end="1"/>
                                            </p:txEl>
                                          </p:spTgt>
                                        </p:tgtEl>
                                        <p:attrNameLst>
                                          <p:attrName>style.visibility</p:attrName>
                                        </p:attrNameLst>
                                      </p:cBhvr>
                                      <p:to>
                                        <p:strVal val="visible"/>
                                      </p:to>
                                    </p:set>
                                    <p:animEffect transition="in" filter="wipe(left)">
                                      <p:cBhvr>
                                        <p:cTn id="17" dur="500"/>
                                        <p:tgtEl>
                                          <p:spTgt spid="194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9468"/>
                                        </p:tgtEl>
                                        <p:attrNameLst>
                                          <p:attrName>style.visibility</p:attrName>
                                        </p:attrNameLst>
                                      </p:cBhvr>
                                      <p:to>
                                        <p:strVal val="visible"/>
                                      </p:to>
                                    </p:set>
                                    <p:animEffect transition="in" filter="blinds(horizontal)">
                                      <p:cBhvr>
                                        <p:cTn id="35" dur="500"/>
                                        <p:tgtEl>
                                          <p:spTgt spid="19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19460" grpId="0" build="p"/>
      <p:bldP spid="19464" grpId="0"/>
      <p:bldP spid="1946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2"/>
          <p:cNvSpPr txBox="1"/>
          <p:nvPr/>
        </p:nvSpPr>
        <p:spPr>
          <a:xfrm>
            <a:off x="623888" y="690563"/>
            <a:ext cx="2224087" cy="579437"/>
          </a:xfrm>
          <a:prstGeom prst="rect">
            <a:avLst/>
          </a:prstGeom>
          <a:noFill/>
          <a:ln w="9525">
            <a:noFill/>
          </a:ln>
        </p:spPr>
        <p:txBody>
          <a:bodyPr wrap="none">
            <a:spAutoFit/>
          </a:bodyPr>
          <a:lstStyle/>
          <a:p>
            <a:pPr fontAlgn="base"/>
            <a:r>
              <a:rPr lang="zh-CN" altLang="en-US" sz="3200" b="1" dirty="0">
                <a:solidFill>
                  <a:srgbClr val="C00000"/>
                </a:solidFill>
                <a:latin typeface="Arial" panose="020B0604020202020204" pitchFamily="34" charset="0"/>
              </a:rPr>
              <a:t>补码公式：</a:t>
            </a:r>
          </a:p>
        </p:txBody>
      </p:sp>
      <p:graphicFrame>
        <p:nvGraphicFramePr>
          <p:cNvPr id="104451" name="Object 3"/>
          <p:cNvGraphicFramePr>
            <a:graphicFrameLocks noGrp="1"/>
          </p:cNvGraphicFramePr>
          <p:nvPr>
            <p:ph sz="half" idx="2"/>
          </p:nvPr>
        </p:nvGraphicFramePr>
        <p:xfrm>
          <a:off x="1439863" y="4541838"/>
          <a:ext cx="4732337" cy="1143000"/>
        </p:xfrm>
        <a:graphic>
          <a:graphicData uri="http://schemas.openxmlformats.org/presentationml/2006/ole">
            <mc:AlternateContent xmlns:mc="http://schemas.openxmlformats.org/markup-compatibility/2006">
              <mc:Choice xmlns:v="urn:schemas-microsoft-com:vml" Requires="v">
                <p:oleObj spid="_x0000_s16391" r:id="rId3" imgW="1892300" imgH="457200" progId="Equation.3">
                  <p:embed/>
                </p:oleObj>
              </mc:Choice>
              <mc:Fallback>
                <p:oleObj r:id="rId3" imgW="1892300" imgH="457200" progId="Equation.3">
                  <p:embed/>
                  <p:pic>
                    <p:nvPicPr>
                      <p:cNvPr id="0" name="图片 3121"/>
                      <p:cNvPicPr/>
                      <p:nvPr/>
                    </p:nvPicPr>
                    <p:blipFill>
                      <a:blip r:embed="rId4"/>
                      <a:stretch>
                        <a:fillRect/>
                      </a:stretch>
                    </p:blipFill>
                    <p:spPr>
                      <a:xfrm>
                        <a:off x="1439863" y="4541838"/>
                        <a:ext cx="4732337" cy="1143000"/>
                      </a:xfrm>
                      <a:prstGeom prst="rect">
                        <a:avLst/>
                      </a:prstGeom>
                      <a:noFill/>
                      <a:ln w="38100">
                        <a:miter/>
                      </a:ln>
                    </p:spPr>
                  </p:pic>
                </p:oleObj>
              </mc:Fallback>
            </mc:AlternateContent>
          </a:graphicData>
        </a:graphic>
      </p:graphicFrame>
      <p:sp>
        <p:nvSpPr>
          <p:cNvPr id="104452" name="Text Box 4"/>
          <p:cNvSpPr txBox="1">
            <a:spLocks noChangeArrowheads="1"/>
          </p:cNvSpPr>
          <p:nvPr/>
        </p:nvSpPr>
        <p:spPr bwMode="auto">
          <a:xfrm>
            <a:off x="719138" y="1563688"/>
            <a:ext cx="4133850" cy="522288"/>
          </a:xfrm>
          <a:prstGeom prst="rect">
            <a:avLst/>
          </a:prstGeom>
          <a:noFill/>
          <a:ln w="9525">
            <a:noFill/>
            <a:miter lim="800000"/>
          </a:ln>
        </p:spPr>
        <p:txBody>
          <a:bodyPr wrap="none">
            <a:spAutoFit/>
          </a:bodyPr>
          <a:lstStyle/>
          <a:p>
            <a:pPr marR="0" defTabSz="914400" fontAlgn="base">
              <a:buClrTx/>
              <a:buSzTx/>
              <a:buFontTx/>
              <a:buNone/>
              <a:defRPr/>
            </a:pPr>
            <a:r>
              <a:rPr kumimoji="0" lang="zh-CN" altLang="en-US" b="1" kern="1200" cap="none" spc="0" normalizeH="0" baseline="0" noProof="0" dirty="0">
                <a:solidFill>
                  <a:srgbClr val="FF00FF"/>
                </a:solidFill>
                <a:latin typeface="Arial" panose="020B0604020202020204" pitchFamily="34" charset="0"/>
                <a:ea typeface="宋体" panose="02010600030101010101" pitchFamily="2" charset="-122"/>
                <a:cs typeface="+mn-cs"/>
              </a:rPr>
              <a:t>整数</a:t>
            </a:r>
            <a:r>
              <a:rPr kumimoji="0" lang="zh-CN" altLang="en-US" b="1" kern="1200" cap="none" spc="0" normalizeH="0" baseline="0" noProof="0" dirty="0">
                <a:latin typeface="Arial" panose="020B0604020202020204" pitchFamily="34" charset="0"/>
                <a:ea typeface="宋体" panose="02010600030101010101" pitchFamily="2" charset="-122"/>
                <a:cs typeface="+mn-cs"/>
              </a:rPr>
              <a:t>：</a:t>
            </a:r>
            <a:r>
              <a:rPr kumimoji="0" lang="zh-CN" altLang="en-US" b="1" kern="1200" cap="none" spc="0" normalizeH="0" baseline="0" noProof="0" dirty="0">
                <a:solidFill>
                  <a:schemeClr val="bg2">
                    <a:lumMod val="60000"/>
                    <a:lumOff val="40000"/>
                  </a:schemeClr>
                </a:solidFill>
                <a:latin typeface="Arial" panose="020B0604020202020204" pitchFamily="34" charset="0"/>
                <a:ea typeface="宋体" panose="02010600030101010101" pitchFamily="2" charset="-122"/>
                <a:cs typeface="+mn-cs"/>
              </a:rPr>
              <a:t>（含一位符号位）</a:t>
            </a:r>
          </a:p>
        </p:txBody>
      </p:sp>
      <p:sp>
        <p:nvSpPr>
          <p:cNvPr id="104453" name="Text Box 5"/>
          <p:cNvSpPr txBox="1"/>
          <p:nvPr/>
        </p:nvSpPr>
        <p:spPr>
          <a:xfrm>
            <a:off x="785813" y="3584575"/>
            <a:ext cx="4873625" cy="522288"/>
          </a:xfrm>
          <a:prstGeom prst="rect">
            <a:avLst/>
          </a:prstGeom>
          <a:noFill/>
          <a:ln w="9525">
            <a:noFill/>
          </a:ln>
        </p:spPr>
        <p:txBody>
          <a:bodyPr wrap="none">
            <a:spAutoFit/>
          </a:bodyPr>
          <a:lstStyle/>
          <a:p>
            <a:pPr fontAlgn="base"/>
            <a:r>
              <a:rPr lang="zh-CN" altLang="en-US" b="1" dirty="0">
                <a:solidFill>
                  <a:srgbClr val="FF00FF"/>
                </a:solidFill>
                <a:latin typeface="Arial" panose="020B0604020202020204" pitchFamily="34" charset="0"/>
              </a:rPr>
              <a:t>定点小数</a:t>
            </a:r>
            <a:r>
              <a:rPr lang="zh-CN" altLang="en-US" b="1" dirty="0">
                <a:latin typeface="Arial" panose="020B0604020202020204" pitchFamily="34" charset="0"/>
              </a:rPr>
              <a:t>：</a:t>
            </a:r>
            <a:r>
              <a:rPr lang="zh-CN" altLang="en-US" b="1" dirty="0">
                <a:solidFill>
                  <a:srgbClr val="0000FF"/>
                </a:solidFill>
                <a:latin typeface="Arial" panose="020B0604020202020204" pitchFamily="34" charset="0"/>
              </a:rPr>
              <a:t>（含一位符号位）</a:t>
            </a:r>
          </a:p>
        </p:txBody>
      </p:sp>
      <p:graphicFrame>
        <p:nvGraphicFramePr>
          <p:cNvPr id="104454" name="Object 6"/>
          <p:cNvGraphicFramePr>
            <a:graphicFrameLocks noGrp="1"/>
          </p:cNvGraphicFramePr>
          <p:nvPr>
            <p:ph sz="half" idx="1"/>
          </p:nvPr>
        </p:nvGraphicFramePr>
        <p:xfrm>
          <a:off x="1370013" y="2181225"/>
          <a:ext cx="5283200" cy="1214438"/>
        </p:xfrm>
        <a:graphic>
          <a:graphicData uri="http://schemas.openxmlformats.org/presentationml/2006/ole">
            <mc:AlternateContent xmlns:mc="http://schemas.openxmlformats.org/markup-compatibility/2006">
              <mc:Choice xmlns:v="urn:schemas-microsoft-com:vml" Requires="v">
                <p:oleObj spid="_x0000_s16392" r:id="rId5" imgW="2209800" imgH="508000" progId="Equation.3">
                  <p:embed/>
                </p:oleObj>
              </mc:Choice>
              <mc:Fallback>
                <p:oleObj r:id="rId5" imgW="2209800" imgH="508000" progId="Equation.3">
                  <p:embed/>
                  <p:pic>
                    <p:nvPicPr>
                      <p:cNvPr id="0" name="图片 3122"/>
                      <p:cNvPicPr/>
                      <p:nvPr/>
                    </p:nvPicPr>
                    <p:blipFill>
                      <a:blip r:embed="rId6"/>
                      <a:stretch>
                        <a:fillRect/>
                      </a:stretch>
                    </p:blipFill>
                    <p:spPr>
                      <a:xfrm>
                        <a:off x="1370013" y="2181225"/>
                        <a:ext cx="5283200" cy="1214438"/>
                      </a:xfrm>
                      <a:prstGeom prst="rect">
                        <a:avLst/>
                      </a:prstGeom>
                      <a:noFill/>
                      <a:ln w="38100">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04454"/>
                                        </p:tgtEl>
                                        <p:attrNameLst>
                                          <p:attrName>style.visibility</p:attrName>
                                        </p:attrNameLst>
                                      </p:cBhvr>
                                      <p:to>
                                        <p:strVal val="visible"/>
                                      </p:to>
                                    </p:set>
                                    <p:animEffect transition="in" filter="blinds(horizontal)">
                                      <p:cBhvr>
                                        <p:cTn id="11" dur="500"/>
                                        <p:tgtEl>
                                          <p:spTgt spid="10445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445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4451"/>
                                        </p:tgtEl>
                                        <p:attrNameLst>
                                          <p:attrName>style.visibility</p:attrName>
                                        </p:attrNameLst>
                                      </p:cBhvr>
                                      <p:to>
                                        <p:strVal val="visible"/>
                                      </p:to>
                                    </p:set>
                                    <p:animEffect transition="in" filter="blinds(horizontal)">
                                      <p:cBhvr>
                                        <p:cTn id="20" dur="500"/>
                                        <p:tgtEl>
                                          <p:spTgt spid="10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P spid="10445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33375" y="528638"/>
            <a:ext cx="3479800" cy="584200"/>
          </a:xfrm>
          <a:prstGeom prst="rect">
            <a:avLst/>
          </a:prstGeom>
          <a:noFill/>
          <a:ln w="9525">
            <a:noFill/>
            <a:miter lim="800000"/>
          </a:ln>
        </p:spPr>
        <p:txBody>
          <a:bodyPr wrap="none">
            <a:spAutoFit/>
          </a:bodyPr>
          <a:lstStyle/>
          <a:p>
            <a:pPr marR="0" algn="ctr" defTabSz="914400">
              <a:buClrTx/>
              <a:buSzTx/>
              <a:buFontTx/>
              <a:buNone/>
              <a:defRPr/>
            </a:pPr>
            <a:r>
              <a:rPr kumimoji="0" lang="zh-CN" altLang="en-US" sz="3200" b="1" kern="1200" cap="none" spc="0" normalizeH="0" baseline="0" noProof="0" dirty="0">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cs typeface="+mn-cs"/>
              </a:rPr>
              <a:t>补码的补充说明：</a:t>
            </a:r>
          </a:p>
        </p:txBody>
      </p:sp>
      <p:sp>
        <p:nvSpPr>
          <p:cNvPr id="63491" name="Text Box 3"/>
          <p:cNvSpPr txBox="1"/>
          <p:nvPr/>
        </p:nvSpPr>
        <p:spPr>
          <a:xfrm>
            <a:off x="865188" y="1246188"/>
            <a:ext cx="184150" cy="519112"/>
          </a:xfrm>
          <a:prstGeom prst="rect">
            <a:avLst/>
          </a:prstGeom>
          <a:noFill/>
          <a:ln w="9525">
            <a:noFill/>
          </a:ln>
        </p:spPr>
        <p:txBody>
          <a:bodyPr wrap="none">
            <a:spAutoFit/>
          </a:bodyPr>
          <a:lstStyle/>
          <a:p>
            <a:pPr algn="ctr"/>
            <a:endParaRPr lang="zh-CN" altLang="zh-CN" b="1" dirty="0">
              <a:latin typeface="Times New Roman" panose="02020603050405020304" pitchFamily="18" charset="0"/>
            </a:endParaRPr>
          </a:p>
        </p:txBody>
      </p:sp>
      <p:sp>
        <p:nvSpPr>
          <p:cNvPr id="160772" name="Text Box 4"/>
          <p:cNvSpPr txBox="1"/>
          <p:nvPr/>
        </p:nvSpPr>
        <p:spPr>
          <a:xfrm>
            <a:off x="865188" y="1116013"/>
            <a:ext cx="8020050" cy="1373187"/>
          </a:xfrm>
          <a:prstGeom prst="rect">
            <a:avLst/>
          </a:prstGeom>
          <a:noFill/>
          <a:ln w="9525">
            <a:noFill/>
          </a:ln>
        </p:spPr>
        <p:txBody>
          <a:bodyPr>
            <a:spAutoFit/>
          </a:bodyPr>
          <a:lstStyle/>
          <a:p>
            <a:r>
              <a:rPr lang="en-US" altLang="zh-CN" b="1" dirty="0">
                <a:latin typeface="Times New Roman" panose="02020603050405020304" pitchFamily="18" charset="0"/>
              </a:rPr>
              <a:t>        </a:t>
            </a:r>
            <a:r>
              <a:rPr lang="zh-CN" altLang="en-US" b="1" dirty="0">
                <a:latin typeface="Times New Roman" panose="02020603050405020304" pitchFamily="18" charset="0"/>
              </a:rPr>
              <a:t>数学上，补码与其真值构成了以某一值（计算机的字长）为模的“模数系统”或“同余”结构的代数系统。</a:t>
            </a:r>
          </a:p>
        </p:txBody>
      </p:sp>
      <p:sp>
        <p:nvSpPr>
          <p:cNvPr id="160773" name="Text Box 5"/>
          <p:cNvSpPr txBox="1"/>
          <p:nvPr/>
        </p:nvSpPr>
        <p:spPr>
          <a:xfrm>
            <a:off x="757238" y="2533650"/>
            <a:ext cx="3556000" cy="522288"/>
          </a:xfrm>
          <a:prstGeom prst="rect">
            <a:avLst/>
          </a:prstGeom>
          <a:noFill/>
          <a:ln w="9525">
            <a:noFill/>
          </a:ln>
        </p:spPr>
        <p:txBody>
          <a:bodyPr wrap="none">
            <a:spAutoFit/>
          </a:bodyPr>
          <a:lstStyle/>
          <a:p>
            <a:pPr algn="ctr">
              <a:buChar char="•"/>
            </a:pPr>
            <a:r>
              <a:rPr lang="zh-CN" altLang="en-US" b="1" dirty="0">
                <a:latin typeface="Times New Roman" panose="02020603050405020304" pitchFamily="18" charset="0"/>
              </a:rPr>
              <a:t>模：计量器的容量。</a:t>
            </a:r>
          </a:p>
        </p:txBody>
      </p:sp>
      <p:sp>
        <p:nvSpPr>
          <p:cNvPr id="160774" name="Text Box 6"/>
          <p:cNvSpPr txBox="1"/>
          <p:nvPr/>
        </p:nvSpPr>
        <p:spPr>
          <a:xfrm>
            <a:off x="1330325" y="3128963"/>
            <a:ext cx="5813425" cy="522287"/>
          </a:xfrm>
          <a:prstGeom prst="rect">
            <a:avLst/>
          </a:prstGeom>
          <a:noFill/>
          <a:ln w="9525">
            <a:noFill/>
          </a:ln>
        </p:spPr>
        <p:txBody>
          <a:bodyPr wrap="none">
            <a:spAutoFit/>
          </a:bodyPr>
          <a:lstStyle/>
          <a:p>
            <a:r>
              <a:rPr lang="zh-CN" altLang="en-US" b="1" dirty="0">
                <a:latin typeface="Times New Roman" panose="02020603050405020304" pitchFamily="18" charset="0"/>
              </a:rPr>
              <a:t>例：计算机的字长为</a:t>
            </a:r>
            <a:r>
              <a:rPr lang="en-US" altLang="zh-CN" b="1" dirty="0">
                <a:latin typeface="Times New Roman" panose="02020603050405020304" pitchFamily="18" charset="0"/>
              </a:rPr>
              <a:t>L</a:t>
            </a:r>
            <a:r>
              <a:rPr lang="zh-CN" altLang="en-US" b="1" dirty="0">
                <a:latin typeface="Times New Roman" panose="02020603050405020304" pitchFamily="18" charset="0"/>
              </a:rPr>
              <a:t>，模数为</a:t>
            </a:r>
            <a:r>
              <a:rPr lang="en-US" altLang="zh-CN" b="1" dirty="0">
                <a:latin typeface="Times New Roman" panose="02020603050405020304" pitchFamily="18" charset="0"/>
              </a:rPr>
              <a:t>2</a:t>
            </a:r>
            <a:r>
              <a:rPr lang="en-US" altLang="zh-CN" b="1" baseline="30000" dirty="0">
                <a:latin typeface="Times New Roman" panose="02020603050405020304" pitchFamily="18" charset="0"/>
              </a:rPr>
              <a:t>L</a:t>
            </a:r>
            <a:r>
              <a:rPr lang="zh-CN" altLang="en-US" b="1" dirty="0">
                <a:latin typeface="Times New Roman" panose="02020603050405020304" pitchFamily="18" charset="0"/>
              </a:rPr>
              <a:t>。</a:t>
            </a:r>
          </a:p>
        </p:txBody>
      </p:sp>
      <p:sp>
        <p:nvSpPr>
          <p:cNvPr id="160775" name="Line 7"/>
          <p:cNvSpPr/>
          <p:nvPr/>
        </p:nvSpPr>
        <p:spPr>
          <a:xfrm flipH="1">
            <a:off x="1306513" y="4784725"/>
            <a:ext cx="1190625" cy="0"/>
          </a:xfrm>
          <a:prstGeom prst="line">
            <a:avLst/>
          </a:prstGeom>
          <a:ln w="9525" cap="flat" cmpd="sng">
            <a:solidFill>
              <a:schemeClr val="tx1"/>
            </a:solidFill>
            <a:prstDash val="solid"/>
            <a:headEnd type="none" w="med" len="med"/>
            <a:tailEnd type="triangle" w="med" len="med"/>
          </a:ln>
        </p:spPr>
      </p:sp>
      <p:sp>
        <p:nvSpPr>
          <p:cNvPr id="160776" name="Text Box 8"/>
          <p:cNvSpPr txBox="1"/>
          <p:nvPr/>
        </p:nvSpPr>
        <p:spPr>
          <a:xfrm>
            <a:off x="446088" y="4470400"/>
            <a:ext cx="1893887" cy="519113"/>
          </a:xfrm>
          <a:prstGeom prst="rect">
            <a:avLst/>
          </a:prstGeom>
          <a:noFill/>
          <a:ln w="9525">
            <a:noFill/>
          </a:ln>
        </p:spPr>
        <p:txBody>
          <a:bodyPr>
            <a:spAutoFit/>
          </a:bodyPr>
          <a:lstStyle/>
          <a:p>
            <a:r>
              <a:rPr lang="zh-CN" altLang="en-US" b="1" dirty="0">
                <a:latin typeface="Times New Roman" panose="02020603050405020304" pitchFamily="18" charset="0"/>
              </a:rPr>
              <a:t>丢弃</a:t>
            </a:r>
          </a:p>
        </p:txBody>
      </p:sp>
      <p:sp>
        <p:nvSpPr>
          <p:cNvPr id="63497" name="AutoShape 9"/>
          <p:cNvSpPr/>
          <p:nvPr/>
        </p:nvSpPr>
        <p:spPr>
          <a:xfrm>
            <a:off x="2641600" y="4902200"/>
            <a:ext cx="914400" cy="609600"/>
          </a:xfrm>
          <a:prstGeom prst="flowChartProcess">
            <a:avLst/>
          </a:prstGeom>
          <a:noFill/>
          <a:ln w="9525">
            <a:noFill/>
          </a:ln>
        </p:spPr>
        <p:txBody>
          <a:bodyPr wrap="none" anchor="ctr" anchorCtr="0"/>
          <a:lstStyle/>
          <a:p>
            <a:endParaRPr lang="zh-CN" altLang="en-US" b="1" dirty="0">
              <a:latin typeface="Times New Roman" panose="02020603050405020304" pitchFamily="18" charset="0"/>
            </a:endParaRPr>
          </a:p>
        </p:txBody>
      </p:sp>
      <p:grpSp>
        <p:nvGrpSpPr>
          <p:cNvPr id="2" name="Group 10"/>
          <p:cNvGrpSpPr/>
          <p:nvPr/>
        </p:nvGrpSpPr>
        <p:grpSpPr>
          <a:xfrm>
            <a:off x="2098675" y="3644900"/>
            <a:ext cx="3890963" cy="1384300"/>
            <a:chOff x="1322" y="2445"/>
            <a:chExt cx="2451" cy="872"/>
          </a:xfrm>
        </p:grpSpPr>
        <p:sp>
          <p:nvSpPr>
            <p:cNvPr id="63501" name="Text Box 11"/>
            <p:cNvSpPr txBox="1"/>
            <p:nvPr/>
          </p:nvSpPr>
          <p:spPr>
            <a:xfrm>
              <a:off x="1322" y="2445"/>
              <a:ext cx="2451" cy="872"/>
            </a:xfrm>
            <a:prstGeom prst="rect">
              <a:avLst/>
            </a:prstGeom>
            <a:noFill/>
            <a:ln w="9525">
              <a:noFill/>
            </a:ln>
          </p:spPr>
          <p:txBody>
            <a:bodyPr wrap="none">
              <a:spAutoFit/>
            </a:bodyPr>
            <a:lstStyle/>
            <a:p>
              <a:r>
                <a:rPr lang="en-US" altLang="zh-CN" b="1" dirty="0">
                  <a:latin typeface="Times New Roman" panose="02020603050405020304" pitchFamily="18" charset="0"/>
                </a:rPr>
                <a:t>         1  0  0  1         9</a:t>
              </a:r>
            </a:p>
            <a:p>
              <a:r>
                <a:rPr lang="en-US" altLang="zh-CN" b="1" u="sng" dirty="0">
                  <a:latin typeface="Times New Roman" panose="02020603050405020304" pitchFamily="18" charset="0"/>
                </a:rPr>
                <a:t>+       1  0  0  0         8</a:t>
              </a:r>
              <a:r>
                <a:rPr lang="en-US" altLang="zh-CN" b="1" dirty="0">
                  <a:latin typeface="Times New Roman" panose="02020603050405020304" pitchFamily="18" charset="0"/>
                </a:rPr>
                <a:t>       </a:t>
              </a:r>
            </a:p>
            <a:p>
              <a:r>
                <a:rPr lang="en-US" altLang="zh-CN" b="1" dirty="0">
                  <a:latin typeface="Times New Roman" panose="02020603050405020304" pitchFamily="18" charset="0"/>
                </a:rPr>
                <a:t>    </a:t>
              </a:r>
              <a:r>
                <a:rPr lang="en-US" altLang="zh-CN" b="1" dirty="0">
                  <a:solidFill>
                    <a:srgbClr val="FF3300"/>
                  </a:solidFill>
                  <a:latin typeface="Times New Roman" panose="02020603050405020304" pitchFamily="18" charset="0"/>
                </a:rPr>
                <a:t> 1</a:t>
              </a:r>
              <a:r>
                <a:rPr lang="en-US" altLang="zh-CN" b="1" dirty="0">
                  <a:latin typeface="Times New Roman" panose="02020603050405020304" pitchFamily="18" charset="0"/>
                </a:rPr>
                <a:t>  0  0  0  1        17</a:t>
              </a:r>
            </a:p>
          </p:txBody>
        </p:sp>
        <p:sp>
          <p:nvSpPr>
            <p:cNvPr id="63502" name="AutoShape 12"/>
            <p:cNvSpPr/>
            <p:nvPr/>
          </p:nvSpPr>
          <p:spPr>
            <a:xfrm>
              <a:off x="1600" y="3026"/>
              <a:ext cx="192" cy="238"/>
            </a:xfrm>
            <a:prstGeom prst="flowChartAlternateProcess">
              <a:avLst/>
            </a:prstGeom>
            <a:noFill/>
            <a:ln w="9525" cap="flat" cmpd="sng">
              <a:solidFill>
                <a:srgbClr val="FF0000"/>
              </a:solidFill>
              <a:prstDash val="solid"/>
              <a:miter/>
              <a:headEnd type="none" w="med" len="med"/>
              <a:tailEnd type="none" w="med" len="med"/>
            </a:ln>
          </p:spPr>
          <p:txBody>
            <a:bodyPr wrap="none" anchor="ctr" anchorCtr="0"/>
            <a:lstStyle/>
            <a:p>
              <a:endParaRPr lang="zh-CN" altLang="en-US" b="1" dirty="0">
                <a:latin typeface="Times New Roman" panose="02020603050405020304" pitchFamily="18" charset="0"/>
              </a:endParaRPr>
            </a:p>
          </p:txBody>
        </p:sp>
      </p:grpSp>
      <p:sp>
        <p:nvSpPr>
          <p:cNvPr id="160781" name="Text Box 13"/>
          <p:cNvSpPr txBox="1"/>
          <p:nvPr/>
        </p:nvSpPr>
        <p:spPr>
          <a:xfrm>
            <a:off x="1211263" y="5095875"/>
            <a:ext cx="6202362" cy="523875"/>
          </a:xfrm>
          <a:prstGeom prst="rect">
            <a:avLst/>
          </a:prstGeom>
          <a:noFill/>
          <a:ln w="9525">
            <a:noFill/>
          </a:ln>
        </p:spPr>
        <p:txBody>
          <a:bodyPr wrap="none">
            <a:spAutoFit/>
          </a:bodyPr>
          <a:lstStyle/>
          <a:p>
            <a:pPr algn="ctr"/>
            <a:r>
              <a:rPr lang="en-US" altLang="zh-CN" b="1" dirty="0">
                <a:latin typeface="Times New Roman" panose="02020603050405020304" pitchFamily="18" charset="0"/>
              </a:rPr>
              <a:t>  </a:t>
            </a:r>
            <a:r>
              <a:rPr lang="zh-CN" altLang="en-US" b="1" dirty="0">
                <a:latin typeface="Times New Roman" panose="02020603050405020304" pitchFamily="18" charset="0"/>
              </a:rPr>
              <a:t>在模</a:t>
            </a:r>
            <a:r>
              <a:rPr lang="en-US" altLang="zh-CN" b="1" dirty="0">
                <a:latin typeface="Times New Roman" panose="02020603050405020304" pitchFamily="18" charset="0"/>
              </a:rPr>
              <a:t>16</a:t>
            </a:r>
            <a:r>
              <a:rPr lang="zh-CN" altLang="en-US" b="1" dirty="0">
                <a:latin typeface="Times New Roman" panose="02020603050405020304" pitchFamily="18" charset="0"/>
              </a:rPr>
              <a:t>的系统中，</a:t>
            </a:r>
            <a:r>
              <a:rPr lang="en-US" altLang="zh-CN" b="1" dirty="0">
                <a:latin typeface="Times New Roman" panose="02020603050405020304" pitchFamily="18" charset="0"/>
              </a:rPr>
              <a:t>17=1 </a:t>
            </a:r>
            <a:r>
              <a:rPr lang="zh-CN" altLang="en-US" b="1" dirty="0">
                <a:latin typeface="Times New Roman" panose="02020603050405020304" pitchFamily="18" charset="0"/>
              </a:rPr>
              <a:t>（</a:t>
            </a:r>
            <a:r>
              <a:rPr lang="en-US" altLang="zh-CN" b="1" dirty="0">
                <a:latin typeface="Times New Roman" panose="02020603050405020304" pitchFamily="18" charset="0"/>
              </a:rPr>
              <a:t>mod16</a:t>
            </a:r>
            <a:r>
              <a:rPr lang="zh-CN" altLang="en-US" b="1" dirty="0">
                <a:latin typeface="Times New Roman" panose="02020603050405020304" pitchFamily="18" charset="0"/>
              </a:rPr>
              <a:t>）。</a:t>
            </a:r>
          </a:p>
        </p:txBody>
      </p:sp>
      <p:sp>
        <p:nvSpPr>
          <p:cNvPr id="160782" name="Text Box 14"/>
          <p:cNvSpPr txBox="1"/>
          <p:nvPr/>
        </p:nvSpPr>
        <p:spPr>
          <a:xfrm>
            <a:off x="754063" y="5637213"/>
            <a:ext cx="8104187" cy="954087"/>
          </a:xfrm>
          <a:prstGeom prst="rect">
            <a:avLst/>
          </a:prstGeom>
          <a:noFill/>
          <a:ln w="9525">
            <a:noFill/>
          </a:ln>
        </p:spPr>
        <p:txBody>
          <a:bodyPr wrap="none">
            <a:spAutoFit/>
          </a:bodyPr>
          <a:lstStyle/>
          <a:p>
            <a:pPr>
              <a:buChar char="•"/>
            </a:pPr>
            <a:r>
              <a:rPr lang="zh-CN" altLang="en-US" b="1" dirty="0">
                <a:latin typeface="Times New Roman" panose="02020603050405020304" pitchFamily="18" charset="0"/>
              </a:rPr>
              <a:t>同余：在某一模数系统中，模数为</a:t>
            </a:r>
            <a:r>
              <a:rPr lang="en-US" altLang="zh-CN" b="1" dirty="0">
                <a:latin typeface="Times New Roman" panose="02020603050405020304" pitchFamily="18" charset="0"/>
              </a:rPr>
              <a:t>n</a:t>
            </a:r>
            <a:r>
              <a:rPr lang="zh-CN" altLang="en-US" b="1" dirty="0">
                <a:latin typeface="Times New Roman" panose="02020603050405020304" pitchFamily="18" charset="0"/>
              </a:rPr>
              <a:t>，如果</a:t>
            </a:r>
            <a:r>
              <a:rPr lang="en-US" altLang="zh-CN" b="1" dirty="0">
                <a:latin typeface="Times New Roman" panose="02020603050405020304" pitchFamily="18" charset="0"/>
              </a:rPr>
              <a:t>a</a:t>
            </a:r>
            <a:r>
              <a:rPr lang="zh-CN" altLang="en-US" b="1" dirty="0">
                <a:latin typeface="Times New Roman" panose="02020603050405020304" pitchFamily="18" charset="0"/>
              </a:rPr>
              <a:t>、</a:t>
            </a:r>
            <a:r>
              <a:rPr lang="en-US" altLang="zh-CN" b="1" dirty="0">
                <a:latin typeface="Times New Roman" panose="02020603050405020304" pitchFamily="18" charset="0"/>
              </a:rPr>
              <a:t>b</a:t>
            </a:r>
            <a:r>
              <a:rPr lang="zh-CN" altLang="en-US" b="1" dirty="0">
                <a:latin typeface="Times New Roman" panose="02020603050405020304" pitchFamily="18" charset="0"/>
              </a:rPr>
              <a:t>的</a:t>
            </a:r>
          </a:p>
          <a:p>
            <a:r>
              <a:rPr lang="zh-CN" altLang="en-US" b="1" dirty="0">
                <a:latin typeface="Times New Roman" panose="02020603050405020304" pitchFamily="18" charset="0"/>
              </a:rPr>
              <a:t>              余数相同，则称</a:t>
            </a:r>
            <a:r>
              <a:rPr lang="en-US" altLang="zh-CN" b="1" dirty="0">
                <a:latin typeface="Times New Roman" panose="02020603050405020304" pitchFamily="18" charset="0"/>
              </a:rPr>
              <a:t>a</a:t>
            </a:r>
            <a:r>
              <a:rPr lang="zh-CN" altLang="en-US" b="1" dirty="0">
                <a:latin typeface="Times New Roman" panose="02020603050405020304" pitchFamily="18" charset="0"/>
              </a:rPr>
              <a:t>、</a:t>
            </a:r>
            <a:r>
              <a:rPr lang="en-US" altLang="zh-CN" b="1" dirty="0">
                <a:latin typeface="Times New Roman" panose="02020603050405020304" pitchFamily="18" charset="0"/>
              </a:rPr>
              <a:t>b</a:t>
            </a:r>
            <a:r>
              <a:rPr lang="zh-CN" altLang="en-US" b="1" dirty="0">
                <a:latin typeface="Times New Roman" panose="02020603050405020304" pitchFamily="18" charset="0"/>
              </a:rPr>
              <a:t>模</a:t>
            </a:r>
            <a:r>
              <a:rPr lang="en-US" altLang="zh-CN" b="1" dirty="0">
                <a:latin typeface="Times New Roman" panose="02020603050405020304" pitchFamily="18" charset="0"/>
              </a:rPr>
              <a:t>n</a:t>
            </a:r>
            <a:r>
              <a:rPr lang="zh-CN" altLang="en-US" b="1" dirty="0">
                <a:latin typeface="Times New Roman" panose="02020603050405020304" pitchFamily="18" charset="0"/>
              </a:rPr>
              <a:t>同余。</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2"/>
                                        </p:tgtEl>
                                        <p:attrNameLst>
                                          <p:attrName>style.visibility</p:attrName>
                                        </p:attrNameLst>
                                      </p:cBhvr>
                                      <p:to>
                                        <p:strVal val="visible"/>
                                      </p:to>
                                    </p:set>
                                    <p:animEffect transition="in" filter="blinds(horizontal)">
                                      <p:cBhvr>
                                        <p:cTn id="7" dur="500"/>
                                        <p:tgtEl>
                                          <p:spTgt spid="16077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0773"/>
                                        </p:tgtEl>
                                        <p:attrNameLst>
                                          <p:attrName>style.visibility</p:attrName>
                                        </p:attrNameLst>
                                      </p:cBhvr>
                                      <p:to>
                                        <p:strVal val="visible"/>
                                      </p:to>
                                    </p:set>
                                    <p:animEffect transition="in" filter="box(in)">
                                      <p:cBhvr>
                                        <p:cTn id="12" dur="500"/>
                                        <p:tgtEl>
                                          <p:spTgt spid="16077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60774"/>
                                        </p:tgtEl>
                                        <p:attrNameLst>
                                          <p:attrName>style.visibility</p:attrName>
                                        </p:attrNameLst>
                                      </p:cBhvr>
                                      <p:to>
                                        <p:strVal val="visible"/>
                                      </p:to>
                                    </p:set>
                                    <p:animEffect transition="in" filter="diamond(in)">
                                      <p:cBhvr>
                                        <p:cTn id="17" dur="2000"/>
                                        <p:tgtEl>
                                          <p:spTgt spid="160774"/>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plus(in)">
                                      <p:cBhvr>
                                        <p:cTn id="22" dur="2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0775"/>
                                        </p:tgtEl>
                                        <p:attrNameLst>
                                          <p:attrName>style.visibility</p:attrName>
                                        </p:attrNameLst>
                                      </p:cBhvr>
                                      <p:to>
                                        <p:strVal val="visible"/>
                                      </p:to>
                                    </p:set>
                                    <p:anim calcmode="lin" valueType="num">
                                      <p:cBhvr additive="base">
                                        <p:cTn id="27" dur="500" fill="hold"/>
                                        <p:tgtEl>
                                          <p:spTgt spid="160775"/>
                                        </p:tgtEl>
                                        <p:attrNameLst>
                                          <p:attrName>ppt_x</p:attrName>
                                        </p:attrNameLst>
                                      </p:cBhvr>
                                      <p:tavLst>
                                        <p:tav tm="0">
                                          <p:val>
                                            <p:strVal val="#ppt_x"/>
                                          </p:val>
                                        </p:tav>
                                        <p:tav tm="100000">
                                          <p:val>
                                            <p:strVal val="#ppt_x"/>
                                          </p:val>
                                        </p:tav>
                                      </p:tavLst>
                                    </p:anim>
                                    <p:anim calcmode="lin" valueType="num">
                                      <p:cBhvr additive="base">
                                        <p:cTn id="28" dur="500" fill="hold"/>
                                        <p:tgtEl>
                                          <p:spTgt spid="16077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0776"/>
                                        </p:tgtEl>
                                        <p:attrNameLst>
                                          <p:attrName>style.visibility</p:attrName>
                                        </p:attrNameLst>
                                      </p:cBhvr>
                                      <p:to>
                                        <p:strVal val="visible"/>
                                      </p:to>
                                    </p:set>
                                    <p:anim calcmode="lin" valueType="num">
                                      <p:cBhvr additive="base">
                                        <p:cTn id="33" dur="500" fill="hold"/>
                                        <p:tgtEl>
                                          <p:spTgt spid="160776"/>
                                        </p:tgtEl>
                                        <p:attrNameLst>
                                          <p:attrName>ppt_x</p:attrName>
                                        </p:attrNameLst>
                                      </p:cBhvr>
                                      <p:tavLst>
                                        <p:tav tm="0">
                                          <p:val>
                                            <p:strVal val="#ppt_x"/>
                                          </p:val>
                                        </p:tav>
                                        <p:tav tm="100000">
                                          <p:val>
                                            <p:strVal val="#ppt_x"/>
                                          </p:val>
                                        </p:tav>
                                      </p:tavLst>
                                    </p:anim>
                                    <p:anim calcmode="lin" valueType="num">
                                      <p:cBhvr additive="base">
                                        <p:cTn id="34" dur="500" fill="hold"/>
                                        <p:tgtEl>
                                          <p:spTgt spid="16077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60781"/>
                                        </p:tgtEl>
                                        <p:attrNameLst>
                                          <p:attrName>style.visibility</p:attrName>
                                        </p:attrNameLst>
                                      </p:cBhvr>
                                      <p:to>
                                        <p:strVal val="visible"/>
                                      </p:to>
                                    </p:set>
                                    <p:animEffect transition="in" filter="box(in)">
                                      <p:cBhvr>
                                        <p:cTn id="39" dur="500"/>
                                        <p:tgtEl>
                                          <p:spTgt spid="16078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60782"/>
                                        </p:tgtEl>
                                        <p:attrNameLst>
                                          <p:attrName>style.visibility</p:attrName>
                                        </p:attrNameLst>
                                      </p:cBhvr>
                                      <p:to>
                                        <p:strVal val="visible"/>
                                      </p:to>
                                    </p:set>
                                    <p:animEffect transition="in" filter="blinds(horizontal)">
                                      <p:cBhvr>
                                        <p:cTn id="44" dur="500"/>
                                        <p:tgtEl>
                                          <p:spTgt spid="160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p:bldP spid="160773" grpId="0"/>
      <p:bldP spid="160774" grpId="0"/>
      <p:bldP spid="160776" grpId="0"/>
      <p:bldP spid="160781" grpId="0"/>
      <p:bldP spid="16078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2"/>
          <p:cNvSpPr txBox="1"/>
          <p:nvPr/>
        </p:nvSpPr>
        <p:spPr>
          <a:xfrm>
            <a:off x="822325" y="468313"/>
            <a:ext cx="184150" cy="519112"/>
          </a:xfrm>
          <a:prstGeom prst="rect">
            <a:avLst/>
          </a:prstGeom>
          <a:noFill/>
          <a:ln w="9525">
            <a:noFill/>
          </a:ln>
        </p:spPr>
        <p:txBody>
          <a:bodyPr wrap="none">
            <a:spAutoFit/>
          </a:bodyPr>
          <a:lstStyle/>
          <a:p>
            <a:pPr algn="ctr"/>
            <a:endParaRPr lang="zh-CN" altLang="zh-CN" dirty="0">
              <a:latin typeface="Times New Roman" panose="02020603050405020304" pitchFamily="18" charset="0"/>
            </a:endParaRPr>
          </a:p>
        </p:txBody>
      </p:sp>
      <p:sp>
        <p:nvSpPr>
          <p:cNvPr id="15365" name="Text Box 3"/>
          <p:cNvSpPr txBox="1"/>
          <p:nvPr/>
        </p:nvSpPr>
        <p:spPr>
          <a:xfrm>
            <a:off x="1112838" y="788988"/>
            <a:ext cx="2435225" cy="519112"/>
          </a:xfrm>
          <a:prstGeom prst="rect">
            <a:avLst/>
          </a:prstGeom>
          <a:noFill/>
          <a:ln w="9525">
            <a:noFill/>
          </a:ln>
        </p:spPr>
        <p:txBody>
          <a:bodyPr wrap="none">
            <a:spAutoFit/>
          </a:bodyPr>
          <a:lstStyle/>
          <a:p>
            <a:pPr>
              <a:buChar char="•"/>
            </a:pPr>
            <a:r>
              <a:rPr lang="zh-CN" altLang="en-US" dirty="0">
                <a:latin typeface="Times New Roman" panose="02020603050405020304" pitchFamily="18" charset="0"/>
              </a:rPr>
              <a:t>补码的应用：</a:t>
            </a:r>
          </a:p>
        </p:txBody>
      </p:sp>
      <p:sp>
        <p:nvSpPr>
          <p:cNvPr id="161796" name="Text Box 4"/>
          <p:cNvSpPr txBox="1"/>
          <p:nvPr/>
        </p:nvSpPr>
        <p:spPr>
          <a:xfrm>
            <a:off x="1057275" y="1420813"/>
            <a:ext cx="4089400" cy="519112"/>
          </a:xfrm>
          <a:prstGeom prst="rect">
            <a:avLst/>
          </a:prstGeom>
          <a:noFill/>
          <a:ln w="9525">
            <a:noFill/>
          </a:ln>
        </p:spPr>
        <p:txBody>
          <a:bodyPr wrap="none">
            <a:spAutoFit/>
          </a:bodyPr>
          <a:lstStyle/>
          <a:p>
            <a:r>
              <a:rPr lang="zh-CN" altLang="en-US" dirty="0">
                <a:latin typeface="Times New Roman" panose="02020603050405020304" pitchFamily="18" charset="0"/>
              </a:rPr>
              <a:t>例：钟表为模</a:t>
            </a:r>
            <a:r>
              <a:rPr lang="en-US" altLang="zh-CN" dirty="0">
                <a:latin typeface="Times New Roman" panose="02020603050405020304" pitchFamily="18" charset="0"/>
              </a:rPr>
              <a:t>12</a:t>
            </a:r>
            <a:r>
              <a:rPr lang="zh-CN" altLang="en-US" dirty="0">
                <a:latin typeface="Times New Roman" panose="02020603050405020304" pitchFamily="18" charset="0"/>
              </a:rPr>
              <a:t>的系统。</a:t>
            </a:r>
          </a:p>
        </p:txBody>
      </p:sp>
      <p:grpSp>
        <p:nvGrpSpPr>
          <p:cNvPr id="2" name="Group 5"/>
          <p:cNvGrpSpPr/>
          <p:nvPr/>
        </p:nvGrpSpPr>
        <p:grpSpPr>
          <a:xfrm>
            <a:off x="774700" y="2055813"/>
            <a:ext cx="1811338" cy="1900237"/>
            <a:chOff x="488" y="1295"/>
            <a:chExt cx="1141" cy="1197"/>
          </a:xfrm>
        </p:grpSpPr>
        <p:sp>
          <p:nvSpPr>
            <p:cNvPr id="15379" name="Oval 6"/>
            <p:cNvSpPr/>
            <p:nvPr/>
          </p:nvSpPr>
          <p:spPr>
            <a:xfrm>
              <a:off x="488" y="1369"/>
              <a:ext cx="1141" cy="1076"/>
            </a:xfrm>
            <a:prstGeom prst="ellipse">
              <a:avLst/>
            </a:prstGeom>
            <a:noFill/>
            <a:ln w="9525" cap="flat" cmpd="sng">
              <a:solidFill>
                <a:schemeClr val="tx1"/>
              </a:solidFill>
              <a:prstDash val="solid"/>
              <a:headEnd type="none" w="med" len="med"/>
              <a:tailEnd type="none" w="med" len="med"/>
            </a:ln>
          </p:spPr>
          <p:txBody>
            <a:bodyPr anchor="ctr" anchorCtr="0">
              <a:spAutoFit/>
            </a:bodyPr>
            <a:lstStyle/>
            <a:p>
              <a:pPr algn="ctr"/>
              <a:endParaRPr lang="zh-CN" altLang="zh-CN" dirty="0">
                <a:latin typeface="Times New Roman" panose="02020603050405020304" pitchFamily="18" charset="0"/>
              </a:endParaRPr>
            </a:p>
          </p:txBody>
        </p:sp>
        <p:sp>
          <p:nvSpPr>
            <p:cNvPr id="15380" name="Text Box 7"/>
            <p:cNvSpPr txBox="1"/>
            <p:nvPr/>
          </p:nvSpPr>
          <p:spPr>
            <a:xfrm>
              <a:off x="821" y="1298"/>
              <a:ext cx="116" cy="327"/>
            </a:xfrm>
            <a:prstGeom prst="rect">
              <a:avLst/>
            </a:prstGeom>
            <a:noFill/>
            <a:ln w="9525">
              <a:noFill/>
            </a:ln>
          </p:spPr>
          <p:txBody>
            <a:bodyPr wrap="none">
              <a:spAutoFit/>
            </a:bodyPr>
            <a:lstStyle/>
            <a:p>
              <a:pPr algn="ctr"/>
              <a:endParaRPr lang="zh-CN" altLang="zh-CN" dirty="0">
                <a:latin typeface="Times New Roman" panose="02020603050405020304" pitchFamily="18" charset="0"/>
              </a:endParaRPr>
            </a:p>
          </p:txBody>
        </p:sp>
        <p:sp>
          <p:nvSpPr>
            <p:cNvPr id="15381" name="Text Box 8"/>
            <p:cNvSpPr txBox="1"/>
            <p:nvPr/>
          </p:nvSpPr>
          <p:spPr>
            <a:xfrm>
              <a:off x="927" y="1360"/>
              <a:ext cx="276" cy="250"/>
            </a:xfrm>
            <a:prstGeom prst="rect">
              <a:avLst/>
            </a:prstGeom>
            <a:noFill/>
            <a:ln w="9525">
              <a:noFill/>
            </a:ln>
          </p:spPr>
          <p:txBody>
            <a:bodyPr wrap="none">
              <a:spAutoFit/>
            </a:bodyPr>
            <a:lstStyle/>
            <a:p>
              <a:pPr algn="ctr"/>
              <a:r>
                <a:rPr lang="en-US" altLang="zh-CN" sz="2000" b="1" dirty="0">
                  <a:solidFill>
                    <a:srgbClr val="CC6600"/>
                  </a:solidFill>
                  <a:latin typeface="Times New Roman" panose="02020603050405020304" pitchFamily="18" charset="0"/>
                </a:rPr>
                <a:t>12</a:t>
              </a:r>
            </a:p>
          </p:txBody>
        </p:sp>
        <p:sp>
          <p:nvSpPr>
            <p:cNvPr id="15382" name="Text Box 9"/>
            <p:cNvSpPr txBox="1"/>
            <p:nvPr/>
          </p:nvSpPr>
          <p:spPr>
            <a:xfrm>
              <a:off x="1344" y="1733"/>
              <a:ext cx="116" cy="327"/>
            </a:xfrm>
            <a:prstGeom prst="rect">
              <a:avLst/>
            </a:prstGeom>
            <a:noFill/>
            <a:ln w="9525">
              <a:noFill/>
            </a:ln>
          </p:spPr>
          <p:txBody>
            <a:bodyPr wrap="none">
              <a:spAutoFit/>
            </a:bodyPr>
            <a:lstStyle/>
            <a:p>
              <a:pPr algn="ctr"/>
              <a:endParaRPr lang="zh-CN" altLang="zh-CN" dirty="0">
                <a:latin typeface="Times New Roman" panose="02020603050405020304" pitchFamily="18" charset="0"/>
              </a:endParaRPr>
            </a:p>
          </p:txBody>
        </p:sp>
        <p:sp>
          <p:nvSpPr>
            <p:cNvPr id="15383" name="Text Box 10"/>
            <p:cNvSpPr txBox="1"/>
            <p:nvPr/>
          </p:nvSpPr>
          <p:spPr>
            <a:xfrm>
              <a:off x="1412" y="1773"/>
              <a:ext cx="196" cy="250"/>
            </a:xfrm>
            <a:prstGeom prst="rect">
              <a:avLst/>
            </a:prstGeom>
            <a:noFill/>
            <a:ln w="9525">
              <a:noFill/>
            </a:ln>
          </p:spPr>
          <p:txBody>
            <a:bodyPr wrap="none">
              <a:spAutoFit/>
            </a:bodyPr>
            <a:lstStyle/>
            <a:p>
              <a:pPr algn="ctr"/>
              <a:r>
                <a:rPr lang="en-US" altLang="zh-CN" sz="2000" b="1" dirty="0">
                  <a:solidFill>
                    <a:srgbClr val="CC6600"/>
                  </a:solidFill>
                  <a:latin typeface="Times New Roman" panose="02020603050405020304" pitchFamily="18" charset="0"/>
                </a:rPr>
                <a:t>3</a:t>
              </a:r>
            </a:p>
          </p:txBody>
        </p:sp>
        <p:sp>
          <p:nvSpPr>
            <p:cNvPr id="15384" name="Text Box 11"/>
            <p:cNvSpPr txBox="1"/>
            <p:nvPr/>
          </p:nvSpPr>
          <p:spPr>
            <a:xfrm>
              <a:off x="509" y="1794"/>
              <a:ext cx="196" cy="250"/>
            </a:xfrm>
            <a:prstGeom prst="rect">
              <a:avLst/>
            </a:prstGeom>
            <a:noFill/>
            <a:ln w="9525">
              <a:noFill/>
            </a:ln>
          </p:spPr>
          <p:txBody>
            <a:bodyPr wrap="none">
              <a:spAutoFit/>
            </a:bodyPr>
            <a:lstStyle/>
            <a:p>
              <a:pPr algn="ctr"/>
              <a:r>
                <a:rPr lang="en-US" altLang="zh-CN" sz="2000" b="1" dirty="0">
                  <a:solidFill>
                    <a:srgbClr val="CC6600"/>
                  </a:solidFill>
                  <a:latin typeface="Times New Roman" panose="02020603050405020304" pitchFamily="18" charset="0"/>
                </a:rPr>
                <a:t>9</a:t>
              </a:r>
            </a:p>
          </p:txBody>
        </p:sp>
        <p:sp>
          <p:nvSpPr>
            <p:cNvPr id="15385" name="Text Box 12"/>
            <p:cNvSpPr txBox="1"/>
            <p:nvPr/>
          </p:nvSpPr>
          <p:spPr>
            <a:xfrm>
              <a:off x="945" y="2207"/>
              <a:ext cx="196" cy="250"/>
            </a:xfrm>
            <a:prstGeom prst="rect">
              <a:avLst/>
            </a:prstGeom>
            <a:noFill/>
            <a:ln w="9525">
              <a:noFill/>
            </a:ln>
          </p:spPr>
          <p:txBody>
            <a:bodyPr wrap="none">
              <a:spAutoFit/>
            </a:bodyPr>
            <a:lstStyle/>
            <a:p>
              <a:pPr algn="ctr"/>
              <a:r>
                <a:rPr lang="en-US" altLang="zh-CN" sz="2000" b="1" dirty="0">
                  <a:solidFill>
                    <a:srgbClr val="CC6600"/>
                  </a:solidFill>
                  <a:latin typeface="Times New Roman" panose="02020603050405020304" pitchFamily="18" charset="0"/>
                </a:rPr>
                <a:t>6</a:t>
              </a:r>
            </a:p>
          </p:txBody>
        </p:sp>
        <p:sp>
          <p:nvSpPr>
            <p:cNvPr id="15386" name="Line 13"/>
            <p:cNvSpPr/>
            <p:nvPr/>
          </p:nvSpPr>
          <p:spPr>
            <a:xfrm flipH="1">
              <a:off x="630" y="2098"/>
              <a:ext cx="76" cy="54"/>
            </a:xfrm>
            <a:prstGeom prst="line">
              <a:avLst/>
            </a:prstGeom>
            <a:ln w="9525">
              <a:noFill/>
            </a:ln>
          </p:spPr>
        </p:sp>
        <p:sp>
          <p:nvSpPr>
            <p:cNvPr id="15387" name="Text Box 14"/>
            <p:cNvSpPr txBox="1"/>
            <p:nvPr/>
          </p:nvSpPr>
          <p:spPr>
            <a:xfrm>
              <a:off x="912" y="1776"/>
              <a:ext cx="308" cy="288"/>
            </a:xfrm>
            <a:prstGeom prst="rect">
              <a:avLst/>
            </a:prstGeom>
            <a:noFill/>
            <a:ln w="9525">
              <a:noFill/>
            </a:ln>
          </p:spPr>
          <p:txBody>
            <a:bodyPr wrap="none">
              <a:spAutoFit/>
            </a:bodyPr>
            <a:lstStyle/>
            <a:p>
              <a:pPr algn="ctr"/>
              <a:r>
                <a:rPr lang="en-US" altLang="zh-CN" sz="2400" dirty="0">
                  <a:solidFill>
                    <a:srgbClr val="FF3300"/>
                  </a:solidFill>
                  <a:latin typeface="Times New Roman" panose="02020603050405020304" pitchFamily="18" charset="0"/>
                  <a:cs typeface="Times New Roman" panose="02020603050405020304" pitchFamily="18" charset="0"/>
                </a:rPr>
                <a:t>●</a:t>
              </a:r>
              <a:endParaRPr lang="en-US" altLang="zh-CN" sz="2400" dirty="0">
                <a:solidFill>
                  <a:srgbClr val="FF3300"/>
                </a:solidFill>
                <a:latin typeface="Times New Roman" panose="02020603050405020304" pitchFamily="18" charset="0"/>
                <a:ea typeface="Times New Roman" panose="02020603050405020304" pitchFamily="18" charset="0"/>
              </a:endParaRPr>
            </a:p>
          </p:txBody>
        </p:sp>
        <p:sp>
          <p:nvSpPr>
            <p:cNvPr id="15388" name="AutoShape 15"/>
            <p:cNvSpPr/>
            <p:nvPr/>
          </p:nvSpPr>
          <p:spPr>
            <a:xfrm>
              <a:off x="1065" y="1565"/>
              <a:ext cx="27" cy="364"/>
            </a:xfrm>
            <a:prstGeom prst="upArrow">
              <a:avLst>
                <a:gd name="adj1" fmla="val 50000"/>
                <a:gd name="adj2" fmla="val 337037"/>
              </a:avLst>
            </a:prstGeom>
            <a:noFill/>
            <a:ln w="38100" cap="flat" cmpd="sng">
              <a:solidFill>
                <a:srgbClr val="993300"/>
              </a:solidFill>
              <a:prstDash val="solid"/>
              <a:miter/>
              <a:headEnd type="none" w="med" len="med"/>
              <a:tailEnd type="none" w="med" len="med"/>
            </a:ln>
          </p:spPr>
          <p:txBody>
            <a:bodyPr anchor="ctr" anchorCtr="0">
              <a:spAutoFit/>
            </a:bodyPr>
            <a:lstStyle/>
            <a:p>
              <a:endParaRPr lang="zh-CN" altLang="en-US" dirty="0">
                <a:latin typeface="Times New Roman" panose="02020603050405020304" pitchFamily="18" charset="0"/>
              </a:endParaRPr>
            </a:p>
          </p:txBody>
        </p:sp>
        <p:sp>
          <p:nvSpPr>
            <p:cNvPr id="15389" name="AutoShape 16"/>
            <p:cNvSpPr/>
            <p:nvPr/>
          </p:nvSpPr>
          <p:spPr>
            <a:xfrm rot="5400000">
              <a:off x="1223" y="1743"/>
              <a:ext cx="27" cy="342"/>
            </a:xfrm>
            <a:prstGeom prst="upArrow">
              <a:avLst>
                <a:gd name="adj1" fmla="val 50000"/>
                <a:gd name="adj2" fmla="val 316666"/>
              </a:avLst>
            </a:prstGeom>
            <a:noFill/>
            <a:ln w="38100" cap="flat" cmpd="sng">
              <a:solidFill>
                <a:srgbClr val="993300"/>
              </a:solidFill>
              <a:prstDash val="solid"/>
              <a:miter/>
              <a:headEnd type="none" w="med" len="med"/>
              <a:tailEnd type="none" w="med" len="med"/>
            </a:ln>
          </p:spPr>
          <p:txBody>
            <a:bodyPr anchor="ctr" anchorCtr="0">
              <a:spAutoFit/>
            </a:bodyPr>
            <a:lstStyle/>
            <a:p>
              <a:endParaRPr lang="zh-CN" altLang="en-US" dirty="0">
                <a:latin typeface="Times New Roman" panose="02020603050405020304" pitchFamily="18" charset="0"/>
              </a:endParaRPr>
            </a:p>
          </p:txBody>
        </p:sp>
        <p:sp>
          <p:nvSpPr>
            <p:cNvPr id="15390" name="Text Box 17"/>
            <p:cNvSpPr txBox="1"/>
            <p:nvPr/>
          </p:nvSpPr>
          <p:spPr>
            <a:xfrm>
              <a:off x="600" y="1821"/>
              <a:ext cx="212" cy="519"/>
            </a:xfrm>
            <a:prstGeom prst="rect">
              <a:avLst/>
            </a:prstGeom>
            <a:noFill/>
            <a:ln w="9525">
              <a:noFill/>
            </a:ln>
          </p:spPr>
          <p:txBody>
            <a:bodyPr wrap="none">
              <a:spAutoFit/>
            </a:bodyPr>
            <a:lstStyle/>
            <a:p>
              <a:pPr algn="ctr"/>
              <a:r>
                <a:rPr lang="en-US" altLang="zh-CN" sz="4800" b="1" dirty="0">
                  <a:solidFill>
                    <a:srgbClr val="CC6600"/>
                  </a:solidFill>
                  <a:latin typeface="Times New Roman" panose="02020603050405020304" pitchFamily="18" charset="0"/>
                  <a:cs typeface="Times New Roman" panose="02020603050405020304" pitchFamily="18" charset="0"/>
                </a:rPr>
                <a:t>∙</a:t>
              </a:r>
              <a:endParaRPr lang="en-US" altLang="zh-CN" sz="4800" b="1" dirty="0">
                <a:solidFill>
                  <a:srgbClr val="CC6600"/>
                </a:solidFill>
                <a:latin typeface="Times New Roman" panose="02020603050405020304" pitchFamily="18" charset="0"/>
                <a:ea typeface="Times New Roman" panose="02020603050405020304" pitchFamily="18" charset="0"/>
              </a:endParaRPr>
            </a:p>
          </p:txBody>
        </p:sp>
        <p:sp>
          <p:nvSpPr>
            <p:cNvPr id="15391" name="Text Box 18"/>
            <p:cNvSpPr txBox="1"/>
            <p:nvPr/>
          </p:nvSpPr>
          <p:spPr>
            <a:xfrm>
              <a:off x="747" y="1968"/>
              <a:ext cx="212" cy="519"/>
            </a:xfrm>
            <a:prstGeom prst="rect">
              <a:avLst/>
            </a:prstGeom>
            <a:noFill/>
            <a:ln w="9525">
              <a:noFill/>
            </a:ln>
          </p:spPr>
          <p:txBody>
            <a:bodyPr wrap="none">
              <a:spAutoFit/>
            </a:bodyPr>
            <a:lstStyle/>
            <a:p>
              <a:pPr algn="ctr"/>
              <a:r>
                <a:rPr lang="en-US" altLang="zh-CN" sz="4800" b="1" dirty="0">
                  <a:solidFill>
                    <a:srgbClr val="CC6600"/>
                  </a:solidFill>
                  <a:latin typeface="Times New Roman" panose="02020603050405020304" pitchFamily="18" charset="0"/>
                  <a:cs typeface="Times New Roman" panose="02020603050405020304" pitchFamily="18" charset="0"/>
                </a:rPr>
                <a:t>∙</a:t>
              </a:r>
              <a:endParaRPr lang="en-US" altLang="zh-CN" sz="4800" b="1" dirty="0">
                <a:solidFill>
                  <a:srgbClr val="CC6600"/>
                </a:solidFill>
                <a:latin typeface="Times New Roman" panose="02020603050405020304" pitchFamily="18" charset="0"/>
                <a:ea typeface="Times New Roman" panose="02020603050405020304" pitchFamily="18" charset="0"/>
              </a:endParaRPr>
            </a:p>
          </p:txBody>
        </p:sp>
        <p:sp>
          <p:nvSpPr>
            <p:cNvPr id="15392" name="Text Box 19"/>
            <p:cNvSpPr txBox="1"/>
            <p:nvPr/>
          </p:nvSpPr>
          <p:spPr>
            <a:xfrm>
              <a:off x="1166" y="1973"/>
              <a:ext cx="212" cy="519"/>
            </a:xfrm>
            <a:prstGeom prst="rect">
              <a:avLst/>
            </a:prstGeom>
            <a:noFill/>
            <a:ln w="9525">
              <a:noFill/>
            </a:ln>
          </p:spPr>
          <p:txBody>
            <a:bodyPr wrap="none">
              <a:spAutoFit/>
            </a:bodyPr>
            <a:lstStyle/>
            <a:p>
              <a:pPr algn="ctr"/>
              <a:r>
                <a:rPr lang="en-US" altLang="zh-CN" sz="4800" b="1" dirty="0">
                  <a:solidFill>
                    <a:srgbClr val="CC6600"/>
                  </a:solidFill>
                  <a:latin typeface="Times New Roman" panose="02020603050405020304" pitchFamily="18" charset="0"/>
                  <a:cs typeface="Times New Roman" panose="02020603050405020304" pitchFamily="18" charset="0"/>
                </a:rPr>
                <a:t>∙</a:t>
              </a:r>
              <a:endParaRPr lang="en-US" altLang="zh-CN" sz="4800" b="1" dirty="0">
                <a:solidFill>
                  <a:srgbClr val="CC6600"/>
                </a:solidFill>
                <a:latin typeface="Times New Roman" panose="02020603050405020304" pitchFamily="18" charset="0"/>
                <a:ea typeface="Times New Roman" panose="02020603050405020304" pitchFamily="18" charset="0"/>
              </a:endParaRPr>
            </a:p>
          </p:txBody>
        </p:sp>
        <p:sp>
          <p:nvSpPr>
            <p:cNvPr id="15393" name="Text Box 20"/>
            <p:cNvSpPr txBox="1"/>
            <p:nvPr/>
          </p:nvSpPr>
          <p:spPr>
            <a:xfrm>
              <a:off x="1325" y="1827"/>
              <a:ext cx="212" cy="519"/>
            </a:xfrm>
            <a:prstGeom prst="rect">
              <a:avLst/>
            </a:prstGeom>
            <a:noFill/>
            <a:ln w="9525">
              <a:noFill/>
            </a:ln>
          </p:spPr>
          <p:txBody>
            <a:bodyPr wrap="none">
              <a:spAutoFit/>
            </a:bodyPr>
            <a:lstStyle/>
            <a:p>
              <a:pPr algn="ctr"/>
              <a:r>
                <a:rPr lang="en-US" altLang="zh-CN" sz="4800" b="1" dirty="0">
                  <a:solidFill>
                    <a:srgbClr val="CC6600"/>
                  </a:solidFill>
                  <a:latin typeface="Times New Roman" panose="02020603050405020304" pitchFamily="18" charset="0"/>
                  <a:cs typeface="Times New Roman" panose="02020603050405020304" pitchFamily="18" charset="0"/>
                </a:rPr>
                <a:t>∙</a:t>
              </a:r>
              <a:endParaRPr lang="en-US" altLang="zh-CN" sz="4800" b="1" dirty="0">
                <a:solidFill>
                  <a:srgbClr val="CC6600"/>
                </a:solidFill>
                <a:latin typeface="Times New Roman" panose="02020603050405020304" pitchFamily="18" charset="0"/>
                <a:ea typeface="Times New Roman" panose="02020603050405020304" pitchFamily="18" charset="0"/>
              </a:endParaRPr>
            </a:p>
          </p:txBody>
        </p:sp>
        <p:sp>
          <p:nvSpPr>
            <p:cNvPr id="15394" name="Text Box 21"/>
            <p:cNvSpPr txBox="1"/>
            <p:nvPr/>
          </p:nvSpPr>
          <p:spPr>
            <a:xfrm>
              <a:off x="1319" y="1419"/>
              <a:ext cx="212" cy="519"/>
            </a:xfrm>
            <a:prstGeom prst="rect">
              <a:avLst/>
            </a:prstGeom>
            <a:noFill/>
            <a:ln w="9525">
              <a:noFill/>
            </a:ln>
          </p:spPr>
          <p:txBody>
            <a:bodyPr wrap="none">
              <a:spAutoFit/>
            </a:bodyPr>
            <a:lstStyle/>
            <a:p>
              <a:pPr algn="ctr"/>
              <a:r>
                <a:rPr lang="en-US" altLang="zh-CN" sz="4800" b="1" dirty="0">
                  <a:solidFill>
                    <a:srgbClr val="CC6600"/>
                  </a:solidFill>
                  <a:latin typeface="Times New Roman" panose="02020603050405020304" pitchFamily="18" charset="0"/>
                  <a:cs typeface="Times New Roman" panose="02020603050405020304" pitchFamily="18" charset="0"/>
                </a:rPr>
                <a:t>∙</a:t>
              </a:r>
              <a:endParaRPr lang="en-US" altLang="zh-CN" sz="4800" b="1" dirty="0">
                <a:solidFill>
                  <a:srgbClr val="CC6600"/>
                </a:solidFill>
                <a:latin typeface="Times New Roman" panose="02020603050405020304" pitchFamily="18" charset="0"/>
                <a:ea typeface="Times New Roman" panose="02020603050405020304" pitchFamily="18" charset="0"/>
              </a:endParaRPr>
            </a:p>
          </p:txBody>
        </p:sp>
        <p:sp>
          <p:nvSpPr>
            <p:cNvPr id="15395" name="Text Box 22"/>
            <p:cNvSpPr txBox="1"/>
            <p:nvPr/>
          </p:nvSpPr>
          <p:spPr>
            <a:xfrm>
              <a:off x="1184" y="1296"/>
              <a:ext cx="212" cy="519"/>
            </a:xfrm>
            <a:prstGeom prst="rect">
              <a:avLst/>
            </a:prstGeom>
            <a:noFill/>
            <a:ln w="9525">
              <a:noFill/>
            </a:ln>
          </p:spPr>
          <p:txBody>
            <a:bodyPr wrap="none">
              <a:spAutoFit/>
            </a:bodyPr>
            <a:lstStyle/>
            <a:p>
              <a:pPr algn="ctr"/>
              <a:r>
                <a:rPr lang="en-US" altLang="zh-CN" sz="4800" b="1" dirty="0">
                  <a:solidFill>
                    <a:srgbClr val="CC6600"/>
                  </a:solidFill>
                  <a:latin typeface="Times New Roman" panose="02020603050405020304" pitchFamily="18" charset="0"/>
                  <a:cs typeface="Times New Roman" panose="02020603050405020304" pitchFamily="18" charset="0"/>
                </a:rPr>
                <a:t>∙</a:t>
              </a:r>
              <a:endParaRPr lang="en-US" altLang="zh-CN" sz="4800" b="1" dirty="0">
                <a:solidFill>
                  <a:srgbClr val="CC6600"/>
                </a:solidFill>
                <a:latin typeface="Times New Roman" panose="02020603050405020304" pitchFamily="18" charset="0"/>
                <a:ea typeface="Times New Roman" panose="02020603050405020304" pitchFamily="18" charset="0"/>
              </a:endParaRPr>
            </a:p>
          </p:txBody>
        </p:sp>
        <p:sp>
          <p:nvSpPr>
            <p:cNvPr id="15396" name="Text Box 23"/>
            <p:cNvSpPr txBox="1"/>
            <p:nvPr/>
          </p:nvSpPr>
          <p:spPr>
            <a:xfrm>
              <a:off x="601" y="1442"/>
              <a:ext cx="212" cy="519"/>
            </a:xfrm>
            <a:prstGeom prst="rect">
              <a:avLst/>
            </a:prstGeom>
            <a:noFill/>
            <a:ln w="9525">
              <a:noFill/>
            </a:ln>
          </p:spPr>
          <p:txBody>
            <a:bodyPr wrap="none">
              <a:spAutoFit/>
            </a:bodyPr>
            <a:lstStyle/>
            <a:p>
              <a:pPr algn="ctr"/>
              <a:r>
                <a:rPr lang="en-US" altLang="zh-CN" sz="4800" b="1" dirty="0">
                  <a:solidFill>
                    <a:srgbClr val="CC6600"/>
                  </a:solidFill>
                  <a:latin typeface="Times New Roman" panose="02020603050405020304" pitchFamily="18" charset="0"/>
                  <a:cs typeface="Times New Roman" panose="02020603050405020304" pitchFamily="18" charset="0"/>
                </a:rPr>
                <a:t>∙</a:t>
              </a:r>
              <a:endParaRPr lang="en-US" altLang="zh-CN" sz="4800" b="1" dirty="0">
                <a:solidFill>
                  <a:srgbClr val="CC6600"/>
                </a:solidFill>
                <a:latin typeface="Times New Roman" panose="02020603050405020304" pitchFamily="18" charset="0"/>
                <a:ea typeface="Times New Roman" panose="02020603050405020304" pitchFamily="18" charset="0"/>
              </a:endParaRPr>
            </a:p>
          </p:txBody>
        </p:sp>
        <p:sp>
          <p:nvSpPr>
            <p:cNvPr id="15397" name="Text Box 24"/>
            <p:cNvSpPr txBox="1"/>
            <p:nvPr/>
          </p:nvSpPr>
          <p:spPr>
            <a:xfrm>
              <a:off x="747" y="1295"/>
              <a:ext cx="212" cy="519"/>
            </a:xfrm>
            <a:prstGeom prst="rect">
              <a:avLst/>
            </a:prstGeom>
            <a:noFill/>
            <a:ln w="9525">
              <a:noFill/>
            </a:ln>
          </p:spPr>
          <p:txBody>
            <a:bodyPr wrap="none">
              <a:spAutoFit/>
            </a:bodyPr>
            <a:lstStyle/>
            <a:p>
              <a:pPr algn="ctr"/>
              <a:r>
                <a:rPr lang="en-US" altLang="zh-CN" sz="4800" b="1" dirty="0">
                  <a:solidFill>
                    <a:srgbClr val="CC6600"/>
                  </a:solidFill>
                  <a:latin typeface="Times New Roman" panose="02020603050405020304" pitchFamily="18" charset="0"/>
                  <a:cs typeface="Times New Roman" panose="02020603050405020304" pitchFamily="18" charset="0"/>
                </a:rPr>
                <a:t>∙</a:t>
              </a:r>
              <a:endParaRPr lang="en-US" altLang="zh-CN" sz="4800" b="1" dirty="0">
                <a:solidFill>
                  <a:srgbClr val="CC6600"/>
                </a:solidFill>
                <a:latin typeface="Times New Roman" panose="02020603050405020304" pitchFamily="18" charset="0"/>
                <a:ea typeface="Times New Roman" panose="02020603050405020304" pitchFamily="18" charset="0"/>
              </a:endParaRPr>
            </a:p>
          </p:txBody>
        </p:sp>
      </p:grpSp>
      <p:sp>
        <p:nvSpPr>
          <p:cNvPr id="161817" name="Text Box 25"/>
          <p:cNvSpPr txBox="1"/>
          <p:nvPr/>
        </p:nvSpPr>
        <p:spPr>
          <a:xfrm>
            <a:off x="2841625" y="2060575"/>
            <a:ext cx="4097338" cy="523875"/>
          </a:xfrm>
          <a:prstGeom prst="rect">
            <a:avLst/>
          </a:prstGeom>
          <a:noFill/>
          <a:ln w="9525">
            <a:noFill/>
          </a:ln>
        </p:spPr>
        <p:txBody>
          <a:bodyPr wrap="none">
            <a:spAutoFit/>
          </a:bodyPr>
          <a:lstStyle/>
          <a:p>
            <a:pPr algn="ctr"/>
            <a:r>
              <a:rPr lang="zh-CN" altLang="en-US" dirty="0">
                <a:latin typeface="Times New Roman" panose="02020603050405020304" pitchFamily="18" charset="0"/>
              </a:rPr>
              <a:t>顺时针：</a:t>
            </a:r>
            <a:r>
              <a:rPr lang="en-US" altLang="zh-CN" dirty="0">
                <a:latin typeface="Times New Roman" panose="02020603050405020304" pitchFamily="18" charset="0"/>
              </a:rPr>
              <a:t>+</a:t>
            </a:r>
            <a:r>
              <a:rPr lang="zh-CN" altLang="en-US" dirty="0">
                <a:latin typeface="Times New Roman" panose="02020603050405020304" pitchFamily="18" charset="0"/>
              </a:rPr>
              <a:t>；逆时针：</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en-US" altLang="zh-CN" dirty="0">
              <a:latin typeface="Times New Roman" panose="02020603050405020304" pitchFamily="18" charset="0"/>
            </a:endParaRPr>
          </a:p>
        </p:txBody>
      </p:sp>
      <p:sp>
        <p:nvSpPr>
          <p:cNvPr id="161818" name="Text Box 26"/>
          <p:cNvSpPr txBox="1"/>
          <p:nvPr/>
        </p:nvSpPr>
        <p:spPr>
          <a:xfrm>
            <a:off x="2857500" y="2635250"/>
            <a:ext cx="2851150" cy="519113"/>
          </a:xfrm>
          <a:prstGeom prst="rect">
            <a:avLst/>
          </a:prstGeom>
          <a:noFill/>
          <a:ln w="9525">
            <a:noFill/>
          </a:ln>
        </p:spPr>
        <p:txBody>
          <a:bodyPr wrap="none">
            <a:spAutoFit/>
          </a:bodyPr>
          <a:lstStyle/>
          <a:p>
            <a:pPr algn="ctr"/>
            <a:r>
              <a:rPr lang="zh-CN" altLang="en-US" dirty="0">
                <a:latin typeface="Times New Roman" panose="02020603050405020304" pitchFamily="18" charset="0"/>
              </a:rPr>
              <a:t>由</a:t>
            </a:r>
            <a:r>
              <a:rPr lang="en-US" altLang="zh-CN" dirty="0">
                <a:latin typeface="Times New Roman" panose="02020603050405020304" pitchFamily="18" charset="0"/>
              </a:rPr>
              <a:t>12</a:t>
            </a:r>
            <a:r>
              <a:rPr lang="zh-CN" altLang="en-US" dirty="0">
                <a:latin typeface="Times New Roman" panose="02020603050405020304" pitchFamily="18" charset="0"/>
              </a:rPr>
              <a:t>点拨到</a:t>
            </a:r>
            <a:r>
              <a:rPr lang="en-US" altLang="zh-CN" dirty="0">
                <a:latin typeface="Times New Roman" panose="02020603050405020304" pitchFamily="18" charset="0"/>
              </a:rPr>
              <a:t>3</a:t>
            </a:r>
            <a:r>
              <a:rPr lang="zh-CN" altLang="en-US" dirty="0">
                <a:latin typeface="Times New Roman" panose="02020603050405020304" pitchFamily="18" charset="0"/>
              </a:rPr>
              <a:t>点：</a:t>
            </a:r>
          </a:p>
        </p:txBody>
      </p:sp>
      <p:sp>
        <p:nvSpPr>
          <p:cNvPr id="161819" name="Text Box 27"/>
          <p:cNvSpPr txBox="1"/>
          <p:nvPr/>
        </p:nvSpPr>
        <p:spPr>
          <a:xfrm>
            <a:off x="2962275" y="3189288"/>
            <a:ext cx="5080000" cy="523875"/>
          </a:xfrm>
          <a:prstGeom prst="rect">
            <a:avLst/>
          </a:prstGeom>
          <a:noFill/>
          <a:ln w="9525">
            <a:noFill/>
          </a:ln>
        </p:spPr>
        <p:txBody>
          <a:bodyPr wrap="none">
            <a:spAutoFit/>
          </a:bodyPr>
          <a:lstStyle/>
          <a:p>
            <a:pPr algn="ct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12+3=15</a:t>
            </a:r>
            <a:r>
              <a:rPr lang="en-US" altLang="zh-CN" dirty="0">
                <a:latin typeface="Times New Roman" panose="02020603050405020304" pitchFamily="18" charset="0"/>
                <a:sym typeface="Wingdings" panose="05000000000000000000" pitchFamily="2" charset="2"/>
              </a:rPr>
              <a:t></a:t>
            </a:r>
            <a:r>
              <a:rPr lang="en-US" altLang="zh-CN" dirty="0">
                <a:latin typeface="Times New Roman" panose="02020603050405020304" pitchFamily="18" charset="0"/>
              </a:rPr>
              <a:t>15-12=3</a:t>
            </a:r>
            <a:r>
              <a:rPr lang="zh-CN" altLang="en-US" dirty="0">
                <a:latin typeface="Times New Roman" panose="02020603050405020304" pitchFamily="18" charset="0"/>
              </a:rPr>
              <a:t>（</a:t>
            </a:r>
            <a:r>
              <a:rPr lang="en-US" altLang="zh-CN" dirty="0">
                <a:latin typeface="Times New Roman" panose="02020603050405020304" pitchFamily="18" charset="0"/>
              </a:rPr>
              <a:t>mod12)</a:t>
            </a:r>
          </a:p>
        </p:txBody>
      </p:sp>
      <p:sp>
        <p:nvSpPr>
          <p:cNvPr id="161820" name="Text Box 28"/>
          <p:cNvSpPr txBox="1"/>
          <p:nvPr/>
        </p:nvSpPr>
        <p:spPr>
          <a:xfrm>
            <a:off x="3005138" y="3673475"/>
            <a:ext cx="4387850" cy="946150"/>
          </a:xfrm>
          <a:prstGeom prst="rect">
            <a:avLst/>
          </a:prstGeom>
          <a:noFill/>
          <a:ln w="9525">
            <a:noFill/>
          </a:ln>
        </p:spPr>
        <p:txBody>
          <a:bodyPr wrap="none">
            <a:spAutoFit/>
          </a:bodyPr>
          <a:lstStyle/>
          <a:p>
            <a:pPr marL="457200" indent="-457200"/>
            <a:r>
              <a:rPr lang="en-US" altLang="zh-CN" dirty="0">
                <a:latin typeface="Times New Roman" panose="02020603050405020304" pitchFamily="18" charset="0"/>
              </a:rPr>
              <a:t>2)  12-9=3</a:t>
            </a:r>
          </a:p>
          <a:p>
            <a:pPr marL="457200" indent="-457200"/>
            <a:r>
              <a:rPr lang="en-US" altLang="zh-CN" dirty="0">
                <a:latin typeface="Times New Roman" panose="02020603050405020304" pitchFamily="18" charset="0"/>
              </a:rPr>
              <a:t>     12+</a:t>
            </a:r>
            <a:r>
              <a:rPr lang="zh-CN" altLang="en-US" dirty="0">
                <a:latin typeface="Times New Roman" panose="02020603050405020304" pitchFamily="18" charset="0"/>
              </a:rPr>
              <a:t>（</a:t>
            </a:r>
            <a:r>
              <a:rPr lang="en-US" altLang="zh-CN" dirty="0">
                <a:latin typeface="Times New Roman" panose="02020603050405020304" pitchFamily="18" charset="0"/>
              </a:rPr>
              <a:t>12-9</a:t>
            </a: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a:t>
            </a:r>
            <a:r>
              <a:rPr lang="en-US" altLang="zh-CN" dirty="0">
                <a:latin typeface="Times New Roman" panose="02020603050405020304" pitchFamily="18" charset="0"/>
              </a:rPr>
              <a:t>mod12)</a:t>
            </a:r>
          </a:p>
        </p:txBody>
      </p:sp>
      <p:sp>
        <p:nvSpPr>
          <p:cNvPr id="161821" name="Text Box 29"/>
          <p:cNvSpPr txBox="1"/>
          <p:nvPr/>
        </p:nvSpPr>
        <p:spPr>
          <a:xfrm>
            <a:off x="1127125" y="4983163"/>
            <a:ext cx="6862763" cy="946150"/>
          </a:xfrm>
          <a:prstGeom prst="rect">
            <a:avLst/>
          </a:prstGeom>
          <a:noFill/>
          <a:ln w="9525">
            <a:noFill/>
          </a:ln>
        </p:spPr>
        <p:txBody>
          <a:bodyPr wrap="none">
            <a:spAutoFit/>
          </a:bodyPr>
          <a:lstStyle/>
          <a:p>
            <a:r>
              <a:rPr lang="zh-CN" altLang="en-US" dirty="0">
                <a:latin typeface="Times New Roman" panose="02020603050405020304" pitchFamily="18" charset="0"/>
              </a:rPr>
              <a:t>在模</a:t>
            </a:r>
            <a:r>
              <a:rPr lang="en-US" altLang="zh-CN" dirty="0">
                <a:latin typeface="Times New Roman" panose="02020603050405020304" pitchFamily="18" charset="0"/>
              </a:rPr>
              <a:t>n</a:t>
            </a:r>
            <a:r>
              <a:rPr lang="zh-CN" altLang="en-US" dirty="0">
                <a:latin typeface="Times New Roman" panose="02020603050405020304" pitchFamily="18" charset="0"/>
              </a:rPr>
              <a:t>的系统中，</a:t>
            </a:r>
            <a:r>
              <a:rPr lang="en-US" altLang="zh-CN" dirty="0">
                <a:latin typeface="Times New Roman" panose="02020603050405020304" pitchFamily="18" charset="0"/>
              </a:rPr>
              <a:t>N</a:t>
            </a:r>
            <a:r>
              <a:rPr lang="zh-CN" altLang="en-US" dirty="0">
                <a:latin typeface="Times New Roman" panose="02020603050405020304" pitchFamily="18" charset="0"/>
              </a:rPr>
              <a:t>与</a:t>
            </a:r>
            <a:r>
              <a:rPr lang="en-US" altLang="zh-CN" dirty="0">
                <a:latin typeface="Times New Roman" panose="02020603050405020304" pitchFamily="18" charset="0"/>
              </a:rPr>
              <a:t>n-N</a:t>
            </a:r>
            <a:r>
              <a:rPr lang="zh-CN" altLang="en-US" dirty="0">
                <a:latin typeface="Times New Roman" panose="02020603050405020304" pitchFamily="18" charset="0"/>
              </a:rPr>
              <a:t>是一对互补的数，</a:t>
            </a:r>
          </a:p>
          <a:p>
            <a:r>
              <a:rPr lang="zh-CN" altLang="en-US" dirty="0">
                <a:latin typeface="Times New Roman" panose="02020603050405020304" pitchFamily="18" charset="0"/>
              </a:rPr>
              <a:t>利用其特点可把减法变成加法运算。</a:t>
            </a:r>
          </a:p>
        </p:txBody>
      </p:sp>
      <p:sp>
        <p:nvSpPr>
          <p:cNvPr id="15373" name="Text Box 30"/>
          <p:cNvSpPr txBox="1"/>
          <p:nvPr/>
        </p:nvSpPr>
        <p:spPr>
          <a:xfrm>
            <a:off x="1430338" y="6007100"/>
            <a:ext cx="184150" cy="519113"/>
          </a:xfrm>
          <a:prstGeom prst="rect">
            <a:avLst/>
          </a:prstGeom>
          <a:noFill/>
          <a:ln w="9525">
            <a:noFill/>
          </a:ln>
        </p:spPr>
        <p:txBody>
          <a:bodyPr wrap="none">
            <a:spAutoFit/>
          </a:bodyPr>
          <a:lstStyle/>
          <a:p>
            <a:endParaRPr lang="zh-CN" altLang="zh-CN" dirty="0">
              <a:latin typeface="Times New Roman" panose="02020603050405020304" pitchFamily="18" charset="0"/>
            </a:endParaRPr>
          </a:p>
        </p:txBody>
      </p:sp>
      <p:grpSp>
        <p:nvGrpSpPr>
          <p:cNvPr id="3" name="Group 31"/>
          <p:cNvGrpSpPr/>
          <p:nvPr/>
        </p:nvGrpSpPr>
        <p:grpSpPr>
          <a:xfrm>
            <a:off x="1200150" y="5934075"/>
            <a:ext cx="4375150" cy="519113"/>
            <a:chOff x="2076" y="3772"/>
            <a:chExt cx="2756" cy="327"/>
          </a:xfrm>
        </p:grpSpPr>
        <p:sp>
          <p:nvSpPr>
            <p:cNvPr id="15378" name="Text Box 32"/>
            <p:cNvSpPr txBox="1"/>
            <p:nvPr/>
          </p:nvSpPr>
          <p:spPr>
            <a:xfrm>
              <a:off x="2076" y="3772"/>
              <a:ext cx="2756" cy="327"/>
            </a:xfrm>
            <a:prstGeom prst="rect">
              <a:avLst/>
            </a:prstGeom>
            <a:noFill/>
            <a:ln w="9525">
              <a:noFill/>
            </a:ln>
          </p:spPr>
          <p:txBody>
            <a:bodyPr wrap="none">
              <a:spAutoFit/>
            </a:bodyPr>
            <a:lstStyle/>
            <a:p>
              <a:r>
                <a:rPr lang="en-US" altLang="zh-CN" dirty="0">
                  <a:latin typeface="Times New Roman" panose="02020603050405020304" pitchFamily="18" charset="0"/>
                </a:rPr>
                <a:t>[N]</a:t>
              </a:r>
              <a:r>
                <a:rPr lang="zh-CN" altLang="en-US" baseline="-25000" dirty="0">
                  <a:latin typeface="Times New Roman" panose="02020603050405020304" pitchFamily="18" charset="0"/>
                </a:rPr>
                <a:t>补</a:t>
              </a:r>
              <a:r>
                <a:rPr lang="en-US" altLang="zh-CN" dirty="0">
                  <a:latin typeface="Times New Roman" panose="02020603050405020304" pitchFamily="18" charset="0"/>
                </a:rPr>
                <a:t>=2</a:t>
              </a:r>
              <a:r>
                <a:rPr lang="en-US" altLang="zh-CN" baseline="30000" dirty="0">
                  <a:latin typeface="Times New Roman" panose="02020603050405020304" pitchFamily="18" charset="0"/>
                </a:rPr>
                <a:t>n</a:t>
              </a:r>
              <a:r>
                <a:rPr lang="en-US" altLang="zh-CN" dirty="0">
                  <a:latin typeface="Times New Roman" panose="02020603050405020304" pitchFamily="18" charset="0"/>
                </a:rPr>
                <a:t>+N        -2</a:t>
              </a:r>
              <a:r>
                <a:rPr lang="en-US" altLang="zh-CN" baseline="30000" dirty="0">
                  <a:latin typeface="Times New Roman" panose="02020603050405020304" pitchFamily="18" charset="0"/>
                </a:rPr>
                <a:t>n-1</a:t>
              </a:r>
              <a:r>
                <a:rPr lang="en-US" altLang="zh-CN" dirty="0">
                  <a:latin typeface="Times New Roman" panose="02020603050405020304" pitchFamily="18" charset="0"/>
                </a:rPr>
                <a:t>    N &lt; 0</a:t>
              </a:r>
            </a:p>
          </p:txBody>
        </p:sp>
        <p:graphicFrame>
          <p:nvGraphicFramePr>
            <p:cNvPr id="15363" name="Object 33"/>
            <p:cNvGraphicFramePr/>
            <p:nvPr/>
          </p:nvGraphicFramePr>
          <p:xfrm>
            <a:off x="3982" y="3849"/>
            <a:ext cx="188" cy="225"/>
          </p:xfrm>
          <a:graphic>
            <a:graphicData uri="http://schemas.openxmlformats.org/presentationml/2006/ole">
              <mc:AlternateContent xmlns:mc="http://schemas.openxmlformats.org/markup-compatibility/2006">
                <mc:Choice xmlns:v="urn:schemas-microsoft-com:vml" Requires="v">
                  <p:oleObj spid="_x0000_s17415" r:id="rId3" imgW="127000" imgH="151765" progId="Equation.3">
                    <p:embed/>
                  </p:oleObj>
                </mc:Choice>
                <mc:Fallback>
                  <p:oleObj r:id="rId3" imgW="127000" imgH="151765" progId="Equation.3">
                    <p:embed/>
                    <p:pic>
                      <p:nvPicPr>
                        <p:cNvPr id="0" name="图片 3123"/>
                        <p:cNvPicPr/>
                        <p:nvPr/>
                      </p:nvPicPr>
                      <p:blipFill>
                        <a:blip r:embed="rId4"/>
                        <a:stretch>
                          <a:fillRect/>
                        </a:stretch>
                      </p:blipFill>
                      <p:spPr>
                        <a:xfrm>
                          <a:off x="3982" y="3849"/>
                          <a:ext cx="188" cy="225"/>
                        </a:xfrm>
                        <a:prstGeom prst="rect">
                          <a:avLst/>
                        </a:prstGeom>
                        <a:noFill/>
                        <a:ln w="38100">
                          <a:noFill/>
                          <a:miter/>
                        </a:ln>
                      </p:spPr>
                    </p:pic>
                  </p:oleObj>
                </mc:Fallback>
              </mc:AlternateContent>
            </a:graphicData>
          </a:graphic>
        </p:graphicFrame>
      </p:grpSp>
      <p:graphicFrame>
        <p:nvGraphicFramePr>
          <p:cNvPr id="15362" name="Object 34"/>
          <p:cNvGraphicFramePr>
            <a:graphicFrameLocks noGrp="1"/>
          </p:cNvGraphicFramePr>
          <p:nvPr>
            <p:ph sz="half" idx="2"/>
          </p:nvPr>
        </p:nvGraphicFramePr>
        <p:xfrm>
          <a:off x="5954713" y="2578100"/>
          <a:ext cx="1425575" cy="2692400"/>
        </p:xfrm>
        <a:graphic>
          <a:graphicData uri="http://schemas.openxmlformats.org/presentationml/2006/ole">
            <mc:AlternateContent xmlns:mc="http://schemas.openxmlformats.org/markup-compatibility/2006">
              <mc:Choice xmlns:v="urn:schemas-microsoft-com:vml" Requires="v">
                <p:oleObj spid="_x0000_s17416" r:id="rId5" imgW="114300" imgH="215265" progId="Equation.3">
                  <p:embed/>
                </p:oleObj>
              </mc:Choice>
              <mc:Fallback>
                <p:oleObj r:id="rId5" imgW="114300" imgH="215265" progId="Equation.3">
                  <p:embed/>
                  <p:pic>
                    <p:nvPicPr>
                      <p:cNvPr id="0" name="图片 3124"/>
                      <p:cNvPicPr/>
                      <p:nvPr/>
                    </p:nvPicPr>
                    <p:blipFill>
                      <a:blip r:embed="rId6"/>
                      <a:stretch>
                        <a:fillRect/>
                      </a:stretch>
                    </p:blipFill>
                    <p:spPr>
                      <a:xfrm>
                        <a:off x="5954713" y="2578100"/>
                        <a:ext cx="1425575" cy="2692400"/>
                      </a:xfrm>
                      <a:prstGeom prst="rect">
                        <a:avLst/>
                      </a:prstGeom>
                      <a:noFill/>
                      <a:ln w="38100">
                        <a:miter/>
                      </a:ln>
                    </p:spPr>
                  </p:pic>
                </p:oleObj>
              </mc:Fallback>
            </mc:AlternateContent>
          </a:graphicData>
        </a:graphic>
      </p:graphicFrame>
      <p:sp>
        <p:nvSpPr>
          <p:cNvPr id="161827" name="Text Box 35"/>
          <p:cNvSpPr txBox="1"/>
          <p:nvPr/>
        </p:nvSpPr>
        <p:spPr>
          <a:xfrm>
            <a:off x="7008813" y="5913438"/>
            <a:ext cx="1438275" cy="528637"/>
          </a:xfrm>
          <a:prstGeom prst="rect">
            <a:avLst/>
          </a:prstGeom>
          <a:solidFill>
            <a:srgbClr val="FFCC00"/>
          </a:solidFill>
          <a:ln w="9525" cap="flat" cmpd="sng">
            <a:solidFill>
              <a:srgbClr val="800000"/>
            </a:solidFill>
            <a:prstDash val="solid"/>
            <a:miter/>
            <a:headEnd type="none" w="med" len="med"/>
            <a:tailEnd type="none" w="med" len="med"/>
          </a:ln>
        </p:spPr>
        <p:txBody>
          <a:bodyPr wrap="none">
            <a:spAutoFit/>
          </a:bodyPr>
          <a:lstStyle/>
          <a:p>
            <a:r>
              <a:rPr lang="zh-CN" altLang="en-US" dirty="0">
                <a:latin typeface="Times New Roman" panose="02020603050405020304" pitchFamily="18" charset="0"/>
              </a:rPr>
              <a:t>取反加</a:t>
            </a:r>
            <a:r>
              <a:rPr lang="en-US" altLang="zh-CN" dirty="0">
                <a:latin typeface="Times New Roman" panose="02020603050405020304" pitchFamily="18" charset="0"/>
              </a:rPr>
              <a:t>1</a:t>
            </a:r>
          </a:p>
        </p:txBody>
      </p:sp>
      <p:cxnSp>
        <p:nvCxnSpPr>
          <p:cNvPr id="161828" name="AutoShape 36"/>
          <p:cNvCxnSpPr>
            <a:stCxn id="15378" idx="1"/>
            <a:endCxn id="161827" idx="1"/>
          </p:cNvCxnSpPr>
          <p:nvPr/>
        </p:nvCxnSpPr>
        <p:spPr>
          <a:xfrm rot="-10800000" flipH="1">
            <a:off x="1200150" y="6178550"/>
            <a:ext cx="5808663" cy="15875"/>
          </a:xfrm>
          <a:prstGeom prst="bentConnector5">
            <a:avLst>
              <a:gd name="adj1" fmla="val -3935"/>
              <a:gd name="adj2" fmla="val 1720000"/>
              <a:gd name="adj3" fmla="val 87648"/>
            </a:avLst>
          </a:prstGeom>
          <a:ln w="9525" cap="flat" cmpd="sng">
            <a:solidFill>
              <a:srgbClr val="FF0000"/>
            </a:solidFill>
            <a:prstDash val="solid"/>
            <a:miter/>
            <a:headEnd type="none" w="med" len="med"/>
            <a:tailEnd type="triangle" w="med" len="med"/>
          </a:ln>
        </p:spPr>
      </p:cxnSp>
      <p:sp>
        <p:nvSpPr>
          <p:cNvPr id="161829" name="Text Box 37"/>
          <p:cNvSpPr txBox="1"/>
          <p:nvPr/>
        </p:nvSpPr>
        <p:spPr>
          <a:xfrm>
            <a:off x="2343150" y="4557713"/>
            <a:ext cx="5759450" cy="522287"/>
          </a:xfrm>
          <a:prstGeom prst="rect">
            <a:avLst/>
          </a:prstGeom>
          <a:noFill/>
          <a:ln w="9525">
            <a:noFill/>
          </a:ln>
        </p:spPr>
        <p:txBody>
          <a:bodyPr wrap="none">
            <a:spAutoFit/>
          </a:bodyPr>
          <a:lstStyle/>
          <a:p>
            <a:r>
              <a:rPr lang="zh-CN" altLang="en-US" dirty="0">
                <a:latin typeface="Times New Roman" panose="02020603050405020304" pitchFamily="18" charset="0"/>
              </a:rPr>
              <a:t>则，在模</a:t>
            </a:r>
            <a:r>
              <a:rPr lang="en-US" altLang="zh-CN" dirty="0">
                <a:latin typeface="Times New Roman" panose="02020603050405020304" pitchFamily="18" charset="0"/>
              </a:rPr>
              <a:t>12</a:t>
            </a:r>
            <a:r>
              <a:rPr lang="zh-CN" altLang="en-US" dirty="0">
                <a:latin typeface="Times New Roman" panose="02020603050405020304" pitchFamily="18" charset="0"/>
              </a:rPr>
              <a:t>的系统里：</a:t>
            </a:r>
            <a:r>
              <a:rPr lang="en-US" altLang="zh-CN" dirty="0">
                <a:latin typeface="Times New Roman" panose="02020603050405020304" pitchFamily="18" charset="0"/>
              </a:rPr>
              <a:t>12-9=12+3=3</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61817"/>
                                        </p:tgtEl>
                                        <p:attrNameLst>
                                          <p:attrName>style.visibility</p:attrName>
                                        </p:attrNameLst>
                                      </p:cBhvr>
                                      <p:to>
                                        <p:strVal val="visible"/>
                                      </p:to>
                                    </p:set>
                                    <p:animEffect transition="in" filter="blinds(horizontal)">
                                      <p:cBhvr>
                                        <p:cTn id="16" dur="500"/>
                                        <p:tgtEl>
                                          <p:spTgt spid="161817"/>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61818"/>
                                        </p:tgtEl>
                                        <p:attrNameLst>
                                          <p:attrName>style.visibility</p:attrName>
                                        </p:attrNameLst>
                                      </p:cBhvr>
                                      <p:to>
                                        <p:strVal val="visible"/>
                                      </p:to>
                                    </p:set>
                                    <p:animEffect transition="in" filter="box(in)">
                                      <p:cBhvr>
                                        <p:cTn id="21" dur="500"/>
                                        <p:tgtEl>
                                          <p:spTgt spid="16181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61819"/>
                                        </p:tgtEl>
                                        <p:attrNameLst>
                                          <p:attrName>style.visibility</p:attrName>
                                        </p:attrNameLst>
                                      </p:cBhvr>
                                      <p:to>
                                        <p:strVal val="visible"/>
                                      </p:to>
                                    </p:set>
                                    <p:anim calcmode="lin" valueType="num">
                                      <p:cBhvr additive="base">
                                        <p:cTn id="26" dur="500" fill="hold"/>
                                        <p:tgtEl>
                                          <p:spTgt spid="161819"/>
                                        </p:tgtEl>
                                        <p:attrNameLst>
                                          <p:attrName>ppt_x</p:attrName>
                                        </p:attrNameLst>
                                      </p:cBhvr>
                                      <p:tavLst>
                                        <p:tav tm="0">
                                          <p:val>
                                            <p:strVal val="#ppt_x"/>
                                          </p:val>
                                        </p:tav>
                                        <p:tav tm="100000">
                                          <p:val>
                                            <p:strVal val="#ppt_x"/>
                                          </p:val>
                                        </p:tav>
                                      </p:tavLst>
                                    </p:anim>
                                    <p:anim calcmode="lin" valueType="num">
                                      <p:cBhvr additive="base">
                                        <p:cTn id="27" dur="500" fill="hold"/>
                                        <p:tgtEl>
                                          <p:spTgt spid="16181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61820"/>
                                        </p:tgtEl>
                                        <p:attrNameLst>
                                          <p:attrName>style.visibility</p:attrName>
                                        </p:attrNameLst>
                                      </p:cBhvr>
                                      <p:to>
                                        <p:strVal val="visible"/>
                                      </p:to>
                                    </p:set>
                                    <p:anim calcmode="lin" valueType="num">
                                      <p:cBhvr additive="base">
                                        <p:cTn id="32" dur="500" fill="hold"/>
                                        <p:tgtEl>
                                          <p:spTgt spid="161820"/>
                                        </p:tgtEl>
                                        <p:attrNameLst>
                                          <p:attrName>ppt_x</p:attrName>
                                        </p:attrNameLst>
                                      </p:cBhvr>
                                      <p:tavLst>
                                        <p:tav tm="0">
                                          <p:val>
                                            <p:strVal val="#ppt_x"/>
                                          </p:val>
                                        </p:tav>
                                        <p:tav tm="100000">
                                          <p:val>
                                            <p:strVal val="#ppt_x"/>
                                          </p:val>
                                        </p:tav>
                                      </p:tavLst>
                                    </p:anim>
                                    <p:anim calcmode="lin" valueType="num">
                                      <p:cBhvr additive="base">
                                        <p:cTn id="33" dur="500" fill="hold"/>
                                        <p:tgtEl>
                                          <p:spTgt spid="16182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61829"/>
                                        </p:tgtEl>
                                        <p:attrNameLst>
                                          <p:attrName>style.visibility</p:attrName>
                                        </p:attrNameLst>
                                      </p:cBhvr>
                                      <p:to>
                                        <p:strVal val="visible"/>
                                      </p:to>
                                    </p:set>
                                    <p:animEffect transition="in" filter="box(in)">
                                      <p:cBhvr>
                                        <p:cTn id="38" dur="500"/>
                                        <p:tgtEl>
                                          <p:spTgt spid="16182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1821"/>
                                        </p:tgtEl>
                                        <p:attrNameLst>
                                          <p:attrName>style.visibility</p:attrName>
                                        </p:attrNameLst>
                                      </p:cBhvr>
                                      <p:to>
                                        <p:strVal val="visible"/>
                                      </p:to>
                                    </p:set>
                                    <p:animEffect transition="in" filter="blinds(horizontal)">
                                      <p:cBhvr>
                                        <p:cTn id="43" dur="500"/>
                                        <p:tgtEl>
                                          <p:spTgt spid="16182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blinds(horizontal)">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161828"/>
                                        </p:tgtEl>
                                        <p:attrNameLst>
                                          <p:attrName>style.visibility</p:attrName>
                                        </p:attrNameLst>
                                      </p:cBhvr>
                                      <p:to>
                                        <p:strVal val="visible"/>
                                      </p:to>
                                    </p:set>
                                    <p:animEffect transition="in" filter="dissolve">
                                      <p:cBhvr>
                                        <p:cTn id="53" dur="500"/>
                                        <p:tgtEl>
                                          <p:spTgt spid="161828"/>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61827"/>
                                        </p:tgtEl>
                                        <p:attrNameLst>
                                          <p:attrName>style.visibility</p:attrName>
                                        </p:attrNameLst>
                                      </p:cBhvr>
                                      <p:to>
                                        <p:strVal val="visible"/>
                                      </p:to>
                                    </p:set>
                                    <p:animEffect transition="in" filter="checkerboard(across)">
                                      <p:cBhvr>
                                        <p:cTn id="58" dur="500"/>
                                        <p:tgtEl>
                                          <p:spTgt spid="161827"/>
                                        </p:tgtEl>
                                      </p:cBhvr>
                                    </p:animEffect>
                                  </p:childTnLst>
                                </p:cTn>
                              </p:par>
                            </p:childTnLst>
                          </p:cTn>
                        </p:par>
                      </p:childTnLst>
                    </p:cTn>
                  </p:par>
                  <p:par>
                    <p:cTn id="59" fill="hold">
                      <p:stCondLst>
                        <p:cond delay="indefinite"/>
                      </p:stCondLst>
                      <p:childTnLst>
                        <p:par>
                          <p:cTn id="60" fill="hold">
                            <p:stCondLst>
                              <p:cond delay="0"/>
                            </p:stCondLst>
                            <p:childTnLst>
                              <p:par>
                                <p:cTn id="61" presetID="8" presetClass="emph" presetSubtype="0" fill="hold" grpId="1" nodeType="clickEffect">
                                  <p:stCondLst>
                                    <p:cond delay="0"/>
                                  </p:stCondLst>
                                  <p:childTnLst>
                                    <p:animRot by="21600000">
                                      <p:cBhvr>
                                        <p:cTn id="62" dur="2000" fill="hold"/>
                                        <p:tgtEl>
                                          <p:spTgt spid="1618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p:bldP spid="161817" grpId="0"/>
      <p:bldP spid="161818" grpId="0"/>
      <p:bldP spid="161819" grpId="0"/>
      <p:bldP spid="161820" grpId="0"/>
      <p:bldP spid="161821" grpId="0"/>
      <p:bldP spid="161827" grpId="0" animBg="1"/>
      <p:bldP spid="161827" grpId="1" animBg="1"/>
      <p:bldP spid="1618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p:cNvSpPr>
          <p:nvPr>
            <p:ph idx="1"/>
          </p:nvPr>
        </p:nvSpPr>
        <p:spPr>
          <a:xfrm>
            <a:off x="1066800" y="1227138"/>
            <a:ext cx="7634288" cy="3886200"/>
          </a:xfrm>
        </p:spPr>
        <p:txBody>
          <a:bodyPr vert="horz" wrap="square" lIns="91440" tIns="45720" rIns="91440" bIns="45720" anchor="t" anchorCtr="0"/>
          <a:lstStyle/>
          <a:p>
            <a:pPr>
              <a:buNone/>
            </a:pPr>
            <a:r>
              <a:rPr lang="en-US" altLang="zh-CN" dirty="0"/>
              <a:t>[x+y]</a:t>
            </a:r>
            <a:r>
              <a:rPr lang="zh-CN" altLang="en-US" dirty="0"/>
              <a:t>补</a:t>
            </a:r>
            <a:r>
              <a:rPr lang="en-US" altLang="zh-CN" dirty="0"/>
              <a:t>=[x]</a:t>
            </a:r>
            <a:r>
              <a:rPr lang="zh-CN" altLang="en-US" dirty="0"/>
              <a:t>补</a:t>
            </a:r>
            <a:r>
              <a:rPr lang="en-US" altLang="zh-CN" dirty="0"/>
              <a:t>+[y]</a:t>
            </a:r>
            <a:r>
              <a:rPr lang="zh-CN" altLang="en-US" dirty="0"/>
              <a:t>补</a:t>
            </a:r>
          </a:p>
          <a:p>
            <a:pPr>
              <a:buNone/>
            </a:pPr>
            <a:r>
              <a:rPr lang="en-US" altLang="zh-CN" dirty="0"/>
              <a:t>[x-y]</a:t>
            </a:r>
            <a:r>
              <a:rPr lang="zh-CN" altLang="en-US" dirty="0"/>
              <a:t>补</a:t>
            </a:r>
            <a:r>
              <a:rPr lang="en-US" altLang="zh-CN" dirty="0"/>
              <a:t>= [x+(-y)]</a:t>
            </a:r>
            <a:r>
              <a:rPr lang="zh-CN" altLang="en-US" dirty="0"/>
              <a:t>补</a:t>
            </a:r>
          </a:p>
          <a:p>
            <a:pPr>
              <a:buNone/>
            </a:pPr>
            <a:r>
              <a:rPr lang="en-US" altLang="zh-CN" dirty="0"/>
              <a:t>          = [x]</a:t>
            </a:r>
            <a:r>
              <a:rPr lang="zh-CN" altLang="en-US" dirty="0"/>
              <a:t>补</a:t>
            </a:r>
            <a:r>
              <a:rPr lang="en-US" altLang="zh-CN" dirty="0"/>
              <a:t>+[-y]</a:t>
            </a:r>
            <a:r>
              <a:rPr lang="zh-CN" altLang="en-US" dirty="0"/>
              <a:t>补</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blinds(horizontal)">
                                      <p:cBhvr>
                                        <p:cTn id="7" dur="5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blinds(horizontal)">
                                      <p:cBhvr>
                                        <p:cTn id="12" dur="500"/>
                                        <p:tgtEl>
                                          <p:spTgt spid="114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17" dur="500"/>
                                        <p:tgtEl>
                                          <p:spTgt spid="114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Grp="1"/>
          </p:cNvGraphicFramePr>
          <p:nvPr>
            <p:ph idx="1"/>
          </p:nvPr>
        </p:nvGraphicFramePr>
        <p:xfrm>
          <a:off x="1227138" y="1282700"/>
          <a:ext cx="6689725" cy="1816100"/>
        </p:xfrm>
        <a:graphic>
          <a:graphicData uri="http://schemas.openxmlformats.org/presentationml/2006/ole">
            <mc:AlternateContent xmlns:mc="http://schemas.openxmlformats.org/markup-compatibility/2006">
              <mc:Choice xmlns:v="urn:schemas-microsoft-com:vml" Requires="v">
                <p:oleObj spid="_x0000_s18439" r:id="rId3" imgW="1854200" imgH="647700" progId="Equation.3">
                  <p:embed/>
                </p:oleObj>
              </mc:Choice>
              <mc:Fallback>
                <p:oleObj r:id="rId3" imgW="1854200" imgH="647700" progId="Equation.3">
                  <p:embed/>
                  <p:pic>
                    <p:nvPicPr>
                      <p:cNvPr id="0" name="图片 3125"/>
                      <p:cNvPicPr/>
                      <p:nvPr/>
                    </p:nvPicPr>
                    <p:blipFill>
                      <a:blip r:embed="rId4"/>
                      <a:stretch>
                        <a:fillRect/>
                      </a:stretch>
                    </p:blipFill>
                    <p:spPr>
                      <a:xfrm>
                        <a:off x="1227138" y="1282700"/>
                        <a:ext cx="6689725" cy="1816100"/>
                      </a:xfrm>
                      <a:prstGeom prst="rect">
                        <a:avLst/>
                      </a:prstGeom>
                      <a:noFill/>
                      <a:ln w="38100">
                        <a:miter/>
                      </a:ln>
                    </p:spPr>
                  </p:pic>
                </p:oleObj>
              </mc:Fallback>
            </mc:AlternateContent>
          </a:graphicData>
        </a:graphic>
      </p:graphicFrame>
      <p:sp>
        <p:nvSpPr>
          <p:cNvPr id="164867" name="Text Box 3"/>
          <p:cNvSpPr txBox="1">
            <a:spLocks noChangeArrowheads="1"/>
          </p:cNvSpPr>
          <p:nvPr/>
        </p:nvSpPr>
        <p:spPr bwMode="auto">
          <a:xfrm>
            <a:off x="346075" y="657225"/>
            <a:ext cx="3479800" cy="585788"/>
          </a:xfrm>
          <a:prstGeom prst="rect">
            <a:avLst/>
          </a:prstGeom>
          <a:noFill/>
          <a:ln w="9525">
            <a:noFill/>
            <a:miter lim="800000"/>
          </a:ln>
          <a:effectLst/>
        </p:spPr>
        <p:txBody>
          <a:bodyPr wrap="none">
            <a:spAutoFit/>
          </a:bodyPr>
          <a:lstStyle/>
          <a:p>
            <a:pPr marR="0" defTabSz="914400" fontAlgn="base">
              <a:buClrTx/>
              <a:buSzTx/>
              <a:buFontTx/>
              <a:buNone/>
              <a:defRPr/>
            </a:pPr>
            <a:r>
              <a:rPr kumimoji="0" lang="zh-CN" altLang="en-US" sz="3200" b="1" kern="1200" cap="none" spc="0" normalizeH="0" baseline="0" noProof="0" dirty="0">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cs typeface="+mn-cs"/>
              </a:rPr>
              <a:t>补码的补充公式：</a:t>
            </a:r>
          </a:p>
        </p:txBody>
      </p:sp>
      <p:sp>
        <p:nvSpPr>
          <p:cNvPr id="16389" name="Text Box 4"/>
          <p:cNvSpPr txBox="1"/>
          <p:nvPr/>
        </p:nvSpPr>
        <p:spPr>
          <a:xfrm>
            <a:off x="654050" y="3757613"/>
            <a:ext cx="1000125" cy="579437"/>
          </a:xfrm>
          <a:prstGeom prst="rect">
            <a:avLst/>
          </a:prstGeom>
          <a:noFill/>
          <a:ln w="9525">
            <a:noFill/>
          </a:ln>
        </p:spPr>
        <p:txBody>
          <a:bodyPr wrap="none">
            <a:spAutoFit/>
          </a:bodyPr>
          <a:lstStyle/>
          <a:p>
            <a:pPr fontAlgn="base"/>
            <a:r>
              <a:rPr lang="zh-CN" altLang="en-US" sz="3200" b="1" dirty="0">
                <a:latin typeface="Arial" panose="020B0604020202020204" pitchFamily="34" charset="0"/>
              </a:rPr>
              <a:t>证：</a:t>
            </a:r>
          </a:p>
        </p:txBody>
      </p:sp>
      <p:graphicFrame>
        <p:nvGraphicFramePr>
          <p:cNvPr id="16387" name="Object 5"/>
          <p:cNvGraphicFramePr/>
          <p:nvPr/>
        </p:nvGraphicFramePr>
        <p:xfrm>
          <a:off x="654050" y="4311650"/>
          <a:ext cx="8170863" cy="1597025"/>
        </p:xfrm>
        <a:graphic>
          <a:graphicData uri="http://schemas.openxmlformats.org/presentationml/2006/ole">
            <mc:AlternateContent xmlns:mc="http://schemas.openxmlformats.org/markup-compatibility/2006">
              <mc:Choice xmlns:v="urn:schemas-microsoft-com:vml" Requires="v">
                <p:oleObj spid="_x0000_s18440" r:id="rId5" imgW="2754630" imgH="482600" progId="Equation.3">
                  <p:embed/>
                </p:oleObj>
              </mc:Choice>
              <mc:Fallback>
                <p:oleObj r:id="rId5" imgW="2754630" imgH="482600" progId="Equation.3">
                  <p:embed/>
                  <p:pic>
                    <p:nvPicPr>
                      <p:cNvPr id="0" name="图片 3126"/>
                      <p:cNvPicPr/>
                      <p:nvPr/>
                    </p:nvPicPr>
                    <p:blipFill>
                      <a:blip r:embed="rId6"/>
                      <a:stretch>
                        <a:fillRect/>
                      </a:stretch>
                    </p:blipFill>
                    <p:spPr>
                      <a:xfrm>
                        <a:off x="654050" y="4311650"/>
                        <a:ext cx="8170863" cy="1597025"/>
                      </a:xfrm>
                      <a:prstGeom prst="rect">
                        <a:avLst/>
                      </a:prstGeom>
                      <a:noFill/>
                      <a:ln w="38100">
                        <a:noFill/>
                        <a:miter/>
                      </a:ln>
                    </p:spPr>
                  </p:pic>
                </p:oleObj>
              </mc:Fallback>
            </mc:AlternateContent>
          </a:graphicData>
        </a:graphic>
      </p:graphicFrame>
      <p:sp>
        <p:nvSpPr>
          <p:cNvPr id="16390" name="Text Box 6"/>
          <p:cNvSpPr txBox="1"/>
          <p:nvPr/>
        </p:nvSpPr>
        <p:spPr>
          <a:xfrm>
            <a:off x="1163638" y="2867025"/>
            <a:ext cx="3332162" cy="523875"/>
          </a:xfrm>
          <a:prstGeom prst="rect">
            <a:avLst/>
          </a:prstGeom>
          <a:noFill/>
          <a:ln w="9525">
            <a:noFill/>
          </a:ln>
        </p:spPr>
        <p:txBody>
          <a:bodyPr>
            <a:spAutoFit/>
          </a:bodyPr>
          <a:lstStyle/>
          <a:p>
            <a:pPr fontAlgn="base"/>
            <a:r>
              <a:rPr lang="zh-CN" altLang="en-US" b="1" dirty="0">
                <a:latin typeface="Arial" panose="020B0604020202020204" pitchFamily="34" charset="0"/>
              </a:rPr>
              <a:t>反之亦然。</a:t>
            </a:r>
          </a:p>
        </p:txBody>
      </p:sp>
    </p:spTree>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Text Box 3"/>
          <p:cNvSpPr txBox="1">
            <a:spLocks noChangeArrowheads="1"/>
          </p:cNvSpPr>
          <p:nvPr/>
        </p:nvSpPr>
        <p:spPr bwMode="auto">
          <a:xfrm>
            <a:off x="168275" y="525463"/>
            <a:ext cx="8124825" cy="549275"/>
          </a:xfrm>
          <a:prstGeom prst="rect">
            <a:avLst/>
          </a:prstGeom>
          <a:noFill/>
          <a:ln w="9525">
            <a:noFill/>
            <a:miter lim="800000"/>
          </a:ln>
          <a:effectLst/>
        </p:spPr>
        <p:txBody>
          <a:bodyPr>
            <a:spAutoFit/>
          </a:bodyPr>
          <a:lstStyle/>
          <a:p>
            <a:pPr marR="0" defTabSz="914400" fontAlgn="base">
              <a:buClrTx/>
              <a:buSzTx/>
              <a:buFontTx/>
              <a:buNone/>
              <a:defRPr/>
            </a:pPr>
            <a:r>
              <a:rPr kumimoji="1" lang="en-US" altLang="zh-CN" sz="3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1.1.1 </a:t>
            </a:r>
            <a:r>
              <a:rPr kumimoji="1" lang="zh-CN" altLang="en-US" sz="3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十进制数</a:t>
            </a:r>
          </a:p>
        </p:txBody>
      </p:sp>
      <p:sp>
        <p:nvSpPr>
          <p:cNvPr id="178182" name="Text Box 6"/>
          <p:cNvSpPr txBox="1">
            <a:spLocks noChangeArrowheads="1"/>
          </p:cNvSpPr>
          <p:nvPr/>
        </p:nvSpPr>
        <p:spPr bwMode="auto">
          <a:xfrm>
            <a:off x="779463" y="1489075"/>
            <a:ext cx="8001000" cy="4214813"/>
          </a:xfrm>
          <a:prstGeom prst="rect">
            <a:avLst/>
          </a:prstGeom>
          <a:noFill/>
          <a:ln w="9525">
            <a:noFill/>
            <a:miter lim="800000"/>
          </a:ln>
          <a:effectLst/>
        </p:spPr>
        <p:txBody>
          <a:bodyPr>
            <a:spAutoFit/>
          </a:bodyPr>
          <a:lstStyle/>
          <a:p>
            <a:pPr marR="0" defTabSz="914400" fontAlgn="base">
              <a:lnSpc>
                <a:spcPct val="110000"/>
              </a:lnSpc>
              <a:spcBef>
                <a:spcPct val="10000"/>
              </a:spcBef>
              <a:spcAft>
                <a:spcPct val="10000"/>
              </a:spcAft>
              <a:buClrTx/>
              <a:buSzTx/>
              <a:buFontTx/>
              <a:buNone/>
              <a:defRPr/>
            </a:pPr>
            <a:r>
              <a:rPr kumimoji="1" lang="en-US" altLang="zh-CN"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 </a:t>
            </a:r>
            <a:r>
              <a:rPr kumimoji="1" lang="zh-CN" altLang="en-US"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数字符号：</a:t>
            </a:r>
            <a:r>
              <a:rPr kumimoji="0" lang="en-US" altLang="zh-CN" sz="2400" b="1" kern="1200" cap="none" spc="0" normalizeH="0" baseline="0" noProof="0" dirty="0">
                <a:latin typeface="Times New Roman" panose="02020603050405020304" pitchFamily="18" charset="0"/>
                <a:ea typeface="宋体" panose="02010600030101010101" pitchFamily="2" charset="-122"/>
                <a:cs typeface="+mn-cs"/>
              </a:rPr>
              <a:t>0,1,2,3,4,5,6,7,8,9</a:t>
            </a:r>
            <a:r>
              <a:rPr kumimoji="0" lang="zh-CN" altLang="en-US" sz="2400" b="1" kern="1200" cap="none" spc="0" normalizeH="0" baseline="0" noProof="0" dirty="0">
                <a:latin typeface="Times New Roman" panose="02020603050405020304" pitchFamily="18" charset="0"/>
                <a:ea typeface="宋体" panose="02010600030101010101" pitchFamily="2" charset="-122"/>
                <a:cs typeface="+mn-cs"/>
              </a:rPr>
              <a:t>共十个。</a:t>
            </a:r>
            <a:r>
              <a:rPr kumimoji="0" lang="en-US" altLang="zh-CN" sz="2400" b="1" kern="120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b="1" kern="1200" cap="none" spc="0" normalizeH="0" baseline="0" noProof="0" dirty="0">
                <a:latin typeface="Times New Roman" panose="02020603050405020304" pitchFamily="18" charset="0"/>
                <a:ea typeface="宋体" panose="02010600030101010101" pitchFamily="2" charset="-122"/>
                <a:cs typeface="+mn-cs"/>
              </a:rPr>
              <a:t>数后面加</a:t>
            </a:r>
            <a:r>
              <a:rPr kumimoji="0" lang="en-US" altLang="zh-CN" sz="2400" b="1" kern="1200" cap="none" spc="0" normalizeH="0" baseline="0" noProof="0" dirty="0">
                <a:latin typeface="Times New Roman" panose="02020603050405020304" pitchFamily="18" charset="0"/>
                <a:ea typeface="宋体" panose="02010600030101010101" pitchFamily="2" charset="-122"/>
                <a:cs typeface="+mn-cs"/>
              </a:rPr>
              <a:t>D)</a:t>
            </a:r>
            <a:endParaRPr kumimoji="0" lang="zh-CN" altLang="en-US" sz="2400" b="1" kern="1200" cap="none" spc="0" normalizeH="0" baseline="0" noProof="0" dirty="0">
              <a:latin typeface="Times New Roman" panose="02020603050405020304" pitchFamily="18" charset="0"/>
              <a:ea typeface="宋体" panose="02010600030101010101" pitchFamily="2" charset="-122"/>
              <a:cs typeface="+mn-cs"/>
            </a:endParaRPr>
          </a:p>
          <a:p>
            <a:pPr marR="0" defTabSz="914400" fontAlgn="base">
              <a:lnSpc>
                <a:spcPct val="110000"/>
              </a:lnSpc>
              <a:spcBef>
                <a:spcPct val="10000"/>
              </a:spcBef>
              <a:spcAft>
                <a:spcPct val="10000"/>
              </a:spcAft>
              <a:buClrTx/>
              <a:buSzTx/>
              <a:buFontTx/>
              <a:buNone/>
              <a:defRPr/>
            </a:pPr>
            <a:r>
              <a:rPr kumimoji="1" lang="en-US" altLang="zh-CN"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 </a:t>
            </a:r>
            <a:r>
              <a:rPr kumimoji="1" lang="zh-CN" altLang="en-US"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特点：</a:t>
            </a:r>
            <a:r>
              <a:rPr kumimoji="0" lang="zh-CN" altLang="en-US" sz="2400" b="1" kern="1200" cap="none" spc="0" normalizeH="0" baseline="0" noProof="0" dirty="0">
                <a:latin typeface="Times New Roman" panose="02020603050405020304" pitchFamily="18" charset="0"/>
                <a:ea typeface="宋体" panose="02010600030101010101" pitchFamily="2" charset="-122"/>
                <a:cs typeface="+mn-cs"/>
              </a:rPr>
              <a:t>由低位向高位的进位原则是“逢十进一” 。</a:t>
            </a:r>
          </a:p>
          <a:p>
            <a:pPr marR="0" defTabSz="914400" fontAlgn="base">
              <a:lnSpc>
                <a:spcPct val="110000"/>
              </a:lnSpc>
              <a:spcBef>
                <a:spcPct val="10000"/>
              </a:spcBef>
              <a:spcAft>
                <a:spcPct val="10000"/>
              </a:spcAft>
              <a:buClrTx/>
              <a:buSzTx/>
              <a:buFontTx/>
              <a:buNone/>
              <a:defRPr/>
            </a:pPr>
            <a:r>
              <a:rPr kumimoji="1" lang="en-US" altLang="zh-CN"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 </a:t>
            </a:r>
            <a:r>
              <a:rPr kumimoji="1" lang="zh-CN" altLang="en-US"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基</a:t>
            </a:r>
            <a:r>
              <a:rPr kumimoji="1" lang="en-US" altLang="zh-CN"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1200" cap="none" spc="0" normalizeH="0" baseline="0" noProof="0" dirty="0">
                <a:latin typeface="Times New Roman" panose="02020603050405020304" pitchFamily="18" charset="0"/>
                <a:ea typeface="宋体" panose="02010600030101010101" pitchFamily="2" charset="-122"/>
                <a:cs typeface="+mn-cs"/>
              </a:rPr>
              <a:t>{0-9}</a:t>
            </a:r>
            <a:r>
              <a:rPr kumimoji="0" lang="en-US" altLang="zh-CN" b="1" kern="1200" cap="none" spc="0" normalizeH="0" baseline="0" noProof="0" dirty="0">
                <a:latin typeface="Times New Roman" panose="02020603050405020304" pitchFamily="18" charset="0"/>
                <a:ea typeface="宋体" panose="02010600030101010101" pitchFamily="2" charset="-122"/>
                <a:cs typeface="+mn-cs"/>
              </a:rPr>
              <a:t>     </a:t>
            </a:r>
            <a:r>
              <a:rPr kumimoji="1" lang="zh-CN" altLang="en-US"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基数：</a:t>
            </a:r>
            <a:r>
              <a:rPr kumimoji="0" lang="en-US" altLang="zh-CN" sz="2400" b="1" kern="1200" cap="none" spc="0" normalizeH="0" baseline="0" noProof="0" dirty="0">
                <a:latin typeface="Times New Roman" panose="02020603050405020304" pitchFamily="18" charset="0"/>
                <a:ea typeface="宋体" panose="02010600030101010101" pitchFamily="2" charset="-122"/>
                <a:cs typeface="+mn-cs"/>
              </a:rPr>
              <a:t>10</a:t>
            </a:r>
          </a:p>
          <a:p>
            <a:pPr marR="0" defTabSz="914400" fontAlgn="base">
              <a:lnSpc>
                <a:spcPct val="110000"/>
              </a:lnSpc>
              <a:spcBef>
                <a:spcPct val="10000"/>
              </a:spcBef>
              <a:spcAft>
                <a:spcPct val="10000"/>
              </a:spcAft>
              <a:buClrTx/>
              <a:buSzTx/>
              <a:buFontTx/>
              <a:buNone/>
              <a:defRPr/>
            </a:pPr>
            <a:r>
              <a:rPr kumimoji="1" lang="en-US" altLang="zh-CN"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4. </a:t>
            </a:r>
            <a:r>
              <a:rPr kumimoji="1" lang="zh-CN" altLang="en-US"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权</a:t>
            </a:r>
            <a:r>
              <a:rPr kumimoji="1" lang="en-US" altLang="zh-CN"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b="1" kern="1200" cap="none" spc="0" normalizeH="0" baseline="0" noProof="0" dirty="0">
                <a:latin typeface="Times New Roman" panose="02020603050405020304" pitchFamily="18" charset="0"/>
                <a:ea typeface="宋体" panose="02010600030101010101" pitchFamily="2" charset="-122"/>
                <a:cs typeface="+mn-cs"/>
              </a:rPr>
              <a:t>10</a:t>
            </a:r>
            <a:r>
              <a:rPr kumimoji="0" lang="zh-CN" altLang="en-US" sz="2400" b="1" kern="1200" cap="none" spc="0" normalizeH="0" baseline="0" noProof="0" dirty="0">
                <a:latin typeface="Times New Roman" panose="02020603050405020304" pitchFamily="18" charset="0"/>
                <a:ea typeface="宋体" panose="02010600030101010101" pitchFamily="2" charset="-122"/>
                <a:cs typeface="+mn-cs"/>
              </a:rPr>
              <a:t>的整幂次方称为</a:t>
            </a:r>
            <a:r>
              <a:rPr kumimoji="0" lang="en-US" altLang="zh-CN" sz="2400" b="1" kern="1200" cap="none" spc="0" normalizeH="0" baseline="0" noProof="0" dirty="0">
                <a:latin typeface="Times New Roman" panose="02020603050405020304" pitchFamily="18" charset="0"/>
                <a:ea typeface="宋体" panose="02010600030101010101" pitchFamily="2" charset="-122"/>
                <a:cs typeface="+mn-cs"/>
              </a:rPr>
              <a:t>10</a:t>
            </a:r>
            <a:r>
              <a:rPr kumimoji="0" lang="zh-CN" altLang="en-US" sz="2400" b="1" kern="1200" cap="none" spc="0" normalizeH="0" baseline="0" noProof="0" dirty="0">
                <a:latin typeface="Times New Roman" panose="02020603050405020304" pitchFamily="18" charset="0"/>
                <a:ea typeface="宋体" panose="02010600030101010101" pitchFamily="2" charset="-122"/>
                <a:cs typeface="+mn-cs"/>
              </a:rPr>
              <a:t>进制数的权。</a:t>
            </a:r>
          </a:p>
          <a:p>
            <a:pPr marR="0" defTabSz="914400" fontAlgn="base">
              <a:lnSpc>
                <a:spcPct val="110000"/>
              </a:lnSpc>
              <a:spcBef>
                <a:spcPct val="10000"/>
              </a:spcBef>
              <a:spcAft>
                <a:spcPct val="10000"/>
              </a:spcAft>
              <a:buClrTx/>
              <a:buSzTx/>
              <a:buFontTx/>
              <a:buNone/>
              <a:defRPr/>
            </a:pPr>
            <a:r>
              <a:rPr kumimoji="1" lang="en-US" altLang="zh-CN"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5.</a:t>
            </a:r>
            <a:r>
              <a:rPr kumimoji="1" lang="zh-CN" altLang="en-US" b="1" kern="1200" cap="none" spc="0" normalizeH="0" baseline="0" noProof="0" dirty="0">
                <a:solidFill>
                  <a:srgbClr val="CC66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记数法</a:t>
            </a:r>
          </a:p>
          <a:p>
            <a:pPr marL="457200" marR="0" lvl="1" indent="0" algn="l" defTabSz="914400" rtl="0" eaLnBrk="1" fontAlgn="base" latinLnBrk="0" hangingPunct="1">
              <a:lnSpc>
                <a:spcPct val="110000"/>
              </a:lnSpc>
              <a:spcBef>
                <a:spcPct val="10000"/>
              </a:spcBef>
              <a:spcAft>
                <a:spcPct val="10000"/>
              </a:spcAft>
              <a:buClrTx/>
              <a:buSzTx/>
              <a:buFontTx/>
              <a:buChar char="•"/>
              <a:defRPr/>
            </a:pPr>
            <a:r>
              <a:rPr kumimoji="1" lang="zh-CN" altLang="en-US"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位置计数法</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例</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123.45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读作  一百二十三点四五</a:t>
            </a:r>
          </a:p>
          <a:p>
            <a:pPr marL="457200" marR="0" lvl="1" indent="0" algn="l" defTabSz="914400" rtl="0" eaLnBrk="1" fontAlgn="base" latinLnBrk="0" hangingPunct="1">
              <a:lnSpc>
                <a:spcPct val="110000"/>
              </a:lnSpc>
              <a:spcBef>
                <a:spcPct val="10000"/>
              </a:spcBef>
              <a:spcAft>
                <a:spcPct val="10000"/>
              </a:spcAft>
              <a:buClrTx/>
              <a:buSzTx/>
              <a:buFontTx/>
              <a:buChar char="•"/>
              <a:defRPr/>
            </a:pPr>
            <a:r>
              <a:rPr kumimoji="1" lang="zh-CN" altLang="en-US"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按权展形式</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例  </a:t>
            </a:r>
          </a:p>
          <a:p>
            <a:pPr marL="457200" marR="0" lvl="1" indent="0" algn="l" defTabSz="914400" rtl="0" eaLnBrk="1" fontAlgn="base" latinLnBrk="0" hangingPunct="1">
              <a:lnSpc>
                <a:spcPct val="110000"/>
              </a:lnSpc>
              <a:spcBef>
                <a:spcPct val="10000"/>
              </a:spcBef>
              <a:spcAft>
                <a:spcPct val="1000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123.45=1</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10</a:t>
            </a:r>
            <a:r>
              <a:rPr kumimoji="1" lang="en-US" altLang="zh-CN" sz="2400" b="1" i="0" u="none" strike="noStrike" kern="1200" cap="none" spc="0" normalizeH="0" baseline="3000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2</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+210</a:t>
            </a:r>
            <a:r>
              <a:rPr kumimoji="1" lang="en-US" altLang="zh-CN" sz="2400" b="1" i="0" u="none" strike="noStrike" kern="1200" cap="none" spc="0" normalizeH="0" baseline="3000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+310</a:t>
            </a:r>
            <a:r>
              <a:rPr kumimoji="1" lang="en-US" altLang="zh-CN" sz="2400" b="1" i="0" u="none" strike="noStrike" kern="1200" cap="none" spc="0" normalizeH="0" baseline="3000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+410</a:t>
            </a:r>
            <a:r>
              <a:rPr kumimoji="1" lang="en-US" altLang="zh-CN" sz="2400" b="1" i="0" u="none" strike="noStrike" kern="1200" cap="none" spc="0" normalizeH="0" baseline="3000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+510</a:t>
            </a:r>
            <a:r>
              <a:rPr kumimoji="1" lang="en-US" altLang="zh-CN" sz="2400" b="1" i="0" u="none" strike="noStrike" kern="1200" cap="none" spc="0" normalizeH="0" baseline="3000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-2</a:t>
            </a:r>
            <a:endParaRPr kumimoji="1" lang="en-US" altLang="zh-CN" sz="2400" b="1" i="0" u="none" strike="noStrike" kern="1200" cap="none" spc="0" normalizeH="0" baseline="3000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8183" name="Oval 7"/>
          <p:cNvSpPr/>
          <p:nvPr/>
        </p:nvSpPr>
        <p:spPr>
          <a:xfrm>
            <a:off x="3335338" y="5287963"/>
            <a:ext cx="466725" cy="406400"/>
          </a:xfrm>
          <a:prstGeom prst="ellipse">
            <a:avLst/>
          </a:prstGeom>
          <a:noFill/>
          <a:ln w="19050" cap="flat" cmpd="sng">
            <a:solidFill>
              <a:srgbClr val="FF0000"/>
            </a:solidFill>
            <a:prstDash val="solid"/>
            <a:headEnd type="none" w="med" len="med"/>
            <a:tailEnd type="none" w="med" len="med"/>
          </a:ln>
        </p:spPr>
        <p:txBody>
          <a:bodyPr anchor="ctr" anchorCtr="0">
            <a:spAutoFit/>
          </a:bodyPr>
          <a:lstStyle/>
          <a:p>
            <a:endParaRPr lang="zh-CN" altLang="en-US" dirty="0">
              <a:latin typeface="Times New Roman" panose="02020603050405020304" pitchFamily="18" charset="0"/>
            </a:endParaRPr>
          </a:p>
        </p:txBody>
      </p:sp>
      <p:sp>
        <p:nvSpPr>
          <p:cNvPr id="178184" name="Oval 8"/>
          <p:cNvSpPr/>
          <p:nvPr/>
        </p:nvSpPr>
        <p:spPr>
          <a:xfrm>
            <a:off x="4229100" y="5294313"/>
            <a:ext cx="466725" cy="406400"/>
          </a:xfrm>
          <a:prstGeom prst="ellipse">
            <a:avLst/>
          </a:prstGeom>
          <a:noFill/>
          <a:ln w="19050" cap="flat" cmpd="sng">
            <a:solidFill>
              <a:srgbClr val="FF0000"/>
            </a:solidFill>
            <a:prstDash val="solid"/>
            <a:headEnd type="none" w="med" len="med"/>
            <a:tailEnd type="none" w="med" len="med"/>
          </a:ln>
        </p:spPr>
        <p:txBody>
          <a:bodyPr anchor="ctr" anchorCtr="0">
            <a:spAutoFit/>
          </a:bodyPr>
          <a:lstStyle/>
          <a:p>
            <a:endParaRPr lang="zh-CN" altLang="en-US" dirty="0">
              <a:latin typeface="Times New Roman" panose="02020603050405020304" pitchFamily="18" charset="0"/>
            </a:endParaRPr>
          </a:p>
        </p:txBody>
      </p:sp>
      <p:sp>
        <p:nvSpPr>
          <p:cNvPr id="178185" name="Oval 9"/>
          <p:cNvSpPr/>
          <p:nvPr/>
        </p:nvSpPr>
        <p:spPr>
          <a:xfrm>
            <a:off x="5108575" y="5284788"/>
            <a:ext cx="487363" cy="406400"/>
          </a:xfrm>
          <a:prstGeom prst="ellipse">
            <a:avLst/>
          </a:prstGeom>
          <a:noFill/>
          <a:ln w="19050" cap="flat" cmpd="sng">
            <a:solidFill>
              <a:srgbClr val="FF0000"/>
            </a:solidFill>
            <a:prstDash val="solid"/>
            <a:headEnd type="none" w="med" len="med"/>
            <a:tailEnd type="none" w="med" len="med"/>
          </a:ln>
        </p:spPr>
        <p:txBody>
          <a:bodyPr anchor="ctr" anchorCtr="0">
            <a:spAutoFit/>
          </a:bodyPr>
          <a:lstStyle/>
          <a:p>
            <a:endParaRPr lang="zh-CN" altLang="en-US" dirty="0">
              <a:latin typeface="Times New Roman" panose="02020603050405020304" pitchFamily="18" charset="0"/>
            </a:endParaRPr>
          </a:p>
        </p:txBody>
      </p:sp>
      <p:sp>
        <p:nvSpPr>
          <p:cNvPr id="178186" name="Oval 10"/>
          <p:cNvSpPr/>
          <p:nvPr/>
        </p:nvSpPr>
        <p:spPr>
          <a:xfrm>
            <a:off x="6010275" y="5281613"/>
            <a:ext cx="558800" cy="406400"/>
          </a:xfrm>
          <a:prstGeom prst="ellipse">
            <a:avLst/>
          </a:prstGeom>
          <a:noFill/>
          <a:ln w="19050" cap="flat" cmpd="sng">
            <a:solidFill>
              <a:srgbClr val="FF0000"/>
            </a:solidFill>
            <a:prstDash val="solid"/>
            <a:headEnd type="none" w="med" len="med"/>
            <a:tailEnd type="none" w="med" len="med"/>
          </a:ln>
        </p:spPr>
        <p:txBody>
          <a:bodyPr anchor="ctr" anchorCtr="0">
            <a:spAutoFit/>
          </a:bodyPr>
          <a:lstStyle/>
          <a:p>
            <a:endParaRPr lang="zh-CN" altLang="en-US" dirty="0">
              <a:latin typeface="Times New Roman" panose="02020603050405020304" pitchFamily="18" charset="0"/>
            </a:endParaRPr>
          </a:p>
        </p:txBody>
      </p:sp>
      <p:sp>
        <p:nvSpPr>
          <p:cNvPr id="178187" name="Oval 11"/>
          <p:cNvSpPr/>
          <p:nvPr/>
        </p:nvSpPr>
        <p:spPr>
          <a:xfrm>
            <a:off x="6996113" y="5286375"/>
            <a:ext cx="569912" cy="406400"/>
          </a:xfrm>
          <a:prstGeom prst="ellipse">
            <a:avLst/>
          </a:prstGeom>
          <a:noFill/>
          <a:ln w="19050" cap="flat" cmpd="sng">
            <a:solidFill>
              <a:srgbClr val="FF0000"/>
            </a:solidFill>
            <a:prstDash val="solid"/>
            <a:headEnd type="none" w="med" len="med"/>
            <a:tailEnd type="none" w="med" len="med"/>
          </a:ln>
        </p:spPr>
        <p:txBody>
          <a:bodyPr anchor="ctr" anchorCtr="0">
            <a:spAutoFit/>
          </a:bodyPr>
          <a:lstStyle/>
          <a:p>
            <a:endParaRPr lang="zh-CN" altLang="en-US" dirty="0">
              <a:latin typeface="Times New Roman" panose="02020603050405020304" pitchFamily="18" charset="0"/>
            </a:endParaRPr>
          </a:p>
        </p:txBody>
      </p:sp>
      <p:sp>
        <p:nvSpPr>
          <p:cNvPr id="40969" name="Line 13"/>
          <p:cNvSpPr/>
          <p:nvPr/>
        </p:nvSpPr>
        <p:spPr>
          <a:xfrm>
            <a:off x="3295650" y="5753100"/>
            <a:ext cx="498475" cy="0"/>
          </a:xfrm>
          <a:prstGeom prst="line">
            <a:avLst/>
          </a:prstGeom>
          <a:ln w="22225" cap="flat" cmpd="sng">
            <a:solidFill>
              <a:srgbClr val="FF0000"/>
            </a:solidFill>
            <a:prstDash val="solid"/>
            <a:headEnd type="none" w="med" len="med"/>
            <a:tailEnd type="none" w="med" len="med"/>
          </a:ln>
        </p:spPr>
      </p:sp>
      <p:sp>
        <p:nvSpPr>
          <p:cNvPr id="40970" name="Line 14"/>
          <p:cNvSpPr/>
          <p:nvPr/>
        </p:nvSpPr>
        <p:spPr>
          <a:xfrm>
            <a:off x="4221163" y="5754688"/>
            <a:ext cx="498475" cy="0"/>
          </a:xfrm>
          <a:prstGeom prst="line">
            <a:avLst/>
          </a:prstGeom>
          <a:ln w="22225" cap="flat" cmpd="sng">
            <a:solidFill>
              <a:srgbClr val="FF0000"/>
            </a:solidFill>
            <a:prstDash val="solid"/>
            <a:headEnd type="none" w="med" len="med"/>
            <a:tailEnd type="none" w="med" len="med"/>
          </a:ln>
        </p:spPr>
      </p:sp>
      <p:sp>
        <p:nvSpPr>
          <p:cNvPr id="40971" name="Line 15"/>
          <p:cNvSpPr/>
          <p:nvPr/>
        </p:nvSpPr>
        <p:spPr>
          <a:xfrm>
            <a:off x="5119688" y="5740400"/>
            <a:ext cx="498475" cy="0"/>
          </a:xfrm>
          <a:prstGeom prst="line">
            <a:avLst/>
          </a:prstGeom>
          <a:ln w="22225" cap="flat" cmpd="sng">
            <a:solidFill>
              <a:srgbClr val="FF0000"/>
            </a:solidFill>
            <a:prstDash val="solid"/>
            <a:headEnd type="none" w="med" len="med"/>
            <a:tailEnd type="none" w="med" len="med"/>
          </a:ln>
        </p:spPr>
      </p:sp>
      <p:sp>
        <p:nvSpPr>
          <p:cNvPr id="40972" name="Line 16"/>
          <p:cNvSpPr/>
          <p:nvPr/>
        </p:nvSpPr>
        <p:spPr>
          <a:xfrm>
            <a:off x="6048375" y="5746750"/>
            <a:ext cx="498475" cy="0"/>
          </a:xfrm>
          <a:prstGeom prst="line">
            <a:avLst/>
          </a:prstGeom>
          <a:ln w="22225" cap="flat" cmpd="sng">
            <a:solidFill>
              <a:srgbClr val="FF0000"/>
            </a:solidFill>
            <a:prstDash val="solid"/>
            <a:headEnd type="none" w="med" len="med"/>
            <a:tailEnd type="none" w="med" len="med"/>
          </a:ln>
        </p:spPr>
      </p:sp>
      <p:sp>
        <p:nvSpPr>
          <p:cNvPr id="40973" name="Line 17"/>
          <p:cNvSpPr/>
          <p:nvPr/>
        </p:nvSpPr>
        <p:spPr>
          <a:xfrm>
            <a:off x="7021513" y="5756275"/>
            <a:ext cx="498475" cy="0"/>
          </a:xfrm>
          <a:prstGeom prst="line">
            <a:avLst/>
          </a:prstGeom>
          <a:ln w="22225" cap="flat" cmpd="sng">
            <a:solidFill>
              <a:srgbClr val="FF0000"/>
            </a:solidFill>
            <a:prstDash val="solid"/>
            <a:headEnd type="none" w="med" len="med"/>
            <a:tailEnd type="none" w="med" len="med"/>
          </a:ln>
        </p:spPr>
      </p:sp>
      <p:sp>
        <p:nvSpPr>
          <p:cNvPr id="40974" name="Line 18"/>
          <p:cNvSpPr/>
          <p:nvPr/>
        </p:nvSpPr>
        <p:spPr>
          <a:xfrm>
            <a:off x="3541713" y="5764213"/>
            <a:ext cx="0" cy="166687"/>
          </a:xfrm>
          <a:prstGeom prst="line">
            <a:avLst/>
          </a:prstGeom>
          <a:ln w="22225" cap="flat" cmpd="sng">
            <a:solidFill>
              <a:srgbClr val="FF0000"/>
            </a:solidFill>
            <a:prstDash val="solid"/>
            <a:headEnd type="none" w="med" len="med"/>
            <a:tailEnd type="none" w="med" len="med"/>
          </a:ln>
        </p:spPr>
      </p:sp>
      <p:sp>
        <p:nvSpPr>
          <p:cNvPr id="40975" name="Line 19"/>
          <p:cNvSpPr/>
          <p:nvPr/>
        </p:nvSpPr>
        <p:spPr>
          <a:xfrm>
            <a:off x="4457700" y="5741988"/>
            <a:ext cx="0" cy="166687"/>
          </a:xfrm>
          <a:prstGeom prst="line">
            <a:avLst/>
          </a:prstGeom>
          <a:ln w="22225" cap="flat" cmpd="sng">
            <a:solidFill>
              <a:srgbClr val="FF0000"/>
            </a:solidFill>
            <a:prstDash val="solid"/>
            <a:headEnd type="none" w="med" len="med"/>
            <a:tailEnd type="none" w="med" len="med"/>
          </a:ln>
        </p:spPr>
      </p:sp>
      <p:sp>
        <p:nvSpPr>
          <p:cNvPr id="40976" name="Line 20"/>
          <p:cNvSpPr/>
          <p:nvPr/>
        </p:nvSpPr>
        <p:spPr>
          <a:xfrm>
            <a:off x="5334000" y="5740400"/>
            <a:ext cx="0" cy="166688"/>
          </a:xfrm>
          <a:prstGeom prst="line">
            <a:avLst/>
          </a:prstGeom>
          <a:ln w="22225" cap="flat" cmpd="sng">
            <a:solidFill>
              <a:srgbClr val="FF0000"/>
            </a:solidFill>
            <a:prstDash val="solid"/>
            <a:headEnd type="none" w="med" len="med"/>
            <a:tailEnd type="none" w="med" len="med"/>
          </a:ln>
        </p:spPr>
      </p:sp>
      <p:sp>
        <p:nvSpPr>
          <p:cNvPr id="40977" name="Line 21"/>
          <p:cNvSpPr/>
          <p:nvPr/>
        </p:nvSpPr>
        <p:spPr>
          <a:xfrm>
            <a:off x="6283325" y="5757863"/>
            <a:ext cx="0" cy="166687"/>
          </a:xfrm>
          <a:prstGeom prst="line">
            <a:avLst/>
          </a:prstGeom>
          <a:ln w="22225" cap="flat" cmpd="sng">
            <a:solidFill>
              <a:srgbClr val="FF0000"/>
            </a:solidFill>
            <a:prstDash val="solid"/>
            <a:headEnd type="none" w="med" len="med"/>
            <a:tailEnd type="none" w="med" len="med"/>
          </a:ln>
        </p:spPr>
      </p:sp>
      <p:sp>
        <p:nvSpPr>
          <p:cNvPr id="40978" name="Line 22"/>
          <p:cNvSpPr/>
          <p:nvPr/>
        </p:nvSpPr>
        <p:spPr>
          <a:xfrm>
            <a:off x="7286625" y="5776913"/>
            <a:ext cx="0" cy="166687"/>
          </a:xfrm>
          <a:prstGeom prst="line">
            <a:avLst/>
          </a:prstGeom>
          <a:ln w="22225" cap="flat" cmpd="sng">
            <a:solidFill>
              <a:srgbClr val="FF0000"/>
            </a:solidFill>
            <a:prstDash val="solid"/>
            <a:headEnd type="none" w="med" len="med"/>
            <a:tailEnd type="none" w="med" len="med"/>
          </a:ln>
        </p:spPr>
      </p:sp>
      <p:sp>
        <p:nvSpPr>
          <p:cNvPr id="40979" name="Line 23"/>
          <p:cNvSpPr/>
          <p:nvPr/>
        </p:nvSpPr>
        <p:spPr>
          <a:xfrm flipV="1">
            <a:off x="3544888" y="5926138"/>
            <a:ext cx="4394200" cy="9525"/>
          </a:xfrm>
          <a:prstGeom prst="line">
            <a:avLst/>
          </a:prstGeom>
          <a:ln w="22225" cap="flat" cmpd="sng">
            <a:solidFill>
              <a:srgbClr val="FF0000"/>
            </a:solidFill>
            <a:prstDash val="solid"/>
            <a:headEnd type="none" w="med" len="med"/>
            <a:tailEnd type="none" w="med" len="med"/>
          </a:ln>
        </p:spPr>
      </p:sp>
      <p:sp>
        <p:nvSpPr>
          <p:cNvPr id="40980" name="Line 24"/>
          <p:cNvSpPr/>
          <p:nvPr/>
        </p:nvSpPr>
        <p:spPr>
          <a:xfrm>
            <a:off x="5119688" y="5751513"/>
            <a:ext cx="498475" cy="0"/>
          </a:xfrm>
          <a:prstGeom prst="line">
            <a:avLst/>
          </a:prstGeom>
          <a:ln w="22225" cap="flat" cmpd="sng">
            <a:solidFill>
              <a:srgbClr val="FF0000"/>
            </a:solidFill>
            <a:prstDash val="solid"/>
            <a:headEnd type="none" w="med" len="med"/>
            <a:tailEnd type="none" w="med" len="med"/>
          </a:ln>
        </p:spPr>
      </p:sp>
      <p:sp>
        <p:nvSpPr>
          <p:cNvPr id="40981" name="Line 25"/>
          <p:cNvSpPr/>
          <p:nvPr/>
        </p:nvSpPr>
        <p:spPr>
          <a:xfrm>
            <a:off x="5334000" y="5751513"/>
            <a:ext cx="0" cy="166687"/>
          </a:xfrm>
          <a:prstGeom prst="line">
            <a:avLst/>
          </a:prstGeom>
          <a:ln w="22225" cap="flat" cmpd="sng">
            <a:solidFill>
              <a:srgbClr val="FF0000"/>
            </a:solidFill>
            <a:prstDash val="solid"/>
            <a:headEnd type="none" w="med" len="med"/>
            <a:tailEnd type="none" w="med" len="med"/>
          </a:ln>
        </p:spPr>
      </p:sp>
      <p:sp>
        <p:nvSpPr>
          <p:cNvPr id="40982" name="Line 26"/>
          <p:cNvSpPr/>
          <p:nvPr/>
        </p:nvSpPr>
        <p:spPr>
          <a:xfrm>
            <a:off x="4221163" y="5765800"/>
            <a:ext cx="498475" cy="0"/>
          </a:xfrm>
          <a:prstGeom prst="line">
            <a:avLst/>
          </a:prstGeom>
          <a:ln w="22225" cap="flat" cmpd="sng">
            <a:solidFill>
              <a:srgbClr val="FF0000"/>
            </a:solidFill>
            <a:prstDash val="solid"/>
            <a:headEnd type="none" w="med" len="med"/>
            <a:tailEnd type="none" w="med" len="med"/>
          </a:ln>
        </p:spPr>
      </p:sp>
      <p:sp>
        <p:nvSpPr>
          <p:cNvPr id="40983" name="Line 27"/>
          <p:cNvSpPr/>
          <p:nvPr/>
        </p:nvSpPr>
        <p:spPr>
          <a:xfrm>
            <a:off x="4457700" y="5753100"/>
            <a:ext cx="0" cy="166688"/>
          </a:xfrm>
          <a:prstGeom prst="line">
            <a:avLst/>
          </a:prstGeom>
          <a:ln w="22225" cap="flat" cmpd="sng">
            <a:solidFill>
              <a:srgbClr val="FF0000"/>
            </a:solidFill>
            <a:prstDash val="solid"/>
            <a:headEnd type="none" w="med" len="med"/>
            <a:tailEnd type="none" w="med" len="med"/>
          </a:ln>
        </p:spPr>
      </p:sp>
      <p:sp>
        <p:nvSpPr>
          <p:cNvPr id="178222" name="Text Box 46"/>
          <p:cNvSpPr txBox="1"/>
          <p:nvPr/>
        </p:nvSpPr>
        <p:spPr>
          <a:xfrm>
            <a:off x="5872163" y="6110288"/>
            <a:ext cx="2971800" cy="457200"/>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ea typeface="黑体" panose="02010609060101010101" pitchFamily="49" charset="-122"/>
              </a:rPr>
              <a:t>数位不同，权值不同</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gtEl>
                                        <p:attrNameLst>
                                          <p:attrName>style.visibility</p:attrName>
                                        </p:attrNameLst>
                                      </p:cBhvr>
                                      <p:to>
                                        <p:strVal val="visible"/>
                                      </p:to>
                                    </p:set>
                                    <p:animEffect transition="in" filter="blinds(horizontal)">
                                      <p:cBhvr>
                                        <p:cTn id="7" dur="500"/>
                                        <p:tgtEl>
                                          <p:spTgt spid="1781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8182">
                                            <p:txEl>
                                              <p:pRg st="0" end="0"/>
                                            </p:txEl>
                                          </p:spTgt>
                                        </p:tgtEl>
                                        <p:attrNameLst>
                                          <p:attrName>style.visibility</p:attrName>
                                        </p:attrNameLst>
                                      </p:cBhvr>
                                      <p:to>
                                        <p:strVal val="visible"/>
                                      </p:to>
                                    </p:set>
                                    <p:animEffect transition="in" filter="blinds(horizontal)">
                                      <p:cBhvr>
                                        <p:cTn id="12" dur="500"/>
                                        <p:tgtEl>
                                          <p:spTgt spid="1781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8182">
                                            <p:txEl>
                                              <p:pRg st="1" end="1"/>
                                            </p:txEl>
                                          </p:spTgt>
                                        </p:tgtEl>
                                        <p:attrNameLst>
                                          <p:attrName>style.visibility</p:attrName>
                                        </p:attrNameLst>
                                      </p:cBhvr>
                                      <p:to>
                                        <p:strVal val="visible"/>
                                      </p:to>
                                    </p:set>
                                    <p:animEffect transition="in" filter="blinds(horizontal)">
                                      <p:cBhvr>
                                        <p:cTn id="17" dur="500"/>
                                        <p:tgtEl>
                                          <p:spTgt spid="17818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8182">
                                            <p:txEl>
                                              <p:pRg st="2" end="2"/>
                                            </p:txEl>
                                          </p:spTgt>
                                        </p:tgtEl>
                                        <p:attrNameLst>
                                          <p:attrName>style.visibility</p:attrName>
                                        </p:attrNameLst>
                                      </p:cBhvr>
                                      <p:to>
                                        <p:strVal val="visible"/>
                                      </p:to>
                                    </p:set>
                                    <p:animEffect transition="in" filter="blinds(horizontal)">
                                      <p:cBhvr>
                                        <p:cTn id="22" dur="500"/>
                                        <p:tgtEl>
                                          <p:spTgt spid="17818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8182">
                                            <p:txEl>
                                              <p:pRg st="3" end="3"/>
                                            </p:txEl>
                                          </p:spTgt>
                                        </p:tgtEl>
                                        <p:attrNameLst>
                                          <p:attrName>style.visibility</p:attrName>
                                        </p:attrNameLst>
                                      </p:cBhvr>
                                      <p:to>
                                        <p:strVal val="visible"/>
                                      </p:to>
                                    </p:set>
                                    <p:animEffect transition="in" filter="blinds(horizontal)">
                                      <p:cBhvr>
                                        <p:cTn id="27" dur="500"/>
                                        <p:tgtEl>
                                          <p:spTgt spid="17818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8182">
                                            <p:txEl>
                                              <p:pRg st="4" end="4"/>
                                            </p:txEl>
                                          </p:spTgt>
                                        </p:tgtEl>
                                        <p:attrNameLst>
                                          <p:attrName>style.visibility</p:attrName>
                                        </p:attrNameLst>
                                      </p:cBhvr>
                                      <p:to>
                                        <p:strVal val="visible"/>
                                      </p:to>
                                    </p:set>
                                    <p:animEffect transition="in" filter="blinds(horizontal)">
                                      <p:cBhvr>
                                        <p:cTn id="32" dur="500"/>
                                        <p:tgtEl>
                                          <p:spTgt spid="17818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8182">
                                            <p:txEl>
                                              <p:pRg st="5" end="5"/>
                                            </p:txEl>
                                          </p:spTgt>
                                        </p:tgtEl>
                                        <p:attrNameLst>
                                          <p:attrName>style.visibility</p:attrName>
                                        </p:attrNameLst>
                                      </p:cBhvr>
                                      <p:to>
                                        <p:strVal val="visible"/>
                                      </p:to>
                                    </p:set>
                                    <p:animEffect transition="in" filter="blinds(horizontal)">
                                      <p:cBhvr>
                                        <p:cTn id="37" dur="500"/>
                                        <p:tgtEl>
                                          <p:spTgt spid="17818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78182">
                                            <p:txEl>
                                              <p:pRg st="6" end="6"/>
                                            </p:txEl>
                                          </p:spTgt>
                                        </p:tgtEl>
                                        <p:attrNameLst>
                                          <p:attrName>style.visibility</p:attrName>
                                        </p:attrNameLst>
                                      </p:cBhvr>
                                      <p:to>
                                        <p:strVal val="visible"/>
                                      </p:to>
                                    </p:set>
                                    <p:animEffect transition="in" filter="blinds(horizontal)">
                                      <p:cBhvr>
                                        <p:cTn id="42" dur="500"/>
                                        <p:tgtEl>
                                          <p:spTgt spid="178182">
                                            <p:txEl>
                                              <p:pRg st="6" end="6"/>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78182">
                                            <p:txEl>
                                              <p:pRg st="7" end="7"/>
                                            </p:txEl>
                                          </p:spTgt>
                                        </p:tgtEl>
                                        <p:attrNameLst>
                                          <p:attrName>style.visibility</p:attrName>
                                        </p:attrNameLst>
                                      </p:cBhvr>
                                      <p:to>
                                        <p:strVal val="visible"/>
                                      </p:to>
                                    </p:set>
                                    <p:animEffect transition="in" filter="blinds(horizontal)">
                                      <p:cBhvr>
                                        <p:cTn id="45" dur="500"/>
                                        <p:tgtEl>
                                          <p:spTgt spid="178182">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78183"/>
                                        </p:tgtEl>
                                        <p:attrNameLst>
                                          <p:attrName>style.visibility</p:attrName>
                                        </p:attrNameLst>
                                      </p:cBhvr>
                                      <p:to>
                                        <p:strVal val="visible"/>
                                      </p:to>
                                    </p:set>
                                    <p:animEffect transition="in" filter="blinds(horizontal)">
                                      <p:cBhvr>
                                        <p:cTn id="50" dur="500"/>
                                        <p:tgtEl>
                                          <p:spTgt spid="17818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78184"/>
                                        </p:tgtEl>
                                        <p:attrNameLst>
                                          <p:attrName>style.visibility</p:attrName>
                                        </p:attrNameLst>
                                      </p:cBhvr>
                                      <p:to>
                                        <p:strVal val="visible"/>
                                      </p:to>
                                    </p:set>
                                    <p:animEffect transition="in" filter="blinds(horizontal)">
                                      <p:cBhvr>
                                        <p:cTn id="55" dur="500"/>
                                        <p:tgtEl>
                                          <p:spTgt spid="178184"/>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78185"/>
                                        </p:tgtEl>
                                        <p:attrNameLst>
                                          <p:attrName>style.visibility</p:attrName>
                                        </p:attrNameLst>
                                      </p:cBhvr>
                                      <p:to>
                                        <p:strVal val="visible"/>
                                      </p:to>
                                    </p:set>
                                    <p:animEffect transition="in" filter="blinds(horizontal)">
                                      <p:cBhvr>
                                        <p:cTn id="60" dur="500"/>
                                        <p:tgtEl>
                                          <p:spTgt spid="17818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78186"/>
                                        </p:tgtEl>
                                        <p:attrNameLst>
                                          <p:attrName>style.visibility</p:attrName>
                                        </p:attrNameLst>
                                      </p:cBhvr>
                                      <p:to>
                                        <p:strVal val="visible"/>
                                      </p:to>
                                    </p:set>
                                    <p:animEffect transition="in" filter="blinds(horizontal)">
                                      <p:cBhvr>
                                        <p:cTn id="65" dur="500"/>
                                        <p:tgtEl>
                                          <p:spTgt spid="178186"/>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78187"/>
                                        </p:tgtEl>
                                        <p:attrNameLst>
                                          <p:attrName>style.visibility</p:attrName>
                                        </p:attrNameLst>
                                      </p:cBhvr>
                                      <p:to>
                                        <p:strVal val="visible"/>
                                      </p:to>
                                    </p:set>
                                    <p:animEffect transition="in" filter="blinds(horizontal)">
                                      <p:cBhvr>
                                        <p:cTn id="70" dur="500"/>
                                        <p:tgtEl>
                                          <p:spTgt spid="178187"/>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40969"/>
                                        </p:tgtEl>
                                        <p:attrNameLst>
                                          <p:attrName>style.visibility</p:attrName>
                                        </p:attrNameLst>
                                      </p:cBhvr>
                                      <p:to>
                                        <p:strVal val="visible"/>
                                      </p:to>
                                    </p:set>
                                    <p:animEffect transition="in" filter="blinds(horizontal)">
                                      <p:cBhvr>
                                        <p:cTn id="75" dur="500"/>
                                        <p:tgtEl>
                                          <p:spTgt spid="40969"/>
                                        </p:tgtEl>
                                      </p:cBhvr>
                                    </p:animEffect>
                                  </p:childTnLst>
                                </p:cTn>
                              </p:par>
                              <p:par>
                                <p:cTn id="76" presetID="3" presetClass="entr" presetSubtype="10" fill="hold" nodeType="withEffect">
                                  <p:stCondLst>
                                    <p:cond delay="0"/>
                                  </p:stCondLst>
                                  <p:childTnLst>
                                    <p:set>
                                      <p:cBhvr>
                                        <p:cTn id="77" dur="1" fill="hold">
                                          <p:stCondLst>
                                            <p:cond delay="0"/>
                                          </p:stCondLst>
                                        </p:cTn>
                                        <p:tgtEl>
                                          <p:spTgt spid="40970"/>
                                        </p:tgtEl>
                                        <p:attrNameLst>
                                          <p:attrName>style.visibility</p:attrName>
                                        </p:attrNameLst>
                                      </p:cBhvr>
                                      <p:to>
                                        <p:strVal val="visible"/>
                                      </p:to>
                                    </p:set>
                                    <p:animEffect transition="in" filter="blinds(horizontal)">
                                      <p:cBhvr>
                                        <p:cTn id="78" dur="500"/>
                                        <p:tgtEl>
                                          <p:spTgt spid="40970"/>
                                        </p:tgtEl>
                                      </p:cBhvr>
                                    </p:animEffect>
                                  </p:childTnLst>
                                </p:cTn>
                              </p:par>
                              <p:par>
                                <p:cTn id="79" presetID="3" presetClass="entr" presetSubtype="10" fill="hold" nodeType="withEffect">
                                  <p:stCondLst>
                                    <p:cond delay="0"/>
                                  </p:stCondLst>
                                  <p:childTnLst>
                                    <p:set>
                                      <p:cBhvr>
                                        <p:cTn id="80" dur="1" fill="hold">
                                          <p:stCondLst>
                                            <p:cond delay="0"/>
                                          </p:stCondLst>
                                        </p:cTn>
                                        <p:tgtEl>
                                          <p:spTgt spid="40971"/>
                                        </p:tgtEl>
                                        <p:attrNameLst>
                                          <p:attrName>style.visibility</p:attrName>
                                        </p:attrNameLst>
                                      </p:cBhvr>
                                      <p:to>
                                        <p:strVal val="visible"/>
                                      </p:to>
                                    </p:set>
                                    <p:animEffect transition="in" filter="blinds(horizontal)">
                                      <p:cBhvr>
                                        <p:cTn id="81" dur="500"/>
                                        <p:tgtEl>
                                          <p:spTgt spid="40971"/>
                                        </p:tgtEl>
                                      </p:cBhvr>
                                    </p:animEffect>
                                  </p:childTnLst>
                                </p:cTn>
                              </p:par>
                              <p:par>
                                <p:cTn id="82" presetID="3" presetClass="entr" presetSubtype="10" fill="hold" nodeType="withEffect">
                                  <p:stCondLst>
                                    <p:cond delay="0"/>
                                  </p:stCondLst>
                                  <p:childTnLst>
                                    <p:set>
                                      <p:cBhvr>
                                        <p:cTn id="83" dur="1" fill="hold">
                                          <p:stCondLst>
                                            <p:cond delay="0"/>
                                          </p:stCondLst>
                                        </p:cTn>
                                        <p:tgtEl>
                                          <p:spTgt spid="40972"/>
                                        </p:tgtEl>
                                        <p:attrNameLst>
                                          <p:attrName>style.visibility</p:attrName>
                                        </p:attrNameLst>
                                      </p:cBhvr>
                                      <p:to>
                                        <p:strVal val="visible"/>
                                      </p:to>
                                    </p:set>
                                    <p:animEffect transition="in" filter="blinds(horizontal)">
                                      <p:cBhvr>
                                        <p:cTn id="84" dur="500"/>
                                        <p:tgtEl>
                                          <p:spTgt spid="40972"/>
                                        </p:tgtEl>
                                      </p:cBhvr>
                                    </p:animEffect>
                                  </p:childTnLst>
                                </p:cTn>
                              </p:par>
                              <p:par>
                                <p:cTn id="85" presetID="3" presetClass="entr" presetSubtype="10" fill="hold" nodeType="withEffect">
                                  <p:stCondLst>
                                    <p:cond delay="0"/>
                                  </p:stCondLst>
                                  <p:childTnLst>
                                    <p:set>
                                      <p:cBhvr>
                                        <p:cTn id="86" dur="1" fill="hold">
                                          <p:stCondLst>
                                            <p:cond delay="0"/>
                                          </p:stCondLst>
                                        </p:cTn>
                                        <p:tgtEl>
                                          <p:spTgt spid="40973"/>
                                        </p:tgtEl>
                                        <p:attrNameLst>
                                          <p:attrName>style.visibility</p:attrName>
                                        </p:attrNameLst>
                                      </p:cBhvr>
                                      <p:to>
                                        <p:strVal val="visible"/>
                                      </p:to>
                                    </p:set>
                                    <p:animEffect transition="in" filter="blinds(horizontal)">
                                      <p:cBhvr>
                                        <p:cTn id="87" dur="500"/>
                                        <p:tgtEl>
                                          <p:spTgt spid="40973"/>
                                        </p:tgtEl>
                                      </p:cBhvr>
                                    </p:animEffect>
                                  </p:childTnLst>
                                </p:cTn>
                              </p:par>
                              <p:par>
                                <p:cTn id="88" presetID="3" presetClass="entr" presetSubtype="10" fill="hold" nodeType="withEffect">
                                  <p:stCondLst>
                                    <p:cond delay="0"/>
                                  </p:stCondLst>
                                  <p:childTnLst>
                                    <p:set>
                                      <p:cBhvr>
                                        <p:cTn id="89" dur="1" fill="hold">
                                          <p:stCondLst>
                                            <p:cond delay="0"/>
                                          </p:stCondLst>
                                        </p:cTn>
                                        <p:tgtEl>
                                          <p:spTgt spid="40974"/>
                                        </p:tgtEl>
                                        <p:attrNameLst>
                                          <p:attrName>style.visibility</p:attrName>
                                        </p:attrNameLst>
                                      </p:cBhvr>
                                      <p:to>
                                        <p:strVal val="visible"/>
                                      </p:to>
                                    </p:set>
                                    <p:animEffect transition="in" filter="blinds(horizontal)">
                                      <p:cBhvr>
                                        <p:cTn id="90" dur="500"/>
                                        <p:tgtEl>
                                          <p:spTgt spid="40974"/>
                                        </p:tgtEl>
                                      </p:cBhvr>
                                    </p:animEffect>
                                  </p:childTnLst>
                                </p:cTn>
                              </p:par>
                              <p:par>
                                <p:cTn id="91" presetID="3" presetClass="entr" presetSubtype="10" fill="hold" nodeType="withEffect">
                                  <p:stCondLst>
                                    <p:cond delay="0"/>
                                  </p:stCondLst>
                                  <p:childTnLst>
                                    <p:set>
                                      <p:cBhvr>
                                        <p:cTn id="92" dur="1" fill="hold">
                                          <p:stCondLst>
                                            <p:cond delay="0"/>
                                          </p:stCondLst>
                                        </p:cTn>
                                        <p:tgtEl>
                                          <p:spTgt spid="40975"/>
                                        </p:tgtEl>
                                        <p:attrNameLst>
                                          <p:attrName>style.visibility</p:attrName>
                                        </p:attrNameLst>
                                      </p:cBhvr>
                                      <p:to>
                                        <p:strVal val="visible"/>
                                      </p:to>
                                    </p:set>
                                    <p:animEffect transition="in" filter="blinds(horizontal)">
                                      <p:cBhvr>
                                        <p:cTn id="93" dur="500"/>
                                        <p:tgtEl>
                                          <p:spTgt spid="40975"/>
                                        </p:tgtEl>
                                      </p:cBhvr>
                                    </p:animEffect>
                                  </p:childTnLst>
                                </p:cTn>
                              </p:par>
                              <p:par>
                                <p:cTn id="94" presetID="3" presetClass="entr" presetSubtype="10" fill="hold" nodeType="withEffect">
                                  <p:stCondLst>
                                    <p:cond delay="0"/>
                                  </p:stCondLst>
                                  <p:childTnLst>
                                    <p:set>
                                      <p:cBhvr>
                                        <p:cTn id="95" dur="1" fill="hold">
                                          <p:stCondLst>
                                            <p:cond delay="0"/>
                                          </p:stCondLst>
                                        </p:cTn>
                                        <p:tgtEl>
                                          <p:spTgt spid="40976"/>
                                        </p:tgtEl>
                                        <p:attrNameLst>
                                          <p:attrName>style.visibility</p:attrName>
                                        </p:attrNameLst>
                                      </p:cBhvr>
                                      <p:to>
                                        <p:strVal val="visible"/>
                                      </p:to>
                                    </p:set>
                                    <p:animEffect transition="in" filter="blinds(horizontal)">
                                      <p:cBhvr>
                                        <p:cTn id="96" dur="500"/>
                                        <p:tgtEl>
                                          <p:spTgt spid="40976"/>
                                        </p:tgtEl>
                                      </p:cBhvr>
                                    </p:animEffect>
                                  </p:childTnLst>
                                </p:cTn>
                              </p:par>
                              <p:par>
                                <p:cTn id="97" presetID="3" presetClass="entr" presetSubtype="10" fill="hold" nodeType="withEffect">
                                  <p:stCondLst>
                                    <p:cond delay="0"/>
                                  </p:stCondLst>
                                  <p:childTnLst>
                                    <p:set>
                                      <p:cBhvr>
                                        <p:cTn id="98" dur="1" fill="hold">
                                          <p:stCondLst>
                                            <p:cond delay="0"/>
                                          </p:stCondLst>
                                        </p:cTn>
                                        <p:tgtEl>
                                          <p:spTgt spid="40977"/>
                                        </p:tgtEl>
                                        <p:attrNameLst>
                                          <p:attrName>style.visibility</p:attrName>
                                        </p:attrNameLst>
                                      </p:cBhvr>
                                      <p:to>
                                        <p:strVal val="visible"/>
                                      </p:to>
                                    </p:set>
                                    <p:animEffect transition="in" filter="blinds(horizontal)">
                                      <p:cBhvr>
                                        <p:cTn id="99" dur="500"/>
                                        <p:tgtEl>
                                          <p:spTgt spid="40977"/>
                                        </p:tgtEl>
                                      </p:cBhvr>
                                    </p:animEffect>
                                  </p:childTnLst>
                                </p:cTn>
                              </p:par>
                              <p:par>
                                <p:cTn id="100" presetID="3" presetClass="entr" presetSubtype="10" fill="hold" nodeType="withEffect">
                                  <p:stCondLst>
                                    <p:cond delay="0"/>
                                  </p:stCondLst>
                                  <p:childTnLst>
                                    <p:set>
                                      <p:cBhvr>
                                        <p:cTn id="101" dur="1" fill="hold">
                                          <p:stCondLst>
                                            <p:cond delay="0"/>
                                          </p:stCondLst>
                                        </p:cTn>
                                        <p:tgtEl>
                                          <p:spTgt spid="40978"/>
                                        </p:tgtEl>
                                        <p:attrNameLst>
                                          <p:attrName>style.visibility</p:attrName>
                                        </p:attrNameLst>
                                      </p:cBhvr>
                                      <p:to>
                                        <p:strVal val="visible"/>
                                      </p:to>
                                    </p:set>
                                    <p:animEffect transition="in" filter="blinds(horizontal)">
                                      <p:cBhvr>
                                        <p:cTn id="102" dur="500"/>
                                        <p:tgtEl>
                                          <p:spTgt spid="40978"/>
                                        </p:tgtEl>
                                      </p:cBhvr>
                                    </p:animEffect>
                                  </p:childTnLst>
                                </p:cTn>
                              </p:par>
                              <p:par>
                                <p:cTn id="103" presetID="3" presetClass="entr" presetSubtype="10" fill="hold" nodeType="withEffect">
                                  <p:stCondLst>
                                    <p:cond delay="0"/>
                                  </p:stCondLst>
                                  <p:childTnLst>
                                    <p:set>
                                      <p:cBhvr>
                                        <p:cTn id="104" dur="1" fill="hold">
                                          <p:stCondLst>
                                            <p:cond delay="0"/>
                                          </p:stCondLst>
                                        </p:cTn>
                                        <p:tgtEl>
                                          <p:spTgt spid="40979"/>
                                        </p:tgtEl>
                                        <p:attrNameLst>
                                          <p:attrName>style.visibility</p:attrName>
                                        </p:attrNameLst>
                                      </p:cBhvr>
                                      <p:to>
                                        <p:strVal val="visible"/>
                                      </p:to>
                                    </p:set>
                                    <p:animEffect transition="in" filter="blinds(horizontal)">
                                      <p:cBhvr>
                                        <p:cTn id="105" dur="500"/>
                                        <p:tgtEl>
                                          <p:spTgt spid="40979"/>
                                        </p:tgtEl>
                                      </p:cBhvr>
                                    </p:animEffect>
                                  </p:childTnLst>
                                </p:cTn>
                              </p:par>
                              <p:par>
                                <p:cTn id="106" presetID="3" presetClass="entr" presetSubtype="10" fill="hold" nodeType="withEffect">
                                  <p:stCondLst>
                                    <p:cond delay="0"/>
                                  </p:stCondLst>
                                  <p:childTnLst>
                                    <p:set>
                                      <p:cBhvr>
                                        <p:cTn id="107" dur="1" fill="hold">
                                          <p:stCondLst>
                                            <p:cond delay="0"/>
                                          </p:stCondLst>
                                        </p:cTn>
                                        <p:tgtEl>
                                          <p:spTgt spid="40980"/>
                                        </p:tgtEl>
                                        <p:attrNameLst>
                                          <p:attrName>style.visibility</p:attrName>
                                        </p:attrNameLst>
                                      </p:cBhvr>
                                      <p:to>
                                        <p:strVal val="visible"/>
                                      </p:to>
                                    </p:set>
                                    <p:animEffect transition="in" filter="blinds(horizontal)">
                                      <p:cBhvr>
                                        <p:cTn id="108" dur="500"/>
                                        <p:tgtEl>
                                          <p:spTgt spid="40980"/>
                                        </p:tgtEl>
                                      </p:cBhvr>
                                    </p:animEffect>
                                  </p:childTnLst>
                                </p:cTn>
                              </p:par>
                              <p:par>
                                <p:cTn id="109" presetID="3" presetClass="entr" presetSubtype="10" fill="hold" nodeType="withEffect">
                                  <p:stCondLst>
                                    <p:cond delay="0"/>
                                  </p:stCondLst>
                                  <p:childTnLst>
                                    <p:set>
                                      <p:cBhvr>
                                        <p:cTn id="110" dur="1" fill="hold">
                                          <p:stCondLst>
                                            <p:cond delay="0"/>
                                          </p:stCondLst>
                                        </p:cTn>
                                        <p:tgtEl>
                                          <p:spTgt spid="40981"/>
                                        </p:tgtEl>
                                        <p:attrNameLst>
                                          <p:attrName>style.visibility</p:attrName>
                                        </p:attrNameLst>
                                      </p:cBhvr>
                                      <p:to>
                                        <p:strVal val="visible"/>
                                      </p:to>
                                    </p:set>
                                    <p:animEffect transition="in" filter="blinds(horizontal)">
                                      <p:cBhvr>
                                        <p:cTn id="111" dur="500"/>
                                        <p:tgtEl>
                                          <p:spTgt spid="40981"/>
                                        </p:tgtEl>
                                      </p:cBhvr>
                                    </p:animEffect>
                                  </p:childTnLst>
                                </p:cTn>
                              </p:par>
                              <p:par>
                                <p:cTn id="112" presetID="3" presetClass="entr" presetSubtype="10" fill="hold" nodeType="withEffect">
                                  <p:stCondLst>
                                    <p:cond delay="0"/>
                                  </p:stCondLst>
                                  <p:childTnLst>
                                    <p:set>
                                      <p:cBhvr>
                                        <p:cTn id="113" dur="1" fill="hold">
                                          <p:stCondLst>
                                            <p:cond delay="0"/>
                                          </p:stCondLst>
                                        </p:cTn>
                                        <p:tgtEl>
                                          <p:spTgt spid="40982"/>
                                        </p:tgtEl>
                                        <p:attrNameLst>
                                          <p:attrName>style.visibility</p:attrName>
                                        </p:attrNameLst>
                                      </p:cBhvr>
                                      <p:to>
                                        <p:strVal val="visible"/>
                                      </p:to>
                                    </p:set>
                                    <p:animEffect transition="in" filter="blinds(horizontal)">
                                      <p:cBhvr>
                                        <p:cTn id="114" dur="500"/>
                                        <p:tgtEl>
                                          <p:spTgt spid="40982"/>
                                        </p:tgtEl>
                                      </p:cBhvr>
                                    </p:animEffect>
                                  </p:childTnLst>
                                </p:cTn>
                              </p:par>
                              <p:par>
                                <p:cTn id="115" presetID="3" presetClass="entr" presetSubtype="10" fill="hold" nodeType="withEffect">
                                  <p:stCondLst>
                                    <p:cond delay="0"/>
                                  </p:stCondLst>
                                  <p:childTnLst>
                                    <p:set>
                                      <p:cBhvr>
                                        <p:cTn id="116" dur="1" fill="hold">
                                          <p:stCondLst>
                                            <p:cond delay="0"/>
                                          </p:stCondLst>
                                        </p:cTn>
                                        <p:tgtEl>
                                          <p:spTgt spid="40983"/>
                                        </p:tgtEl>
                                        <p:attrNameLst>
                                          <p:attrName>style.visibility</p:attrName>
                                        </p:attrNameLst>
                                      </p:cBhvr>
                                      <p:to>
                                        <p:strVal val="visible"/>
                                      </p:to>
                                    </p:set>
                                    <p:animEffect transition="in" filter="blinds(horizontal)">
                                      <p:cBhvr>
                                        <p:cTn id="117" dur="500"/>
                                        <p:tgtEl>
                                          <p:spTgt spid="40983"/>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178222"/>
                                        </p:tgtEl>
                                        <p:attrNameLst>
                                          <p:attrName>style.visibility</p:attrName>
                                        </p:attrNameLst>
                                      </p:cBhvr>
                                      <p:to>
                                        <p:strVal val="visible"/>
                                      </p:to>
                                    </p:set>
                                    <p:animEffect transition="in" filter="blinds(horizontal)">
                                      <p:cBhvr>
                                        <p:cTn id="122" dur="500"/>
                                        <p:tgtEl>
                                          <p:spTgt spid="178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p:bldP spid="178183" grpId="0" animBg="1"/>
      <p:bldP spid="178184" grpId="0" animBg="1"/>
      <p:bldP spid="178185" grpId="0" animBg="1"/>
      <p:bldP spid="178186" grpId="0" animBg="1"/>
      <p:bldP spid="178187" grpId="0" animBg="1"/>
      <p:bldP spid="17822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p:nvPr/>
        </p:nvSpPr>
        <p:spPr>
          <a:xfrm>
            <a:off x="950913" y="1130300"/>
            <a:ext cx="6789737" cy="366713"/>
          </a:xfrm>
          <a:prstGeom prst="rect">
            <a:avLst/>
          </a:prstGeom>
          <a:noFill/>
          <a:ln w="9525">
            <a:noFill/>
          </a:ln>
        </p:spPr>
        <p:txBody>
          <a:bodyPr>
            <a:spAutoFit/>
          </a:bodyPr>
          <a:lstStyle/>
          <a:p>
            <a:pPr fontAlgn="base"/>
            <a:endParaRPr lang="zh-CN" altLang="zh-CN" sz="1800" dirty="0">
              <a:latin typeface="Arial" panose="020B0604020202020204" pitchFamily="34" charset="0"/>
            </a:endParaRPr>
          </a:p>
        </p:txBody>
      </p:sp>
      <p:graphicFrame>
        <p:nvGraphicFramePr>
          <p:cNvPr id="17410" name="Object 3"/>
          <p:cNvGraphicFramePr>
            <a:graphicFrameLocks noGrp="1"/>
          </p:cNvGraphicFramePr>
          <p:nvPr>
            <p:ph/>
          </p:nvPr>
        </p:nvGraphicFramePr>
        <p:xfrm>
          <a:off x="581025" y="1214438"/>
          <a:ext cx="8194675" cy="4487862"/>
        </p:xfrm>
        <a:graphic>
          <a:graphicData uri="http://schemas.openxmlformats.org/presentationml/2006/ole">
            <mc:AlternateContent xmlns:mc="http://schemas.openxmlformats.org/markup-compatibility/2006">
              <mc:Choice xmlns:v="urn:schemas-microsoft-com:vml" Requires="v">
                <p:oleObj spid="_x0000_s19460" r:id="rId3" imgW="2665730" imgH="1459865" progId="Equation.3">
                  <p:embed/>
                </p:oleObj>
              </mc:Choice>
              <mc:Fallback>
                <p:oleObj r:id="rId3" imgW="2665730" imgH="1459865" progId="Equation.3">
                  <p:embed/>
                  <p:pic>
                    <p:nvPicPr>
                      <p:cNvPr id="0" name="图片 3127"/>
                      <p:cNvPicPr/>
                      <p:nvPr/>
                    </p:nvPicPr>
                    <p:blipFill>
                      <a:blip r:embed="rId4"/>
                      <a:stretch>
                        <a:fillRect/>
                      </a:stretch>
                    </p:blipFill>
                    <p:spPr>
                      <a:xfrm>
                        <a:off x="581025" y="1214438"/>
                        <a:ext cx="8194675" cy="4487862"/>
                      </a:xfrm>
                      <a:prstGeom prst="rect">
                        <a:avLst/>
                      </a:prstGeom>
                      <a:noFill/>
                      <a:ln w="38100">
                        <a:miter/>
                      </a:ln>
                    </p:spPr>
                  </p:pic>
                </p:oleObj>
              </mc:Fallback>
            </mc:AlternateContent>
          </a:graphicData>
        </a:graphic>
      </p:graphicFrame>
    </p:spTree>
  </p:cSld>
  <p:clrMapOvr>
    <a:masterClrMapping/>
  </p:clrMapOvr>
  <p:transition spd="med">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Grp="1"/>
          </p:cNvGraphicFramePr>
          <p:nvPr>
            <p:ph idx="1"/>
          </p:nvPr>
        </p:nvGraphicFramePr>
        <p:xfrm>
          <a:off x="2014538" y="873125"/>
          <a:ext cx="5883275" cy="1827213"/>
        </p:xfrm>
        <a:graphic>
          <a:graphicData uri="http://schemas.openxmlformats.org/presentationml/2006/ole">
            <mc:AlternateContent xmlns:mc="http://schemas.openxmlformats.org/markup-compatibility/2006">
              <mc:Choice xmlns:v="urn:schemas-microsoft-com:vml" Requires="v">
                <p:oleObj spid="_x0000_s20487" r:id="rId3" imgW="2044065" imgH="635000" progId="Equation.3">
                  <p:embed/>
                </p:oleObj>
              </mc:Choice>
              <mc:Fallback>
                <p:oleObj r:id="rId3" imgW="2044065" imgH="635000" progId="Equation.3">
                  <p:embed/>
                  <p:pic>
                    <p:nvPicPr>
                      <p:cNvPr id="0" name="图片 3170"/>
                      <p:cNvPicPr/>
                      <p:nvPr/>
                    </p:nvPicPr>
                    <p:blipFill>
                      <a:blip r:embed="rId4"/>
                      <a:stretch>
                        <a:fillRect/>
                      </a:stretch>
                    </p:blipFill>
                    <p:spPr>
                      <a:xfrm>
                        <a:off x="2014538" y="873125"/>
                        <a:ext cx="5883275" cy="1827213"/>
                      </a:xfrm>
                      <a:prstGeom prst="rect">
                        <a:avLst/>
                      </a:prstGeom>
                      <a:noFill/>
                      <a:ln w="38100">
                        <a:miter/>
                      </a:ln>
                    </p:spPr>
                  </p:pic>
                </p:oleObj>
              </mc:Fallback>
            </mc:AlternateContent>
          </a:graphicData>
        </a:graphic>
      </p:graphicFrame>
      <p:graphicFrame>
        <p:nvGraphicFramePr>
          <p:cNvPr id="18435" name="Object 3"/>
          <p:cNvGraphicFramePr/>
          <p:nvPr/>
        </p:nvGraphicFramePr>
        <p:xfrm>
          <a:off x="1403350" y="3644900"/>
          <a:ext cx="5829300" cy="2036763"/>
        </p:xfrm>
        <a:graphic>
          <a:graphicData uri="http://schemas.openxmlformats.org/presentationml/2006/ole">
            <mc:AlternateContent xmlns:mc="http://schemas.openxmlformats.org/markup-compatibility/2006">
              <mc:Choice xmlns:v="urn:schemas-microsoft-com:vml" Requires="v">
                <p:oleObj spid="_x0000_s20488" r:id="rId5" imgW="1854200" imgH="647700" progId="Equation.3">
                  <p:embed/>
                </p:oleObj>
              </mc:Choice>
              <mc:Fallback>
                <p:oleObj r:id="rId5" imgW="1854200" imgH="647700" progId="Equation.3">
                  <p:embed/>
                  <p:pic>
                    <p:nvPicPr>
                      <p:cNvPr id="0" name="图片 3171"/>
                      <p:cNvPicPr/>
                      <p:nvPr/>
                    </p:nvPicPr>
                    <p:blipFill>
                      <a:blip r:embed="rId6"/>
                      <a:stretch>
                        <a:fillRect/>
                      </a:stretch>
                    </p:blipFill>
                    <p:spPr>
                      <a:xfrm>
                        <a:off x="1403350" y="3644900"/>
                        <a:ext cx="5829300" cy="2036763"/>
                      </a:xfrm>
                      <a:prstGeom prst="rect">
                        <a:avLst/>
                      </a:prstGeom>
                      <a:noFill/>
                      <a:ln w="38100">
                        <a:noFill/>
                        <a:miter/>
                      </a:ln>
                    </p:spPr>
                  </p:pic>
                </p:oleObj>
              </mc:Fallback>
            </mc:AlternateContent>
          </a:graphicData>
        </a:graphic>
      </p:graphicFrame>
      <p:sp>
        <p:nvSpPr>
          <p:cNvPr id="18436" name="Text Box 4"/>
          <p:cNvSpPr txBox="1"/>
          <p:nvPr/>
        </p:nvSpPr>
        <p:spPr>
          <a:xfrm>
            <a:off x="814388" y="2813050"/>
            <a:ext cx="1000125" cy="579438"/>
          </a:xfrm>
          <a:prstGeom prst="rect">
            <a:avLst/>
          </a:prstGeom>
          <a:noFill/>
          <a:ln w="9525">
            <a:noFill/>
          </a:ln>
        </p:spPr>
        <p:txBody>
          <a:bodyPr wrap="none">
            <a:spAutoFit/>
          </a:bodyPr>
          <a:lstStyle/>
          <a:p>
            <a:pPr fontAlgn="base"/>
            <a:r>
              <a:rPr lang="zh-CN" altLang="en-US" sz="3200" b="1" dirty="0">
                <a:latin typeface="Arial" panose="020B0604020202020204" pitchFamily="34" charset="0"/>
              </a:rPr>
              <a:t>证：</a:t>
            </a:r>
          </a:p>
        </p:txBody>
      </p:sp>
      <p:sp>
        <p:nvSpPr>
          <p:cNvPr id="166917" name="Text Box 5"/>
          <p:cNvSpPr txBox="1">
            <a:spLocks noChangeArrowheads="1"/>
          </p:cNvSpPr>
          <p:nvPr/>
        </p:nvSpPr>
        <p:spPr bwMode="auto">
          <a:xfrm>
            <a:off x="250825" y="765175"/>
            <a:ext cx="1612900" cy="579438"/>
          </a:xfrm>
          <a:prstGeom prst="rect">
            <a:avLst/>
          </a:prstGeom>
          <a:noFill/>
          <a:ln w="9525">
            <a:noFill/>
            <a:miter lim="800000"/>
          </a:ln>
          <a:effectLst/>
        </p:spPr>
        <p:txBody>
          <a:bodyPr wrap="none">
            <a:spAutoFit/>
          </a:bodyPr>
          <a:lstStyle/>
          <a:p>
            <a:pPr marR="0" defTabSz="914400" fontAlgn="base">
              <a:buClrTx/>
              <a:buSzTx/>
              <a:buFontTx/>
              <a:buNone/>
              <a:defRPr/>
            </a:pPr>
            <a:r>
              <a:rPr kumimoji="0" lang="zh-CN" altLang="en-US" sz="3200" b="1" kern="1200" cap="none" spc="0" normalizeH="0" baseline="0" noProof="0">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cs typeface="+mn-cs"/>
              </a:rPr>
              <a:t>应用</a:t>
            </a:r>
            <a:r>
              <a:rPr kumimoji="0" lang="en-US" altLang="zh-CN" sz="3200" b="1" kern="1200" cap="none" spc="0" normalizeH="0" baseline="0" noProof="0">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cs typeface="+mn-cs"/>
              </a:rPr>
              <a:t>1</a:t>
            </a:r>
            <a:r>
              <a:rPr kumimoji="0" lang="zh-CN" altLang="en-US" sz="3200" b="1" kern="1200" cap="none" spc="0" normalizeH="0" baseline="0" noProof="0">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cs typeface="+mn-cs"/>
              </a:rPr>
              <a:t>：</a:t>
            </a:r>
          </a:p>
        </p:txBody>
      </p:sp>
    </p:spTree>
  </p:cSld>
  <p:clrMapOvr>
    <a:masterClrMapping/>
  </p:clrMapOvr>
  <p:transition spd="med">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p:nvPr/>
        </p:nvGraphicFramePr>
        <p:xfrm>
          <a:off x="900113" y="836613"/>
          <a:ext cx="6507162" cy="1357312"/>
        </p:xfrm>
        <a:graphic>
          <a:graphicData uri="http://schemas.openxmlformats.org/presentationml/2006/ole">
            <mc:AlternateContent xmlns:mc="http://schemas.openxmlformats.org/markup-compatibility/2006">
              <mc:Choice xmlns:v="urn:schemas-microsoft-com:vml" Requires="v">
                <p:oleObj spid="_x0000_s21514" r:id="rId3" imgW="2069465" imgH="431800" progId="Equation.3">
                  <p:embed/>
                </p:oleObj>
              </mc:Choice>
              <mc:Fallback>
                <p:oleObj r:id="rId3" imgW="2069465" imgH="431800" progId="Equation.3">
                  <p:embed/>
                  <p:pic>
                    <p:nvPicPr>
                      <p:cNvPr id="0" name="图片 3174"/>
                      <p:cNvPicPr/>
                      <p:nvPr/>
                    </p:nvPicPr>
                    <p:blipFill>
                      <a:blip r:embed="rId4"/>
                      <a:stretch>
                        <a:fillRect/>
                      </a:stretch>
                    </p:blipFill>
                    <p:spPr>
                      <a:xfrm>
                        <a:off x="900113" y="836613"/>
                        <a:ext cx="6507162" cy="1357312"/>
                      </a:xfrm>
                      <a:prstGeom prst="rect">
                        <a:avLst/>
                      </a:prstGeom>
                      <a:noFill/>
                      <a:ln w="38100">
                        <a:noFill/>
                        <a:miter/>
                      </a:ln>
                    </p:spPr>
                  </p:pic>
                </p:oleObj>
              </mc:Fallback>
            </mc:AlternateContent>
          </a:graphicData>
        </a:graphic>
      </p:graphicFrame>
      <p:graphicFrame>
        <p:nvGraphicFramePr>
          <p:cNvPr id="19459" name="Object 3"/>
          <p:cNvGraphicFramePr/>
          <p:nvPr/>
        </p:nvGraphicFramePr>
        <p:xfrm>
          <a:off x="1547813" y="2133600"/>
          <a:ext cx="5629275" cy="1357313"/>
        </p:xfrm>
        <a:graphic>
          <a:graphicData uri="http://schemas.openxmlformats.org/presentationml/2006/ole">
            <mc:AlternateContent xmlns:mc="http://schemas.openxmlformats.org/markup-compatibility/2006">
              <mc:Choice xmlns:v="urn:schemas-microsoft-com:vml" Requires="v">
                <p:oleObj spid="_x0000_s21515" r:id="rId5" imgW="1790065" imgH="431800" progId="Equation.3">
                  <p:embed/>
                </p:oleObj>
              </mc:Choice>
              <mc:Fallback>
                <p:oleObj r:id="rId5" imgW="1790065" imgH="431800" progId="Equation.3">
                  <p:embed/>
                  <p:pic>
                    <p:nvPicPr>
                      <p:cNvPr id="0" name="图片 3173"/>
                      <p:cNvPicPr/>
                      <p:nvPr/>
                    </p:nvPicPr>
                    <p:blipFill>
                      <a:blip r:embed="rId6"/>
                      <a:stretch>
                        <a:fillRect/>
                      </a:stretch>
                    </p:blipFill>
                    <p:spPr>
                      <a:xfrm>
                        <a:off x="1547813" y="2133600"/>
                        <a:ext cx="5629275" cy="1357313"/>
                      </a:xfrm>
                      <a:prstGeom prst="rect">
                        <a:avLst/>
                      </a:prstGeom>
                      <a:noFill/>
                      <a:ln w="38100">
                        <a:noFill/>
                        <a:miter/>
                      </a:ln>
                    </p:spPr>
                  </p:pic>
                </p:oleObj>
              </mc:Fallback>
            </mc:AlternateContent>
          </a:graphicData>
        </a:graphic>
      </p:graphicFrame>
      <p:graphicFrame>
        <p:nvGraphicFramePr>
          <p:cNvPr id="19460" name="Object 4"/>
          <p:cNvGraphicFramePr/>
          <p:nvPr/>
        </p:nvGraphicFramePr>
        <p:xfrm>
          <a:off x="1619250" y="3644900"/>
          <a:ext cx="5589588" cy="2074863"/>
        </p:xfrm>
        <a:graphic>
          <a:graphicData uri="http://schemas.openxmlformats.org/presentationml/2006/ole">
            <mc:AlternateContent xmlns:mc="http://schemas.openxmlformats.org/markup-compatibility/2006">
              <mc:Choice xmlns:v="urn:schemas-microsoft-com:vml" Requires="v">
                <p:oleObj spid="_x0000_s21516" r:id="rId7" imgW="1777365" imgH="660400" progId="Equation.3">
                  <p:embed/>
                </p:oleObj>
              </mc:Choice>
              <mc:Fallback>
                <p:oleObj r:id="rId7" imgW="1777365" imgH="660400" progId="Equation.3">
                  <p:embed/>
                  <p:pic>
                    <p:nvPicPr>
                      <p:cNvPr id="0" name="图片 3172"/>
                      <p:cNvPicPr/>
                      <p:nvPr/>
                    </p:nvPicPr>
                    <p:blipFill>
                      <a:blip r:embed="rId8"/>
                      <a:stretch>
                        <a:fillRect/>
                      </a:stretch>
                    </p:blipFill>
                    <p:spPr>
                      <a:xfrm>
                        <a:off x="1619250" y="3644900"/>
                        <a:ext cx="5589588" cy="2074863"/>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p:nvPr/>
        </p:nvGraphicFramePr>
        <p:xfrm>
          <a:off x="514350" y="582613"/>
          <a:ext cx="7785100" cy="1357312"/>
        </p:xfrm>
        <a:graphic>
          <a:graphicData uri="http://schemas.openxmlformats.org/presentationml/2006/ole">
            <mc:AlternateContent xmlns:mc="http://schemas.openxmlformats.org/markup-compatibility/2006">
              <mc:Choice xmlns:v="urn:schemas-microsoft-com:vml" Requires="v">
                <p:oleObj spid="_x0000_s22541" r:id="rId3" imgW="2475230" imgH="431800" progId="Equation.3">
                  <p:embed/>
                </p:oleObj>
              </mc:Choice>
              <mc:Fallback>
                <p:oleObj r:id="rId3" imgW="2475230" imgH="431800" progId="Equation.3">
                  <p:embed/>
                  <p:pic>
                    <p:nvPicPr>
                      <p:cNvPr id="0" name="图片 3175"/>
                      <p:cNvPicPr/>
                      <p:nvPr/>
                    </p:nvPicPr>
                    <p:blipFill>
                      <a:blip r:embed="rId4"/>
                      <a:stretch>
                        <a:fillRect/>
                      </a:stretch>
                    </p:blipFill>
                    <p:spPr>
                      <a:xfrm>
                        <a:off x="514350" y="582613"/>
                        <a:ext cx="7785100" cy="1357312"/>
                      </a:xfrm>
                      <a:prstGeom prst="rect">
                        <a:avLst/>
                      </a:prstGeom>
                      <a:noFill/>
                      <a:ln w="38100">
                        <a:noFill/>
                        <a:miter/>
                      </a:ln>
                    </p:spPr>
                  </p:pic>
                </p:oleObj>
              </mc:Fallback>
            </mc:AlternateContent>
          </a:graphicData>
        </a:graphic>
      </p:graphicFrame>
      <p:graphicFrame>
        <p:nvGraphicFramePr>
          <p:cNvPr id="20483" name="Object 3"/>
          <p:cNvGraphicFramePr/>
          <p:nvPr/>
        </p:nvGraphicFramePr>
        <p:xfrm>
          <a:off x="533400" y="1827213"/>
          <a:ext cx="5589588" cy="1357312"/>
        </p:xfrm>
        <a:graphic>
          <a:graphicData uri="http://schemas.openxmlformats.org/presentationml/2006/ole">
            <mc:AlternateContent xmlns:mc="http://schemas.openxmlformats.org/markup-compatibility/2006">
              <mc:Choice xmlns:v="urn:schemas-microsoft-com:vml" Requires="v">
                <p:oleObj spid="_x0000_s22542" r:id="rId5" imgW="1777365" imgH="431800" progId="Equation.3">
                  <p:embed/>
                </p:oleObj>
              </mc:Choice>
              <mc:Fallback>
                <p:oleObj r:id="rId5" imgW="1777365" imgH="431800" progId="Equation.3">
                  <p:embed/>
                  <p:pic>
                    <p:nvPicPr>
                      <p:cNvPr id="0" name="图片 3176"/>
                      <p:cNvPicPr/>
                      <p:nvPr/>
                    </p:nvPicPr>
                    <p:blipFill>
                      <a:blip r:embed="rId6"/>
                      <a:stretch>
                        <a:fillRect/>
                      </a:stretch>
                    </p:blipFill>
                    <p:spPr>
                      <a:xfrm>
                        <a:off x="533400" y="1827213"/>
                        <a:ext cx="5589588" cy="1357312"/>
                      </a:xfrm>
                      <a:prstGeom prst="rect">
                        <a:avLst/>
                      </a:prstGeom>
                      <a:noFill/>
                      <a:ln w="38100">
                        <a:noFill/>
                        <a:miter/>
                      </a:ln>
                    </p:spPr>
                  </p:pic>
                </p:oleObj>
              </mc:Fallback>
            </mc:AlternateContent>
          </a:graphicData>
        </a:graphic>
      </p:graphicFrame>
      <p:graphicFrame>
        <p:nvGraphicFramePr>
          <p:cNvPr id="20484" name="Object 4"/>
          <p:cNvGraphicFramePr/>
          <p:nvPr/>
        </p:nvGraphicFramePr>
        <p:xfrm>
          <a:off x="706438" y="3175000"/>
          <a:ext cx="6049962" cy="1144588"/>
        </p:xfrm>
        <a:graphic>
          <a:graphicData uri="http://schemas.openxmlformats.org/presentationml/2006/ole">
            <mc:AlternateContent xmlns:mc="http://schemas.openxmlformats.org/markup-compatibility/2006">
              <mc:Choice xmlns:v="urn:schemas-microsoft-com:vml" Requires="v">
                <p:oleObj spid="_x0000_s22543" r:id="rId7" imgW="1877695" imgH="355600" progId="Equation.3">
                  <p:embed/>
                </p:oleObj>
              </mc:Choice>
              <mc:Fallback>
                <p:oleObj r:id="rId7" imgW="1877695" imgH="355600" progId="Equation.3">
                  <p:embed/>
                  <p:pic>
                    <p:nvPicPr>
                      <p:cNvPr id="0" name="图片 3177"/>
                      <p:cNvPicPr/>
                      <p:nvPr/>
                    </p:nvPicPr>
                    <p:blipFill>
                      <a:blip r:embed="rId8"/>
                      <a:stretch>
                        <a:fillRect/>
                      </a:stretch>
                    </p:blipFill>
                    <p:spPr>
                      <a:xfrm>
                        <a:off x="706438" y="3175000"/>
                        <a:ext cx="6049962" cy="1144588"/>
                      </a:xfrm>
                      <a:prstGeom prst="rect">
                        <a:avLst/>
                      </a:prstGeom>
                      <a:noFill/>
                      <a:ln w="38100">
                        <a:noFill/>
                        <a:miter/>
                      </a:ln>
                    </p:spPr>
                  </p:pic>
                </p:oleObj>
              </mc:Fallback>
            </mc:AlternateContent>
          </a:graphicData>
        </a:graphic>
      </p:graphicFrame>
      <p:grpSp>
        <p:nvGrpSpPr>
          <p:cNvPr id="20486" name="Group 5"/>
          <p:cNvGrpSpPr/>
          <p:nvPr/>
        </p:nvGrpSpPr>
        <p:grpSpPr>
          <a:xfrm>
            <a:off x="577850" y="4238625"/>
            <a:ext cx="8335963" cy="2420938"/>
            <a:chOff x="0" y="2795"/>
            <a:chExt cx="4876" cy="1525"/>
          </a:xfrm>
        </p:grpSpPr>
        <p:sp>
          <p:nvSpPr>
            <p:cNvPr id="17415" name="Text Box 6"/>
            <p:cNvSpPr txBox="1">
              <a:spLocks noChangeArrowheads="1"/>
            </p:cNvSpPr>
            <p:nvPr/>
          </p:nvSpPr>
          <p:spPr bwMode="auto">
            <a:xfrm>
              <a:off x="0" y="2976"/>
              <a:ext cx="2577" cy="365"/>
            </a:xfrm>
            <a:prstGeom prst="rect">
              <a:avLst/>
            </a:prstGeom>
            <a:noFill/>
            <a:ln w="9525">
              <a:noFill/>
              <a:miter lim="800000"/>
            </a:ln>
          </p:spPr>
          <p:txBody>
            <a:bodyPr wrap="none">
              <a:spAutoFit/>
            </a:bodyPr>
            <a:lstStyle/>
            <a:p>
              <a:pPr marR="0" defTabSz="914400" fontAlgn="base">
                <a:buClrTx/>
                <a:buSzTx/>
                <a:buFontTx/>
                <a:buNone/>
                <a:defRPr/>
              </a:pPr>
              <a:r>
                <a:rPr kumimoji="0" lang="zh-CN" altLang="en-US" sz="3200" b="1" kern="1200" cap="none" spc="0" normalizeH="0" baseline="0" noProof="0" dirty="0">
                  <a:solidFill>
                    <a:schemeClr val="bg2">
                      <a:lumMod val="60000"/>
                      <a:lumOff val="40000"/>
                    </a:schemeClr>
                  </a:solidFill>
                  <a:latin typeface="Arial" panose="020B0604020202020204" pitchFamily="34" charset="0"/>
                  <a:ea typeface="宋体" panose="02010600030101010101" pitchFamily="2" charset="-122"/>
                  <a:cs typeface="+mn-cs"/>
                </a:rPr>
                <a:t>表明：</a:t>
              </a:r>
              <a:r>
                <a:rPr kumimoji="0" lang="zh-CN" altLang="en-US" sz="3200" kern="1200" cap="none" spc="0" normalizeH="0" baseline="0" noProof="0" dirty="0">
                  <a:latin typeface="Arial" panose="020B0604020202020204" pitchFamily="34" charset="0"/>
                  <a:ea typeface="宋体" panose="02010600030101010101" pitchFamily="2" charset="-122"/>
                  <a:cs typeface="+mn-cs"/>
                </a:rPr>
                <a:t>不论</a:t>
              </a:r>
              <a:r>
                <a:rPr kumimoji="0" lang="en-US" altLang="zh-CN" sz="3200" kern="1200" cap="none" spc="0" normalizeH="0" baseline="0" noProof="0" dirty="0">
                  <a:latin typeface="Arial" panose="020B0604020202020204" pitchFamily="34" charset="0"/>
                  <a:ea typeface="宋体" panose="02010600030101010101" pitchFamily="2" charset="-122"/>
                  <a:cs typeface="+mn-cs"/>
                </a:rPr>
                <a:t>x</a:t>
              </a:r>
              <a:r>
                <a:rPr kumimoji="0" lang="zh-CN" altLang="en-US" sz="3200" kern="1200" cap="none" spc="0" normalizeH="0" baseline="0" noProof="0" dirty="0">
                  <a:latin typeface="Arial" panose="020B0604020202020204" pitchFamily="34" charset="0"/>
                  <a:ea typeface="宋体" panose="02010600030101010101" pitchFamily="2" charset="-122"/>
                  <a:cs typeface="+mn-cs"/>
                </a:rPr>
                <a:t>为正或负</a:t>
              </a:r>
              <a:r>
                <a:rPr kumimoji="0" lang="zh-CN" altLang="en-US" kern="1200" cap="none" spc="0" normalizeH="0" baseline="0" noProof="0" dirty="0">
                  <a:latin typeface="Arial" panose="020B0604020202020204" pitchFamily="34" charset="0"/>
                  <a:ea typeface="宋体" panose="02010600030101010101" pitchFamily="2" charset="-122"/>
                  <a:cs typeface="+mn-cs"/>
                </a:rPr>
                <a:t>，</a:t>
              </a:r>
            </a:p>
          </p:txBody>
        </p:sp>
        <p:graphicFrame>
          <p:nvGraphicFramePr>
            <p:cNvPr id="20485" name="Object 7"/>
            <p:cNvGraphicFramePr/>
            <p:nvPr/>
          </p:nvGraphicFramePr>
          <p:xfrm>
            <a:off x="2608" y="2795"/>
            <a:ext cx="875" cy="721"/>
          </p:xfrm>
          <a:graphic>
            <a:graphicData uri="http://schemas.openxmlformats.org/presentationml/2006/ole">
              <mc:AlternateContent xmlns:mc="http://schemas.openxmlformats.org/markup-compatibility/2006">
                <mc:Choice xmlns:v="urn:schemas-microsoft-com:vml" Requires="v">
                  <p:oleObj spid="_x0000_s22544" r:id="rId9" imgW="431165" imgH="355600" progId="Equation.3">
                    <p:embed/>
                  </p:oleObj>
                </mc:Choice>
                <mc:Fallback>
                  <p:oleObj r:id="rId9" imgW="431165" imgH="355600" progId="Equation.3">
                    <p:embed/>
                    <p:pic>
                      <p:nvPicPr>
                        <p:cNvPr id="0" name="图片 3178"/>
                        <p:cNvPicPr/>
                        <p:nvPr/>
                      </p:nvPicPr>
                      <p:blipFill>
                        <a:blip r:embed="rId10"/>
                        <a:stretch>
                          <a:fillRect/>
                        </a:stretch>
                      </p:blipFill>
                      <p:spPr>
                        <a:xfrm>
                          <a:off x="2608" y="2795"/>
                          <a:ext cx="875" cy="721"/>
                        </a:xfrm>
                        <a:prstGeom prst="rect">
                          <a:avLst/>
                        </a:prstGeom>
                        <a:noFill/>
                        <a:ln w="38100">
                          <a:noFill/>
                          <a:miter/>
                        </a:ln>
                      </p:spPr>
                    </p:pic>
                  </p:oleObj>
                </mc:Fallback>
              </mc:AlternateContent>
            </a:graphicData>
          </a:graphic>
        </p:graphicFrame>
        <p:sp>
          <p:nvSpPr>
            <p:cNvPr id="20488" name="Text Box 8"/>
            <p:cNvSpPr txBox="1"/>
            <p:nvPr/>
          </p:nvSpPr>
          <p:spPr>
            <a:xfrm>
              <a:off x="3515" y="2976"/>
              <a:ext cx="907" cy="365"/>
            </a:xfrm>
            <a:prstGeom prst="rect">
              <a:avLst/>
            </a:prstGeom>
            <a:noFill/>
            <a:ln w="9525">
              <a:noFill/>
            </a:ln>
          </p:spPr>
          <p:txBody>
            <a:bodyPr>
              <a:spAutoFit/>
            </a:bodyPr>
            <a:lstStyle/>
            <a:p>
              <a:pPr fontAlgn="base"/>
              <a:r>
                <a:rPr lang="zh-CN" altLang="en-US" sz="3200" dirty="0">
                  <a:latin typeface="Arial" panose="020B0604020202020204" pitchFamily="34" charset="0"/>
                </a:rPr>
                <a:t>总等于</a:t>
              </a:r>
            </a:p>
          </p:txBody>
        </p:sp>
        <p:sp>
          <p:nvSpPr>
            <p:cNvPr id="20489" name="Text Box 9"/>
            <p:cNvSpPr txBox="1"/>
            <p:nvPr/>
          </p:nvSpPr>
          <p:spPr>
            <a:xfrm>
              <a:off x="793" y="3475"/>
              <a:ext cx="4083" cy="845"/>
            </a:xfrm>
            <a:prstGeom prst="rect">
              <a:avLst/>
            </a:prstGeom>
            <a:noFill/>
            <a:ln w="9525">
              <a:noFill/>
            </a:ln>
          </p:spPr>
          <p:txBody>
            <a:bodyPr>
              <a:spAutoFit/>
            </a:bodyPr>
            <a:lstStyle/>
            <a:p>
              <a:pPr fontAlgn="base"/>
              <a:r>
                <a:rPr lang="en-US" altLang="zh-CN" sz="3200" dirty="0">
                  <a:latin typeface="Arial" panose="020B0604020202020204" pitchFamily="34" charset="0"/>
                </a:rPr>
                <a:t>[x]</a:t>
              </a:r>
              <a:r>
                <a:rPr lang="zh-CN" altLang="en-US" sz="3200" dirty="0">
                  <a:latin typeface="Arial" panose="020B0604020202020204" pitchFamily="34" charset="0"/>
                </a:rPr>
                <a:t>补的各位（含符号位）右移一位，且符号位保持不变。</a:t>
              </a:r>
            </a:p>
            <a:p>
              <a:pPr fontAlgn="base"/>
              <a:endParaRPr lang="en-US" altLang="zh-CN" sz="1800" dirty="0">
                <a:latin typeface="Arial" panose="020B0604020202020204" pitchFamily="34" charset="0"/>
              </a:endParaRPr>
            </a:p>
          </p:txBody>
        </p:sp>
      </p:grpSp>
    </p:spTree>
  </p:cSld>
  <p:clrMapOvr>
    <a:masterClrMapping/>
  </p:clrMapOvr>
  <p:transition spd="med">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323850" y="549275"/>
            <a:ext cx="1612900" cy="579438"/>
          </a:xfrm>
          <a:prstGeom prst="rect">
            <a:avLst/>
          </a:prstGeom>
          <a:noFill/>
          <a:ln w="9525">
            <a:noFill/>
            <a:miter lim="800000"/>
          </a:ln>
          <a:effectLst/>
        </p:spPr>
        <p:txBody>
          <a:bodyPr wrap="none">
            <a:spAutoFit/>
          </a:bodyPr>
          <a:lstStyle/>
          <a:p>
            <a:pPr marR="0" defTabSz="914400" fontAlgn="base">
              <a:buClrTx/>
              <a:buSzTx/>
              <a:buFontTx/>
              <a:buNone/>
              <a:defRPr/>
            </a:pPr>
            <a:r>
              <a:rPr kumimoji="0" lang="zh-CN" altLang="en-US" sz="3200" b="1" kern="1200" cap="none" spc="0" normalizeH="0" baseline="0" noProof="0">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cs typeface="+mn-cs"/>
              </a:rPr>
              <a:t>应用</a:t>
            </a:r>
            <a:r>
              <a:rPr kumimoji="0" lang="en-US" altLang="zh-CN" sz="3200" b="1" kern="1200" cap="none" spc="0" normalizeH="0" baseline="0" noProof="0">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cs typeface="+mn-cs"/>
              </a:rPr>
              <a:t>2</a:t>
            </a:r>
            <a:r>
              <a:rPr kumimoji="0" lang="zh-CN" altLang="en-US" sz="3200" b="1" kern="1200" cap="none" spc="0" normalizeH="0" baseline="0" noProof="0">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cs typeface="+mn-cs"/>
              </a:rPr>
              <a:t>：</a:t>
            </a:r>
          </a:p>
        </p:txBody>
      </p:sp>
      <p:graphicFrame>
        <p:nvGraphicFramePr>
          <p:cNvPr id="21506" name="Object 3"/>
          <p:cNvGraphicFramePr/>
          <p:nvPr/>
        </p:nvGraphicFramePr>
        <p:xfrm>
          <a:off x="2016125" y="549275"/>
          <a:ext cx="5549900" cy="1398588"/>
        </p:xfrm>
        <a:graphic>
          <a:graphicData uri="http://schemas.openxmlformats.org/presentationml/2006/ole">
            <mc:AlternateContent xmlns:mc="http://schemas.openxmlformats.org/markup-compatibility/2006">
              <mc:Choice xmlns:v="urn:schemas-microsoft-com:vml" Requires="v">
                <p:oleObj spid="_x0000_s23571" r:id="rId3" imgW="1764665" imgH="444500" progId="Equation.3">
                  <p:embed/>
                </p:oleObj>
              </mc:Choice>
              <mc:Fallback>
                <p:oleObj r:id="rId3" imgW="1764665" imgH="444500" progId="Equation.3">
                  <p:embed/>
                  <p:pic>
                    <p:nvPicPr>
                      <p:cNvPr id="0" name="图片 3179"/>
                      <p:cNvPicPr/>
                      <p:nvPr/>
                    </p:nvPicPr>
                    <p:blipFill>
                      <a:blip r:embed="rId4"/>
                      <a:stretch>
                        <a:fillRect/>
                      </a:stretch>
                    </p:blipFill>
                    <p:spPr>
                      <a:xfrm>
                        <a:off x="2016125" y="549275"/>
                        <a:ext cx="5549900" cy="1398588"/>
                      </a:xfrm>
                      <a:prstGeom prst="rect">
                        <a:avLst/>
                      </a:prstGeom>
                      <a:noFill/>
                      <a:ln w="38100">
                        <a:noFill/>
                        <a:miter/>
                      </a:ln>
                    </p:spPr>
                  </p:pic>
                </p:oleObj>
              </mc:Fallback>
            </mc:AlternateContent>
          </a:graphicData>
        </a:graphic>
      </p:graphicFrame>
      <p:graphicFrame>
        <p:nvGraphicFramePr>
          <p:cNvPr id="21507" name="Object 4"/>
          <p:cNvGraphicFramePr>
            <a:graphicFrameLocks noGrp="1"/>
          </p:cNvGraphicFramePr>
          <p:nvPr>
            <p:ph sz="quarter" idx="1"/>
          </p:nvPr>
        </p:nvGraphicFramePr>
        <p:xfrm>
          <a:off x="1476375" y="2205038"/>
          <a:ext cx="6808788" cy="773112"/>
        </p:xfrm>
        <a:graphic>
          <a:graphicData uri="http://schemas.openxmlformats.org/presentationml/2006/ole">
            <mc:AlternateContent xmlns:mc="http://schemas.openxmlformats.org/markup-compatibility/2006">
              <mc:Choice xmlns:v="urn:schemas-microsoft-com:vml" Requires="v">
                <p:oleObj spid="_x0000_s23572" r:id="rId5" imgW="1651000" imgH="228600" progId="Equation.3">
                  <p:embed/>
                </p:oleObj>
              </mc:Choice>
              <mc:Fallback>
                <p:oleObj r:id="rId5" imgW="1651000" imgH="228600" progId="Equation.3">
                  <p:embed/>
                  <p:pic>
                    <p:nvPicPr>
                      <p:cNvPr id="0" name="图片 3182"/>
                      <p:cNvPicPr/>
                      <p:nvPr/>
                    </p:nvPicPr>
                    <p:blipFill>
                      <a:blip r:embed="rId6"/>
                      <a:stretch>
                        <a:fillRect/>
                      </a:stretch>
                    </p:blipFill>
                    <p:spPr>
                      <a:xfrm>
                        <a:off x="1476375" y="2205038"/>
                        <a:ext cx="6808788" cy="773112"/>
                      </a:xfrm>
                      <a:prstGeom prst="rect">
                        <a:avLst/>
                      </a:prstGeom>
                      <a:noFill/>
                      <a:ln w="38100">
                        <a:miter/>
                      </a:ln>
                    </p:spPr>
                  </p:pic>
                </p:oleObj>
              </mc:Fallback>
            </mc:AlternateContent>
          </a:graphicData>
        </a:graphic>
      </p:graphicFrame>
      <p:graphicFrame>
        <p:nvGraphicFramePr>
          <p:cNvPr id="21508" name="Object 5"/>
          <p:cNvGraphicFramePr>
            <a:graphicFrameLocks noGrp="1"/>
          </p:cNvGraphicFramePr>
          <p:nvPr>
            <p:ph sz="quarter" idx="2"/>
          </p:nvPr>
        </p:nvGraphicFramePr>
        <p:xfrm>
          <a:off x="2339975" y="3141663"/>
          <a:ext cx="4392613" cy="723900"/>
        </p:xfrm>
        <a:graphic>
          <a:graphicData uri="http://schemas.openxmlformats.org/presentationml/2006/ole">
            <mc:AlternateContent xmlns:mc="http://schemas.openxmlformats.org/markup-compatibility/2006">
              <mc:Choice xmlns:v="urn:schemas-microsoft-com:vml" Requires="v">
                <p:oleObj spid="_x0000_s23573" r:id="rId7" imgW="1306195" imgH="215900" progId="Equation.3">
                  <p:embed/>
                </p:oleObj>
              </mc:Choice>
              <mc:Fallback>
                <p:oleObj r:id="rId7" imgW="1306195" imgH="215900" progId="Equation.3">
                  <p:embed/>
                  <p:pic>
                    <p:nvPicPr>
                      <p:cNvPr id="0" name="图片 3181"/>
                      <p:cNvPicPr/>
                      <p:nvPr/>
                    </p:nvPicPr>
                    <p:blipFill>
                      <a:blip r:embed="rId8"/>
                      <a:stretch>
                        <a:fillRect/>
                      </a:stretch>
                    </p:blipFill>
                    <p:spPr>
                      <a:xfrm>
                        <a:off x="2339975" y="3141663"/>
                        <a:ext cx="4392613" cy="723900"/>
                      </a:xfrm>
                      <a:prstGeom prst="rect">
                        <a:avLst/>
                      </a:prstGeom>
                      <a:noFill/>
                      <a:ln w="38100">
                        <a:miter/>
                      </a:ln>
                    </p:spPr>
                  </p:pic>
                </p:oleObj>
              </mc:Fallback>
            </mc:AlternateContent>
          </a:graphicData>
        </a:graphic>
      </p:graphicFrame>
      <p:graphicFrame>
        <p:nvGraphicFramePr>
          <p:cNvPr id="21509" name="Object 6"/>
          <p:cNvGraphicFramePr>
            <a:graphicFrameLocks noGrp="1"/>
          </p:cNvGraphicFramePr>
          <p:nvPr>
            <p:ph sz="quarter" idx="3"/>
          </p:nvPr>
        </p:nvGraphicFramePr>
        <p:xfrm>
          <a:off x="2339975" y="4797425"/>
          <a:ext cx="4464050" cy="709613"/>
        </p:xfrm>
        <a:graphic>
          <a:graphicData uri="http://schemas.openxmlformats.org/presentationml/2006/ole">
            <mc:AlternateContent xmlns:mc="http://schemas.openxmlformats.org/markup-compatibility/2006">
              <mc:Choice xmlns:v="urn:schemas-microsoft-com:vml" Requires="v">
                <p:oleObj spid="_x0000_s23574" r:id="rId9" imgW="1356995" imgH="215900" progId="Equation.3">
                  <p:embed/>
                </p:oleObj>
              </mc:Choice>
              <mc:Fallback>
                <p:oleObj r:id="rId9" imgW="1356995" imgH="215900" progId="Equation.3">
                  <p:embed/>
                  <p:pic>
                    <p:nvPicPr>
                      <p:cNvPr id="0" name="图片 3180"/>
                      <p:cNvPicPr/>
                      <p:nvPr/>
                    </p:nvPicPr>
                    <p:blipFill>
                      <a:blip r:embed="rId10"/>
                      <a:stretch>
                        <a:fillRect/>
                      </a:stretch>
                    </p:blipFill>
                    <p:spPr>
                      <a:xfrm>
                        <a:off x="2339975" y="4797425"/>
                        <a:ext cx="4464050" cy="709613"/>
                      </a:xfrm>
                      <a:prstGeom prst="rect">
                        <a:avLst/>
                      </a:prstGeom>
                      <a:noFill/>
                      <a:ln w="38100">
                        <a:miter/>
                      </a:ln>
                    </p:spPr>
                  </p:pic>
                </p:oleObj>
              </mc:Fallback>
            </mc:AlternateContent>
          </a:graphicData>
        </a:graphic>
      </p:graphicFrame>
      <p:sp>
        <p:nvSpPr>
          <p:cNvPr id="21513" name="Text Box 7"/>
          <p:cNvSpPr txBox="1"/>
          <p:nvPr/>
        </p:nvSpPr>
        <p:spPr>
          <a:xfrm>
            <a:off x="395288" y="2276475"/>
            <a:ext cx="1000125" cy="579438"/>
          </a:xfrm>
          <a:prstGeom prst="rect">
            <a:avLst/>
          </a:prstGeom>
          <a:noFill/>
          <a:ln w="9525">
            <a:noFill/>
          </a:ln>
        </p:spPr>
        <p:txBody>
          <a:bodyPr wrap="none">
            <a:spAutoFit/>
          </a:bodyPr>
          <a:lstStyle/>
          <a:p>
            <a:pPr fontAlgn="base"/>
            <a:r>
              <a:rPr lang="zh-CN" altLang="en-US" sz="3200" b="1" dirty="0">
                <a:latin typeface="Arial" panose="020B0604020202020204" pitchFamily="34" charset="0"/>
              </a:rPr>
              <a:t>证：</a:t>
            </a:r>
          </a:p>
        </p:txBody>
      </p:sp>
      <p:graphicFrame>
        <p:nvGraphicFramePr>
          <p:cNvPr id="21510" name="Object 8"/>
          <p:cNvGraphicFramePr>
            <a:graphicFrameLocks noGrp="1"/>
          </p:cNvGraphicFramePr>
          <p:nvPr>
            <p:ph sz="quarter" idx="4"/>
          </p:nvPr>
        </p:nvGraphicFramePr>
        <p:xfrm>
          <a:off x="2339975" y="5678488"/>
          <a:ext cx="4464050" cy="633412"/>
        </p:xfrm>
        <a:graphic>
          <a:graphicData uri="http://schemas.openxmlformats.org/presentationml/2006/ole">
            <mc:AlternateContent xmlns:mc="http://schemas.openxmlformats.org/markup-compatibility/2006">
              <mc:Choice xmlns:v="urn:schemas-microsoft-com:vml" Requires="v">
                <p:oleObj spid="_x0000_s23575" r:id="rId11" imgW="1612900" imgH="228600" progId="Equation.3">
                  <p:embed/>
                </p:oleObj>
              </mc:Choice>
              <mc:Fallback>
                <p:oleObj r:id="rId11" imgW="1612900" imgH="228600" progId="Equation.3">
                  <p:embed/>
                  <p:pic>
                    <p:nvPicPr>
                      <p:cNvPr id="0" name="图片 3183"/>
                      <p:cNvPicPr/>
                      <p:nvPr/>
                    </p:nvPicPr>
                    <p:blipFill>
                      <a:blip r:embed="rId12"/>
                      <a:stretch>
                        <a:fillRect/>
                      </a:stretch>
                    </p:blipFill>
                    <p:spPr>
                      <a:xfrm>
                        <a:off x="2339975" y="5678488"/>
                        <a:ext cx="4464050" cy="633412"/>
                      </a:xfrm>
                      <a:prstGeom prst="rect">
                        <a:avLst/>
                      </a:prstGeom>
                      <a:noFill/>
                      <a:ln w="38100">
                        <a:miter/>
                      </a:ln>
                    </p:spPr>
                  </p:pic>
                </p:oleObj>
              </mc:Fallback>
            </mc:AlternateContent>
          </a:graphicData>
        </a:graphic>
      </p:graphicFrame>
      <p:graphicFrame>
        <p:nvGraphicFramePr>
          <p:cNvPr id="21511" name="Object 9"/>
          <p:cNvGraphicFramePr/>
          <p:nvPr/>
        </p:nvGraphicFramePr>
        <p:xfrm>
          <a:off x="2339975" y="3933825"/>
          <a:ext cx="4321175" cy="712788"/>
        </p:xfrm>
        <a:graphic>
          <a:graphicData uri="http://schemas.openxmlformats.org/presentationml/2006/ole">
            <mc:AlternateContent xmlns:mc="http://schemas.openxmlformats.org/markup-compatibility/2006">
              <mc:Choice xmlns:v="urn:schemas-microsoft-com:vml" Requires="v">
                <p:oleObj spid="_x0000_s23576" r:id="rId13" imgW="1306195" imgH="215900" progId="Equation.3">
                  <p:embed/>
                </p:oleObj>
              </mc:Choice>
              <mc:Fallback>
                <p:oleObj r:id="rId13" imgW="1306195" imgH="215900" progId="Equation.3">
                  <p:embed/>
                  <p:pic>
                    <p:nvPicPr>
                      <p:cNvPr id="0" name="图片 3184"/>
                      <p:cNvPicPr/>
                      <p:nvPr/>
                    </p:nvPicPr>
                    <p:blipFill>
                      <a:blip r:embed="rId14"/>
                      <a:stretch>
                        <a:fillRect/>
                      </a:stretch>
                    </p:blipFill>
                    <p:spPr>
                      <a:xfrm>
                        <a:off x="2339975" y="3933825"/>
                        <a:ext cx="4321175" cy="71278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p:nvPr/>
        </p:nvGraphicFramePr>
        <p:xfrm>
          <a:off x="782638" y="774700"/>
          <a:ext cx="7332662" cy="773113"/>
        </p:xfrm>
        <a:graphic>
          <a:graphicData uri="http://schemas.openxmlformats.org/presentationml/2006/ole">
            <mc:AlternateContent xmlns:mc="http://schemas.openxmlformats.org/markup-compatibility/2006">
              <mc:Choice xmlns:v="urn:schemas-microsoft-com:vml" Requires="v">
                <p:oleObj spid="_x0000_s24592" r:id="rId3" imgW="1778000" imgH="228600" progId="Equation.3">
                  <p:embed/>
                </p:oleObj>
              </mc:Choice>
              <mc:Fallback>
                <p:oleObj r:id="rId3" imgW="1778000" imgH="228600" progId="Equation.3">
                  <p:embed/>
                  <p:pic>
                    <p:nvPicPr>
                      <p:cNvPr id="0" name="图片 3185"/>
                      <p:cNvPicPr/>
                      <p:nvPr/>
                    </p:nvPicPr>
                    <p:blipFill>
                      <a:blip r:embed="rId4"/>
                      <a:stretch>
                        <a:fillRect/>
                      </a:stretch>
                    </p:blipFill>
                    <p:spPr>
                      <a:xfrm>
                        <a:off x="782638" y="774700"/>
                        <a:ext cx="7332662" cy="773113"/>
                      </a:xfrm>
                      <a:prstGeom prst="rect">
                        <a:avLst/>
                      </a:prstGeom>
                      <a:noFill/>
                      <a:ln w="38100">
                        <a:noFill/>
                        <a:miter/>
                      </a:ln>
                    </p:spPr>
                  </p:pic>
                </p:oleObj>
              </mc:Fallback>
            </mc:AlternateContent>
          </a:graphicData>
        </a:graphic>
      </p:graphicFrame>
      <p:graphicFrame>
        <p:nvGraphicFramePr>
          <p:cNvPr id="22531" name="Object 3"/>
          <p:cNvGraphicFramePr/>
          <p:nvPr/>
        </p:nvGraphicFramePr>
        <p:xfrm>
          <a:off x="2051050" y="1493838"/>
          <a:ext cx="4306888" cy="723900"/>
        </p:xfrm>
        <a:graphic>
          <a:graphicData uri="http://schemas.openxmlformats.org/presentationml/2006/ole">
            <mc:AlternateContent xmlns:mc="http://schemas.openxmlformats.org/markup-compatibility/2006">
              <mc:Choice xmlns:v="urn:schemas-microsoft-com:vml" Requires="v">
                <p:oleObj spid="_x0000_s24593" r:id="rId5" imgW="1280795" imgH="215900" progId="Equation.3">
                  <p:embed/>
                </p:oleObj>
              </mc:Choice>
              <mc:Fallback>
                <p:oleObj r:id="rId5" imgW="1280795" imgH="215900" progId="Equation.3">
                  <p:embed/>
                  <p:pic>
                    <p:nvPicPr>
                      <p:cNvPr id="0" name="图片 3186"/>
                      <p:cNvPicPr/>
                      <p:nvPr/>
                    </p:nvPicPr>
                    <p:blipFill>
                      <a:blip r:embed="rId6"/>
                      <a:stretch>
                        <a:fillRect/>
                      </a:stretch>
                    </p:blipFill>
                    <p:spPr>
                      <a:xfrm>
                        <a:off x="2051050" y="1493838"/>
                        <a:ext cx="4306888" cy="723900"/>
                      </a:xfrm>
                      <a:prstGeom prst="rect">
                        <a:avLst/>
                      </a:prstGeom>
                      <a:noFill/>
                      <a:ln w="38100">
                        <a:noFill/>
                        <a:miter/>
                      </a:ln>
                    </p:spPr>
                  </p:pic>
                </p:oleObj>
              </mc:Fallback>
            </mc:AlternateContent>
          </a:graphicData>
        </a:graphic>
      </p:graphicFrame>
      <p:graphicFrame>
        <p:nvGraphicFramePr>
          <p:cNvPr id="22532" name="Object 4"/>
          <p:cNvGraphicFramePr/>
          <p:nvPr/>
        </p:nvGraphicFramePr>
        <p:xfrm>
          <a:off x="2062163" y="3078163"/>
          <a:ext cx="5173662" cy="709612"/>
        </p:xfrm>
        <a:graphic>
          <a:graphicData uri="http://schemas.openxmlformats.org/presentationml/2006/ole">
            <mc:AlternateContent xmlns:mc="http://schemas.openxmlformats.org/markup-compatibility/2006">
              <mc:Choice xmlns:v="urn:schemas-microsoft-com:vml" Requires="v">
                <p:oleObj spid="_x0000_s24594" r:id="rId7" imgW="1572895" imgH="215900" progId="Equation.3">
                  <p:embed/>
                </p:oleObj>
              </mc:Choice>
              <mc:Fallback>
                <p:oleObj r:id="rId7" imgW="1572895" imgH="215900" progId="Equation.3">
                  <p:embed/>
                  <p:pic>
                    <p:nvPicPr>
                      <p:cNvPr id="0" name="图片 3187"/>
                      <p:cNvPicPr/>
                      <p:nvPr/>
                    </p:nvPicPr>
                    <p:blipFill>
                      <a:blip r:embed="rId8"/>
                      <a:stretch>
                        <a:fillRect/>
                      </a:stretch>
                    </p:blipFill>
                    <p:spPr>
                      <a:xfrm>
                        <a:off x="2062163" y="3078163"/>
                        <a:ext cx="5173662" cy="709612"/>
                      </a:xfrm>
                      <a:prstGeom prst="rect">
                        <a:avLst/>
                      </a:prstGeom>
                      <a:noFill/>
                      <a:ln w="38100">
                        <a:noFill/>
                        <a:miter/>
                      </a:ln>
                    </p:spPr>
                  </p:pic>
                </p:oleObj>
              </mc:Fallback>
            </mc:AlternateContent>
          </a:graphicData>
        </a:graphic>
      </p:graphicFrame>
      <p:graphicFrame>
        <p:nvGraphicFramePr>
          <p:cNvPr id="22533" name="Object 5"/>
          <p:cNvGraphicFramePr/>
          <p:nvPr/>
        </p:nvGraphicFramePr>
        <p:xfrm>
          <a:off x="2041525" y="2214563"/>
          <a:ext cx="4846638" cy="755650"/>
        </p:xfrm>
        <a:graphic>
          <a:graphicData uri="http://schemas.openxmlformats.org/presentationml/2006/ole">
            <mc:AlternateContent xmlns:mc="http://schemas.openxmlformats.org/markup-compatibility/2006">
              <mc:Choice xmlns:v="urn:schemas-microsoft-com:vml" Requires="v">
                <p:oleObj spid="_x0000_s24595" r:id="rId9" imgW="1471295" imgH="215900" progId="Equation.3">
                  <p:embed/>
                </p:oleObj>
              </mc:Choice>
              <mc:Fallback>
                <p:oleObj r:id="rId9" imgW="1471295" imgH="215900" progId="Equation.3">
                  <p:embed/>
                  <p:pic>
                    <p:nvPicPr>
                      <p:cNvPr id="0" name="图片 3188"/>
                      <p:cNvPicPr/>
                      <p:nvPr/>
                    </p:nvPicPr>
                    <p:blipFill>
                      <a:blip r:embed="rId10"/>
                      <a:stretch>
                        <a:fillRect/>
                      </a:stretch>
                    </p:blipFill>
                    <p:spPr>
                      <a:xfrm>
                        <a:off x="2041525" y="2214563"/>
                        <a:ext cx="4846638" cy="755650"/>
                      </a:xfrm>
                      <a:prstGeom prst="rect">
                        <a:avLst/>
                      </a:prstGeom>
                      <a:noFill/>
                      <a:ln w="38100">
                        <a:noFill/>
                        <a:miter/>
                      </a:ln>
                    </p:spPr>
                  </p:pic>
                </p:oleObj>
              </mc:Fallback>
            </mc:AlternateContent>
          </a:graphicData>
        </a:graphic>
      </p:graphicFrame>
      <p:graphicFrame>
        <p:nvGraphicFramePr>
          <p:cNvPr id="22534" name="Object 6"/>
          <p:cNvGraphicFramePr/>
          <p:nvPr/>
        </p:nvGraphicFramePr>
        <p:xfrm>
          <a:off x="2068513" y="3943350"/>
          <a:ext cx="4951412" cy="712788"/>
        </p:xfrm>
        <a:graphic>
          <a:graphicData uri="http://schemas.openxmlformats.org/presentationml/2006/ole">
            <mc:AlternateContent xmlns:mc="http://schemas.openxmlformats.org/markup-compatibility/2006">
              <mc:Choice xmlns:v="urn:schemas-microsoft-com:vml" Requires="v">
                <p:oleObj spid="_x0000_s24596" r:id="rId11" imgW="1496695" imgH="215900" progId="Equation.3">
                  <p:embed/>
                </p:oleObj>
              </mc:Choice>
              <mc:Fallback>
                <p:oleObj r:id="rId11" imgW="1496695" imgH="215900" progId="Equation.3">
                  <p:embed/>
                  <p:pic>
                    <p:nvPicPr>
                      <p:cNvPr id="0" name="图片 3189"/>
                      <p:cNvPicPr/>
                      <p:nvPr/>
                    </p:nvPicPr>
                    <p:blipFill>
                      <a:blip r:embed="rId12"/>
                      <a:stretch>
                        <a:fillRect/>
                      </a:stretch>
                    </p:blipFill>
                    <p:spPr>
                      <a:xfrm>
                        <a:off x="2068513" y="3943350"/>
                        <a:ext cx="4951412" cy="712788"/>
                      </a:xfrm>
                      <a:prstGeom prst="rect">
                        <a:avLst/>
                      </a:prstGeom>
                      <a:noFill/>
                      <a:ln w="38100">
                        <a:noFill/>
                        <a:miter/>
                      </a:ln>
                    </p:spPr>
                  </p:pic>
                </p:oleObj>
              </mc:Fallback>
            </mc:AlternateContent>
          </a:graphicData>
        </a:graphic>
      </p:graphicFrame>
      <p:sp>
        <p:nvSpPr>
          <p:cNvPr id="22535" name="Text Box 7"/>
          <p:cNvSpPr txBox="1"/>
          <p:nvPr/>
        </p:nvSpPr>
        <p:spPr>
          <a:xfrm>
            <a:off x="900113" y="4662488"/>
            <a:ext cx="4494212" cy="522287"/>
          </a:xfrm>
          <a:prstGeom prst="rect">
            <a:avLst/>
          </a:prstGeom>
          <a:noFill/>
          <a:ln w="9525">
            <a:noFill/>
          </a:ln>
        </p:spPr>
        <p:txBody>
          <a:bodyPr wrap="none">
            <a:spAutoFit/>
          </a:bodyPr>
          <a:lstStyle/>
          <a:p>
            <a:pPr fontAlgn="base"/>
            <a:r>
              <a:rPr lang="zh-CN" altLang="en-US" b="1" dirty="0">
                <a:latin typeface="Arial" panose="020B0604020202020204" pitchFamily="34" charset="0"/>
              </a:rPr>
              <a:t>综合以上两种情况，得证。</a:t>
            </a:r>
          </a:p>
        </p:txBody>
      </p:sp>
      <p:sp>
        <p:nvSpPr>
          <p:cNvPr id="22536" name="Text Box 8"/>
          <p:cNvSpPr txBox="1"/>
          <p:nvPr/>
        </p:nvSpPr>
        <p:spPr>
          <a:xfrm>
            <a:off x="1093788" y="5227638"/>
            <a:ext cx="6329362" cy="1077912"/>
          </a:xfrm>
          <a:prstGeom prst="rect">
            <a:avLst/>
          </a:prstGeom>
          <a:noFill/>
          <a:ln w="9525">
            <a:noFill/>
          </a:ln>
        </p:spPr>
        <p:txBody>
          <a:bodyPr>
            <a:spAutoFit/>
          </a:bodyPr>
          <a:lstStyle/>
          <a:p>
            <a:pPr fontAlgn="base"/>
            <a:r>
              <a:rPr lang="zh-CN" altLang="en-US" sz="3200" dirty="0">
                <a:latin typeface="Arial" panose="020B0604020202020204" pitchFamily="34" charset="0"/>
              </a:rPr>
              <a:t>例：</a:t>
            </a:r>
            <a:r>
              <a:rPr lang="en-US" altLang="zh-CN" sz="3200" dirty="0">
                <a:latin typeface="Times New Roman" panose="02020603050405020304" pitchFamily="18" charset="0"/>
              </a:rPr>
              <a:t>[</a:t>
            </a:r>
            <a:r>
              <a:rPr lang="en-US" altLang="zh-CN" sz="3200" i="1" dirty="0">
                <a:latin typeface="Times New Roman" panose="02020603050405020304" pitchFamily="18" charset="0"/>
              </a:rPr>
              <a:t>x</a:t>
            </a:r>
            <a:r>
              <a:rPr lang="en-US" altLang="zh-CN" sz="3200" dirty="0">
                <a:latin typeface="Times New Roman" panose="02020603050405020304" pitchFamily="18" charset="0"/>
              </a:rPr>
              <a:t>]</a:t>
            </a:r>
            <a:r>
              <a:rPr lang="zh-CN" altLang="en-US" sz="3200" baseline="-25000" dirty="0">
                <a:latin typeface="Times New Roman" panose="02020603050405020304" pitchFamily="18" charset="0"/>
              </a:rPr>
              <a:t>补 </a:t>
            </a:r>
            <a:r>
              <a:rPr lang="en-US" altLang="zh-CN" sz="3200" dirty="0">
                <a:latin typeface="Times New Roman" panose="02020603050405020304" pitchFamily="18" charset="0"/>
              </a:rPr>
              <a:t>= 10111011</a:t>
            </a:r>
          </a:p>
          <a:p>
            <a:pPr fontAlgn="base"/>
            <a:r>
              <a:rPr lang="en-US" altLang="zh-CN" sz="3200" dirty="0">
                <a:latin typeface="Arial" panose="020B0604020202020204" pitchFamily="34" charset="0"/>
              </a:rPr>
              <a:t>       </a:t>
            </a:r>
            <a:r>
              <a:rPr lang="en-US" altLang="zh-CN" sz="3200" dirty="0">
                <a:latin typeface="Times New Roman" panose="02020603050405020304" pitchFamily="18" charset="0"/>
              </a:rPr>
              <a:t>[-</a:t>
            </a:r>
            <a:r>
              <a:rPr lang="en-US" altLang="zh-CN" sz="3200" i="1" dirty="0">
                <a:latin typeface="Times New Roman" panose="02020603050405020304" pitchFamily="18" charset="0"/>
              </a:rPr>
              <a:t>x</a:t>
            </a:r>
            <a:r>
              <a:rPr lang="en-US" altLang="zh-CN" sz="3200" dirty="0">
                <a:latin typeface="Times New Roman" panose="02020603050405020304" pitchFamily="18" charset="0"/>
              </a:rPr>
              <a:t>]</a:t>
            </a:r>
            <a:r>
              <a:rPr lang="zh-CN" altLang="en-US" sz="3200" baseline="-25000" dirty="0">
                <a:latin typeface="Times New Roman" panose="02020603050405020304" pitchFamily="18" charset="0"/>
              </a:rPr>
              <a:t>补</a:t>
            </a:r>
            <a:r>
              <a:rPr lang="en-US" altLang="zh-CN" sz="3200" dirty="0">
                <a:latin typeface="Times New Roman" panose="02020603050405020304" pitchFamily="18" charset="0"/>
              </a:rPr>
              <a:t>= 01000100+1=01000101</a:t>
            </a:r>
          </a:p>
        </p:txBody>
      </p:sp>
    </p:spTree>
  </p:cSld>
  <p:clrMapOvr>
    <a:masterClrMapping/>
  </p:clrMapOvr>
  <p:transition spd="med">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p:nvPr/>
        </p:nvSpPr>
        <p:spPr>
          <a:xfrm>
            <a:off x="376238" y="857250"/>
            <a:ext cx="7580312" cy="1066800"/>
          </a:xfrm>
          <a:prstGeom prst="rect">
            <a:avLst/>
          </a:prstGeom>
          <a:noFill/>
          <a:ln w="9525">
            <a:noFill/>
          </a:ln>
        </p:spPr>
        <p:txBody>
          <a:bodyPr>
            <a:spAutoFit/>
          </a:bodyPr>
          <a:lstStyle/>
          <a:p>
            <a:pPr fontAlgn="base"/>
            <a:r>
              <a:rPr lang="zh-CN" altLang="en-US" sz="3200" dirty="0">
                <a:latin typeface="Times New Roman" panose="02020603050405020304" pitchFamily="18" charset="0"/>
              </a:rPr>
              <a:t>例</a:t>
            </a:r>
            <a:r>
              <a:rPr lang="en-US" altLang="zh-CN" sz="3200" dirty="0">
                <a:latin typeface="Times New Roman" panose="02020603050405020304" pitchFamily="18" charset="0"/>
              </a:rPr>
              <a:t>1</a:t>
            </a:r>
            <a:r>
              <a:rPr lang="zh-CN" altLang="en-US" sz="3200" dirty="0">
                <a:latin typeface="Times New Roman" panose="02020603050405020304" pitchFamily="18" charset="0"/>
              </a:rPr>
              <a:t>：已知：</a:t>
            </a:r>
            <a:r>
              <a:rPr lang="zh-CN" altLang="en-US" sz="1800" dirty="0">
                <a:latin typeface="Arial" panose="020B0604020202020204" pitchFamily="34" charset="0"/>
              </a:rPr>
              <a:t>－</a:t>
            </a:r>
            <a:r>
              <a:rPr lang="en-US" altLang="zh-CN" sz="3200" dirty="0">
                <a:latin typeface="Times New Roman" panose="02020603050405020304" pitchFamily="18" charset="0"/>
              </a:rPr>
              <a:t>2</a:t>
            </a:r>
            <a:r>
              <a:rPr lang="en-US" altLang="zh-CN" sz="3200" i="1" baseline="30000" dirty="0">
                <a:latin typeface="Times New Roman" panose="02020603050405020304" pitchFamily="18" charset="0"/>
              </a:rPr>
              <a:t>n</a:t>
            </a:r>
            <a:r>
              <a:rPr lang="en-US" altLang="zh-CN" sz="3200" baseline="30000" dirty="0">
                <a:latin typeface="Times New Roman" panose="02020603050405020304" pitchFamily="18" charset="0"/>
              </a:rPr>
              <a:t>-1</a:t>
            </a:r>
            <a:r>
              <a:rPr lang="en-US" altLang="zh-CN" sz="3200" dirty="0">
                <a:latin typeface="Times New Roman" panose="02020603050405020304" pitchFamily="18" charset="0"/>
              </a:rPr>
              <a:t>&lt; </a:t>
            </a:r>
            <a:r>
              <a:rPr lang="en-US" altLang="zh-CN" sz="3200" i="1" dirty="0">
                <a:latin typeface="Times New Roman" panose="02020603050405020304" pitchFamily="18" charset="0"/>
              </a:rPr>
              <a:t>x </a:t>
            </a:r>
            <a:r>
              <a:rPr lang="en-US" altLang="zh-CN" sz="3200" dirty="0">
                <a:latin typeface="Times New Roman" panose="02020603050405020304" pitchFamily="18" charset="0"/>
              </a:rPr>
              <a:t>&lt;0</a:t>
            </a:r>
            <a:r>
              <a:rPr lang="zh-CN" altLang="en-US" sz="3200" dirty="0">
                <a:latin typeface="Times New Roman" panose="02020603050405020304" pitchFamily="18" charset="0"/>
              </a:rPr>
              <a:t>，</a:t>
            </a:r>
            <a:r>
              <a:rPr lang="en-US" altLang="zh-CN" sz="3200" dirty="0">
                <a:latin typeface="Times New Roman" panose="02020603050405020304" pitchFamily="18" charset="0"/>
              </a:rPr>
              <a:t>x</a:t>
            </a:r>
            <a:r>
              <a:rPr lang="zh-CN" altLang="en-US" sz="3200" dirty="0">
                <a:latin typeface="Times New Roman" panose="02020603050405020304" pitchFamily="18" charset="0"/>
              </a:rPr>
              <a:t>为何值时等式</a:t>
            </a:r>
          </a:p>
          <a:p>
            <a:pPr fontAlgn="base"/>
            <a:r>
              <a:rPr lang="zh-CN" altLang="en-US" sz="3200" dirty="0">
                <a:latin typeface="Times New Roman" panose="02020603050405020304" pitchFamily="18" charset="0"/>
              </a:rPr>
              <a:t>           </a:t>
            </a:r>
            <a:r>
              <a:rPr lang="en-US" altLang="zh-CN" sz="3200" dirty="0">
                <a:latin typeface="Times New Roman" panose="02020603050405020304" pitchFamily="18" charset="0"/>
              </a:rPr>
              <a:t>[</a:t>
            </a:r>
            <a:r>
              <a:rPr lang="en-US" altLang="zh-CN" sz="3200" i="1" dirty="0">
                <a:latin typeface="Times New Roman" panose="02020603050405020304" pitchFamily="18" charset="0"/>
              </a:rPr>
              <a:t>x</a:t>
            </a:r>
            <a:r>
              <a:rPr lang="en-US" altLang="zh-CN" sz="3200" dirty="0">
                <a:latin typeface="Times New Roman" panose="02020603050405020304" pitchFamily="18" charset="0"/>
              </a:rPr>
              <a:t>]</a:t>
            </a:r>
            <a:r>
              <a:rPr lang="zh-CN" altLang="en-US" sz="3200" baseline="-25000" dirty="0">
                <a:latin typeface="Times New Roman" panose="02020603050405020304" pitchFamily="18" charset="0"/>
              </a:rPr>
              <a:t>补</a:t>
            </a:r>
            <a:r>
              <a:rPr lang="en-US" altLang="zh-CN" sz="3200" dirty="0">
                <a:latin typeface="Times New Roman" panose="02020603050405020304" pitchFamily="18" charset="0"/>
              </a:rPr>
              <a:t>=[</a:t>
            </a:r>
            <a:r>
              <a:rPr lang="en-US" altLang="zh-CN" sz="3200" i="1" dirty="0">
                <a:latin typeface="Times New Roman" panose="02020603050405020304" pitchFamily="18" charset="0"/>
              </a:rPr>
              <a:t>x</a:t>
            </a:r>
            <a:r>
              <a:rPr lang="en-US" altLang="zh-CN" sz="3200" dirty="0">
                <a:latin typeface="Times New Roman" panose="02020603050405020304" pitchFamily="18" charset="0"/>
              </a:rPr>
              <a:t>]</a:t>
            </a:r>
            <a:r>
              <a:rPr lang="zh-CN" altLang="en-US" sz="3200" baseline="-25000" dirty="0">
                <a:latin typeface="Times New Roman" panose="02020603050405020304" pitchFamily="18" charset="0"/>
              </a:rPr>
              <a:t>原</a:t>
            </a:r>
            <a:r>
              <a:rPr lang="zh-CN" altLang="en-US" sz="3200" dirty="0">
                <a:latin typeface="Times New Roman" panose="02020603050405020304" pitchFamily="18" charset="0"/>
              </a:rPr>
              <a:t>成立。</a:t>
            </a:r>
          </a:p>
        </p:txBody>
      </p:sp>
      <p:sp>
        <p:nvSpPr>
          <p:cNvPr id="23556" name="Text Box 3"/>
          <p:cNvSpPr txBox="1"/>
          <p:nvPr/>
        </p:nvSpPr>
        <p:spPr>
          <a:xfrm>
            <a:off x="395288" y="2133600"/>
            <a:ext cx="7632700" cy="579438"/>
          </a:xfrm>
          <a:prstGeom prst="rect">
            <a:avLst/>
          </a:prstGeom>
          <a:noFill/>
          <a:ln w="9525">
            <a:noFill/>
          </a:ln>
        </p:spPr>
        <p:txBody>
          <a:bodyPr>
            <a:spAutoFit/>
          </a:bodyPr>
          <a:lstStyle/>
          <a:p>
            <a:pPr fontAlgn="base"/>
            <a:r>
              <a:rPr lang="zh-CN" altLang="en-US" sz="3200" dirty="0">
                <a:latin typeface="Arial" panose="020B0604020202020204" pitchFamily="34" charset="0"/>
              </a:rPr>
              <a:t>解：</a:t>
            </a:r>
            <a:r>
              <a:rPr lang="en-US" altLang="zh-CN" sz="3200" dirty="0">
                <a:latin typeface="Arial" panose="020B0604020202020204" pitchFamily="34" charset="0"/>
              </a:rPr>
              <a:t>1</a:t>
            </a:r>
            <a:r>
              <a:rPr lang="zh-CN" altLang="en-US" sz="3200" dirty="0">
                <a:latin typeface="Arial" panose="020B0604020202020204" pitchFamily="34" charset="0"/>
              </a:rPr>
              <a:t>、以四位二进制为例</a:t>
            </a:r>
            <a:endParaRPr lang="zh-CN" altLang="en-US" sz="1800" dirty="0">
              <a:latin typeface="Arial" panose="020B0604020202020204" pitchFamily="34" charset="0"/>
            </a:endParaRPr>
          </a:p>
        </p:txBody>
      </p:sp>
      <p:graphicFrame>
        <p:nvGraphicFramePr>
          <p:cNvPr id="23554" name="Object 4"/>
          <p:cNvGraphicFramePr>
            <a:graphicFrameLocks noGrp="1"/>
          </p:cNvGraphicFramePr>
          <p:nvPr>
            <p:ph/>
          </p:nvPr>
        </p:nvGraphicFramePr>
        <p:xfrm>
          <a:off x="2268538" y="2924175"/>
          <a:ext cx="4540250" cy="3598863"/>
        </p:xfrm>
        <a:graphic>
          <a:graphicData uri="http://schemas.openxmlformats.org/presentationml/2006/ole">
            <mc:AlternateContent xmlns:mc="http://schemas.openxmlformats.org/markup-compatibility/2006">
              <mc:Choice xmlns:v="urn:schemas-microsoft-com:vml" Requires="v">
                <p:oleObj spid="_x0000_s25604" r:id="rId3" imgW="1845945" imgH="1464945" progId="Excel.Sheet.8">
                  <p:embed/>
                </p:oleObj>
              </mc:Choice>
              <mc:Fallback>
                <p:oleObj r:id="rId3" imgW="1845945" imgH="1464945" progId="Excel.Sheet.8">
                  <p:embed/>
                  <p:pic>
                    <p:nvPicPr>
                      <p:cNvPr id="0" name="图片 3190"/>
                      <p:cNvPicPr/>
                      <p:nvPr/>
                    </p:nvPicPr>
                    <p:blipFill>
                      <a:blip r:embed="rId4"/>
                      <a:stretch>
                        <a:fillRect/>
                      </a:stretch>
                    </p:blipFill>
                    <p:spPr>
                      <a:xfrm>
                        <a:off x="2268538" y="2924175"/>
                        <a:ext cx="4540250" cy="3598863"/>
                      </a:xfrm>
                      <a:prstGeom prst="rect">
                        <a:avLst/>
                      </a:prstGeom>
                      <a:noFill/>
                      <a:ln w="38100">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linds(horizontal)">
                                      <p:cBhvr>
                                        <p:cTn id="7" dur="5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blinds(horizontal)">
                                      <p:cBhvr>
                                        <p:cTn id="12"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p:nvPr/>
        </p:nvSpPr>
        <p:spPr>
          <a:xfrm>
            <a:off x="558800" y="595313"/>
            <a:ext cx="8380413" cy="5829300"/>
          </a:xfrm>
          <a:prstGeom prst="rect">
            <a:avLst/>
          </a:prstGeom>
          <a:noFill/>
          <a:ln w="9525">
            <a:noFill/>
          </a:ln>
        </p:spPr>
        <p:txBody>
          <a:bodyPr>
            <a:spAutoFit/>
          </a:bodyPr>
          <a:lstStyle/>
          <a:p>
            <a:pPr fontAlgn="base">
              <a:lnSpc>
                <a:spcPct val="135000"/>
              </a:lnSpc>
            </a:pPr>
            <a:r>
              <a:rPr lang="en-US" altLang="zh-CN" sz="3200" dirty="0">
                <a:latin typeface="Times New Roman" panose="02020603050405020304" pitchFamily="18" charset="0"/>
              </a:rPr>
              <a:t>2</a:t>
            </a:r>
            <a:r>
              <a:rPr lang="zh-CN" altLang="en-US" sz="3200" dirty="0">
                <a:latin typeface="Times New Roman" panose="02020603050405020304" pitchFamily="18" charset="0"/>
              </a:rPr>
              <a:t>、一般性说明：</a:t>
            </a:r>
            <a:endParaRPr lang="en-US" altLang="zh-CN" sz="3200" dirty="0">
              <a:latin typeface="Times New Roman" panose="02020603050405020304" pitchFamily="18" charset="0"/>
            </a:endParaRPr>
          </a:p>
          <a:p>
            <a:pPr fontAlgn="base">
              <a:lnSpc>
                <a:spcPct val="135000"/>
              </a:lnSpc>
            </a:pPr>
            <a:r>
              <a:rPr lang="zh-CN" altLang="en-US" sz="3200" dirty="0">
                <a:latin typeface="Times New Roman" panose="02020603050405020304" pitchFamily="18" charset="0"/>
              </a:rPr>
              <a:t>      由于</a:t>
            </a:r>
            <a:r>
              <a:rPr lang="zh-CN" altLang="en-US" sz="1800" dirty="0">
                <a:latin typeface="Arial" panose="020B0604020202020204" pitchFamily="34" charset="0"/>
              </a:rPr>
              <a:t>－</a:t>
            </a:r>
            <a:r>
              <a:rPr lang="en-US" altLang="zh-CN" sz="3200" dirty="0">
                <a:latin typeface="Times New Roman" panose="02020603050405020304" pitchFamily="18" charset="0"/>
              </a:rPr>
              <a:t>2</a:t>
            </a:r>
            <a:r>
              <a:rPr lang="en-US" altLang="zh-CN" sz="3200" i="1" baseline="30000" dirty="0">
                <a:latin typeface="Times New Roman" panose="02020603050405020304" pitchFamily="18" charset="0"/>
              </a:rPr>
              <a:t>n</a:t>
            </a:r>
            <a:r>
              <a:rPr lang="en-US" altLang="zh-CN" sz="3200" baseline="30000" dirty="0">
                <a:latin typeface="Times New Roman" panose="02020603050405020304" pitchFamily="18" charset="0"/>
              </a:rPr>
              <a:t>-1</a:t>
            </a:r>
            <a:r>
              <a:rPr lang="en-US" altLang="zh-CN" sz="3200" dirty="0">
                <a:latin typeface="Times New Roman" panose="02020603050405020304" pitchFamily="18" charset="0"/>
              </a:rPr>
              <a:t>&lt; </a:t>
            </a:r>
            <a:r>
              <a:rPr lang="en-US" altLang="zh-CN" sz="3200" i="1" dirty="0">
                <a:latin typeface="Times New Roman" panose="02020603050405020304" pitchFamily="18" charset="0"/>
              </a:rPr>
              <a:t>x </a:t>
            </a:r>
            <a:r>
              <a:rPr lang="en-US" altLang="zh-CN" sz="3200" dirty="0">
                <a:latin typeface="Times New Roman" panose="02020603050405020304" pitchFamily="18" charset="0"/>
              </a:rPr>
              <a:t>&lt;0</a:t>
            </a:r>
            <a:r>
              <a:rPr lang="zh-CN" altLang="en-US" sz="3200" dirty="0">
                <a:latin typeface="Times New Roman" panose="02020603050405020304" pitchFamily="18" charset="0"/>
              </a:rPr>
              <a:t>， </a:t>
            </a:r>
            <a:r>
              <a:rPr lang="en-US" altLang="zh-CN" sz="3200" dirty="0">
                <a:latin typeface="Times New Roman" panose="02020603050405020304" pitchFamily="18" charset="0"/>
              </a:rPr>
              <a:t>[</a:t>
            </a:r>
            <a:r>
              <a:rPr lang="en-US" altLang="zh-CN" sz="3200" i="1" dirty="0">
                <a:latin typeface="Times New Roman" panose="02020603050405020304" pitchFamily="18" charset="0"/>
              </a:rPr>
              <a:t>x</a:t>
            </a:r>
            <a:r>
              <a:rPr lang="en-US" altLang="zh-CN" sz="3200" dirty="0">
                <a:latin typeface="Times New Roman" panose="02020603050405020304" pitchFamily="18" charset="0"/>
              </a:rPr>
              <a:t>]</a:t>
            </a:r>
            <a:r>
              <a:rPr lang="zh-CN" altLang="en-US" sz="3200" baseline="-25000" dirty="0">
                <a:latin typeface="Times New Roman" panose="02020603050405020304" pitchFamily="18" charset="0"/>
              </a:rPr>
              <a:t>原</a:t>
            </a:r>
            <a:r>
              <a:rPr lang="en-US" altLang="zh-CN" sz="3200" dirty="0">
                <a:latin typeface="Times New Roman" panose="02020603050405020304" pitchFamily="18" charset="0"/>
              </a:rPr>
              <a:t>=2</a:t>
            </a:r>
            <a:r>
              <a:rPr lang="en-US" altLang="zh-CN" sz="3200" i="1" baseline="30000" dirty="0">
                <a:latin typeface="Times New Roman" panose="02020603050405020304" pitchFamily="18" charset="0"/>
              </a:rPr>
              <a:t>n</a:t>
            </a:r>
            <a:r>
              <a:rPr lang="en-US" altLang="zh-CN" sz="3200" baseline="30000" dirty="0">
                <a:latin typeface="Times New Roman" panose="02020603050405020304" pitchFamily="18" charset="0"/>
              </a:rPr>
              <a:t>-1 </a:t>
            </a:r>
            <a:r>
              <a:rPr lang="en-US" altLang="en-US" sz="1800" dirty="0">
                <a:latin typeface="Arial" panose="020B0604020202020204" pitchFamily="34" charset="0"/>
              </a:rPr>
              <a:t>－</a:t>
            </a:r>
            <a:r>
              <a:rPr lang="zh-CN" altLang="en-US" sz="1800" dirty="0">
                <a:latin typeface="Arial" panose="020B0604020202020204" pitchFamily="34" charset="0"/>
              </a:rPr>
              <a:t> </a:t>
            </a:r>
            <a:r>
              <a:rPr lang="en-US" altLang="zh-CN" sz="3200" i="1" dirty="0">
                <a:latin typeface="Times New Roman" panose="02020603050405020304" pitchFamily="18" charset="0"/>
              </a:rPr>
              <a:t>x</a:t>
            </a:r>
          </a:p>
          <a:p>
            <a:pPr fontAlgn="base">
              <a:lnSpc>
                <a:spcPct val="120000"/>
              </a:lnSpc>
            </a:pPr>
            <a:r>
              <a:rPr lang="en-US" altLang="zh-CN" sz="3200" dirty="0">
                <a:latin typeface="Times New Roman" panose="02020603050405020304" pitchFamily="18" charset="0"/>
              </a:rPr>
              <a:t>                                     [</a:t>
            </a:r>
            <a:r>
              <a:rPr lang="en-US" altLang="zh-CN" sz="3200" i="1" dirty="0">
                <a:latin typeface="Times New Roman" panose="02020603050405020304" pitchFamily="18" charset="0"/>
              </a:rPr>
              <a:t>x</a:t>
            </a:r>
            <a:r>
              <a:rPr lang="en-US" altLang="zh-CN" sz="3200" dirty="0">
                <a:latin typeface="Times New Roman" panose="02020603050405020304" pitchFamily="18" charset="0"/>
              </a:rPr>
              <a:t>]</a:t>
            </a:r>
            <a:r>
              <a:rPr lang="zh-CN" altLang="en-US" sz="3200" baseline="-25000" dirty="0">
                <a:latin typeface="Times New Roman" panose="02020603050405020304" pitchFamily="18" charset="0"/>
              </a:rPr>
              <a:t>补</a:t>
            </a:r>
            <a:r>
              <a:rPr lang="en-US" altLang="zh-CN" sz="3200" dirty="0">
                <a:latin typeface="Times New Roman" panose="02020603050405020304" pitchFamily="18" charset="0"/>
              </a:rPr>
              <a:t>=2</a:t>
            </a:r>
            <a:r>
              <a:rPr lang="en-US" altLang="zh-CN" sz="3200" i="1" baseline="30000" dirty="0">
                <a:latin typeface="Times New Roman" panose="02020603050405020304" pitchFamily="18" charset="0"/>
              </a:rPr>
              <a:t>n </a:t>
            </a:r>
            <a:r>
              <a:rPr lang="en-US" altLang="zh-CN" sz="3200" dirty="0">
                <a:latin typeface="Times New Roman" panose="02020603050405020304" pitchFamily="18" charset="0"/>
              </a:rPr>
              <a:t>+ </a:t>
            </a:r>
            <a:r>
              <a:rPr lang="en-US" altLang="zh-CN" sz="3200" i="1" dirty="0">
                <a:latin typeface="Times New Roman" panose="02020603050405020304" pitchFamily="18" charset="0"/>
              </a:rPr>
              <a:t>x</a:t>
            </a:r>
          </a:p>
          <a:p>
            <a:pPr fontAlgn="base">
              <a:lnSpc>
                <a:spcPct val="135000"/>
              </a:lnSpc>
              <a:spcBef>
                <a:spcPct val="10000"/>
              </a:spcBef>
              <a:spcAft>
                <a:spcPct val="10000"/>
              </a:spcAft>
            </a:pPr>
            <a:r>
              <a:rPr lang="en-US" altLang="zh-CN" sz="3200" i="1" dirty="0">
                <a:latin typeface="Times New Roman" panose="02020603050405020304" pitchFamily="18" charset="0"/>
              </a:rPr>
              <a:t>      </a:t>
            </a:r>
            <a:r>
              <a:rPr lang="zh-CN" altLang="en-US" sz="3200" dirty="0">
                <a:latin typeface="Times New Roman" panose="02020603050405020304" pitchFamily="18" charset="0"/>
              </a:rPr>
              <a:t>为满足</a:t>
            </a:r>
            <a:r>
              <a:rPr lang="en-US" altLang="zh-CN" sz="3200" dirty="0">
                <a:latin typeface="Times New Roman" panose="02020603050405020304" pitchFamily="18" charset="0"/>
              </a:rPr>
              <a:t>[</a:t>
            </a:r>
            <a:r>
              <a:rPr lang="en-US" altLang="zh-CN" sz="3200" i="1" dirty="0">
                <a:latin typeface="Times New Roman" panose="02020603050405020304" pitchFamily="18" charset="0"/>
              </a:rPr>
              <a:t>x</a:t>
            </a:r>
            <a:r>
              <a:rPr lang="en-US" altLang="zh-CN" sz="3200" dirty="0">
                <a:latin typeface="Times New Roman" panose="02020603050405020304" pitchFamily="18" charset="0"/>
              </a:rPr>
              <a:t>]</a:t>
            </a:r>
            <a:r>
              <a:rPr lang="zh-CN" altLang="en-US" sz="3200" baseline="-25000" dirty="0">
                <a:latin typeface="Times New Roman" panose="02020603050405020304" pitchFamily="18" charset="0"/>
              </a:rPr>
              <a:t>原</a:t>
            </a:r>
            <a:r>
              <a:rPr lang="en-US" altLang="zh-CN" sz="3200" dirty="0">
                <a:latin typeface="Times New Roman" panose="02020603050405020304" pitchFamily="18" charset="0"/>
              </a:rPr>
              <a:t>=[</a:t>
            </a:r>
            <a:r>
              <a:rPr lang="en-US" altLang="zh-CN" sz="3200" i="1" dirty="0">
                <a:latin typeface="Times New Roman" panose="02020603050405020304" pitchFamily="18" charset="0"/>
              </a:rPr>
              <a:t>x</a:t>
            </a:r>
            <a:r>
              <a:rPr lang="en-US" altLang="zh-CN" sz="3200" dirty="0">
                <a:latin typeface="Times New Roman" panose="02020603050405020304" pitchFamily="18" charset="0"/>
              </a:rPr>
              <a:t>]</a:t>
            </a:r>
            <a:r>
              <a:rPr lang="zh-CN" altLang="en-US" sz="3200" baseline="-25000" dirty="0">
                <a:latin typeface="Times New Roman" panose="02020603050405020304" pitchFamily="18" charset="0"/>
              </a:rPr>
              <a:t>补</a:t>
            </a:r>
          </a:p>
          <a:p>
            <a:pPr fontAlgn="base">
              <a:lnSpc>
                <a:spcPct val="120000"/>
              </a:lnSpc>
              <a:spcBef>
                <a:spcPct val="10000"/>
              </a:spcBef>
              <a:spcAft>
                <a:spcPct val="10000"/>
              </a:spcAft>
            </a:pPr>
            <a:r>
              <a:rPr lang="zh-CN" altLang="en-US" sz="3200" baseline="-25000" dirty="0">
                <a:latin typeface="Times New Roman" panose="02020603050405020304" pitchFamily="18" charset="0"/>
              </a:rPr>
              <a:t>                           </a:t>
            </a:r>
            <a:r>
              <a:rPr lang="zh-CN" altLang="en-US" sz="3200" dirty="0">
                <a:latin typeface="Times New Roman" panose="02020603050405020304" pitchFamily="18" charset="0"/>
              </a:rPr>
              <a:t>有： </a:t>
            </a:r>
            <a:r>
              <a:rPr lang="en-US" altLang="zh-CN" sz="3200" dirty="0">
                <a:latin typeface="Times New Roman" panose="02020603050405020304" pitchFamily="18" charset="0"/>
              </a:rPr>
              <a:t>2</a:t>
            </a:r>
            <a:r>
              <a:rPr lang="en-US" altLang="zh-CN" sz="3200" i="1" baseline="30000" dirty="0">
                <a:latin typeface="Times New Roman" panose="02020603050405020304" pitchFamily="18" charset="0"/>
              </a:rPr>
              <a:t>n</a:t>
            </a:r>
            <a:r>
              <a:rPr lang="en-US" altLang="zh-CN" sz="3200" baseline="30000" dirty="0">
                <a:latin typeface="Times New Roman" panose="02020603050405020304" pitchFamily="18" charset="0"/>
              </a:rPr>
              <a:t>-1 </a:t>
            </a:r>
            <a:r>
              <a:rPr lang="en-US" altLang="en-US" sz="1800" dirty="0">
                <a:latin typeface="Arial" panose="020B0604020202020204" pitchFamily="34" charset="0"/>
              </a:rPr>
              <a:t>－</a:t>
            </a:r>
            <a:r>
              <a:rPr lang="zh-CN" altLang="en-US" sz="1800" dirty="0">
                <a:latin typeface="Arial" panose="020B0604020202020204" pitchFamily="34" charset="0"/>
              </a:rPr>
              <a:t> </a:t>
            </a:r>
            <a:r>
              <a:rPr lang="en-US" altLang="zh-CN" sz="3200" i="1" dirty="0">
                <a:latin typeface="Times New Roman" panose="02020603050405020304" pitchFamily="18" charset="0"/>
              </a:rPr>
              <a:t>x = </a:t>
            </a:r>
            <a:r>
              <a:rPr lang="en-US" altLang="zh-CN" sz="3200" dirty="0">
                <a:latin typeface="Times New Roman" panose="02020603050405020304" pitchFamily="18" charset="0"/>
              </a:rPr>
              <a:t>2</a:t>
            </a:r>
            <a:r>
              <a:rPr lang="en-US" altLang="zh-CN" sz="3200" i="1" baseline="30000" dirty="0">
                <a:latin typeface="Times New Roman" panose="02020603050405020304" pitchFamily="18" charset="0"/>
              </a:rPr>
              <a:t>n </a:t>
            </a:r>
            <a:r>
              <a:rPr lang="en-US" altLang="zh-CN" sz="3200" dirty="0">
                <a:latin typeface="Times New Roman" panose="02020603050405020304" pitchFamily="18" charset="0"/>
              </a:rPr>
              <a:t>+ </a:t>
            </a:r>
            <a:r>
              <a:rPr lang="en-US" altLang="zh-CN" sz="3200" i="1" dirty="0">
                <a:latin typeface="Times New Roman" panose="02020603050405020304" pitchFamily="18" charset="0"/>
              </a:rPr>
              <a:t>x</a:t>
            </a:r>
          </a:p>
          <a:p>
            <a:pPr fontAlgn="base">
              <a:lnSpc>
                <a:spcPct val="120000"/>
              </a:lnSpc>
              <a:spcBef>
                <a:spcPct val="10000"/>
              </a:spcBef>
              <a:spcAft>
                <a:spcPct val="10000"/>
              </a:spcAft>
            </a:pPr>
            <a:r>
              <a:rPr lang="en-US" altLang="zh-CN" sz="3200" i="1" dirty="0">
                <a:latin typeface="Times New Roman" panose="02020603050405020304" pitchFamily="18" charset="0"/>
              </a:rPr>
              <a:t>                  </a:t>
            </a:r>
            <a:r>
              <a:rPr lang="zh-CN" altLang="en-US" sz="3200" dirty="0">
                <a:latin typeface="Times New Roman" panose="02020603050405020304" pitchFamily="18" charset="0"/>
              </a:rPr>
              <a:t>则</a:t>
            </a:r>
            <a:r>
              <a:rPr lang="zh-CN" altLang="en-US" sz="3200" i="1" dirty="0">
                <a:latin typeface="Times New Roman" panose="02020603050405020304" pitchFamily="18" charset="0"/>
              </a:rPr>
              <a:t>：</a:t>
            </a:r>
            <a:r>
              <a:rPr lang="en-US" altLang="zh-CN" sz="3200" dirty="0">
                <a:latin typeface="Times New Roman" panose="02020603050405020304" pitchFamily="18" charset="0"/>
              </a:rPr>
              <a:t>2×</a:t>
            </a:r>
            <a:r>
              <a:rPr lang="en-US" altLang="zh-CN" sz="3200" i="1" dirty="0">
                <a:latin typeface="Times New Roman" panose="02020603050405020304" pitchFamily="18" charset="0"/>
              </a:rPr>
              <a:t>x </a:t>
            </a:r>
            <a:r>
              <a:rPr lang="en-US" altLang="zh-CN" sz="3200" dirty="0">
                <a:latin typeface="Times New Roman" panose="02020603050405020304" pitchFamily="18" charset="0"/>
              </a:rPr>
              <a:t>= 2</a:t>
            </a:r>
            <a:r>
              <a:rPr lang="en-US" altLang="zh-CN" sz="3200" i="1" baseline="30000" dirty="0">
                <a:latin typeface="Times New Roman" panose="02020603050405020304" pitchFamily="18" charset="0"/>
              </a:rPr>
              <a:t>n</a:t>
            </a:r>
            <a:r>
              <a:rPr lang="en-US" altLang="zh-CN" sz="3200" baseline="30000" dirty="0">
                <a:latin typeface="Times New Roman" panose="02020603050405020304" pitchFamily="18" charset="0"/>
              </a:rPr>
              <a:t>-1 </a:t>
            </a:r>
            <a:r>
              <a:rPr lang="zh-CN" altLang="en-US" sz="1800" dirty="0">
                <a:latin typeface="Arial" panose="020B0604020202020204" pitchFamily="34" charset="0"/>
              </a:rPr>
              <a:t>－ </a:t>
            </a:r>
            <a:r>
              <a:rPr lang="en-US" altLang="zh-CN" sz="3200" dirty="0">
                <a:latin typeface="Times New Roman" panose="02020603050405020304" pitchFamily="18" charset="0"/>
              </a:rPr>
              <a:t>2</a:t>
            </a:r>
            <a:r>
              <a:rPr lang="en-US" altLang="zh-CN" sz="3200" i="1" baseline="30000" dirty="0">
                <a:latin typeface="Times New Roman" panose="02020603050405020304" pitchFamily="18" charset="0"/>
              </a:rPr>
              <a:t>n</a:t>
            </a:r>
          </a:p>
          <a:p>
            <a:pPr fontAlgn="base">
              <a:lnSpc>
                <a:spcPct val="120000"/>
              </a:lnSpc>
              <a:spcBef>
                <a:spcPct val="10000"/>
              </a:spcBef>
              <a:spcAft>
                <a:spcPct val="10000"/>
              </a:spcAft>
            </a:pPr>
            <a:r>
              <a:rPr lang="en-US" altLang="zh-CN" sz="3200" i="1" baseline="30000" dirty="0">
                <a:latin typeface="Times New Roman" panose="02020603050405020304" pitchFamily="18" charset="0"/>
              </a:rPr>
              <a:t>                                           </a:t>
            </a:r>
            <a:r>
              <a:rPr lang="en-US" altLang="zh-CN" sz="3200" i="1" dirty="0">
                <a:latin typeface="Times New Roman" panose="02020603050405020304" pitchFamily="18" charset="0"/>
              </a:rPr>
              <a:t>x = </a:t>
            </a:r>
            <a:r>
              <a:rPr lang="zh-CN" altLang="en-US" sz="3200" i="1" dirty="0">
                <a:latin typeface="Times New Roman" panose="02020603050405020304" pitchFamily="18" charset="0"/>
              </a:rPr>
              <a:t>－ </a:t>
            </a:r>
            <a:r>
              <a:rPr lang="en-US" altLang="zh-CN" sz="3200" dirty="0">
                <a:latin typeface="Times New Roman" panose="02020603050405020304" pitchFamily="18" charset="0"/>
              </a:rPr>
              <a:t>2</a:t>
            </a:r>
            <a:r>
              <a:rPr lang="en-US" altLang="zh-CN" sz="3200" i="1" baseline="30000" dirty="0">
                <a:latin typeface="Times New Roman" panose="02020603050405020304" pitchFamily="18" charset="0"/>
              </a:rPr>
              <a:t>n</a:t>
            </a:r>
            <a:r>
              <a:rPr lang="en-US" altLang="zh-CN" sz="3200" baseline="30000" dirty="0">
                <a:latin typeface="Times New Roman" panose="02020603050405020304" pitchFamily="18" charset="0"/>
              </a:rPr>
              <a:t>-2</a:t>
            </a:r>
          </a:p>
          <a:p>
            <a:pPr fontAlgn="base"/>
            <a:r>
              <a:rPr lang="en-US" altLang="zh-CN" sz="3200" dirty="0">
                <a:latin typeface="Times New Roman" panose="02020603050405020304" pitchFamily="18" charset="0"/>
              </a:rPr>
              <a:t>       </a:t>
            </a:r>
            <a:r>
              <a:rPr lang="zh-CN" altLang="en-US" sz="3200" dirty="0">
                <a:latin typeface="Times New Roman" panose="02020603050405020304" pitchFamily="18" charset="0"/>
              </a:rPr>
              <a:t>结论：当</a:t>
            </a:r>
            <a:r>
              <a:rPr lang="zh-CN" altLang="en-US" sz="1800" dirty="0">
                <a:latin typeface="Arial" panose="020B0604020202020204" pitchFamily="34" charset="0"/>
              </a:rPr>
              <a:t>－</a:t>
            </a:r>
            <a:r>
              <a:rPr lang="en-US" altLang="zh-CN" sz="3200" dirty="0">
                <a:latin typeface="Times New Roman" panose="02020603050405020304" pitchFamily="18" charset="0"/>
              </a:rPr>
              <a:t>2</a:t>
            </a:r>
            <a:r>
              <a:rPr lang="en-US" altLang="zh-CN" sz="3200" i="1" baseline="30000" dirty="0">
                <a:latin typeface="Times New Roman" panose="02020603050405020304" pitchFamily="18" charset="0"/>
              </a:rPr>
              <a:t>n</a:t>
            </a:r>
            <a:r>
              <a:rPr lang="en-US" altLang="zh-CN" sz="3200" baseline="30000" dirty="0">
                <a:latin typeface="Times New Roman" panose="02020603050405020304" pitchFamily="18" charset="0"/>
              </a:rPr>
              <a:t>-1</a:t>
            </a:r>
            <a:r>
              <a:rPr lang="en-US" altLang="zh-CN" sz="3200" dirty="0">
                <a:latin typeface="Times New Roman" panose="02020603050405020304" pitchFamily="18" charset="0"/>
              </a:rPr>
              <a:t>&lt; </a:t>
            </a:r>
            <a:r>
              <a:rPr lang="en-US" altLang="zh-CN" sz="3200" i="1" dirty="0">
                <a:latin typeface="Times New Roman" panose="02020603050405020304" pitchFamily="18" charset="0"/>
              </a:rPr>
              <a:t>x </a:t>
            </a:r>
            <a:r>
              <a:rPr lang="en-US" altLang="zh-CN" sz="3200" dirty="0">
                <a:latin typeface="Times New Roman" panose="02020603050405020304" pitchFamily="18" charset="0"/>
              </a:rPr>
              <a:t>&lt;0</a:t>
            </a:r>
            <a:r>
              <a:rPr lang="zh-CN" altLang="en-US" sz="3200" dirty="0">
                <a:latin typeface="Times New Roman" panose="02020603050405020304" pitchFamily="18" charset="0"/>
              </a:rPr>
              <a:t>时，一个</a:t>
            </a:r>
            <a:r>
              <a:rPr lang="en-US" altLang="zh-CN" sz="3200" i="1" dirty="0">
                <a:latin typeface="Times New Roman" panose="02020603050405020304" pitchFamily="18" charset="0"/>
              </a:rPr>
              <a:t>n</a:t>
            </a:r>
            <a:r>
              <a:rPr lang="zh-CN" altLang="en-US" sz="3200" dirty="0">
                <a:latin typeface="Times New Roman" panose="02020603050405020304" pitchFamily="18" charset="0"/>
              </a:rPr>
              <a:t>只有一个   </a:t>
            </a:r>
            <a:r>
              <a:rPr lang="en-US" altLang="zh-CN" sz="3200" i="1" dirty="0">
                <a:latin typeface="Times New Roman" panose="02020603050405020304" pitchFamily="18" charset="0"/>
              </a:rPr>
              <a:t>x=</a:t>
            </a:r>
            <a:r>
              <a:rPr lang="zh-CN" altLang="en-US" sz="3200" i="1" dirty="0">
                <a:latin typeface="Times New Roman" panose="02020603050405020304" pitchFamily="18" charset="0"/>
              </a:rPr>
              <a:t> － </a:t>
            </a:r>
            <a:r>
              <a:rPr lang="en-US" altLang="zh-CN" sz="3200" dirty="0">
                <a:latin typeface="Times New Roman" panose="02020603050405020304" pitchFamily="18" charset="0"/>
              </a:rPr>
              <a:t>2</a:t>
            </a:r>
            <a:r>
              <a:rPr lang="en-US" altLang="zh-CN" sz="3200" i="1" baseline="30000" dirty="0">
                <a:latin typeface="Times New Roman" panose="02020603050405020304" pitchFamily="18" charset="0"/>
              </a:rPr>
              <a:t>n</a:t>
            </a:r>
            <a:r>
              <a:rPr lang="en-US" altLang="zh-CN" sz="3200" baseline="30000" dirty="0">
                <a:latin typeface="Times New Roman" panose="02020603050405020304" pitchFamily="18" charset="0"/>
              </a:rPr>
              <a:t>-2</a:t>
            </a:r>
            <a:r>
              <a:rPr lang="zh-CN" altLang="en-US" sz="3200" dirty="0">
                <a:latin typeface="Times New Roman" panose="02020603050405020304" pitchFamily="18" charset="0"/>
              </a:rPr>
              <a:t>使等式 </a:t>
            </a:r>
            <a:r>
              <a:rPr lang="en-US" altLang="zh-CN" sz="3200" dirty="0">
                <a:latin typeface="Times New Roman" panose="02020603050405020304" pitchFamily="18" charset="0"/>
              </a:rPr>
              <a:t>[</a:t>
            </a:r>
            <a:r>
              <a:rPr lang="en-US" altLang="zh-CN" sz="3200" i="1" dirty="0">
                <a:latin typeface="Times New Roman" panose="02020603050405020304" pitchFamily="18" charset="0"/>
              </a:rPr>
              <a:t>x</a:t>
            </a:r>
            <a:r>
              <a:rPr lang="en-US" altLang="zh-CN" sz="3200" dirty="0">
                <a:latin typeface="Times New Roman" panose="02020603050405020304" pitchFamily="18" charset="0"/>
              </a:rPr>
              <a:t>]</a:t>
            </a:r>
            <a:r>
              <a:rPr lang="zh-CN" altLang="en-US" sz="3200" baseline="-25000" dirty="0">
                <a:latin typeface="Times New Roman" panose="02020603050405020304" pitchFamily="18" charset="0"/>
              </a:rPr>
              <a:t>补</a:t>
            </a:r>
            <a:r>
              <a:rPr lang="en-US" altLang="zh-CN" sz="3200" dirty="0">
                <a:latin typeface="Times New Roman" panose="02020603050405020304" pitchFamily="18" charset="0"/>
              </a:rPr>
              <a:t>=[</a:t>
            </a:r>
            <a:r>
              <a:rPr lang="en-US" altLang="zh-CN" sz="3200" i="1" dirty="0">
                <a:latin typeface="Times New Roman" panose="02020603050405020304" pitchFamily="18" charset="0"/>
              </a:rPr>
              <a:t>x</a:t>
            </a:r>
            <a:r>
              <a:rPr lang="en-US" altLang="zh-CN" sz="3200" dirty="0">
                <a:latin typeface="Times New Roman" panose="02020603050405020304" pitchFamily="18" charset="0"/>
              </a:rPr>
              <a:t>]</a:t>
            </a:r>
            <a:r>
              <a:rPr lang="zh-CN" altLang="en-US" sz="3200" baseline="-25000" dirty="0">
                <a:latin typeface="Times New Roman" panose="02020603050405020304" pitchFamily="18" charset="0"/>
              </a:rPr>
              <a:t>原</a:t>
            </a:r>
            <a:r>
              <a:rPr lang="zh-CN" altLang="en-US" sz="3200" dirty="0">
                <a:latin typeface="Times New Roman" panose="02020603050405020304" pitchFamily="18" charset="0"/>
              </a:rPr>
              <a:t>成立。</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animEffect transition="in" filter="blinds(horizontal)">
                                      <p:cBhvr>
                                        <p:cTn id="7" dur="500"/>
                                        <p:tgtEl>
                                          <p:spTgt spid="604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18">
                                            <p:txEl>
                                              <p:pRg st="1" end="1"/>
                                            </p:txEl>
                                          </p:spTgt>
                                        </p:tgtEl>
                                        <p:attrNameLst>
                                          <p:attrName>style.visibility</p:attrName>
                                        </p:attrNameLst>
                                      </p:cBhvr>
                                      <p:to>
                                        <p:strVal val="visible"/>
                                      </p:to>
                                    </p:set>
                                    <p:animEffect transition="in" filter="blinds(horizontal)">
                                      <p:cBhvr>
                                        <p:cTn id="12" dur="500"/>
                                        <p:tgtEl>
                                          <p:spTgt spid="60418">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0418">
                                            <p:txEl>
                                              <p:pRg st="2" end="2"/>
                                            </p:txEl>
                                          </p:spTgt>
                                        </p:tgtEl>
                                        <p:attrNameLst>
                                          <p:attrName>style.visibility</p:attrName>
                                        </p:attrNameLst>
                                      </p:cBhvr>
                                      <p:to>
                                        <p:strVal val="visible"/>
                                      </p:to>
                                    </p:set>
                                    <p:animEffect transition="in" filter="blinds(horizontal)">
                                      <p:cBhvr>
                                        <p:cTn id="15" dur="500"/>
                                        <p:tgtEl>
                                          <p:spTgt spid="6041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0418">
                                            <p:txEl>
                                              <p:pRg st="3" end="3"/>
                                            </p:txEl>
                                          </p:spTgt>
                                        </p:tgtEl>
                                        <p:attrNameLst>
                                          <p:attrName>style.visibility</p:attrName>
                                        </p:attrNameLst>
                                      </p:cBhvr>
                                      <p:to>
                                        <p:strVal val="visible"/>
                                      </p:to>
                                    </p:set>
                                    <p:animEffect transition="in" filter="blinds(horizontal)">
                                      <p:cBhvr>
                                        <p:cTn id="20" dur="500"/>
                                        <p:tgtEl>
                                          <p:spTgt spid="6041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0418">
                                            <p:txEl>
                                              <p:pRg st="4" end="4"/>
                                            </p:txEl>
                                          </p:spTgt>
                                        </p:tgtEl>
                                        <p:attrNameLst>
                                          <p:attrName>style.visibility</p:attrName>
                                        </p:attrNameLst>
                                      </p:cBhvr>
                                      <p:to>
                                        <p:strVal val="visible"/>
                                      </p:to>
                                    </p:set>
                                    <p:animEffect transition="in" filter="blinds(horizontal)">
                                      <p:cBhvr>
                                        <p:cTn id="25" dur="500"/>
                                        <p:tgtEl>
                                          <p:spTgt spid="6041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0418">
                                            <p:txEl>
                                              <p:pRg st="5" end="5"/>
                                            </p:txEl>
                                          </p:spTgt>
                                        </p:tgtEl>
                                        <p:attrNameLst>
                                          <p:attrName>style.visibility</p:attrName>
                                        </p:attrNameLst>
                                      </p:cBhvr>
                                      <p:to>
                                        <p:strVal val="visible"/>
                                      </p:to>
                                    </p:set>
                                    <p:animEffect transition="in" filter="blinds(horizontal)">
                                      <p:cBhvr>
                                        <p:cTn id="30" dur="500"/>
                                        <p:tgtEl>
                                          <p:spTgt spid="60418">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0418">
                                            <p:txEl>
                                              <p:pRg st="6" end="6"/>
                                            </p:txEl>
                                          </p:spTgt>
                                        </p:tgtEl>
                                        <p:attrNameLst>
                                          <p:attrName>style.visibility</p:attrName>
                                        </p:attrNameLst>
                                      </p:cBhvr>
                                      <p:to>
                                        <p:strVal val="visible"/>
                                      </p:to>
                                    </p:set>
                                    <p:animEffect transition="in" filter="blinds(horizontal)">
                                      <p:cBhvr>
                                        <p:cTn id="33" dur="500"/>
                                        <p:tgtEl>
                                          <p:spTgt spid="60418">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0418">
                                            <p:txEl>
                                              <p:pRg st="7" end="7"/>
                                            </p:txEl>
                                          </p:spTgt>
                                        </p:tgtEl>
                                        <p:attrNameLst>
                                          <p:attrName>style.visibility</p:attrName>
                                        </p:attrNameLst>
                                      </p:cBhvr>
                                      <p:to>
                                        <p:strVal val="visible"/>
                                      </p:to>
                                    </p:set>
                                    <p:animEffect transition="in" filter="blinds(horizontal)">
                                      <p:cBhvr>
                                        <p:cTn id="38" dur="500"/>
                                        <p:tgtEl>
                                          <p:spTgt spid="604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8950" y="787400"/>
            <a:ext cx="8229600" cy="1600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例</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2</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已知</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x</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为二进制数，</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[x]</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补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 11x</a:t>
            </a:r>
            <a:r>
              <a:rPr kumimoji="0" lang="en-US" altLang="zh-CN" sz="2800" b="0" i="0" u="none" strike="noStrike" kern="0" cap="none" spc="0" normalizeH="0" baseline="-25000" noProof="0" dirty="0">
                <a:ln>
                  <a:noFill/>
                </a:ln>
                <a:solidFill>
                  <a:schemeClr val="tx1"/>
                </a:solidFill>
                <a:effectLst/>
                <a:uLnTx/>
                <a:uFillTx/>
                <a:latin typeface="+mn-lt"/>
                <a:ea typeface="+mn-ea"/>
                <a:cs typeface="+mn-cs"/>
              </a:rPr>
              <a:t>1</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x</a:t>
            </a:r>
            <a:r>
              <a:rPr kumimoji="0" lang="en-US" altLang="zh-CN" sz="2800" b="0" i="0" u="none" strike="noStrike" kern="0" cap="none" spc="0" normalizeH="0" baseline="-25000" noProof="0" dirty="0">
                <a:ln>
                  <a:noFill/>
                </a:ln>
                <a:solidFill>
                  <a:schemeClr val="tx1"/>
                </a:solidFill>
                <a:effectLst/>
                <a:uLnTx/>
                <a:uFillTx/>
                <a:latin typeface="+mn-lt"/>
                <a:ea typeface="+mn-ea"/>
                <a:cs typeface="+mn-cs"/>
              </a:rPr>
              <a:t>2</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x</a:t>
            </a:r>
            <a:r>
              <a:rPr kumimoji="0" lang="en-US" altLang="zh-CN" sz="2800" b="0" i="0" u="none" strike="noStrike" kern="0" cap="none" spc="0" normalizeH="0" baseline="-25000" noProof="0" dirty="0">
                <a:ln>
                  <a:noFill/>
                </a:ln>
                <a:solidFill>
                  <a:schemeClr val="tx1"/>
                </a:solidFill>
                <a:effectLst/>
                <a:uLnTx/>
                <a:uFillTx/>
                <a:latin typeface="+mn-lt"/>
                <a:ea typeface="+mn-ea"/>
                <a:cs typeface="+mn-cs"/>
              </a:rPr>
              <a:t>3</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x</a:t>
            </a:r>
            <a:r>
              <a:rPr kumimoji="0" lang="en-US" altLang="zh-CN" sz="2800" b="0" i="0" u="none" strike="noStrike" kern="0" cap="none" spc="0" normalizeH="0" baseline="-25000" noProof="0" dirty="0">
                <a:ln>
                  <a:noFill/>
                </a:ln>
                <a:solidFill>
                  <a:schemeClr val="tx1"/>
                </a:solidFill>
                <a:effectLst/>
                <a:uLnTx/>
                <a:uFillTx/>
                <a:latin typeface="+mn-lt"/>
                <a:ea typeface="+mn-ea"/>
                <a:cs typeface="+mn-cs"/>
              </a:rPr>
              <a:t>4</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x</a:t>
            </a:r>
            <a:r>
              <a:rPr kumimoji="0" lang="en-US" altLang="zh-CN" sz="2800" b="0" i="0" u="none" strike="noStrike" kern="0" cap="none" spc="0" normalizeH="0" baseline="-25000" noProof="0" dirty="0">
                <a:ln>
                  <a:noFill/>
                </a:ln>
                <a:solidFill>
                  <a:schemeClr val="tx1"/>
                </a:solidFill>
                <a:effectLst/>
                <a:uLnTx/>
                <a:uFillTx/>
                <a:latin typeface="+mn-lt"/>
                <a:ea typeface="+mn-ea"/>
                <a:cs typeface="+mn-cs"/>
              </a:rPr>
              <a:t>5</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，若</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x&lt;-16</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，则</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x</a:t>
            </a:r>
            <a:r>
              <a:rPr kumimoji="0" lang="en-US" altLang="zh-CN" sz="2800" b="0" i="0" u="none" strike="noStrike" kern="0" cap="none" spc="0" normalizeH="0" baseline="-25000" noProof="0" dirty="0">
                <a:ln>
                  <a:noFill/>
                </a:ln>
                <a:solidFill>
                  <a:schemeClr val="tx1"/>
                </a:solidFill>
                <a:effectLst/>
                <a:uLnTx/>
                <a:uFillTx/>
                <a:latin typeface="+mn-lt"/>
                <a:ea typeface="+mn-ea"/>
                <a:cs typeface="+mn-cs"/>
              </a:rPr>
              <a:t>1</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x</a:t>
            </a:r>
            <a:r>
              <a:rPr kumimoji="0" lang="en-US" altLang="zh-CN" sz="2800" b="0" i="0" u="none" strike="noStrike" kern="0" cap="none" spc="0" normalizeH="0" baseline="-25000" noProof="0" dirty="0">
                <a:ln>
                  <a:noFill/>
                </a:ln>
                <a:solidFill>
                  <a:schemeClr val="tx1"/>
                </a:solidFill>
                <a:effectLst/>
                <a:uLnTx/>
                <a:uFillTx/>
                <a:latin typeface="+mn-lt"/>
                <a:ea typeface="+mn-ea"/>
                <a:cs typeface="+mn-cs"/>
              </a:rPr>
              <a:t>2</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x</a:t>
            </a:r>
            <a:r>
              <a:rPr kumimoji="0" lang="en-US" altLang="zh-CN" sz="2800" b="0" i="0" u="none" strike="noStrike" kern="0" cap="none" spc="0" normalizeH="0" baseline="-25000" noProof="0" dirty="0">
                <a:ln>
                  <a:noFill/>
                </a:ln>
                <a:solidFill>
                  <a:schemeClr val="tx1"/>
                </a:solidFill>
                <a:effectLst/>
                <a:uLnTx/>
                <a:uFillTx/>
                <a:latin typeface="+mn-lt"/>
                <a:ea typeface="+mn-ea"/>
                <a:cs typeface="+mn-cs"/>
              </a:rPr>
              <a:t>3</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x</a:t>
            </a:r>
            <a:r>
              <a:rPr kumimoji="0" lang="en-US" altLang="zh-CN" sz="2800" b="0" i="0" u="none" strike="noStrike" kern="0" cap="none" spc="0" normalizeH="0" baseline="-25000" noProof="0" dirty="0">
                <a:ln>
                  <a:noFill/>
                </a:ln>
                <a:solidFill>
                  <a:schemeClr val="tx1"/>
                </a:solidFill>
                <a:effectLst/>
                <a:uLnTx/>
                <a:uFillTx/>
                <a:latin typeface="+mn-lt"/>
                <a:ea typeface="+mn-ea"/>
                <a:cs typeface="+mn-cs"/>
              </a:rPr>
              <a:t>4</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x</a:t>
            </a:r>
            <a:r>
              <a:rPr kumimoji="0" lang="en-US" altLang="zh-CN" sz="2800" b="0" i="0" u="none" strike="noStrike" kern="0" cap="none" spc="0" normalizeH="0" baseline="-25000" noProof="0" dirty="0">
                <a:ln>
                  <a:noFill/>
                </a:ln>
                <a:solidFill>
                  <a:schemeClr val="tx1"/>
                </a:solidFill>
                <a:effectLst/>
                <a:uLnTx/>
                <a:uFillTx/>
                <a:latin typeface="+mn-lt"/>
                <a:ea typeface="+mn-ea"/>
                <a:cs typeface="+mn-cs"/>
              </a:rPr>
              <a:t>5</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应满足什么条件？</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解：</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pic>
        <p:nvPicPr>
          <p:cNvPr id="61443" name="Picture 2"/>
          <p:cNvPicPr>
            <a:picLocks noChangeAspect="1"/>
          </p:cNvPicPr>
          <p:nvPr/>
        </p:nvPicPr>
        <p:blipFill>
          <a:blip r:embed="rId2"/>
          <a:stretch>
            <a:fillRect/>
          </a:stretch>
        </p:blipFill>
        <p:spPr>
          <a:xfrm>
            <a:off x="1339850" y="1924050"/>
            <a:ext cx="3038475" cy="4541838"/>
          </a:xfrm>
          <a:prstGeom prst="rect">
            <a:avLst/>
          </a:prstGeom>
          <a:noFill/>
          <a:ln w="9525">
            <a:noFill/>
          </a:ln>
        </p:spPr>
      </p:pic>
      <p:sp>
        <p:nvSpPr>
          <p:cNvPr id="5" name="矩形 4"/>
          <p:cNvSpPr/>
          <p:nvPr/>
        </p:nvSpPr>
        <p:spPr>
          <a:xfrm>
            <a:off x="4803775" y="3511550"/>
            <a:ext cx="3748088" cy="1384300"/>
          </a:xfrm>
          <a:prstGeom prst="rect">
            <a:avLst/>
          </a:prstGeom>
        </p:spPr>
        <p:txBody>
          <a:bodyPr>
            <a:spAutoFit/>
          </a:bodyPr>
          <a:lstStyle/>
          <a:p>
            <a:pPr marL="0" marR="0" lvl="0" indent="0" algn="l" defTabSz="914400" rtl="0" eaLnBrk="1" fontAlgn="ctr"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j-ea"/>
                <a:ea typeface="+mj-ea"/>
                <a:cs typeface="+mn-cs"/>
              </a:rPr>
              <a:t>   所以：</a:t>
            </a:r>
            <a:r>
              <a:rPr kumimoji="0" lang="en-US" altLang="zh-CN" sz="2800" b="1" i="0" u="none" strike="noStrike" kern="1200" cap="none" spc="0" normalizeH="0" baseline="0" noProof="0" dirty="0">
                <a:ln>
                  <a:noFill/>
                </a:ln>
                <a:solidFill>
                  <a:schemeClr val="tx1"/>
                </a:solidFill>
                <a:effectLst/>
                <a:uLnTx/>
                <a:uFillTx/>
                <a:latin typeface="+mj-ea"/>
                <a:ea typeface="+mj-ea"/>
                <a:cs typeface="+mn-cs"/>
              </a:rPr>
              <a:t>x</a:t>
            </a:r>
            <a:r>
              <a:rPr kumimoji="0" lang="en-US" altLang="zh-CN" sz="2800" b="1" i="0" u="none" strike="noStrike" kern="1200" cap="none" spc="0" normalizeH="0" baseline="-25000" noProof="0" dirty="0">
                <a:ln>
                  <a:noFill/>
                </a:ln>
                <a:solidFill>
                  <a:schemeClr val="tx1"/>
                </a:solidFill>
                <a:effectLst/>
                <a:uLnTx/>
                <a:uFillTx/>
                <a:latin typeface="+mn-lt"/>
                <a:ea typeface="+mn-ea"/>
                <a:cs typeface="+mn-cs"/>
              </a:rPr>
              <a:t>1</a:t>
            </a:r>
            <a:r>
              <a:rPr kumimoji="0" lang="en-US" altLang="zh-CN" sz="2800" b="1" i="0" u="none" strike="noStrike" kern="1200" cap="none" spc="0" normalizeH="0" baseline="0" noProof="0" dirty="0">
                <a:ln>
                  <a:noFill/>
                </a:ln>
                <a:solidFill>
                  <a:schemeClr val="tx1"/>
                </a:solidFill>
                <a:effectLst/>
                <a:uLnTx/>
                <a:uFillTx/>
                <a:latin typeface="+mj-ea"/>
                <a:ea typeface="+mj-ea"/>
                <a:cs typeface="+mn-cs"/>
              </a:rPr>
              <a:t>=0</a:t>
            </a:r>
            <a:r>
              <a:rPr kumimoji="0" lang="zh-CN" altLang="en-US" sz="2800" b="1" i="0" u="none" strike="noStrike" kern="1200" cap="none" spc="0" normalizeH="0" baseline="0" noProof="0" dirty="0">
                <a:ln>
                  <a:noFill/>
                </a:ln>
                <a:solidFill>
                  <a:schemeClr val="tx1"/>
                </a:solidFill>
                <a:effectLst/>
                <a:uLnTx/>
                <a:uFillTx/>
                <a:latin typeface="+mj-ea"/>
                <a:ea typeface="+mj-ea"/>
                <a:cs typeface="+mn-cs"/>
              </a:rPr>
              <a:t>， </a:t>
            </a:r>
            <a:r>
              <a:rPr kumimoji="0" lang="en-US" altLang="zh-CN" sz="2800" b="1" i="0" u="none" strike="noStrike" kern="1200" cap="none" spc="0" normalizeH="0" baseline="0" noProof="0" dirty="0">
                <a:ln>
                  <a:noFill/>
                </a:ln>
                <a:solidFill>
                  <a:schemeClr val="tx1"/>
                </a:solidFill>
                <a:effectLst/>
                <a:uLnTx/>
                <a:uFillTx/>
                <a:latin typeface="+mj-ea"/>
                <a:ea typeface="+mj-ea"/>
                <a:cs typeface="+mn-cs"/>
              </a:rPr>
              <a:t>x</a:t>
            </a:r>
            <a:r>
              <a:rPr kumimoji="0" lang="en-US" altLang="zh-CN" sz="2800" b="1" i="0" u="none" strike="noStrike" kern="1200" cap="none" spc="0" normalizeH="0" baseline="-25000" noProof="0" dirty="0">
                <a:ln>
                  <a:noFill/>
                </a:ln>
                <a:solidFill>
                  <a:schemeClr val="tx1"/>
                </a:solidFill>
                <a:effectLst/>
                <a:uLnTx/>
                <a:uFillTx/>
                <a:latin typeface="+mn-lt"/>
                <a:ea typeface="+mn-ea"/>
                <a:cs typeface="+mn-cs"/>
              </a:rPr>
              <a:t>2</a:t>
            </a:r>
            <a:r>
              <a:rPr kumimoji="0" lang="zh-CN" altLang="en-US" sz="2800" b="1" i="0" u="none" strike="noStrike" kern="1200" cap="none" spc="0" normalizeH="0" baseline="0" noProof="0" dirty="0">
                <a:ln>
                  <a:noFill/>
                </a:ln>
                <a:solidFill>
                  <a:schemeClr val="tx1"/>
                </a:solidFill>
                <a:effectLst/>
                <a:uLnTx/>
                <a:uFillTx/>
                <a:latin typeface="+mj-ea"/>
                <a:ea typeface="+mj-ea"/>
                <a:cs typeface="+mn-cs"/>
              </a:rPr>
              <a:t>、</a:t>
            </a:r>
            <a:r>
              <a:rPr kumimoji="0" lang="en-US" altLang="zh-CN" sz="2800" b="1" i="0" u="none" strike="noStrike" kern="1200" cap="none" spc="0" normalizeH="0" baseline="0" noProof="0" dirty="0">
                <a:ln>
                  <a:noFill/>
                </a:ln>
                <a:solidFill>
                  <a:schemeClr val="tx1"/>
                </a:solidFill>
                <a:effectLst/>
                <a:uLnTx/>
                <a:uFillTx/>
                <a:latin typeface="+mj-ea"/>
                <a:ea typeface="+mj-ea"/>
                <a:cs typeface="+mn-cs"/>
              </a:rPr>
              <a:t>x</a:t>
            </a:r>
            <a:r>
              <a:rPr kumimoji="0" lang="en-US" altLang="zh-CN" sz="2800" b="1" i="0" u="none" strike="noStrike" kern="1200" cap="none" spc="0" normalizeH="0" baseline="-25000" noProof="0" dirty="0">
                <a:ln>
                  <a:noFill/>
                </a:ln>
                <a:solidFill>
                  <a:schemeClr val="tx1"/>
                </a:solidFill>
                <a:effectLst/>
                <a:uLnTx/>
                <a:uFillTx/>
                <a:latin typeface="+mn-lt"/>
                <a:ea typeface="+mn-ea"/>
                <a:cs typeface="+mn-cs"/>
              </a:rPr>
              <a:t>3</a:t>
            </a:r>
            <a:r>
              <a:rPr kumimoji="0" lang="zh-CN" altLang="en-US" sz="2800" b="1" i="0" u="none" strike="noStrike" kern="1200" cap="none" spc="0" normalizeH="0" baseline="0" noProof="0" dirty="0">
                <a:ln>
                  <a:noFill/>
                </a:ln>
                <a:solidFill>
                  <a:schemeClr val="tx1"/>
                </a:solidFill>
                <a:effectLst/>
                <a:uLnTx/>
                <a:uFillTx/>
                <a:latin typeface="+mj-ea"/>
                <a:ea typeface="+mj-ea"/>
                <a:cs typeface="+mn-cs"/>
              </a:rPr>
              <a:t>、</a:t>
            </a:r>
            <a:r>
              <a:rPr kumimoji="0" lang="en-US" altLang="zh-CN" sz="2800" b="1" i="0" u="none" strike="noStrike" kern="1200" cap="none" spc="0" normalizeH="0" baseline="0" noProof="0" dirty="0">
                <a:ln>
                  <a:noFill/>
                </a:ln>
                <a:solidFill>
                  <a:schemeClr val="tx1"/>
                </a:solidFill>
                <a:effectLst/>
                <a:uLnTx/>
                <a:uFillTx/>
                <a:latin typeface="+mj-ea"/>
                <a:ea typeface="+mj-ea"/>
                <a:cs typeface="+mn-cs"/>
              </a:rPr>
              <a:t>x</a:t>
            </a:r>
            <a:r>
              <a:rPr kumimoji="0" lang="en-US" altLang="zh-CN" sz="2800" b="1" i="0" u="none" strike="noStrike" kern="1200" cap="none" spc="0" normalizeH="0" baseline="-25000" noProof="0" dirty="0">
                <a:ln>
                  <a:noFill/>
                </a:ln>
                <a:solidFill>
                  <a:schemeClr val="tx1"/>
                </a:solidFill>
                <a:effectLst/>
                <a:uLnTx/>
                <a:uFillTx/>
                <a:latin typeface="+mn-lt"/>
                <a:ea typeface="+mn-ea"/>
                <a:cs typeface="+mn-cs"/>
              </a:rPr>
              <a:t>4</a:t>
            </a:r>
            <a:r>
              <a:rPr kumimoji="0" lang="zh-CN" altLang="en-US" sz="2800" b="1" i="0" u="none" strike="noStrike" kern="1200" cap="none" spc="0" normalizeH="0" baseline="0" noProof="0" dirty="0">
                <a:ln>
                  <a:noFill/>
                </a:ln>
                <a:solidFill>
                  <a:schemeClr val="tx1"/>
                </a:solidFill>
                <a:effectLst/>
                <a:uLnTx/>
                <a:uFillTx/>
                <a:latin typeface="+mj-ea"/>
                <a:ea typeface="+mj-ea"/>
                <a:cs typeface="+mn-cs"/>
              </a:rPr>
              <a:t>、</a:t>
            </a:r>
            <a:r>
              <a:rPr kumimoji="0" lang="en-US" altLang="zh-CN" sz="2800" b="1" i="0" u="none" strike="noStrike" kern="1200" cap="none" spc="0" normalizeH="0" baseline="0" noProof="0" dirty="0">
                <a:ln>
                  <a:noFill/>
                </a:ln>
                <a:solidFill>
                  <a:schemeClr val="tx1"/>
                </a:solidFill>
                <a:effectLst/>
                <a:uLnTx/>
                <a:uFillTx/>
                <a:latin typeface="+mj-ea"/>
                <a:ea typeface="+mj-ea"/>
                <a:cs typeface="+mn-cs"/>
              </a:rPr>
              <a:t>x</a:t>
            </a:r>
            <a:r>
              <a:rPr kumimoji="0" lang="en-US" altLang="zh-CN" sz="2800" b="1" i="0" u="none" strike="noStrike" kern="1200" cap="none" spc="0" normalizeH="0" baseline="-25000" noProof="0" dirty="0">
                <a:ln>
                  <a:noFill/>
                </a:ln>
                <a:solidFill>
                  <a:schemeClr val="tx1"/>
                </a:solidFill>
                <a:effectLst/>
                <a:uLnTx/>
                <a:uFillTx/>
                <a:latin typeface="+mn-lt"/>
                <a:ea typeface="+mn-ea"/>
                <a:cs typeface="+mn-cs"/>
              </a:rPr>
              <a:t>5</a:t>
            </a:r>
            <a:r>
              <a:rPr kumimoji="0" lang="en-US" altLang="zh-CN" sz="28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2800" b="1" i="0" u="none" strike="noStrike" kern="1200" cap="none" spc="0" normalizeH="0" baseline="0" noProof="0" dirty="0">
                <a:ln>
                  <a:noFill/>
                </a:ln>
                <a:solidFill>
                  <a:schemeClr val="tx1"/>
                </a:solidFill>
                <a:effectLst/>
                <a:uLnTx/>
                <a:uFillTx/>
                <a:latin typeface="+mj-ea"/>
                <a:ea typeface="+mj-ea"/>
                <a:cs typeface="+mn-cs"/>
              </a:rPr>
              <a:t>取任意的</a:t>
            </a:r>
            <a:r>
              <a:rPr kumimoji="0" lang="en-US" altLang="zh-CN" sz="2800" b="1" i="0" u="none" strike="noStrike" kern="1200" cap="none" spc="0" normalizeH="0" baseline="0" noProof="0" dirty="0">
                <a:ln>
                  <a:noFill/>
                </a:ln>
                <a:solidFill>
                  <a:schemeClr val="tx1"/>
                </a:solidFill>
                <a:effectLst/>
                <a:uLnTx/>
                <a:uFillTx/>
                <a:latin typeface="+mj-ea"/>
                <a:ea typeface="+mj-ea"/>
                <a:cs typeface="+mn-cs"/>
              </a:rPr>
              <a:t>0</a:t>
            </a:r>
            <a:r>
              <a:rPr kumimoji="0" lang="zh-CN" altLang="en-US" sz="2800" b="1" i="0" u="none" strike="noStrike" kern="1200" cap="none" spc="0" normalizeH="0" baseline="0" noProof="0" dirty="0">
                <a:ln>
                  <a:noFill/>
                </a:ln>
                <a:solidFill>
                  <a:schemeClr val="tx1"/>
                </a:solidFill>
                <a:effectLst/>
                <a:uLnTx/>
                <a:uFillTx/>
                <a:latin typeface="+mj-ea"/>
                <a:ea typeface="+mj-ea"/>
                <a:cs typeface="+mn-cs"/>
              </a:rPr>
              <a:t>或</a:t>
            </a:r>
            <a:r>
              <a:rPr kumimoji="0" lang="en-US" altLang="zh-CN" sz="2800" b="1" i="0" u="none" strike="noStrike" kern="1200" cap="none" spc="0" normalizeH="0" baseline="0" noProof="0" dirty="0">
                <a:ln>
                  <a:noFill/>
                </a:ln>
                <a:solidFill>
                  <a:schemeClr val="tx1"/>
                </a:solidFill>
                <a:effectLst/>
                <a:uLnTx/>
                <a:uFillTx/>
                <a:latin typeface="+mj-ea"/>
                <a:ea typeface="+mj-ea"/>
                <a:cs typeface="+mn-cs"/>
              </a:rPr>
              <a:t>1</a:t>
            </a:r>
            <a:r>
              <a:rPr kumimoji="0" lang="zh-CN" altLang="en-US" sz="2800" b="1" i="0" u="none" strike="noStrike" kern="1200" cap="none" spc="0" normalizeH="0" baseline="0" noProof="0" dirty="0">
                <a:ln>
                  <a:noFill/>
                </a:ln>
                <a:solidFill>
                  <a:schemeClr val="tx1"/>
                </a:solidFill>
                <a:effectLst/>
                <a:uLnTx/>
                <a:uFillTx/>
                <a:latin typeface="+mj-ea"/>
                <a:ea typeface="+mj-ea"/>
                <a:cs typeface="+mn-cs"/>
              </a:rPr>
              <a:t>。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43"/>
                                        </p:tgtEl>
                                        <p:attrNameLst>
                                          <p:attrName>style.visibility</p:attrName>
                                        </p:attrNameLst>
                                      </p:cBhvr>
                                      <p:to>
                                        <p:strVal val="visible"/>
                                      </p:to>
                                    </p:set>
                                    <p:animEffect transition="in" filter="blinds(horizontal)">
                                      <p:cBhvr>
                                        <p:cTn id="17" dur="500"/>
                                        <p:tgtEl>
                                          <p:spTgt spid="614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p:cNvPicPr>
          <p:nvPr/>
        </p:nvPicPr>
        <p:blipFill>
          <a:blip r:embed="rId2"/>
          <a:stretch>
            <a:fillRect/>
          </a:stretch>
        </p:blipFill>
        <p:spPr>
          <a:xfrm>
            <a:off x="1068388" y="868363"/>
            <a:ext cx="2790825" cy="581025"/>
          </a:xfrm>
          <a:prstGeom prst="rect">
            <a:avLst/>
          </a:prstGeom>
          <a:noFill/>
          <a:ln w="9525">
            <a:noFill/>
          </a:ln>
        </p:spPr>
      </p:pic>
      <p:pic>
        <p:nvPicPr>
          <p:cNvPr id="62467" name="Picture 3"/>
          <p:cNvPicPr>
            <a:picLocks noChangeAspect="1"/>
          </p:cNvPicPr>
          <p:nvPr/>
        </p:nvPicPr>
        <p:blipFill>
          <a:blip r:embed="rId3"/>
          <a:stretch>
            <a:fillRect/>
          </a:stretch>
        </p:blipFill>
        <p:spPr>
          <a:xfrm>
            <a:off x="1050925" y="1658938"/>
            <a:ext cx="3413125" cy="638175"/>
          </a:xfrm>
          <a:prstGeom prst="rect">
            <a:avLst/>
          </a:prstGeom>
          <a:noFill/>
          <a:ln w="9525">
            <a:noFill/>
          </a:ln>
        </p:spPr>
      </p:pic>
      <p:pic>
        <p:nvPicPr>
          <p:cNvPr id="62468" name="Picture 4"/>
          <p:cNvPicPr>
            <a:picLocks noChangeAspect="1"/>
          </p:cNvPicPr>
          <p:nvPr/>
        </p:nvPicPr>
        <p:blipFill>
          <a:blip r:embed="rId4"/>
          <a:stretch>
            <a:fillRect/>
          </a:stretch>
        </p:blipFill>
        <p:spPr>
          <a:xfrm>
            <a:off x="1247775" y="2486025"/>
            <a:ext cx="3895725" cy="466725"/>
          </a:xfrm>
          <a:prstGeom prst="rect">
            <a:avLst/>
          </a:prstGeom>
          <a:noFill/>
          <a:ln w="9525">
            <a:noFill/>
          </a:ln>
        </p:spPr>
      </p:pic>
      <p:pic>
        <p:nvPicPr>
          <p:cNvPr id="62469" name="Picture 5"/>
          <p:cNvPicPr>
            <a:picLocks noChangeAspect="1"/>
          </p:cNvPicPr>
          <p:nvPr/>
        </p:nvPicPr>
        <p:blipFill>
          <a:blip r:embed="rId5"/>
          <a:stretch>
            <a:fillRect/>
          </a:stretch>
        </p:blipFill>
        <p:spPr>
          <a:xfrm>
            <a:off x="1309688" y="3101975"/>
            <a:ext cx="2371725" cy="438150"/>
          </a:xfrm>
          <a:prstGeom prst="rect">
            <a:avLst/>
          </a:prstGeom>
          <a:noFill/>
          <a:ln w="9525">
            <a:noFill/>
          </a:ln>
        </p:spPr>
      </p:pic>
      <p:pic>
        <p:nvPicPr>
          <p:cNvPr id="62470" name="Picture 6"/>
          <p:cNvPicPr>
            <a:picLocks noChangeAspect="1"/>
          </p:cNvPicPr>
          <p:nvPr/>
        </p:nvPicPr>
        <p:blipFill>
          <a:blip r:embed="rId6"/>
          <a:stretch>
            <a:fillRect/>
          </a:stretch>
        </p:blipFill>
        <p:spPr>
          <a:xfrm>
            <a:off x="1827213" y="3732213"/>
            <a:ext cx="1876425" cy="447675"/>
          </a:xfrm>
          <a:prstGeom prst="rect">
            <a:avLst/>
          </a:prstGeom>
          <a:noFill/>
          <a:ln w="9525">
            <a:noFill/>
          </a:ln>
        </p:spPr>
      </p:pic>
      <p:pic>
        <p:nvPicPr>
          <p:cNvPr id="62471" name="Picture 7"/>
          <p:cNvPicPr>
            <a:picLocks noChangeAspect="1"/>
          </p:cNvPicPr>
          <p:nvPr/>
        </p:nvPicPr>
        <p:blipFill>
          <a:blip r:embed="rId7"/>
          <a:stretch>
            <a:fillRect/>
          </a:stretch>
        </p:blipFill>
        <p:spPr>
          <a:xfrm>
            <a:off x="2393950" y="4370388"/>
            <a:ext cx="1171575" cy="504825"/>
          </a:xfrm>
          <a:prstGeom prst="rect">
            <a:avLst/>
          </a:prstGeom>
          <a:noFill/>
          <a:ln w="9525">
            <a:noFill/>
          </a:ln>
        </p:spPr>
      </p:pic>
      <p:pic>
        <p:nvPicPr>
          <p:cNvPr id="62472" name="Picture 8"/>
          <p:cNvPicPr>
            <a:picLocks noChangeAspect="1"/>
          </p:cNvPicPr>
          <p:nvPr/>
        </p:nvPicPr>
        <p:blipFill>
          <a:blip r:embed="rId8"/>
          <a:stretch>
            <a:fillRect/>
          </a:stretch>
        </p:blipFill>
        <p:spPr>
          <a:xfrm>
            <a:off x="1244600" y="5072063"/>
            <a:ext cx="5191125" cy="45720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blinds(horizontal)">
                                      <p:cBhvr>
                                        <p:cTn id="7" dur="500"/>
                                        <p:tgtEl>
                                          <p:spTgt spid="624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7"/>
                                        </p:tgtEl>
                                        <p:attrNameLst>
                                          <p:attrName>style.visibility</p:attrName>
                                        </p:attrNameLst>
                                      </p:cBhvr>
                                      <p:to>
                                        <p:strVal val="visible"/>
                                      </p:to>
                                    </p:set>
                                    <p:animEffect transition="in" filter="blinds(horizontal)">
                                      <p:cBhvr>
                                        <p:cTn id="12" dur="500"/>
                                        <p:tgtEl>
                                          <p:spTgt spid="624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468"/>
                                        </p:tgtEl>
                                        <p:attrNameLst>
                                          <p:attrName>style.visibility</p:attrName>
                                        </p:attrNameLst>
                                      </p:cBhvr>
                                      <p:to>
                                        <p:strVal val="visible"/>
                                      </p:to>
                                    </p:set>
                                    <p:animEffect transition="in" filter="blinds(horizontal)">
                                      <p:cBhvr>
                                        <p:cTn id="17" dur="500"/>
                                        <p:tgtEl>
                                          <p:spTgt spid="624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469"/>
                                        </p:tgtEl>
                                        <p:attrNameLst>
                                          <p:attrName>style.visibility</p:attrName>
                                        </p:attrNameLst>
                                      </p:cBhvr>
                                      <p:to>
                                        <p:strVal val="visible"/>
                                      </p:to>
                                    </p:set>
                                    <p:animEffect transition="in" filter="blinds(horizontal)">
                                      <p:cBhvr>
                                        <p:cTn id="22" dur="500"/>
                                        <p:tgtEl>
                                          <p:spTgt spid="6246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470"/>
                                        </p:tgtEl>
                                        <p:attrNameLst>
                                          <p:attrName>style.visibility</p:attrName>
                                        </p:attrNameLst>
                                      </p:cBhvr>
                                      <p:to>
                                        <p:strVal val="visible"/>
                                      </p:to>
                                    </p:set>
                                    <p:animEffect transition="in" filter="blinds(horizontal)">
                                      <p:cBhvr>
                                        <p:cTn id="27" dur="500"/>
                                        <p:tgtEl>
                                          <p:spTgt spid="624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471"/>
                                        </p:tgtEl>
                                        <p:attrNameLst>
                                          <p:attrName>style.visibility</p:attrName>
                                        </p:attrNameLst>
                                      </p:cBhvr>
                                      <p:to>
                                        <p:strVal val="visible"/>
                                      </p:to>
                                    </p:set>
                                    <p:animEffect transition="in" filter="blinds(horizontal)">
                                      <p:cBhvr>
                                        <p:cTn id="32" dur="500"/>
                                        <p:tgtEl>
                                          <p:spTgt spid="6247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2472"/>
                                        </p:tgtEl>
                                        <p:attrNameLst>
                                          <p:attrName>style.visibility</p:attrName>
                                        </p:attrNameLst>
                                      </p:cBhvr>
                                      <p:to>
                                        <p:strVal val="visible"/>
                                      </p:to>
                                    </p:set>
                                    <p:animEffect transition="in" filter="blinds(horizontal)">
                                      <p:cBhvr>
                                        <p:cTn id="37" dur="500"/>
                                        <p:tgtEl>
                                          <p:spTgt spid="6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88913" y="527050"/>
            <a:ext cx="7132638" cy="549275"/>
          </a:xfrm>
          <a:prstGeom prst="rect">
            <a:avLst/>
          </a:prstGeom>
          <a:noFill/>
          <a:ln w="9525">
            <a:noFill/>
            <a:miter lim="800000"/>
          </a:ln>
        </p:spPr>
        <p:txBody>
          <a:bodyPr>
            <a:spAutoFit/>
          </a:bodyPr>
          <a:lstStyle/>
          <a:p>
            <a:pPr marR="0" defTabSz="914400" fontAlgn="base">
              <a:buClrTx/>
              <a:buSzTx/>
              <a:buFontTx/>
              <a:buNone/>
              <a:defRPr/>
            </a:pPr>
            <a:r>
              <a:rPr kumimoji="1" lang="en-US" altLang="zh-CN" sz="3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1.1.2   </a:t>
            </a:r>
            <a:r>
              <a:rPr kumimoji="1" lang="zh-CN" altLang="en-US" sz="3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二进制数的表示</a:t>
            </a:r>
          </a:p>
        </p:txBody>
      </p:sp>
      <p:sp>
        <p:nvSpPr>
          <p:cNvPr id="9219" name="Text Box 3"/>
          <p:cNvSpPr txBox="1"/>
          <p:nvPr/>
        </p:nvSpPr>
        <p:spPr>
          <a:xfrm>
            <a:off x="265113" y="1071563"/>
            <a:ext cx="8307387" cy="2674937"/>
          </a:xfrm>
          <a:prstGeom prst="rect">
            <a:avLst/>
          </a:prstGeom>
          <a:noFill/>
          <a:ln w="9525">
            <a:noFill/>
          </a:ln>
        </p:spPr>
        <p:txBody>
          <a:bodyPr>
            <a:spAutoFit/>
          </a:bodyPr>
          <a:lstStyle/>
          <a:p>
            <a:pPr indent="762000"/>
            <a:r>
              <a:rPr lang="en-US" altLang="zh-CN" b="1" dirty="0">
                <a:latin typeface="Times New Roman" panose="02020603050405020304" pitchFamily="18" charset="0"/>
              </a:rPr>
              <a:t>1. </a:t>
            </a:r>
            <a:r>
              <a:rPr lang="zh-CN" altLang="en-US" b="1" dirty="0">
                <a:latin typeface="Times New Roman" panose="02020603050405020304" pitchFamily="18" charset="0"/>
              </a:rPr>
              <a:t>特点：</a:t>
            </a:r>
            <a:r>
              <a:rPr lang="zh-CN" altLang="en-US" sz="2400" b="1" dirty="0">
                <a:latin typeface="Times New Roman" panose="02020603050405020304" pitchFamily="18" charset="0"/>
              </a:rPr>
              <a:t>逢</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进位；</a:t>
            </a:r>
          </a:p>
          <a:p>
            <a:pPr indent="762000"/>
            <a:r>
              <a:rPr lang="zh-CN" altLang="en-US" sz="2400" b="1" dirty="0">
                <a:latin typeface="Times New Roman" panose="02020603050405020304" pitchFamily="18" charset="0"/>
              </a:rPr>
              <a:t>                只有</a:t>
            </a:r>
            <a:r>
              <a:rPr lang="en-US" altLang="zh-CN" sz="2400" b="1" dirty="0">
                <a:latin typeface="Times New Roman" panose="02020603050405020304" pitchFamily="18" charset="0"/>
              </a:rPr>
              <a:t>0</a:t>
            </a:r>
            <a:r>
              <a:rPr lang="zh-CN" altLang="en-US" sz="2400" b="1" dirty="0">
                <a:latin typeface="Times New Roman" panose="02020603050405020304" pitchFamily="18" charset="0"/>
              </a:rPr>
              <a:t>和</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两个符号。</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数后面加</a:t>
            </a:r>
            <a:r>
              <a:rPr lang="en-US" altLang="zh-CN" sz="2400" b="1" dirty="0">
                <a:latin typeface="Times New Roman" panose="02020603050405020304" pitchFamily="18" charset="0"/>
              </a:rPr>
              <a:t>B)</a:t>
            </a:r>
          </a:p>
          <a:p>
            <a:pPr indent="762000">
              <a:spcBef>
                <a:spcPct val="10000"/>
              </a:spcBef>
              <a:spcAft>
                <a:spcPct val="10000"/>
              </a:spcAft>
            </a:pPr>
            <a:r>
              <a:rPr lang="en-US" altLang="zh-CN" b="1" dirty="0">
                <a:latin typeface="Times New Roman" panose="02020603050405020304" pitchFamily="18" charset="0"/>
              </a:rPr>
              <a:t>2. </a:t>
            </a:r>
            <a:r>
              <a:rPr lang="zh-CN" altLang="en-US" b="1" dirty="0">
                <a:latin typeface="Times New Roman" panose="02020603050405020304" pitchFamily="18" charset="0"/>
              </a:rPr>
              <a:t>表示：</a:t>
            </a:r>
          </a:p>
          <a:p>
            <a:pPr indent="762000">
              <a:spcBef>
                <a:spcPct val="10000"/>
              </a:spcBef>
              <a:spcAft>
                <a:spcPct val="10000"/>
              </a:spcAft>
            </a:pPr>
            <a:r>
              <a:rPr lang="zh-CN" altLang="en-US" sz="2400" b="1" dirty="0">
                <a:latin typeface="Times New Roman" panose="02020603050405020304" pitchFamily="18" charset="0"/>
              </a:rPr>
              <a:t>对任意一个二进制数</a:t>
            </a:r>
            <a:r>
              <a:rPr lang="en-US" altLang="zh-CN" sz="2400" b="1" i="1" dirty="0">
                <a:latin typeface="Times New Roman" panose="02020603050405020304" pitchFamily="18" charset="0"/>
              </a:rPr>
              <a:t>N</a:t>
            </a:r>
            <a:r>
              <a:rPr lang="en-US" altLang="zh-CN" sz="2400" b="1" dirty="0">
                <a:latin typeface="Times New Roman" panose="02020603050405020304" pitchFamily="18" charset="0"/>
              </a:rPr>
              <a:t>, </a:t>
            </a:r>
            <a:r>
              <a:rPr lang="zh-CN" altLang="zh-CN" sz="2400" b="1" dirty="0">
                <a:latin typeface="Times New Roman" panose="02020603050405020304" pitchFamily="18" charset="0"/>
              </a:rPr>
              <a:t>用</a:t>
            </a:r>
            <a:r>
              <a:rPr lang="zh-CN" altLang="zh-CN" sz="2400" b="1" dirty="0">
                <a:solidFill>
                  <a:srgbClr val="0000FF"/>
                </a:solidFill>
                <a:latin typeface="Times New Roman" panose="02020603050405020304" pitchFamily="18" charset="0"/>
              </a:rPr>
              <a:t>位置记数法</a:t>
            </a:r>
            <a:r>
              <a:rPr lang="zh-CN" altLang="zh-CN" sz="2400" b="1" dirty="0">
                <a:latin typeface="Times New Roman" panose="02020603050405020304" pitchFamily="18" charset="0"/>
              </a:rPr>
              <a:t>可表示为:</a:t>
            </a:r>
            <a:endParaRPr lang="en-US" altLang="zh-CN" sz="2400" b="1" dirty="0">
              <a:latin typeface="Times New Roman" panose="02020603050405020304" pitchFamily="18" charset="0"/>
            </a:endParaRPr>
          </a:p>
          <a:p>
            <a:pPr indent="762000">
              <a:spcBef>
                <a:spcPct val="10000"/>
              </a:spcBef>
              <a:spcAft>
                <a:spcPct val="10000"/>
              </a:spcAft>
            </a:pPr>
            <a:endParaRPr lang="en-US" altLang="zh-CN" sz="2400" b="1" dirty="0">
              <a:latin typeface="Times New Roman" panose="02020603050405020304" pitchFamily="18" charset="0"/>
            </a:endParaRPr>
          </a:p>
          <a:p>
            <a:pPr indent="762000">
              <a:spcBef>
                <a:spcPct val="10000"/>
              </a:spcBef>
              <a:spcAft>
                <a:spcPct val="10000"/>
              </a:spcAft>
            </a:pPr>
            <a:r>
              <a:rPr lang="zh-CN" altLang="en-US" sz="2400" b="1" dirty="0">
                <a:latin typeface="Times New Roman" panose="02020603050405020304" pitchFamily="18" charset="0"/>
              </a:rPr>
              <a:t>用</a:t>
            </a:r>
            <a:r>
              <a:rPr lang="zh-CN" altLang="en-US" sz="2400" b="1" dirty="0">
                <a:solidFill>
                  <a:srgbClr val="0000FF"/>
                </a:solidFill>
                <a:latin typeface="Times New Roman" panose="02020603050405020304" pitchFamily="18" charset="0"/>
              </a:rPr>
              <a:t>权展开式</a:t>
            </a:r>
            <a:r>
              <a:rPr lang="zh-CN" altLang="en-US" sz="2400" b="1" dirty="0">
                <a:latin typeface="Times New Roman" panose="02020603050405020304" pitchFamily="18" charset="0"/>
              </a:rPr>
              <a:t>表示为</a:t>
            </a:r>
          </a:p>
        </p:txBody>
      </p:sp>
      <p:sp>
        <p:nvSpPr>
          <p:cNvPr id="9220" name="Text Box 4"/>
          <p:cNvSpPr txBox="1"/>
          <p:nvPr/>
        </p:nvSpPr>
        <p:spPr>
          <a:xfrm>
            <a:off x="1430338" y="2805113"/>
            <a:ext cx="4833937" cy="493712"/>
          </a:xfrm>
          <a:prstGeom prst="rect">
            <a:avLst/>
          </a:prstGeom>
          <a:noFill/>
          <a:ln w="9525">
            <a:noFill/>
          </a:ln>
        </p:spPr>
        <p:txBody>
          <a:bodyPr wrap="none">
            <a:spAutoFit/>
          </a:bodyPr>
          <a:lstStyle/>
          <a:p>
            <a:pPr fontAlgn="base">
              <a:lnSpc>
                <a:spcPct val="110000"/>
              </a:lnSpc>
            </a:pPr>
            <a:r>
              <a:rPr lang="en-US" altLang="zh-CN" sz="2400" b="1" dirty="0">
                <a:latin typeface="Times New Roman" panose="02020603050405020304" pitchFamily="18" charset="0"/>
              </a:rPr>
              <a:t>(</a:t>
            </a:r>
            <a:r>
              <a:rPr lang="en-US" altLang="zh-CN" sz="2400" b="1" i="1" dirty="0">
                <a:latin typeface="Times New Roman" panose="02020603050405020304" pitchFamily="18" charset="0"/>
              </a:rPr>
              <a:t>N</a:t>
            </a:r>
            <a:r>
              <a:rPr lang="en-US" altLang="zh-CN" sz="2400" b="1" dirty="0">
                <a:latin typeface="Times New Roman" panose="02020603050405020304" pitchFamily="18" charset="0"/>
              </a:rPr>
              <a:t>)</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a</a:t>
            </a:r>
            <a:r>
              <a:rPr lang="en-US" altLang="zh-CN" sz="2400" b="1" i="1" baseline="-25000" dirty="0">
                <a:latin typeface="Times New Roman" panose="02020603050405020304" pitchFamily="18" charset="0"/>
              </a:rPr>
              <a:t>n</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i="1" baseline="-25000" dirty="0">
                <a:latin typeface="Times New Roman" panose="02020603050405020304" pitchFamily="18" charset="0"/>
              </a:rPr>
              <a:t>n</a:t>
            </a:r>
            <a:r>
              <a:rPr lang="en-US" altLang="zh-CN" sz="2400" b="1" baseline="-25000" dirty="0">
                <a:latin typeface="Times New Roman" panose="02020603050405020304" pitchFamily="18" charset="0"/>
              </a:rPr>
              <a:t>-2 </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baseline="-25000" dirty="0">
                <a:latin typeface="Times New Roman" panose="02020603050405020304" pitchFamily="18" charset="0"/>
              </a:rPr>
              <a:t>1 </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baseline="-25000" dirty="0">
                <a:latin typeface="Times New Roman" panose="02020603050405020304" pitchFamily="18" charset="0"/>
              </a:rPr>
              <a:t>0</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baseline="-25000" dirty="0">
                <a:latin typeface="Times New Roman" panose="02020603050405020304" pitchFamily="18" charset="0"/>
              </a:rPr>
              <a:t>-</a:t>
            </a:r>
            <a:r>
              <a:rPr lang="en-US" altLang="zh-CN" sz="2400" b="1" i="1" baseline="-25000" dirty="0">
                <a:latin typeface="Times New Roman" panose="02020603050405020304" pitchFamily="18" charset="0"/>
              </a:rPr>
              <a:t>m</a:t>
            </a:r>
            <a:r>
              <a:rPr lang="en-US" altLang="zh-CN" sz="2400" b="1" dirty="0">
                <a:latin typeface="Times New Roman" panose="02020603050405020304" pitchFamily="18" charset="0"/>
              </a:rPr>
              <a:t>)</a:t>
            </a:r>
            <a:r>
              <a:rPr lang="en-US" altLang="zh-CN" sz="2400" b="1" baseline="-25000" dirty="0">
                <a:latin typeface="Times New Roman" panose="02020603050405020304" pitchFamily="18" charset="0"/>
              </a:rPr>
              <a:t>2</a:t>
            </a:r>
          </a:p>
        </p:txBody>
      </p:sp>
      <p:sp>
        <p:nvSpPr>
          <p:cNvPr id="81923" name="Text Box 3"/>
          <p:cNvSpPr txBox="1"/>
          <p:nvPr/>
        </p:nvSpPr>
        <p:spPr>
          <a:xfrm>
            <a:off x="1435100" y="3570288"/>
            <a:ext cx="7158038" cy="968375"/>
          </a:xfrm>
          <a:prstGeom prst="rect">
            <a:avLst/>
          </a:prstGeom>
          <a:noFill/>
          <a:ln w="9525">
            <a:noFill/>
          </a:ln>
        </p:spPr>
        <p:txBody>
          <a:bodyPr>
            <a:spAutoFit/>
          </a:bodyPr>
          <a:lstStyle/>
          <a:p>
            <a:pPr marL="952500" indent="-952500" fontAlgn="base">
              <a:lnSpc>
                <a:spcPct val="120000"/>
              </a:lnSpc>
            </a:pPr>
            <a:r>
              <a:rPr lang="en-US" altLang="zh-CN" sz="2400" b="1" dirty="0">
                <a:latin typeface="Times New Roman" panose="02020603050405020304" pitchFamily="18" charset="0"/>
              </a:rPr>
              <a:t>(</a:t>
            </a:r>
            <a:r>
              <a:rPr lang="en-US" altLang="zh-CN" sz="2400" b="1" i="1" dirty="0">
                <a:latin typeface="Times New Roman" panose="02020603050405020304" pitchFamily="18" charset="0"/>
              </a:rPr>
              <a:t>N</a:t>
            </a:r>
            <a:r>
              <a:rPr lang="en-US" altLang="zh-CN" sz="2400" b="1" dirty="0">
                <a:latin typeface="Times New Roman" panose="02020603050405020304" pitchFamily="18" charset="0"/>
              </a:rPr>
              <a:t>)</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 </a:t>
            </a:r>
            <a:r>
              <a:rPr lang="en-US" altLang="zh-CN" sz="2400" b="1" i="1" dirty="0">
                <a:latin typeface="Times New Roman" panose="02020603050405020304" pitchFamily="18" charset="0"/>
              </a:rPr>
              <a:t>a</a:t>
            </a:r>
            <a:r>
              <a:rPr lang="en-US" altLang="zh-CN" sz="2400" b="1" i="1" baseline="-25000" dirty="0">
                <a:latin typeface="Times New Roman" panose="02020603050405020304" pitchFamily="18" charset="0"/>
              </a:rPr>
              <a:t>n</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sym typeface="Symbol" panose="05050102010706020507" pitchFamily="18" charset="2"/>
              </a:rPr>
              <a:t>2</a:t>
            </a:r>
            <a:r>
              <a:rPr lang="en-US" altLang="zh-CN" sz="2400" b="1" i="1" baseline="30000" dirty="0">
                <a:latin typeface="Times New Roman" panose="02020603050405020304" pitchFamily="18" charset="0"/>
                <a:sym typeface="Symbol" panose="05050102010706020507" pitchFamily="18" charset="2"/>
              </a:rPr>
              <a:t>n</a:t>
            </a:r>
            <a:r>
              <a:rPr lang="en-US" altLang="zh-CN" sz="2400" b="1" baseline="30000" dirty="0">
                <a:latin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a</a:t>
            </a:r>
            <a:r>
              <a:rPr lang="en-US" altLang="zh-CN" sz="2400" b="1" i="1" baseline="-25000" dirty="0">
                <a:latin typeface="Times New Roman" panose="02020603050405020304" pitchFamily="18" charset="0"/>
              </a:rPr>
              <a:t>n</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sym typeface="Symbol" panose="05050102010706020507" pitchFamily="18" charset="2"/>
              </a:rPr>
              <a:t>2</a:t>
            </a:r>
            <a:r>
              <a:rPr lang="en-US" altLang="zh-CN" sz="2400" b="1" i="1" baseline="30000" dirty="0">
                <a:latin typeface="Times New Roman" panose="02020603050405020304" pitchFamily="18" charset="0"/>
                <a:sym typeface="Symbol" panose="05050102010706020507" pitchFamily="18" charset="2"/>
              </a:rPr>
              <a:t>n</a:t>
            </a:r>
            <a:r>
              <a:rPr lang="en-US" altLang="zh-CN" sz="2400" b="1" baseline="30000" dirty="0">
                <a:latin typeface="Times New Roman" panose="02020603050405020304" pitchFamily="18" charset="0"/>
                <a:sym typeface="Symbol" panose="05050102010706020507" pitchFamily="18" charset="2"/>
              </a:rPr>
              <a:t>-2 </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a</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sym typeface="Symbol" panose="05050102010706020507" pitchFamily="18" charset="2"/>
              </a:rPr>
              <a:t>2</a:t>
            </a:r>
            <a:r>
              <a:rPr lang="en-US" altLang="zh-CN" sz="2400" b="1" baseline="30000" dirty="0">
                <a:latin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a</a:t>
            </a:r>
            <a:r>
              <a:rPr lang="en-US" altLang="zh-CN" sz="2400" b="1" baseline="-25000" dirty="0">
                <a:latin typeface="Times New Roman" panose="02020603050405020304" pitchFamily="18" charset="0"/>
              </a:rPr>
              <a:t>0</a:t>
            </a:r>
            <a:r>
              <a:rPr lang="en-US" altLang="zh-CN" sz="2400" b="1" dirty="0">
                <a:latin typeface="Times New Roman" panose="02020603050405020304" pitchFamily="18" charset="0"/>
                <a:sym typeface="Symbol" panose="05050102010706020507" pitchFamily="18" charset="2"/>
              </a:rPr>
              <a:t>2</a:t>
            </a:r>
            <a:r>
              <a:rPr lang="en-US" altLang="zh-CN" sz="2400" b="1" baseline="30000" dirty="0">
                <a:latin typeface="Times New Roman" panose="02020603050405020304" pitchFamily="18" charset="0"/>
                <a:sym typeface="Symbol" panose="05050102010706020507" pitchFamily="18" charset="2"/>
              </a:rPr>
              <a:t>0</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a</a:t>
            </a:r>
            <a:r>
              <a:rPr lang="en-US" altLang="zh-CN" sz="2400" b="1" baseline="-25000" dirty="0">
                <a:latin typeface="Times New Roman" panose="02020603050405020304" pitchFamily="18" charset="0"/>
              </a:rPr>
              <a:t>-1 </a:t>
            </a:r>
            <a:r>
              <a:rPr lang="en-US" altLang="zh-CN" sz="2400" b="1" dirty="0">
                <a:latin typeface="Times New Roman" panose="02020603050405020304" pitchFamily="18" charset="0"/>
                <a:sym typeface="Symbol" panose="05050102010706020507" pitchFamily="18" charset="2"/>
              </a:rPr>
              <a:t> 2</a:t>
            </a:r>
            <a:r>
              <a:rPr lang="en-US" altLang="zh-CN" sz="2400" b="1" baseline="30000" dirty="0">
                <a:latin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a</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sym typeface="Symbol" panose="05050102010706020507" pitchFamily="18" charset="2"/>
              </a:rPr>
              <a:t>2</a:t>
            </a:r>
            <a:r>
              <a:rPr lang="en-US" altLang="zh-CN" sz="2400" b="1" baseline="30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a</a:t>
            </a:r>
            <a:r>
              <a:rPr lang="en-US" altLang="zh-CN" sz="2400" b="1" baseline="-25000" dirty="0">
                <a:latin typeface="Times New Roman" panose="02020603050405020304" pitchFamily="18" charset="0"/>
              </a:rPr>
              <a:t>-m</a:t>
            </a:r>
            <a:r>
              <a:rPr lang="en-US" altLang="zh-CN" sz="2400" b="1" dirty="0">
                <a:latin typeface="Times New Roman" panose="02020603050405020304" pitchFamily="18" charset="0"/>
                <a:sym typeface="Symbol" panose="05050102010706020507" pitchFamily="18" charset="2"/>
              </a:rPr>
              <a:t>2</a:t>
            </a:r>
            <a:r>
              <a:rPr lang="en-US" altLang="zh-CN" sz="2400" b="1" baseline="30000" dirty="0">
                <a:latin typeface="Times New Roman" panose="02020603050405020304" pitchFamily="18" charset="0"/>
                <a:sym typeface="Symbol" panose="05050102010706020507" pitchFamily="18" charset="2"/>
              </a:rPr>
              <a:t>-m</a:t>
            </a:r>
          </a:p>
        </p:txBody>
      </p:sp>
      <p:graphicFrame>
        <p:nvGraphicFramePr>
          <p:cNvPr id="81924" name="Object 4"/>
          <p:cNvGraphicFramePr/>
          <p:nvPr/>
        </p:nvGraphicFramePr>
        <p:xfrm>
          <a:off x="2144713" y="4619625"/>
          <a:ext cx="1608137" cy="820738"/>
        </p:xfrm>
        <a:graphic>
          <a:graphicData uri="http://schemas.openxmlformats.org/presentationml/2006/ole">
            <mc:AlternateContent xmlns:mc="http://schemas.openxmlformats.org/markup-compatibility/2006">
              <mc:Choice xmlns:v="urn:schemas-microsoft-com:vml" Requires="v">
                <p:oleObj spid="_x0000_s3081" r:id="rId3" imgW="1841500" imgH="939800" progId="Equation.3">
                  <p:embed/>
                </p:oleObj>
              </mc:Choice>
              <mc:Fallback>
                <p:oleObj r:id="rId3" imgW="1841500" imgH="939800" progId="Equation.3">
                  <p:embed/>
                  <p:pic>
                    <p:nvPicPr>
                      <p:cNvPr id="0" name="图片 3075"/>
                      <p:cNvPicPr/>
                      <p:nvPr/>
                    </p:nvPicPr>
                    <p:blipFill>
                      <a:blip r:embed="rId4"/>
                      <a:stretch>
                        <a:fillRect/>
                      </a:stretch>
                    </p:blipFill>
                    <p:spPr>
                      <a:xfrm>
                        <a:off x="2144713" y="4619625"/>
                        <a:ext cx="1608137" cy="820738"/>
                      </a:xfrm>
                      <a:prstGeom prst="rect">
                        <a:avLst/>
                      </a:prstGeom>
                      <a:noFill/>
                      <a:ln w="38100">
                        <a:noFill/>
                        <a:miter/>
                      </a:ln>
                    </p:spPr>
                  </p:pic>
                </p:oleObj>
              </mc:Fallback>
            </mc:AlternateContent>
          </a:graphicData>
        </a:graphic>
      </p:graphicFrame>
      <p:sp>
        <p:nvSpPr>
          <p:cNvPr id="81925" name="Text Box 5"/>
          <p:cNvSpPr txBox="1"/>
          <p:nvPr/>
        </p:nvSpPr>
        <p:spPr>
          <a:xfrm>
            <a:off x="798513" y="5854700"/>
            <a:ext cx="8135937" cy="566738"/>
          </a:xfrm>
          <a:prstGeom prst="rect">
            <a:avLst/>
          </a:prstGeom>
          <a:noFill/>
          <a:ln w="9525">
            <a:noFill/>
          </a:ln>
        </p:spPr>
        <p:txBody>
          <a:bodyPr>
            <a:spAutoFit/>
          </a:bodyPr>
          <a:lstStyle/>
          <a:p>
            <a:pPr fontAlgn="base">
              <a:lnSpc>
                <a:spcPct val="130000"/>
              </a:lnSpc>
              <a:spcBef>
                <a:spcPct val="50000"/>
              </a:spcBef>
            </a:pPr>
            <a:r>
              <a:rPr lang="zh-CN" altLang="en-US" sz="2400" b="1" dirty="0">
                <a:latin typeface="Times New Roman" panose="02020603050405020304" pitchFamily="18" charset="0"/>
              </a:rPr>
              <a:t>其中，</a:t>
            </a:r>
            <a:r>
              <a:rPr lang="en-US" altLang="zh-CN" sz="2400" b="1" i="1" dirty="0">
                <a:latin typeface="Times New Roman" panose="02020603050405020304" pitchFamily="18" charset="0"/>
              </a:rPr>
              <a:t>a</a:t>
            </a:r>
            <a:r>
              <a:rPr lang="en-US" altLang="zh-CN" sz="2400" b="1" i="1" baseline="-25000" dirty="0">
                <a:latin typeface="Times New Roman" panose="02020603050405020304" pitchFamily="18" charset="0"/>
              </a:rPr>
              <a:t>i</a:t>
            </a:r>
            <a:r>
              <a:rPr lang="en-US" altLang="zh-CN" sz="2400" b="1" dirty="0">
                <a:latin typeface="Times New Roman" panose="02020603050405020304" pitchFamily="18" charset="0"/>
              </a:rPr>
              <a:t>=0</a:t>
            </a:r>
            <a:r>
              <a:rPr lang="zh-CN" altLang="zh-CN" sz="2400" b="1" dirty="0">
                <a:latin typeface="Times New Roman" panose="02020603050405020304" pitchFamily="18" charset="0"/>
              </a:rPr>
              <a:t>或1, </a:t>
            </a:r>
            <a:r>
              <a:rPr lang="en-US" altLang="zh-CN" sz="2400" b="1" i="1" dirty="0">
                <a:latin typeface="Times New Roman" panose="02020603050405020304" pitchFamily="18" charset="0"/>
              </a:rPr>
              <a:t>n</a:t>
            </a:r>
            <a:r>
              <a:rPr lang="zh-CN" altLang="zh-CN" sz="2400" b="1" dirty="0">
                <a:latin typeface="Times New Roman" panose="02020603050405020304" pitchFamily="18" charset="0"/>
              </a:rPr>
              <a:t>为整数部分的位数, </a:t>
            </a:r>
            <a:r>
              <a:rPr lang="en-US" altLang="zh-CN" sz="2400" b="1" i="1" dirty="0">
                <a:latin typeface="Times New Roman" panose="02020603050405020304" pitchFamily="18" charset="0"/>
              </a:rPr>
              <a:t>m</a:t>
            </a:r>
            <a:r>
              <a:rPr lang="zh-CN" altLang="zh-CN" sz="2400" b="1" dirty="0">
                <a:latin typeface="Times New Roman" panose="02020603050405020304" pitchFamily="18" charset="0"/>
              </a:rPr>
              <a:t>为小数部分的位数</a:t>
            </a:r>
            <a:r>
              <a:rPr lang="zh-CN" altLang="en-US" sz="2400" b="1" dirty="0">
                <a:latin typeface="Times New Roman" panose="02020603050405020304" pitchFamily="18" charset="0"/>
              </a:rPr>
              <a:t>。</a:t>
            </a:r>
          </a:p>
        </p:txBody>
      </p:sp>
      <p:sp>
        <p:nvSpPr>
          <p:cNvPr id="81927" name="Rectangle 7"/>
          <p:cNvSpPr/>
          <p:nvPr/>
        </p:nvSpPr>
        <p:spPr>
          <a:xfrm>
            <a:off x="1076325" y="5457825"/>
            <a:ext cx="6729413" cy="457200"/>
          </a:xfrm>
          <a:prstGeom prst="rect">
            <a:avLst/>
          </a:prstGeom>
          <a:noFill/>
          <a:ln w="9525">
            <a:noFill/>
          </a:ln>
        </p:spPr>
        <p:txBody>
          <a:bodyPr wrap="none">
            <a:spAutoFit/>
          </a:bodyPr>
          <a:lstStyle/>
          <a:p>
            <a:r>
              <a:rPr lang="zh-CN" altLang="en-US" sz="2400" b="1" dirty="0">
                <a:latin typeface="Times New Roman" panose="02020603050405020304" pitchFamily="18" charset="0"/>
              </a:rPr>
              <a:t>例</a:t>
            </a:r>
            <a:r>
              <a:rPr lang="en-US" altLang="zh-CN" sz="2400" b="1" dirty="0">
                <a:latin typeface="Times New Roman" panose="02020603050405020304" pitchFamily="18" charset="0"/>
              </a:rPr>
              <a:t>: (1011.01</a:t>
            </a:r>
            <a:r>
              <a:rPr lang="en-US" altLang="zh-CN" sz="2400" b="1" dirty="0">
                <a:latin typeface="Times New Roman" panose="02020603050405020304" pitchFamily="18" charset="0"/>
                <a:sym typeface="Wingdings" panose="05000000000000000000" pitchFamily="2" charset="2"/>
              </a:rPr>
              <a:t>)</a:t>
            </a:r>
            <a:r>
              <a:rPr lang="en-US" altLang="zh-CN" sz="2400" b="1" baseline="-25000" dirty="0">
                <a:latin typeface="Times New Roman" panose="02020603050405020304" pitchFamily="18" charset="0"/>
                <a:sym typeface="Wingdings" panose="05000000000000000000" pitchFamily="2" charset="2"/>
              </a:rPr>
              <a:t>2</a:t>
            </a:r>
            <a:r>
              <a:rPr lang="en-US" altLang="zh-CN" sz="2400" b="1" dirty="0">
                <a:latin typeface="Times New Roman" panose="02020603050405020304" pitchFamily="18" charset="0"/>
                <a:sym typeface="Wingdings" panose="05000000000000000000" pitchFamily="2" charset="2"/>
              </a:rPr>
              <a:t>=1 </a:t>
            </a:r>
            <a:r>
              <a:rPr lang="en-US" altLang="zh-CN" sz="2400" b="1" dirty="0">
                <a:latin typeface="Times New Roman" panose="02020603050405020304" pitchFamily="18" charset="0"/>
                <a:sym typeface="Symbol" panose="05050102010706020507" pitchFamily="18" charset="2"/>
              </a:rPr>
              <a:t></a:t>
            </a:r>
            <a:r>
              <a:rPr lang="en-US" altLang="zh-CN" sz="2400" b="1" dirty="0">
                <a:solidFill>
                  <a:srgbClr val="FF00FF"/>
                </a:solidFill>
                <a:latin typeface="Times New Roman" panose="02020603050405020304" pitchFamily="18" charset="0"/>
                <a:sym typeface="Symbol" panose="05050102010706020507" pitchFamily="18" charset="2"/>
              </a:rPr>
              <a:t>2</a:t>
            </a:r>
            <a:r>
              <a:rPr lang="en-US" altLang="zh-CN" sz="2400" b="1" baseline="30000" dirty="0">
                <a:solidFill>
                  <a:srgbClr val="FF00FF"/>
                </a:solidFill>
                <a:latin typeface="Times New Roman" panose="02020603050405020304" pitchFamily="18" charset="0"/>
                <a:sym typeface="Symbol" panose="05050102010706020507" pitchFamily="18" charset="2"/>
              </a:rPr>
              <a:t>3</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0</a:t>
            </a:r>
            <a:r>
              <a:rPr lang="en-US" altLang="zh-CN" sz="2400" b="1" dirty="0">
                <a:latin typeface="Times New Roman" panose="02020603050405020304" pitchFamily="18" charset="0"/>
                <a:sym typeface="Symbol" panose="05050102010706020507" pitchFamily="18" charset="2"/>
              </a:rPr>
              <a:t></a:t>
            </a:r>
            <a:r>
              <a:rPr lang="en-US" altLang="zh-CN" sz="2400" b="1" dirty="0">
                <a:solidFill>
                  <a:srgbClr val="FF00FF"/>
                </a:solidFill>
                <a:latin typeface="Times New Roman" panose="02020603050405020304" pitchFamily="18" charset="0"/>
                <a:sym typeface="Symbol" panose="05050102010706020507" pitchFamily="18" charset="2"/>
              </a:rPr>
              <a:t>2</a:t>
            </a:r>
            <a:r>
              <a:rPr lang="en-US" altLang="zh-CN" sz="2400" b="1" baseline="30000" dirty="0">
                <a:solidFill>
                  <a:srgbClr val="FF00FF"/>
                </a:solidFill>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 +1</a:t>
            </a:r>
            <a:r>
              <a:rPr lang="en-US" altLang="zh-CN" sz="2400" b="1" dirty="0">
                <a:solidFill>
                  <a:srgbClr val="FF00FF"/>
                </a:solidFill>
                <a:latin typeface="Times New Roman" panose="02020603050405020304" pitchFamily="18" charset="0"/>
                <a:sym typeface="Symbol" panose="05050102010706020507" pitchFamily="18" charset="2"/>
              </a:rPr>
              <a:t>2</a:t>
            </a:r>
            <a:r>
              <a:rPr lang="en-US" altLang="zh-CN" sz="2400" b="1" baseline="30000" dirty="0">
                <a:solidFill>
                  <a:srgbClr val="FF00FF"/>
                </a:solidFill>
                <a:latin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sym typeface="Symbol" panose="05050102010706020507" pitchFamily="18" charset="2"/>
              </a:rPr>
              <a:t>+1</a:t>
            </a:r>
            <a:r>
              <a:rPr lang="en-US" altLang="zh-CN" sz="2400" b="1" dirty="0">
                <a:solidFill>
                  <a:srgbClr val="FF00FF"/>
                </a:solidFill>
                <a:latin typeface="Times New Roman" panose="02020603050405020304" pitchFamily="18" charset="0"/>
                <a:sym typeface="Symbol" panose="05050102010706020507" pitchFamily="18" charset="2"/>
              </a:rPr>
              <a:t>2</a:t>
            </a:r>
            <a:r>
              <a:rPr lang="en-US" altLang="zh-CN" sz="2400" b="1" baseline="30000" dirty="0">
                <a:solidFill>
                  <a:srgbClr val="FF00FF"/>
                </a:solidFill>
                <a:latin typeface="Times New Roman" panose="02020603050405020304" pitchFamily="18" charset="0"/>
                <a:sym typeface="Symbol" panose="05050102010706020507" pitchFamily="18" charset="2"/>
              </a:rPr>
              <a:t>0</a:t>
            </a:r>
            <a:r>
              <a:rPr lang="en-US" altLang="zh-CN" sz="2400" b="1" dirty="0">
                <a:latin typeface="Times New Roman" panose="02020603050405020304" pitchFamily="18" charset="0"/>
                <a:sym typeface="Symbol" panose="05050102010706020507" pitchFamily="18" charset="2"/>
              </a:rPr>
              <a:t>+0</a:t>
            </a:r>
            <a:r>
              <a:rPr lang="en-US" altLang="zh-CN" sz="2400" b="1" dirty="0">
                <a:solidFill>
                  <a:srgbClr val="FF00FF"/>
                </a:solidFill>
                <a:latin typeface="Times New Roman" panose="02020603050405020304" pitchFamily="18" charset="0"/>
                <a:sym typeface="Symbol" panose="05050102010706020507" pitchFamily="18" charset="2"/>
              </a:rPr>
              <a:t>2</a:t>
            </a:r>
            <a:r>
              <a:rPr lang="en-US" altLang="zh-CN" sz="2400" b="1" baseline="30000" dirty="0">
                <a:solidFill>
                  <a:srgbClr val="FF00FF"/>
                </a:solidFill>
                <a:latin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sym typeface="Symbol" panose="05050102010706020507" pitchFamily="18" charset="2"/>
              </a:rPr>
              <a:t>+1</a:t>
            </a:r>
            <a:r>
              <a:rPr lang="en-US" altLang="zh-CN" sz="2400" b="1" dirty="0">
                <a:solidFill>
                  <a:srgbClr val="FF00FF"/>
                </a:solidFill>
                <a:latin typeface="Times New Roman" panose="02020603050405020304" pitchFamily="18" charset="0"/>
                <a:sym typeface="Symbol" panose="05050102010706020507" pitchFamily="18" charset="2"/>
              </a:rPr>
              <a:t>2</a:t>
            </a:r>
            <a:r>
              <a:rPr lang="en-US" altLang="zh-CN" sz="2400" b="1" baseline="30000" dirty="0">
                <a:solidFill>
                  <a:srgbClr val="FF00FF"/>
                </a:solidFill>
                <a:latin typeface="Times New Roman" panose="02020603050405020304" pitchFamily="18" charset="0"/>
                <a:sym typeface="Symbol" panose="05050102010706020507" pitchFamily="18" charset="2"/>
              </a:rPr>
              <a:t>-2</a:t>
            </a:r>
            <a:endParaRPr lang="en-US" altLang="zh-CN" sz="2400" b="1" baseline="30000" dirty="0">
              <a:solidFill>
                <a:srgbClr val="FF00FF"/>
              </a:solidFill>
              <a:latin typeface="Times New Roman" panose="02020603050405020304" pitchFamily="18" charset="0"/>
              <a:sym typeface="Wingdings" panose="05000000000000000000" pitchFamily="2" charset="2"/>
            </a:endParaRPr>
          </a:p>
        </p:txBody>
      </p:sp>
      <p:sp>
        <p:nvSpPr>
          <p:cNvPr id="81928" name="AutoShape 8"/>
          <p:cNvSpPr/>
          <p:nvPr/>
        </p:nvSpPr>
        <p:spPr>
          <a:xfrm>
            <a:off x="5994400" y="4448175"/>
            <a:ext cx="2338388" cy="860425"/>
          </a:xfrm>
          <a:prstGeom prst="cloudCallout">
            <a:avLst>
              <a:gd name="adj1" fmla="val -46606"/>
              <a:gd name="adj2" fmla="val 67713"/>
            </a:avLst>
          </a:prstGeom>
          <a:noFill/>
          <a:ln w="12700" cap="flat" cmpd="sng">
            <a:solidFill>
              <a:schemeClr val="tx1"/>
            </a:solidFill>
            <a:prstDash val="solid"/>
            <a:headEnd type="none" w="med" len="med"/>
            <a:tailEnd type="none" w="med" len="med"/>
          </a:ln>
        </p:spPr>
        <p:txBody>
          <a:bodyPr/>
          <a:lstStyle/>
          <a:p>
            <a:pPr algn="ctr"/>
            <a:r>
              <a:rPr lang="zh-CN" altLang="en-US" sz="2000" b="1" dirty="0">
                <a:solidFill>
                  <a:srgbClr val="FF00FF"/>
                </a:solidFill>
                <a:latin typeface="Times New Roman" panose="02020603050405020304" pitchFamily="18" charset="0"/>
              </a:rPr>
              <a:t>权值一般用十进制表示</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Effect transition="in" filter="barn(outVertical)">
                                      <p:cBhvr>
                                        <p:cTn id="12" dur="500"/>
                                        <p:tgtEl>
                                          <p:spTgt spid="92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animEffect transition="in" filter="barn(outVertical)">
                                      <p:cBhvr>
                                        <p:cTn id="17" dur="500"/>
                                        <p:tgtEl>
                                          <p:spTgt spid="92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9219">
                                            <p:txEl>
                                              <p:pRg st="2" end="2"/>
                                            </p:txEl>
                                          </p:spTgt>
                                        </p:tgtEl>
                                        <p:attrNameLst>
                                          <p:attrName>style.visibility</p:attrName>
                                        </p:attrNameLst>
                                      </p:cBhvr>
                                      <p:to>
                                        <p:strVal val="visible"/>
                                      </p:to>
                                    </p:set>
                                    <p:animEffect transition="in" filter="barn(outVertical)">
                                      <p:cBhvr>
                                        <p:cTn id="22" dur="500"/>
                                        <p:tgtEl>
                                          <p:spTgt spid="92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9219">
                                            <p:txEl>
                                              <p:pRg st="3" end="3"/>
                                            </p:txEl>
                                          </p:spTgt>
                                        </p:tgtEl>
                                        <p:attrNameLst>
                                          <p:attrName>style.visibility</p:attrName>
                                        </p:attrNameLst>
                                      </p:cBhvr>
                                      <p:to>
                                        <p:strVal val="visible"/>
                                      </p:to>
                                    </p:set>
                                    <p:animEffect transition="in" filter="barn(outVertical)">
                                      <p:cBhvr>
                                        <p:cTn id="27" dur="500"/>
                                        <p:tgtEl>
                                          <p:spTgt spid="921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9220">
                                            <p:txEl>
                                              <p:pRg st="0" end="0"/>
                                            </p:txEl>
                                          </p:spTgt>
                                        </p:tgtEl>
                                        <p:attrNameLst>
                                          <p:attrName>style.visibility</p:attrName>
                                        </p:attrNameLst>
                                      </p:cBhvr>
                                      <p:to>
                                        <p:strVal val="visible"/>
                                      </p:to>
                                    </p:set>
                                    <p:animEffect transition="in" filter="barn(outVertical)">
                                      <p:cBhvr>
                                        <p:cTn id="32" dur="500"/>
                                        <p:tgtEl>
                                          <p:spTgt spid="922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9219">
                                            <p:txEl>
                                              <p:pRg st="5" end="5"/>
                                            </p:txEl>
                                          </p:spTgt>
                                        </p:tgtEl>
                                        <p:attrNameLst>
                                          <p:attrName>style.visibility</p:attrName>
                                        </p:attrNameLst>
                                      </p:cBhvr>
                                      <p:to>
                                        <p:strVal val="visible"/>
                                      </p:to>
                                    </p:set>
                                    <p:animEffect transition="in" filter="barn(outVertical)">
                                      <p:cBhvr>
                                        <p:cTn id="37" dur="500"/>
                                        <p:tgtEl>
                                          <p:spTgt spid="921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1923">
                                            <p:txEl>
                                              <p:pRg st="0" end="0"/>
                                            </p:txEl>
                                          </p:spTgt>
                                        </p:tgtEl>
                                        <p:attrNameLst>
                                          <p:attrName>style.visibility</p:attrName>
                                        </p:attrNameLst>
                                      </p:cBhvr>
                                      <p:to>
                                        <p:strVal val="visible"/>
                                      </p:to>
                                    </p:set>
                                    <p:animEffect transition="in" filter="wipe(left)">
                                      <p:cBhvr>
                                        <p:cTn id="42" dur="500"/>
                                        <p:tgtEl>
                                          <p:spTgt spid="8192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1924"/>
                                        </p:tgtEl>
                                        <p:attrNameLst>
                                          <p:attrName>style.visibility</p:attrName>
                                        </p:attrNameLst>
                                      </p:cBhvr>
                                      <p:to>
                                        <p:strVal val="visible"/>
                                      </p:to>
                                    </p:set>
                                    <p:animEffect transition="in" filter="wipe(left)">
                                      <p:cBhvr>
                                        <p:cTn id="47" dur="500"/>
                                        <p:tgtEl>
                                          <p:spTgt spid="819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1925">
                                            <p:txEl>
                                              <p:pRg st="0" end="0"/>
                                            </p:txEl>
                                          </p:spTgt>
                                        </p:tgtEl>
                                        <p:attrNameLst>
                                          <p:attrName>style.visibility</p:attrName>
                                        </p:attrNameLst>
                                      </p:cBhvr>
                                      <p:to>
                                        <p:strVal val="visible"/>
                                      </p:to>
                                    </p:set>
                                    <p:animEffect transition="in" filter="wipe(left)">
                                      <p:cBhvr>
                                        <p:cTn id="52" dur="500"/>
                                        <p:tgtEl>
                                          <p:spTgt spid="8192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1927">
                                            <p:txEl>
                                              <p:pRg st="0" end="0"/>
                                            </p:txEl>
                                          </p:spTgt>
                                        </p:tgtEl>
                                        <p:attrNameLst>
                                          <p:attrName>style.visibility</p:attrName>
                                        </p:attrNameLst>
                                      </p:cBhvr>
                                      <p:to>
                                        <p:strVal val="visible"/>
                                      </p:to>
                                    </p:set>
                                    <p:animEffect transition="in" filter="blinds(horizontal)">
                                      <p:cBhvr>
                                        <p:cTn id="57" dur="500"/>
                                        <p:tgtEl>
                                          <p:spTgt spid="8192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1928"/>
                                        </p:tgtEl>
                                        <p:attrNameLst>
                                          <p:attrName>style.visibility</p:attrName>
                                        </p:attrNameLst>
                                      </p:cBhvr>
                                      <p:to>
                                        <p:strVal val="visible"/>
                                      </p:to>
                                    </p:set>
                                    <p:animEffect transition="in" filter="blinds(horizontal)">
                                      <p:cBhvr>
                                        <p:cTn id="62" dur="500"/>
                                        <p:tgtEl>
                                          <p:spTgt spid="81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uild="p"/>
      <p:bldP spid="9220" grpId="0" build="p"/>
      <p:bldP spid="81923" grpId="0" build="p"/>
      <p:bldP spid="81925" grpId="0" build="p"/>
      <p:bldP spid="8192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88950" y="787400"/>
            <a:ext cx="8229600" cy="1600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例</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3</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已知</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[x]</a:t>
            </a:r>
            <a:r>
              <a:rPr kumimoji="0" lang="zh-CN" altLang="en-US" sz="2800" b="0" i="0" u="none" strike="noStrike" kern="0" cap="none" spc="0" normalizeH="0" baseline="-25000" noProof="0" dirty="0">
                <a:ln>
                  <a:noFill/>
                </a:ln>
                <a:solidFill>
                  <a:schemeClr val="tx1"/>
                </a:solidFill>
                <a:effectLst/>
                <a:uLnTx/>
                <a:uFillTx/>
                <a:latin typeface="+mn-lt"/>
                <a:ea typeface="+mn-ea"/>
                <a:cs typeface="+mn-cs"/>
              </a:rPr>
              <a:t>补</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&gt;[y]</a:t>
            </a:r>
            <a:r>
              <a:rPr kumimoji="0" lang="zh-CN" altLang="en-US" sz="2800" b="0" i="0" u="none" strike="noStrike" kern="0" cap="none" spc="0" normalizeH="0" baseline="-25000" noProof="0" dirty="0">
                <a:ln>
                  <a:noFill/>
                </a:ln>
                <a:solidFill>
                  <a:schemeClr val="tx1"/>
                </a:solidFill>
                <a:effectLst/>
                <a:uLnTx/>
                <a:uFillTx/>
                <a:latin typeface="+mn-lt"/>
                <a:ea typeface="+mn-ea"/>
                <a:cs typeface="+mn-cs"/>
              </a:rPr>
              <a:t>补</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，是否有</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x&gt;y</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解：举例说明：</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pic>
        <p:nvPicPr>
          <p:cNvPr id="63491" name="Picture 2"/>
          <p:cNvPicPr>
            <a:picLocks noChangeAspect="1"/>
          </p:cNvPicPr>
          <p:nvPr/>
        </p:nvPicPr>
        <p:blipFill>
          <a:blip r:embed="rId2"/>
          <a:stretch>
            <a:fillRect/>
          </a:stretch>
        </p:blipFill>
        <p:spPr>
          <a:xfrm>
            <a:off x="1249363" y="1935163"/>
            <a:ext cx="3306762" cy="3906837"/>
          </a:xfrm>
          <a:prstGeom prst="rect">
            <a:avLst/>
          </a:prstGeom>
          <a:noFill/>
          <a:ln w="9525">
            <a:noFill/>
          </a:ln>
        </p:spPr>
      </p:pic>
      <p:sp>
        <p:nvSpPr>
          <p:cNvPr id="63492" name="矩形 5"/>
          <p:cNvSpPr/>
          <p:nvPr/>
        </p:nvSpPr>
        <p:spPr>
          <a:xfrm>
            <a:off x="4700588" y="2108200"/>
            <a:ext cx="4067175" cy="3324225"/>
          </a:xfrm>
          <a:prstGeom prst="rect">
            <a:avLst/>
          </a:prstGeom>
          <a:noFill/>
          <a:ln w="9525">
            <a:noFill/>
          </a:ln>
        </p:spPr>
        <p:txBody>
          <a:bodyPr>
            <a:spAutoFit/>
          </a:bodyPr>
          <a:lstStyle/>
          <a:p>
            <a:pPr>
              <a:lnSpc>
                <a:spcPct val="150000"/>
              </a:lnSpc>
            </a:pPr>
            <a:r>
              <a:rPr lang="zh-CN" altLang="en-US" b="1" dirty="0">
                <a:latin typeface="Times New Roman" panose="02020603050405020304" pitchFamily="18" charset="0"/>
              </a:rPr>
              <a:t>例如：</a:t>
            </a:r>
            <a:endParaRPr lang="en-US" altLang="zh-CN" b="1" dirty="0">
              <a:latin typeface="Times New Roman" panose="02020603050405020304" pitchFamily="18" charset="0"/>
            </a:endParaRPr>
          </a:p>
          <a:p>
            <a:pPr>
              <a:lnSpc>
                <a:spcPct val="150000"/>
              </a:lnSpc>
            </a:pPr>
            <a:r>
              <a:rPr lang="zh-CN" altLang="en-US" b="1" dirty="0">
                <a:latin typeface="Times New Roman" panose="02020603050405020304" pitchFamily="18" charset="0"/>
              </a:rPr>
              <a:t> </a:t>
            </a:r>
            <a:r>
              <a:rPr lang="en-US" altLang="zh-CN" b="1" dirty="0">
                <a:latin typeface="Times New Roman" panose="02020603050405020304" pitchFamily="18" charset="0"/>
              </a:rPr>
              <a:t>[-2]</a:t>
            </a:r>
            <a:r>
              <a:rPr lang="zh-CN" altLang="en-US" b="1" baseline="-25000" dirty="0">
                <a:latin typeface="Times New Roman" panose="02020603050405020304" pitchFamily="18" charset="0"/>
              </a:rPr>
              <a:t>补</a:t>
            </a:r>
            <a:r>
              <a:rPr lang="en-US" altLang="zh-CN" b="1" dirty="0">
                <a:latin typeface="Times New Roman" panose="02020603050405020304" pitchFamily="18" charset="0"/>
              </a:rPr>
              <a:t>=1011 &gt; [1]</a:t>
            </a:r>
            <a:r>
              <a:rPr lang="zh-CN" altLang="en-US" b="1" baseline="-25000" dirty="0">
                <a:latin typeface="Times New Roman" panose="02020603050405020304" pitchFamily="18" charset="0"/>
              </a:rPr>
              <a:t>补</a:t>
            </a:r>
            <a:r>
              <a:rPr lang="en-US" altLang="zh-CN" b="1" dirty="0">
                <a:latin typeface="Times New Roman" panose="02020603050405020304" pitchFamily="18" charset="0"/>
              </a:rPr>
              <a:t>=0001</a:t>
            </a:r>
            <a:r>
              <a:rPr lang="zh-CN" altLang="en-US" b="1" dirty="0">
                <a:latin typeface="Times New Roman" panose="02020603050405020304" pitchFamily="18" charset="0"/>
              </a:rPr>
              <a:t>，</a:t>
            </a:r>
            <a:r>
              <a:rPr lang="en-US" altLang="zh-CN" b="1" dirty="0">
                <a:latin typeface="Times New Roman" panose="02020603050405020304" pitchFamily="18" charset="0"/>
              </a:rPr>
              <a:t> </a:t>
            </a:r>
            <a:r>
              <a:rPr lang="zh-CN" altLang="en-US" b="1" dirty="0">
                <a:latin typeface="Times New Roman" panose="02020603050405020304" pitchFamily="18" charset="0"/>
              </a:rPr>
              <a:t>但是：</a:t>
            </a:r>
            <a:r>
              <a:rPr lang="en-US" altLang="zh-CN" b="1" dirty="0">
                <a:latin typeface="Times New Roman" panose="02020603050405020304" pitchFamily="18" charset="0"/>
              </a:rPr>
              <a:t>-2 &lt; 1 </a:t>
            </a:r>
          </a:p>
          <a:p>
            <a:pPr>
              <a:lnSpc>
                <a:spcPct val="150000"/>
              </a:lnSpc>
            </a:pPr>
            <a:r>
              <a:rPr lang="zh-CN" altLang="en-US" b="1" dirty="0">
                <a:latin typeface="Times New Roman" panose="02020603050405020304" pitchFamily="18" charset="0"/>
              </a:rPr>
              <a:t>所以： 此结论</a:t>
            </a:r>
            <a:r>
              <a:rPr lang="zh-CN" altLang="en-US" b="1" dirty="0">
                <a:solidFill>
                  <a:srgbClr val="FF00FF"/>
                </a:solidFill>
                <a:latin typeface="Times New Roman" panose="02020603050405020304" pitchFamily="18" charset="0"/>
              </a:rPr>
              <a:t>不一定</a:t>
            </a:r>
            <a:r>
              <a:rPr lang="zh-CN" altLang="en-US" b="1" dirty="0">
                <a:latin typeface="Times New Roman" panose="02020603050405020304" pitchFamily="18" charset="0"/>
              </a:rPr>
              <a:t>成立。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491"/>
                                        </p:tgtEl>
                                        <p:attrNameLst>
                                          <p:attrName>style.visibility</p:attrName>
                                        </p:attrNameLst>
                                      </p:cBhvr>
                                      <p:to>
                                        <p:strVal val="visible"/>
                                      </p:to>
                                    </p:set>
                                    <p:animEffect transition="in" filter="blinds(horizontal)">
                                      <p:cBhvr>
                                        <p:cTn id="17" dur="500"/>
                                        <p:tgtEl>
                                          <p:spTgt spid="634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gtEl>
                                        <p:attrNameLst>
                                          <p:attrName>style.visibility</p:attrName>
                                        </p:attrNameLst>
                                      </p:cBhvr>
                                      <p:to>
                                        <p:strVal val="visible"/>
                                      </p:to>
                                    </p:set>
                                    <p:animEffect transition="in" filter="blinds(horizontal)">
                                      <p:cBhvr>
                                        <p:cTn id="22"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p:nvPr/>
        </p:nvSpPr>
        <p:spPr>
          <a:xfrm>
            <a:off x="1012825" y="3452813"/>
            <a:ext cx="7259638" cy="1117600"/>
          </a:xfrm>
          <a:prstGeom prst="rect">
            <a:avLst/>
          </a:prstGeom>
          <a:noFill/>
          <a:ln w="9525">
            <a:noFill/>
          </a:ln>
        </p:spPr>
        <p:txBody>
          <a:bodyPr>
            <a:spAutoFit/>
          </a:bodyPr>
          <a:lstStyle/>
          <a:p>
            <a:pPr indent="476250" fontAlgn="base">
              <a:lnSpc>
                <a:spcPct val="120000"/>
              </a:lnSpc>
              <a:spcBef>
                <a:spcPct val="50000"/>
              </a:spcBef>
            </a:pPr>
            <a:r>
              <a:rPr lang="zh-CN" altLang="en-US" b="1" dirty="0">
                <a:latin typeface="Times New Roman" panose="02020603050405020304" pitchFamily="18" charset="0"/>
              </a:rPr>
              <a:t>同号数相加或异号数相减，运算规则为绝对值相加，取被加</a:t>
            </a:r>
            <a:r>
              <a:rPr lang="en-US" altLang="zh-CN" b="1" dirty="0">
                <a:latin typeface="Times New Roman" panose="02020603050405020304" pitchFamily="18" charset="0"/>
              </a:rPr>
              <a:t>(</a:t>
            </a:r>
            <a:r>
              <a:rPr lang="zh-CN" altLang="en-US" b="1" dirty="0">
                <a:latin typeface="Times New Roman" panose="02020603050405020304" pitchFamily="18" charset="0"/>
              </a:rPr>
              <a:t>减</a:t>
            </a:r>
            <a:r>
              <a:rPr lang="en-US" altLang="zh-CN" b="1" dirty="0">
                <a:latin typeface="Times New Roman" panose="02020603050405020304" pitchFamily="18" charset="0"/>
              </a:rPr>
              <a:t>)</a:t>
            </a:r>
            <a:r>
              <a:rPr lang="zh-CN" altLang="en-US" b="1" dirty="0">
                <a:latin typeface="Times New Roman" panose="02020603050405020304" pitchFamily="18" charset="0"/>
              </a:rPr>
              <a:t>数的符号。</a:t>
            </a:r>
          </a:p>
        </p:txBody>
      </p:sp>
      <p:sp>
        <p:nvSpPr>
          <p:cNvPr id="21519" name="Text Box 15"/>
          <p:cNvSpPr txBox="1"/>
          <p:nvPr/>
        </p:nvSpPr>
        <p:spPr>
          <a:xfrm>
            <a:off x="1363663" y="4462463"/>
            <a:ext cx="3609975" cy="1044575"/>
          </a:xfrm>
          <a:prstGeom prst="rect">
            <a:avLst/>
          </a:prstGeom>
          <a:noFill/>
          <a:ln w="9525">
            <a:noFill/>
          </a:ln>
        </p:spPr>
        <p:txBody>
          <a:bodyPr wrap="none">
            <a:spAutoFit/>
          </a:bodyPr>
          <a:lstStyle/>
          <a:p>
            <a:pPr marL="476250" indent="-476250" fontAlgn="base">
              <a:lnSpc>
                <a:spcPct val="120000"/>
              </a:lnSpc>
              <a:buChar char="•"/>
            </a:pPr>
            <a:r>
              <a:rPr lang="en-US" altLang="zh-CN" sz="2600" dirty="0">
                <a:latin typeface="Times New Roman" panose="02020603050405020304" pitchFamily="18" charset="0"/>
              </a:rPr>
              <a:t> (+</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sz="2600" i="1" dirty="0">
                <a:latin typeface="Times New Roman" panose="02020603050405020304" pitchFamily="18" charset="0"/>
              </a:rPr>
              <a:t>-</a:t>
            </a:r>
            <a:r>
              <a:rPr lang="en-US" altLang="zh-CN" sz="2600" dirty="0">
                <a:latin typeface="Times New Roman" panose="02020603050405020304" pitchFamily="18" charset="0"/>
              </a:rPr>
              <a:t>(+</a:t>
            </a:r>
            <a:r>
              <a:rPr lang="en-US" altLang="zh-CN" sz="2600" i="1" dirty="0">
                <a:latin typeface="Times New Roman" panose="02020603050405020304" pitchFamily="18" charset="0"/>
              </a:rPr>
              <a:t>B</a:t>
            </a:r>
            <a:r>
              <a:rPr lang="en-US" altLang="zh-CN" sz="2600" dirty="0">
                <a:latin typeface="Times New Roman" panose="02020603050405020304" pitchFamily="18" charset="0"/>
              </a:rPr>
              <a:t>)=(+</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sz="2600" i="1" dirty="0">
                <a:latin typeface="Times New Roman" panose="02020603050405020304" pitchFamily="18" charset="0"/>
              </a:rPr>
              <a:t>+</a:t>
            </a:r>
            <a:r>
              <a:rPr lang="en-US" altLang="zh-CN" sz="2600" dirty="0">
                <a:latin typeface="Times New Roman" panose="02020603050405020304" pitchFamily="18" charset="0"/>
              </a:rPr>
              <a:t>(</a:t>
            </a:r>
            <a:r>
              <a:rPr lang="en-US" altLang="zh-CN" sz="2600" i="1" dirty="0">
                <a:latin typeface="Times New Roman" panose="02020603050405020304" pitchFamily="18" charset="0"/>
              </a:rPr>
              <a:t>-B</a:t>
            </a:r>
            <a:r>
              <a:rPr lang="en-US" altLang="zh-CN" sz="2600" dirty="0">
                <a:latin typeface="Times New Roman" panose="02020603050405020304" pitchFamily="18" charset="0"/>
              </a:rPr>
              <a:t>)</a:t>
            </a:r>
            <a:br>
              <a:rPr lang="en-US" altLang="zh-CN" sz="2600" dirty="0">
                <a:latin typeface="Times New Roman" panose="02020603050405020304" pitchFamily="18" charset="0"/>
              </a:rPr>
            </a:br>
            <a:r>
              <a:rPr lang="en-US" altLang="zh-CN" sz="2600" dirty="0">
                <a:latin typeface="Times New Roman" panose="02020603050405020304" pitchFamily="18" charset="0"/>
              </a:rPr>
              <a:t> (</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sz="2600" i="1" dirty="0">
                <a:latin typeface="Times New Roman" panose="02020603050405020304" pitchFamily="18" charset="0"/>
              </a:rPr>
              <a:t>-</a:t>
            </a:r>
            <a:r>
              <a:rPr lang="en-US" altLang="zh-CN" sz="2600" dirty="0">
                <a:latin typeface="Times New Roman" panose="02020603050405020304" pitchFamily="18" charset="0"/>
              </a:rPr>
              <a:t>(</a:t>
            </a:r>
            <a:r>
              <a:rPr lang="en-US" altLang="zh-CN" sz="2600" i="1" dirty="0">
                <a:latin typeface="Times New Roman" panose="02020603050405020304" pitchFamily="18" charset="0"/>
              </a:rPr>
              <a:t>-B</a:t>
            </a:r>
            <a:r>
              <a:rPr lang="en-US" altLang="zh-CN" sz="2600" dirty="0">
                <a:latin typeface="Times New Roman" panose="02020603050405020304" pitchFamily="18" charset="0"/>
              </a:rPr>
              <a:t>)=(</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sz="2600" i="1" dirty="0">
                <a:latin typeface="Times New Roman" panose="02020603050405020304" pitchFamily="18" charset="0"/>
              </a:rPr>
              <a:t>+</a:t>
            </a:r>
            <a:r>
              <a:rPr lang="en-US" altLang="zh-CN" sz="2600" dirty="0">
                <a:latin typeface="Times New Roman" panose="02020603050405020304" pitchFamily="18" charset="0"/>
              </a:rPr>
              <a:t>(+</a:t>
            </a:r>
            <a:r>
              <a:rPr lang="en-US" altLang="zh-CN" sz="2600" i="1" dirty="0">
                <a:latin typeface="Times New Roman" panose="02020603050405020304" pitchFamily="18" charset="0"/>
              </a:rPr>
              <a:t>B</a:t>
            </a:r>
            <a:r>
              <a:rPr lang="en-US" altLang="zh-CN" sz="2600" dirty="0">
                <a:latin typeface="Times New Roman" panose="02020603050405020304" pitchFamily="18" charset="0"/>
              </a:rPr>
              <a:t>)</a:t>
            </a:r>
          </a:p>
        </p:txBody>
      </p:sp>
      <p:sp>
        <p:nvSpPr>
          <p:cNvPr id="21520" name="Text Box 16"/>
          <p:cNvSpPr txBox="1"/>
          <p:nvPr/>
        </p:nvSpPr>
        <p:spPr>
          <a:xfrm>
            <a:off x="908050" y="2036763"/>
            <a:ext cx="7872413" cy="519112"/>
          </a:xfrm>
          <a:prstGeom prst="rect">
            <a:avLst/>
          </a:prstGeom>
          <a:noFill/>
          <a:ln w="9525">
            <a:noFill/>
          </a:ln>
        </p:spPr>
        <p:txBody>
          <a:bodyPr>
            <a:spAutoFit/>
          </a:bodyPr>
          <a:lstStyle/>
          <a:p>
            <a:pPr fontAlgn="base"/>
            <a:r>
              <a:rPr lang="en-US" altLang="zh-CN" b="1" dirty="0">
                <a:latin typeface="Times New Roman" panose="02020603050405020304" pitchFamily="18" charset="0"/>
              </a:rPr>
              <a:t>2</a:t>
            </a:r>
            <a:r>
              <a:rPr lang="zh-CN" altLang="en-US" b="1" dirty="0">
                <a:latin typeface="Times New Roman" panose="02020603050405020304" pitchFamily="18" charset="0"/>
              </a:rPr>
              <a:t>、设</a:t>
            </a:r>
            <a:r>
              <a:rPr lang="en-US" altLang="zh-CN" b="1" i="1" dirty="0">
                <a:latin typeface="Times New Roman" panose="02020603050405020304" pitchFamily="18" charset="0"/>
              </a:rPr>
              <a:t>A</a:t>
            </a:r>
            <a:r>
              <a:rPr lang="zh-CN" altLang="en-US" b="1" i="1" dirty="0">
                <a:latin typeface="Times New Roman" panose="02020603050405020304" pitchFamily="18" charset="0"/>
              </a:rPr>
              <a:t>、</a:t>
            </a:r>
            <a:r>
              <a:rPr lang="en-US" altLang="zh-CN" b="1" i="1" dirty="0">
                <a:latin typeface="Times New Roman" panose="02020603050405020304" pitchFamily="18" charset="0"/>
              </a:rPr>
              <a:t>B</a:t>
            </a:r>
            <a:r>
              <a:rPr lang="zh-CN" altLang="zh-CN" b="1" dirty="0">
                <a:latin typeface="Times New Roman" panose="02020603050405020304" pitchFamily="18" charset="0"/>
              </a:rPr>
              <a:t>表示绝对值，有下列两类八种情况。</a:t>
            </a:r>
            <a:endParaRPr lang="zh-CN" altLang="en-US" b="1" dirty="0">
              <a:latin typeface="Times New Roman" panose="02020603050405020304" pitchFamily="18" charset="0"/>
            </a:endParaRPr>
          </a:p>
        </p:txBody>
      </p:sp>
      <p:sp>
        <p:nvSpPr>
          <p:cNvPr id="21521" name="Text Box 17"/>
          <p:cNvSpPr txBox="1"/>
          <p:nvPr/>
        </p:nvSpPr>
        <p:spPr>
          <a:xfrm>
            <a:off x="1458913" y="2541588"/>
            <a:ext cx="3573462" cy="1044575"/>
          </a:xfrm>
          <a:prstGeom prst="rect">
            <a:avLst/>
          </a:prstGeom>
          <a:noFill/>
          <a:ln w="9525">
            <a:noFill/>
          </a:ln>
        </p:spPr>
        <p:txBody>
          <a:bodyPr wrap="none">
            <a:spAutoFit/>
          </a:bodyPr>
          <a:lstStyle/>
          <a:p>
            <a:pPr marL="476250" indent="-476250" fontAlgn="base">
              <a:lnSpc>
                <a:spcPct val="120000"/>
              </a:lnSpc>
              <a:buChar char="•"/>
            </a:pPr>
            <a:r>
              <a:rPr lang="en-US" altLang="zh-CN" sz="2600" dirty="0">
                <a:latin typeface="Times New Roman" panose="02020603050405020304" pitchFamily="18" charset="0"/>
              </a:rPr>
              <a:t> (+</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sz="2600" i="1" dirty="0">
                <a:latin typeface="Times New Roman" panose="02020603050405020304" pitchFamily="18" charset="0"/>
              </a:rPr>
              <a:t>B</a:t>
            </a:r>
            <a:r>
              <a:rPr lang="en-US" altLang="zh-CN" sz="2600" dirty="0">
                <a:latin typeface="Times New Roman" panose="02020603050405020304" pitchFamily="18" charset="0"/>
              </a:rPr>
              <a:t>)=(+</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sz="2600" i="1" dirty="0">
                <a:latin typeface="Times New Roman" panose="02020603050405020304" pitchFamily="18" charset="0"/>
              </a:rPr>
              <a:t>-</a:t>
            </a:r>
            <a:r>
              <a:rPr lang="en-US" altLang="zh-CN" sz="2600" dirty="0">
                <a:latin typeface="Times New Roman" panose="02020603050405020304" pitchFamily="18" charset="0"/>
              </a:rPr>
              <a:t>(</a:t>
            </a:r>
            <a:r>
              <a:rPr lang="en-US" altLang="zh-CN" sz="2600" i="1" dirty="0">
                <a:latin typeface="Times New Roman" panose="02020603050405020304" pitchFamily="18" charset="0"/>
              </a:rPr>
              <a:t>-B</a:t>
            </a:r>
            <a:r>
              <a:rPr lang="en-US" altLang="zh-CN" sz="2600" dirty="0">
                <a:latin typeface="Times New Roman" panose="02020603050405020304" pitchFamily="18" charset="0"/>
              </a:rPr>
              <a:t>)</a:t>
            </a:r>
            <a:br>
              <a:rPr lang="en-US" altLang="zh-CN" sz="2600" dirty="0">
                <a:latin typeface="Times New Roman" panose="02020603050405020304" pitchFamily="18" charset="0"/>
              </a:rPr>
            </a:br>
            <a:r>
              <a:rPr lang="en-US" altLang="zh-CN" sz="2600" dirty="0">
                <a:latin typeface="Times New Roman" panose="02020603050405020304" pitchFamily="18" charset="0"/>
              </a:rPr>
              <a:t> (</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sz="2600" i="1" dirty="0">
                <a:latin typeface="Times New Roman" panose="02020603050405020304" pitchFamily="18" charset="0"/>
              </a:rPr>
              <a:t>-B</a:t>
            </a:r>
            <a:r>
              <a:rPr lang="en-US" altLang="zh-CN" sz="2600" dirty="0">
                <a:latin typeface="Times New Roman" panose="02020603050405020304" pitchFamily="18" charset="0"/>
              </a:rPr>
              <a:t>)=(</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sz="2600" i="1" dirty="0">
                <a:latin typeface="Times New Roman" panose="02020603050405020304" pitchFamily="18" charset="0"/>
              </a:rPr>
              <a:t>-</a:t>
            </a:r>
            <a:r>
              <a:rPr lang="en-US" altLang="zh-CN" sz="2600" dirty="0">
                <a:latin typeface="Times New Roman" panose="02020603050405020304" pitchFamily="18" charset="0"/>
              </a:rPr>
              <a:t>(+</a:t>
            </a:r>
            <a:r>
              <a:rPr lang="en-US" altLang="zh-CN" sz="2600" i="1" dirty="0">
                <a:latin typeface="Times New Roman" panose="02020603050405020304" pitchFamily="18" charset="0"/>
              </a:rPr>
              <a:t>B</a:t>
            </a:r>
            <a:r>
              <a:rPr lang="en-US" altLang="zh-CN" sz="2600" dirty="0">
                <a:latin typeface="Times New Roman" panose="02020603050405020304" pitchFamily="18" charset="0"/>
              </a:rPr>
              <a:t>)</a:t>
            </a:r>
          </a:p>
        </p:txBody>
      </p:sp>
      <p:sp>
        <p:nvSpPr>
          <p:cNvPr id="21522" name="Text Box 18"/>
          <p:cNvSpPr txBox="1"/>
          <p:nvPr/>
        </p:nvSpPr>
        <p:spPr>
          <a:xfrm>
            <a:off x="944563" y="5349875"/>
            <a:ext cx="7373937" cy="1152525"/>
          </a:xfrm>
          <a:prstGeom prst="rect">
            <a:avLst/>
          </a:prstGeom>
          <a:noFill/>
          <a:ln w="9525">
            <a:noFill/>
          </a:ln>
        </p:spPr>
        <p:txBody>
          <a:bodyPr>
            <a:spAutoFit/>
          </a:bodyPr>
          <a:lstStyle/>
          <a:p>
            <a:pPr indent="669925" fontAlgn="base">
              <a:lnSpc>
                <a:spcPct val="130000"/>
              </a:lnSpc>
              <a:spcBef>
                <a:spcPct val="50000"/>
              </a:spcBef>
            </a:pPr>
            <a:r>
              <a:rPr lang="zh-CN" altLang="en-US" b="1" dirty="0">
                <a:latin typeface="Times New Roman" panose="02020603050405020304" pitchFamily="18" charset="0"/>
              </a:rPr>
              <a:t>同号数相减或异号数相加。运算规则为绝对值相减，取绝大值较大者的符号。</a:t>
            </a:r>
          </a:p>
        </p:txBody>
      </p:sp>
      <p:sp>
        <p:nvSpPr>
          <p:cNvPr id="21524" name="Text Box 20"/>
          <p:cNvSpPr txBox="1"/>
          <p:nvPr/>
        </p:nvSpPr>
        <p:spPr>
          <a:xfrm>
            <a:off x="890588" y="1533525"/>
            <a:ext cx="5840412" cy="527050"/>
          </a:xfrm>
          <a:prstGeom prst="rect">
            <a:avLst/>
          </a:prstGeom>
          <a:noFill/>
          <a:ln w="9525">
            <a:noFill/>
          </a:ln>
        </p:spPr>
        <p:txBody>
          <a:bodyPr>
            <a:spAutoFit/>
          </a:bodyPr>
          <a:lstStyle/>
          <a:p>
            <a:pPr marL="565150" indent="-565150" fontAlgn="base">
              <a:lnSpc>
                <a:spcPct val="110000"/>
              </a:lnSpc>
            </a:pPr>
            <a:r>
              <a:rPr lang="en-US" altLang="zh-CN" b="1" dirty="0">
                <a:latin typeface="Times New Roman" panose="02020603050405020304" pitchFamily="18" charset="0"/>
              </a:rPr>
              <a:t>1</a:t>
            </a:r>
            <a:r>
              <a:rPr lang="zh-CN" altLang="en-US" b="1" dirty="0">
                <a:latin typeface="Times New Roman" panose="02020603050405020304" pitchFamily="18" charset="0"/>
              </a:rPr>
              <a:t>、符号位不参与运算</a:t>
            </a:r>
            <a:r>
              <a:rPr lang="en-US" altLang="zh-CN" b="1" dirty="0">
                <a:latin typeface="Times New Roman" panose="02020603050405020304" pitchFamily="18" charset="0"/>
              </a:rPr>
              <a:t>,</a:t>
            </a:r>
            <a:r>
              <a:rPr lang="zh-CN" altLang="en-US" b="1" dirty="0">
                <a:latin typeface="Times New Roman" panose="02020603050405020304" pitchFamily="18" charset="0"/>
              </a:rPr>
              <a:t>单独处理。</a:t>
            </a:r>
          </a:p>
        </p:txBody>
      </p:sp>
      <p:sp>
        <p:nvSpPr>
          <p:cNvPr id="21525" name="Text Box 21"/>
          <p:cNvSpPr txBox="1">
            <a:spLocks noChangeArrowheads="1"/>
          </p:cNvSpPr>
          <p:nvPr/>
        </p:nvSpPr>
        <p:spPr bwMode="auto">
          <a:xfrm>
            <a:off x="304800" y="1008063"/>
            <a:ext cx="2336800" cy="519113"/>
          </a:xfrm>
          <a:prstGeom prst="rect">
            <a:avLst/>
          </a:prstGeom>
          <a:noFill/>
          <a:ln w="9525">
            <a:noFill/>
            <a:miter lim="800000"/>
          </a:ln>
          <a:effectLst/>
        </p:spPr>
        <p:txBody>
          <a:bodyPr wrap="none">
            <a:spAutoFit/>
          </a:bodyPr>
          <a:lstStyle/>
          <a:p>
            <a:pPr marR="0" defTabSz="914400" fontAlgn="base">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一、原码运算</a:t>
            </a:r>
          </a:p>
        </p:txBody>
      </p:sp>
      <p:sp>
        <p:nvSpPr>
          <p:cNvPr id="21526" name="Text Box 22"/>
          <p:cNvSpPr txBox="1">
            <a:spLocks noChangeArrowheads="1"/>
          </p:cNvSpPr>
          <p:nvPr/>
        </p:nvSpPr>
        <p:spPr bwMode="auto">
          <a:xfrm>
            <a:off x="276225" y="512763"/>
            <a:ext cx="4594225" cy="549275"/>
          </a:xfrm>
          <a:prstGeom prst="rect">
            <a:avLst/>
          </a:prstGeom>
          <a:noFill/>
          <a:ln w="9525">
            <a:noFill/>
            <a:miter lim="800000"/>
          </a:ln>
          <a:effectLst/>
        </p:spPr>
        <p:txBody>
          <a:bodyPr wrap="none">
            <a:spAutoFit/>
          </a:bodyPr>
          <a:lstStyle/>
          <a:p>
            <a:pPr marR="0" defTabSz="914400" fontAlgn="base">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1.3.5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机器数的加、减运算</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25">
                                            <p:txEl>
                                              <p:pRg st="0" end="0"/>
                                            </p:txEl>
                                          </p:spTgt>
                                        </p:tgtEl>
                                        <p:attrNameLst>
                                          <p:attrName>style.visibility</p:attrName>
                                        </p:attrNameLst>
                                      </p:cBhvr>
                                      <p:to>
                                        <p:strVal val="visible"/>
                                      </p:to>
                                    </p:set>
                                    <p:animEffect transition="in" filter="wipe(left)">
                                      <p:cBhvr>
                                        <p:cTn id="7" dur="500"/>
                                        <p:tgtEl>
                                          <p:spTgt spid="215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24">
                                            <p:txEl>
                                              <p:pRg st="0" end="0"/>
                                            </p:txEl>
                                          </p:spTgt>
                                        </p:tgtEl>
                                        <p:attrNameLst>
                                          <p:attrName>style.visibility</p:attrName>
                                        </p:attrNameLst>
                                      </p:cBhvr>
                                      <p:to>
                                        <p:strVal val="visible"/>
                                      </p:to>
                                    </p:set>
                                    <p:animEffect transition="in" filter="wipe(left)">
                                      <p:cBhvr>
                                        <p:cTn id="12" dur="500"/>
                                        <p:tgtEl>
                                          <p:spTgt spid="215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20"/>
                                        </p:tgtEl>
                                        <p:attrNameLst>
                                          <p:attrName>style.visibility</p:attrName>
                                        </p:attrNameLst>
                                      </p:cBhvr>
                                      <p:to>
                                        <p:strVal val="visible"/>
                                      </p:to>
                                    </p:set>
                                    <p:animEffect transition="in" filter="blinds(horizontal)">
                                      <p:cBhvr>
                                        <p:cTn id="17" dur="500"/>
                                        <p:tgtEl>
                                          <p:spTgt spid="215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21">
                                            <p:txEl>
                                              <p:pRg st="0" end="0"/>
                                            </p:txEl>
                                          </p:spTgt>
                                        </p:tgtEl>
                                        <p:attrNameLst>
                                          <p:attrName>style.visibility</p:attrName>
                                        </p:attrNameLst>
                                      </p:cBhvr>
                                      <p:to>
                                        <p:strVal val="visible"/>
                                      </p:to>
                                    </p:set>
                                    <p:animEffect transition="in" filter="wipe(left)">
                                      <p:cBhvr>
                                        <p:cTn id="22" dur="500"/>
                                        <p:tgtEl>
                                          <p:spTgt spid="2152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6">
                                            <p:txEl>
                                              <p:pRg st="0" end="0"/>
                                            </p:txEl>
                                          </p:spTgt>
                                        </p:tgtEl>
                                        <p:attrNameLst>
                                          <p:attrName>style.visibility</p:attrName>
                                        </p:attrNameLst>
                                      </p:cBhvr>
                                      <p:to>
                                        <p:strVal val="visible"/>
                                      </p:to>
                                    </p:set>
                                    <p:animEffect transition="in" filter="wipe(left)">
                                      <p:cBhvr>
                                        <p:cTn id="27" dur="500"/>
                                        <p:tgtEl>
                                          <p:spTgt spid="2150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19">
                                            <p:txEl>
                                              <p:pRg st="0" end="0"/>
                                            </p:txEl>
                                          </p:spTgt>
                                        </p:tgtEl>
                                        <p:attrNameLst>
                                          <p:attrName>style.visibility</p:attrName>
                                        </p:attrNameLst>
                                      </p:cBhvr>
                                      <p:to>
                                        <p:strVal val="visible"/>
                                      </p:to>
                                    </p:set>
                                    <p:animEffect transition="in" filter="wipe(left)">
                                      <p:cBhvr>
                                        <p:cTn id="32" dur="500"/>
                                        <p:tgtEl>
                                          <p:spTgt spid="2151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22">
                                            <p:txEl>
                                              <p:pRg st="0" end="0"/>
                                            </p:txEl>
                                          </p:spTgt>
                                        </p:tgtEl>
                                        <p:attrNameLst>
                                          <p:attrName>style.visibility</p:attrName>
                                        </p:attrNameLst>
                                      </p:cBhvr>
                                      <p:to>
                                        <p:strVal val="visible"/>
                                      </p:to>
                                    </p:set>
                                    <p:animEffect transition="in" filter="wipe(left)">
                                      <p:cBhvr>
                                        <p:cTn id="37" dur="500"/>
                                        <p:tgtEl>
                                          <p:spTgt spid="215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P spid="21519" grpId="0" build="p"/>
      <p:bldP spid="21520" grpId="0"/>
      <p:bldP spid="21521" grpId="0" build="p"/>
      <p:bldP spid="21522" grpId="0" build="p"/>
      <p:bldP spid="21524" grpId="0" build="p"/>
      <p:bldP spid="2152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p:nvPr/>
        </p:nvSpPr>
        <p:spPr>
          <a:xfrm>
            <a:off x="1169988" y="2271713"/>
            <a:ext cx="5702300" cy="519112"/>
          </a:xfrm>
          <a:prstGeom prst="rect">
            <a:avLst/>
          </a:prstGeom>
          <a:noFill/>
          <a:ln w="9525">
            <a:noFill/>
          </a:ln>
        </p:spPr>
        <p:txBody>
          <a:bodyPr wrap="none">
            <a:spAutoFit/>
          </a:bodyPr>
          <a:lstStyle/>
          <a:p>
            <a:pPr fontAlgn="base"/>
            <a:r>
              <a:rPr lang="zh-CN" altLang="en-US" b="1" dirty="0">
                <a:latin typeface="Times New Roman" panose="02020603050405020304" pitchFamily="18" charset="0"/>
              </a:rPr>
              <a:t>解</a:t>
            </a:r>
            <a:r>
              <a:rPr lang="zh-CN" altLang="en-US" dirty="0">
                <a:latin typeface="Times New Roman" panose="02020603050405020304" pitchFamily="18" charset="0"/>
              </a:rPr>
              <a:t>：</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zh-CN" altLang="zh-CN" baseline="-25000" dirty="0">
                <a:latin typeface="Times New Roman" panose="02020603050405020304" pitchFamily="18" charset="0"/>
              </a:rPr>
              <a:t>原</a:t>
            </a:r>
            <a:r>
              <a:rPr lang="zh-CN" altLang="zh-CN" dirty="0">
                <a:latin typeface="Times New Roman" panose="02020603050405020304" pitchFamily="18" charset="0"/>
              </a:rPr>
              <a:t>＝10011，</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2 </a:t>
            </a:r>
            <a:r>
              <a:rPr lang="en-US" altLang="zh-CN" dirty="0">
                <a:latin typeface="Times New Roman" panose="02020603050405020304" pitchFamily="18" charset="0"/>
              </a:rPr>
              <a:t>]</a:t>
            </a:r>
            <a:r>
              <a:rPr lang="zh-CN" altLang="zh-CN" baseline="-25000" dirty="0">
                <a:latin typeface="Times New Roman" panose="02020603050405020304" pitchFamily="18" charset="0"/>
              </a:rPr>
              <a:t>原</a:t>
            </a:r>
            <a:r>
              <a:rPr lang="zh-CN" altLang="zh-CN" dirty="0">
                <a:latin typeface="Times New Roman" panose="02020603050405020304" pitchFamily="18" charset="0"/>
              </a:rPr>
              <a:t>＝01011</a:t>
            </a:r>
            <a:endParaRPr lang="en-US" altLang="zh-CN" baseline="-25000" dirty="0">
              <a:latin typeface="Times New Roman" panose="02020603050405020304" pitchFamily="18" charset="0"/>
            </a:endParaRPr>
          </a:p>
        </p:txBody>
      </p:sp>
      <p:sp>
        <p:nvSpPr>
          <p:cNvPr id="44035" name="Text Box 3"/>
          <p:cNvSpPr txBox="1"/>
          <p:nvPr/>
        </p:nvSpPr>
        <p:spPr>
          <a:xfrm>
            <a:off x="1727200" y="2949575"/>
            <a:ext cx="5105400" cy="519113"/>
          </a:xfrm>
          <a:prstGeom prst="rect">
            <a:avLst/>
          </a:prstGeom>
          <a:noFill/>
          <a:ln w="9525">
            <a:noFill/>
          </a:ln>
        </p:spPr>
        <p:txBody>
          <a:bodyPr wrap="none">
            <a:spAutoFit/>
          </a:bodyPr>
          <a:lstStyle/>
          <a:p>
            <a:pPr fontAlgn="base"/>
            <a:r>
              <a:rPr lang="en-US" altLang="zh-CN" dirty="0">
                <a:latin typeface="Times New Roman" panose="02020603050405020304" pitchFamily="18" charset="0"/>
                <a:sym typeface="Monotype Sorts" pitchFamily="2" charset="2"/>
              </a:rPr>
              <a:t>  </a:t>
            </a:r>
            <a:r>
              <a:rPr lang="zh-CN" altLang="en-US" dirty="0">
                <a:latin typeface="Times New Roman" panose="02020603050405020304" pitchFamily="18" charset="0"/>
              </a:rPr>
              <a:t>求</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原</a:t>
            </a:r>
            <a:r>
              <a:rPr lang="zh-CN" altLang="zh-CN" dirty="0">
                <a:latin typeface="Times New Roman" panose="02020603050405020304" pitchFamily="18" charset="0"/>
              </a:rPr>
              <a:t>，绝对值相减，有</a:t>
            </a:r>
            <a:endParaRPr lang="zh-CN" altLang="en-US" baseline="-25000" dirty="0">
              <a:latin typeface="Times New Roman" panose="02020603050405020304" pitchFamily="18" charset="0"/>
            </a:endParaRPr>
          </a:p>
        </p:txBody>
      </p:sp>
      <p:grpSp>
        <p:nvGrpSpPr>
          <p:cNvPr id="2" name="Group 4"/>
          <p:cNvGrpSpPr/>
          <p:nvPr/>
        </p:nvGrpSpPr>
        <p:grpSpPr>
          <a:xfrm>
            <a:off x="3790950" y="3527425"/>
            <a:ext cx="2244725" cy="1433513"/>
            <a:chOff x="2366" y="2430"/>
            <a:chExt cx="1414" cy="903"/>
          </a:xfrm>
        </p:grpSpPr>
        <p:sp>
          <p:nvSpPr>
            <p:cNvPr id="70667" name="Text Box 5"/>
            <p:cNvSpPr txBox="1"/>
            <p:nvPr/>
          </p:nvSpPr>
          <p:spPr>
            <a:xfrm>
              <a:off x="2366" y="2430"/>
              <a:ext cx="1367" cy="596"/>
            </a:xfrm>
            <a:prstGeom prst="rect">
              <a:avLst/>
            </a:prstGeom>
            <a:noFill/>
            <a:ln w="9525">
              <a:noFill/>
            </a:ln>
          </p:spPr>
          <p:txBody>
            <a:bodyPr wrap="none">
              <a:spAutoFit/>
            </a:bodyPr>
            <a:lstStyle/>
            <a:p>
              <a:pPr fontAlgn="base"/>
              <a:r>
                <a:rPr lang="en-US" altLang="zh-CN" dirty="0">
                  <a:latin typeface="Times New Roman" panose="02020603050405020304" pitchFamily="18" charset="0"/>
                </a:rPr>
                <a:t>        1  0  1  1</a:t>
              </a:r>
            </a:p>
            <a:p>
              <a:pPr fontAlgn="base"/>
              <a:r>
                <a:rPr lang="zh-CN" altLang="en-US" dirty="0">
                  <a:latin typeface="Times New Roman" panose="02020603050405020304" pitchFamily="18" charset="0"/>
                </a:rPr>
                <a:t>－</a:t>
              </a:r>
              <a:r>
                <a:rPr lang="en-US" altLang="zh-CN" dirty="0">
                  <a:latin typeface="Times New Roman" panose="02020603050405020304" pitchFamily="18" charset="0"/>
                </a:rPr>
                <a:t>)   0  0  1  1</a:t>
              </a:r>
            </a:p>
          </p:txBody>
        </p:sp>
        <p:sp>
          <p:nvSpPr>
            <p:cNvPr id="70668" name="Line 6"/>
            <p:cNvSpPr/>
            <p:nvPr/>
          </p:nvSpPr>
          <p:spPr>
            <a:xfrm>
              <a:off x="2424" y="3024"/>
              <a:ext cx="1356" cy="0"/>
            </a:xfrm>
            <a:prstGeom prst="line">
              <a:avLst/>
            </a:prstGeom>
            <a:ln w="9525" cap="flat" cmpd="sng">
              <a:solidFill>
                <a:schemeClr val="tx1"/>
              </a:solidFill>
              <a:prstDash val="solid"/>
              <a:headEnd type="none" w="med" len="med"/>
              <a:tailEnd type="none" w="med" len="med"/>
            </a:ln>
          </p:spPr>
        </p:sp>
        <p:sp>
          <p:nvSpPr>
            <p:cNvPr id="70669" name="Text Box 7"/>
            <p:cNvSpPr txBox="1"/>
            <p:nvPr/>
          </p:nvSpPr>
          <p:spPr>
            <a:xfrm>
              <a:off x="2834" y="3006"/>
              <a:ext cx="900" cy="327"/>
            </a:xfrm>
            <a:prstGeom prst="rect">
              <a:avLst/>
            </a:prstGeom>
            <a:noFill/>
            <a:ln w="9525">
              <a:noFill/>
            </a:ln>
          </p:spPr>
          <p:txBody>
            <a:bodyPr wrap="none">
              <a:spAutoFit/>
            </a:bodyPr>
            <a:lstStyle/>
            <a:p>
              <a:pPr fontAlgn="base"/>
              <a:r>
                <a:rPr lang="en-US" altLang="zh-CN" dirty="0">
                  <a:latin typeface="Times New Roman" panose="02020603050405020304" pitchFamily="18" charset="0"/>
                </a:rPr>
                <a:t>1  0  0  0</a:t>
              </a:r>
            </a:p>
          </p:txBody>
        </p:sp>
      </p:grpSp>
      <p:grpSp>
        <p:nvGrpSpPr>
          <p:cNvPr id="3" name="Group 8"/>
          <p:cNvGrpSpPr/>
          <p:nvPr/>
        </p:nvGrpSpPr>
        <p:grpSpPr>
          <a:xfrm>
            <a:off x="1390650" y="4891088"/>
            <a:ext cx="6473825" cy="542925"/>
            <a:chOff x="854" y="3145"/>
            <a:chExt cx="4078" cy="342"/>
          </a:xfrm>
        </p:grpSpPr>
        <p:sp>
          <p:nvSpPr>
            <p:cNvPr id="70665" name="Text Box 9"/>
            <p:cNvSpPr txBox="1"/>
            <p:nvPr/>
          </p:nvSpPr>
          <p:spPr>
            <a:xfrm>
              <a:off x="854" y="3160"/>
              <a:ext cx="2341" cy="327"/>
            </a:xfrm>
            <a:prstGeom prst="rect">
              <a:avLst/>
            </a:prstGeom>
            <a:noFill/>
            <a:ln w="9525">
              <a:noFill/>
            </a:ln>
          </p:spPr>
          <p:txBody>
            <a:bodyPr wrap="none">
              <a:spAutoFit/>
            </a:bodyPr>
            <a:lstStyle/>
            <a:p>
              <a:pPr fontAlgn="base"/>
              <a:r>
                <a:rPr lang="zh-CN" altLang="en-US" dirty="0">
                  <a:latin typeface="Times New Roman" panose="02020603050405020304" pitchFamily="18" charset="0"/>
                </a:rPr>
                <a:t>结果取</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zh-CN" altLang="zh-CN" dirty="0">
                  <a:latin typeface="Times New Roman" panose="02020603050405020304" pitchFamily="18" charset="0"/>
                </a:rPr>
                <a:t>的符号，即：</a:t>
              </a:r>
              <a:endParaRPr lang="zh-CN" altLang="en-US" dirty="0">
                <a:latin typeface="Times New Roman" panose="02020603050405020304" pitchFamily="18" charset="0"/>
              </a:endParaRPr>
            </a:p>
          </p:txBody>
        </p:sp>
        <p:sp>
          <p:nvSpPr>
            <p:cNvPr id="70666" name="Rectangle 10"/>
            <p:cNvSpPr/>
            <p:nvPr/>
          </p:nvSpPr>
          <p:spPr>
            <a:xfrm>
              <a:off x="3060" y="3145"/>
              <a:ext cx="1872" cy="327"/>
            </a:xfrm>
            <a:prstGeom prst="rect">
              <a:avLst/>
            </a:prstGeom>
            <a:noFill/>
            <a:ln w="9525">
              <a:noFill/>
            </a:ln>
          </p:spPr>
          <p:txBody>
            <a:bodyPr wrap="none">
              <a:spAutoFit/>
            </a:bodyPr>
            <a:lstStyle/>
            <a:p>
              <a:pPr fontAlgn="base"/>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原</a:t>
              </a:r>
              <a:r>
                <a:rPr lang="zh-CN" altLang="zh-CN" dirty="0">
                  <a:latin typeface="Times New Roman" panose="02020603050405020304" pitchFamily="18" charset="0"/>
                </a:rPr>
                <a:t>＝01000</a:t>
              </a:r>
              <a:endParaRPr lang="en-US" altLang="zh-CN" baseline="-25000" dirty="0">
                <a:latin typeface="Times New Roman" panose="02020603050405020304" pitchFamily="18" charset="0"/>
              </a:endParaRPr>
            </a:p>
          </p:txBody>
        </p:sp>
      </p:grpSp>
      <p:sp>
        <p:nvSpPr>
          <p:cNvPr id="44043" name="Text Box 11"/>
          <p:cNvSpPr txBox="1"/>
          <p:nvPr/>
        </p:nvSpPr>
        <p:spPr>
          <a:xfrm>
            <a:off x="1390650" y="5441950"/>
            <a:ext cx="3813175" cy="519113"/>
          </a:xfrm>
          <a:prstGeom prst="rect">
            <a:avLst/>
          </a:prstGeom>
          <a:noFill/>
          <a:ln w="9525">
            <a:noFill/>
          </a:ln>
        </p:spPr>
        <p:txBody>
          <a:bodyPr wrap="none">
            <a:spAutoFit/>
          </a:bodyPr>
          <a:lstStyle/>
          <a:p>
            <a:pPr fontAlgn="base"/>
            <a:r>
              <a:rPr lang="zh-CN" altLang="en-US" dirty="0">
                <a:latin typeface="Times New Roman" panose="02020603050405020304" pitchFamily="18" charset="0"/>
              </a:rPr>
              <a:t>真值为：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zh-CN" altLang="en-US" dirty="0">
                <a:latin typeface="Times New Roman" panose="02020603050405020304" pitchFamily="18" charset="0"/>
              </a:rPr>
              <a:t>＝</a:t>
            </a:r>
            <a:r>
              <a:rPr lang="en-US" altLang="zh-CN" dirty="0">
                <a:latin typeface="Times New Roman" panose="02020603050405020304" pitchFamily="18" charset="0"/>
              </a:rPr>
              <a:t>1000</a:t>
            </a:r>
            <a:endParaRPr lang="en-US" altLang="zh-CN" baseline="-25000" dirty="0">
              <a:latin typeface="Times New Roman" panose="02020603050405020304" pitchFamily="18" charset="0"/>
            </a:endParaRPr>
          </a:p>
        </p:txBody>
      </p:sp>
      <p:sp>
        <p:nvSpPr>
          <p:cNvPr id="70663" name="Text Box 12"/>
          <p:cNvSpPr txBox="1"/>
          <p:nvPr/>
        </p:nvSpPr>
        <p:spPr>
          <a:xfrm>
            <a:off x="857250" y="1025525"/>
            <a:ext cx="6810375" cy="1203325"/>
          </a:xfrm>
          <a:prstGeom prst="rect">
            <a:avLst/>
          </a:prstGeom>
          <a:noFill/>
          <a:ln w="9525">
            <a:noFill/>
          </a:ln>
        </p:spPr>
        <p:txBody>
          <a:bodyPr>
            <a:spAutoFit/>
          </a:bodyPr>
          <a:lstStyle/>
          <a:p>
            <a:pPr marL="666750" indent="-666750" fontAlgn="base">
              <a:lnSpc>
                <a:spcPct val="130000"/>
              </a:lnSpc>
            </a:pPr>
            <a:r>
              <a:rPr lang="zh-CN" altLang="en-US" b="1" dirty="0">
                <a:latin typeface="Times New Roman" panose="02020603050405020304" pitchFamily="18" charset="0"/>
              </a:rPr>
              <a:t>例：</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0011</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  </a:t>
            </a:r>
            <a:r>
              <a:rPr lang="en-US" altLang="zh-CN" dirty="0">
                <a:latin typeface="Times New Roman" panose="02020603050405020304" pitchFamily="18" charset="0"/>
              </a:rPr>
              <a:t>= 1011</a:t>
            </a:r>
            <a:r>
              <a:rPr lang="zh-CN" altLang="en-US" dirty="0">
                <a:latin typeface="Times New Roman" panose="02020603050405020304" pitchFamily="18" charset="0"/>
              </a:rPr>
              <a:t>求</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原</a:t>
            </a:r>
            <a:r>
              <a:rPr lang="zh-CN" altLang="zh-CN" dirty="0">
                <a:latin typeface="Times New Roman" panose="02020603050405020304" pitchFamily="18" charset="0"/>
              </a:rPr>
              <a:t>和</a:t>
            </a:r>
            <a:r>
              <a:rPr lang="zh-CN" altLang="en-US"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原</a:t>
            </a:r>
            <a:r>
              <a:rPr lang="zh-CN" altLang="zh-CN" dirty="0">
                <a:latin typeface="Times New Roman" panose="02020603050405020304" pitchFamily="18" charset="0"/>
              </a:rPr>
              <a:t>。</a:t>
            </a:r>
            <a:endParaRPr lang="zh-CN" altLang="en-US" baseline="-25000" dirty="0">
              <a:latin typeface="Times New Roman" panose="02020603050405020304" pitchFamily="18" charset="0"/>
            </a:endParaRPr>
          </a:p>
        </p:txBody>
      </p:sp>
      <p:sp>
        <p:nvSpPr>
          <p:cNvPr id="65544" name="圆角矩形标注 13"/>
          <p:cNvSpPr/>
          <p:nvPr/>
        </p:nvSpPr>
        <p:spPr>
          <a:xfrm>
            <a:off x="387350" y="3732213"/>
            <a:ext cx="1860550" cy="784225"/>
          </a:xfrm>
          <a:prstGeom prst="wedgeRoundRectCallout">
            <a:avLst>
              <a:gd name="adj1" fmla="val 73176"/>
              <a:gd name="adj2" fmla="val -83648"/>
              <a:gd name="adj3" fmla="val 16667"/>
            </a:avLst>
          </a:prstGeom>
          <a:noFill/>
          <a:ln w="12700" cap="flat" cmpd="sng">
            <a:solidFill>
              <a:schemeClr val="tx1"/>
            </a:solidFill>
            <a:prstDash val="solid"/>
            <a:round/>
            <a:headEnd type="none" w="med" len="med"/>
            <a:tailEnd type="none" w="med" len="med"/>
          </a:ln>
        </p:spPr>
        <p:txBody>
          <a:bodyPr>
            <a:spAutoFit/>
          </a:bodyPr>
          <a:lstStyle/>
          <a:p>
            <a:r>
              <a:rPr lang="zh-CN" altLang="en-US" sz="2000" b="1" dirty="0">
                <a:solidFill>
                  <a:srgbClr val="FF00FF"/>
                </a:solidFill>
                <a:latin typeface="Times New Roman" panose="02020603050405020304" pitchFamily="18" charset="0"/>
              </a:rPr>
              <a:t>同号数相减或异号数相加</a:t>
            </a:r>
            <a:endParaRPr lang="zh-CN" altLang="en-US" sz="2000" dirty="0">
              <a:solidFill>
                <a:srgbClr val="FF00FF"/>
              </a:solidFill>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wipe(left)">
                                      <p:cBhvr>
                                        <p:cTn id="7" dur="500"/>
                                        <p:tgtEl>
                                          <p:spTgt spid="44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5">
                                            <p:txEl>
                                              <p:pRg st="0" end="0"/>
                                            </p:txEl>
                                          </p:spTgt>
                                        </p:tgtEl>
                                        <p:attrNameLst>
                                          <p:attrName>style.visibility</p:attrName>
                                        </p:attrNameLst>
                                      </p:cBhvr>
                                      <p:to>
                                        <p:strVal val="visible"/>
                                      </p:to>
                                    </p:set>
                                    <p:animEffect transition="in" filter="wipe(left)">
                                      <p:cBhvr>
                                        <p:cTn id="12" dur="500"/>
                                        <p:tgtEl>
                                          <p:spTgt spid="440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44"/>
                                        </p:tgtEl>
                                        <p:attrNameLst>
                                          <p:attrName>style.visibility</p:attrName>
                                        </p:attrNameLst>
                                      </p:cBhvr>
                                      <p:to>
                                        <p:strVal val="visible"/>
                                      </p:to>
                                    </p:set>
                                    <p:animEffect transition="in" filter="blinds(horizontal)">
                                      <p:cBhvr>
                                        <p:cTn id="17" dur="500"/>
                                        <p:tgtEl>
                                          <p:spTgt spid="655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043">
                                            <p:txEl>
                                              <p:pRg st="0" end="0"/>
                                            </p:txEl>
                                          </p:spTgt>
                                        </p:tgtEl>
                                        <p:attrNameLst>
                                          <p:attrName>style.visibility</p:attrName>
                                        </p:attrNameLst>
                                      </p:cBhvr>
                                      <p:to>
                                        <p:strVal val="visible"/>
                                      </p:to>
                                    </p:set>
                                    <p:animEffect transition="in" filter="wipe(left)">
                                      <p:cBhvr>
                                        <p:cTn id="32" dur="500"/>
                                        <p:tgtEl>
                                          <p:spTgt spid="440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P spid="44035" grpId="0" build="p"/>
      <p:bldP spid="44043" grpId="0" build="p"/>
      <p:bldP spid="6554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p:nvPr/>
        </p:nvSpPr>
        <p:spPr>
          <a:xfrm>
            <a:off x="1336675" y="1247775"/>
            <a:ext cx="5260975" cy="519113"/>
          </a:xfrm>
          <a:prstGeom prst="rect">
            <a:avLst/>
          </a:prstGeom>
          <a:noFill/>
          <a:ln w="9525">
            <a:noFill/>
          </a:ln>
        </p:spPr>
        <p:txBody>
          <a:bodyPr wrap="none">
            <a:spAutoFit/>
          </a:bodyPr>
          <a:lstStyle/>
          <a:p>
            <a:pPr fontAlgn="base"/>
            <a:r>
              <a:rPr lang="en-US" altLang="zh-CN" dirty="0">
                <a:latin typeface="Times New Roman" panose="02020603050405020304" pitchFamily="18" charset="0"/>
                <a:sym typeface="Monotype Sorts" pitchFamily="2" charset="2"/>
              </a:rPr>
              <a:t>  </a:t>
            </a:r>
            <a:r>
              <a:rPr lang="zh-CN" altLang="en-US" dirty="0">
                <a:latin typeface="Times New Roman" panose="02020603050405020304" pitchFamily="18" charset="0"/>
                <a:sym typeface="Monotype Sorts" pitchFamily="2" charset="2"/>
              </a:rPr>
              <a:t>求</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原</a:t>
            </a:r>
            <a:r>
              <a:rPr lang="zh-CN" altLang="zh-CN" dirty="0">
                <a:latin typeface="Times New Roman" panose="02020603050405020304" pitchFamily="18" charset="0"/>
              </a:rPr>
              <a:t>，绝对值相加，有</a:t>
            </a:r>
            <a:endParaRPr lang="zh-CN" altLang="en-US" dirty="0">
              <a:latin typeface="Times New Roman" panose="02020603050405020304" pitchFamily="18" charset="0"/>
              <a:sym typeface="Monotype Sorts" pitchFamily="2" charset="2"/>
            </a:endParaRPr>
          </a:p>
        </p:txBody>
      </p:sp>
      <p:grpSp>
        <p:nvGrpSpPr>
          <p:cNvPr id="2" name="Group 3"/>
          <p:cNvGrpSpPr/>
          <p:nvPr/>
        </p:nvGrpSpPr>
        <p:grpSpPr>
          <a:xfrm>
            <a:off x="3470275" y="1938338"/>
            <a:ext cx="2244725" cy="1433512"/>
            <a:chOff x="2366" y="2430"/>
            <a:chExt cx="1414" cy="903"/>
          </a:xfrm>
        </p:grpSpPr>
        <p:sp>
          <p:nvSpPr>
            <p:cNvPr id="71688" name="Text Box 4"/>
            <p:cNvSpPr txBox="1"/>
            <p:nvPr/>
          </p:nvSpPr>
          <p:spPr>
            <a:xfrm>
              <a:off x="2366" y="2430"/>
              <a:ext cx="1367" cy="596"/>
            </a:xfrm>
            <a:prstGeom prst="rect">
              <a:avLst/>
            </a:prstGeom>
            <a:noFill/>
            <a:ln w="9525">
              <a:noFill/>
            </a:ln>
          </p:spPr>
          <p:txBody>
            <a:bodyPr wrap="none">
              <a:spAutoFit/>
            </a:bodyPr>
            <a:lstStyle/>
            <a:p>
              <a:pPr fontAlgn="base"/>
              <a:r>
                <a:rPr lang="en-US" altLang="zh-CN" dirty="0">
                  <a:latin typeface="Times New Roman" panose="02020603050405020304" pitchFamily="18" charset="0"/>
                </a:rPr>
                <a:t>        0  0  1  1</a:t>
              </a:r>
            </a:p>
            <a:p>
              <a:pPr fontAlgn="base"/>
              <a:r>
                <a:rPr lang="zh-CN" altLang="en-US" dirty="0">
                  <a:latin typeface="Times New Roman" panose="02020603050405020304" pitchFamily="18" charset="0"/>
                </a:rPr>
                <a:t>＋</a:t>
              </a:r>
              <a:r>
                <a:rPr lang="en-US" altLang="zh-CN" dirty="0">
                  <a:latin typeface="Times New Roman" panose="02020603050405020304" pitchFamily="18" charset="0"/>
                </a:rPr>
                <a:t>)   1  0  1  1</a:t>
              </a:r>
            </a:p>
          </p:txBody>
        </p:sp>
        <p:sp>
          <p:nvSpPr>
            <p:cNvPr id="71689" name="Line 5"/>
            <p:cNvSpPr/>
            <p:nvPr/>
          </p:nvSpPr>
          <p:spPr>
            <a:xfrm>
              <a:off x="2424" y="3024"/>
              <a:ext cx="1356" cy="0"/>
            </a:xfrm>
            <a:prstGeom prst="line">
              <a:avLst/>
            </a:prstGeom>
            <a:ln w="9525" cap="flat" cmpd="sng">
              <a:solidFill>
                <a:schemeClr val="tx1"/>
              </a:solidFill>
              <a:prstDash val="solid"/>
              <a:headEnd type="none" w="med" len="med"/>
              <a:tailEnd type="none" w="med" len="med"/>
            </a:ln>
          </p:spPr>
        </p:sp>
        <p:sp>
          <p:nvSpPr>
            <p:cNvPr id="71690" name="Text Box 6"/>
            <p:cNvSpPr txBox="1"/>
            <p:nvPr/>
          </p:nvSpPr>
          <p:spPr>
            <a:xfrm>
              <a:off x="2834" y="3006"/>
              <a:ext cx="900" cy="327"/>
            </a:xfrm>
            <a:prstGeom prst="rect">
              <a:avLst/>
            </a:prstGeom>
            <a:noFill/>
            <a:ln w="9525">
              <a:noFill/>
            </a:ln>
          </p:spPr>
          <p:txBody>
            <a:bodyPr wrap="none">
              <a:spAutoFit/>
            </a:bodyPr>
            <a:lstStyle/>
            <a:p>
              <a:pPr fontAlgn="base"/>
              <a:r>
                <a:rPr lang="en-US" altLang="zh-CN" dirty="0">
                  <a:latin typeface="Times New Roman" panose="02020603050405020304" pitchFamily="18" charset="0"/>
                </a:rPr>
                <a:t>1  1  1  0</a:t>
              </a:r>
            </a:p>
          </p:txBody>
        </p:sp>
      </p:grpSp>
      <p:sp>
        <p:nvSpPr>
          <p:cNvPr id="22536" name="Text Box 8"/>
          <p:cNvSpPr txBox="1"/>
          <p:nvPr/>
        </p:nvSpPr>
        <p:spPr>
          <a:xfrm>
            <a:off x="1849438" y="3560763"/>
            <a:ext cx="3729037" cy="519112"/>
          </a:xfrm>
          <a:prstGeom prst="rect">
            <a:avLst/>
          </a:prstGeom>
          <a:noFill/>
          <a:ln w="9525">
            <a:noFill/>
          </a:ln>
        </p:spPr>
        <p:txBody>
          <a:bodyPr wrap="none">
            <a:spAutoFit/>
          </a:bodyPr>
          <a:lstStyle/>
          <a:p>
            <a:pPr fontAlgn="base"/>
            <a:r>
              <a:rPr lang="zh-CN" altLang="en-US" dirty="0">
                <a:latin typeface="Times New Roman" panose="02020603050405020304" pitchFamily="18" charset="0"/>
              </a:rPr>
              <a:t>结果取</a:t>
            </a:r>
            <a:r>
              <a:rPr lang="en-US" altLang="zh-CN" i="1" dirty="0">
                <a:latin typeface="Times New Roman" panose="02020603050405020304" pitchFamily="18" charset="0"/>
              </a:rPr>
              <a:t>N</a:t>
            </a:r>
            <a:r>
              <a:rPr lang="en-US" altLang="zh-CN" baseline="-25000" dirty="0">
                <a:latin typeface="Times New Roman" panose="02020603050405020304" pitchFamily="18" charset="0"/>
              </a:rPr>
              <a:t>1</a:t>
            </a:r>
            <a:r>
              <a:rPr lang="zh-CN" altLang="zh-CN" dirty="0">
                <a:latin typeface="Times New Roman" panose="02020603050405020304" pitchFamily="18" charset="0"/>
              </a:rPr>
              <a:t>的符号，即：</a:t>
            </a:r>
            <a:endParaRPr lang="zh-CN" altLang="en-US" dirty="0">
              <a:latin typeface="Times New Roman" panose="02020603050405020304" pitchFamily="18" charset="0"/>
            </a:endParaRPr>
          </a:p>
        </p:txBody>
      </p:sp>
      <p:sp>
        <p:nvSpPr>
          <p:cNvPr id="22537" name="Rectangle 9"/>
          <p:cNvSpPr/>
          <p:nvPr/>
        </p:nvSpPr>
        <p:spPr>
          <a:xfrm>
            <a:off x="4002088" y="4305300"/>
            <a:ext cx="3122612" cy="519113"/>
          </a:xfrm>
          <a:prstGeom prst="rect">
            <a:avLst/>
          </a:prstGeom>
          <a:noFill/>
          <a:ln w="9525">
            <a:noFill/>
          </a:ln>
        </p:spPr>
        <p:txBody>
          <a:bodyPr wrap="none">
            <a:spAutoFit/>
          </a:bodyPr>
          <a:lstStyle/>
          <a:p>
            <a:pPr fontAlgn="base"/>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原</a:t>
            </a:r>
            <a:r>
              <a:rPr lang="zh-CN" altLang="zh-CN" dirty="0">
                <a:latin typeface="Times New Roman" panose="02020603050405020304" pitchFamily="18" charset="0"/>
              </a:rPr>
              <a:t>＝11110</a:t>
            </a:r>
            <a:endParaRPr lang="en-US" altLang="zh-CN" baseline="-25000" dirty="0">
              <a:latin typeface="Times New Roman" panose="02020603050405020304" pitchFamily="18" charset="0"/>
            </a:endParaRPr>
          </a:p>
        </p:txBody>
      </p:sp>
      <p:sp>
        <p:nvSpPr>
          <p:cNvPr id="22538" name="Text Box 10"/>
          <p:cNvSpPr txBox="1"/>
          <p:nvPr/>
        </p:nvSpPr>
        <p:spPr>
          <a:xfrm>
            <a:off x="1725613" y="5013325"/>
            <a:ext cx="5041900" cy="519113"/>
          </a:xfrm>
          <a:prstGeom prst="rect">
            <a:avLst/>
          </a:prstGeom>
          <a:noFill/>
          <a:ln w="9525">
            <a:noFill/>
          </a:ln>
        </p:spPr>
        <p:txBody>
          <a:bodyPr wrap="none">
            <a:spAutoFit/>
          </a:bodyPr>
          <a:lstStyle/>
          <a:p>
            <a:pPr fontAlgn="base"/>
            <a:r>
              <a:rPr lang="zh-CN" altLang="en-US" dirty="0">
                <a:latin typeface="Times New Roman" panose="02020603050405020304" pitchFamily="18" charset="0"/>
              </a:rPr>
              <a:t>真值为：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zh-CN" altLang="en-US" dirty="0">
                <a:latin typeface="Times New Roman" panose="02020603050405020304" pitchFamily="18" charset="0"/>
              </a:rPr>
              <a:t>＝－</a:t>
            </a:r>
            <a:r>
              <a:rPr lang="en-US" altLang="zh-CN" dirty="0">
                <a:latin typeface="Times New Roman" panose="02020603050405020304" pitchFamily="18" charset="0"/>
              </a:rPr>
              <a:t>1110</a:t>
            </a:r>
            <a:endParaRPr lang="en-US" altLang="zh-CN" baseline="-25000" dirty="0">
              <a:latin typeface="Times New Roman" panose="02020603050405020304" pitchFamily="18" charset="0"/>
            </a:endParaRPr>
          </a:p>
        </p:txBody>
      </p:sp>
      <p:sp>
        <p:nvSpPr>
          <p:cNvPr id="66567" name="圆角矩形标注 9"/>
          <p:cNvSpPr/>
          <p:nvPr/>
        </p:nvSpPr>
        <p:spPr>
          <a:xfrm>
            <a:off x="452438" y="1979613"/>
            <a:ext cx="1860550" cy="782637"/>
          </a:xfrm>
          <a:prstGeom prst="wedgeRoundRectCallout">
            <a:avLst>
              <a:gd name="adj1" fmla="val 73176"/>
              <a:gd name="adj2" fmla="val -83648"/>
              <a:gd name="adj3" fmla="val 16667"/>
            </a:avLst>
          </a:prstGeom>
          <a:noFill/>
          <a:ln w="12700" cap="flat" cmpd="sng">
            <a:solidFill>
              <a:schemeClr val="tx1"/>
            </a:solidFill>
            <a:prstDash val="solid"/>
            <a:round/>
            <a:headEnd type="none" w="med" len="med"/>
            <a:tailEnd type="none" w="med" len="med"/>
          </a:ln>
        </p:spPr>
        <p:txBody>
          <a:bodyPr>
            <a:spAutoFit/>
          </a:bodyPr>
          <a:lstStyle/>
          <a:p>
            <a:r>
              <a:rPr lang="zh-CN" altLang="en-US" sz="2000" b="1" dirty="0">
                <a:solidFill>
                  <a:srgbClr val="FF00FF"/>
                </a:solidFill>
                <a:latin typeface="Times New Roman" panose="02020603050405020304" pitchFamily="18" charset="0"/>
              </a:rPr>
              <a:t>同号数相加或异号数相减</a:t>
            </a:r>
            <a:endParaRPr lang="zh-CN" altLang="en-US" sz="2000" dirty="0">
              <a:solidFill>
                <a:srgbClr val="FF00FF"/>
              </a:solidFill>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7"/>
                                        </p:tgtEl>
                                        <p:attrNameLst>
                                          <p:attrName>style.visibility</p:attrName>
                                        </p:attrNameLst>
                                      </p:cBhvr>
                                      <p:to>
                                        <p:strVal val="visible"/>
                                      </p:to>
                                    </p:set>
                                    <p:animEffect transition="in" filter="blinds(horizontal)">
                                      <p:cBhvr>
                                        <p:cTn id="7" dur="500"/>
                                        <p:tgtEl>
                                          <p:spTgt spid="665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6">
                                            <p:txEl>
                                              <p:pRg st="0" end="0"/>
                                            </p:txEl>
                                          </p:spTgt>
                                        </p:tgtEl>
                                        <p:attrNameLst>
                                          <p:attrName>style.visibility</p:attrName>
                                        </p:attrNameLst>
                                      </p:cBhvr>
                                      <p:to>
                                        <p:strVal val="visible"/>
                                      </p:to>
                                    </p:set>
                                    <p:animEffect transition="in" filter="wipe(left)">
                                      <p:cBhvr>
                                        <p:cTn id="17" dur="500"/>
                                        <p:tgtEl>
                                          <p:spTgt spid="2253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7">
                                            <p:txEl>
                                              <p:pRg st="0" end="0"/>
                                            </p:txEl>
                                          </p:spTgt>
                                        </p:tgtEl>
                                        <p:attrNameLst>
                                          <p:attrName>style.visibility</p:attrName>
                                        </p:attrNameLst>
                                      </p:cBhvr>
                                      <p:to>
                                        <p:strVal val="visible"/>
                                      </p:to>
                                    </p:set>
                                    <p:animEffect transition="in" filter="wipe(left)">
                                      <p:cBhvr>
                                        <p:cTn id="22" dur="500"/>
                                        <p:tgtEl>
                                          <p:spTgt spid="2253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8">
                                            <p:txEl>
                                              <p:pRg st="0" end="0"/>
                                            </p:txEl>
                                          </p:spTgt>
                                        </p:tgtEl>
                                        <p:attrNameLst>
                                          <p:attrName>style.visibility</p:attrName>
                                        </p:attrNameLst>
                                      </p:cBhvr>
                                      <p:to>
                                        <p:strVal val="visible"/>
                                      </p:to>
                                    </p:set>
                                    <p:animEffect transition="in" filter="wipe(left)">
                                      <p:cBhvr>
                                        <p:cTn id="27" dur="500"/>
                                        <p:tgtEl>
                                          <p:spTgt spid="225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build="p"/>
      <p:bldP spid="22537" grpId="0" build="p"/>
      <p:bldP spid="22538" grpId="0" build="p"/>
      <p:bldP spid="6656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798513" y="920750"/>
            <a:ext cx="2347913" cy="522288"/>
          </a:xfrm>
          <a:prstGeom prst="rect">
            <a:avLst/>
          </a:prstGeom>
          <a:noFill/>
          <a:ln w="9525">
            <a:noFill/>
            <a:miter lim="800000"/>
          </a:ln>
          <a:effectLst/>
        </p:spPr>
        <p:txBody>
          <a:bodyPr wrap="none">
            <a:spAutoFit/>
          </a:bodyPr>
          <a:lstStyle/>
          <a:p>
            <a:pPr marR="0" defTabSz="914400" fontAlgn="base">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二、反码运算</a:t>
            </a:r>
          </a:p>
        </p:txBody>
      </p:sp>
      <p:sp>
        <p:nvSpPr>
          <p:cNvPr id="27651" name="Rectangle 3"/>
          <p:cNvSpPr/>
          <p:nvPr/>
        </p:nvSpPr>
        <p:spPr>
          <a:xfrm>
            <a:off x="1790700" y="2490788"/>
            <a:ext cx="4311650" cy="519112"/>
          </a:xfrm>
          <a:prstGeom prst="rect">
            <a:avLst/>
          </a:prstGeom>
          <a:noFill/>
          <a:ln w="9525">
            <a:noFill/>
          </a:ln>
        </p:spPr>
        <p:txBody>
          <a:bodyPr wrap="none">
            <a:spAutoFit/>
          </a:bodyPr>
          <a:lstStyle/>
          <a:p>
            <a:pPr fontAlgn="base"/>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r>
              <a:rPr lang="zh-CN" altLang="zh-CN"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r>
              <a:rPr lang="zh-CN" altLang="zh-CN"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endParaRPr lang="zh-CN" altLang="en-US" baseline="-25000" dirty="0">
              <a:latin typeface="Times New Roman" panose="02020603050405020304" pitchFamily="18" charset="0"/>
            </a:endParaRPr>
          </a:p>
        </p:txBody>
      </p:sp>
      <p:sp>
        <p:nvSpPr>
          <p:cNvPr id="27652" name="Rectangle 4"/>
          <p:cNvSpPr/>
          <p:nvPr/>
        </p:nvSpPr>
        <p:spPr>
          <a:xfrm>
            <a:off x="1790700" y="3070225"/>
            <a:ext cx="4822825" cy="519113"/>
          </a:xfrm>
          <a:prstGeom prst="rect">
            <a:avLst/>
          </a:prstGeom>
          <a:noFill/>
          <a:ln w="9525">
            <a:noFill/>
          </a:ln>
        </p:spPr>
        <p:txBody>
          <a:bodyPr wrap="none">
            <a:spAutoFit/>
          </a:bodyPr>
          <a:lstStyle/>
          <a:p>
            <a:pPr fontAlgn="base"/>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r>
              <a:rPr lang="zh-CN" altLang="zh-CN"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r>
              <a:rPr lang="zh-CN" altLang="zh-CN"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endParaRPr lang="zh-CN" altLang="en-US" baseline="-25000" dirty="0">
              <a:latin typeface="Times New Roman" panose="02020603050405020304" pitchFamily="18" charset="0"/>
            </a:endParaRPr>
          </a:p>
        </p:txBody>
      </p:sp>
      <p:sp>
        <p:nvSpPr>
          <p:cNvPr id="27653" name="Text Box 5"/>
          <p:cNvSpPr txBox="1"/>
          <p:nvPr/>
        </p:nvSpPr>
        <p:spPr>
          <a:xfrm>
            <a:off x="1098550" y="3798888"/>
            <a:ext cx="7258050" cy="954087"/>
          </a:xfrm>
          <a:prstGeom prst="rect">
            <a:avLst/>
          </a:prstGeom>
          <a:noFill/>
          <a:ln w="9525">
            <a:noFill/>
          </a:ln>
        </p:spPr>
        <p:txBody>
          <a:bodyPr>
            <a:spAutoFit/>
          </a:bodyPr>
          <a:lstStyle/>
          <a:p>
            <a:pPr indent="666750" fontAlgn="base">
              <a:spcBef>
                <a:spcPct val="50000"/>
              </a:spcBef>
            </a:pPr>
            <a:r>
              <a:rPr lang="zh-CN" altLang="en-US" b="1" dirty="0">
                <a:latin typeface="Times New Roman" panose="02020603050405020304" pitchFamily="18" charset="0"/>
              </a:rPr>
              <a:t>符号位也参加运算，当符号位有进位时，应在结果的最低位再加“</a:t>
            </a:r>
            <a:r>
              <a:rPr lang="en-US" altLang="zh-CN" b="1" dirty="0">
                <a:latin typeface="Times New Roman" panose="02020603050405020304" pitchFamily="18" charset="0"/>
              </a:rPr>
              <a:t>1”</a:t>
            </a:r>
            <a:r>
              <a:rPr lang="zh-CN" altLang="en-US" b="1" dirty="0">
                <a:latin typeface="Times New Roman" panose="02020603050405020304" pitchFamily="18" charset="0"/>
              </a:rPr>
              <a:t>（即循环进位）。</a:t>
            </a:r>
            <a:endParaRPr lang="en-US" altLang="zh-CN" b="1" dirty="0">
              <a:latin typeface="Times New Roman" panose="02020603050405020304" pitchFamily="18" charset="0"/>
            </a:endParaRPr>
          </a:p>
        </p:txBody>
      </p:sp>
      <p:sp>
        <p:nvSpPr>
          <p:cNvPr id="27667" name="Text Box 19"/>
          <p:cNvSpPr txBox="1"/>
          <p:nvPr/>
        </p:nvSpPr>
        <p:spPr>
          <a:xfrm>
            <a:off x="3489325" y="5480050"/>
            <a:ext cx="2332038" cy="519113"/>
          </a:xfrm>
          <a:prstGeom prst="rect">
            <a:avLst/>
          </a:prstGeom>
          <a:noFill/>
          <a:ln w="9525">
            <a:noFill/>
          </a:ln>
        </p:spPr>
        <p:txBody>
          <a:bodyPr wrap="none">
            <a:spAutoFit/>
          </a:bodyPr>
          <a:lstStyle/>
          <a:p>
            <a:r>
              <a:rPr lang="en-US" altLang="zh-CN" dirty="0">
                <a:latin typeface="Times New Roman" panose="02020603050405020304" pitchFamily="18" charset="0"/>
              </a:rPr>
              <a:t>[[N]</a:t>
            </a:r>
            <a:r>
              <a:rPr lang="zh-CN" altLang="en-US" baseline="-25000" dirty="0">
                <a:latin typeface="Times New Roman" panose="02020603050405020304" pitchFamily="18" charset="0"/>
              </a:rPr>
              <a:t>反</a:t>
            </a:r>
            <a:r>
              <a:rPr lang="en-US" altLang="zh-CN" dirty="0">
                <a:latin typeface="Times New Roman" panose="02020603050405020304" pitchFamily="18" charset="0"/>
              </a:rPr>
              <a:t>]</a:t>
            </a:r>
            <a:r>
              <a:rPr lang="zh-CN" altLang="en-US" baseline="-25000" dirty="0">
                <a:latin typeface="Times New Roman" panose="02020603050405020304" pitchFamily="18" charset="0"/>
              </a:rPr>
              <a:t>反</a:t>
            </a:r>
            <a:r>
              <a:rPr lang="en-US" altLang="zh-CN" dirty="0">
                <a:latin typeface="Times New Roman" panose="02020603050405020304" pitchFamily="18" charset="0"/>
              </a:rPr>
              <a:t>=[N]</a:t>
            </a:r>
            <a:r>
              <a:rPr lang="zh-CN" altLang="en-US" baseline="-25000" dirty="0">
                <a:latin typeface="Times New Roman" panose="02020603050405020304" pitchFamily="18" charset="0"/>
              </a:rPr>
              <a:t>原</a:t>
            </a:r>
          </a:p>
        </p:txBody>
      </p:sp>
      <p:sp>
        <p:nvSpPr>
          <p:cNvPr id="7" name="Text Box 5"/>
          <p:cNvSpPr txBox="1"/>
          <p:nvPr/>
        </p:nvSpPr>
        <p:spPr>
          <a:xfrm>
            <a:off x="1133475" y="1531938"/>
            <a:ext cx="7258050" cy="954087"/>
          </a:xfrm>
          <a:prstGeom prst="rect">
            <a:avLst/>
          </a:prstGeom>
          <a:noFill/>
          <a:ln w="9525">
            <a:noFill/>
          </a:ln>
        </p:spPr>
        <p:txBody>
          <a:bodyPr>
            <a:spAutoFit/>
          </a:bodyPr>
          <a:lstStyle/>
          <a:p>
            <a:pPr indent="666750" fontAlgn="base">
              <a:spcBef>
                <a:spcPct val="50000"/>
              </a:spcBef>
            </a:pPr>
            <a:r>
              <a:rPr lang="zh-CN" altLang="en-US" b="1" dirty="0">
                <a:latin typeface="Times New Roman" panose="02020603050405020304" pitchFamily="18" charset="0"/>
              </a:rPr>
              <a:t>用反码进行运算时，两数反码的和等于两数和的反码。</a:t>
            </a:r>
            <a:endParaRPr lang="en-US" altLang="zh-CN" b="1" dirty="0">
              <a:latin typeface="Times New Roman" panose="02020603050405020304" pitchFamily="18" charset="0"/>
            </a:endParaRPr>
          </a:p>
        </p:txBody>
      </p:sp>
      <p:sp>
        <p:nvSpPr>
          <p:cNvPr id="67592" name="矩形 7"/>
          <p:cNvSpPr/>
          <p:nvPr/>
        </p:nvSpPr>
        <p:spPr>
          <a:xfrm>
            <a:off x="1790700" y="4899025"/>
            <a:ext cx="4572000" cy="522288"/>
          </a:xfrm>
          <a:prstGeom prst="rect">
            <a:avLst/>
          </a:prstGeom>
          <a:noFill/>
          <a:ln w="9525">
            <a:noFill/>
          </a:ln>
        </p:spPr>
        <p:txBody>
          <a:bodyPr>
            <a:spAutoFit/>
          </a:bodyPr>
          <a:lstStyle/>
          <a:p>
            <a:r>
              <a:rPr lang="zh-CN" altLang="en-US" b="1" dirty="0">
                <a:solidFill>
                  <a:srgbClr val="FF00FF"/>
                </a:solidFill>
                <a:latin typeface="Times New Roman" panose="02020603050405020304" pitchFamily="18" charset="0"/>
              </a:rPr>
              <a:t>反码与原码的关系：</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1">
                                            <p:txEl>
                                              <p:pRg st="0" end="0"/>
                                            </p:txEl>
                                          </p:spTgt>
                                        </p:tgtEl>
                                        <p:attrNameLst>
                                          <p:attrName>style.visibility</p:attrName>
                                        </p:attrNameLst>
                                      </p:cBhvr>
                                      <p:to>
                                        <p:strVal val="visible"/>
                                      </p:to>
                                    </p:set>
                                    <p:animEffect transition="in" filter="wipe(left)">
                                      <p:cBhvr>
                                        <p:cTn id="12" dur="500"/>
                                        <p:tgtEl>
                                          <p:spTgt spid="276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2">
                                            <p:txEl>
                                              <p:pRg st="0" end="0"/>
                                            </p:txEl>
                                          </p:spTgt>
                                        </p:tgtEl>
                                        <p:attrNameLst>
                                          <p:attrName>style.visibility</p:attrName>
                                        </p:attrNameLst>
                                      </p:cBhvr>
                                      <p:to>
                                        <p:strVal val="visible"/>
                                      </p:to>
                                    </p:set>
                                    <p:animEffect transition="in" filter="wipe(left)">
                                      <p:cBhvr>
                                        <p:cTn id="17" dur="500"/>
                                        <p:tgtEl>
                                          <p:spTgt spid="2765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3">
                                            <p:txEl>
                                              <p:pRg st="0" end="0"/>
                                            </p:txEl>
                                          </p:spTgt>
                                        </p:tgtEl>
                                        <p:attrNameLst>
                                          <p:attrName>style.visibility</p:attrName>
                                        </p:attrNameLst>
                                      </p:cBhvr>
                                      <p:to>
                                        <p:strVal val="visible"/>
                                      </p:to>
                                    </p:set>
                                    <p:animEffect transition="in" filter="wipe(left)">
                                      <p:cBhvr>
                                        <p:cTn id="22" dur="500"/>
                                        <p:tgtEl>
                                          <p:spTgt spid="2765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592"/>
                                        </p:tgtEl>
                                        <p:attrNameLst>
                                          <p:attrName>style.visibility</p:attrName>
                                        </p:attrNameLst>
                                      </p:cBhvr>
                                      <p:to>
                                        <p:strVal val="visible"/>
                                      </p:to>
                                    </p:set>
                                    <p:animEffect transition="in" filter="blinds(horizontal)">
                                      <p:cBhvr>
                                        <p:cTn id="27" dur="500"/>
                                        <p:tgtEl>
                                          <p:spTgt spid="6759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667"/>
                                        </p:tgtEl>
                                        <p:attrNameLst>
                                          <p:attrName>style.visibility</p:attrName>
                                        </p:attrNameLst>
                                      </p:cBhvr>
                                      <p:to>
                                        <p:strVal val="visible"/>
                                      </p:to>
                                    </p:set>
                                    <p:animEffect transition="in" filter="blinds(horizontal)">
                                      <p:cBhvr>
                                        <p:cTn id="32" dur="500"/>
                                        <p:tgtEl>
                                          <p:spTgt spid="27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2" grpId="0" build="p"/>
      <p:bldP spid="27653" grpId="0" build="p"/>
      <p:bldP spid="27667" grpId="0"/>
      <p:bldP spid="7" grpId="0" build="p"/>
      <p:bldP spid="6759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p:nvPr/>
        </p:nvSpPr>
        <p:spPr>
          <a:xfrm>
            <a:off x="860425" y="604838"/>
            <a:ext cx="7346950" cy="1117600"/>
          </a:xfrm>
          <a:prstGeom prst="rect">
            <a:avLst/>
          </a:prstGeom>
          <a:noFill/>
          <a:ln w="9525">
            <a:noFill/>
          </a:ln>
        </p:spPr>
        <p:txBody>
          <a:bodyPr>
            <a:spAutoFit/>
          </a:bodyPr>
          <a:lstStyle/>
          <a:p>
            <a:pPr marL="857250" indent="-857250" fontAlgn="base">
              <a:lnSpc>
                <a:spcPct val="120000"/>
              </a:lnSpc>
            </a:pPr>
            <a:r>
              <a:rPr lang="zh-CN" altLang="en-US" b="1" dirty="0">
                <a:latin typeface="Times New Roman" panose="02020603050405020304" pitchFamily="18" charset="0"/>
              </a:rPr>
              <a:t>例：  已知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0011</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  </a:t>
            </a:r>
            <a:r>
              <a:rPr lang="en-US" altLang="zh-CN" dirty="0">
                <a:latin typeface="Times New Roman" panose="02020603050405020304" pitchFamily="18" charset="0"/>
              </a:rPr>
              <a:t>= 1011</a:t>
            </a:r>
            <a:r>
              <a:rPr lang="zh-CN" altLang="en-US" dirty="0">
                <a:latin typeface="Times New Roman" panose="02020603050405020304" pitchFamily="18" charset="0"/>
              </a:rPr>
              <a:t>求</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r>
              <a:rPr lang="zh-CN" altLang="zh-CN" dirty="0">
                <a:latin typeface="Times New Roman" panose="02020603050405020304" pitchFamily="18" charset="0"/>
              </a:rPr>
              <a:t>和</a:t>
            </a:r>
            <a:r>
              <a:rPr lang="zh-CN" altLang="en-US"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r>
              <a:rPr lang="zh-CN" altLang="zh-CN" dirty="0">
                <a:latin typeface="Times New Roman" panose="02020603050405020304" pitchFamily="18" charset="0"/>
              </a:rPr>
              <a:t>。</a:t>
            </a:r>
            <a:endParaRPr lang="zh-CN" altLang="en-US" baseline="-25000" dirty="0">
              <a:latin typeface="Times New Roman" panose="02020603050405020304" pitchFamily="18" charset="0"/>
            </a:endParaRPr>
          </a:p>
        </p:txBody>
      </p:sp>
      <p:sp>
        <p:nvSpPr>
          <p:cNvPr id="28675" name="Text Box 3"/>
          <p:cNvSpPr txBox="1"/>
          <p:nvPr/>
        </p:nvSpPr>
        <p:spPr>
          <a:xfrm>
            <a:off x="903288" y="1608138"/>
            <a:ext cx="6810375" cy="695325"/>
          </a:xfrm>
          <a:prstGeom prst="rect">
            <a:avLst/>
          </a:prstGeom>
          <a:noFill/>
          <a:ln w="9525">
            <a:noFill/>
          </a:ln>
        </p:spPr>
        <p:txBody>
          <a:bodyPr>
            <a:spAutoFit/>
          </a:bodyPr>
          <a:lstStyle/>
          <a:p>
            <a:pPr marL="762000" indent="-762000" fontAlgn="base">
              <a:lnSpc>
                <a:spcPct val="140000"/>
              </a:lnSpc>
            </a:pPr>
            <a:r>
              <a:rPr lang="zh-CN" altLang="en-US" b="1" dirty="0">
                <a:latin typeface="Times New Roman" panose="02020603050405020304" pitchFamily="18" charset="0"/>
              </a:rPr>
              <a:t>解</a:t>
            </a:r>
            <a:r>
              <a:rPr lang="zh-CN" altLang="en-US"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r>
              <a:rPr lang="zh-CN" altLang="zh-CN" dirty="0">
                <a:latin typeface="Times New Roman" panose="02020603050405020304" pitchFamily="18" charset="0"/>
              </a:rPr>
              <a:t>＝11100，	</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2 </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r>
              <a:rPr lang="zh-CN" altLang="zh-CN" dirty="0">
                <a:latin typeface="Times New Roman" panose="02020603050405020304" pitchFamily="18" charset="0"/>
              </a:rPr>
              <a:t>＝01011,</a:t>
            </a:r>
            <a:endParaRPr lang="en-US" altLang="zh-CN" dirty="0">
              <a:latin typeface="Times New Roman" panose="02020603050405020304" pitchFamily="18" charset="0"/>
            </a:endParaRPr>
          </a:p>
        </p:txBody>
      </p:sp>
      <p:sp>
        <p:nvSpPr>
          <p:cNvPr id="28676" name="Text Box 4"/>
          <p:cNvSpPr txBox="1"/>
          <p:nvPr/>
        </p:nvSpPr>
        <p:spPr>
          <a:xfrm>
            <a:off x="1782763" y="2228850"/>
            <a:ext cx="5854700" cy="1643063"/>
          </a:xfrm>
          <a:prstGeom prst="rect">
            <a:avLst/>
          </a:prstGeom>
          <a:noFill/>
          <a:ln w="9525">
            <a:noFill/>
          </a:ln>
        </p:spPr>
        <p:txBody>
          <a:bodyPr>
            <a:spAutoFit/>
          </a:bodyPr>
          <a:lstStyle/>
          <a:p>
            <a:pPr fontAlgn="base">
              <a:lnSpc>
                <a:spcPct val="120000"/>
              </a:lnSpc>
            </a:pP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r>
              <a:rPr lang="zh-CN" altLang="zh-CN" dirty="0">
                <a:latin typeface="Times New Roman" panose="02020603050405020304" pitchFamily="18" charset="0"/>
              </a:rPr>
              <a:t>=</a:t>
            </a:r>
            <a:r>
              <a:rPr lang="en-US" altLang="zh-CN" dirty="0">
                <a:latin typeface="Times New Roman" panose="02020603050405020304" pitchFamily="18" charset="0"/>
              </a:rPr>
              <a:t> [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r>
              <a:rPr lang="en-US" altLang="zh-CN" baseline="-25000" dirty="0">
                <a:latin typeface="Times New Roman" panose="02020603050405020304" pitchFamily="18" charset="0"/>
              </a:rPr>
              <a:t>+</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endParaRPr lang="en-US" altLang="zh-CN" baseline="-25000" dirty="0">
              <a:latin typeface="Times New Roman" panose="02020603050405020304" pitchFamily="18" charset="0"/>
            </a:endParaRPr>
          </a:p>
          <a:p>
            <a:pPr fontAlgn="base">
              <a:lnSpc>
                <a:spcPct val="120000"/>
              </a:lnSpc>
            </a:pPr>
            <a:r>
              <a:rPr lang="en-US" altLang="zh-CN" dirty="0">
                <a:latin typeface="Times New Roman" panose="02020603050405020304" pitchFamily="18" charset="0"/>
              </a:rPr>
              <a:t>                 =1</a:t>
            </a:r>
            <a:r>
              <a:rPr lang="zh-CN" altLang="zh-CN" dirty="0">
                <a:latin typeface="Times New Roman" panose="02020603050405020304" pitchFamily="18" charset="0"/>
              </a:rPr>
              <a:t>1100</a:t>
            </a:r>
            <a:r>
              <a:rPr lang="en-US" altLang="zh-CN" dirty="0">
                <a:latin typeface="Times New Roman" panose="02020603050405020304" pitchFamily="18" charset="0"/>
              </a:rPr>
              <a:t> </a:t>
            </a:r>
            <a:r>
              <a:rPr lang="zh-CN" altLang="zh-CN" dirty="0">
                <a:latin typeface="Times New Roman" panose="02020603050405020304" pitchFamily="18" charset="0"/>
              </a:rPr>
              <a:t>+</a:t>
            </a:r>
            <a:r>
              <a:rPr lang="en-US" altLang="zh-CN" dirty="0">
                <a:latin typeface="Times New Roman" panose="02020603050405020304" pitchFamily="18" charset="0"/>
              </a:rPr>
              <a:t> </a:t>
            </a:r>
            <a:r>
              <a:rPr lang="zh-CN" altLang="zh-CN" dirty="0">
                <a:latin typeface="Times New Roman" panose="02020603050405020304" pitchFamily="18" charset="0"/>
              </a:rPr>
              <a:t>01011</a:t>
            </a:r>
            <a:r>
              <a:rPr lang="en-US" altLang="zh-CN" dirty="0">
                <a:latin typeface="Times New Roman" panose="02020603050405020304" pitchFamily="18" charset="0"/>
              </a:rPr>
              <a:t>   </a:t>
            </a:r>
          </a:p>
          <a:p>
            <a:pPr fontAlgn="base">
              <a:lnSpc>
                <a:spcPct val="120000"/>
              </a:lnSpc>
            </a:pPr>
            <a:r>
              <a:rPr lang="en-US" altLang="zh-CN" dirty="0">
                <a:latin typeface="Times New Roman" panose="02020603050405020304" pitchFamily="18" charset="0"/>
              </a:rPr>
              <a:t>                  </a:t>
            </a:r>
            <a:r>
              <a:rPr lang="zh-CN" altLang="zh-CN" dirty="0">
                <a:latin typeface="Times New Roman" panose="02020603050405020304" pitchFamily="18" charset="0"/>
              </a:rPr>
              <a:t>=</a:t>
            </a:r>
            <a:r>
              <a:rPr lang="en-US" altLang="zh-CN" dirty="0">
                <a:latin typeface="Times New Roman" panose="02020603050405020304" pitchFamily="18" charset="0"/>
              </a:rPr>
              <a:t> </a:t>
            </a:r>
            <a:r>
              <a:rPr lang="zh-CN" altLang="zh-CN" dirty="0">
                <a:latin typeface="Times New Roman" panose="02020603050405020304" pitchFamily="18" charset="0"/>
              </a:rPr>
              <a:t> 01000</a:t>
            </a:r>
            <a:endParaRPr lang="en-US" altLang="zh-CN" baseline="-25000" dirty="0">
              <a:latin typeface="Times New Roman" panose="02020603050405020304" pitchFamily="18" charset="0"/>
            </a:endParaRPr>
          </a:p>
        </p:txBody>
      </p:sp>
      <p:grpSp>
        <p:nvGrpSpPr>
          <p:cNvPr id="2" name="Group 20"/>
          <p:cNvGrpSpPr/>
          <p:nvPr/>
        </p:nvGrpSpPr>
        <p:grpSpPr>
          <a:xfrm>
            <a:off x="3584575" y="3673475"/>
            <a:ext cx="2540000" cy="1433513"/>
            <a:chOff x="2258" y="2097"/>
            <a:chExt cx="1600" cy="903"/>
          </a:xfrm>
        </p:grpSpPr>
        <p:sp>
          <p:nvSpPr>
            <p:cNvPr id="73742" name="Text Box 8"/>
            <p:cNvSpPr txBox="1"/>
            <p:nvPr/>
          </p:nvSpPr>
          <p:spPr>
            <a:xfrm>
              <a:off x="2258" y="2097"/>
              <a:ext cx="1591" cy="596"/>
            </a:xfrm>
            <a:prstGeom prst="rect">
              <a:avLst/>
            </a:prstGeom>
            <a:noFill/>
            <a:ln w="9525">
              <a:noFill/>
            </a:ln>
          </p:spPr>
          <p:txBody>
            <a:bodyPr wrap="none">
              <a:spAutoFit/>
            </a:bodyPr>
            <a:lstStyle/>
            <a:p>
              <a:pPr fontAlgn="base"/>
              <a:r>
                <a:rPr lang="en-US" altLang="zh-CN" dirty="0">
                  <a:latin typeface="Times New Roman" panose="02020603050405020304" pitchFamily="18" charset="0"/>
                </a:rPr>
                <a:t>        1  1  1  0  0</a:t>
              </a:r>
            </a:p>
            <a:p>
              <a:pPr fontAlgn="base"/>
              <a:r>
                <a:rPr lang="zh-CN" altLang="en-US" dirty="0">
                  <a:latin typeface="Times New Roman" panose="02020603050405020304" pitchFamily="18" charset="0"/>
                </a:rPr>
                <a:t>＋</a:t>
              </a:r>
              <a:r>
                <a:rPr lang="en-US" altLang="zh-CN" dirty="0">
                  <a:latin typeface="Times New Roman" panose="02020603050405020304" pitchFamily="18" charset="0"/>
                </a:rPr>
                <a:t>)   0  1  0  1  1</a:t>
              </a:r>
            </a:p>
          </p:txBody>
        </p:sp>
        <p:sp>
          <p:nvSpPr>
            <p:cNvPr id="73743" name="Line 9"/>
            <p:cNvSpPr/>
            <p:nvPr/>
          </p:nvSpPr>
          <p:spPr>
            <a:xfrm>
              <a:off x="2364" y="2691"/>
              <a:ext cx="1452" cy="0"/>
            </a:xfrm>
            <a:prstGeom prst="line">
              <a:avLst/>
            </a:prstGeom>
            <a:ln w="9525" cap="flat" cmpd="sng">
              <a:solidFill>
                <a:schemeClr val="tx1"/>
              </a:solidFill>
              <a:prstDash val="solid"/>
              <a:headEnd type="none" w="med" len="med"/>
              <a:tailEnd type="none" w="med" len="med"/>
            </a:ln>
          </p:spPr>
        </p:sp>
        <p:sp>
          <p:nvSpPr>
            <p:cNvPr id="73744" name="Text Box 10"/>
            <p:cNvSpPr txBox="1"/>
            <p:nvPr/>
          </p:nvSpPr>
          <p:spPr>
            <a:xfrm>
              <a:off x="2510" y="2673"/>
              <a:ext cx="1348" cy="327"/>
            </a:xfrm>
            <a:prstGeom prst="rect">
              <a:avLst/>
            </a:prstGeom>
            <a:noFill/>
            <a:ln w="9525">
              <a:noFill/>
            </a:ln>
          </p:spPr>
          <p:txBody>
            <a:bodyPr wrap="none">
              <a:spAutoFit/>
            </a:bodyPr>
            <a:lstStyle/>
            <a:p>
              <a:pPr fontAlgn="base"/>
              <a:r>
                <a:rPr lang="en-US" altLang="zh-CN" b="1" dirty="0">
                  <a:solidFill>
                    <a:srgbClr val="FF00FF"/>
                  </a:solidFill>
                  <a:latin typeface="Times New Roman" panose="02020603050405020304" pitchFamily="18" charset="0"/>
                </a:rPr>
                <a:t>1</a:t>
              </a:r>
              <a:r>
                <a:rPr lang="en-US" altLang="zh-CN" dirty="0">
                  <a:latin typeface="Times New Roman" panose="02020603050405020304" pitchFamily="18" charset="0"/>
                </a:rPr>
                <a:t>  0  0  1  1  1</a:t>
              </a:r>
            </a:p>
          </p:txBody>
        </p:sp>
        <p:sp>
          <p:nvSpPr>
            <p:cNvPr id="73745" name="Rectangle 11"/>
            <p:cNvSpPr/>
            <p:nvPr/>
          </p:nvSpPr>
          <p:spPr>
            <a:xfrm>
              <a:off x="2496" y="2724"/>
              <a:ext cx="252" cy="228"/>
            </a:xfrm>
            <a:prstGeom prst="rect">
              <a:avLst/>
            </a:prstGeom>
            <a:noFill/>
            <a:ln w="9525" cap="flat" cmpd="sng">
              <a:solidFill>
                <a:srgbClr val="FF00FF"/>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grpSp>
        <p:nvGrpSpPr>
          <p:cNvPr id="3" name="Group 22"/>
          <p:cNvGrpSpPr/>
          <p:nvPr/>
        </p:nvGrpSpPr>
        <p:grpSpPr>
          <a:xfrm>
            <a:off x="3467100" y="5091113"/>
            <a:ext cx="2895600" cy="1058862"/>
            <a:chOff x="2184" y="2990"/>
            <a:chExt cx="1824" cy="667"/>
          </a:xfrm>
        </p:grpSpPr>
        <p:grpSp>
          <p:nvGrpSpPr>
            <p:cNvPr id="73736" name="Group 21"/>
            <p:cNvGrpSpPr/>
            <p:nvPr/>
          </p:nvGrpSpPr>
          <p:grpSpPr>
            <a:xfrm>
              <a:off x="2244" y="2990"/>
              <a:ext cx="1634" cy="331"/>
              <a:chOff x="2244" y="2990"/>
              <a:chExt cx="1634" cy="331"/>
            </a:xfrm>
          </p:grpSpPr>
          <p:sp>
            <p:nvSpPr>
              <p:cNvPr id="73739" name="Line 13"/>
              <p:cNvSpPr/>
              <p:nvPr/>
            </p:nvSpPr>
            <p:spPr>
              <a:xfrm>
                <a:off x="2688" y="3180"/>
                <a:ext cx="972" cy="0"/>
              </a:xfrm>
              <a:prstGeom prst="line">
                <a:avLst/>
              </a:prstGeom>
              <a:ln w="19050" cap="flat" cmpd="sng">
                <a:solidFill>
                  <a:schemeClr val="tx1"/>
                </a:solidFill>
                <a:prstDash val="solid"/>
                <a:headEnd type="none" w="med" len="med"/>
                <a:tailEnd type="triangle" w="sm" len="lg"/>
              </a:ln>
            </p:spPr>
          </p:sp>
          <p:sp>
            <p:nvSpPr>
              <p:cNvPr id="73740" name="Rectangle 14"/>
              <p:cNvSpPr/>
              <p:nvPr/>
            </p:nvSpPr>
            <p:spPr>
              <a:xfrm>
                <a:off x="2244" y="2990"/>
                <a:ext cx="415" cy="327"/>
              </a:xfrm>
              <a:prstGeom prst="rect">
                <a:avLst/>
              </a:prstGeom>
              <a:noFill/>
              <a:ln w="9525">
                <a:noFill/>
              </a:ln>
            </p:spPr>
            <p:txBody>
              <a:bodyPr wrap="none">
                <a:spAutoFit/>
              </a:bodyPr>
              <a:lstStyle/>
              <a:p>
                <a:pPr fontAlgn="base"/>
                <a:r>
                  <a:rPr lang="zh-CN" altLang="en-US" dirty="0">
                    <a:latin typeface="Times New Roman" panose="02020603050405020304" pitchFamily="18" charset="0"/>
                  </a:rPr>
                  <a:t>＋</a:t>
                </a:r>
                <a:r>
                  <a:rPr lang="en-US" altLang="zh-CN" dirty="0">
                    <a:latin typeface="Times New Roman" panose="02020603050405020304" pitchFamily="18" charset="0"/>
                  </a:rPr>
                  <a:t>)</a:t>
                </a:r>
              </a:p>
            </p:txBody>
          </p:sp>
          <p:sp>
            <p:nvSpPr>
              <p:cNvPr id="73741" name="Text Box 15"/>
              <p:cNvSpPr txBox="1"/>
              <p:nvPr/>
            </p:nvSpPr>
            <p:spPr>
              <a:xfrm>
                <a:off x="3650" y="2994"/>
                <a:ext cx="228" cy="327"/>
              </a:xfrm>
              <a:prstGeom prst="rect">
                <a:avLst/>
              </a:prstGeom>
              <a:noFill/>
              <a:ln w="9525">
                <a:noFill/>
              </a:ln>
            </p:spPr>
            <p:txBody>
              <a:bodyPr wrap="none">
                <a:spAutoFit/>
              </a:bodyPr>
              <a:lstStyle/>
              <a:p>
                <a:pPr fontAlgn="base"/>
                <a:r>
                  <a:rPr lang="en-US" altLang="zh-CN" dirty="0">
                    <a:latin typeface="Times New Roman" panose="02020603050405020304" pitchFamily="18" charset="0"/>
                  </a:rPr>
                  <a:t>1</a:t>
                </a:r>
              </a:p>
            </p:txBody>
          </p:sp>
        </p:grpSp>
        <p:sp>
          <p:nvSpPr>
            <p:cNvPr id="73737" name="Line 16"/>
            <p:cNvSpPr/>
            <p:nvPr/>
          </p:nvSpPr>
          <p:spPr>
            <a:xfrm>
              <a:off x="2184" y="3348"/>
              <a:ext cx="1824" cy="0"/>
            </a:xfrm>
            <a:prstGeom prst="line">
              <a:avLst/>
            </a:prstGeom>
            <a:ln w="9525" cap="flat" cmpd="sng">
              <a:solidFill>
                <a:schemeClr val="tx1"/>
              </a:solidFill>
              <a:prstDash val="solid"/>
              <a:headEnd type="none" w="med" len="med"/>
              <a:tailEnd type="none" w="med" len="med"/>
            </a:ln>
          </p:spPr>
        </p:sp>
        <p:sp>
          <p:nvSpPr>
            <p:cNvPr id="55306" name="Text Box 17"/>
            <p:cNvSpPr txBox="1">
              <a:spLocks noChangeArrowheads="1"/>
            </p:cNvSpPr>
            <p:nvPr/>
          </p:nvSpPr>
          <p:spPr bwMode="auto">
            <a:xfrm>
              <a:off x="2762" y="3330"/>
              <a:ext cx="1124" cy="327"/>
            </a:xfrm>
            <a:prstGeom prst="rect">
              <a:avLst/>
            </a:prstGeom>
            <a:noFill/>
            <a:ln w="9525">
              <a:noFill/>
              <a:miter lim="800000"/>
            </a:ln>
          </p:spPr>
          <p:txBody>
            <a:bodyPr wrap="none">
              <a:spAutoFit/>
            </a:bodyPr>
            <a:lstStyle/>
            <a:p>
              <a:pPr marR="0" defTabSz="914400" fontAlgn="base">
                <a:buClrTx/>
                <a:buSzTx/>
                <a:buFontTx/>
                <a:buNone/>
                <a:defRPr/>
              </a:pPr>
              <a:r>
                <a:rPr kumimoji="1" lang="en-US" altLang="zh-CN" kern="1200" cap="none" spc="0" normalizeH="0" baseline="0" noProof="0" dirty="0">
                  <a:solidFill>
                    <a:schemeClr val="bg2">
                      <a:lumMod val="60000"/>
                      <a:lumOff val="40000"/>
                    </a:schemeClr>
                  </a:solidFill>
                  <a:latin typeface="Times New Roman" panose="02020603050405020304" pitchFamily="18" charset="0"/>
                  <a:ea typeface="宋体" panose="02010600030101010101" pitchFamily="2" charset="-122"/>
                  <a:cs typeface="+mn-cs"/>
                </a:rPr>
                <a:t>0</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  1  0  0  0</a:t>
              </a:r>
            </a:p>
          </p:txBody>
        </p:sp>
      </p:grpSp>
      <p:sp>
        <p:nvSpPr>
          <p:cNvPr id="28691" name="Text Box 19"/>
          <p:cNvSpPr txBox="1"/>
          <p:nvPr/>
        </p:nvSpPr>
        <p:spPr>
          <a:xfrm>
            <a:off x="1781175" y="6127750"/>
            <a:ext cx="3521075" cy="523875"/>
          </a:xfrm>
          <a:prstGeom prst="rect">
            <a:avLst/>
          </a:prstGeom>
          <a:noFill/>
          <a:ln w="9525">
            <a:noFill/>
          </a:ln>
        </p:spPr>
        <p:txBody>
          <a:bodyPr wrap="none">
            <a:spAutoFit/>
          </a:bodyPr>
          <a:lstStyle/>
          <a:p>
            <a:pPr fontAlgn="base"/>
            <a:r>
              <a:rPr lang="zh-CN" altLang="en-US" dirty="0">
                <a:latin typeface="Times New Roman" panose="02020603050405020304" pitchFamily="18" charset="0"/>
              </a:rPr>
              <a:t>真值为：</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=1000</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6">
                                            <p:txEl>
                                              <p:pRg st="0" end="0"/>
                                            </p:txEl>
                                          </p:spTgt>
                                        </p:tgtEl>
                                        <p:attrNameLst>
                                          <p:attrName>style.visibility</p:attrName>
                                        </p:attrNameLst>
                                      </p:cBhvr>
                                      <p:to>
                                        <p:strVal val="visible"/>
                                      </p:to>
                                    </p:set>
                                    <p:animEffect transition="in" filter="wipe(left)">
                                      <p:cBhvr>
                                        <p:cTn id="12" dur="500"/>
                                        <p:tgtEl>
                                          <p:spTgt spid="286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6">
                                            <p:txEl>
                                              <p:pRg st="1" end="1"/>
                                            </p:txEl>
                                          </p:spTgt>
                                        </p:tgtEl>
                                        <p:attrNameLst>
                                          <p:attrName>style.visibility</p:attrName>
                                        </p:attrNameLst>
                                      </p:cBhvr>
                                      <p:to>
                                        <p:strVal val="visible"/>
                                      </p:to>
                                    </p:set>
                                    <p:animEffect transition="in" filter="wipe(left)">
                                      <p:cBhvr>
                                        <p:cTn id="17" dur="500"/>
                                        <p:tgtEl>
                                          <p:spTgt spid="286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691">
                                            <p:txEl>
                                              <p:pRg st="0" end="0"/>
                                            </p:txEl>
                                          </p:spTgt>
                                        </p:tgtEl>
                                        <p:attrNameLst>
                                          <p:attrName>style.visibility</p:attrName>
                                        </p:attrNameLst>
                                      </p:cBhvr>
                                      <p:to>
                                        <p:strVal val="visible"/>
                                      </p:to>
                                    </p:set>
                                    <p:animEffect transition="in" filter="wipe(left)">
                                      <p:cBhvr>
                                        <p:cTn id="32" dur="500"/>
                                        <p:tgtEl>
                                          <p:spTgt spid="2869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676">
                                            <p:txEl>
                                              <p:pRg st="2" end="2"/>
                                            </p:txEl>
                                          </p:spTgt>
                                        </p:tgtEl>
                                        <p:attrNameLst>
                                          <p:attrName>style.visibility</p:attrName>
                                        </p:attrNameLst>
                                      </p:cBhvr>
                                      <p:to>
                                        <p:strVal val="visible"/>
                                      </p:to>
                                    </p:set>
                                    <p:animEffect transition="in" filter="wipe(left)">
                                      <p:cBhvr>
                                        <p:cTn id="37" dur="500"/>
                                        <p:tgtEl>
                                          <p:spTgt spid="2867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8676">
                                            <p:txEl>
                                              <p:pRg st="2" end="2"/>
                                            </p:txEl>
                                          </p:spTgt>
                                        </p:tgtEl>
                                        <p:attrNameLst>
                                          <p:attrName>style.visibility</p:attrName>
                                        </p:attrNameLst>
                                      </p:cBhvr>
                                      <p:to>
                                        <p:strVal val="visible"/>
                                      </p:to>
                                    </p:set>
                                    <p:animEffect transition="in" filter="blinds(horizontal)">
                                      <p:cBhvr>
                                        <p:cTn id="42" dur="500"/>
                                        <p:tgtEl>
                                          <p:spTgt spid="286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8676" grpId="0" build="p"/>
      <p:bldP spid="2869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p:nvPr/>
        </p:nvSpPr>
        <p:spPr>
          <a:xfrm>
            <a:off x="822325" y="1689100"/>
            <a:ext cx="4786313" cy="1125538"/>
          </a:xfrm>
          <a:prstGeom prst="rect">
            <a:avLst/>
          </a:prstGeom>
          <a:noFill/>
          <a:ln w="9525">
            <a:noFill/>
          </a:ln>
        </p:spPr>
        <p:txBody>
          <a:bodyPr wrap="none">
            <a:spAutoFit/>
          </a:bodyPr>
          <a:lstStyle/>
          <a:p>
            <a:pPr fontAlgn="base">
              <a:lnSpc>
                <a:spcPct val="120000"/>
              </a:lnSpc>
            </a:pP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r>
              <a:rPr lang="zh-CN" altLang="zh-CN" dirty="0">
                <a:latin typeface="Times New Roman" panose="02020603050405020304" pitchFamily="18" charset="0"/>
              </a:rPr>
              <a:t>＝</a:t>
            </a:r>
            <a:r>
              <a:rPr lang="en-US" altLang="zh-CN" dirty="0">
                <a:latin typeface="Times New Roman" panose="02020603050405020304" pitchFamily="18" charset="0"/>
              </a:rPr>
              <a:t> [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endParaRPr lang="en-US" altLang="zh-CN" baseline="-25000" dirty="0">
              <a:latin typeface="Times New Roman" panose="02020603050405020304" pitchFamily="18" charset="0"/>
            </a:endParaRPr>
          </a:p>
          <a:p>
            <a:pPr fontAlgn="base">
              <a:lnSpc>
                <a:spcPct val="120000"/>
              </a:lnSpc>
            </a:pPr>
            <a:r>
              <a:rPr lang="en-US" altLang="zh-CN" baseline="-25000" dirty="0">
                <a:latin typeface="Times New Roman" panose="02020603050405020304" pitchFamily="18" charset="0"/>
              </a:rPr>
              <a:t> </a:t>
            </a:r>
            <a:r>
              <a:rPr lang="en-US" altLang="zh-CN" dirty="0">
                <a:latin typeface="Times New Roman" panose="02020603050405020304" pitchFamily="18" charset="0"/>
              </a:rPr>
              <a:t>                   = 11100   + 10100</a:t>
            </a:r>
            <a:endParaRPr lang="en-US" altLang="zh-CN" baseline="-25000" dirty="0">
              <a:latin typeface="Times New Roman" panose="02020603050405020304" pitchFamily="18" charset="0"/>
            </a:endParaRPr>
          </a:p>
        </p:txBody>
      </p:sp>
      <p:grpSp>
        <p:nvGrpSpPr>
          <p:cNvPr id="2" name="Group 15"/>
          <p:cNvGrpSpPr/>
          <p:nvPr/>
        </p:nvGrpSpPr>
        <p:grpSpPr>
          <a:xfrm>
            <a:off x="1431925" y="2960688"/>
            <a:ext cx="2540000" cy="1433512"/>
            <a:chOff x="1986" y="1283"/>
            <a:chExt cx="1600" cy="903"/>
          </a:xfrm>
        </p:grpSpPr>
        <p:sp>
          <p:nvSpPr>
            <p:cNvPr id="74766" name="Text Box 4"/>
            <p:cNvSpPr txBox="1"/>
            <p:nvPr/>
          </p:nvSpPr>
          <p:spPr>
            <a:xfrm>
              <a:off x="1986" y="1283"/>
              <a:ext cx="1591" cy="596"/>
            </a:xfrm>
            <a:prstGeom prst="rect">
              <a:avLst/>
            </a:prstGeom>
            <a:noFill/>
            <a:ln w="9525">
              <a:noFill/>
            </a:ln>
          </p:spPr>
          <p:txBody>
            <a:bodyPr wrap="none">
              <a:spAutoFit/>
            </a:bodyPr>
            <a:lstStyle/>
            <a:p>
              <a:pPr fontAlgn="base"/>
              <a:r>
                <a:rPr lang="en-US" altLang="zh-CN" dirty="0">
                  <a:latin typeface="Times New Roman" panose="02020603050405020304" pitchFamily="18" charset="0"/>
                </a:rPr>
                <a:t>        1  1  1  0  0</a:t>
              </a:r>
            </a:p>
            <a:p>
              <a:pPr fontAlgn="base"/>
              <a:r>
                <a:rPr lang="zh-CN" altLang="en-US" dirty="0">
                  <a:latin typeface="Times New Roman" panose="02020603050405020304" pitchFamily="18" charset="0"/>
                </a:rPr>
                <a:t>＋</a:t>
              </a:r>
              <a:r>
                <a:rPr lang="en-US" altLang="zh-CN" dirty="0">
                  <a:latin typeface="Times New Roman" panose="02020603050405020304" pitchFamily="18" charset="0"/>
                </a:rPr>
                <a:t>)   1  0  1  0  0</a:t>
              </a:r>
            </a:p>
          </p:txBody>
        </p:sp>
        <p:sp>
          <p:nvSpPr>
            <p:cNvPr id="74767" name="Line 5"/>
            <p:cNvSpPr/>
            <p:nvPr/>
          </p:nvSpPr>
          <p:spPr>
            <a:xfrm>
              <a:off x="2092" y="1877"/>
              <a:ext cx="1452" cy="0"/>
            </a:xfrm>
            <a:prstGeom prst="line">
              <a:avLst/>
            </a:prstGeom>
            <a:ln w="9525" cap="flat" cmpd="sng">
              <a:solidFill>
                <a:schemeClr val="tx1"/>
              </a:solidFill>
              <a:prstDash val="solid"/>
              <a:headEnd type="none" w="med" len="med"/>
              <a:tailEnd type="none" w="med" len="med"/>
            </a:ln>
          </p:spPr>
        </p:sp>
        <p:sp>
          <p:nvSpPr>
            <p:cNvPr id="74768" name="Text Box 6"/>
            <p:cNvSpPr txBox="1"/>
            <p:nvPr/>
          </p:nvSpPr>
          <p:spPr>
            <a:xfrm>
              <a:off x="2238" y="1859"/>
              <a:ext cx="1348" cy="327"/>
            </a:xfrm>
            <a:prstGeom prst="rect">
              <a:avLst/>
            </a:prstGeom>
            <a:noFill/>
            <a:ln w="9525">
              <a:noFill/>
            </a:ln>
          </p:spPr>
          <p:txBody>
            <a:bodyPr wrap="none">
              <a:spAutoFit/>
            </a:bodyPr>
            <a:lstStyle/>
            <a:p>
              <a:pPr fontAlgn="base"/>
              <a:r>
                <a:rPr lang="en-US" altLang="zh-CN" b="1" dirty="0">
                  <a:solidFill>
                    <a:srgbClr val="FF00FF"/>
                  </a:solidFill>
                  <a:latin typeface="Times New Roman" panose="02020603050405020304" pitchFamily="18" charset="0"/>
                </a:rPr>
                <a:t>1</a:t>
              </a:r>
              <a:r>
                <a:rPr lang="en-US" altLang="zh-CN" dirty="0">
                  <a:latin typeface="Times New Roman" panose="02020603050405020304" pitchFamily="18" charset="0"/>
                </a:rPr>
                <a:t>  1  0  0  0  0</a:t>
              </a:r>
            </a:p>
          </p:txBody>
        </p:sp>
        <p:sp>
          <p:nvSpPr>
            <p:cNvPr id="74769" name="Rectangle 7"/>
            <p:cNvSpPr/>
            <p:nvPr/>
          </p:nvSpPr>
          <p:spPr>
            <a:xfrm>
              <a:off x="2224" y="1910"/>
              <a:ext cx="252" cy="228"/>
            </a:xfrm>
            <a:prstGeom prst="rect">
              <a:avLst/>
            </a:prstGeom>
            <a:noFill/>
            <a:ln w="9525" cap="flat" cmpd="sng">
              <a:solidFill>
                <a:srgbClr val="FF00FF"/>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grpSp>
        <p:nvGrpSpPr>
          <p:cNvPr id="3" name="Group 14"/>
          <p:cNvGrpSpPr/>
          <p:nvPr/>
        </p:nvGrpSpPr>
        <p:grpSpPr>
          <a:xfrm>
            <a:off x="1314450" y="4378325"/>
            <a:ext cx="2895600" cy="1058863"/>
            <a:chOff x="1912" y="2176"/>
            <a:chExt cx="1824" cy="667"/>
          </a:xfrm>
        </p:grpSpPr>
        <p:sp>
          <p:nvSpPr>
            <p:cNvPr id="74761" name="Line 8"/>
            <p:cNvSpPr/>
            <p:nvPr/>
          </p:nvSpPr>
          <p:spPr>
            <a:xfrm>
              <a:off x="2416" y="2366"/>
              <a:ext cx="972" cy="0"/>
            </a:xfrm>
            <a:prstGeom prst="line">
              <a:avLst/>
            </a:prstGeom>
            <a:ln w="19050" cap="flat" cmpd="sng">
              <a:solidFill>
                <a:schemeClr val="tx1"/>
              </a:solidFill>
              <a:prstDash val="solid"/>
              <a:headEnd type="none" w="med" len="med"/>
              <a:tailEnd type="triangle" w="sm" len="lg"/>
            </a:ln>
          </p:spPr>
        </p:sp>
        <p:sp>
          <p:nvSpPr>
            <p:cNvPr id="74762" name="Rectangle 9"/>
            <p:cNvSpPr/>
            <p:nvPr/>
          </p:nvSpPr>
          <p:spPr>
            <a:xfrm>
              <a:off x="1972" y="2176"/>
              <a:ext cx="415" cy="327"/>
            </a:xfrm>
            <a:prstGeom prst="rect">
              <a:avLst/>
            </a:prstGeom>
            <a:noFill/>
            <a:ln w="9525">
              <a:noFill/>
            </a:ln>
          </p:spPr>
          <p:txBody>
            <a:bodyPr wrap="none">
              <a:spAutoFit/>
            </a:bodyPr>
            <a:lstStyle/>
            <a:p>
              <a:pPr fontAlgn="base"/>
              <a:r>
                <a:rPr lang="zh-CN" altLang="en-US" dirty="0">
                  <a:latin typeface="Times New Roman" panose="02020603050405020304" pitchFamily="18" charset="0"/>
                </a:rPr>
                <a:t>＋</a:t>
              </a:r>
              <a:r>
                <a:rPr lang="en-US" altLang="zh-CN" dirty="0">
                  <a:latin typeface="Times New Roman" panose="02020603050405020304" pitchFamily="18" charset="0"/>
                </a:rPr>
                <a:t>)</a:t>
              </a:r>
            </a:p>
          </p:txBody>
        </p:sp>
        <p:sp>
          <p:nvSpPr>
            <p:cNvPr id="74763" name="Text Box 10"/>
            <p:cNvSpPr txBox="1"/>
            <p:nvPr/>
          </p:nvSpPr>
          <p:spPr>
            <a:xfrm>
              <a:off x="3378" y="2180"/>
              <a:ext cx="228" cy="327"/>
            </a:xfrm>
            <a:prstGeom prst="rect">
              <a:avLst/>
            </a:prstGeom>
            <a:noFill/>
            <a:ln w="9525">
              <a:noFill/>
            </a:ln>
          </p:spPr>
          <p:txBody>
            <a:bodyPr wrap="none">
              <a:spAutoFit/>
            </a:bodyPr>
            <a:lstStyle/>
            <a:p>
              <a:pPr fontAlgn="base"/>
              <a:r>
                <a:rPr lang="en-US" altLang="zh-CN" dirty="0">
                  <a:latin typeface="Times New Roman" panose="02020603050405020304" pitchFamily="18" charset="0"/>
                </a:rPr>
                <a:t>1</a:t>
              </a:r>
            </a:p>
          </p:txBody>
        </p:sp>
        <p:sp>
          <p:nvSpPr>
            <p:cNvPr id="74764" name="Line 11"/>
            <p:cNvSpPr/>
            <p:nvPr/>
          </p:nvSpPr>
          <p:spPr>
            <a:xfrm>
              <a:off x="1912" y="2534"/>
              <a:ext cx="1824" cy="0"/>
            </a:xfrm>
            <a:prstGeom prst="line">
              <a:avLst/>
            </a:prstGeom>
            <a:ln w="9525" cap="flat" cmpd="sng">
              <a:solidFill>
                <a:schemeClr val="tx1"/>
              </a:solidFill>
              <a:prstDash val="solid"/>
              <a:headEnd type="none" w="med" len="med"/>
              <a:tailEnd type="none" w="med" len="med"/>
            </a:ln>
          </p:spPr>
        </p:sp>
        <p:sp>
          <p:nvSpPr>
            <p:cNvPr id="74765" name="Text Box 12"/>
            <p:cNvSpPr txBox="1"/>
            <p:nvPr/>
          </p:nvSpPr>
          <p:spPr>
            <a:xfrm>
              <a:off x="2490" y="2516"/>
              <a:ext cx="1124" cy="327"/>
            </a:xfrm>
            <a:prstGeom prst="rect">
              <a:avLst/>
            </a:prstGeom>
            <a:noFill/>
            <a:ln w="9525">
              <a:noFill/>
            </a:ln>
          </p:spPr>
          <p:txBody>
            <a:bodyPr wrap="none">
              <a:spAutoFit/>
            </a:bodyPr>
            <a:lstStyle/>
            <a:p>
              <a:pPr fontAlgn="base"/>
              <a:r>
                <a:rPr lang="en-US" altLang="zh-CN" dirty="0">
                  <a:latin typeface="Times New Roman" panose="02020603050405020304" pitchFamily="18" charset="0"/>
                </a:rPr>
                <a:t>1  0  0  0  1</a:t>
              </a:r>
            </a:p>
          </p:txBody>
        </p:sp>
      </p:grpSp>
      <p:sp>
        <p:nvSpPr>
          <p:cNvPr id="29709" name="Text Box 13"/>
          <p:cNvSpPr txBox="1"/>
          <p:nvPr/>
        </p:nvSpPr>
        <p:spPr>
          <a:xfrm>
            <a:off x="1749425" y="5675313"/>
            <a:ext cx="4854575" cy="519112"/>
          </a:xfrm>
          <a:prstGeom prst="rect">
            <a:avLst/>
          </a:prstGeom>
          <a:noFill/>
          <a:ln w="9525">
            <a:noFill/>
          </a:ln>
        </p:spPr>
        <p:txBody>
          <a:bodyPr wrap="none">
            <a:spAutoFit/>
          </a:bodyPr>
          <a:lstStyle/>
          <a:p>
            <a:pPr fontAlgn="base"/>
            <a:r>
              <a:rPr lang="zh-CN" altLang="en-US" dirty="0">
                <a:latin typeface="Times New Roman" panose="02020603050405020304" pitchFamily="18" charset="0"/>
              </a:rPr>
              <a:t>真值为：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1110</a:t>
            </a:r>
          </a:p>
        </p:txBody>
      </p:sp>
      <p:sp>
        <p:nvSpPr>
          <p:cNvPr id="16" name="Text Box 3"/>
          <p:cNvSpPr txBox="1"/>
          <p:nvPr/>
        </p:nvSpPr>
        <p:spPr>
          <a:xfrm>
            <a:off x="655638" y="801688"/>
            <a:ext cx="8015287" cy="690562"/>
          </a:xfrm>
          <a:prstGeom prst="rect">
            <a:avLst/>
          </a:prstGeom>
          <a:noFill/>
          <a:ln w="9525">
            <a:noFill/>
          </a:ln>
        </p:spPr>
        <p:txBody>
          <a:bodyPr>
            <a:spAutoFit/>
          </a:bodyPr>
          <a:lstStyle/>
          <a:p>
            <a:pPr marL="762000" indent="-762000" fontAlgn="base">
              <a:lnSpc>
                <a:spcPct val="140000"/>
              </a:lnSpc>
            </a:pPr>
            <a:r>
              <a:rPr lang="zh-CN" altLang="en-US"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r>
              <a:rPr lang="zh-CN" altLang="zh-CN" dirty="0">
                <a:latin typeface="Times New Roman" panose="02020603050405020304" pitchFamily="18" charset="0"/>
              </a:rPr>
              <a:t>＝11100，</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2 </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r>
              <a:rPr lang="zh-CN" altLang="zh-CN" dirty="0">
                <a:latin typeface="Times New Roman" panose="02020603050405020304" pitchFamily="18" charset="0"/>
              </a:rPr>
              <a:t>＝01011,</a:t>
            </a:r>
            <a:r>
              <a:rPr lang="en-US" altLang="zh-CN" dirty="0">
                <a:latin typeface="Times New Roman" panose="02020603050405020304" pitchFamily="18" charset="0"/>
              </a:rPr>
              <a:t> [</a:t>
            </a:r>
            <a:r>
              <a:rPr lang="zh-CN" altLang="en-US"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2 </a:t>
            </a:r>
            <a:r>
              <a:rPr lang="en-US" altLang="zh-CN" dirty="0">
                <a:latin typeface="Times New Roman" panose="02020603050405020304" pitchFamily="18" charset="0"/>
              </a:rPr>
              <a:t>]</a:t>
            </a:r>
            <a:r>
              <a:rPr lang="zh-CN" altLang="zh-CN" baseline="-25000" dirty="0">
                <a:latin typeface="Times New Roman" panose="02020603050405020304" pitchFamily="18" charset="0"/>
              </a:rPr>
              <a:t>反</a:t>
            </a:r>
            <a:r>
              <a:rPr lang="zh-CN" altLang="zh-CN" dirty="0">
                <a:latin typeface="Times New Roman" panose="02020603050405020304" pitchFamily="18" charset="0"/>
              </a:rPr>
              <a:t>＝10100</a:t>
            </a:r>
            <a:endParaRPr lang="en-US" altLang="zh-CN" dirty="0">
              <a:latin typeface="Times New Roman" panose="02020603050405020304" pitchFamily="18" charset="0"/>
            </a:endParaRPr>
          </a:p>
        </p:txBody>
      </p:sp>
      <p:sp>
        <p:nvSpPr>
          <p:cNvPr id="69639" name="矩形 16"/>
          <p:cNvSpPr/>
          <p:nvPr/>
        </p:nvSpPr>
        <p:spPr>
          <a:xfrm>
            <a:off x="4702175" y="3779838"/>
            <a:ext cx="4186238" cy="1644650"/>
          </a:xfrm>
          <a:prstGeom prst="rect">
            <a:avLst/>
          </a:prstGeom>
          <a:noFill/>
          <a:ln w="9525">
            <a:noFill/>
          </a:ln>
        </p:spPr>
        <p:txBody>
          <a:bodyPr wrap="none">
            <a:spAutoFit/>
          </a:bodyPr>
          <a:lstStyle/>
          <a:p>
            <a:pPr>
              <a:lnSpc>
                <a:spcPct val="120000"/>
              </a:lnSpc>
            </a:pP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en-US" baseline="-25000" dirty="0">
                <a:latin typeface="Times New Roman" panose="02020603050405020304" pitchFamily="18" charset="0"/>
              </a:rPr>
              <a:t>原</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en-US" baseline="-25000" dirty="0">
                <a:latin typeface="Times New Roman" panose="02020603050405020304" pitchFamily="18" charset="0"/>
              </a:rPr>
              <a:t>反</a:t>
            </a:r>
            <a:r>
              <a:rPr lang="en-US" altLang="zh-CN" dirty="0">
                <a:latin typeface="Times New Roman" panose="02020603050405020304" pitchFamily="18" charset="0"/>
              </a:rPr>
              <a:t>]</a:t>
            </a:r>
            <a:r>
              <a:rPr lang="zh-CN" altLang="en-US" baseline="-25000" dirty="0">
                <a:latin typeface="Times New Roman" panose="02020603050405020304" pitchFamily="18" charset="0"/>
              </a:rPr>
              <a:t>反</a:t>
            </a:r>
            <a:endParaRPr lang="en-US" altLang="zh-CN" baseline="-25000" dirty="0">
              <a:latin typeface="Times New Roman" panose="02020603050405020304" pitchFamily="18" charset="0"/>
            </a:endParaRPr>
          </a:p>
          <a:p>
            <a:pPr>
              <a:lnSpc>
                <a:spcPct val="120000"/>
              </a:lnSpc>
            </a:pPr>
            <a:r>
              <a:rPr lang="en-US" altLang="zh-CN" i="1" dirty="0">
                <a:latin typeface="Times New Roman" panose="02020603050405020304" pitchFamily="18" charset="0"/>
              </a:rPr>
              <a:t>                   </a:t>
            </a:r>
            <a:r>
              <a:rPr lang="en-US" altLang="zh-CN" dirty="0">
                <a:latin typeface="Times New Roman" panose="02020603050405020304" pitchFamily="18" charset="0"/>
              </a:rPr>
              <a:t>=[10001]</a:t>
            </a:r>
            <a:r>
              <a:rPr lang="zh-CN" altLang="en-US" baseline="-25000" dirty="0">
                <a:latin typeface="Times New Roman" panose="02020603050405020304" pitchFamily="18" charset="0"/>
              </a:rPr>
              <a:t>反</a:t>
            </a:r>
            <a:endParaRPr lang="en-US" altLang="zh-CN" baseline="-25000" dirty="0">
              <a:latin typeface="Times New Roman" panose="02020603050405020304" pitchFamily="18" charset="0"/>
            </a:endParaRPr>
          </a:p>
          <a:p>
            <a:pPr>
              <a:lnSpc>
                <a:spcPct val="120000"/>
              </a:lnSpc>
            </a:pPr>
            <a:r>
              <a:rPr lang="en-US" altLang="zh-CN" baseline="-25000" dirty="0">
                <a:latin typeface="Times New Roman" panose="02020603050405020304" pitchFamily="18" charset="0"/>
              </a:rPr>
              <a:t>                             </a:t>
            </a:r>
            <a:r>
              <a:rPr lang="en-US" altLang="zh-CN" dirty="0">
                <a:latin typeface="Times New Roman" panose="02020603050405020304" pitchFamily="18" charset="0"/>
              </a:rPr>
              <a:t>=11110</a:t>
            </a:r>
            <a:endParaRPr lang="zh-CN" altLang="en-US" dirty="0">
              <a:latin typeface="Times New Roman" panose="02020603050405020304" pitchFamily="18" charset="0"/>
            </a:endParaRPr>
          </a:p>
        </p:txBody>
      </p:sp>
      <p:sp>
        <p:nvSpPr>
          <p:cNvPr id="20" name="圆角右箭头 19"/>
          <p:cNvSpPr/>
          <p:nvPr/>
        </p:nvSpPr>
        <p:spPr bwMode="auto">
          <a:xfrm rot="10800000">
            <a:off x="6562725" y="5445125"/>
            <a:ext cx="730250" cy="523875"/>
          </a:xfrm>
          <a:prstGeom prst="bentArrow">
            <a:avLst/>
          </a:prstGeom>
          <a:noFill/>
          <a:ln w="19050" cap="flat" cmpd="sng" algn="ctr">
            <a:solidFill>
              <a:schemeClr val="bg2">
                <a:lumMod val="60000"/>
                <a:lumOff val="40000"/>
              </a:schemeClr>
            </a:solidFill>
            <a:prstDash val="solid"/>
            <a:round/>
            <a:headEnd type="none" w="med" len="med"/>
            <a:tailEnd type="none" w="med" len="med"/>
          </a:ln>
          <a:effectLst/>
        </p:spPr>
        <p:txBody>
          <a:bodyPr>
            <a:spAutoFit/>
          </a:bodyPr>
          <a:lstStyle/>
          <a:p>
            <a:pPr marL="0" marR="0" lvl="0" indent="0" algn="l" defTabSz="914400" rtl="0" eaLnBrk="1" fontAlgn="ctr"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4"/>
                                        </p:tgtEl>
                                        <p:attrNameLst>
                                          <p:attrName>style.visibility</p:attrName>
                                        </p:attrNameLst>
                                      </p:cBhvr>
                                      <p:to>
                                        <p:strVal val="visible"/>
                                      </p:to>
                                    </p:set>
                                    <p:animEffect transition="in" filter="blinds(horizontal)">
                                      <p:cBhvr>
                                        <p:cTn id="12" dur="500"/>
                                        <p:tgtEl>
                                          <p:spTgt spid="696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639"/>
                                        </p:tgtEl>
                                        <p:attrNameLst>
                                          <p:attrName>style.visibility</p:attrName>
                                        </p:attrNameLst>
                                      </p:cBhvr>
                                      <p:to>
                                        <p:strVal val="visible"/>
                                      </p:to>
                                    </p:set>
                                    <p:animEffect transition="in" filter="blinds(horizontal)">
                                      <p:cBhvr>
                                        <p:cTn id="27" dur="500"/>
                                        <p:tgtEl>
                                          <p:spTgt spid="6963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709">
                                            <p:txEl>
                                              <p:pRg st="0" end="0"/>
                                            </p:txEl>
                                          </p:spTgt>
                                        </p:tgtEl>
                                        <p:attrNameLst>
                                          <p:attrName>style.visibility</p:attrName>
                                        </p:attrNameLst>
                                      </p:cBhvr>
                                      <p:to>
                                        <p:strVal val="visible"/>
                                      </p:to>
                                    </p:set>
                                    <p:animEffect transition="in" filter="wipe(left)">
                                      <p:cBhvr>
                                        <p:cTn id="37" dur="500"/>
                                        <p:tgtEl>
                                          <p:spTgt spid="297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29709" grpId="0" build="p"/>
      <p:bldP spid="16" grpId="0" build="p"/>
      <p:bldP spid="6963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36563" y="725488"/>
            <a:ext cx="2349500" cy="523875"/>
          </a:xfrm>
          <a:prstGeom prst="rect">
            <a:avLst/>
          </a:prstGeom>
          <a:noFill/>
          <a:ln w="9525">
            <a:noFill/>
            <a:miter lim="800000"/>
          </a:ln>
          <a:effectLst/>
        </p:spPr>
        <p:txBody>
          <a:bodyPr wrap="none">
            <a:spAutoFit/>
          </a:bodyPr>
          <a:lstStyle/>
          <a:p>
            <a:pPr marR="0" defTabSz="914400" fontAlgn="base">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三、补码运算</a:t>
            </a:r>
          </a:p>
        </p:txBody>
      </p:sp>
      <p:sp>
        <p:nvSpPr>
          <p:cNvPr id="24579" name="Text Box 3"/>
          <p:cNvSpPr txBox="1"/>
          <p:nvPr/>
        </p:nvSpPr>
        <p:spPr>
          <a:xfrm>
            <a:off x="1222375" y="1633538"/>
            <a:ext cx="6362700" cy="519112"/>
          </a:xfrm>
          <a:prstGeom prst="rect">
            <a:avLst/>
          </a:prstGeom>
          <a:noFill/>
          <a:ln w="9525">
            <a:noFill/>
          </a:ln>
        </p:spPr>
        <p:txBody>
          <a:bodyPr>
            <a:spAutoFit/>
          </a:bodyPr>
          <a:lstStyle/>
          <a:p>
            <a:pPr fontAlgn="base">
              <a:spcBef>
                <a:spcPct val="50000"/>
              </a:spcBef>
            </a:pPr>
            <a:r>
              <a:rPr lang="zh-CN" altLang="en-US" b="1" dirty="0">
                <a:latin typeface="Times New Roman" panose="02020603050405020304" pitchFamily="18" charset="0"/>
              </a:rPr>
              <a:t>可以证明有如下补码加、减运算规则：</a:t>
            </a:r>
          </a:p>
        </p:txBody>
      </p:sp>
      <p:sp>
        <p:nvSpPr>
          <p:cNvPr id="24580" name="Rectangle 4"/>
          <p:cNvSpPr/>
          <p:nvPr/>
        </p:nvSpPr>
        <p:spPr>
          <a:xfrm>
            <a:off x="1870075" y="2465388"/>
            <a:ext cx="4425950" cy="523875"/>
          </a:xfrm>
          <a:prstGeom prst="rect">
            <a:avLst/>
          </a:prstGeom>
          <a:noFill/>
          <a:ln w="9525">
            <a:noFill/>
          </a:ln>
        </p:spPr>
        <p:txBody>
          <a:bodyPr wrap="none">
            <a:spAutoFit/>
          </a:bodyPr>
          <a:lstStyle/>
          <a:p>
            <a:pPr fontAlgn="base"/>
            <a:r>
              <a:rPr lang="en-US" altLang="zh-CN" b="1" dirty="0">
                <a:latin typeface="Times New Roman" panose="02020603050405020304" pitchFamily="18" charset="0"/>
              </a:rPr>
              <a:t>[ </a:t>
            </a:r>
            <a:r>
              <a:rPr lang="en-US" altLang="zh-CN" b="1" i="1" dirty="0">
                <a:latin typeface="Times New Roman" panose="02020603050405020304" pitchFamily="18" charset="0"/>
              </a:rPr>
              <a:t>N</a:t>
            </a:r>
            <a:r>
              <a:rPr lang="en-US" altLang="zh-CN" b="1" baseline="-25000" dirty="0">
                <a:latin typeface="Times New Roman" panose="02020603050405020304" pitchFamily="18" charset="0"/>
              </a:rPr>
              <a:t>1 </a:t>
            </a:r>
            <a:r>
              <a:rPr lang="en-US" altLang="zh-CN" b="1" dirty="0">
                <a:latin typeface="Times New Roman" panose="02020603050405020304" pitchFamily="18" charset="0"/>
              </a:rPr>
              <a:t>+</a:t>
            </a:r>
            <a:r>
              <a:rPr lang="en-US" altLang="zh-CN" b="1" i="1" dirty="0">
                <a:latin typeface="Times New Roman" panose="02020603050405020304" pitchFamily="18" charset="0"/>
              </a:rPr>
              <a:t>N</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a:t>
            </a:r>
            <a:r>
              <a:rPr lang="zh-CN" altLang="zh-CN" b="1" baseline="-25000" dirty="0">
                <a:latin typeface="Times New Roman" panose="02020603050405020304" pitchFamily="18" charset="0"/>
              </a:rPr>
              <a:t>补</a:t>
            </a:r>
            <a:r>
              <a:rPr lang="zh-CN" altLang="zh-CN" b="1" dirty="0">
                <a:latin typeface="Times New Roman" panose="02020603050405020304" pitchFamily="18" charset="0"/>
              </a:rPr>
              <a:t>＝ </a:t>
            </a:r>
            <a:r>
              <a:rPr lang="en-US" altLang="zh-CN" b="1" dirty="0">
                <a:latin typeface="Times New Roman" panose="02020603050405020304" pitchFamily="18" charset="0"/>
              </a:rPr>
              <a:t>[ </a:t>
            </a:r>
            <a:r>
              <a:rPr lang="en-US" altLang="zh-CN" b="1" i="1" dirty="0">
                <a:latin typeface="Times New Roman" panose="02020603050405020304" pitchFamily="18" charset="0"/>
              </a:rPr>
              <a:t>N</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a:t>
            </a:r>
            <a:r>
              <a:rPr lang="zh-CN" altLang="zh-CN" b="1" baseline="-25000" dirty="0">
                <a:latin typeface="Times New Roman" panose="02020603050405020304" pitchFamily="18" charset="0"/>
              </a:rPr>
              <a:t>补</a:t>
            </a:r>
            <a:r>
              <a:rPr lang="zh-CN" altLang="zh-CN" b="1" dirty="0">
                <a:latin typeface="Times New Roman" panose="02020603050405020304" pitchFamily="18" charset="0"/>
              </a:rPr>
              <a:t>+ </a:t>
            </a:r>
            <a:r>
              <a:rPr lang="en-US" altLang="zh-CN" b="1" dirty="0">
                <a:latin typeface="Times New Roman" panose="02020603050405020304" pitchFamily="18" charset="0"/>
              </a:rPr>
              <a:t>[ </a:t>
            </a:r>
            <a:r>
              <a:rPr lang="en-US" altLang="zh-CN" b="1" i="1" dirty="0">
                <a:latin typeface="Times New Roman" panose="02020603050405020304" pitchFamily="18" charset="0"/>
              </a:rPr>
              <a:t>N</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a:t>
            </a:r>
            <a:r>
              <a:rPr lang="zh-CN" altLang="zh-CN" b="1" baseline="-25000" dirty="0">
                <a:latin typeface="Times New Roman" panose="02020603050405020304" pitchFamily="18" charset="0"/>
              </a:rPr>
              <a:t>补</a:t>
            </a:r>
            <a:endParaRPr lang="zh-CN" altLang="en-US" b="1" baseline="-25000" dirty="0">
              <a:latin typeface="Times New Roman" panose="02020603050405020304" pitchFamily="18" charset="0"/>
            </a:endParaRPr>
          </a:p>
        </p:txBody>
      </p:sp>
      <p:sp>
        <p:nvSpPr>
          <p:cNvPr id="24581" name="Rectangle 5"/>
          <p:cNvSpPr/>
          <p:nvPr/>
        </p:nvSpPr>
        <p:spPr>
          <a:xfrm>
            <a:off x="1870075" y="3297238"/>
            <a:ext cx="4941888" cy="523875"/>
          </a:xfrm>
          <a:prstGeom prst="rect">
            <a:avLst/>
          </a:prstGeom>
          <a:noFill/>
          <a:ln w="9525">
            <a:noFill/>
          </a:ln>
        </p:spPr>
        <p:txBody>
          <a:bodyPr wrap="none">
            <a:spAutoFit/>
          </a:bodyPr>
          <a:lstStyle/>
          <a:p>
            <a:pPr fontAlgn="base"/>
            <a:r>
              <a:rPr lang="en-US" altLang="zh-CN" b="1" dirty="0">
                <a:latin typeface="Times New Roman" panose="02020603050405020304" pitchFamily="18" charset="0"/>
              </a:rPr>
              <a:t>[ </a:t>
            </a:r>
            <a:r>
              <a:rPr lang="en-US" altLang="zh-CN" b="1" i="1" dirty="0">
                <a:latin typeface="Times New Roman" panose="02020603050405020304" pitchFamily="18" charset="0"/>
              </a:rPr>
              <a:t>N</a:t>
            </a:r>
            <a:r>
              <a:rPr lang="en-US" altLang="zh-CN" b="1" baseline="-25000" dirty="0">
                <a:latin typeface="Times New Roman" panose="02020603050405020304" pitchFamily="18" charset="0"/>
              </a:rPr>
              <a:t>1 </a:t>
            </a:r>
            <a:r>
              <a:rPr lang="zh-CN" altLang="en-US" b="1" dirty="0">
                <a:latin typeface="Times New Roman" panose="02020603050405020304" pitchFamily="18" charset="0"/>
              </a:rPr>
              <a:t>－</a:t>
            </a:r>
            <a:r>
              <a:rPr lang="en-US" altLang="zh-CN" b="1" i="1" dirty="0">
                <a:latin typeface="Times New Roman" panose="02020603050405020304" pitchFamily="18" charset="0"/>
              </a:rPr>
              <a:t>N</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a:t>
            </a:r>
            <a:r>
              <a:rPr lang="zh-CN" altLang="zh-CN" b="1" baseline="-25000" dirty="0">
                <a:latin typeface="Times New Roman" panose="02020603050405020304" pitchFamily="18" charset="0"/>
              </a:rPr>
              <a:t>补</a:t>
            </a:r>
            <a:r>
              <a:rPr lang="zh-CN" altLang="zh-CN" b="1" dirty="0">
                <a:latin typeface="Times New Roman" panose="02020603050405020304" pitchFamily="18" charset="0"/>
              </a:rPr>
              <a:t>＝ </a:t>
            </a:r>
            <a:r>
              <a:rPr lang="en-US" altLang="zh-CN" b="1" dirty="0">
                <a:latin typeface="Times New Roman" panose="02020603050405020304" pitchFamily="18" charset="0"/>
              </a:rPr>
              <a:t>[ </a:t>
            </a:r>
            <a:r>
              <a:rPr lang="en-US" altLang="zh-CN" b="1" i="1" dirty="0">
                <a:latin typeface="Times New Roman" panose="02020603050405020304" pitchFamily="18" charset="0"/>
              </a:rPr>
              <a:t>N</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a:t>
            </a:r>
            <a:r>
              <a:rPr lang="zh-CN" altLang="zh-CN" b="1" baseline="-25000" dirty="0">
                <a:latin typeface="Times New Roman" panose="02020603050405020304" pitchFamily="18" charset="0"/>
              </a:rPr>
              <a:t>补</a:t>
            </a:r>
            <a:r>
              <a:rPr lang="zh-CN" altLang="zh-CN" b="1" dirty="0">
                <a:latin typeface="Times New Roman" panose="02020603050405020304" pitchFamily="18" charset="0"/>
              </a:rPr>
              <a:t>+ </a:t>
            </a:r>
            <a:r>
              <a:rPr lang="en-US" altLang="zh-CN" b="1" dirty="0">
                <a:latin typeface="Times New Roman" panose="02020603050405020304" pitchFamily="18" charset="0"/>
              </a:rPr>
              <a:t>[</a:t>
            </a:r>
            <a:r>
              <a:rPr lang="zh-CN" altLang="en-US" b="1" dirty="0">
                <a:latin typeface="Times New Roman" panose="02020603050405020304" pitchFamily="18" charset="0"/>
              </a:rPr>
              <a:t>－ </a:t>
            </a:r>
            <a:r>
              <a:rPr lang="en-US" altLang="zh-CN" b="1" i="1" dirty="0">
                <a:latin typeface="Times New Roman" panose="02020603050405020304" pitchFamily="18" charset="0"/>
              </a:rPr>
              <a:t>N</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a:t>
            </a:r>
            <a:r>
              <a:rPr lang="zh-CN" altLang="zh-CN" b="1" baseline="-25000" dirty="0">
                <a:latin typeface="Times New Roman" panose="02020603050405020304" pitchFamily="18" charset="0"/>
              </a:rPr>
              <a:t>补</a:t>
            </a:r>
            <a:endParaRPr lang="zh-CN" altLang="en-US" b="1" baseline="-25000" dirty="0">
              <a:latin typeface="Times New Roman" panose="02020603050405020304" pitchFamily="18" charset="0"/>
            </a:endParaRPr>
          </a:p>
        </p:txBody>
      </p:sp>
      <p:sp>
        <p:nvSpPr>
          <p:cNvPr id="24582" name="Text Box 6"/>
          <p:cNvSpPr txBox="1">
            <a:spLocks noChangeArrowheads="1"/>
          </p:cNvSpPr>
          <p:nvPr/>
        </p:nvSpPr>
        <p:spPr bwMode="auto">
          <a:xfrm>
            <a:off x="1222375" y="4129088"/>
            <a:ext cx="6400800" cy="519113"/>
          </a:xfrm>
          <a:prstGeom prst="rect">
            <a:avLst/>
          </a:prstGeom>
          <a:noFill/>
          <a:ln w="9525">
            <a:noFill/>
            <a:miter lim="800000"/>
          </a:ln>
        </p:spPr>
        <p:txBody>
          <a:bodyPr>
            <a:spAutoFit/>
          </a:bodyPr>
          <a:lstStyle/>
          <a:p>
            <a:pPr marR="0" defTabSz="914400" fontAlgn="base">
              <a:spcBef>
                <a:spcPct val="50000"/>
              </a:spcBef>
              <a:buClrTx/>
              <a:buSzTx/>
              <a:buFontTx/>
              <a:buNone/>
              <a:defRPr/>
            </a:pPr>
            <a:r>
              <a:rPr kumimoji="1" lang="zh-CN" altLang="en-US" b="1" kern="1200" cap="none" spc="0" normalizeH="0" baseline="0" noProof="0" dirty="0">
                <a:latin typeface="Times New Roman" panose="02020603050405020304" pitchFamily="18" charset="0"/>
                <a:ea typeface="宋体" panose="02010600030101010101" pitchFamily="2" charset="-122"/>
                <a:cs typeface="+mn-cs"/>
              </a:rPr>
              <a:t>此规则说明补码的符号位</a:t>
            </a:r>
            <a:r>
              <a:rPr kumimoji="1" lang="zh-CN" altLang="en-US" b="1" kern="1200" cap="none" spc="0" normalizeH="0" baseline="0" noProof="0" dirty="0">
                <a:solidFill>
                  <a:schemeClr val="bg2">
                    <a:lumMod val="60000"/>
                    <a:lumOff val="40000"/>
                  </a:schemeClr>
                </a:solidFill>
                <a:latin typeface="Times New Roman" panose="02020603050405020304" pitchFamily="18" charset="0"/>
                <a:ea typeface="宋体" panose="02010600030101010101" pitchFamily="2" charset="-122"/>
                <a:cs typeface="+mn-cs"/>
              </a:rPr>
              <a:t>参与</a:t>
            </a:r>
            <a:r>
              <a:rPr kumimoji="1" lang="zh-CN" altLang="en-US" b="1" kern="1200" cap="none" spc="0" normalizeH="0" baseline="0" noProof="0" dirty="0">
                <a:latin typeface="Times New Roman" panose="02020603050405020304" pitchFamily="18" charset="0"/>
                <a:ea typeface="宋体" panose="02010600030101010101" pitchFamily="2" charset="-122"/>
                <a:cs typeface="+mn-cs"/>
              </a:rPr>
              <a:t>加减运算。</a:t>
            </a:r>
          </a:p>
        </p:txBody>
      </p:sp>
      <p:sp>
        <p:nvSpPr>
          <p:cNvPr id="24584" name="Text Box 8"/>
          <p:cNvSpPr txBox="1"/>
          <p:nvPr/>
        </p:nvSpPr>
        <p:spPr>
          <a:xfrm>
            <a:off x="2847975" y="5557838"/>
            <a:ext cx="2874963" cy="523875"/>
          </a:xfrm>
          <a:prstGeom prst="rect">
            <a:avLst/>
          </a:prstGeom>
          <a:noFill/>
          <a:ln w="9525">
            <a:noFill/>
          </a:ln>
        </p:spPr>
        <p:txBody>
          <a:bodyPr>
            <a:spAutoFit/>
          </a:bodyPr>
          <a:lstStyle/>
          <a:p>
            <a:r>
              <a:rPr lang="en-US" altLang="zh-CN" dirty="0">
                <a:latin typeface="Times New Roman" panose="02020603050405020304" pitchFamily="18" charset="0"/>
              </a:rPr>
              <a:t>[[N]</a:t>
            </a:r>
            <a:r>
              <a:rPr lang="zh-CN" altLang="en-US" baseline="-25000" dirty="0">
                <a:latin typeface="Times New Roman" panose="02020603050405020304" pitchFamily="18" charset="0"/>
              </a:rPr>
              <a:t>补</a:t>
            </a:r>
            <a:r>
              <a:rPr lang="en-US" altLang="zh-CN" dirty="0">
                <a:latin typeface="Times New Roman" panose="02020603050405020304" pitchFamily="18" charset="0"/>
              </a:rPr>
              <a:t>]</a:t>
            </a:r>
            <a:r>
              <a:rPr lang="zh-CN" altLang="en-US" baseline="-25000" dirty="0">
                <a:latin typeface="Times New Roman" panose="02020603050405020304" pitchFamily="18" charset="0"/>
              </a:rPr>
              <a:t>补</a:t>
            </a:r>
            <a:r>
              <a:rPr lang="en-US" altLang="zh-CN" dirty="0">
                <a:latin typeface="Times New Roman" panose="02020603050405020304" pitchFamily="18" charset="0"/>
              </a:rPr>
              <a:t>=[N]</a:t>
            </a:r>
            <a:r>
              <a:rPr lang="zh-CN" altLang="en-US" baseline="-25000" dirty="0">
                <a:latin typeface="Times New Roman" panose="02020603050405020304" pitchFamily="18" charset="0"/>
              </a:rPr>
              <a:t>原</a:t>
            </a:r>
          </a:p>
        </p:txBody>
      </p:sp>
      <p:sp>
        <p:nvSpPr>
          <p:cNvPr id="70664" name="矩形 7"/>
          <p:cNvSpPr/>
          <p:nvPr/>
        </p:nvSpPr>
        <p:spPr>
          <a:xfrm>
            <a:off x="1209675" y="4856163"/>
            <a:ext cx="4572000" cy="522287"/>
          </a:xfrm>
          <a:prstGeom prst="rect">
            <a:avLst/>
          </a:prstGeom>
          <a:noFill/>
          <a:ln w="9525">
            <a:noFill/>
          </a:ln>
        </p:spPr>
        <p:txBody>
          <a:bodyPr>
            <a:spAutoFit/>
          </a:bodyPr>
          <a:lstStyle/>
          <a:p>
            <a:r>
              <a:rPr lang="zh-CN" altLang="en-US" b="1" dirty="0">
                <a:solidFill>
                  <a:srgbClr val="FF00FF"/>
                </a:solidFill>
                <a:latin typeface="Times New Roman" panose="02020603050405020304" pitchFamily="18" charset="0"/>
              </a:rPr>
              <a:t>补码与原码的关系：</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left)">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0">
                                            <p:txEl>
                                              <p:pRg st="0" end="0"/>
                                            </p:txEl>
                                          </p:spTgt>
                                        </p:tgtEl>
                                        <p:attrNameLst>
                                          <p:attrName>style.visibility</p:attrName>
                                        </p:attrNameLst>
                                      </p:cBhvr>
                                      <p:to>
                                        <p:strVal val="visible"/>
                                      </p:to>
                                    </p:set>
                                    <p:animEffect transition="in" filter="wipe(left)">
                                      <p:cBhvr>
                                        <p:cTn id="12" dur="500"/>
                                        <p:tgtEl>
                                          <p:spTgt spid="245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1">
                                            <p:txEl>
                                              <p:pRg st="0" end="0"/>
                                            </p:txEl>
                                          </p:spTgt>
                                        </p:tgtEl>
                                        <p:attrNameLst>
                                          <p:attrName>style.visibility</p:attrName>
                                        </p:attrNameLst>
                                      </p:cBhvr>
                                      <p:to>
                                        <p:strVal val="visible"/>
                                      </p:to>
                                    </p:set>
                                    <p:animEffect transition="in" filter="wipe(left)">
                                      <p:cBhvr>
                                        <p:cTn id="17" dur="500"/>
                                        <p:tgtEl>
                                          <p:spTgt spid="2458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2">
                                            <p:txEl>
                                              <p:pRg st="0" end="0"/>
                                            </p:txEl>
                                          </p:spTgt>
                                        </p:tgtEl>
                                        <p:attrNameLst>
                                          <p:attrName>style.visibility</p:attrName>
                                        </p:attrNameLst>
                                      </p:cBhvr>
                                      <p:to>
                                        <p:strVal val="visible"/>
                                      </p:to>
                                    </p:set>
                                    <p:animEffect transition="in" filter="wipe(left)">
                                      <p:cBhvr>
                                        <p:cTn id="22" dur="500"/>
                                        <p:tgtEl>
                                          <p:spTgt spid="2458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664"/>
                                        </p:tgtEl>
                                        <p:attrNameLst>
                                          <p:attrName>style.visibility</p:attrName>
                                        </p:attrNameLst>
                                      </p:cBhvr>
                                      <p:to>
                                        <p:strVal val="visible"/>
                                      </p:to>
                                    </p:set>
                                    <p:animEffect transition="in" filter="blinds(horizontal)">
                                      <p:cBhvr>
                                        <p:cTn id="27" dur="500"/>
                                        <p:tgtEl>
                                          <p:spTgt spid="706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584"/>
                                        </p:tgtEl>
                                        <p:attrNameLst>
                                          <p:attrName>style.visibility</p:attrName>
                                        </p:attrNameLst>
                                      </p:cBhvr>
                                      <p:to>
                                        <p:strVal val="visible"/>
                                      </p:to>
                                    </p:set>
                                    <p:animEffect transition="in" filter="blinds(horizontal)">
                                      <p:cBhvr>
                                        <p:cTn id="32" dur="5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24580" grpId="0" build="p"/>
      <p:bldP spid="24581" grpId="0" build="p"/>
      <p:bldP spid="24582" grpId="0" build="p"/>
      <p:bldP spid="24584" grpId="0"/>
      <p:bldP spid="7066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3"/>
          <p:cNvSpPr txBox="1"/>
          <p:nvPr/>
        </p:nvSpPr>
        <p:spPr>
          <a:xfrm>
            <a:off x="908050" y="765175"/>
            <a:ext cx="7612063" cy="1117600"/>
          </a:xfrm>
          <a:prstGeom prst="rect">
            <a:avLst/>
          </a:prstGeom>
          <a:noFill/>
          <a:ln w="9525">
            <a:noFill/>
          </a:ln>
        </p:spPr>
        <p:txBody>
          <a:bodyPr>
            <a:spAutoFit/>
          </a:bodyPr>
          <a:lstStyle/>
          <a:p>
            <a:pPr marL="857250" indent="-857250" fontAlgn="base">
              <a:lnSpc>
                <a:spcPct val="120000"/>
              </a:lnSpc>
            </a:pPr>
            <a:r>
              <a:rPr lang="zh-CN" altLang="en-US" b="1" dirty="0">
                <a:latin typeface="Times New Roman" panose="02020603050405020304" pitchFamily="18" charset="0"/>
              </a:rPr>
              <a:t>例： 已知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0011</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  </a:t>
            </a:r>
            <a:r>
              <a:rPr lang="en-US" altLang="zh-CN" dirty="0">
                <a:latin typeface="Times New Roman" panose="02020603050405020304" pitchFamily="18" charset="0"/>
              </a:rPr>
              <a:t>= 1011</a:t>
            </a:r>
            <a:r>
              <a:rPr lang="zh-CN" altLang="en-US" dirty="0">
                <a:latin typeface="Times New Roman" panose="02020603050405020304" pitchFamily="18" charset="0"/>
              </a:rPr>
              <a:t>求</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补</a:t>
            </a:r>
            <a:r>
              <a:rPr lang="zh-CN" altLang="zh-CN" dirty="0">
                <a:latin typeface="Times New Roman" panose="02020603050405020304" pitchFamily="18" charset="0"/>
              </a:rPr>
              <a:t>和</a:t>
            </a:r>
            <a:r>
              <a:rPr lang="zh-CN" altLang="en-US" dirty="0">
                <a:latin typeface="Times New Roman" panose="02020603050405020304" pitchFamily="18" charset="0"/>
              </a:rPr>
              <a:t> </a:t>
            </a:r>
            <a:r>
              <a:rPr lang="en-US" altLang="zh-CN" dirty="0">
                <a:latin typeface="Times New Roman" panose="02020603050405020304" pitchFamily="18" charset="0"/>
              </a:rPr>
              <a:t>[ </a:t>
            </a:r>
            <a:r>
              <a:rPr lang="en-US" altLang="zh-CN" b="1" i="1" dirty="0">
                <a:latin typeface="Times New Roman" panose="02020603050405020304" pitchFamily="18" charset="0"/>
              </a:rPr>
              <a:t>N</a:t>
            </a:r>
            <a:r>
              <a:rPr lang="en-US" altLang="zh-CN" baseline="-25000" dirty="0">
                <a:latin typeface="Times New Roman" panose="02020603050405020304" pitchFamily="18" charset="0"/>
              </a:rPr>
              <a:t>1 </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补</a:t>
            </a:r>
            <a:r>
              <a:rPr lang="zh-CN" altLang="zh-CN" dirty="0">
                <a:latin typeface="Times New Roman" panose="02020603050405020304" pitchFamily="18" charset="0"/>
              </a:rPr>
              <a:t>。</a:t>
            </a:r>
            <a:endParaRPr lang="zh-CN" altLang="en-US" baseline="-25000" dirty="0">
              <a:latin typeface="Times New Roman" panose="02020603050405020304" pitchFamily="18" charset="0"/>
            </a:endParaRPr>
          </a:p>
        </p:txBody>
      </p:sp>
      <p:sp>
        <p:nvSpPr>
          <p:cNvPr id="25604" name="Text Box 4"/>
          <p:cNvSpPr txBox="1"/>
          <p:nvPr/>
        </p:nvSpPr>
        <p:spPr>
          <a:xfrm>
            <a:off x="908050" y="2065338"/>
            <a:ext cx="6719888" cy="1127125"/>
          </a:xfrm>
          <a:prstGeom prst="rect">
            <a:avLst/>
          </a:prstGeom>
          <a:noFill/>
          <a:ln w="9525">
            <a:noFill/>
          </a:ln>
        </p:spPr>
        <p:txBody>
          <a:bodyPr>
            <a:spAutoFit/>
          </a:bodyPr>
          <a:lstStyle/>
          <a:p>
            <a:pPr marL="762000" indent="-762000" fontAlgn="base">
              <a:lnSpc>
                <a:spcPct val="120000"/>
              </a:lnSpc>
            </a:pPr>
            <a:r>
              <a:rPr lang="zh-CN" altLang="en-US" b="1" dirty="0">
                <a:latin typeface="Times New Roman" panose="02020603050405020304" pitchFamily="18" charset="0"/>
              </a:rPr>
              <a:t>解</a:t>
            </a:r>
            <a:r>
              <a:rPr lang="zh-CN" altLang="en-US"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zh-CN" altLang="zh-CN" baseline="-25000" dirty="0">
                <a:latin typeface="Times New Roman" panose="02020603050405020304" pitchFamily="18" charset="0"/>
              </a:rPr>
              <a:t>补</a:t>
            </a:r>
            <a:r>
              <a:rPr lang="zh-CN" altLang="zh-CN" dirty="0">
                <a:latin typeface="Times New Roman" panose="02020603050405020304" pitchFamily="18" charset="0"/>
              </a:rPr>
              <a:t>＝11101，	</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2 </a:t>
            </a:r>
            <a:r>
              <a:rPr lang="en-US" altLang="zh-CN" dirty="0">
                <a:latin typeface="Times New Roman" panose="02020603050405020304" pitchFamily="18" charset="0"/>
              </a:rPr>
              <a:t>]</a:t>
            </a:r>
            <a:r>
              <a:rPr lang="zh-CN" altLang="zh-CN" baseline="-25000" dirty="0">
                <a:latin typeface="Times New Roman" panose="02020603050405020304" pitchFamily="18" charset="0"/>
              </a:rPr>
              <a:t>补</a:t>
            </a:r>
            <a:r>
              <a:rPr lang="zh-CN" altLang="zh-CN" dirty="0">
                <a:latin typeface="Times New Roman" panose="02020603050405020304" pitchFamily="18" charset="0"/>
              </a:rPr>
              <a:t>＝01011, </a:t>
            </a:r>
            <a:br>
              <a:rPr lang="zh-CN" altLang="zh-CN" dirty="0">
                <a:latin typeface="Times New Roman" panose="02020603050405020304" pitchFamily="18" charset="0"/>
              </a:rPr>
            </a:br>
            <a:r>
              <a:rPr lang="zh-CN" altLang="zh-CN"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2 </a:t>
            </a:r>
            <a:r>
              <a:rPr lang="en-US" altLang="zh-CN" dirty="0">
                <a:latin typeface="Times New Roman" panose="02020603050405020304" pitchFamily="18" charset="0"/>
              </a:rPr>
              <a:t>]</a:t>
            </a:r>
            <a:r>
              <a:rPr lang="zh-CN" altLang="zh-CN" baseline="-25000" dirty="0">
                <a:latin typeface="Times New Roman" panose="02020603050405020304" pitchFamily="18" charset="0"/>
              </a:rPr>
              <a:t>补</a:t>
            </a:r>
            <a:r>
              <a:rPr lang="zh-CN" altLang="zh-CN" dirty="0">
                <a:latin typeface="Times New Roman" panose="02020603050405020304" pitchFamily="18" charset="0"/>
              </a:rPr>
              <a:t>＝10101</a:t>
            </a:r>
            <a:endParaRPr lang="en-US" altLang="zh-CN" dirty="0">
              <a:latin typeface="Times New Roman" panose="02020603050405020304" pitchFamily="18" charset="0"/>
            </a:endParaRPr>
          </a:p>
        </p:txBody>
      </p:sp>
      <p:sp>
        <p:nvSpPr>
          <p:cNvPr id="25605" name="Text Box 5"/>
          <p:cNvSpPr txBox="1"/>
          <p:nvPr/>
        </p:nvSpPr>
        <p:spPr>
          <a:xfrm>
            <a:off x="1765300" y="3284538"/>
            <a:ext cx="6302375" cy="523875"/>
          </a:xfrm>
          <a:prstGeom prst="rect">
            <a:avLst/>
          </a:prstGeom>
          <a:noFill/>
          <a:ln w="9525">
            <a:noFill/>
          </a:ln>
        </p:spPr>
        <p:txBody>
          <a:bodyPr wrap="none">
            <a:spAutoFit/>
          </a:bodyPr>
          <a:lstStyle/>
          <a:p>
            <a:pPr fontAlgn="base"/>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补</a:t>
            </a:r>
            <a:r>
              <a:rPr lang="zh-CN" altLang="zh-CN" dirty="0">
                <a:latin typeface="Times New Roman" panose="02020603050405020304" pitchFamily="18" charset="0"/>
              </a:rPr>
              <a:t>=</a:t>
            </a:r>
            <a:r>
              <a:rPr lang="en-US" altLang="zh-CN" dirty="0">
                <a:latin typeface="Times New Roman" panose="02020603050405020304" pitchFamily="18" charset="0"/>
              </a:rPr>
              <a:t> [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zh-CN" altLang="zh-CN" baseline="-25000" dirty="0">
                <a:latin typeface="Times New Roman" panose="02020603050405020304" pitchFamily="18" charset="0"/>
              </a:rPr>
              <a:t>补</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补</a:t>
            </a:r>
            <a:r>
              <a:rPr lang="en-US" altLang="zh-CN" dirty="0">
                <a:latin typeface="Times New Roman" panose="02020603050405020304" pitchFamily="18" charset="0"/>
              </a:rPr>
              <a:t>=1</a:t>
            </a:r>
            <a:r>
              <a:rPr lang="zh-CN" altLang="zh-CN" dirty="0">
                <a:latin typeface="Times New Roman" panose="02020603050405020304" pitchFamily="18" charset="0"/>
              </a:rPr>
              <a:t>1101+01011</a:t>
            </a:r>
            <a:endParaRPr lang="en-US" altLang="zh-CN" baseline="-25000" dirty="0">
              <a:latin typeface="Times New Roman" panose="02020603050405020304" pitchFamily="18" charset="0"/>
            </a:endParaRPr>
          </a:p>
        </p:txBody>
      </p:sp>
      <p:grpSp>
        <p:nvGrpSpPr>
          <p:cNvPr id="2" name="Group 21"/>
          <p:cNvGrpSpPr/>
          <p:nvPr/>
        </p:nvGrpSpPr>
        <p:grpSpPr>
          <a:xfrm>
            <a:off x="4502150" y="4198938"/>
            <a:ext cx="3629025" cy="1492250"/>
            <a:chOff x="1586" y="2421"/>
            <a:chExt cx="2286" cy="940"/>
          </a:xfrm>
        </p:grpSpPr>
        <p:grpSp>
          <p:nvGrpSpPr>
            <p:cNvPr id="76810" name="Group 20"/>
            <p:cNvGrpSpPr/>
            <p:nvPr/>
          </p:nvGrpSpPr>
          <p:grpSpPr>
            <a:xfrm>
              <a:off x="2258" y="2421"/>
              <a:ext cx="1614" cy="940"/>
              <a:chOff x="2258" y="2421"/>
              <a:chExt cx="1614" cy="940"/>
            </a:xfrm>
          </p:grpSpPr>
          <p:grpSp>
            <p:nvGrpSpPr>
              <p:cNvPr id="76813" name="Group 19"/>
              <p:cNvGrpSpPr/>
              <p:nvPr/>
            </p:nvGrpSpPr>
            <p:grpSpPr>
              <a:xfrm>
                <a:off x="2258" y="2421"/>
                <a:ext cx="1614" cy="940"/>
                <a:chOff x="2258" y="2421"/>
                <a:chExt cx="1614" cy="940"/>
              </a:xfrm>
            </p:grpSpPr>
            <p:sp>
              <p:nvSpPr>
                <p:cNvPr id="76815" name="Text Box 7"/>
                <p:cNvSpPr txBox="1"/>
                <p:nvPr/>
              </p:nvSpPr>
              <p:spPr>
                <a:xfrm>
                  <a:off x="2258" y="2421"/>
                  <a:ext cx="1591" cy="596"/>
                </a:xfrm>
                <a:prstGeom prst="rect">
                  <a:avLst/>
                </a:prstGeom>
                <a:noFill/>
                <a:ln w="9525">
                  <a:noFill/>
                </a:ln>
              </p:spPr>
              <p:txBody>
                <a:bodyPr wrap="none">
                  <a:spAutoFit/>
                </a:bodyPr>
                <a:lstStyle/>
                <a:p>
                  <a:pPr fontAlgn="base"/>
                  <a:r>
                    <a:rPr lang="en-US" altLang="zh-CN" dirty="0">
                      <a:latin typeface="Times New Roman" panose="02020603050405020304" pitchFamily="18" charset="0"/>
                    </a:rPr>
                    <a:t>        1  1  1  0  1</a:t>
                  </a:r>
                </a:p>
                <a:p>
                  <a:pPr fontAlgn="base"/>
                  <a:r>
                    <a:rPr lang="zh-CN" altLang="en-US" dirty="0">
                      <a:latin typeface="Times New Roman" panose="02020603050405020304" pitchFamily="18" charset="0"/>
                    </a:rPr>
                    <a:t>＋</a:t>
                  </a:r>
                  <a:r>
                    <a:rPr lang="en-US" altLang="zh-CN" dirty="0">
                      <a:latin typeface="Times New Roman" panose="02020603050405020304" pitchFamily="18" charset="0"/>
                    </a:rPr>
                    <a:t>)   0  1  0  1  1</a:t>
                  </a:r>
                </a:p>
              </p:txBody>
            </p:sp>
            <p:sp>
              <p:nvSpPr>
                <p:cNvPr id="76816" name="Line 8"/>
                <p:cNvSpPr/>
                <p:nvPr/>
              </p:nvSpPr>
              <p:spPr>
                <a:xfrm>
                  <a:off x="2316" y="3015"/>
                  <a:ext cx="1556" cy="0"/>
                </a:xfrm>
                <a:prstGeom prst="line">
                  <a:avLst/>
                </a:prstGeom>
                <a:ln w="9525" cap="flat" cmpd="sng">
                  <a:solidFill>
                    <a:schemeClr val="tx1"/>
                  </a:solidFill>
                  <a:prstDash val="solid"/>
                  <a:headEnd type="none" w="med" len="med"/>
                  <a:tailEnd type="none" w="med" len="med"/>
                </a:ln>
              </p:spPr>
            </p:sp>
            <p:sp>
              <p:nvSpPr>
                <p:cNvPr id="76817" name="Text Box 9"/>
                <p:cNvSpPr txBox="1"/>
                <p:nvPr/>
              </p:nvSpPr>
              <p:spPr>
                <a:xfrm>
                  <a:off x="2493" y="3031"/>
                  <a:ext cx="1357" cy="330"/>
                </a:xfrm>
                <a:prstGeom prst="rect">
                  <a:avLst/>
                </a:prstGeom>
                <a:noFill/>
                <a:ln w="9525">
                  <a:noFill/>
                </a:ln>
              </p:spPr>
              <p:txBody>
                <a:bodyPr>
                  <a:spAutoFit/>
                </a:bodyPr>
                <a:lstStyle/>
                <a:p>
                  <a:pPr fontAlgn="base"/>
                  <a:r>
                    <a:rPr lang="en-US" altLang="zh-CN" b="1" dirty="0">
                      <a:solidFill>
                        <a:srgbClr val="FF00FF"/>
                      </a:solidFill>
                      <a:latin typeface="Times New Roman" panose="02020603050405020304" pitchFamily="18" charset="0"/>
                    </a:rPr>
                    <a:t>1  </a:t>
                  </a:r>
                  <a:r>
                    <a:rPr lang="en-US" altLang="zh-CN" dirty="0">
                      <a:latin typeface="Times New Roman" panose="02020603050405020304" pitchFamily="18" charset="0"/>
                    </a:rPr>
                    <a:t>0  1  0  0  0</a:t>
                  </a:r>
                </a:p>
              </p:txBody>
            </p:sp>
          </p:grpSp>
          <p:sp>
            <p:nvSpPr>
              <p:cNvPr id="76814" name="Rectangle 10"/>
              <p:cNvSpPr/>
              <p:nvPr/>
            </p:nvSpPr>
            <p:spPr>
              <a:xfrm>
                <a:off x="2479" y="3048"/>
                <a:ext cx="252" cy="228"/>
              </a:xfrm>
              <a:prstGeom prst="rect">
                <a:avLst/>
              </a:prstGeom>
              <a:noFill/>
              <a:ln w="9525" cap="flat" cmpd="sng">
                <a:solidFill>
                  <a:srgbClr val="FF00FF"/>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sp>
          <p:nvSpPr>
            <p:cNvPr id="76811" name="Text Box 12"/>
            <p:cNvSpPr txBox="1"/>
            <p:nvPr/>
          </p:nvSpPr>
          <p:spPr>
            <a:xfrm>
              <a:off x="1586" y="2992"/>
              <a:ext cx="564" cy="327"/>
            </a:xfrm>
            <a:prstGeom prst="rect">
              <a:avLst/>
            </a:prstGeom>
            <a:noFill/>
            <a:ln w="9525">
              <a:noFill/>
            </a:ln>
          </p:spPr>
          <p:txBody>
            <a:bodyPr wrap="none">
              <a:spAutoFit/>
            </a:bodyPr>
            <a:lstStyle/>
            <a:p>
              <a:pPr fontAlgn="base"/>
              <a:r>
                <a:rPr lang="zh-CN" altLang="en-US" dirty="0">
                  <a:latin typeface="Times New Roman" panose="02020603050405020304" pitchFamily="18" charset="0"/>
                </a:rPr>
                <a:t>丢弃</a:t>
              </a:r>
            </a:p>
          </p:txBody>
        </p:sp>
        <p:sp>
          <p:nvSpPr>
            <p:cNvPr id="76812" name="Line 13"/>
            <p:cNvSpPr/>
            <p:nvPr/>
          </p:nvSpPr>
          <p:spPr>
            <a:xfrm flipH="1">
              <a:off x="2100" y="3168"/>
              <a:ext cx="396" cy="0"/>
            </a:xfrm>
            <a:prstGeom prst="line">
              <a:avLst/>
            </a:prstGeom>
            <a:ln w="19050" cap="flat" cmpd="sng">
              <a:solidFill>
                <a:schemeClr val="tx1"/>
              </a:solidFill>
              <a:prstDash val="solid"/>
              <a:headEnd type="none" w="med" len="med"/>
              <a:tailEnd type="triangle" w="sm" len="lg"/>
            </a:ln>
          </p:spPr>
        </p:sp>
      </p:grpSp>
      <p:sp>
        <p:nvSpPr>
          <p:cNvPr id="25614" name="Text Box 14"/>
          <p:cNvSpPr txBox="1"/>
          <p:nvPr/>
        </p:nvSpPr>
        <p:spPr>
          <a:xfrm>
            <a:off x="1833563" y="5816600"/>
            <a:ext cx="4019550" cy="522288"/>
          </a:xfrm>
          <a:prstGeom prst="rect">
            <a:avLst/>
          </a:prstGeom>
          <a:noFill/>
          <a:ln w="9525">
            <a:noFill/>
          </a:ln>
        </p:spPr>
        <p:txBody>
          <a:bodyPr wrap="none">
            <a:spAutoFit/>
          </a:bodyPr>
          <a:lstStyle/>
          <a:p>
            <a:pPr fontAlgn="base"/>
            <a:r>
              <a:rPr lang="zh-CN" altLang="en-US" dirty="0">
                <a:latin typeface="Times New Roman" panose="02020603050405020304" pitchFamily="18" charset="0"/>
              </a:rPr>
              <a:t>真值为：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=1000</a:t>
            </a:r>
          </a:p>
        </p:txBody>
      </p:sp>
      <p:sp>
        <p:nvSpPr>
          <p:cNvPr id="15" name="下箭头 14"/>
          <p:cNvSpPr/>
          <p:nvPr/>
        </p:nvSpPr>
        <p:spPr bwMode="auto">
          <a:xfrm>
            <a:off x="6819900" y="3776663"/>
            <a:ext cx="301625" cy="593725"/>
          </a:xfrm>
          <a:prstGeom prst="downArrow">
            <a:avLst/>
          </a:prstGeom>
          <a:noFill/>
          <a:ln w="19050" cap="flat" cmpd="sng" algn="ctr">
            <a:solidFill>
              <a:schemeClr val="bg2">
                <a:lumMod val="60000"/>
                <a:lumOff val="40000"/>
              </a:schemeClr>
            </a:solidFill>
            <a:prstDash val="solid"/>
            <a:round/>
            <a:headEnd type="none" w="med" len="med"/>
            <a:tailEnd type="none" w="med" len="med"/>
          </a:ln>
          <a:effectLst/>
        </p:spPr>
        <p:txBody>
          <a:bodyPr>
            <a:spAutoFit/>
          </a:bodyPr>
          <a:lstStyle/>
          <a:p>
            <a:pPr marL="0" marR="0" lvl="0" indent="0" algn="l" defTabSz="914400" rtl="0" eaLnBrk="1" fontAlgn="ctr"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688" name="矩形 15"/>
          <p:cNvSpPr/>
          <p:nvPr/>
        </p:nvSpPr>
        <p:spPr>
          <a:xfrm>
            <a:off x="1870075" y="4448175"/>
            <a:ext cx="2922588" cy="522288"/>
          </a:xfrm>
          <a:prstGeom prst="rect">
            <a:avLst/>
          </a:prstGeom>
          <a:noFill/>
          <a:ln w="9525">
            <a:noFill/>
          </a:ln>
        </p:spPr>
        <p:txBody>
          <a:bodyPr wrap="none">
            <a:spAutoFit/>
          </a:bodyPr>
          <a:lstStyle/>
          <a:p>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补</a:t>
            </a:r>
            <a:r>
              <a:rPr lang="zh-CN" altLang="zh-CN" dirty="0">
                <a:latin typeface="Times New Roman" panose="02020603050405020304" pitchFamily="18" charset="0"/>
              </a:rPr>
              <a:t>=</a:t>
            </a:r>
            <a:r>
              <a:rPr lang="en-US" altLang="zh-CN" dirty="0">
                <a:latin typeface="Times New Roman" panose="02020603050405020304" pitchFamily="18" charset="0"/>
              </a:rPr>
              <a:t>01000 </a:t>
            </a:r>
            <a:endParaRPr lang="zh-CN" altLang="en-US" dirty="0">
              <a:latin typeface="Times New Roman" panose="02020603050405020304" pitchFamily="18" charset="0"/>
            </a:endParaRPr>
          </a:p>
        </p:txBody>
      </p:sp>
      <p:sp>
        <p:nvSpPr>
          <p:cNvPr id="17" name="右箭头 16"/>
          <p:cNvSpPr/>
          <p:nvPr/>
        </p:nvSpPr>
        <p:spPr bwMode="auto">
          <a:xfrm rot="10800000">
            <a:off x="4808538" y="4592638"/>
            <a:ext cx="623888" cy="360363"/>
          </a:xfrm>
          <a:prstGeom prst="rightArrow">
            <a:avLst/>
          </a:prstGeom>
          <a:noFill/>
          <a:ln w="19050" cap="flat" cmpd="sng" algn="ctr">
            <a:solidFill>
              <a:schemeClr val="bg2">
                <a:lumMod val="60000"/>
                <a:lumOff val="40000"/>
              </a:schemeClr>
            </a:solidFill>
            <a:prstDash val="solid"/>
            <a:round/>
            <a:headEnd type="none" w="med" len="med"/>
            <a:tailEnd type="none" w="med" len="med"/>
          </a:ln>
          <a:effectLst/>
        </p:spPr>
        <p:txBody>
          <a:bodyPr>
            <a:spAutoFit/>
          </a:bodyPr>
          <a:lstStyle/>
          <a:p>
            <a:pPr marL="0" marR="0" lvl="0" indent="0" algn="l" defTabSz="914400" rtl="0" eaLnBrk="1" fontAlgn="ctr"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Effect transition="in" filter="wipe(left)">
                                      <p:cBhvr>
                                        <p:cTn id="7" dur="500"/>
                                        <p:tgtEl>
                                          <p:spTgt spid="256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5">
                                            <p:txEl>
                                              <p:pRg st="0" end="0"/>
                                            </p:txEl>
                                          </p:spTgt>
                                        </p:tgtEl>
                                        <p:attrNameLst>
                                          <p:attrName>style.visibility</p:attrName>
                                        </p:attrNameLst>
                                      </p:cBhvr>
                                      <p:to>
                                        <p:strVal val="visible"/>
                                      </p:to>
                                    </p:set>
                                    <p:animEffect transition="in" filter="wipe(left)">
                                      <p:cBhvr>
                                        <p:cTn id="12" dur="500"/>
                                        <p:tgtEl>
                                          <p:spTgt spid="2560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688"/>
                                        </p:tgtEl>
                                        <p:attrNameLst>
                                          <p:attrName>style.visibility</p:attrName>
                                        </p:attrNameLst>
                                      </p:cBhvr>
                                      <p:to>
                                        <p:strVal val="visible"/>
                                      </p:to>
                                    </p:set>
                                    <p:animEffect transition="in" filter="blinds(horizontal)">
                                      <p:cBhvr>
                                        <p:cTn id="32" dur="500"/>
                                        <p:tgtEl>
                                          <p:spTgt spid="716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14">
                                            <p:txEl>
                                              <p:pRg st="0" end="0"/>
                                            </p:txEl>
                                          </p:spTgt>
                                        </p:tgtEl>
                                        <p:attrNameLst>
                                          <p:attrName>style.visibility</p:attrName>
                                        </p:attrNameLst>
                                      </p:cBhvr>
                                      <p:to>
                                        <p:strVal val="visible"/>
                                      </p:to>
                                    </p:set>
                                    <p:animEffect transition="in" filter="wipe(left)">
                                      <p:cBhvr>
                                        <p:cTn id="37" dur="500"/>
                                        <p:tgtEl>
                                          <p:spTgt spid="256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P spid="25605" grpId="0" build="p"/>
      <p:bldP spid="25614" grpId="0" build="p"/>
      <p:bldP spid="15" grpId="0" animBg="1"/>
      <p:bldP spid="71688" grpId="0"/>
      <p:bldP spid="1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p:nvPr/>
        </p:nvSpPr>
        <p:spPr>
          <a:xfrm>
            <a:off x="636588" y="1657350"/>
            <a:ext cx="7011987" cy="522288"/>
          </a:xfrm>
          <a:prstGeom prst="rect">
            <a:avLst/>
          </a:prstGeom>
          <a:noFill/>
          <a:ln w="9525">
            <a:noFill/>
          </a:ln>
        </p:spPr>
        <p:txBody>
          <a:bodyPr wrap="none">
            <a:spAutoFit/>
          </a:bodyPr>
          <a:lstStyle/>
          <a:p>
            <a:pPr fontAlgn="base"/>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补</a:t>
            </a:r>
            <a:r>
              <a:rPr lang="zh-CN" altLang="zh-CN" dirty="0">
                <a:latin typeface="Times New Roman" panose="02020603050405020304" pitchFamily="18" charset="0"/>
              </a:rPr>
              <a:t>=</a:t>
            </a:r>
            <a:r>
              <a:rPr lang="en-US" altLang="zh-CN" dirty="0">
                <a:latin typeface="Times New Roman" panose="02020603050405020304" pitchFamily="18" charset="0"/>
              </a:rPr>
              <a:t> [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zh-CN" altLang="zh-CN" baseline="-25000" dirty="0">
                <a:latin typeface="Times New Roman" panose="02020603050405020304" pitchFamily="18" charset="0"/>
              </a:rPr>
              <a:t>补</a:t>
            </a:r>
            <a:r>
              <a:rPr lang="en-US" altLang="zh-CN" dirty="0">
                <a:latin typeface="Times New Roman" panose="02020603050405020304" pitchFamily="18" charset="0"/>
              </a:rPr>
              <a:t>+ [</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zh-CN" baseline="-25000" dirty="0">
                <a:latin typeface="Times New Roman" panose="02020603050405020304" pitchFamily="18" charset="0"/>
              </a:rPr>
              <a:t>补</a:t>
            </a:r>
            <a:r>
              <a:rPr lang="en-US" altLang="zh-CN" dirty="0">
                <a:latin typeface="Times New Roman" panose="02020603050405020304" pitchFamily="18" charset="0"/>
              </a:rPr>
              <a:t>=</a:t>
            </a:r>
            <a:r>
              <a:rPr lang="zh-CN" altLang="zh-CN" dirty="0">
                <a:latin typeface="Times New Roman" panose="02020603050405020304" pitchFamily="18" charset="0"/>
              </a:rPr>
              <a:t>11101+10101</a:t>
            </a:r>
            <a:endParaRPr lang="en-US" altLang="zh-CN" baseline="-25000" dirty="0">
              <a:latin typeface="Times New Roman" panose="02020603050405020304" pitchFamily="18" charset="0"/>
            </a:endParaRPr>
          </a:p>
        </p:txBody>
      </p:sp>
      <p:grpSp>
        <p:nvGrpSpPr>
          <p:cNvPr id="2" name="Group 13"/>
          <p:cNvGrpSpPr/>
          <p:nvPr/>
        </p:nvGrpSpPr>
        <p:grpSpPr>
          <a:xfrm>
            <a:off x="652463" y="2559050"/>
            <a:ext cx="3592512" cy="1406525"/>
            <a:chOff x="1610" y="1497"/>
            <a:chExt cx="2263" cy="886"/>
          </a:xfrm>
        </p:grpSpPr>
        <p:sp>
          <p:nvSpPr>
            <p:cNvPr id="77835" name="Text Box 5"/>
            <p:cNvSpPr txBox="1"/>
            <p:nvPr/>
          </p:nvSpPr>
          <p:spPr>
            <a:xfrm>
              <a:off x="2282" y="1497"/>
              <a:ext cx="1591" cy="596"/>
            </a:xfrm>
            <a:prstGeom prst="rect">
              <a:avLst/>
            </a:prstGeom>
            <a:noFill/>
            <a:ln w="9525">
              <a:noFill/>
            </a:ln>
          </p:spPr>
          <p:txBody>
            <a:bodyPr wrap="none">
              <a:spAutoFit/>
            </a:bodyPr>
            <a:lstStyle/>
            <a:p>
              <a:pPr fontAlgn="base"/>
              <a:r>
                <a:rPr lang="en-US" altLang="zh-CN" dirty="0">
                  <a:latin typeface="Times New Roman" panose="02020603050405020304" pitchFamily="18" charset="0"/>
                </a:rPr>
                <a:t>        1  1  1  0  1</a:t>
              </a:r>
            </a:p>
            <a:p>
              <a:pPr fontAlgn="base"/>
              <a:r>
                <a:rPr lang="zh-CN" altLang="en-US" dirty="0">
                  <a:latin typeface="Times New Roman" panose="02020603050405020304" pitchFamily="18" charset="0"/>
                </a:rPr>
                <a:t>＋</a:t>
              </a:r>
              <a:r>
                <a:rPr lang="en-US" altLang="zh-CN" dirty="0">
                  <a:latin typeface="Times New Roman" panose="02020603050405020304" pitchFamily="18" charset="0"/>
                </a:rPr>
                <a:t>)   1  0  1  0  1</a:t>
              </a:r>
            </a:p>
          </p:txBody>
        </p:sp>
        <p:sp>
          <p:nvSpPr>
            <p:cNvPr id="77836" name="Line 6"/>
            <p:cNvSpPr/>
            <p:nvPr/>
          </p:nvSpPr>
          <p:spPr>
            <a:xfrm>
              <a:off x="2340" y="2091"/>
              <a:ext cx="1356" cy="0"/>
            </a:xfrm>
            <a:prstGeom prst="line">
              <a:avLst/>
            </a:prstGeom>
            <a:ln w="9525" cap="flat" cmpd="sng">
              <a:solidFill>
                <a:schemeClr val="tx1"/>
              </a:solidFill>
              <a:prstDash val="solid"/>
              <a:headEnd type="none" w="med" len="med"/>
              <a:tailEnd type="none" w="med" len="med"/>
            </a:ln>
          </p:spPr>
        </p:sp>
        <p:sp>
          <p:nvSpPr>
            <p:cNvPr id="77837" name="Text Box 7"/>
            <p:cNvSpPr txBox="1"/>
            <p:nvPr/>
          </p:nvSpPr>
          <p:spPr>
            <a:xfrm>
              <a:off x="2436" y="2032"/>
              <a:ext cx="1424" cy="327"/>
            </a:xfrm>
            <a:prstGeom prst="rect">
              <a:avLst/>
            </a:prstGeom>
            <a:noFill/>
            <a:ln w="9525">
              <a:noFill/>
            </a:ln>
          </p:spPr>
          <p:txBody>
            <a:bodyPr>
              <a:spAutoFit/>
            </a:bodyPr>
            <a:lstStyle/>
            <a:p>
              <a:pPr fontAlgn="base"/>
              <a:r>
                <a:rPr lang="en-US" altLang="zh-CN" b="1" dirty="0">
                  <a:solidFill>
                    <a:srgbClr val="FF00FF"/>
                  </a:solidFill>
                  <a:latin typeface="Times New Roman" panose="02020603050405020304" pitchFamily="18" charset="0"/>
                </a:rPr>
                <a:t>1   </a:t>
              </a:r>
              <a:r>
                <a:rPr lang="en-US" altLang="zh-CN" dirty="0">
                  <a:latin typeface="Times New Roman" panose="02020603050405020304" pitchFamily="18" charset="0"/>
                </a:rPr>
                <a:t>1  0  0  1  0</a:t>
              </a:r>
            </a:p>
          </p:txBody>
        </p:sp>
        <p:sp>
          <p:nvSpPr>
            <p:cNvPr id="77838" name="Rectangle 8"/>
            <p:cNvSpPr/>
            <p:nvPr/>
          </p:nvSpPr>
          <p:spPr>
            <a:xfrm>
              <a:off x="2436" y="2124"/>
              <a:ext cx="252" cy="228"/>
            </a:xfrm>
            <a:prstGeom prst="rect">
              <a:avLst/>
            </a:prstGeom>
            <a:noFill/>
            <a:ln w="9525" cap="flat" cmpd="sng">
              <a:solidFill>
                <a:srgbClr val="FF00FF"/>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77839" name="Text Box 9"/>
            <p:cNvSpPr txBox="1"/>
            <p:nvPr/>
          </p:nvSpPr>
          <p:spPr>
            <a:xfrm>
              <a:off x="1610" y="2056"/>
              <a:ext cx="564" cy="327"/>
            </a:xfrm>
            <a:prstGeom prst="rect">
              <a:avLst/>
            </a:prstGeom>
            <a:noFill/>
            <a:ln w="9525">
              <a:noFill/>
            </a:ln>
          </p:spPr>
          <p:txBody>
            <a:bodyPr wrap="none">
              <a:spAutoFit/>
            </a:bodyPr>
            <a:lstStyle/>
            <a:p>
              <a:pPr fontAlgn="base"/>
              <a:r>
                <a:rPr lang="zh-CN" altLang="en-US" dirty="0">
                  <a:latin typeface="Times New Roman" panose="02020603050405020304" pitchFamily="18" charset="0"/>
                </a:rPr>
                <a:t>丢弃</a:t>
              </a:r>
            </a:p>
          </p:txBody>
        </p:sp>
        <p:sp>
          <p:nvSpPr>
            <p:cNvPr id="77840" name="Line 10"/>
            <p:cNvSpPr/>
            <p:nvPr/>
          </p:nvSpPr>
          <p:spPr>
            <a:xfrm flipH="1">
              <a:off x="2124" y="2232"/>
              <a:ext cx="319" cy="0"/>
            </a:xfrm>
            <a:prstGeom prst="line">
              <a:avLst/>
            </a:prstGeom>
            <a:ln w="19050" cap="flat" cmpd="sng">
              <a:solidFill>
                <a:schemeClr val="tx1"/>
              </a:solidFill>
              <a:prstDash val="solid"/>
              <a:headEnd type="none" w="med" len="med"/>
              <a:tailEnd type="triangle" w="sm" len="lg"/>
            </a:ln>
          </p:spPr>
        </p:sp>
      </p:grpSp>
      <p:sp>
        <p:nvSpPr>
          <p:cNvPr id="26635" name="Text Box 11"/>
          <p:cNvSpPr txBox="1"/>
          <p:nvPr/>
        </p:nvSpPr>
        <p:spPr>
          <a:xfrm>
            <a:off x="1609725" y="5026025"/>
            <a:ext cx="4854575" cy="519113"/>
          </a:xfrm>
          <a:prstGeom prst="rect">
            <a:avLst/>
          </a:prstGeom>
          <a:noFill/>
          <a:ln w="9525">
            <a:noFill/>
          </a:ln>
        </p:spPr>
        <p:txBody>
          <a:bodyPr wrap="none">
            <a:spAutoFit/>
          </a:bodyPr>
          <a:lstStyle/>
          <a:p>
            <a:pPr fontAlgn="base"/>
            <a:r>
              <a:rPr lang="zh-CN" altLang="en-US" dirty="0">
                <a:latin typeface="Times New Roman" panose="02020603050405020304" pitchFamily="18" charset="0"/>
              </a:rPr>
              <a:t>真值为：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1110</a:t>
            </a:r>
          </a:p>
        </p:txBody>
      </p:sp>
      <p:sp>
        <p:nvSpPr>
          <p:cNvPr id="26639" name="Text Box 15"/>
          <p:cNvSpPr txBox="1"/>
          <p:nvPr/>
        </p:nvSpPr>
        <p:spPr>
          <a:xfrm>
            <a:off x="1055688" y="5684838"/>
            <a:ext cx="7132637" cy="523875"/>
          </a:xfrm>
          <a:prstGeom prst="rect">
            <a:avLst/>
          </a:prstGeom>
          <a:noFill/>
          <a:ln w="9525">
            <a:noFill/>
          </a:ln>
        </p:spPr>
        <p:txBody>
          <a:bodyPr wrap="none">
            <a:spAutoFit/>
          </a:bodyPr>
          <a:lstStyle/>
          <a:p>
            <a:pPr>
              <a:buChar char="•"/>
            </a:pPr>
            <a:r>
              <a:rPr lang="zh-CN" altLang="en-US" b="1" dirty="0">
                <a:latin typeface="Times New Roman" panose="02020603050405020304" pitchFamily="18" charset="0"/>
              </a:rPr>
              <a:t>补码加法减法运算：符号位有进位则</a:t>
            </a:r>
            <a:r>
              <a:rPr lang="zh-CN" altLang="en-US" b="1" dirty="0">
                <a:solidFill>
                  <a:srgbClr val="C00000"/>
                </a:solidFill>
                <a:latin typeface="Times New Roman" panose="02020603050405020304" pitchFamily="18" charset="0"/>
              </a:rPr>
              <a:t>丢弃</a:t>
            </a:r>
            <a:r>
              <a:rPr lang="zh-CN" altLang="en-US" b="1" dirty="0">
                <a:latin typeface="Times New Roman" panose="02020603050405020304" pitchFamily="18" charset="0"/>
              </a:rPr>
              <a:t>。</a:t>
            </a:r>
          </a:p>
        </p:txBody>
      </p:sp>
      <p:sp>
        <p:nvSpPr>
          <p:cNvPr id="77830" name="Text Box 4"/>
          <p:cNvSpPr txBox="1"/>
          <p:nvPr/>
        </p:nvSpPr>
        <p:spPr>
          <a:xfrm>
            <a:off x="612775" y="731838"/>
            <a:ext cx="8143875" cy="609600"/>
          </a:xfrm>
          <a:prstGeom prst="rect">
            <a:avLst/>
          </a:prstGeom>
          <a:noFill/>
          <a:ln w="9525">
            <a:noFill/>
          </a:ln>
        </p:spPr>
        <p:txBody>
          <a:bodyPr>
            <a:spAutoFit/>
          </a:bodyPr>
          <a:lstStyle/>
          <a:p>
            <a:pPr marL="762000" indent="-762000" fontAlgn="base">
              <a:lnSpc>
                <a:spcPct val="120000"/>
              </a:lnSpc>
            </a:pP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zh-CN" altLang="zh-CN" baseline="-25000" dirty="0">
                <a:latin typeface="Times New Roman" panose="02020603050405020304" pitchFamily="18" charset="0"/>
              </a:rPr>
              <a:t>补</a:t>
            </a:r>
            <a:r>
              <a:rPr lang="zh-CN" altLang="zh-CN" dirty="0">
                <a:latin typeface="Times New Roman" panose="02020603050405020304" pitchFamily="18" charset="0"/>
              </a:rPr>
              <a:t>＝11101，</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2 </a:t>
            </a:r>
            <a:r>
              <a:rPr lang="en-US" altLang="zh-CN" dirty="0">
                <a:latin typeface="Times New Roman" panose="02020603050405020304" pitchFamily="18" charset="0"/>
              </a:rPr>
              <a:t>]</a:t>
            </a:r>
            <a:r>
              <a:rPr lang="zh-CN" altLang="zh-CN" baseline="-25000" dirty="0">
                <a:latin typeface="Times New Roman" panose="02020603050405020304" pitchFamily="18" charset="0"/>
              </a:rPr>
              <a:t>补</a:t>
            </a:r>
            <a:r>
              <a:rPr lang="zh-CN" altLang="zh-CN" dirty="0">
                <a:latin typeface="Times New Roman" panose="02020603050405020304" pitchFamily="18" charset="0"/>
              </a:rPr>
              <a:t>＝01011,  </a:t>
            </a:r>
            <a:r>
              <a:rPr lang="en-US" altLang="zh-CN" dirty="0">
                <a:latin typeface="Times New Roman" panose="02020603050405020304" pitchFamily="18" charset="0"/>
              </a:rPr>
              <a:t>[</a:t>
            </a:r>
            <a:r>
              <a:rPr lang="zh-CN" altLang="en-US"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2 </a:t>
            </a:r>
            <a:r>
              <a:rPr lang="en-US" altLang="zh-CN" dirty="0">
                <a:latin typeface="Times New Roman" panose="02020603050405020304" pitchFamily="18" charset="0"/>
              </a:rPr>
              <a:t>]</a:t>
            </a:r>
            <a:r>
              <a:rPr lang="zh-CN" altLang="zh-CN" baseline="-25000" dirty="0">
                <a:latin typeface="Times New Roman" panose="02020603050405020304" pitchFamily="18" charset="0"/>
              </a:rPr>
              <a:t>补</a:t>
            </a:r>
            <a:r>
              <a:rPr lang="zh-CN" altLang="zh-CN" dirty="0">
                <a:latin typeface="Times New Roman" panose="02020603050405020304" pitchFamily="18" charset="0"/>
              </a:rPr>
              <a:t>＝10101</a:t>
            </a:r>
            <a:endParaRPr lang="en-US" altLang="zh-CN" dirty="0">
              <a:latin typeface="Times New Roman" panose="02020603050405020304" pitchFamily="18" charset="0"/>
            </a:endParaRPr>
          </a:p>
        </p:txBody>
      </p:sp>
      <p:sp>
        <p:nvSpPr>
          <p:cNvPr id="72711" name="矩形 13"/>
          <p:cNvSpPr/>
          <p:nvPr/>
        </p:nvSpPr>
        <p:spPr>
          <a:xfrm>
            <a:off x="4849813" y="3286125"/>
            <a:ext cx="4186237" cy="1643063"/>
          </a:xfrm>
          <a:prstGeom prst="rect">
            <a:avLst/>
          </a:prstGeom>
          <a:noFill/>
          <a:ln w="9525">
            <a:noFill/>
          </a:ln>
        </p:spPr>
        <p:txBody>
          <a:bodyPr wrap="none">
            <a:spAutoFit/>
          </a:bodyPr>
          <a:lstStyle/>
          <a:p>
            <a:pPr>
              <a:lnSpc>
                <a:spcPct val="120000"/>
              </a:lnSpc>
            </a:pP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en-US" baseline="-25000" dirty="0">
                <a:latin typeface="Times New Roman" panose="02020603050405020304" pitchFamily="18" charset="0"/>
              </a:rPr>
              <a:t>原</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1 </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en-US" baseline="-25000" dirty="0">
                <a:latin typeface="Times New Roman" panose="02020603050405020304" pitchFamily="18" charset="0"/>
              </a:rPr>
              <a:t>补</a:t>
            </a:r>
            <a:r>
              <a:rPr lang="en-US" altLang="zh-CN" dirty="0">
                <a:latin typeface="Times New Roman" panose="02020603050405020304" pitchFamily="18" charset="0"/>
              </a:rPr>
              <a:t>]</a:t>
            </a:r>
            <a:r>
              <a:rPr lang="zh-CN" altLang="en-US" baseline="-25000" dirty="0">
                <a:latin typeface="Times New Roman" panose="02020603050405020304" pitchFamily="18" charset="0"/>
              </a:rPr>
              <a:t>补</a:t>
            </a:r>
            <a:endParaRPr lang="en-US" altLang="zh-CN" baseline="-25000" dirty="0">
              <a:latin typeface="Times New Roman" panose="02020603050405020304" pitchFamily="18" charset="0"/>
            </a:endParaRPr>
          </a:p>
          <a:p>
            <a:pPr>
              <a:lnSpc>
                <a:spcPct val="120000"/>
              </a:lnSpc>
            </a:pPr>
            <a:r>
              <a:rPr lang="en-US" altLang="zh-CN" i="1" dirty="0">
                <a:latin typeface="Times New Roman" panose="02020603050405020304" pitchFamily="18" charset="0"/>
              </a:rPr>
              <a:t>                   </a:t>
            </a:r>
            <a:r>
              <a:rPr lang="en-US" altLang="zh-CN" dirty="0">
                <a:latin typeface="Times New Roman" panose="02020603050405020304" pitchFamily="18" charset="0"/>
              </a:rPr>
              <a:t>=[10010]</a:t>
            </a:r>
            <a:r>
              <a:rPr lang="zh-CN" altLang="en-US" baseline="-25000" dirty="0">
                <a:latin typeface="Times New Roman" panose="02020603050405020304" pitchFamily="18" charset="0"/>
              </a:rPr>
              <a:t>补</a:t>
            </a:r>
            <a:endParaRPr lang="en-US" altLang="zh-CN" baseline="-25000" dirty="0">
              <a:latin typeface="Times New Roman" panose="02020603050405020304" pitchFamily="18" charset="0"/>
            </a:endParaRPr>
          </a:p>
          <a:p>
            <a:pPr>
              <a:lnSpc>
                <a:spcPct val="120000"/>
              </a:lnSpc>
            </a:pPr>
            <a:r>
              <a:rPr lang="en-US" altLang="zh-CN" baseline="-25000" dirty="0">
                <a:latin typeface="Times New Roman" panose="02020603050405020304" pitchFamily="18" charset="0"/>
              </a:rPr>
              <a:t>                             </a:t>
            </a:r>
            <a:r>
              <a:rPr lang="en-US" altLang="zh-CN" dirty="0">
                <a:latin typeface="Times New Roman" panose="02020603050405020304" pitchFamily="18" charset="0"/>
              </a:rPr>
              <a:t>=11110</a:t>
            </a:r>
            <a:endParaRPr lang="zh-CN" altLang="en-US" dirty="0">
              <a:latin typeface="Times New Roman" panose="02020603050405020304" pitchFamily="18" charset="0"/>
            </a:endParaRPr>
          </a:p>
        </p:txBody>
      </p:sp>
      <p:sp>
        <p:nvSpPr>
          <p:cNvPr id="15" name="圆角右箭头 14"/>
          <p:cNvSpPr/>
          <p:nvPr/>
        </p:nvSpPr>
        <p:spPr bwMode="auto">
          <a:xfrm rot="10800000">
            <a:off x="4249738" y="2339975"/>
            <a:ext cx="1570038" cy="523875"/>
          </a:xfrm>
          <a:prstGeom prst="bentArrow">
            <a:avLst>
              <a:gd name="adj1" fmla="val 25000"/>
              <a:gd name="adj2" fmla="val 25000"/>
              <a:gd name="adj3" fmla="val 25000"/>
              <a:gd name="adj4" fmla="val 43750"/>
            </a:avLst>
          </a:prstGeom>
          <a:noFill/>
          <a:ln w="19050" cap="flat" cmpd="sng" algn="ctr">
            <a:solidFill>
              <a:schemeClr val="bg2">
                <a:lumMod val="60000"/>
                <a:lumOff val="40000"/>
              </a:schemeClr>
            </a:solidFill>
            <a:prstDash val="solid"/>
            <a:round/>
            <a:headEnd type="none" w="med" len="med"/>
            <a:tailEnd type="none" w="med" len="med"/>
          </a:ln>
          <a:effectLst/>
        </p:spPr>
        <p:txBody>
          <a:bodyPr>
            <a:spAutoFit/>
          </a:bodyPr>
          <a:lstStyle/>
          <a:p>
            <a:pPr marL="0" marR="0" lvl="0" indent="0" algn="l" defTabSz="914400" rtl="0" eaLnBrk="1" fontAlgn="ctr"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右箭头 16"/>
          <p:cNvSpPr/>
          <p:nvPr/>
        </p:nvSpPr>
        <p:spPr bwMode="auto">
          <a:xfrm>
            <a:off x="4313238" y="3462338"/>
            <a:ext cx="623888" cy="360363"/>
          </a:xfrm>
          <a:prstGeom prst="rightArrow">
            <a:avLst/>
          </a:prstGeom>
          <a:noFill/>
          <a:ln w="19050" cap="flat" cmpd="sng" algn="ctr">
            <a:solidFill>
              <a:schemeClr val="bg2">
                <a:lumMod val="60000"/>
                <a:lumOff val="40000"/>
              </a:schemeClr>
            </a:solidFill>
            <a:prstDash val="solid"/>
            <a:round/>
            <a:headEnd type="none" w="med" len="med"/>
            <a:tailEnd type="none" w="med" len="med"/>
          </a:ln>
          <a:effectLst/>
        </p:spPr>
        <p:txBody>
          <a:bodyPr>
            <a:spAutoFit/>
          </a:bodyPr>
          <a:lstStyle/>
          <a:p>
            <a:pPr marL="0" marR="0" lvl="0" indent="0" algn="l" defTabSz="914400" rtl="0" eaLnBrk="1" fontAlgn="ctr"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圆角右箭头 17"/>
          <p:cNvSpPr/>
          <p:nvPr/>
        </p:nvSpPr>
        <p:spPr bwMode="auto">
          <a:xfrm rot="10800000">
            <a:off x="6542088" y="4870450"/>
            <a:ext cx="633413" cy="523875"/>
          </a:xfrm>
          <a:prstGeom prst="bentArrow">
            <a:avLst>
              <a:gd name="adj1" fmla="val 25000"/>
              <a:gd name="adj2" fmla="val 25000"/>
              <a:gd name="adj3" fmla="val 25000"/>
              <a:gd name="adj4" fmla="val 41121"/>
            </a:avLst>
          </a:prstGeom>
          <a:noFill/>
          <a:ln w="19050" cap="flat" cmpd="sng" algn="ctr">
            <a:solidFill>
              <a:schemeClr val="bg2">
                <a:lumMod val="60000"/>
                <a:lumOff val="40000"/>
              </a:schemeClr>
            </a:solidFill>
            <a:prstDash val="solid"/>
            <a:round/>
            <a:headEnd type="none" w="med" len="med"/>
            <a:tailEnd type="none" w="med" len="med"/>
          </a:ln>
          <a:effectLst/>
        </p:spPr>
        <p:txBody>
          <a:bodyPr>
            <a:spAutoFit/>
          </a:bodyPr>
          <a:lstStyle/>
          <a:p>
            <a:pPr marL="0" marR="0" lvl="0" indent="0" algn="l" defTabSz="914400" rtl="0" eaLnBrk="1" fontAlgn="ctr"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Effect transition="in" filter="wipe(left)">
                                      <p:cBhvr>
                                        <p:cTn id="7" dur="500"/>
                                        <p:tgtEl>
                                          <p:spTgt spid="26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711"/>
                                        </p:tgtEl>
                                        <p:attrNameLst>
                                          <p:attrName>style.visibility</p:attrName>
                                        </p:attrNameLst>
                                      </p:cBhvr>
                                      <p:to>
                                        <p:strVal val="visible"/>
                                      </p:to>
                                    </p:set>
                                    <p:animEffect transition="in" filter="blinds(horizontal)">
                                      <p:cBhvr>
                                        <p:cTn id="27" dur="500"/>
                                        <p:tgtEl>
                                          <p:spTgt spid="727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35">
                                            <p:txEl>
                                              <p:pRg st="0" end="0"/>
                                            </p:txEl>
                                          </p:spTgt>
                                        </p:tgtEl>
                                        <p:attrNameLst>
                                          <p:attrName>style.visibility</p:attrName>
                                        </p:attrNameLst>
                                      </p:cBhvr>
                                      <p:to>
                                        <p:strVal val="visible"/>
                                      </p:to>
                                    </p:set>
                                    <p:animEffect transition="in" filter="wipe(left)">
                                      <p:cBhvr>
                                        <p:cTn id="37" dur="500"/>
                                        <p:tgtEl>
                                          <p:spTgt spid="2663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639"/>
                                        </p:tgtEl>
                                        <p:attrNameLst>
                                          <p:attrName>style.visibility</p:attrName>
                                        </p:attrNameLst>
                                      </p:cBhvr>
                                      <p:to>
                                        <p:strVal val="visible"/>
                                      </p:to>
                                    </p:set>
                                    <p:animEffect transition="in" filter="blinds(horizontal)">
                                      <p:cBhvr>
                                        <p:cTn id="42" dur="500"/>
                                        <p:tgtEl>
                                          <p:spTgt spid="26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advAuto="1000"/>
      <p:bldP spid="26635" grpId="0" build="p"/>
      <p:bldP spid="26639" grpId="0"/>
      <p:bldP spid="72711" grpId="0"/>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0813" y="542925"/>
            <a:ext cx="4197350" cy="549275"/>
          </a:xfrm>
          <a:prstGeom prst="rect">
            <a:avLst/>
          </a:prstGeom>
          <a:noFill/>
          <a:ln w="9525">
            <a:noFill/>
            <a:miter lim="800000"/>
          </a:ln>
          <a:effectLst/>
        </p:spPr>
        <p:txBody>
          <a:bodyPr wrap="none">
            <a:spAutoFit/>
          </a:bodyPr>
          <a:lstStyle/>
          <a:p>
            <a:pPr marR="0" defTabSz="914400" fontAlgn="base">
              <a:buClrTx/>
              <a:buSzTx/>
              <a:buFontTx/>
              <a:buNone/>
              <a:defRPr/>
            </a:pPr>
            <a:r>
              <a:rPr kumimoji="1" lang="en-US" altLang="zh-CN" sz="3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1.1.3  </a:t>
            </a:r>
            <a:r>
              <a:rPr kumimoji="1" lang="zh-CN" altLang="en-US" sz="3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任意进制数的表示</a:t>
            </a:r>
          </a:p>
        </p:txBody>
      </p:sp>
      <p:sp>
        <p:nvSpPr>
          <p:cNvPr id="12308" name="Text Box 20"/>
          <p:cNvSpPr txBox="1"/>
          <p:nvPr/>
        </p:nvSpPr>
        <p:spPr>
          <a:xfrm>
            <a:off x="1096963" y="1282700"/>
            <a:ext cx="5595937" cy="2376488"/>
          </a:xfrm>
          <a:prstGeom prst="rect">
            <a:avLst/>
          </a:prstGeom>
          <a:noFill/>
          <a:ln w="9525">
            <a:noFill/>
          </a:ln>
        </p:spPr>
        <p:txBody>
          <a:bodyPr>
            <a:spAutoFit/>
          </a:bodyPr>
          <a:lstStyle/>
          <a:p>
            <a:pPr fontAlgn="base">
              <a:spcBef>
                <a:spcPct val="15000"/>
              </a:spcBef>
              <a:spcAft>
                <a:spcPct val="10000"/>
              </a:spcAft>
            </a:pPr>
            <a:r>
              <a:rPr lang="zh-CN" altLang="en-US" b="1" dirty="0">
                <a:latin typeface="Times New Roman" panose="02020603050405020304" pitchFamily="18" charset="0"/>
              </a:rPr>
              <a:t>对于任意一个</a:t>
            </a:r>
            <a:r>
              <a:rPr lang="en-US" altLang="zh-CN" b="1" dirty="0">
                <a:latin typeface="Times New Roman" panose="02020603050405020304" pitchFamily="18" charset="0"/>
              </a:rPr>
              <a:t>r</a:t>
            </a:r>
            <a:r>
              <a:rPr lang="zh-CN" altLang="en-US" b="1" dirty="0">
                <a:latin typeface="Times New Roman" panose="02020603050405020304" pitchFamily="18" charset="0"/>
              </a:rPr>
              <a:t>进制数</a:t>
            </a:r>
            <a:r>
              <a:rPr lang="en-US" altLang="zh-CN" b="1" dirty="0">
                <a:latin typeface="Times New Roman" panose="02020603050405020304" pitchFamily="18" charset="0"/>
              </a:rPr>
              <a:t>N</a:t>
            </a:r>
            <a:r>
              <a:rPr lang="zh-CN" altLang="en-US" b="1" dirty="0">
                <a:latin typeface="Times New Roman" panose="02020603050405020304" pitchFamily="18" charset="0"/>
              </a:rPr>
              <a:t>，</a:t>
            </a:r>
          </a:p>
          <a:p>
            <a:pPr fontAlgn="base">
              <a:spcBef>
                <a:spcPct val="15000"/>
              </a:spcBef>
              <a:spcAft>
                <a:spcPct val="10000"/>
              </a:spcAft>
            </a:pPr>
            <a:r>
              <a:rPr lang="zh-CN" altLang="en-US" b="1" dirty="0">
                <a:latin typeface="Times New Roman" panose="02020603050405020304" pitchFamily="18" charset="0"/>
              </a:rPr>
              <a:t>   用</a:t>
            </a:r>
            <a:r>
              <a:rPr lang="zh-CN" altLang="en-US" b="1" dirty="0">
                <a:solidFill>
                  <a:srgbClr val="0000FF"/>
                </a:solidFill>
                <a:latin typeface="Times New Roman" panose="02020603050405020304" pitchFamily="18" charset="0"/>
              </a:rPr>
              <a:t>位置记数法</a:t>
            </a:r>
            <a:r>
              <a:rPr lang="zh-CN" altLang="en-US" b="1" dirty="0">
                <a:latin typeface="Times New Roman" panose="02020603050405020304" pitchFamily="18" charset="0"/>
              </a:rPr>
              <a:t>可表示为：</a:t>
            </a:r>
          </a:p>
          <a:p>
            <a:pPr fontAlgn="base"/>
            <a:endParaRPr lang="zh-CN" altLang="en-US" b="1" dirty="0">
              <a:latin typeface="Times New Roman" panose="02020603050405020304" pitchFamily="18" charset="0"/>
            </a:endParaRPr>
          </a:p>
          <a:p>
            <a:pPr fontAlgn="base"/>
            <a:endParaRPr lang="zh-CN" altLang="en-US" b="1" dirty="0">
              <a:latin typeface="Times New Roman" panose="02020603050405020304" pitchFamily="18" charset="0"/>
            </a:endParaRPr>
          </a:p>
          <a:p>
            <a:pPr fontAlgn="base"/>
            <a:r>
              <a:rPr lang="zh-CN" altLang="en-US" b="1" dirty="0">
                <a:latin typeface="Times New Roman" panose="02020603050405020304" pitchFamily="18" charset="0"/>
              </a:rPr>
              <a:t>  用</a:t>
            </a:r>
            <a:r>
              <a:rPr lang="zh-CN" altLang="en-US" b="1" dirty="0">
                <a:solidFill>
                  <a:srgbClr val="0000FF"/>
                </a:solidFill>
                <a:latin typeface="Times New Roman" panose="02020603050405020304" pitchFamily="18" charset="0"/>
              </a:rPr>
              <a:t>权展开式</a:t>
            </a:r>
            <a:r>
              <a:rPr lang="zh-CN" altLang="en-US" b="1" dirty="0">
                <a:latin typeface="Times New Roman" panose="02020603050405020304" pitchFamily="18" charset="0"/>
              </a:rPr>
              <a:t>可表示为：</a:t>
            </a:r>
          </a:p>
        </p:txBody>
      </p:sp>
      <p:sp>
        <p:nvSpPr>
          <p:cNvPr id="12310" name="Text Box 22"/>
          <p:cNvSpPr txBox="1"/>
          <p:nvPr/>
        </p:nvSpPr>
        <p:spPr>
          <a:xfrm>
            <a:off x="2025650" y="3443288"/>
            <a:ext cx="7118350" cy="1374775"/>
          </a:xfrm>
          <a:prstGeom prst="rect">
            <a:avLst/>
          </a:prstGeom>
          <a:noFill/>
          <a:ln w="9525">
            <a:noFill/>
          </a:ln>
        </p:spPr>
        <p:txBody>
          <a:bodyPr>
            <a:spAutoFit/>
          </a:bodyPr>
          <a:lstStyle/>
          <a:p>
            <a:pPr marL="952500" indent="-952500" fontAlgn="base">
              <a:lnSpc>
                <a:spcPct val="150000"/>
              </a:lnSpc>
            </a:pPr>
            <a:r>
              <a:rPr lang="en-US" altLang="zh-CN" b="1" dirty="0">
                <a:latin typeface="Times New Roman" panose="02020603050405020304" pitchFamily="18" charset="0"/>
              </a:rPr>
              <a:t>(</a:t>
            </a:r>
            <a:r>
              <a:rPr lang="en-US" altLang="zh-CN" b="1" i="1" dirty="0">
                <a:latin typeface="Times New Roman" panose="02020603050405020304" pitchFamily="18" charset="0"/>
              </a:rPr>
              <a:t>N</a:t>
            </a:r>
            <a:r>
              <a:rPr lang="en-US" altLang="zh-CN" b="1" dirty="0">
                <a:latin typeface="Times New Roman" panose="02020603050405020304" pitchFamily="18" charset="0"/>
              </a:rPr>
              <a:t>)</a:t>
            </a:r>
            <a:r>
              <a:rPr lang="en-US" altLang="zh-CN" b="1" baseline="-25000" dirty="0">
                <a:latin typeface="Times New Roman" panose="02020603050405020304" pitchFamily="18" charset="0"/>
              </a:rPr>
              <a:t>r</a:t>
            </a:r>
            <a:r>
              <a:rPr lang="en-US" altLang="zh-CN" b="1" dirty="0">
                <a:latin typeface="Times New Roman" panose="02020603050405020304" pitchFamily="18" charset="0"/>
              </a:rPr>
              <a:t> = </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n</a:t>
            </a:r>
            <a:r>
              <a:rPr lang="en-US" altLang="zh-CN" b="1" baseline="-25000" dirty="0">
                <a:latin typeface="Times New Roman" panose="02020603050405020304" pitchFamily="18" charset="0"/>
              </a:rPr>
              <a:t>-1</a:t>
            </a:r>
            <a:r>
              <a:rPr lang="en-US" altLang="zh-CN" b="1" dirty="0">
                <a:latin typeface="Times New Roman" panose="02020603050405020304" pitchFamily="18" charset="0"/>
                <a:sym typeface="Symbol" panose="05050102010706020507" pitchFamily="18" charset="2"/>
              </a:rPr>
              <a:t>r</a:t>
            </a:r>
            <a:r>
              <a:rPr lang="en-US" altLang="zh-CN" b="1" i="1" baseline="30000" dirty="0">
                <a:latin typeface="Times New Roman" panose="02020603050405020304" pitchFamily="18" charset="0"/>
                <a:sym typeface="Symbol" panose="05050102010706020507" pitchFamily="18" charset="2"/>
              </a:rPr>
              <a:t>n</a:t>
            </a:r>
            <a:r>
              <a:rPr lang="en-US" altLang="zh-CN" b="1" baseline="30000" dirty="0">
                <a:latin typeface="Times New Roman" panose="02020603050405020304" pitchFamily="18" charset="0"/>
                <a:sym typeface="Symbol" panose="05050102010706020507" pitchFamily="18" charset="2"/>
              </a:rPr>
              <a:t>-1</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n</a:t>
            </a:r>
            <a:r>
              <a:rPr lang="en-US" altLang="zh-CN" b="1" baseline="-25000" dirty="0">
                <a:latin typeface="Times New Roman" panose="02020603050405020304" pitchFamily="18" charset="0"/>
              </a:rPr>
              <a:t>-2</a:t>
            </a:r>
            <a:r>
              <a:rPr lang="en-US" altLang="zh-CN" b="1" dirty="0">
                <a:latin typeface="Times New Roman" panose="02020603050405020304" pitchFamily="18" charset="0"/>
                <a:sym typeface="Symbol" panose="05050102010706020507" pitchFamily="18" charset="2"/>
              </a:rPr>
              <a:t>r</a:t>
            </a:r>
            <a:r>
              <a:rPr lang="en-US" altLang="zh-CN" b="1" i="1" baseline="30000" dirty="0">
                <a:latin typeface="Times New Roman" panose="02020603050405020304" pitchFamily="18" charset="0"/>
                <a:sym typeface="Symbol" panose="05050102010706020507" pitchFamily="18" charset="2"/>
              </a:rPr>
              <a:t>n</a:t>
            </a:r>
            <a:r>
              <a:rPr lang="en-US" altLang="zh-CN" b="1" baseline="30000" dirty="0">
                <a:latin typeface="Times New Roman" panose="02020603050405020304" pitchFamily="18" charset="0"/>
                <a:sym typeface="Symbol" panose="05050102010706020507" pitchFamily="18" charset="2"/>
              </a:rPr>
              <a:t>-2 </a:t>
            </a:r>
            <a:r>
              <a:rPr lang="en-US" altLang="zh-CN"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rPr>
              <a:t>a</a:t>
            </a:r>
            <a:r>
              <a:rPr lang="en-US" altLang="zh-CN" b="1" baseline="-25000" dirty="0">
                <a:latin typeface="Times New Roman" panose="02020603050405020304" pitchFamily="18" charset="0"/>
              </a:rPr>
              <a:t>1</a:t>
            </a:r>
            <a:r>
              <a:rPr lang="en-US" altLang="zh-CN" b="1" dirty="0">
                <a:latin typeface="Times New Roman" panose="02020603050405020304" pitchFamily="18" charset="0"/>
                <a:sym typeface="Symbol" panose="05050102010706020507" pitchFamily="18" charset="2"/>
              </a:rPr>
              <a:t>r</a:t>
            </a:r>
            <a:r>
              <a:rPr lang="en-US" altLang="zh-CN" b="1" baseline="30000" dirty="0">
                <a:latin typeface="Times New Roman" panose="02020603050405020304" pitchFamily="18" charset="0"/>
                <a:sym typeface="Symbol" panose="05050102010706020507" pitchFamily="18" charset="2"/>
              </a:rPr>
              <a:t>1</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a</a:t>
            </a:r>
            <a:r>
              <a:rPr lang="en-US" altLang="zh-CN" b="1" baseline="-25000" dirty="0">
                <a:latin typeface="Times New Roman" panose="02020603050405020304" pitchFamily="18" charset="0"/>
              </a:rPr>
              <a:t>0</a:t>
            </a:r>
            <a:r>
              <a:rPr lang="en-US" altLang="zh-CN" b="1" dirty="0">
                <a:latin typeface="Times New Roman" panose="02020603050405020304" pitchFamily="18" charset="0"/>
                <a:sym typeface="Symbol" panose="05050102010706020507" pitchFamily="18" charset="2"/>
              </a:rPr>
              <a:t>r</a:t>
            </a:r>
            <a:r>
              <a:rPr lang="en-US" altLang="zh-CN" b="1" baseline="30000" dirty="0">
                <a:latin typeface="Times New Roman" panose="02020603050405020304" pitchFamily="18" charset="0"/>
                <a:sym typeface="Symbol" panose="05050102010706020507" pitchFamily="18" charset="2"/>
              </a:rPr>
              <a:t>0</a:t>
            </a:r>
            <a:r>
              <a:rPr lang="en-US" altLang="zh-CN"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rPr>
              <a:t>a</a:t>
            </a:r>
            <a:r>
              <a:rPr lang="en-US" altLang="zh-CN" b="1" baseline="-25000" dirty="0">
                <a:latin typeface="Times New Roman" panose="02020603050405020304" pitchFamily="18" charset="0"/>
              </a:rPr>
              <a:t>-1 </a:t>
            </a:r>
            <a:r>
              <a:rPr lang="en-US" altLang="zh-CN" b="1" dirty="0">
                <a:latin typeface="Times New Roman" panose="02020603050405020304" pitchFamily="18" charset="0"/>
                <a:sym typeface="Symbol" panose="05050102010706020507" pitchFamily="18" charset="2"/>
              </a:rPr>
              <a:t> r</a:t>
            </a:r>
            <a:r>
              <a:rPr lang="en-US" altLang="zh-CN" b="1" baseline="30000" dirty="0">
                <a:latin typeface="Times New Roman" panose="02020603050405020304" pitchFamily="18" charset="0"/>
                <a:sym typeface="Symbol" panose="05050102010706020507" pitchFamily="18" charset="2"/>
              </a:rPr>
              <a:t>-1</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a</a:t>
            </a:r>
            <a:r>
              <a:rPr lang="en-US" altLang="zh-CN" b="1" baseline="-25000" dirty="0">
                <a:latin typeface="Times New Roman" panose="02020603050405020304" pitchFamily="18" charset="0"/>
              </a:rPr>
              <a:t>-2</a:t>
            </a:r>
            <a:r>
              <a:rPr lang="en-US" altLang="zh-CN" b="1" dirty="0">
                <a:latin typeface="Times New Roman" panose="02020603050405020304" pitchFamily="18" charset="0"/>
                <a:sym typeface="Symbol" panose="05050102010706020507" pitchFamily="18" charset="2"/>
              </a:rPr>
              <a:t>r</a:t>
            </a:r>
            <a:r>
              <a:rPr lang="en-US" altLang="zh-CN" b="1" baseline="30000" dirty="0">
                <a:latin typeface="Times New Roman" panose="02020603050405020304" pitchFamily="18" charset="0"/>
                <a:sym typeface="Symbol" panose="05050102010706020507" pitchFamily="18" charset="2"/>
              </a:rPr>
              <a:t>-2</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a</a:t>
            </a:r>
            <a:r>
              <a:rPr lang="en-US" altLang="zh-CN" b="1" baseline="-25000" dirty="0">
                <a:latin typeface="Times New Roman" panose="02020603050405020304" pitchFamily="18" charset="0"/>
              </a:rPr>
              <a:t>-m</a:t>
            </a:r>
            <a:r>
              <a:rPr lang="en-US" altLang="zh-CN" b="1" dirty="0">
                <a:latin typeface="Times New Roman" panose="02020603050405020304" pitchFamily="18" charset="0"/>
                <a:sym typeface="Symbol" panose="05050102010706020507" pitchFamily="18" charset="2"/>
              </a:rPr>
              <a:t>r</a:t>
            </a:r>
            <a:r>
              <a:rPr lang="en-US" altLang="zh-CN" b="1" baseline="30000" dirty="0">
                <a:latin typeface="Times New Roman" panose="02020603050405020304" pitchFamily="18" charset="0"/>
                <a:sym typeface="Symbol" panose="05050102010706020507" pitchFamily="18" charset="2"/>
              </a:rPr>
              <a:t>-m</a:t>
            </a:r>
          </a:p>
        </p:txBody>
      </p:sp>
      <p:graphicFrame>
        <p:nvGraphicFramePr>
          <p:cNvPr id="12311" name="Object 23"/>
          <p:cNvGraphicFramePr/>
          <p:nvPr/>
        </p:nvGraphicFramePr>
        <p:xfrm>
          <a:off x="2682875" y="4954588"/>
          <a:ext cx="2178050" cy="985837"/>
        </p:xfrm>
        <a:graphic>
          <a:graphicData uri="http://schemas.openxmlformats.org/presentationml/2006/ole">
            <mc:AlternateContent xmlns:mc="http://schemas.openxmlformats.org/markup-compatibility/2006">
              <mc:Choice xmlns:v="urn:schemas-microsoft-com:vml" Requires="v">
                <p:oleObj spid="_x0000_s4100" r:id="rId3" imgW="735965" imgH="405765" progId="Equation.3">
                  <p:embed/>
                </p:oleObj>
              </mc:Choice>
              <mc:Fallback>
                <p:oleObj r:id="rId3" imgW="735965" imgH="405765" progId="Equation.3">
                  <p:embed/>
                  <p:pic>
                    <p:nvPicPr>
                      <p:cNvPr id="0" name="图片 3076"/>
                      <p:cNvPicPr/>
                      <p:nvPr/>
                    </p:nvPicPr>
                    <p:blipFill>
                      <a:blip r:embed="rId4"/>
                      <a:stretch>
                        <a:fillRect/>
                      </a:stretch>
                    </p:blipFill>
                    <p:spPr>
                      <a:xfrm>
                        <a:off x="2682875" y="4954588"/>
                        <a:ext cx="2178050" cy="985837"/>
                      </a:xfrm>
                      <a:prstGeom prst="rect">
                        <a:avLst/>
                      </a:prstGeom>
                      <a:noFill/>
                      <a:ln w="38100">
                        <a:noFill/>
                        <a:miter/>
                      </a:ln>
                    </p:spPr>
                  </p:pic>
                </p:oleObj>
              </mc:Fallback>
            </mc:AlternateContent>
          </a:graphicData>
        </a:graphic>
      </p:graphicFrame>
      <p:sp>
        <p:nvSpPr>
          <p:cNvPr id="12312" name="Text Box 24"/>
          <p:cNvSpPr txBox="1"/>
          <p:nvPr/>
        </p:nvSpPr>
        <p:spPr>
          <a:xfrm>
            <a:off x="1900238" y="2359025"/>
            <a:ext cx="5678487" cy="561975"/>
          </a:xfrm>
          <a:prstGeom prst="rect">
            <a:avLst/>
          </a:prstGeom>
          <a:noFill/>
          <a:ln w="9525">
            <a:noFill/>
          </a:ln>
        </p:spPr>
        <p:txBody>
          <a:bodyPr wrap="none">
            <a:spAutoFit/>
          </a:bodyPr>
          <a:lstStyle/>
          <a:p>
            <a:pPr fontAlgn="base">
              <a:lnSpc>
                <a:spcPct val="110000"/>
              </a:lnSpc>
            </a:pPr>
            <a:r>
              <a:rPr lang="en-US" altLang="zh-CN" b="1" dirty="0">
                <a:latin typeface="Times New Roman" panose="02020603050405020304" pitchFamily="18" charset="0"/>
              </a:rPr>
              <a:t>(</a:t>
            </a:r>
            <a:r>
              <a:rPr lang="en-US" altLang="zh-CN" b="1" i="1" dirty="0">
                <a:latin typeface="Times New Roman" panose="02020603050405020304" pitchFamily="18" charset="0"/>
              </a:rPr>
              <a:t>N</a:t>
            </a:r>
            <a:r>
              <a:rPr lang="en-US" altLang="zh-CN" b="1" dirty="0">
                <a:latin typeface="Times New Roman" panose="02020603050405020304" pitchFamily="18" charset="0"/>
              </a:rPr>
              <a:t>)</a:t>
            </a:r>
            <a:r>
              <a:rPr lang="en-US" altLang="zh-CN" b="1" baseline="-25000" dirty="0">
                <a:latin typeface="Times New Roman" panose="02020603050405020304" pitchFamily="18" charset="0"/>
              </a:rPr>
              <a:t> r</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n</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n</a:t>
            </a:r>
            <a:r>
              <a:rPr lang="en-US" altLang="zh-CN" b="1" baseline="-25000" dirty="0">
                <a:latin typeface="Times New Roman" panose="02020603050405020304" pitchFamily="18" charset="0"/>
              </a:rPr>
              <a:t>-2 </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baseline="-25000" dirty="0">
                <a:latin typeface="Times New Roman" panose="02020603050405020304" pitchFamily="18" charset="0"/>
              </a:rPr>
              <a:t>1 </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baseline="-25000" dirty="0">
                <a:latin typeface="Times New Roman" panose="02020603050405020304" pitchFamily="18" charset="0"/>
              </a:rPr>
              <a:t>0</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baseline="-25000" dirty="0">
                <a:latin typeface="Times New Roman" panose="02020603050405020304" pitchFamily="18" charset="0"/>
              </a:rPr>
              <a:t>-</a:t>
            </a:r>
            <a:r>
              <a:rPr lang="en-US" altLang="zh-CN" b="1" i="1" baseline="-25000" dirty="0">
                <a:latin typeface="Times New Roman" panose="02020603050405020304" pitchFamily="18" charset="0"/>
              </a:rPr>
              <a:t>m</a:t>
            </a:r>
            <a:r>
              <a:rPr lang="en-US" altLang="zh-CN" b="1" dirty="0">
                <a:latin typeface="Times New Roman" panose="02020603050405020304" pitchFamily="18" charset="0"/>
              </a:rPr>
              <a:t>)</a:t>
            </a:r>
            <a:r>
              <a:rPr lang="en-US" altLang="zh-CN" b="1" baseline="-25000" dirty="0">
                <a:latin typeface="Times New Roman" panose="02020603050405020304" pitchFamily="18" charset="0"/>
              </a:rPr>
              <a:t>r</a:t>
            </a:r>
          </a:p>
        </p:txBody>
      </p:sp>
      <p:sp>
        <p:nvSpPr>
          <p:cNvPr id="12313" name="Text Box 25"/>
          <p:cNvSpPr txBox="1"/>
          <p:nvPr/>
        </p:nvSpPr>
        <p:spPr>
          <a:xfrm>
            <a:off x="493713" y="5961063"/>
            <a:ext cx="8650287" cy="566737"/>
          </a:xfrm>
          <a:prstGeom prst="rect">
            <a:avLst/>
          </a:prstGeom>
          <a:noFill/>
          <a:ln w="9525">
            <a:noFill/>
          </a:ln>
        </p:spPr>
        <p:txBody>
          <a:bodyPr>
            <a:spAutoFit/>
          </a:bodyPr>
          <a:lstStyle/>
          <a:p>
            <a:pPr fontAlgn="base">
              <a:lnSpc>
                <a:spcPct val="130000"/>
              </a:lnSpc>
              <a:spcBef>
                <a:spcPct val="50000"/>
              </a:spcBef>
            </a:pPr>
            <a:r>
              <a:rPr lang="zh-CN" altLang="en-US" sz="2400" b="1" dirty="0">
                <a:latin typeface="Times New Roman" panose="02020603050405020304" pitchFamily="18" charset="0"/>
              </a:rPr>
              <a:t>其中，</a:t>
            </a:r>
            <a:r>
              <a:rPr lang="en-US" altLang="zh-CN" sz="2400" b="1" i="1" dirty="0">
                <a:latin typeface="Times New Roman" panose="02020603050405020304" pitchFamily="18" charset="0"/>
              </a:rPr>
              <a:t>a</a:t>
            </a:r>
            <a:r>
              <a:rPr lang="en-US" altLang="zh-CN" sz="2400" b="1" i="1" baseline="-25000" dirty="0">
                <a:latin typeface="Times New Roman" panose="02020603050405020304" pitchFamily="18" charset="0"/>
              </a:rPr>
              <a:t>i</a:t>
            </a:r>
            <a:r>
              <a:rPr lang="en-US" altLang="zh-CN" sz="2400" b="1" dirty="0">
                <a:latin typeface="Times New Roman" panose="02020603050405020304" pitchFamily="18" charset="0"/>
              </a:rPr>
              <a:t>=0,1,…r-1</a:t>
            </a:r>
            <a:r>
              <a:rPr lang="zh-CN" altLang="zh-CN" sz="2400" b="1" dirty="0">
                <a:latin typeface="Times New Roman" panose="02020603050405020304" pitchFamily="18" charset="0"/>
              </a:rPr>
              <a:t>, </a:t>
            </a:r>
            <a:r>
              <a:rPr lang="en-US" altLang="zh-CN" sz="2400" b="1" i="1" dirty="0">
                <a:latin typeface="Times New Roman" panose="02020603050405020304" pitchFamily="18" charset="0"/>
              </a:rPr>
              <a:t>n</a:t>
            </a:r>
            <a:r>
              <a:rPr lang="zh-CN" altLang="zh-CN" sz="2400" b="1" dirty="0">
                <a:latin typeface="Times New Roman" panose="02020603050405020304" pitchFamily="18" charset="0"/>
              </a:rPr>
              <a:t>为整数部分的位数, </a:t>
            </a:r>
            <a:r>
              <a:rPr lang="en-US" altLang="zh-CN" sz="2400" b="1" i="1" dirty="0">
                <a:latin typeface="Times New Roman" panose="02020603050405020304" pitchFamily="18" charset="0"/>
              </a:rPr>
              <a:t>m</a:t>
            </a:r>
            <a:r>
              <a:rPr lang="zh-CN" altLang="zh-CN" sz="2400" b="1" dirty="0">
                <a:latin typeface="Times New Roman" panose="02020603050405020304" pitchFamily="18" charset="0"/>
              </a:rPr>
              <a:t>为小数部分的位数</a:t>
            </a:r>
            <a:r>
              <a:rPr lang="zh-CN" altLang="en-US" sz="2400" b="1" dirty="0">
                <a:latin typeface="Times New Roman" panose="02020603050405020304" pitchFamily="18" charset="0"/>
              </a:rPr>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2308">
                                            <p:txEl>
                                              <p:pRg st="0" end="0"/>
                                            </p:txEl>
                                          </p:spTgt>
                                        </p:tgtEl>
                                        <p:attrNameLst>
                                          <p:attrName>style.visibility</p:attrName>
                                        </p:attrNameLst>
                                      </p:cBhvr>
                                      <p:to>
                                        <p:strVal val="visible"/>
                                      </p:to>
                                    </p:set>
                                    <p:animEffect transition="in" filter="blinds(horizontal)">
                                      <p:cBhvr>
                                        <p:cTn id="11" dur="500"/>
                                        <p:tgtEl>
                                          <p:spTgt spid="1230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2308">
                                            <p:txEl>
                                              <p:pRg st="1" end="1"/>
                                            </p:txEl>
                                          </p:spTgt>
                                        </p:tgtEl>
                                        <p:attrNameLst>
                                          <p:attrName>style.visibility</p:attrName>
                                        </p:attrNameLst>
                                      </p:cBhvr>
                                      <p:to>
                                        <p:strVal val="visible"/>
                                      </p:to>
                                    </p:set>
                                    <p:animEffect transition="in" filter="blinds(horizontal)">
                                      <p:cBhvr>
                                        <p:cTn id="16" dur="500"/>
                                        <p:tgtEl>
                                          <p:spTgt spid="1230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12312">
                                            <p:txEl>
                                              <p:pRg st="0" end="0"/>
                                            </p:txEl>
                                          </p:spTgt>
                                        </p:tgtEl>
                                        <p:attrNameLst>
                                          <p:attrName>style.visibility</p:attrName>
                                        </p:attrNameLst>
                                      </p:cBhvr>
                                      <p:to>
                                        <p:strVal val="visible"/>
                                      </p:to>
                                    </p:set>
                                    <p:animEffect transition="in" filter="barn(outVertical)">
                                      <p:cBhvr>
                                        <p:cTn id="21" dur="500"/>
                                        <p:tgtEl>
                                          <p:spTgt spid="1231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2308">
                                            <p:txEl>
                                              <p:pRg st="4" end="4"/>
                                            </p:txEl>
                                          </p:spTgt>
                                        </p:tgtEl>
                                        <p:attrNameLst>
                                          <p:attrName>style.visibility</p:attrName>
                                        </p:attrNameLst>
                                      </p:cBhvr>
                                      <p:to>
                                        <p:strVal val="visible"/>
                                      </p:to>
                                    </p:set>
                                    <p:animEffect transition="in" filter="blinds(horizontal)">
                                      <p:cBhvr>
                                        <p:cTn id="26" dur="500"/>
                                        <p:tgtEl>
                                          <p:spTgt spid="1230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310">
                                            <p:txEl>
                                              <p:pRg st="0" end="0"/>
                                            </p:txEl>
                                          </p:spTgt>
                                        </p:tgtEl>
                                        <p:attrNameLst>
                                          <p:attrName>style.visibility</p:attrName>
                                        </p:attrNameLst>
                                      </p:cBhvr>
                                      <p:to>
                                        <p:strVal val="visible"/>
                                      </p:to>
                                    </p:set>
                                    <p:animEffect transition="in" filter="blinds(horizontal)">
                                      <p:cBhvr>
                                        <p:cTn id="31" dur="500"/>
                                        <p:tgtEl>
                                          <p:spTgt spid="12310">
                                            <p:txEl>
                                              <p:pRg st="0" end="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2311"/>
                                        </p:tgtEl>
                                        <p:attrNameLst>
                                          <p:attrName>style.visibility</p:attrName>
                                        </p:attrNameLst>
                                      </p:cBhvr>
                                      <p:to>
                                        <p:strVal val="visible"/>
                                      </p:to>
                                    </p:set>
                                    <p:animEffect transition="in" filter="blinds(horizontal)">
                                      <p:cBhvr>
                                        <p:cTn id="34" dur="500"/>
                                        <p:tgtEl>
                                          <p:spTgt spid="123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313">
                                            <p:txEl>
                                              <p:pRg st="0" end="0"/>
                                            </p:txEl>
                                          </p:spTgt>
                                        </p:tgtEl>
                                        <p:attrNameLst>
                                          <p:attrName>style.visibility</p:attrName>
                                        </p:attrNameLst>
                                      </p:cBhvr>
                                      <p:to>
                                        <p:strVal val="visible"/>
                                      </p:to>
                                    </p:set>
                                    <p:animEffect transition="in" filter="wipe(left)">
                                      <p:cBhvr>
                                        <p:cTn id="39" dur="500"/>
                                        <p:tgtEl>
                                          <p:spTgt spid="123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2310" grpId="0" build="allAtOnce"/>
      <p:bldP spid="12312" grpId="0" build="p"/>
      <p:bldP spid="1231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66700" y="636588"/>
            <a:ext cx="5705475" cy="579438"/>
          </a:xfrm>
          <a:prstGeom prst="rect">
            <a:avLst/>
          </a:prstGeom>
          <a:noFill/>
          <a:ln w="9525">
            <a:noFill/>
            <a:miter lim="800000"/>
          </a:ln>
          <a:effectLst/>
        </p:spPr>
        <p:txBody>
          <a:bodyPr wrap="none">
            <a:spAutoFit/>
          </a:bodyPr>
          <a:lstStyle/>
          <a:p>
            <a:pPr marR="0" defTabSz="914400" fontAlgn="base">
              <a:buClrTx/>
              <a:buSzTx/>
              <a:buFontTx/>
              <a:buNone/>
              <a:defRPr/>
            </a:pPr>
            <a:r>
              <a:rPr kumimoji="1" lang="en-US" altLang="zh-CN" sz="32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1.4  </a:t>
            </a:r>
            <a:r>
              <a:rPr kumimoji="1" lang="zh-CN" altLang="en-US" sz="32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数的定点表示与浮点表示</a:t>
            </a:r>
          </a:p>
        </p:txBody>
      </p:sp>
      <p:sp>
        <p:nvSpPr>
          <p:cNvPr id="30737" name="Text Box 17"/>
          <p:cNvSpPr txBox="1">
            <a:spLocks noChangeArrowheads="1"/>
          </p:cNvSpPr>
          <p:nvPr/>
        </p:nvSpPr>
        <p:spPr bwMode="auto">
          <a:xfrm>
            <a:off x="412750" y="1355725"/>
            <a:ext cx="3441700" cy="549275"/>
          </a:xfrm>
          <a:prstGeom prst="rect">
            <a:avLst/>
          </a:prstGeom>
          <a:noFill/>
          <a:ln w="9525">
            <a:noFill/>
            <a:miter lim="800000"/>
          </a:ln>
          <a:effectLst/>
        </p:spPr>
        <p:txBody>
          <a:bodyPr wrap="none">
            <a:spAutoFit/>
          </a:bodyPr>
          <a:lstStyle/>
          <a:p>
            <a:pPr marR="0" defTabSz="914400" fontAlgn="base">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1.4.1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数的定点表示</a:t>
            </a:r>
          </a:p>
        </p:txBody>
      </p:sp>
      <p:sp>
        <p:nvSpPr>
          <p:cNvPr id="30738" name="Text Box 18"/>
          <p:cNvSpPr txBox="1"/>
          <p:nvPr/>
        </p:nvSpPr>
        <p:spPr>
          <a:xfrm>
            <a:off x="741363" y="2162175"/>
            <a:ext cx="7467600" cy="2595563"/>
          </a:xfrm>
          <a:prstGeom prst="rect">
            <a:avLst/>
          </a:prstGeom>
          <a:noFill/>
          <a:ln w="9525">
            <a:noFill/>
          </a:ln>
        </p:spPr>
        <p:txBody>
          <a:bodyPr>
            <a:spAutoFit/>
          </a:bodyPr>
          <a:lstStyle/>
          <a:p>
            <a:pPr indent="762000" fontAlgn="base">
              <a:lnSpc>
                <a:spcPct val="150000"/>
              </a:lnSpc>
              <a:spcBef>
                <a:spcPct val="50000"/>
              </a:spcBef>
            </a:pPr>
            <a:r>
              <a:rPr lang="zh-CN" altLang="en-US" b="1" dirty="0">
                <a:latin typeface="Times New Roman" panose="02020603050405020304" pitchFamily="18" charset="0"/>
              </a:rPr>
              <a:t>即小数点的位置固定不变</a:t>
            </a:r>
            <a:r>
              <a:rPr lang="en-US" altLang="zh-CN" b="1" dirty="0">
                <a:latin typeface="Times New Roman" panose="02020603050405020304" pitchFamily="18" charset="0"/>
              </a:rPr>
              <a:t>, </a:t>
            </a:r>
            <a:r>
              <a:rPr lang="zh-CN" altLang="en-US" b="1" dirty="0">
                <a:latin typeface="Times New Roman" panose="02020603050405020304" pitchFamily="18" charset="0"/>
              </a:rPr>
              <a:t>一般可固定在任何位置</a:t>
            </a:r>
            <a:r>
              <a:rPr lang="en-US" altLang="zh-CN" b="1" dirty="0">
                <a:latin typeface="Times New Roman" panose="02020603050405020304" pitchFamily="18" charset="0"/>
              </a:rPr>
              <a:t>, </a:t>
            </a:r>
            <a:r>
              <a:rPr lang="zh-CN" altLang="en-US" b="1" dirty="0">
                <a:latin typeface="Times New Roman" panose="02020603050405020304" pitchFamily="18" charset="0"/>
              </a:rPr>
              <a:t>但通常固定在数值部份的最高位之前或最低之后</a:t>
            </a:r>
            <a:r>
              <a:rPr lang="en-US" altLang="zh-CN" b="1" dirty="0">
                <a:latin typeface="Times New Roman" panose="02020603050405020304" pitchFamily="18" charset="0"/>
              </a:rPr>
              <a:t>, </a:t>
            </a:r>
            <a:r>
              <a:rPr lang="zh-CN" altLang="en-US" b="1" dirty="0">
                <a:latin typeface="Times New Roman" panose="02020603050405020304" pitchFamily="18" charset="0"/>
              </a:rPr>
              <a:t>前者表示纯小数</a:t>
            </a:r>
            <a:r>
              <a:rPr lang="en-US" altLang="zh-CN" b="1" dirty="0">
                <a:latin typeface="Times New Roman" panose="02020603050405020304" pitchFamily="18" charset="0"/>
              </a:rPr>
              <a:t>, </a:t>
            </a:r>
            <a:r>
              <a:rPr lang="zh-CN" altLang="en-US" b="1" dirty="0">
                <a:latin typeface="Times New Roman" panose="02020603050405020304" pitchFamily="18" charset="0"/>
              </a:rPr>
              <a:t>后者表示纯整数。但机器中并没有小数点</a:t>
            </a:r>
            <a:r>
              <a:rPr lang="en-US" altLang="zh-CN" b="1" dirty="0">
                <a:latin typeface="Times New Roman" panose="02020603050405020304" pitchFamily="18" charset="0"/>
              </a:rPr>
              <a:t>, </a:t>
            </a:r>
            <a:r>
              <a:rPr lang="zh-CN" altLang="en-US" b="1" dirty="0">
                <a:latin typeface="Times New Roman" panose="02020603050405020304" pitchFamily="18" charset="0"/>
              </a:rPr>
              <a:t>仅仅是一种默认。</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37">
                                            <p:txEl>
                                              <p:pRg st="0" end="0"/>
                                            </p:txEl>
                                          </p:spTgt>
                                        </p:tgtEl>
                                        <p:attrNameLst>
                                          <p:attrName>style.visibility</p:attrName>
                                        </p:attrNameLst>
                                      </p:cBhvr>
                                      <p:to>
                                        <p:strVal val="visible"/>
                                      </p:to>
                                    </p:set>
                                    <p:animEffect transition="in" filter="wipe(left)">
                                      <p:cBhvr>
                                        <p:cTn id="7" dur="500"/>
                                        <p:tgtEl>
                                          <p:spTgt spid="307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38">
                                            <p:txEl>
                                              <p:pRg st="0" end="0"/>
                                            </p:txEl>
                                          </p:spTgt>
                                        </p:tgtEl>
                                        <p:attrNameLst>
                                          <p:attrName>style.visibility</p:attrName>
                                        </p:attrNameLst>
                                      </p:cBhvr>
                                      <p:to>
                                        <p:strVal val="visible"/>
                                      </p:to>
                                    </p:set>
                                    <p:animEffect transition="in" filter="wipe(left)">
                                      <p:cBhvr>
                                        <p:cTn id="12" dur="500"/>
                                        <p:tgtEl>
                                          <p:spTgt spid="307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7" grpId="0" build="p"/>
      <p:bldP spid="30738"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p:nvPr/>
        </p:nvGrpSpPr>
        <p:grpSpPr>
          <a:xfrm>
            <a:off x="619125" y="1651000"/>
            <a:ext cx="3540125" cy="1985963"/>
            <a:chOff x="434" y="606"/>
            <a:chExt cx="2230" cy="1251"/>
          </a:xfrm>
        </p:grpSpPr>
        <p:grpSp>
          <p:nvGrpSpPr>
            <p:cNvPr id="83988" name="Group 10"/>
            <p:cNvGrpSpPr/>
            <p:nvPr/>
          </p:nvGrpSpPr>
          <p:grpSpPr>
            <a:xfrm>
              <a:off x="470" y="606"/>
              <a:ext cx="2194" cy="342"/>
              <a:chOff x="722" y="606"/>
              <a:chExt cx="2194" cy="342"/>
            </a:xfrm>
          </p:grpSpPr>
          <p:sp>
            <p:nvSpPr>
              <p:cNvPr id="83993" name="Text Box 2"/>
              <p:cNvSpPr txBox="1"/>
              <p:nvPr/>
            </p:nvSpPr>
            <p:spPr>
              <a:xfrm>
                <a:off x="722" y="606"/>
                <a:ext cx="2194" cy="333"/>
              </a:xfrm>
              <a:prstGeom prst="rect">
                <a:avLst/>
              </a:prstGeom>
              <a:noFill/>
              <a:ln w="9525" cap="flat" cmpd="sng">
                <a:solidFill>
                  <a:srgbClr val="FF00FF"/>
                </a:solidFill>
                <a:prstDash val="solid"/>
                <a:miter/>
                <a:headEnd type="none" w="med" len="med"/>
                <a:tailEnd type="none" w="med" len="med"/>
              </a:ln>
            </p:spPr>
            <p:txBody>
              <a:bodyPr wrap="none">
                <a:spAutoFit/>
              </a:bodyPr>
              <a:lstStyle/>
              <a:p>
                <a:pPr fontAlgn="base"/>
                <a:r>
                  <a:rPr lang="en-US" altLang="zh-CN" dirty="0">
                    <a:latin typeface="Times New Roman" panose="02020603050405020304" pitchFamily="18" charset="0"/>
                  </a:rPr>
                  <a:t>1   1   1   0   1   1   0   1</a:t>
                </a:r>
              </a:p>
            </p:txBody>
          </p:sp>
          <p:sp>
            <p:nvSpPr>
              <p:cNvPr id="83994" name="Line 3"/>
              <p:cNvSpPr/>
              <p:nvPr/>
            </p:nvSpPr>
            <p:spPr>
              <a:xfrm>
                <a:off x="972" y="624"/>
                <a:ext cx="0" cy="324"/>
              </a:xfrm>
              <a:prstGeom prst="line">
                <a:avLst/>
              </a:prstGeom>
              <a:ln w="9525" cap="flat" cmpd="sng">
                <a:solidFill>
                  <a:srgbClr val="FF00FF"/>
                </a:solidFill>
                <a:prstDash val="solid"/>
                <a:headEnd type="none" w="med" len="med"/>
                <a:tailEnd type="none" w="med" len="med"/>
              </a:ln>
            </p:spPr>
          </p:sp>
          <p:sp>
            <p:nvSpPr>
              <p:cNvPr id="83995" name="Line 4"/>
              <p:cNvSpPr/>
              <p:nvPr/>
            </p:nvSpPr>
            <p:spPr>
              <a:xfrm>
                <a:off x="1248" y="624"/>
                <a:ext cx="0" cy="324"/>
              </a:xfrm>
              <a:prstGeom prst="line">
                <a:avLst/>
              </a:prstGeom>
              <a:ln w="9525" cap="flat" cmpd="sng">
                <a:solidFill>
                  <a:srgbClr val="FF00FF"/>
                </a:solidFill>
                <a:prstDash val="solid"/>
                <a:headEnd type="none" w="med" len="med"/>
                <a:tailEnd type="none" w="med" len="med"/>
              </a:ln>
            </p:spPr>
          </p:sp>
          <p:sp>
            <p:nvSpPr>
              <p:cNvPr id="83996" name="Line 5"/>
              <p:cNvSpPr/>
              <p:nvPr/>
            </p:nvSpPr>
            <p:spPr>
              <a:xfrm>
                <a:off x="1536" y="624"/>
                <a:ext cx="0" cy="324"/>
              </a:xfrm>
              <a:prstGeom prst="line">
                <a:avLst/>
              </a:prstGeom>
              <a:ln w="9525" cap="flat" cmpd="sng">
                <a:solidFill>
                  <a:srgbClr val="FF00FF"/>
                </a:solidFill>
                <a:prstDash val="solid"/>
                <a:headEnd type="none" w="med" len="med"/>
                <a:tailEnd type="none" w="med" len="med"/>
              </a:ln>
            </p:spPr>
          </p:sp>
          <p:sp>
            <p:nvSpPr>
              <p:cNvPr id="83997" name="Line 6"/>
              <p:cNvSpPr/>
              <p:nvPr/>
            </p:nvSpPr>
            <p:spPr>
              <a:xfrm>
                <a:off x="1812" y="624"/>
                <a:ext cx="0" cy="324"/>
              </a:xfrm>
              <a:prstGeom prst="line">
                <a:avLst/>
              </a:prstGeom>
              <a:ln w="9525" cap="flat" cmpd="sng">
                <a:solidFill>
                  <a:srgbClr val="FF00FF"/>
                </a:solidFill>
                <a:prstDash val="solid"/>
                <a:headEnd type="none" w="med" len="med"/>
                <a:tailEnd type="none" w="med" len="med"/>
              </a:ln>
            </p:spPr>
          </p:sp>
          <p:sp>
            <p:nvSpPr>
              <p:cNvPr id="83998" name="Line 7"/>
              <p:cNvSpPr/>
              <p:nvPr/>
            </p:nvSpPr>
            <p:spPr>
              <a:xfrm>
                <a:off x="2088" y="624"/>
                <a:ext cx="0" cy="324"/>
              </a:xfrm>
              <a:prstGeom prst="line">
                <a:avLst/>
              </a:prstGeom>
              <a:ln w="9525" cap="flat" cmpd="sng">
                <a:solidFill>
                  <a:srgbClr val="FF00FF"/>
                </a:solidFill>
                <a:prstDash val="solid"/>
                <a:headEnd type="none" w="med" len="med"/>
                <a:tailEnd type="none" w="med" len="med"/>
              </a:ln>
            </p:spPr>
          </p:sp>
          <p:sp>
            <p:nvSpPr>
              <p:cNvPr id="83999" name="Line 8"/>
              <p:cNvSpPr/>
              <p:nvPr/>
            </p:nvSpPr>
            <p:spPr>
              <a:xfrm>
                <a:off x="2376" y="624"/>
                <a:ext cx="0" cy="324"/>
              </a:xfrm>
              <a:prstGeom prst="line">
                <a:avLst/>
              </a:prstGeom>
              <a:ln w="9525" cap="flat" cmpd="sng">
                <a:solidFill>
                  <a:srgbClr val="FF00FF"/>
                </a:solidFill>
                <a:prstDash val="solid"/>
                <a:headEnd type="none" w="med" len="med"/>
                <a:tailEnd type="none" w="med" len="med"/>
              </a:ln>
            </p:spPr>
          </p:sp>
          <p:sp>
            <p:nvSpPr>
              <p:cNvPr id="84000" name="Line 9"/>
              <p:cNvSpPr/>
              <p:nvPr/>
            </p:nvSpPr>
            <p:spPr>
              <a:xfrm>
                <a:off x="2640" y="624"/>
                <a:ext cx="0" cy="324"/>
              </a:xfrm>
              <a:prstGeom prst="line">
                <a:avLst/>
              </a:prstGeom>
              <a:ln w="9525" cap="flat" cmpd="sng">
                <a:solidFill>
                  <a:srgbClr val="FF00FF"/>
                </a:solidFill>
                <a:prstDash val="solid"/>
                <a:headEnd type="none" w="med" len="med"/>
                <a:tailEnd type="none" w="med" len="med"/>
              </a:ln>
            </p:spPr>
          </p:sp>
        </p:grpSp>
        <p:sp>
          <p:nvSpPr>
            <p:cNvPr id="83989" name="Text Box 20"/>
            <p:cNvSpPr txBox="1"/>
            <p:nvPr/>
          </p:nvSpPr>
          <p:spPr>
            <a:xfrm>
              <a:off x="434" y="916"/>
              <a:ext cx="300" cy="518"/>
            </a:xfrm>
            <a:prstGeom prst="rect">
              <a:avLst/>
            </a:prstGeom>
            <a:noFill/>
            <a:ln w="9525">
              <a:noFill/>
            </a:ln>
          </p:spPr>
          <p:txBody>
            <a:bodyPr>
              <a:spAutoFit/>
            </a:bodyPr>
            <a:lstStyle/>
            <a:p>
              <a:pPr fontAlgn="base"/>
              <a:r>
                <a:rPr lang="zh-CN" altLang="en-US" sz="2400" dirty="0">
                  <a:latin typeface="Times New Roman" panose="02020603050405020304" pitchFamily="18" charset="0"/>
                </a:rPr>
                <a:t>符号</a:t>
              </a:r>
            </a:p>
          </p:txBody>
        </p:sp>
        <p:sp>
          <p:nvSpPr>
            <p:cNvPr id="83990" name="Text Box 21"/>
            <p:cNvSpPr txBox="1"/>
            <p:nvPr/>
          </p:nvSpPr>
          <p:spPr>
            <a:xfrm>
              <a:off x="590" y="868"/>
              <a:ext cx="300" cy="989"/>
            </a:xfrm>
            <a:prstGeom prst="rect">
              <a:avLst/>
            </a:prstGeom>
            <a:noFill/>
            <a:ln w="9525">
              <a:noFill/>
            </a:ln>
          </p:spPr>
          <p:txBody>
            <a:bodyPr>
              <a:spAutoFit/>
            </a:bodyPr>
            <a:lstStyle/>
            <a:p>
              <a:pPr fontAlgn="base"/>
              <a:r>
                <a:rPr lang="en-US" altLang="zh-CN" sz="2400" dirty="0">
                  <a:latin typeface="Times New Roman" panose="02020603050405020304" pitchFamily="18" charset="0"/>
                  <a:sym typeface="Symbol" panose="05050102010706020507" pitchFamily="18" charset="2"/>
                </a:rPr>
                <a:t> </a:t>
              </a:r>
              <a:r>
                <a:rPr lang="en-US" altLang="zh-CN" sz="2400" b="1" dirty="0">
                  <a:solidFill>
                    <a:srgbClr val="C00000"/>
                  </a:solidFill>
                  <a:latin typeface="Times New Roman" panose="02020603050405020304" pitchFamily="18" charset="0"/>
                  <a:sym typeface="Symbol" panose="05050102010706020507" pitchFamily="18" charset="2"/>
                </a:rPr>
                <a:t></a:t>
              </a:r>
              <a:r>
                <a:rPr lang="zh-CN" altLang="en-US" sz="2400" b="1" dirty="0">
                  <a:solidFill>
                    <a:srgbClr val="C00000"/>
                  </a:solidFill>
                  <a:latin typeface="Times New Roman" panose="02020603050405020304" pitchFamily="18" charset="0"/>
                </a:rPr>
                <a:t>小数点</a:t>
              </a:r>
            </a:p>
          </p:txBody>
        </p:sp>
        <p:sp>
          <p:nvSpPr>
            <p:cNvPr id="83991" name="AutoShape 22"/>
            <p:cNvSpPr/>
            <p:nvPr/>
          </p:nvSpPr>
          <p:spPr>
            <a:xfrm rot="-5400000">
              <a:off x="1596" y="216"/>
              <a:ext cx="192" cy="1728"/>
            </a:xfrm>
            <a:prstGeom prst="leftBrace">
              <a:avLst>
                <a:gd name="adj1" fmla="val 75000"/>
                <a:gd name="adj2" fmla="val 50000"/>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83992" name="Text Box 23"/>
            <p:cNvSpPr txBox="1"/>
            <p:nvPr/>
          </p:nvSpPr>
          <p:spPr>
            <a:xfrm>
              <a:off x="1274" y="1170"/>
              <a:ext cx="900" cy="327"/>
            </a:xfrm>
            <a:prstGeom prst="rect">
              <a:avLst/>
            </a:prstGeom>
            <a:noFill/>
            <a:ln w="9525">
              <a:noFill/>
            </a:ln>
          </p:spPr>
          <p:txBody>
            <a:bodyPr wrap="none">
              <a:spAutoFit/>
            </a:bodyPr>
            <a:lstStyle/>
            <a:p>
              <a:pPr fontAlgn="base"/>
              <a:r>
                <a:rPr lang="en-US" altLang="zh-CN" i="1" dirty="0">
                  <a:latin typeface="Times New Roman" panose="02020603050405020304" pitchFamily="18" charset="0"/>
                </a:rPr>
                <a:t>n</a:t>
              </a:r>
              <a:r>
                <a:rPr lang="zh-CN" altLang="zh-CN" dirty="0">
                  <a:latin typeface="Times New Roman" panose="02020603050405020304" pitchFamily="18" charset="0"/>
                </a:rPr>
                <a:t>位数值</a:t>
              </a:r>
              <a:endParaRPr lang="zh-CN" altLang="en-US" dirty="0">
                <a:latin typeface="Times New Roman" panose="02020603050405020304" pitchFamily="18" charset="0"/>
              </a:endParaRPr>
            </a:p>
          </p:txBody>
        </p:sp>
      </p:grpSp>
      <p:grpSp>
        <p:nvGrpSpPr>
          <p:cNvPr id="4" name="Group 29"/>
          <p:cNvGrpSpPr/>
          <p:nvPr/>
        </p:nvGrpSpPr>
        <p:grpSpPr>
          <a:xfrm>
            <a:off x="4810125" y="1651000"/>
            <a:ext cx="3905250" cy="1985963"/>
            <a:chOff x="3074" y="606"/>
            <a:chExt cx="2460" cy="1251"/>
          </a:xfrm>
        </p:grpSpPr>
        <p:grpSp>
          <p:nvGrpSpPr>
            <p:cNvPr id="83975" name="Group 11"/>
            <p:cNvGrpSpPr/>
            <p:nvPr/>
          </p:nvGrpSpPr>
          <p:grpSpPr>
            <a:xfrm>
              <a:off x="3098" y="606"/>
              <a:ext cx="2194" cy="342"/>
              <a:chOff x="722" y="606"/>
              <a:chExt cx="2194" cy="342"/>
            </a:xfrm>
          </p:grpSpPr>
          <p:sp>
            <p:nvSpPr>
              <p:cNvPr id="83980" name="Text Box 12"/>
              <p:cNvSpPr txBox="1"/>
              <p:nvPr/>
            </p:nvSpPr>
            <p:spPr>
              <a:xfrm>
                <a:off x="722" y="606"/>
                <a:ext cx="2194" cy="333"/>
              </a:xfrm>
              <a:prstGeom prst="rect">
                <a:avLst/>
              </a:prstGeom>
              <a:noFill/>
              <a:ln w="9525" cap="flat" cmpd="sng">
                <a:solidFill>
                  <a:srgbClr val="FF00FF"/>
                </a:solidFill>
                <a:prstDash val="solid"/>
                <a:miter/>
                <a:headEnd type="none" w="med" len="med"/>
                <a:tailEnd type="none" w="med" len="med"/>
              </a:ln>
            </p:spPr>
            <p:txBody>
              <a:bodyPr wrap="none">
                <a:spAutoFit/>
              </a:bodyPr>
              <a:lstStyle/>
              <a:p>
                <a:pPr fontAlgn="base"/>
                <a:r>
                  <a:rPr lang="en-US" altLang="zh-CN" dirty="0">
                    <a:latin typeface="Times New Roman" panose="02020603050405020304" pitchFamily="18" charset="0"/>
                  </a:rPr>
                  <a:t>1   1   1   0   1   1   0   1</a:t>
                </a:r>
              </a:p>
            </p:txBody>
          </p:sp>
          <p:sp>
            <p:nvSpPr>
              <p:cNvPr id="83981" name="Line 13"/>
              <p:cNvSpPr/>
              <p:nvPr/>
            </p:nvSpPr>
            <p:spPr>
              <a:xfrm>
                <a:off x="972" y="624"/>
                <a:ext cx="0" cy="324"/>
              </a:xfrm>
              <a:prstGeom prst="line">
                <a:avLst/>
              </a:prstGeom>
              <a:ln w="9525" cap="flat" cmpd="sng">
                <a:solidFill>
                  <a:srgbClr val="FF00FF"/>
                </a:solidFill>
                <a:prstDash val="solid"/>
                <a:headEnd type="none" w="med" len="med"/>
                <a:tailEnd type="none" w="med" len="med"/>
              </a:ln>
            </p:spPr>
          </p:sp>
          <p:sp>
            <p:nvSpPr>
              <p:cNvPr id="83982" name="Line 14"/>
              <p:cNvSpPr/>
              <p:nvPr/>
            </p:nvSpPr>
            <p:spPr>
              <a:xfrm>
                <a:off x="1248" y="624"/>
                <a:ext cx="0" cy="324"/>
              </a:xfrm>
              <a:prstGeom prst="line">
                <a:avLst/>
              </a:prstGeom>
              <a:ln w="9525" cap="flat" cmpd="sng">
                <a:solidFill>
                  <a:srgbClr val="FF00FF"/>
                </a:solidFill>
                <a:prstDash val="solid"/>
                <a:headEnd type="none" w="med" len="med"/>
                <a:tailEnd type="none" w="med" len="med"/>
              </a:ln>
            </p:spPr>
          </p:sp>
          <p:sp>
            <p:nvSpPr>
              <p:cNvPr id="83983" name="Line 15"/>
              <p:cNvSpPr/>
              <p:nvPr/>
            </p:nvSpPr>
            <p:spPr>
              <a:xfrm>
                <a:off x="1536" y="624"/>
                <a:ext cx="0" cy="324"/>
              </a:xfrm>
              <a:prstGeom prst="line">
                <a:avLst/>
              </a:prstGeom>
              <a:ln w="9525" cap="flat" cmpd="sng">
                <a:solidFill>
                  <a:srgbClr val="FF00FF"/>
                </a:solidFill>
                <a:prstDash val="solid"/>
                <a:headEnd type="none" w="med" len="med"/>
                <a:tailEnd type="none" w="med" len="med"/>
              </a:ln>
            </p:spPr>
          </p:sp>
          <p:sp>
            <p:nvSpPr>
              <p:cNvPr id="83984" name="Line 16"/>
              <p:cNvSpPr/>
              <p:nvPr/>
            </p:nvSpPr>
            <p:spPr>
              <a:xfrm>
                <a:off x="1812" y="624"/>
                <a:ext cx="0" cy="324"/>
              </a:xfrm>
              <a:prstGeom prst="line">
                <a:avLst/>
              </a:prstGeom>
              <a:ln w="9525" cap="flat" cmpd="sng">
                <a:solidFill>
                  <a:srgbClr val="FF00FF"/>
                </a:solidFill>
                <a:prstDash val="solid"/>
                <a:headEnd type="none" w="med" len="med"/>
                <a:tailEnd type="none" w="med" len="med"/>
              </a:ln>
            </p:spPr>
          </p:sp>
          <p:sp>
            <p:nvSpPr>
              <p:cNvPr id="83985" name="Line 17"/>
              <p:cNvSpPr/>
              <p:nvPr/>
            </p:nvSpPr>
            <p:spPr>
              <a:xfrm>
                <a:off x="2088" y="624"/>
                <a:ext cx="0" cy="324"/>
              </a:xfrm>
              <a:prstGeom prst="line">
                <a:avLst/>
              </a:prstGeom>
              <a:ln w="9525" cap="flat" cmpd="sng">
                <a:solidFill>
                  <a:srgbClr val="FF00FF"/>
                </a:solidFill>
                <a:prstDash val="solid"/>
                <a:headEnd type="none" w="med" len="med"/>
                <a:tailEnd type="none" w="med" len="med"/>
              </a:ln>
            </p:spPr>
          </p:sp>
          <p:sp>
            <p:nvSpPr>
              <p:cNvPr id="83986" name="Line 18"/>
              <p:cNvSpPr/>
              <p:nvPr/>
            </p:nvSpPr>
            <p:spPr>
              <a:xfrm>
                <a:off x="2376" y="624"/>
                <a:ext cx="0" cy="324"/>
              </a:xfrm>
              <a:prstGeom prst="line">
                <a:avLst/>
              </a:prstGeom>
              <a:ln w="9525" cap="flat" cmpd="sng">
                <a:solidFill>
                  <a:srgbClr val="FF00FF"/>
                </a:solidFill>
                <a:prstDash val="solid"/>
                <a:headEnd type="none" w="med" len="med"/>
                <a:tailEnd type="none" w="med" len="med"/>
              </a:ln>
            </p:spPr>
          </p:sp>
          <p:sp>
            <p:nvSpPr>
              <p:cNvPr id="83987" name="Line 19"/>
              <p:cNvSpPr/>
              <p:nvPr/>
            </p:nvSpPr>
            <p:spPr>
              <a:xfrm>
                <a:off x="2640" y="624"/>
                <a:ext cx="0" cy="324"/>
              </a:xfrm>
              <a:prstGeom prst="line">
                <a:avLst/>
              </a:prstGeom>
              <a:ln w="9525" cap="flat" cmpd="sng">
                <a:solidFill>
                  <a:srgbClr val="FF00FF"/>
                </a:solidFill>
                <a:prstDash val="solid"/>
                <a:headEnd type="none" w="med" len="med"/>
                <a:tailEnd type="none" w="med" len="med"/>
              </a:ln>
            </p:spPr>
          </p:sp>
        </p:grpSp>
        <p:sp>
          <p:nvSpPr>
            <p:cNvPr id="83976" name="Text Box 24"/>
            <p:cNvSpPr txBox="1"/>
            <p:nvPr/>
          </p:nvSpPr>
          <p:spPr>
            <a:xfrm>
              <a:off x="3074" y="916"/>
              <a:ext cx="300" cy="518"/>
            </a:xfrm>
            <a:prstGeom prst="rect">
              <a:avLst/>
            </a:prstGeom>
            <a:noFill/>
            <a:ln w="9525">
              <a:noFill/>
            </a:ln>
          </p:spPr>
          <p:txBody>
            <a:bodyPr>
              <a:spAutoFit/>
            </a:bodyPr>
            <a:lstStyle/>
            <a:p>
              <a:pPr fontAlgn="base"/>
              <a:r>
                <a:rPr lang="zh-CN" altLang="en-US" sz="2400" dirty="0">
                  <a:latin typeface="Times New Roman" panose="02020603050405020304" pitchFamily="18" charset="0"/>
                </a:rPr>
                <a:t>符号</a:t>
              </a:r>
            </a:p>
          </p:txBody>
        </p:sp>
        <p:sp>
          <p:nvSpPr>
            <p:cNvPr id="83977" name="AutoShape 25"/>
            <p:cNvSpPr/>
            <p:nvPr/>
          </p:nvSpPr>
          <p:spPr>
            <a:xfrm rot="-5400000">
              <a:off x="4224" y="216"/>
              <a:ext cx="192" cy="1728"/>
            </a:xfrm>
            <a:prstGeom prst="leftBrace">
              <a:avLst>
                <a:gd name="adj1" fmla="val 75000"/>
                <a:gd name="adj2" fmla="val 50000"/>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83978" name="Text Box 26"/>
            <p:cNvSpPr txBox="1"/>
            <p:nvPr/>
          </p:nvSpPr>
          <p:spPr>
            <a:xfrm>
              <a:off x="5234" y="868"/>
              <a:ext cx="300" cy="989"/>
            </a:xfrm>
            <a:prstGeom prst="rect">
              <a:avLst/>
            </a:prstGeom>
            <a:noFill/>
            <a:ln w="9525">
              <a:noFill/>
            </a:ln>
          </p:spPr>
          <p:txBody>
            <a:bodyPr>
              <a:spAutoFit/>
            </a:bodyPr>
            <a:lstStyle/>
            <a:p>
              <a:pPr fontAlgn="base"/>
              <a:r>
                <a:rPr lang="en-US" altLang="zh-CN" sz="2400" b="1" dirty="0">
                  <a:solidFill>
                    <a:srgbClr val="C00000"/>
                  </a:solidFill>
                  <a:latin typeface="Times New Roman" panose="02020603050405020304" pitchFamily="18" charset="0"/>
                  <a:sym typeface="Symbol" panose="05050102010706020507" pitchFamily="18" charset="2"/>
                </a:rPr>
                <a:t> </a:t>
              </a:r>
              <a:r>
                <a:rPr lang="zh-CN" altLang="en-US" sz="2400" b="1" dirty="0">
                  <a:solidFill>
                    <a:srgbClr val="C00000"/>
                  </a:solidFill>
                  <a:latin typeface="Times New Roman" panose="02020603050405020304" pitchFamily="18" charset="0"/>
                </a:rPr>
                <a:t>小数点</a:t>
              </a:r>
            </a:p>
          </p:txBody>
        </p:sp>
        <p:sp>
          <p:nvSpPr>
            <p:cNvPr id="83979" name="Text Box 27"/>
            <p:cNvSpPr txBox="1"/>
            <p:nvPr/>
          </p:nvSpPr>
          <p:spPr>
            <a:xfrm>
              <a:off x="3890" y="1170"/>
              <a:ext cx="900" cy="327"/>
            </a:xfrm>
            <a:prstGeom prst="rect">
              <a:avLst/>
            </a:prstGeom>
            <a:noFill/>
            <a:ln w="9525">
              <a:noFill/>
            </a:ln>
          </p:spPr>
          <p:txBody>
            <a:bodyPr wrap="none">
              <a:spAutoFit/>
            </a:bodyPr>
            <a:lstStyle/>
            <a:p>
              <a:pPr fontAlgn="base"/>
              <a:r>
                <a:rPr lang="en-US" altLang="zh-CN" i="1" dirty="0">
                  <a:latin typeface="Times New Roman" panose="02020603050405020304" pitchFamily="18" charset="0"/>
                </a:rPr>
                <a:t>n</a:t>
              </a:r>
              <a:r>
                <a:rPr lang="zh-CN" altLang="zh-CN" dirty="0">
                  <a:latin typeface="Times New Roman" panose="02020603050405020304" pitchFamily="18" charset="0"/>
                </a:rPr>
                <a:t>位数值</a:t>
              </a:r>
              <a:endParaRPr lang="zh-CN" altLang="en-US" dirty="0">
                <a:latin typeface="Times New Roman" panose="02020603050405020304" pitchFamily="18" charset="0"/>
              </a:endParaRPr>
            </a:p>
          </p:txBody>
        </p:sp>
      </p:grpSp>
      <p:sp>
        <p:nvSpPr>
          <p:cNvPr id="31775" name="Text Box 31"/>
          <p:cNvSpPr txBox="1"/>
          <p:nvPr/>
        </p:nvSpPr>
        <p:spPr>
          <a:xfrm>
            <a:off x="688975" y="3819525"/>
            <a:ext cx="7658100" cy="2139950"/>
          </a:xfrm>
          <a:prstGeom prst="rect">
            <a:avLst/>
          </a:prstGeom>
          <a:noFill/>
          <a:ln w="9525">
            <a:noFill/>
          </a:ln>
        </p:spPr>
        <p:txBody>
          <a:bodyPr>
            <a:spAutoFit/>
          </a:bodyPr>
          <a:lstStyle/>
          <a:p>
            <a:pPr indent="669925" fontAlgn="base">
              <a:lnSpc>
                <a:spcPct val="160000"/>
              </a:lnSpc>
              <a:spcBef>
                <a:spcPct val="50000"/>
              </a:spcBef>
            </a:pPr>
            <a:r>
              <a:rPr lang="zh-CN" altLang="en-US" dirty="0">
                <a:latin typeface="Times New Roman" panose="02020603050405020304" pitchFamily="18" charset="0"/>
              </a:rPr>
              <a:t>如果运算结果小于</a:t>
            </a: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en-US" altLang="zh-CN" dirty="0">
                <a:latin typeface="Times New Roman" panose="02020603050405020304" pitchFamily="18" charset="0"/>
              </a:rPr>
              <a:t>(</a:t>
            </a:r>
            <a:r>
              <a:rPr lang="zh-CN" altLang="zh-CN" dirty="0">
                <a:latin typeface="Times New Roman" panose="02020603050405020304" pitchFamily="18" charset="0"/>
              </a:rPr>
              <a:t>或1</a:t>
            </a:r>
            <a:r>
              <a:rPr lang="en-US" altLang="zh-CN" dirty="0">
                <a:latin typeface="Times New Roman" panose="02020603050405020304" pitchFamily="18" charset="0"/>
              </a:rPr>
              <a:t>)</a:t>
            </a:r>
            <a:r>
              <a:rPr lang="zh-CN" altLang="en-US" dirty="0">
                <a:latin typeface="Times New Roman" panose="02020603050405020304" pitchFamily="18" charset="0"/>
              </a:rPr>
              <a:t>，称出现了</a:t>
            </a:r>
            <a:r>
              <a:rPr lang="en-US" altLang="zh-CN" dirty="0">
                <a:latin typeface="Times New Roman" panose="02020603050405020304" pitchFamily="18" charset="0"/>
              </a:rPr>
              <a:t>"</a:t>
            </a:r>
            <a:r>
              <a:rPr lang="zh-CN" altLang="en-US" dirty="0">
                <a:latin typeface="Times New Roman" panose="02020603050405020304" pitchFamily="18" charset="0"/>
              </a:rPr>
              <a:t>下溢</a:t>
            </a:r>
            <a:r>
              <a:rPr lang="en-US" altLang="zh-CN" dirty="0">
                <a:latin typeface="Times New Roman" panose="02020603050405020304" pitchFamily="18" charset="0"/>
              </a:rPr>
              <a:t>"</a:t>
            </a:r>
            <a:r>
              <a:rPr lang="zh-CN" altLang="en-US" dirty="0">
                <a:latin typeface="Times New Roman" panose="02020603050405020304" pitchFamily="18" charset="0"/>
              </a:rPr>
              <a:t>，一般作为</a:t>
            </a:r>
            <a:r>
              <a:rPr lang="en-US" altLang="zh-CN" dirty="0">
                <a:latin typeface="Times New Roman" panose="02020603050405020304" pitchFamily="18" charset="0"/>
              </a:rPr>
              <a:t>0</a:t>
            </a:r>
            <a:r>
              <a:rPr lang="zh-CN" altLang="en-US" dirty="0">
                <a:latin typeface="Times New Roman" panose="02020603050405020304" pitchFamily="18" charset="0"/>
              </a:rPr>
              <a:t>处理，结果大于</a:t>
            </a:r>
            <a:r>
              <a:rPr lang="en-US" altLang="zh-CN" dirty="0">
                <a:latin typeface="Times New Roman" panose="02020603050405020304" pitchFamily="18" charset="0"/>
              </a:rPr>
              <a:t>1- 2</a:t>
            </a:r>
            <a:r>
              <a:rPr lang="en-US" altLang="zh-CN" i="1" baseline="30000" dirty="0">
                <a:latin typeface="Times New Roman" panose="02020603050405020304" pitchFamily="18" charset="0"/>
              </a:rPr>
              <a:t>-n</a:t>
            </a:r>
            <a:r>
              <a:rPr lang="en-US" altLang="zh-CN" dirty="0">
                <a:latin typeface="Times New Roman" panose="02020603050405020304" pitchFamily="18" charset="0"/>
              </a:rPr>
              <a:t>(</a:t>
            </a:r>
            <a:r>
              <a:rPr lang="zh-CN" altLang="en-US" dirty="0">
                <a:latin typeface="Times New Roman" panose="02020603050405020304" pitchFamily="18" charset="0"/>
              </a:rPr>
              <a:t>或</a:t>
            </a: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en-US" altLang="zh-CN" i="1"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，称出现了</a:t>
            </a:r>
            <a:r>
              <a:rPr lang="en-US" altLang="zh-CN" dirty="0">
                <a:latin typeface="Times New Roman" panose="02020603050405020304" pitchFamily="18" charset="0"/>
              </a:rPr>
              <a:t>"</a:t>
            </a:r>
            <a:r>
              <a:rPr lang="zh-CN" altLang="en-US" dirty="0">
                <a:latin typeface="Times New Roman" panose="02020603050405020304" pitchFamily="18" charset="0"/>
              </a:rPr>
              <a:t>上溢</a:t>
            </a:r>
            <a:r>
              <a:rPr lang="en-US" altLang="zh-CN" dirty="0">
                <a:latin typeface="Times New Roman" panose="02020603050405020304" pitchFamily="18" charset="0"/>
              </a:rPr>
              <a:t>"</a:t>
            </a:r>
            <a:r>
              <a:rPr lang="zh-CN" altLang="en-US" dirty="0">
                <a:latin typeface="Times New Roman" panose="02020603050405020304" pitchFamily="18" charset="0"/>
              </a:rPr>
              <a:t>，一般会停机或进入出错处理程序。</a:t>
            </a:r>
          </a:p>
        </p:txBody>
      </p:sp>
      <p:sp>
        <p:nvSpPr>
          <p:cNvPr id="83973" name="矩形 31"/>
          <p:cNvSpPr/>
          <p:nvPr/>
        </p:nvSpPr>
        <p:spPr>
          <a:xfrm>
            <a:off x="565150" y="1079500"/>
            <a:ext cx="3898900" cy="461963"/>
          </a:xfrm>
          <a:prstGeom prst="rect">
            <a:avLst/>
          </a:prstGeom>
          <a:noFill/>
          <a:ln w="9525">
            <a:noFill/>
          </a:ln>
        </p:spPr>
        <p:txBody>
          <a:bodyPr>
            <a:spAutoFit/>
          </a:bodyPr>
          <a:lstStyle/>
          <a:p>
            <a:r>
              <a:rPr lang="zh-CN" altLang="en-US" sz="2400" b="1" dirty="0">
                <a:solidFill>
                  <a:srgbClr val="0000FF"/>
                </a:solidFill>
                <a:latin typeface="Times New Roman" panose="02020603050405020304" pitchFamily="18" charset="0"/>
              </a:rPr>
              <a:t>纯小数，即：</a:t>
            </a:r>
            <a:r>
              <a:rPr lang="en-US" altLang="zh-CN" sz="2400" b="1" dirty="0">
                <a:solidFill>
                  <a:srgbClr val="0000FF"/>
                </a:solidFill>
                <a:latin typeface="Times New Roman" panose="02020603050405020304" pitchFamily="18" charset="0"/>
              </a:rPr>
              <a:t>2</a:t>
            </a:r>
            <a:r>
              <a:rPr lang="en-US" altLang="zh-CN" sz="2400" b="1" baseline="30000" dirty="0">
                <a:solidFill>
                  <a:srgbClr val="0000FF"/>
                </a:solidFill>
                <a:latin typeface="Times New Roman" panose="02020603050405020304" pitchFamily="18" charset="0"/>
              </a:rPr>
              <a:t>-</a:t>
            </a:r>
            <a:r>
              <a:rPr lang="en-US" altLang="zh-CN" sz="2400" b="1" i="1" baseline="30000" dirty="0">
                <a:solidFill>
                  <a:srgbClr val="0000FF"/>
                </a:solidFill>
                <a:latin typeface="Times New Roman" panose="02020603050405020304" pitchFamily="18" charset="0"/>
              </a:rPr>
              <a:t>n</a:t>
            </a:r>
            <a:r>
              <a:rPr lang="en-US" altLang="zh-CN" sz="2400" b="1" i="1" dirty="0">
                <a:solidFill>
                  <a:srgbClr val="0000FF"/>
                </a:solidFill>
                <a:latin typeface="Times New Roman" panose="02020603050405020304" pitchFamily="18" charset="0"/>
              </a:rPr>
              <a:t>≤|N|≤1-2</a:t>
            </a:r>
            <a:r>
              <a:rPr lang="en-US" altLang="zh-CN" sz="2400" b="1" baseline="30000" dirty="0">
                <a:solidFill>
                  <a:srgbClr val="0000FF"/>
                </a:solidFill>
                <a:latin typeface="Times New Roman" panose="02020603050405020304" pitchFamily="18" charset="0"/>
              </a:rPr>
              <a:t>-n</a:t>
            </a:r>
            <a:r>
              <a:rPr lang="en-US" altLang="zh-CN" sz="2400" b="1" i="1" dirty="0">
                <a:solidFill>
                  <a:srgbClr val="0000FF"/>
                </a:solidFill>
                <a:latin typeface="Times New Roman" panose="02020603050405020304" pitchFamily="18" charset="0"/>
              </a:rPr>
              <a:t> </a:t>
            </a:r>
            <a:endParaRPr lang="zh-CN" altLang="en-US" sz="2400" b="1" dirty="0">
              <a:solidFill>
                <a:srgbClr val="0000FF"/>
              </a:solidFill>
              <a:latin typeface="Times New Roman" panose="02020603050405020304" pitchFamily="18" charset="0"/>
            </a:endParaRPr>
          </a:p>
        </p:txBody>
      </p:sp>
      <p:sp>
        <p:nvSpPr>
          <p:cNvPr id="83974" name="矩形 32"/>
          <p:cNvSpPr/>
          <p:nvPr/>
        </p:nvSpPr>
        <p:spPr>
          <a:xfrm>
            <a:off x="4751388" y="1049338"/>
            <a:ext cx="3898900" cy="461962"/>
          </a:xfrm>
          <a:prstGeom prst="rect">
            <a:avLst/>
          </a:prstGeom>
          <a:noFill/>
          <a:ln w="9525">
            <a:noFill/>
          </a:ln>
        </p:spPr>
        <p:txBody>
          <a:bodyPr>
            <a:spAutoFit/>
          </a:bodyPr>
          <a:lstStyle/>
          <a:p>
            <a:r>
              <a:rPr lang="zh-CN" altLang="en-US" sz="2400" b="1" dirty="0">
                <a:solidFill>
                  <a:srgbClr val="0000FF"/>
                </a:solidFill>
                <a:latin typeface="Times New Roman" panose="02020603050405020304" pitchFamily="18" charset="0"/>
              </a:rPr>
              <a:t>纯整数，即：</a:t>
            </a:r>
            <a:r>
              <a:rPr lang="en-US" altLang="zh-CN" sz="2400" b="1" dirty="0">
                <a:solidFill>
                  <a:srgbClr val="0000FF"/>
                </a:solidFill>
                <a:latin typeface="Times New Roman" panose="02020603050405020304" pitchFamily="18" charset="0"/>
              </a:rPr>
              <a:t>1</a:t>
            </a:r>
            <a:r>
              <a:rPr lang="en-US" altLang="zh-CN" sz="2400" b="1" i="1" dirty="0">
                <a:solidFill>
                  <a:srgbClr val="0000FF"/>
                </a:solidFill>
                <a:latin typeface="Times New Roman" panose="02020603050405020304" pitchFamily="18" charset="0"/>
              </a:rPr>
              <a:t>≤|N|≤2</a:t>
            </a:r>
            <a:r>
              <a:rPr lang="en-US" altLang="zh-CN" sz="2400" b="1" baseline="30000" dirty="0">
                <a:solidFill>
                  <a:srgbClr val="0000FF"/>
                </a:solidFill>
                <a:latin typeface="Times New Roman" panose="02020603050405020304" pitchFamily="18" charset="0"/>
              </a:rPr>
              <a:t>-n</a:t>
            </a:r>
            <a:r>
              <a:rPr lang="en-US" altLang="zh-CN" sz="2400" b="1" i="1" dirty="0">
                <a:solidFill>
                  <a:srgbClr val="0000FF"/>
                </a:solidFill>
                <a:latin typeface="Times New Roman" panose="02020603050405020304" pitchFamily="18" charset="0"/>
              </a:rPr>
              <a:t>-1 </a:t>
            </a:r>
            <a:endParaRPr lang="zh-CN" altLang="en-US" sz="2400" b="1" dirty="0">
              <a:solidFill>
                <a:srgbClr val="0000FF"/>
              </a:solidFill>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75">
                                            <p:txEl>
                                              <p:pRg st="0" end="0"/>
                                            </p:txEl>
                                          </p:spTgt>
                                        </p:tgtEl>
                                        <p:attrNameLst>
                                          <p:attrName>style.visibility</p:attrName>
                                        </p:attrNameLst>
                                      </p:cBhvr>
                                      <p:to>
                                        <p:strVal val="visible"/>
                                      </p:to>
                                    </p:set>
                                    <p:animEffect transition="in" filter="wipe(left)">
                                      <p:cBhvr>
                                        <p:cTn id="17" dur="500"/>
                                        <p:tgtEl>
                                          <p:spTgt spid="317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44488" y="661988"/>
            <a:ext cx="3536950" cy="549275"/>
          </a:xfrm>
          <a:prstGeom prst="rect">
            <a:avLst/>
          </a:prstGeom>
          <a:noFill/>
          <a:ln w="9525">
            <a:noFill/>
            <a:miter lim="800000"/>
          </a:ln>
          <a:effectLst/>
        </p:spPr>
        <p:txBody>
          <a:bodyPr wrap="none">
            <a:spAutoFit/>
          </a:bodyPr>
          <a:lstStyle/>
          <a:p>
            <a:pPr marR="0" defTabSz="914400" fontAlgn="base">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1.4.2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数的浮点表示</a:t>
            </a:r>
          </a:p>
        </p:txBody>
      </p:sp>
      <p:sp>
        <p:nvSpPr>
          <p:cNvPr id="32771" name="Text Box 3"/>
          <p:cNvSpPr txBox="1">
            <a:spLocks noChangeArrowheads="1"/>
          </p:cNvSpPr>
          <p:nvPr/>
        </p:nvSpPr>
        <p:spPr bwMode="auto">
          <a:xfrm>
            <a:off x="882650" y="1509713"/>
            <a:ext cx="7497763" cy="3711575"/>
          </a:xfrm>
          <a:prstGeom prst="rect">
            <a:avLst/>
          </a:prstGeom>
          <a:noFill/>
          <a:ln w="9525">
            <a:noFill/>
            <a:miter lim="800000"/>
          </a:ln>
        </p:spPr>
        <p:txBody>
          <a:bodyPr>
            <a:spAutoFit/>
          </a:bodyPr>
          <a:lstStyle/>
          <a:p>
            <a:pPr marR="0" indent="666750" defTabSz="914400" fontAlgn="base">
              <a:lnSpc>
                <a:spcPct val="120000"/>
              </a:lnSpc>
              <a:spcBef>
                <a:spcPts val="0"/>
              </a:spcBef>
              <a:buClrTx/>
              <a:buSzTx/>
              <a:buFontTx/>
              <a:buNone/>
              <a:defRPr/>
            </a:pPr>
            <a:r>
              <a:rPr kumimoji="1" lang="zh-CN" altLang="en-US" kern="1200" cap="none" spc="0" normalizeH="0" baseline="0" noProof="0" dirty="0">
                <a:latin typeface="Times New Roman" panose="02020603050405020304" pitchFamily="18" charset="0"/>
                <a:ea typeface="宋体" panose="02010600030101010101" pitchFamily="2" charset="-122"/>
                <a:cs typeface="+mn-cs"/>
              </a:rPr>
              <a:t>定点数的数域较小。若既要能表示很小的数，又要能表示很大的数，则采用浮点表示法比较合适。</a:t>
            </a:r>
            <a:endParaRPr kumimoji="0" lang="zh-CN" altLang="en-US" kern="1200" cap="none" spc="0" normalizeH="0" baseline="0" noProof="0" dirty="0">
              <a:latin typeface="Times New Roman" panose="02020603050405020304" pitchFamily="18" charset="0"/>
              <a:ea typeface="宋体" panose="02010600030101010101" pitchFamily="2" charset="-122"/>
              <a:cs typeface="+mn-cs"/>
            </a:endParaRPr>
          </a:p>
          <a:p>
            <a:pPr marR="0" defTabSz="914400">
              <a:lnSpc>
                <a:spcPct val="120000"/>
              </a:lnSpc>
              <a:spcBef>
                <a:spcPts val="0"/>
              </a:spcBef>
              <a:buClrTx/>
              <a:buSzTx/>
              <a:buFontTx/>
              <a:buNone/>
              <a:defRPr/>
            </a:pPr>
            <a:r>
              <a:rPr kumimoji="0" lang="zh-CN" altLang="en-US" kern="1200" cap="none" spc="0" normalizeH="0" baseline="0" noProof="0" dirty="0">
                <a:latin typeface="Times New Roman" panose="02020603050405020304" pitchFamily="18" charset="0"/>
                <a:ea typeface="宋体" panose="02010600030101010101" pitchFamily="2" charset="-122"/>
                <a:cs typeface="+mn-cs"/>
              </a:rPr>
              <a:t>        数的浮点表示法是指表示一个数时，其小数点的位置是浮动的，实际上是数的指数计数法在计算机中的具体体现，解决了定点表示中取值范围过窄的问题。</a:t>
            </a:r>
            <a:endParaRPr kumimoji="1" lang="zh-CN" altLang="en-US" kern="12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wipe(left)">
                                      <p:cBhvr>
                                        <p:cTn id="12" dur="500"/>
                                        <p:tgtEl>
                                          <p:spTgt spid="327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p:cNvSpPr txBox="1"/>
          <p:nvPr/>
        </p:nvSpPr>
        <p:spPr>
          <a:xfrm>
            <a:off x="581025" y="1476375"/>
            <a:ext cx="7691438" cy="1077913"/>
          </a:xfrm>
          <a:prstGeom prst="rect">
            <a:avLst/>
          </a:prstGeom>
          <a:noFill/>
          <a:ln w="9525">
            <a:noFill/>
          </a:ln>
        </p:spPr>
        <p:txBody>
          <a:bodyPr>
            <a:spAutoFit/>
          </a:bodyPr>
          <a:lstStyle/>
          <a:p>
            <a:pPr indent="666750" fontAlgn="base">
              <a:lnSpc>
                <a:spcPct val="120000"/>
              </a:lnSpc>
            </a:pPr>
            <a:r>
              <a:rPr lang="zh-CN" altLang="en-US" dirty="0">
                <a:latin typeface="Times New Roman" panose="02020603050405020304" pitchFamily="18" charset="0"/>
              </a:rPr>
              <a:t>浮点表示中，数由两部分构成：阶码部分和尾数部分。 </a:t>
            </a:r>
          </a:p>
        </p:txBody>
      </p:sp>
      <p:sp>
        <p:nvSpPr>
          <p:cNvPr id="32772" name="Text Box 4"/>
          <p:cNvSpPr txBox="1"/>
          <p:nvPr/>
        </p:nvSpPr>
        <p:spPr>
          <a:xfrm>
            <a:off x="1973263" y="2878138"/>
            <a:ext cx="4029075" cy="519112"/>
          </a:xfrm>
          <a:prstGeom prst="rect">
            <a:avLst/>
          </a:prstGeom>
          <a:noFill/>
          <a:ln w="9525">
            <a:noFill/>
          </a:ln>
        </p:spPr>
        <p:txBody>
          <a:bodyPr wrap="none">
            <a:spAutoFit/>
          </a:bodyPr>
          <a:lstStyle/>
          <a:p>
            <a:pPr fontAlgn="base"/>
            <a:r>
              <a:rPr lang="zh-CN" altLang="en-US" b="1" dirty="0">
                <a:solidFill>
                  <a:srgbClr val="FF00FF"/>
                </a:solidFill>
                <a:latin typeface="Times New Roman" panose="02020603050405020304" pitchFamily="18" charset="0"/>
              </a:rPr>
              <a:t>一般形式为</a:t>
            </a:r>
            <a:r>
              <a:rPr lang="zh-CN" altLang="en-US" dirty="0">
                <a:solidFill>
                  <a:srgbClr val="FF00FF"/>
                </a:solidFill>
                <a:latin typeface="Times New Roman" panose="02020603050405020304" pitchFamily="18" charset="0"/>
              </a:rPr>
              <a:t>：</a:t>
            </a:r>
            <a:r>
              <a:rPr lang="zh-CN" altLang="en-US" dirty="0">
                <a:latin typeface="Times New Roman" panose="02020603050405020304" pitchFamily="18" charset="0"/>
              </a:rPr>
              <a:t>	</a:t>
            </a:r>
            <a:r>
              <a:rPr lang="en-US" altLang="zh-CN" i="1" dirty="0">
                <a:latin typeface="Times New Roman" panose="02020603050405020304" pitchFamily="18" charset="0"/>
              </a:rPr>
              <a:t>N</a:t>
            </a:r>
            <a:r>
              <a:rPr lang="en-US" altLang="zh-CN" dirty="0">
                <a:latin typeface="Times New Roman" panose="02020603050405020304" pitchFamily="18" charset="0"/>
              </a:rPr>
              <a:t>=2</a:t>
            </a:r>
            <a:r>
              <a:rPr lang="en-US" altLang="zh-CN" baseline="30000" dirty="0">
                <a:latin typeface="Times New Roman" panose="02020603050405020304" pitchFamily="18" charset="0"/>
              </a:rPr>
              <a:t>J</a:t>
            </a:r>
            <a:r>
              <a:rPr lang="en-US" altLang="zh-CN" dirty="0">
                <a:latin typeface="Times New Roman" panose="02020603050405020304" pitchFamily="18" charset="0"/>
                <a:sym typeface="Symbol" panose="05050102010706020507" pitchFamily="18" charset="2"/>
              </a:rPr>
              <a:t>S</a:t>
            </a:r>
            <a:endParaRPr lang="en-US" altLang="zh-CN" dirty="0">
              <a:latin typeface="Times New Roman" panose="02020603050405020304" pitchFamily="18" charset="0"/>
            </a:endParaRPr>
          </a:p>
        </p:txBody>
      </p:sp>
      <p:sp>
        <p:nvSpPr>
          <p:cNvPr id="32773" name="Text Box 5"/>
          <p:cNvSpPr txBox="1"/>
          <p:nvPr/>
        </p:nvSpPr>
        <p:spPr>
          <a:xfrm>
            <a:off x="1227138" y="3446463"/>
            <a:ext cx="7239000" cy="1901825"/>
          </a:xfrm>
          <a:prstGeom prst="rect">
            <a:avLst/>
          </a:prstGeom>
          <a:noFill/>
          <a:ln w="9525">
            <a:noFill/>
          </a:ln>
        </p:spPr>
        <p:txBody>
          <a:bodyPr>
            <a:spAutoFit/>
          </a:bodyPr>
          <a:lstStyle/>
          <a:p>
            <a:pPr fontAlgn="base">
              <a:lnSpc>
                <a:spcPct val="140000"/>
              </a:lnSpc>
              <a:spcBef>
                <a:spcPct val="50000"/>
              </a:spcBef>
            </a:pPr>
            <a:r>
              <a:rPr lang="zh-CN" altLang="en-US" dirty="0">
                <a:latin typeface="Times New Roman" panose="02020603050405020304" pitchFamily="18" charset="0"/>
              </a:rPr>
              <a:t>其中</a:t>
            </a:r>
            <a:r>
              <a:rPr lang="en-US" altLang="zh-CN" dirty="0">
                <a:solidFill>
                  <a:srgbClr val="C00000"/>
                </a:solidFill>
                <a:latin typeface="Times New Roman" panose="02020603050405020304" pitchFamily="18" charset="0"/>
              </a:rPr>
              <a:t>2</a:t>
            </a:r>
            <a:r>
              <a:rPr lang="en-US" altLang="zh-CN" baseline="30000" dirty="0">
                <a:solidFill>
                  <a:srgbClr val="C00000"/>
                </a:solidFill>
                <a:latin typeface="Times New Roman" panose="02020603050405020304" pitchFamily="18" charset="0"/>
              </a:rPr>
              <a:t>J</a:t>
            </a:r>
            <a:r>
              <a:rPr lang="zh-CN" altLang="zh-CN" dirty="0">
                <a:latin typeface="Times New Roman" panose="02020603050405020304" pitchFamily="18" charset="0"/>
              </a:rPr>
              <a:t>称为</a:t>
            </a:r>
            <a:r>
              <a:rPr lang="en-US" altLang="zh-CN" i="1" dirty="0">
                <a:latin typeface="Times New Roman" panose="02020603050405020304" pitchFamily="18" charset="0"/>
              </a:rPr>
              <a:t>N</a:t>
            </a:r>
            <a:r>
              <a:rPr lang="zh-CN" altLang="zh-CN" dirty="0">
                <a:latin typeface="Times New Roman" panose="02020603050405020304" pitchFamily="18" charset="0"/>
              </a:rPr>
              <a:t>的</a:t>
            </a:r>
            <a:r>
              <a:rPr lang="zh-CN" altLang="en-US" dirty="0">
                <a:solidFill>
                  <a:srgbClr val="C00000"/>
                </a:solidFill>
                <a:latin typeface="Times New Roman" panose="02020603050405020304" pitchFamily="18" charset="0"/>
              </a:rPr>
              <a:t>阶码</a:t>
            </a:r>
            <a:r>
              <a:rPr lang="zh-CN" altLang="en-US" dirty="0">
                <a:latin typeface="Times New Roman" panose="02020603050405020304" pitchFamily="18" charset="0"/>
              </a:rPr>
              <a:t>（</a:t>
            </a:r>
            <a:r>
              <a:rPr lang="zh-CN" altLang="zh-CN" dirty="0">
                <a:latin typeface="Times New Roman" panose="02020603050405020304" pitchFamily="18" charset="0"/>
              </a:rPr>
              <a:t>指数</a:t>
            </a:r>
            <a:r>
              <a:rPr lang="zh-CN" altLang="en-US" dirty="0">
                <a:latin typeface="Times New Roman" panose="02020603050405020304" pitchFamily="18" charset="0"/>
              </a:rPr>
              <a:t>）</a:t>
            </a:r>
            <a:r>
              <a:rPr lang="zh-CN" altLang="zh-CN" dirty="0">
                <a:latin typeface="Times New Roman" panose="02020603050405020304" pitchFamily="18" charset="0"/>
              </a:rPr>
              <a:t>部分，表示</a:t>
            </a:r>
            <a:r>
              <a:rPr lang="zh-CN" altLang="zh-CN" dirty="0">
                <a:solidFill>
                  <a:srgbClr val="C00000"/>
                </a:solidFill>
                <a:latin typeface="Times New Roman" panose="02020603050405020304" pitchFamily="18" charset="0"/>
              </a:rPr>
              <a:t>小数点的位置</a:t>
            </a:r>
            <a:r>
              <a:rPr lang="zh-CN" altLang="zh-CN" dirty="0">
                <a:latin typeface="Times New Roman" panose="02020603050405020304" pitchFamily="18" charset="0"/>
              </a:rPr>
              <a:t>，</a:t>
            </a:r>
            <a:r>
              <a:rPr lang="en-US" altLang="zh-CN" i="1" dirty="0">
                <a:solidFill>
                  <a:srgbClr val="C00000"/>
                </a:solidFill>
                <a:latin typeface="Times New Roman" panose="02020603050405020304" pitchFamily="18" charset="0"/>
              </a:rPr>
              <a:t>S</a:t>
            </a:r>
            <a:r>
              <a:rPr lang="zh-CN" altLang="zh-CN" dirty="0">
                <a:latin typeface="Times New Roman" panose="02020603050405020304" pitchFamily="18" charset="0"/>
              </a:rPr>
              <a:t>为</a:t>
            </a:r>
            <a:r>
              <a:rPr lang="en-US" altLang="zh-CN" i="1" dirty="0">
                <a:latin typeface="Times New Roman" panose="02020603050405020304" pitchFamily="18" charset="0"/>
              </a:rPr>
              <a:t>N</a:t>
            </a:r>
            <a:r>
              <a:rPr lang="zh-CN" altLang="zh-CN" dirty="0">
                <a:latin typeface="Times New Roman" panose="02020603050405020304" pitchFamily="18" charset="0"/>
              </a:rPr>
              <a:t>的</a:t>
            </a:r>
            <a:r>
              <a:rPr lang="zh-CN" altLang="zh-CN" dirty="0">
                <a:solidFill>
                  <a:srgbClr val="C00000"/>
                </a:solidFill>
                <a:latin typeface="Times New Roman" panose="02020603050405020304" pitchFamily="18" charset="0"/>
              </a:rPr>
              <a:t>尾数</a:t>
            </a:r>
            <a:r>
              <a:rPr lang="zh-CN" altLang="zh-CN" dirty="0">
                <a:latin typeface="Times New Roman" panose="02020603050405020304" pitchFamily="18" charset="0"/>
              </a:rPr>
              <a:t>部分，表示</a:t>
            </a:r>
            <a:r>
              <a:rPr lang="zh-CN" altLang="zh-CN" dirty="0">
                <a:solidFill>
                  <a:srgbClr val="C00000"/>
                </a:solidFill>
                <a:latin typeface="Times New Roman" panose="02020603050405020304" pitchFamily="18" charset="0"/>
              </a:rPr>
              <a:t>数的符号和有效数字</a:t>
            </a:r>
            <a:r>
              <a:rPr lang="zh-CN" altLang="zh-CN" dirty="0">
                <a:latin typeface="Times New Roman" panose="02020603050405020304" pitchFamily="18" charset="0"/>
              </a:rPr>
              <a:t>。</a:t>
            </a:r>
            <a:endParaRPr lang="zh-CN" altLang="en-US" baseline="30000" dirty="0">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2">
                                            <p:txEl>
                                              <p:pRg st="0" end="0"/>
                                            </p:txEl>
                                          </p:spTgt>
                                        </p:tgtEl>
                                        <p:attrNameLst>
                                          <p:attrName>style.visibility</p:attrName>
                                        </p:attrNameLst>
                                      </p:cBhvr>
                                      <p:to>
                                        <p:strVal val="visible"/>
                                      </p:to>
                                    </p:set>
                                    <p:animEffect transition="in" filter="wipe(left)">
                                      <p:cBhvr>
                                        <p:cTn id="12" dur="500"/>
                                        <p:tgtEl>
                                          <p:spTgt spid="327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3">
                                            <p:txEl>
                                              <p:pRg st="0" end="0"/>
                                            </p:txEl>
                                          </p:spTgt>
                                        </p:tgtEl>
                                        <p:attrNameLst>
                                          <p:attrName>style.visibility</p:attrName>
                                        </p:attrNameLst>
                                      </p:cBhvr>
                                      <p:to>
                                        <p:strVal val="visible"/>
                                      </p:to>
                                    </p:set>
                                    <p:animEffect transition="in" filter="wipe(left)">
                                      <p:cBhvr>
                                        <p:cTn id="17" dur="500"/>
                                        <p:tgtEl>
                                          <p:spTgt spid="327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2772" grpId="0" build="p"/>
      <p:bldP spid="3277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2"/>
          <p:cNvSpPr txBox="1"/>
          <p:nvPr/>
        </p:nvSpPr>
        <p:spPr>
          <a:xfrm>
            <a:off x="806450" y="1427163"/>
            <a:ext cx="7767638" cy="1384300"/>
          </a:xfrm>
          <a:prstGeom prst="rect">
            <a:avLst/>
          </a:prstGeom>
          <a:noFill/>
          <a:ln w="9525">
            <a:noFill/>
          </a:ln>
        </p:spPr>
        <p:txBody>
          <a:bodyPr>
            <a:spAutoFit/>
          </a:bodyPr>
          <a:lstStyle/>
          <a:p>
            <a:r>
              <a:rPr lang="zh-CN" altLang="en-US" dirty="0">
                <a:latin typeface="Times New Roman" panose="02020603050405020304" pitchFamily="18" charset="0"/>
              </a:rPr>
              <a:t>        在浮点数中，为了在尾数中表示最多的有效数据位， 同时使浮点数具有唯一的表示方式，规定尾数部分用纯小数给出，且最高数值位非</a:t>
            </a:r>
            <a:r>
              <a:rPr lang="en-US" altLang="zh-CN" dirty="0">
                <a:latin typeface="Times New Roman" panose="02020603050405020304" pitchFamily="18" charset="0"/>
              </a:rPr>
              <a:t>0</a:t>
            </a:r>
            <a:r>
              <a:rPr lang="zh-CN" altLang="en-US" dirty="0">
                <a:latin typeface="Times New Roman" panose="02020603050405020304" pitchFamily="18" charset="0"/>
              </a:rPr>
              <a:t>，</a:t>
            </a:r>
          </a:p>
        </p:txBody>
      </p:sp>
      <p:graphicFrame>
        <p:nvGraphicFramePr>
          <p:cNvPr id="24578" name="Object 3"/>
          <p:cNvGraphicFramePr/>
          <p:nvPr/>
        </p:nvGraphicFramePr>
        <p:xfrm>
          <a:off x="3195638" y="2868613"/>
          <a:ext cx="2538412" cy="747712"/>
        </p:xfrm>
        <a:graphic>
          <a:graphicData uri="http://schemas.openxmlformats.org/presentationml/2006/ole">
            <mc:AlternateContent xmlns:mc="http://schemas.openxmlformats.org/markup-compatibility/2006">
              <mc:Choice xmlns:v="urn:schemas-microsoft-com:vml" Requires="v">
                <p:oleObj spid="_x0000_s26631" r:id="rId3" imgW="812165" imgH="393700" progId="Equation.3">
                  <p:embed/>
                </p:oleObj>
              </mc:Choice>
              <mc:Fallback>
                <p:oleObj r:id="rId3" imgW="812165" imgH="393700" progId="Equation.3">
                  <p:embed/>
                  <p:pic>
                    <p:nvPicPr>
                      <p:cNvPr id="0" name="图片 3112"/>
                      <p:cNvPicPr/>
                      <p:nvPr/>
                    </p:nvPicPr>
                    <p:blipFill>
                      <a:blip r:embed="rId4"/>
                      <a:stretch>
                        <a:fillRect/>
                      </a:stretch>
                    </p:blipFill>
                    <p:spPr>
                      <a:xfrm>
                        <a:off x="3195638" y="2868613"/>
                        <a:ext cx="2538412" cy="747712"/>
                      </a:xfrm>
                      <a:prstGeom prst="rect">
                        <a:avLst/>
                      </a:prstGeom>
                      <a:noFill/>
                      <a:ln w="38100">
                        <a:noFill/>
                        <a:miter/>
                      </a:ln>
                    </p:spPr>
                  </p:pic>
                </p:oleObj>
              </mc:Fallback>
            </mc:AlternateContent>
          </a:graphicData>
        </a:graphic>
      </p:graphicFrame>
      <p:sp>
        <p:nvSpPr>
          <p:cNvPr id="24581" name="Text Box 5"/>
          <p:cNvSpPr txBox="1"/>
          <p:nvPr/>
        </p:nvSpPr>
        <p:spPr>
          <a:xfrm>
            <a:off x="847725" y="3608388"/>
            <a:ext cx="6557963" cy="522287"/>
          </a:xfrm>
          <a:prstGeom prst="rect">
            <a:avLst/>
          </a:prstGeom>
          <a:noFill/>
          <a:ln w="9525">
            <a:noFill/>
          </a:ln>
        </p:spPr>
        <p:txBody>
          <a:bodyPr wrap="none">
            <a:spAutoFit/>
          </a:bodyPr>
          <a:lstStyle/>
          <a:p>
            <a:pPr fontAlgn="base"/>
            <a:r>
              <a:rPr lang="zh-CN" altLang="en-US" dirty="0">
                <a:latin typeface="Times New Roman" panose="02020603050405020304" pitchFamily="18" charset="0"/>
              </a:rPr>
              <a:t>       规格化数可以提高运算精度。例如：</a:t>
            </a:r>
          </a:p>
        </p:txBody>
      </p:sp>
      <p:graphicFrame>
        <p:nvGraphicFramePr>
          <p:cNvPr id="33798" name="Object 6"/>
          <p:cNvGraphicFramePr/>
          <p:nvPr/>
        </p:nvGraphicFramePr>
        <p:xfrm>
          <a:off x="1711325" y="4395788"/>
          <a:ext cx="5538788" cy="442912"/>
        </p:xfrm>
        <a:graphic>
          <a:graphicData uri="http://schemas.openxmlformats.org/presentationml/2006/ole">
            <mc:AlternateContent xmlns:mc="http://schemas.openxmlformats.org/markup-compatibility/2006">
              <mc:Choice xmlns:v="urn:schemas-microsoft-com:vml" Requires="v">
                <p:oleObj spid="_x0000_s26632" r:id="rId5" imgW="5534660" imgH="444500" progId="Equation.3">
                  <p:embed/>
                </p:oleObj>
              </mc:Choice>
              <mc:Fallback>
                <p:oleObj r:id="rId5" imgW="5534660" imgH="444500" progId="Equation.3">
                  <p:embed/>
                  <p:pic>
                    <p:nvPicPr>
                      <p:cNvPr id="0" name="图片 3113"/>
                      <p:cNvPicPr/>
                      <p:nvPr/>
                    </p:nvPicPr>
                    <p:blipFill>
                      <a:blip r:embed="rId6"/>
                      <a:stretch>
                        <a:fillRect/>
                      </a:stretch>
                    </p:blipFill>
                    <p:spPr>
                      <a:xfrm>
                        <a:off x="1711325" y="4395788"/>
                        <a:ext cx="5538788" cy="442912"/>
                      </a:xfrm>
                      <a:prstGeom prst="rect">
                        <a:avLst/>
                      </a:prstGeom>
                      <a:noFill/>
                      <a:ln w="38100">
                        <a:noFill/>
                        <a:miter/>
                      </a:ln>
                    </p:spPr>
                  </p:pic>
                </p:oleObj>
              </mc:Fallback>
            </mc:AlternateContent>
          </a:graphicData>
        </a:graphic>
      </p:graphicFrame>
      <p:sp>
        <p:nvSpPr>
          <p:cNvPr id="33799" name="Text Box 7"/>
          <p:cNvSpPr txBox="1"/>
          <p:nvPr/>
        </p:nvSpPr>
        <p:spPr>
          <a:xfrm>
            <a:off x="933450" y="5038725"/>
            <a:ext cx="7219950" cy="1385888"/>
          </a:xfrm>
          <a:prstGeom prst="rect">
            <a:avLst/>
          </a:prstGeom>
          <a:noFill/>
          <a:ln w="9525">
            <a:noFill/>
          </a:ln>
        </p:spPr>
        <p:txBody>
          <a:bodyPr>
            <a:spAutoFit/>
          </a:bodyPr>
          <a:lstStyle/>
          <a:p>
            <a:pPr fontAlgn="base">
              <a:lnSpc>
                <a:spcPct val="150000"/>
              </a:lnSpc>
              <a:spcBef>
                <a:spcPct val="50000"/>
              </a:spcBef>
            </a:pPr>
            <a:r>
              <a:rPr lang="zh-CN" altLang="en-US" dirty="0">
                <a:latin typeface="Times New Roman" panose="02020603050405020304" pitchFamily="18" charset="0"/>
              </a:rPr>
              <a:t>        如果尾数的数值部分只有</a:t>
            </a:r>
            <a:r>
              <a:rPr lang="en-US" altLang="zh-CN" dirty="0">
                <a:latin typeface="Times New Roman" panose="02020603050405020304" pitchFamily="18" charset="0"/>
              </a:rPr>
              <a:t>4</a:t>
            </a:r>
            <a:r>
              <a:rPr lang="zh-CN" altLang="en-US" dirty="0">
                <a:latin typeface="Times New Roman" panose="02020603050405020304" pitchFamily="18" charset="0"/>
              </a:rPr>
              <a:t>位，则后一种表示将产生误差。</a:t>
            </a:r>
          </a:p>
        </p:txBody>
      </p:sp>
      <p:sp>
        <p:nvSpPr>
          <p:cNvPr id="24583" name="矩形 7"/>
          <p:cNvSpPr/>
          <p:nvPr/>
        </p:nvSpPr>
        <p:spPr>
          <a:xfrm>
            <a:off x="627063" y="747713"/>
            <a:ext cx="2698750" cy="522287"/>
          </a:xfrm>
          <a:prstGeom prst="rect">
            <a:avLst/>
          </a:prstGeom>
          <a:noFill/>
          <a:ln w="9525">
            <a:noFill/>
          </a:ln>
        </p:spPr>
        <p:txBody>
          <a:bodyPr wrap="none">
            <a:spAutoFit/>
          </a:bodyPr>
          <a:lstStyle/>
          <a:p>
            <a:r>
              <a:rPr lang="zh-CN" altLang="en-US" b="1" dirty="0">
                <a:solidFill>
                  <a:srgbClr val="C00000"/>
                </a:solidFill>
                <a:latin typeface="Times New Roman" panose="02020603050405020304" pitchFamily="18" charset="0"/>
              </a:rPr>
              <a:t>浮点数的规格化</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wipe(left)">
                                      <p:cBhvr>
                                        <p:cTn id="7" dur="500"/>
                                        <p:tgtEl>
                                          <p:spTgt spid="337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9">
                                            <p:txEl>
                                              <p:pRg st="0" end="0"/>
                                            </p:txEl>
                                          </p:spTgt>
                                        </p:tgtEl>
                                        <p:attrNameLst>
                                          <p:attrName>style.visibility</p:attrName>
                                        </p:attrNameLst>
                                      </p:cBhvr>
                                      <p:to>
                                        <p:strVal val="visible"/>
                                      </p:to>
                                    </p:set>
                                    <p:animEffect transition="in" filter="wipe(left)">
                                      <p:cBhvr>
                                        <p:cTn id="12" dur="500"/>
                                        <p:tgtEl>
                                          <p:spTgt spid="337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2"/>
          <p:cNvGrpSpPr/>
          <p:nvPr/>
        </p:nvGrpSpPr>
        <p:grpSpPr>
          <a:xfrm>
            <a:off x="1141413" y="1476375"/>
            <a:ext cx="5789612" cy="2168525"/>
            <a:chOff x="717" y="587"/>
            <a:chExt cx="3647" cy="1366"/>
          </a:xfrm>
        </p:grpSpPr>
        <p:grpSp>
          <p:nvGrpSpPr>
            <p:cNvPr id="25610" name="Group 125"/>
            <p:cNvGrpSpPr/>
            <p:nvPr/>
          </p:nvGrpSpPr>
          <p:grpSpPr>
            <a:xfrm>
              <a:off x="753" y="587"/>
              <a:ext cx="3611" cy="443"/>
              <a:chOff x="764" y="564"/>
              <a:chExt cx="3611" cy="443"/>
            </a:xfrm>
          </p:grpSpPr>
          <p:sp>
            <p:nvSpPr>
              <p:cNvPr id="25619" name="Rectangle 13"/>
              <p:cNvSpPr/>
              <p:nvPr/>
            </p:nvSpPr>
            <p:spPr>
              <a:xfrm>
                <a:off x="4016" y="564"/>
                <a:ext cx="282" cy="432"/>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zh-CN" altLang="en-US" dirty="0">
                    <a:latin typeface="Arial" panose="020B0604020202020204" pitchFamily="34" charset="0"/>
                  </a:rPr>
                  <a:t>０</a:t>
                </a:r>
              </a:p>
            </p:txBody>
          </p:sp>
          <p:sp>
            <p:nvSpPr>
              <p:cNvPr id="25620" name="Rectangle 12"/>
              <p:cNvSpPr/>
              <p:nvPr/>
            </p:nvSpPr>
            <p:spPr>
              <a:xfrm>
                <a:off x="3552" y="564"/>
                <a:ext cx="464" cy="432"/>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zh-CN" altLang="en-US" dirty="0">
                    <a:latin typeface="Arial" panose="020B0604020202020204" pitchFamily="34" charset="0"/>
                  </a:rPr>
                  <a:t>１</a:t>
                </a:r>
              </a:p>
            </p:txBody>
          </p:sp>
          <p:sp>
            <p:nvSpPr>
              <p:cNvPr id="25621" name="Rectangle 11"/>
              <p:cNvSpPr/>
              <p:nvPr/>
            </p:nvSpPr>
            <p:spPr>
              <a:xfrm>
                <a:off x="3087" y="564"/>
                <a:ext cx="465" cy="432"/>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zh-CN" altLang="en-US" dirty="0">
                    <a:latin typeface="Arial" panose="020B0604020202020204" pitchFamily="34" charset="0"/>
                  </a:rPr>
                  <a:t>０</a:t>
                </a:r>
              </a:p>
            </p:txBody>
          </p:sp>
          <p:sp>
            <p:nvSpPr>
              <p:cNvPr id="25622" name="Rectangle 10"/>
              <p:cNvSpPr/>
              <p:nvPr/>
            </p:nvSpPr>
            <p:spPr>
              <a:xfrm>
                <a:off x="2622" y="564"/>
                <a:ext cx="465" cy="432"/>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zh-CN" altLang="en-US" dirty="0">
                    <a:latin typeface="Arial" panose="020B0604020202020204" pitchFamily="34" charset="0"/>
                  </a:rPr>
                  <a:t>１</a:t>
                </a:r>
              </a:p>
            </p:txBody>
          </p:sp>
          <p:sp>
            <p:nvSpPr>
              <p:cNvPr id="25623" name="Rectangle 9"/>
              <p:cNvSpPr/>
              <p:nvPr/>
            </p:nvSpPr>
            <p:spPr>
              <a:xfrm>
                <a:off x="2158" y="564"/>
                <a:ext cx="464" cy="432"/>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zh-CN" altLang="en-US" dirty="0">
                    <a:latin typeface="Arial" panose="020B0604020202020204" pitchFamily="34" charset="0"/>
                  </a:rPr>
                  <a:t>０</a:t>
                </a:r>
              </a:p>
            </p:txBody>
          </p:sp>
          <p:sp>
            <p:nvSpPr>
              <p:cNvPr id="25624" name="Rectangle 8"/>
              <p:cNvSpPr/>
              <p:nvPr/>
            </p:nvSpPr>
            <p:spPr>
              <a:xfrm>
                <a:off x="1706" y="564"/>
                <a:ext cx="452" cy="432"/>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zh-CN" altLang="en-US" dirty="0">
                    <a:latin typeface="Arial" panose="020B0604020202020204" pitchFamily="34" charset="0"/>
                  </a:rPr>
                  <a:t>０</a:t>
                </a:r>
              </a:p>
            </p:txBody>
          </p:sp>
          <p:sp>
            <p:nvSpPr>
              <p:cNvPr id="25625" name="Rectangle 7"/>
              <p:cNvSpPr/>
              <p:nvPr/>
            </p:nvSpPr>
            <p:spPr>
              <a:xfrm>
                <a:off x="1229" y="564"/>
                <a:ext cx="477" cy="432"/>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zh-CN" altLang="en-US" dirty="0">
                    <a:latin typeface="Arial" panose="020B0604020202020204" pitchFamily="34" charset="0"/>
                  </a:rPr>
                  <a:t>１</a:t>
                </a:r>
              </a:p>
            </p:txBody>
          </p:sp>
          <p:sp>
            <p:nvSpPr>
              <p:cNvPr id="25626" name="Rectangle 6"/>
              <p:cNvSpPr/>
              <p:nvPr/>
            </p:nvSpPr>
            <p:spPr>
              <a:xfrm>
                <a:off x="764" y="564"/>
                <a:ext cx="465" cy="432"/>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zh-CN" altLang="en-US" dirty="0">
                    <a:latin typeface="Arial" panose="020B0604020202020204" pitchFamily="34" charset="0"/>
                  </a:rPr>
                  <a:t>０</a:t>
                </a:r>
              </a:p>
            </p:txBody>
          </p:sp>
          <p:sp>
            <p:nvSpPr>
              <p:cNvPr id="25627" name="Line 14"/>
              <p:cNvSpPr/>
              <p:nvPr/>
            </p:nvSpPr>
            <p:spPr>
              <a:xfrm>
                <a:off x="831" y="575"/>
                <a:ext cx="3534" cy="0"/>
              </a:xfrm>
              <a:prstGeom prst="line">
                <a:avLst/>
              </a:prstGeom>
              <a:ln w="12700" cap="flat" cmpd="sng">
                <a:solidFill>
                  <a:srgbClr val="FF99FF"/>
                </a:solidFill>
                <a:prstDash val="solid"/>
                <a:headEnd type="none" w="med" len="med"/>
                <a:tailEnd type="none" w="med" len="med"/>
              </a:ln>
            </p:spPr>
          </p:sp>
          <p:sp>
            <p:nvSpPr>
              <p:cNvPr id="25628" name="Line 16"/>
              <p:cNvSpPr/>
              <p:nvPr/>
            </p:nvSpPr>
            <p:spPr>
              <a:xfrm>
                <a:off x="820" y="575"/>
                <a:ext cx="0" cy="432"/>
              </a:xfrm>
              <a:prstGeom prst="line">
                <a:avLst/>
              </a:prstGeom>
              <a:ln w="12700" cap="flat" cmpd="sng">
                <a:solidFill>
                  <a:srgbClr val="FF99FF"/>
                </a:solidFill>
                <a:prstDash val="solid"/>
                <a:headEnd type="none" w="med" len="med"/>
                <a:tailEnd type="none" w="med" len="med"/>
              </a:ln>
            </p:spPr>
          </p:sp>
          <p:sp>
            <p:nvSpPr>
              <p:cNvPr id="25629" name="Line 17"/>
              <p:cNvSpPr/>
              <p:nvPr/>
            </p:nvSpPr>
            <p:spPr>
              <a:xfrm>
                <a:off x="1229" y="564"/>
                <a:ext cx="0" cy="432"/>
              </a:xfrm>
              <a:prstGeom prst="line">
                <a:avLst/>
              </a:prstGeom>
              <a:ln w="12700" cap="flat" cmpd="sng">
                <a:solidFill>
                  <a:srgbClr val="FF99FF"/>
                </a:solidFill>
                <a:prstDash val="solid"/>
                <a:headEnd type="none" w="med" len="med"/>
                <a:tailEnd type="none" w="med" len="med"/>
              </a:ln>
            </p:spPr>
          </p:sp>
          <p:sp>
            <p:nvSpPr>
              <p:cNvPr id="25630" name="Line 18"/>
              <p:cNvSpPr/>
              <p:nvPr/>
            </p:nvSpPr>
            <p:spPr>
              <a:xfrm>
                <a:off x="1706" y="564"/>
                <a:ext cx="0" cy="432"/>
              </a:xfrm>
              <a:prstGeom prst="line">
                <a:avLst/>
              </a:prstGeom>
              <a:ln w="12700" cap="flat" cmpd="sng">
                <a:solidFill>
                  <a:srgbClr val="FF99FF"/>
                </a:solidFill>
                <a:prstDash val="solid"/>
                <a:headEnd type="none" w="med" len="med"/>
                <a:tailEnd type="none" w="med" len="med"/>
              </a:ln>
            </p:spPr>
          </p:sp>
          <p:sp>
            <p:nvSpPr>
              <p:cNvPr id="25631" name="Line 19"/>
              <p:cNvSpPr/>
              <p:nvPr/>
            </p:nvSpPr>
            <p:spPr>
              <a:xfrm>
                <a:off x="2158" y="564"/>
                <a:ext cx="0" cy="432"/>
              </a:xfrm>
              <a:prstGeom prst="line">
                <a:avLst/>
              </a:prstGeom>
              <a:ln w="12700" cap="flat" cmpd="sng">
                <a:solidFill>
                  <a:srgbClr val="FF99FF"/>
                </a:solidFill>
                <a:prstDash val="solid"/>
                <a:headEnd type="none" w="med" len="med"/>
                <a:tailEnd type="none" w="med" len="med"/>
              </a:ln>
            </p:spPr>
          </p:sp>
          <p:sp>
            <p:nvSpPr>
              <p:cNvPr id="25632" name="Line 20"/>
              <p:cNvSpPr/>
              <p:nvPr/>
            </p:nvSpPr>
            <p:spPr>
              <a:xfrm>
                <a:off x="2622" y="564"/>
                <a:ext cx="0" cy="432"/>
              </a:xfrm>
              <a:prstGeom prst="line">
                <a:avLst/>
              </a:prstGeom>
              <a:ln w="12700" cap="flat" cmpd="sng">
                <a:solidFill>
                  <a:srgbClr val="FF99FF"/>
                </a:solidFill>
                <a:prstDash val="solid"/>
                <a:headEnd type="none" w="med" len="med"/>
                <a:tailEnd type="none" w="med" len="med"/>
              </a:ln>
            </p:spPr>
          </p:sp>
          <p:sp>
            <p:nvSpPr>
              <p:cNvPr id="25633" name="Line 21"/>
              <p:cNvSpPr/>
              <p:nvPr/>
            </p:nvSpPr>
            <p:spPr>
              <a:xfrm>
                <a:off x="3087" y="564"/>
                <a:ext cx="0" cy="432"/>
              </a:xfrm>
              <a:prstGeom prst="line">
                <a:avLst/>
              </a:prstGeom>
              <a:ln w="12700" cap="flat" cmpd="sng">
                <a:solidFill>
                  <a:srgbClr val="FF99FF"/>
                </a:solidFill>
                <a:prstDash val="solid"/>
                <a:headEnd type="none" w="med" len="med"/>
                <a:tailEnd type="none" w="med" len="med"/>
              </a:ln>
            </p:spPr>
          </p:sp>
          <p:sp>
            <p:nvSpPr>
              <p:cNvPr id="25634" name="Line 22"/>
              <p:cNvSpPr/>
              <p:nvPr/>
            </p:nvSpPr>
            <p:spPr>
              <a:xfrm>
                <a:off x="3552" y="564"/>
                <a:ext cx="0" cy="432"/>
              </a:xfrm>
              <a:prstGeom prst="line">
                <a:avLst/>
              </a:prstGeom>
              <a:ln w="12700" cap="flat" cmpd="sng">
                <a:solidFill>
                  <a:srgbClr val="FF99FF"/>
                </a:solidFill>
                <a:prstDash val="solid"/>
                <a:headEnd type="none" w="med" len="med"/>
                <a:tailEnd type="none" w="med" len="med"/>
              </a:ln>
            </p:spPr>
          </p:sp>
          <p:sp>
            <p:nvSpPr>
              <p:cNvPr id="25635" name="Line 23"/>
              <p:cNvSpPr/>
              <p:nvPr/>
            </p:nvSpPr>
            <p:spPr>
              <a:xfrm>
                <a:off x="4016" y="564"/>
                <a:ext cx="0" cy="432"/>
              </a:xfrm>
              <a:prstGeom prst="line">
                <a:avLst/>
              </a:prstGeom>
              <a:ln w="12700" cap="flat" cmpd="sng">
                <a:solidFill>
                  <a:srgbClr val="FF99FF"/>
                </a:solidFill>
                <a:prstDash val="solid"/>
                <a:headEnd type="none" w="med" len="med"/>
                <a:tailEnd type="none" w="med" len="med"/>
              </a:ln>
            </p:spPr>
          </p:sp>
          <p:sp>
            <p:nvSpPr>
              <p:cNvPr id="25636" name="Line 24"/>
              <p:cNvSpPr/>
              <p:nvPr/>
            </p:nvSpPr>
            <p:spPr>
              <a:xfrm>
                <a:off x="4365" y="574"/>
                <a:ext cx="0" cy="432"/>
              </a:xfrm>
              <a:prstGeom prst="line">
                <a:avLst/>
              </a:prstGeom>
              <a:ln w="12700" cap="flat" cmpd="sng">
                <a:solidFill>
                  <a:srgbClr val="FF99FF"/>
                </a:solidFill>
                <a:prstDash val="solid"/>
                <a:headEnd type="none" w="med" len="med"/>
                <a:tailEnd type="none" w="med" len="med"/>
              </a:ln>
            </p:spPr>
          </p:sp>
          <p:sp>
            <p:nvSpPr>
              <p:cNvPr id="25637" name="Line 15"/>
              <p:cNvSpPr/>
              <p:nvPr/>
            </p:nvSpPr>
            <p:spPr>
              <a:xfrm>
                <a:off x="841" y="1007"/>
                <a:ext cx="3534" cy="0"/>
              </a:xfrm>
              <a:prstGeom prst="line">
                <a:avLst/>
              </a:prstGeom>
              <a:ln w="12700" cap="flat" cmpd="sng">
                <a:solidFill>
                  <a:srgbClr val="FF99FF"/>
                </a:solidFill>
                <a:prstDash val="solid"/>
                <a:headEnd type="none" w="med" len="med"/>
                <a:tailEnd type="none" w="med" len="med"/>
              </a:ln>
            </p:spPr>
          </p:sp>
        </p:grpSp>
        <p:sp>
          <p:nvSpPr>
            <p:cNvPr id="25611" name="Line 126"/>
            <p:cNvSpPr/>
            <p:nvPr/>
          </p:nvSpPr>
          <p:spPr>
            <a:xfrm flipV="1">
              <a:off x="997" y="1030"/>
              <a:ext cx="0" cy="244"/>
            </a:xfrm>
            <a:prstGeom prst="line">
              <a:avLst/>
            </a:prstGeom>
            <a:ln w="9525" cap="flat" cmpd="sng">
              <a:solidFill>
                <a:schemeClr val="tx1"/>
              </a:solidFill>
              <a:prstDash val="solid"/>
              <a:headEnd type="none" w="med" len="med"/>
              <a:tailEnd type="triangle" w="med" len="med"/>
            </a:ln>
          </p:spPr>
        </p:sp>
        <p:sp>
          <p:nvSpPr>
            <p:cNvPr id="25612" name="Line 135"/>
            <p:cNvSpPr/>
            <p:nvPr/>
          </p:nvSpPr>
          <p:spPr>
            <a:xfrm flipV="1">
              <a:off x="2385" y="1022"/>
              <a:ext cx="0" cy="244"/>
            </a:xfrm>
            <a:prstGeom prst="line">
              <a:avLst/>
            </a:prstGeom>
            <a:ln w="9525" cap="flat" cmpd="sng">
              <a:solidFill>
                <a:schemeClr val="tx1"/>
              </a:solidFill>
              <a:prstDash val="solid"/>
              <a:headEnd type="none" w="med" len="med"/>
              <a:tailEnd type="triangle" w="med" len="med"/>
            </a:ln>
          </p:spPr>
        </p:sp>
        <p:sp>
          <p:nvSpPr>
            <p:cNvPr id="25613" name="AutoShape 136"/>
            <p:cNvSpPr/>
            <p:nvPr/>
          </p:nvSpPr>
          <p:spPr>
            <a:xfrm rot="-5400000">
              <a:off x="1639" y="908"/>
              <a:ext cx="96" cy="576"/>
            </a:xfrm>
            <a:prstGeom prst="leftBrace">
              <a:avLst>
                <a:gd name="adj1" fmla="val 50000"/>
                <a:gd name="adj2" fmla="val 50000"/>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25614" name="AutoShape 137"/>
            <p:cNvSpPr/>
            <p:nvPr/>
          </p:nvSpPr>
          <p:spPr>
            <a:xfrm rot="-5400000">
              <a:off x="3475" y="495"/>
              <a:ext cx="63" cy="1374"/>
            </a:xfrm>
            <a:prstGeom prst="leftBrace">
              <a:avLst>
                <a:gd name="adj1" fmla="val 181746"/>
                <a:gd name="adj2" fmla="val 50000"/>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25615" name="Text Box 138"/>
            <p:cNvSpPr txBox="1"/>
            <p:nvPr/>
          </p:nvSpPr>
          <p:spPr>
            <a:xfrm>
              <a:off x="717" y="1357"/>
              <a:ext cx="560" cy="596"/>
            </a:xfrm>
            <a:prstGeom prst="rect">
              <a:avLst/>
            </a:prstGeom>
            <a:noFill/>
            <a:ln w="9525">
              <a:noFill/>
            </a:ln>
          </p:spPr>
          <p:txBody>
            <a:bodyPr>
              <a:spAutoFit/>
            </a:bodyPr>
            <a:lstStyle/>
            <a:p>
              <a:pPr fontAlgn="base"/>
              <a:r>
                <a:rPr lang="zh-CN" altLang="en-US" dirty="0">
                  <a:latin typeface="Arial" panose="020B0604020202020204" pitchFamily="34" charset="0"/>
                </a:rPr>
                <a:t>阶符</a:t>
              </a:r>
            </a:p>
          </p:txBody>
        </p:sp>
        <p:sp>
          <p:nvSpPr>
            <p:cNvPr id="25616" name="Text Box 139"/>
            <p:cNvSpPr txBox="1"/>
            <p:nvPr/>
          </p:nvSpPr>
          <p:spPr>
            <a:xfrm>
              <a:off x="1404" y="1346"/>
              <a:ext cx="564" cy="327"/>
            </a:xfrm>
            <a:prstGeom prst="rect">
              <a:avLst/>
            </a:prstGeom>
            <a:noFill/>
            <a:ln w="9525">
              <a:noFill/>
            </a:ln>
          </p:spPr>
          <p:txBody>
            <a:bodyPr wrap="none">
              <a:spAutoFit/>
            </a:bodyPr>
            <a:lstStyle/>
            <a:p>
              <a:pPr fontAlgn="base"/>
              <a:r>
                <a:rPr lang="zh-CN" altLang="en-US" dirty="0">
                  <a:latin typeface="Arial" panose="020B0604020202020204" pitchFamily="34" charset="0"/>
                </a:rPr>
                <a:t>阶码</a:t>
              </a:r>
            </a:p>
          </p:txBody>
        </p:sp>
        <p:sp>
          <p:nvSpPr>
            <p:cNvPr id="25617" name="Text Box 140"/>
            <p:cNvSpPr txBox="1"/>
            <p:nvPr/>
          </p:nvSpPr>
          <p:spPr>
            <a:xfrm>
              <a:off x="2124" y="1337"/>
              <a:ext cx="564" cy="327"/>
            </a:xfrm>
            <a:prstGeom prst="rect">
              <a:avLst/>
            </a:prstGeom>
            <a:noFill/>
            <a:ln w="9525">
              <a:noFill/>
            </a:ln>
          </p:spPr>
          <p:txBody>
            <a:bodyPr wrap="none">
              <a:spAutoFit/>
            </a:bodyPr>
            <a:lstStyle/>
            <a:p>
              <a:pPr fontAlgn="base"/>
              <a:r>
                <a:rPr lang="zh-CN" altLang="en-US" dirty="0">
                  <a:latin typeface="Arial" panose="020B0604020202020204" pitchFamily="34" charset="0"/>
                </a:rPr>
                <a:t>尾符</a:t>
              </a:r>
            </a:p>
          </p:txBody>
        </p:sp>
        <p:sp>
          <p:nvSpPr>
            <p:cNvPr id="25618" name="Text Box 141"/>
            <p:cNvSpPr txBox="1"/>
            <p:nvPr/>
          </p:nvSpPr>
          <p:spPr>
            <a:xfrm>
              <a:off x="3232" y="1324"/>
              <a:ext cx="564" cy="327"/>
            </a:xfrm>
            <a:prstGeom prst="rect">
              <a:avLst/>
            </a:prstGeom>
            <a:noFill/>
            <a:ln w="9525">
              <a:noFill/>
            </a:ln>
          </p:spPr>
          <p:txBody>
            <a:bodyPr wrap="none">
              <a:spAutoFit/>
            </a:bodyPr>
            <a:lstStyle/>
            <a:p>
              <a:pPr fontAlgn="base"/>
              <a:r>
                <a:rPr lang="zh-CN" altLang="en-US" dirty="0">
                  <a:latin typeface="Arial" panose="020B0604020202020204" pitchFamily="34" charset="0"/>
                </a:rPr>
                <a:t>尾数</a:t>
              </a:r>
            </a:p>
          </p:txBody>
        </p:sp>
      </p:grpSp>
      <p:sp>
        <p:nvSpPr>
          <p:cNvPr id="110735" name="Text Box 143"/>
          <p:cNvSpPr txBox="1"/>
          <p:nvPr/>
        </p:nvSpPr>
        <p:spPr>
          <a:xfrm>
            <a:off x="1525588" y="712788"/>
            <a:ext cx="889000" cy="519112"/>
          </a:xfrm>
          <a:prstGeom prst="rect">
            <a:avLst/>
          </a:prstGeom>
          <a:noFill/>
          <a:ln w="9525">
            <a:noFill/>
          </a:ln>
        </p:spPr>
        <p:txBody>
          <a:bodyPr wrap="none">
            <a:spAutoFit/>
          </a:bodyPr>
          <a:lstStyle/>
          <a:p>
            <a:pPr fontAlgn="base"/>
            <a:r>
              <a:rPr lang="zh-CN" altLang="en-US" dirty="0">
                <a:latin typeface="Times New Roman" panose="02020603050405020304" pitchFamily="18" charset="0"/>
              </a:rPr>
              <a:t>例：</a:t>
            </a:r>
          </a:p>
        </p:txBody>
      </p:sp>
      <p:sp>
        <p:nvSpPr>
          <p:cNvPr id="110738" name="Text Box 146"/>
          <p:cNvSpPr txBox="1"/>
          <p:nvPr/>
        </p:nvSpPr>
        <p:spPr>
          <a:xfrm>
            <a:off x="912813" y="3614738"/>
            <a:ext cx="7064375" cy="519112"/>
          </a:xfrm>
          <a:prstGeom prst="rect">
            <a:avLst/>
          </a:prstGeom>
          <a:noFill/>
          <a:ln w="9525">
            <a:noFill/>
          </a:ln>
        </p:spPr>
        <p:txBody>
          <a:bodyPr wrap="none">
            <a:spAutoFit/>
          </a:bodyPr>
          <a:lstStyle/>
          <a:p>
            <a:pPr fontAlgn="base">
              <a:buChar char="•"/>
            </a:pPr>
            <a:r>
              <a:rPr lang="zh-CN" altLang="en-US" dirty="0">
                <a:latin typeface="Times New Roman" panose="02020603050405020304" pitchFamily="18" charset="0"/>
              </a:rPr>
              <a:t>机器零：浮点数的尾数为零或阶码为最小数</a:t>
            </a:r>
          </a:p>
        </p:txBody>
      </p:sp>
      <p:sp>
        <p:nvSpPr>
          <p:cNvPr id="110739" name="Text Box 147"/>
          <p:cNvSpPr txBox="1"/>
          <p:nvPr/>
        </p:nvSpPr>
        <p:spPr>
          <a:xfrm>
            <a:off x="909638" y="4318000"/>
            <a:ext cx="7407275" cy="519113"/>
          </a:xfrm>
          <a:prstGeom prst="rect">
            <a:avLst/>
          </a:prstGeom>
          <a:noFill/>
          <a:ln w="9525">
            <a:noFill/>
          </a:ln>
        </p:spPr>
        <p:txBody>
          <a:bodyPr wrap="none">
            <a:spAutoFit/>
          </a:bodyPr>
          <a:lstStyle/>
          <a:p>
            <a:pPr fontAlgn="base">
              <a:buChar char="•"/>
            </a:pPr>
            <a:r>
              <a:rPr lang="zh-CN" altLang="en-US" dirty="0">
                <a:latin typeface="Times New Roman" panose="02020603050405020304" pitchFamily="18" charset="0"/>
              </a:rPr>
              <a:t>上溢：数的阶码大于机器所能表示的最大阶码</a:t>
            </a:r>
          </a:p>
        </p:txBody>
      </p:sp>
      <p:sp>
        <p:nvSpPr>
          <p:cNvPr id="110740" name="Text Box 148"/>
          <p:cNvSpPr txBox="1"/>
          <p:nvPr/>
        </p:nvSpPr>
        <p:spPr>
          <a:xfrm>
            <a:off x="893763" y="4968875"/>
            <a:ext cx="7740650" cy="946150"/>
          </a:xfrm>
          <a:prstGeom prst="rect">
            <a:avLst/>
          </a:prstGeom>
          <a:noFill/>
          <a:ln w="9525">
            <a:noFill/>
          </a:ln>
        </p:spPr>
        <p:txBody>
          <a:bodyPr>
            <a:spAutoFit/>
          </a:bodyPr>
          <a:lstStyle/>
          <a:p>
            <a:pPr fontAlgn="base">
              <a:buChar char="•"/>
            </a:pPr>
            <a:r>
              <a:rPr lang="zh-CN" altLang="en-US" dirty="0">
                <a:latin typeface="Times New Roman" panose="02020603050405020304" pitchFamily="18" charset="0"/>
              </a:rPr>
              <a:t>下溢：数的阶码小于机器所能表示的最小阶码</a:t>
            </a:r>
          </a:p>
          <a:p>
            <a:pPr fontAlgn="base"/>
            <a:endParaRPr lang="en-US" altLang="zh-CN" dirty="0">
              <a:latin typeface="Times New Roman" panose="02020603050405020304" pitchFamily="18" charset="0"/>
            </a:endParaRPr>
          </a:p>
        </p:txBody>
      </p:sp>
      <p:grpSp>
        <p:nvGrpSpPr>
          <p:cNvPr id="4" name="Group 157"/>
          <p:cNvGrpSpPr/>
          <p:nvPr/>
        </p:nvGrpSpPr>
        <p:grpSpPr>
          <a:xfrm>
            <a:off x="3360738" y="768350"/>
            <a:ext cx="2279650" cy="519113"/>
            <a:chOff x="3020" y="463"/>
            <a:chExt cx="1436" cy="327"/>
          </a:xfrm>
        </p:grpSpPr>
        <p:sp>
          <p:nvSpPr>
            <p:cNvPr id="25609" name="Text Box 144"/>
            <p:cNvSpPr txBox="1"/>
            <p:nvPr/>
          </p:nvSpPr>
          <p:spPr>
            <a:xfrm>
              <a:off x="3020" y="463"/>
              <a:ext cx="1436" cy="327"/>
            </a:xfrm>
            <a:prstGeom prst="rect">
              <a:avLst/>
            </a:prstGeom>
            <a:noFill/>
            <a:ln w="9525">
              <a:noFill/>
            </a:ln>
          </p:spPr>
          <p:txBody>
            <a:bodyPr wrap="none">
              <a:spAutoFit/>
            </a:bodyPr>
            <a:lstStyle/>
            <a:p>
              <a:pPr fontAlgn="base"/>
              <a:r>
                <a:rPr lang="en-US" altLang="zh-CN" dirty="0">
                  <a:latin typeface="Times New Roman" panose="02020603050405020304" pitchFamily="18" charset="0"/>
                </a:rPr>
                <a:t>N=2</a:t>
              </a:r>
              <a:r>
                <a:rPr lang="en-US" altLang="zh-CN" baseline="30000" dirty="0">
                  <a:latin typeface="Times New Roman" panose="02020603050405020304" pitchFamily="18" charset="0"/>
                </a:rPr>
                <a:t>10    </a:t>
              </a:r>
              <a:r>
                <a:rPr lang="en-US" altLang="zh-CN" dirty="0">
                  <a:latin typeface="Times New Roman" panose="02020603050405020304" pitchFamily="18" charset="0"/>
                </a:rPr>
                <a:t>0.1010</a:t>
              </a:r>
            </a:p>
          </p:txBody>
        </p:sp>
        <p:graphicFrame>
          <p:nvGraphicFramePr>
            <p:cNvPr id="25602" name="Object 155"/>
            <p:cNvGraphicFramePr/>
            <p:nvPr/>
          </p:nvGraphicFramePr>
          <p:xfrm>
            <a:off x="3592" y="509"/>
            <a:ext cx="238" cy="268"/>
          </p:xfrm>
          <a:graphic>
            <a:graphicData uri="http://schemas.openxmlformats.org/presentationml/2006/ole">
              <mc:AlternateContent xmlns:mc="http://schemas.openxmlformats.org/markup-compatibility/2006">
                <mc:Choice xmlns:v="urn:schemas-microsoft-com:vml" Requires="v">
                  <p:oleObj spid="_x0000_s27652" r:id="rId3" imgW="114300" imgH="127000" progId="Equation.3">
                    <p:embed/>
                  </p:oleObj>
                </mc:Choice>
                <mc:Fallback>
                  <p:oleObj r:id="rId3" imgW="114300" imgH="127000" progId="Equation.3">
                    <p:embed/>
                    <p:pic>
                      <p:nvPicPr>
                        <p:cNvPr id="0" name="图片 3114"/>
                        <p:cNvPicPr/>
                        <p:nvPr/>
                      </p:nvPicPr>
                      <p:blipFill>
                        <a:blip r:embed="rId4"/>
                        <a:stretch>
                          <a:fillRect/>
                        </a:stretch>
                      </p:blipFill>
                      <p:spPr>
                        <a:xfrm>
                          <a:off x="3592" y="509"/>
                          <a:ext cx="238" cy="268"/>
                        </a:xfrm>
                        <a:prstGeom prst="rect">
                          <a:avLst/>
                        </a:prstGeom>
                        <a:noFill/>
                        <a:ln w="38100">
                          <a:noFill/>
                          <a:miter/>
                        </a:ln>
                      </p:spPr>
                    </p:pic>
                  </p:oleObj>
                </mc:Fallback>
              </mc:AlternateContent>
            </a:graphicData>
          </a:graphic>
        </p:graphicFrame>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7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0738"/>
                                        </p:tgtEl>
                                        <p:attrNameLst>
                                          <p:attrName>style.visibility</p:attrName>
                                        </p:attrNameLst>
                                      </p:cBhvr>
                                      <p:to>
                                        <p:strVal val="visible"/>
                                      </p:to>
                                    </p:set>
                                    <p:animEffect transition="in" filter="box(in)">
                                      <p:cBhvr>
                                        <p:cTn id="22" dur="500"/>
                                        <p:tgtEl>
                                          <p:spTgt spid="11073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0739"/>
                                        </p:tgtEl>
                                        <p:attrNameLst>
                                          <p:attrName>style.visibility</p:attrName>
                                        </p:attrNameLst>
                                      </p:cBhvr>
                                      <p:to>
                                        <p:strVal val="visible"/>
                                      </p:to>
                                    </p:set>
                                    <p:animEffect transition="in" filter="box(in)">
                                      <p:cBhvr>
                                        <p:cTn id="27" dur="500"/>
                                        <p:tgtEl>
                                          <p:spTgt spid="11073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0740"/>
                                        </p:tgtEl>
                                        <p:attrNameLst>
                                          <p:attrName>style.visibility</p:attrName>
                                        </p:attrNameLst>
                                      </p:cBhvr>
                                      <p:to>
                                        <p:strVal val="visible"/>
                                      </p:to>
                                    </p:set>
                                    <p:animEffect transition="in" filter="box(in)">
                                      <p:cBhvr>
                                        <p:cTn id="32" dur="500"/>
                                        <p:tgtEl>
                                          <p:spTgt spid="110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35" grpId="0"/>
      <p:bldP spid="110738" grpId="0"/>
      <p:bldP spid="110739" grpId="0"/>
      <p:bldP spid="11074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Text Box 4"/>
          <p:cNvSpPr txBox="1"/>
          <p:nvPr/>
        </p:nvSpPr>
        <p:spPr>
          <a:xfrm>
            <a:off x="536575" y="593725"/>
            <a:ext cx="2349500" cy="523875"/>
          </a:xfrm>
          <a:prstGeom prst="rect">
            <a:avLst/>
          </a:prstGeom>
          <a:noFill/>
          <a:ln w="9525">
            <a:noFill/>
          </a:ln>
        </p:spPr>
        <p:txBody>
          <a:bodyPr wrap="none">
            <a:spAutoFit/>
          </a:bodyPr>
          <a:lstStyle/>
          <a:p>
            <a:r>
              <a:rPr lang="zh-CN" altLang="en-US" b="1" dirty="0">
                <a:solidFill>
                  <a:srgbClr val="C00000"/>
                </a:solidFill>
                <a:latin typeface="Times New Roman" panose="02020603050405020304" pitchFamily="18" charset="0"/>
              </a:rPr>
              <a:t>浮点数的运算</a:t>
            </a:r>
          </a:p>
        </p:txBody>
      </p:sp>
      <p:sp>
        <p:nvSpPr>
          <p:cNvPr id="26633" name="Text Box 5"/>
          <p:cNvSpPr txBox="1"/>
          <p:nvPr/>
        </p:nvSpPr>
        <p:spPr>
          <a:xfrm>
            <a:off x="998538" y="1381125"/>
            <a:ext cx="184150" cy="519113"/>
          </a:xfrm>
          <a:prstGeom prst="rect">
            <a:avLst/>
          </a:prstGeom>
          <a:noFill/>
          <a:ln w="9525">
            <a:noFill/>
          </a:ln>
        </p:spPr>
        <p:txBody>
          <a:bodyPr wrap="none">
            <a:spAutoFit/>
          </a:bodyPr>
          <a:lstStyle/>
          <a:p>
            <a:pPr fontAlgn="base"/>
            <a:endParaRPr lang="zh-CN" altLang="zh-CN" dirty="0">
              <a:latin typeface="Times New Roman" panose="02020603050405020304" pitchFamily="18" charset="0"/>
            </a:endParaRPr>
          </a:p>
        </p:txBody>
      </p:sp>
      <p:grpSp>
        <p:nvGrpSpPr>
          <p:cNvPr id="2" name="Group 25"/>
          <p:cNvGrpSpPr/>
          <p:nvPr/>
        </p:nvGrpSpPr>
        <p:grpSpPr>
          <a:xfrm>
            <a:off x="1719263" y="1063625"/>
            <a:ext cx="4767262" cy="593725"/>
            <a:chOff x="1083" y="623"/>
            <a:chExt cx="3095" cy="387"/>
          </a:xfrm>
        </p:grpSpPr>
        <p:graphicFrame>
          <p:nvGraphicFramePr>
            <p:cNvPr id="26630" name="Object 6"/>
            <p:cNvGraphicFramePr/>
            <p:nvPr/>
          </p:nvGraphicFramePr>
          <p:xfrm>
            <a:off x="1083" y="623"/>
            <a:ext cx="1614" cy="387"/>
          </p:xfrm>
          <a:graphic>
            <a:graphicData uri="http://schemas.openxmlformats.org/presentationml/2006/ole">
              <mc:AlternateContent xmlns:mc="http://schemas.openxmlformats.org/markup-compatibility/2006">
                <mc:Choice xmlns:v="urn:schemas-microsoft-com:vml" Requires="v">
                  <p:oleObj spid="_x0000_s28691" r:id="rId3" imgW="951865" imgH="228600" progId="Equation.3">
                    <p:embed/>
                  </p:oleObj>
                </mc:Choice>
                <mc:Fallback>
                  <p:oleObj r:id="rId3" imgW="951865" imgH="228600" progId="Equation.3">
                    <p:embed/>
                    <p:pic>
                      <p:nvPicPr>
                        <p:cNvPr id="0" name="图片 3115"/>
                        <p:cNvPicPr/>
                        <p:nvPr/>
                      </p:nvPicPr>
                      <p:blipFill>
                        <a:blip r:embed="rId4"/>
                        <a:stretch>
                          <a:fillRect/>
                        </a:stretch>
                      </p:blipFill>
                      <p:spPr>
                        <a:xfrm>
                          <a:off x="1083" y="623"/>
                          <a:ext cx="1614" cy="387"/>
                        </a:xfrm>
                        <a:prstGeom prst="rect">
                          <a:avLst/>
                        </a:prstGeom>
                        <a:noFill/>
                        <a:ln w="38100">
                          <a:noFill/>
                          <a:miter/>
                        </a:ln>
                      </p:spPr>
                    </p:pic>
                  </p:oleObj>
                </mc:Fallback>
              </mc:AlternateContent>
            </a:graphicData>
          </a:graphic>
        </p:graphicFrame>
        <p:graphicFrame>
          <p:nvGraphicFramePr>
            <p:cNvPr id="26631" name="Object 8"/>
            <p:cNvGraphicFramePr/>
            <p:nvPr/>
          </p:nvGraphicFramePr>
          <p:xfrm>
            <a:off x="2692" y="634"/>
            <a:ext cx="1486" cy="343"/>
          </p:xfrm>
          <a:graphic>
            <a:graphicData uri="http://schemas.openxmlformats.org/presentationml/2006/ole">
              <mc:AlternateContent xmlns:mc="http://schemas.openxmlformats.org/markup-compatibility/2006">
                <mc:Choice xmlns:v="urn:schemas-microsoft-com:vml" Requires="v">
                  <p:oleObj spid="_x0000_s28692" r:id="rId5" imgW="989965" imgH="228600" progId="Equation.3">
                    <p:embed/>
                  </p:oleObj>
                </mc:Choice>
                <mc:Fallback>
                  <p:oleObj r:id="rId5" imgW="989965" imgH="228600" progId="Equation.3">
                    <p:embed/>
                    <p:pic>
                      <p:nvPicPr>
                        <p:cNvPr id="0" name="图片 3116"/>
                        <p:cNvPicPr/>
                        <p:nvPr/>
                      </p:nvPicPr>
                      <p:blipFill>
                        <a:blip r:embed="rId6"/>
                        <a:stretch>
                          <a:fillRect/>
                        </a:stretch>
                      </p:blipFill>
                      <p:spPr>
                        <a:xfrm>
                          <a:off x="2692" y="634"/>
                          <a:ext cx="1486" cy="343"/>
                        </a:xfrm>
                        <a:prstGeom prst="rect">
                          <a:avLst/>
                        </a:prstGeom>
                        <a:noFill/>
                        <a:ln w="38100">
                          <a:noFill/>
                          <a:miter/>
                        </a:ln>
                      </p:spPr>
                    </p:pic>
                  </p:oleObj>
                </mc:Fallback>
              </mc:AlternateContent>
            </a:graphicData>
          </a:graphic>
        </p:graphicFrame>
      </p:grpSp>
      <p:graphicFrame>
        <p:nvGraphicFramePr>
          <p:cNvPr id="114701" name="Object 13"/>
          <p:cNvGraphicFramePr>
            <a:graphicFrameLocks noGrp="1"/>
          </p:cNvGraphicFramePr>
          <p:nvPr>
            <p:ph sz="quarter" idx="3"/>
          </p:nvPr>
        </p:nvGraphicFramePr>
        <p:xfrm>
          <a:off x="3432175" y="2076450"/>
          <a:ext cx="3684588" cy="561975"/>
        </p:xfrm>
        <a:graphic>
          <a:graphicData uri="http://schemas.openxmlformats.org/presentationml/2006/ole">
            <mc:AlternateContent xmlns:mc="http://schemas.openxmlformats.org/markup-compatibility/2006">
              <mc:Choice xmlns:v="urn:schemas-microsoft-com:vml" Requires="v">
                <p:oleObj spid="_x0000_s28693" r:id="rId7" imgW="1498600" imgH="228600" progId="Equation.3">
                  <p:embed/>
                </p:oleObj>
              </mc:Choice>
              <mc:Fallback>
                <p:oleObj r:id="rId7" imgW="1498600" imgH="228600" progId="Equation.3">
                  <p:embed/>
                  <p:pic>
                    <p:nvPicPr>
                      <p:cNvPr id="0" name="图片 3117"/>
                      <p:cNvPicPr/>
                      <p:nvPr/>
                    </p:nvPicPr>
                    <p:blipFill>
                      <a:blip r:embed="rId8"/>
                      <a:stretch>
                        <a:fillRect/>
                      </a:stretch>
                    </p:blipFill>
                    <p:spPr>
                      <a:xfrm>
                        <a:off x="3432175" y="2076450"/>
                        <a:ext cx="3684588" cy="561975"/>
                      </a:xfrm>
                      <a:prstGeom prst="rect">
                        <a:avLst/>
                      </a:prstGeom>
                      <a:noFill/>
                      <a:ln w="38100">
                        <a:miter/>
                      </a:ln>
                    </p:spPr>
                  </p:pic>
                </p:oleObj>
              </mc:Fallback>
            </mc:AlternateContent>
          </a:graphicData>
        </a:graphic>
      </p:graphicFrame>
      <p:sp>
        <p:nvSpPr>
          <p:cNvPr id="114699" name="Text Box 11"/>
          <p:cNvSpPr txBox="1">
            <a:spLocks noChangeArrowheads="1"/>
          </p:cNvSpPr>
          <p:nvPr/>
        </p:nvSpPr>
        <p:spPr bwMode="auto">
          <a:xfrm>
            <a:off x="704850" y="1577975"/>
            <a:ext cx="1925638" cy="523875"/>
          </a:xfrm>
          <a:prstGeom prst="rect">
            <a:avLst/>
          </a:prstGeom>
          <a:noFill/>
          <a:ln w="9525">
            <a:noFill/>
            <a:miter lim="800000"/>
          </a:ln>
        </p:spPr>
        <p:txBody>
          <a:bodyPr wrap="none">
            <a:spAutoFit/>
          </a:bodyPr>
          <a:lstStyle/>
          <a:p>
            <a:pPr marR="0" defTabSz="914400" fontAlgn="base">
              <a:buClrTx/>
              <a:buSzTx/>
              <a:buFontTx/>
              <a:buNone/>
              <a:defRPr/>
            </a:pPr>
            <a:r>
              <a:rPr kumimoji="0" lang="en-US" altLang="zh-CN" b="1" kern="1200" cap="none" spc="0" normalizeH="0" baseline="0" noProof="0" dirty="0">
                <a:solidFill>
                  <a:schemeClr val="bg2">
                    <a:lumMod val="60000"/>
                    <a:lumOff val="40000"/>
                  </a:schemeClr>
                </a:solidFill>
                <a:latin typeface="Times New Roman" panose="02020603050405020304" pitchFamily="18" charset="0"/>
                <a:ea typeface="宋体" panose="02010600030101010101" pitchFamily="2" charset="-122"/>
                <a:cs typeface="+mn-cs"/>
              </a:rPr>
              <a:t>1)</a:t>
            </a:r>
            <a:r>
              <a:rPr kumimoji="0" lang="zh-CN" altLang="en-US" b="1" kern="1200" cap="none" spc="0" normalizeH="0" baseline="0" noProof="0" dirty="0">
                <a:solidFill>
                  <a:schemeClr val="bg2">
                    <a:lumMod val="60000"/>
                    <a:lumOff val="40000"/>
                  </a:schemeClr>
                </a:solidFill>
                <a:latin typeface="Times New Roman" panose="02020603050405020304" pitchFamily="18" charset="0"/>
                <a:ea typeface="宋体" panose="02010600030101010101" pitchFamily="2" charset="-122"/>
                <a:cs typeface="+mn-cs"/>
              </a:rPr>
              <a:t>加减法</a:t>
            </a:r>
            <a:r>
              <a:rPr kumimoji="0" lang="zh-CN" altLang="en-US" kern="1200" cap="none" spc="0" normalizeH="0" baseline="0" noProof="0" dirty="0">
                <a:latin typeface="Times New Roman" panose="02020603050405020304" pitchFamily="18" charset="0"/>
                <a:ea typeface="宋体" panose="02010600030101010101" pitchFamily="2" charset="-122"/>
                <a:cs typeface="+mn-cs"/>
              </a:rPr>
              <a:t>：</a:t>
            </a:r>
          </a:p>
        </p:txBody>
      </p:sp>
      <p:sp>
        <p:nvSpPr>
          <p:cNvPr id="114700" name="Text Box 12"/>
          <p:cNvSpPr txBox="1"/>
          <p:nvPr/>
        </p:nvSpPr>
        <p:spPr>
          <a:xfrm>
            <a:off x="1246188" y="2087563"/>
            <a:ext cx="2551112" cy="523875"/>
          </a:xfrm>
          <a:prstGeom prst="rect">
            <a:avLst/>
          </a:prstGeom>
          <a:noFill/>
          <a:ln w="9525">
            <a:noFill/>
          </a:ln>
        </p:spPr>
        <p:txBody>
          <a:bodyPr wrap="none">
            <a:spAutoFit/>
          </a:bodyPr>
          <a:lstStyle/>
          <a:p>
            <a:pPr fontAlgn="base"/>
            <a:r>
              <a:rPr lang="zh-CN" altLang="en-US" dirty="0">
                <a:latin typeface="Times New Roman" panose="02020603050405020304" pitchFamily="18" charset="0"/>
              </a:rPr>
              <a:t>若 </a:t>
            </a:r>
            <a:r>
              <a:rPr lang="en-US" altLang="zh-CN" dirty="0">
                <a:solidFill>
                  <a:srgbClr val="FF00FF"/>
                </a:solidFill>
                <a:latin typeface="Times New Roman" panose="02020603050405020304" pitchFamily="18" charset="0"/>
              </a:rPr>
              <a:t>J</a:t>
            </a:r>
            <a:r>
              <a:rPr lang="en-US" altLang="zh-CN" baseline="-25000" dirty="0">
                <a:solidFill>
                  <a:srgbClr val="FF00FF"/>
                </a:solidFill>
                <a:latin typeface="Times New Roman" panose="02020603050405020304" pitchFamily="18" charset="0"/>
              </a:rPr>
              <a:t>1 </a:t>
            </a:r>
            <a:r>
              <a:rPr lang="en-US" altLang="zh-CN" dirty="0">
                <a:solidFill>
                  <a:srgbClr val="FF00FF"/>
                </a:solidFill>
                <a:latin typeface="Times New Roman" panose="02020603050405020304" pitchFamily="18" charset="0"/>
              </a:rPr>
              <a:t>=J</a:t>
            </a:r>
            <a:r>
              <a:rPr lang="en-US" altLang="zh-CN" baseline="-25000" dirty="0">
                <a:solidFill>
                  <a:srgbClr val="FF00FF"/>
                </a:solidFill>
                <a:latin typeface="Times New Roman" panose="02020603050405020304" pitchFamily="18" charset="0"/>
              </a:rPr>
              <a:t>2</a:t>
            </a:r>
            <a:r>
              <a:rPr lang="zh-CN" altLang="en-US" dirty="0">
                <a:latin typeface="Times New Roman" panose="02020603050405020304" pitchFamily="18" charset="0"/>
              </a:rPr>
              <a:t>，则：</a:t>
            </a:r>
            <a:r>
              <a:rPr lang="en-US" altLang="zh-CN" baseline="-25000" dirty="0">
                <a:solidFill>
                  <a:srgbClr val="FF00FF"/>
                </a:solidFill>
                <a:latin typeface="Times New Roman" panose="02020603050405020304" pitchFamily="18" charset="0"/>
              </a:rPr>
              <a:t> </a:t>
            </a:r>
          </a:p>
        </p:txBody>
      </p:sp>
      <p:sp>
        <p:nvSpPr>
          <p:cNvPr id="114704" name="Text Box 16"/>
          <p:cNvSpPr txBox="1"/>
          <p:nvPr/>
        </p:nvSpPr>
        <p:spPr>
          <a:xfrm>
            <a:off x="1296988" y="2600325"/>
            <a:ext cx="6846887" cy="523875"/>
          </a:xfrm>
          <a:prstGeom prst="rect">
            <a:avLst/>
          </a:prstGeom>
          <a:noFill/>
          <a:ln w="9525">
            <a:noFill/>
          </a:ln>
        </p:spPr>
        <p:txBody>
          <a:bodyPr wrap="none">
            <a:spAutoFit/>
          </a:bodyPr>
          <a:lstStyle/>
          <a:p>
            <a:pPr fontAlgn="base"/>
            <a:r>
              <a:rPr lang="zh-CN" altLang="en-US" dirty="0">
                <a:latin typeface="Times New Roman" panose="02020603050405020304" pitchFamily="18" charset="0"/>
              </a:rPr>
              <a:t>若</a:t>
            </a:r>
            <a:r>
              <a:rPr lang="en-US" altLang="zh-CN" dirty="0">
                <a:solidFill>
                  <a:srgbClr val="FF00FF"/>
                </a:solidFill>
                <a:latin typeface="Times New Roman" panose="02020603050405020304" pitchFamily="18" charset="0"/>
              </a:rPr>
              <a:t>J</a:t>
            </a:r>
            <a:r>
              <a:rPr lang="en-US" altLang="zh-CN" baseline="-25000" dirty="0">
                <a:solidFill>
                  <a:srgbClr val="FF00FF"/>
                </a:solidFill>
                <a:latin typeface="Times New Roman" panose="02020603050405020304" pitchFamily="18" charset="0"/>
              </a:rPr>
              <a:t>1</a:t>
            </a:r>
            <a:r>
              <a:rPr lang="en-US" altLang="zh-CN" dirty="0">
                <a:solidFill>
                  <a:srgbClr val="FF00FF"/>
                </a:solidFill>
                <a:latin typeface="Times New Roman" panose="02020603050405020304" pitchFamily="18" charset="0"/>
              </a:rPr>
              <a:t> </a:t>
            </a:r>
            <a:r>
              <a:rPr lang="zh-CN" altLang="en-US" b="1" dirty="0">
                <a:solidFill>
                  <a:srgbClr val="FF00FF"/>
                </a:solidFill>
                <a:latin typeface="Times New Roman" panose="02020603050405020304" pitchFamily="18" charset="0"/>
              </a:rPr>
              <a:t>≠</a:t>
            </a:r>
            <a:r>
              <a:rPr lang="zh-CN" altLang="en-US" b="1" dirty="0">
                <a:latin typeface="Times New Roman" panose="02020603050405020304" pitchFamily="18" charset="0"/>
              </a:rPr>
              <a:t> </a:t>
            </a:r>
            <a:r>
              <a:rPr lang="en-US" altLang="zh-CN" dirty="0">
                <a:solidFill>
                  <a:srgbClr val="FF00FF"/>
                </a:solidFill>
                <a:latin typeface="Times New Roman" panose="02020603050405020304" pitchFamily="18" charset="0"/>
              </a:rPr>
              <a:t>J</a:t>
            </a:r>
            <a:r>
              <a:rPr lang="en-US" altLang="zh-CN" baseline="-25000" dirty="0">
                <a:solidFill>
                  <a:srgbClr val="FF00FF"/>
                </a:solidFill>
                <a:latin typeface="Times New Roman" panose="02020603050405020304" pitchFamily="18" charset="0"/>
              </a:rPr>
              <a:t>2   </a:t>
            </a:r>
            <a:r>
              <a:rPr lang="zh-CN" altLang="en-US" dirty="0">
                <a:latin typeface="Times New Roman" panose="02020603050405020304" pitchFamily="18" charset="0"/>
              </a:rPr>
              <a:t>则需要先对阶再按上式进行计算</a:t>
            </a:r>
            <a:endParaRPr lang="zh-CN" altLang="en-US" baseline="-25000" dirty="0">
              <a:latin typeface="Times New Roman" panose="02020603050405020304" pitchFamily="18" charset="0"/>
            </a:endParaRPr>
          </a:p>
        </p:txBody>
      </p:sp>
      <p:sp>
        <p:nvSpPr>
          <p:cNvPr id="114705" name="Text Box 17"/>
          <p:cNvSpPr txBox="1"/>
          <p:nvPr/>
        </p:nvSpPr>
        <p:spPr>
          <a:xfrm>
            <a:off x="1524000" y="3175000"/>
            <a:ext cx="4794250" cy="460375"/>
          </a:xfrm>
          <a:prstGeom prst="rect">
            <a:avLst/>
          </a:prstGeom>
          <a:noFill/>
          <a:ln w="9525">
            <a:noFill/>
          </a:ln>
        </p:spPr>
        <p:txBody>
          <a:bodyPr wrap="none">
            <a:spAutoFit/>
          </a:bodyPr>
          <a:lstStyle/>
          <a:p>
            <a:pPr fontAlgn="base"/>
            <a:r>
              <a:rPr lang="zh-CN" altLang="en-US" sz="2400" dirty="0">
                <a:latin typeface="Times New Roman" panose="02020603050405020304" pitchFamily="18" charset="0"/>
              </a:rPr>
              <a:t>例： </a:t>
            </a:r>
            <a:r>
              <a:rPr lang="en-US" altLang="zh-CN" sz="2400" dirty="0">
                <a:latin typeface="Times New Roman" panose="02020603050405020304" pitchFamily="18" charset="0"/>
              </a:rPr>
              <a:t>N</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=2</a:t>
            </a:r>
            <a:r>
              <a:rPr lang="en-US" altLang="zh-CN" sz="2400" baseline="30000" dirty="0">
                <a:latin typeface="Times New Roman" panose="02020603050405020304" pitchFamily="18" charset="0"/>
              </a:rPr>
              <a:t>11</a:t>
            </a:r>
            <a:r>
              <a:rPr lang="en-US" altLang="zh-CN" sz="2400" dirty="0">
                <a:latin typeface="Times New Roman" panose="02020603050405020304" pitchFamily="18" charset="0"/>
              </a:rPr>
              <a:t>*0.1011   N</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=2</a:t>
            </a:r>
            <a:r>
              <a:rPr lang="en-US" altLang="zh-CN" sz="2400" baseline="30000" dirty="0">
                <a:latin typeface="Times New Roman" panose="02020603050405020304" pitchFamily="18" charset="0"/>
              </a:rPr>
              <a:t>01</a:t>
            </a:r>
            <a:r>
              <a:rPr lang="en-US" altLang="zh-CN" sz="2400" dirty="0">
                <a:latin typeface="Times New Roman" panose="02020603050405020304" pitchFamily="18" charset="0"/>
              </a:rPr>
              <a:t>*0.1100</a:t>
            </a:r>
          </a:p>
        </p:txBody>
      </p:sp>
      <p:sp>
        <p:nvSpPr>
          <p:cNvPr id="114706" name="Text Box 18"/>
          <p:cNvSpPr txBox="1"/>
          <p:nvPr/>
        </p:nvSpPr>
        <p:spPr>
          <a:xfrm>
            <a:off x="2211388" y="3676650"/>
            <a:ext cx="5351462" cy="461963"/>
          </a:xfrm>
          <a:prstGeom prst="rect">
            <a:avLst/>
          </a:prstGeom>
          <a:noFill/>
          <a:ln w="9525">
            <a:noFill/>
          </a:ln>
        </p:spPr>
        <p:txBody>
          <a:bodyPr wrap="none">
            <a:spAutoFit/>
          </a:bodyPr>
          <a:lstStyle/>
          <a:p>
            <a:pPr fontAlgn="base"/>
            <a:r>
              <a:rPr lang="zh-CN" altLang="en-US" sz="2400" dirty="0">
                <a:latin typeface="Times New Roman" panose="02020603050405020304" pitchFamily="18" charset="0"/>
              </a:rPr>
              <a:t>对阶：使</a:t>
            </a:r>
            <a:r>
              <a:rPr lang="en-US" altLang="zh-CN" sz="2400" dirty="0">
                <a:latin typeface="Times New Roman" panose="02020603050405020304" pitchFamily="18" charset="0"/>
              </a:rPr>
              <a:t>J</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=J</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=11</a:t>
            </a:r>
            <a:r>
              <a:rPr lang="zh-CN" altLang="en-US" sz="2400" dirty="0">
                <a:latin typeface="Times New Roman" panose="02020603050405020304" pitchFamily="18" charset="0"/>
              </a:rPr>
              <a:t>　　则Ｎ</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=2</a:t>
            </a:r>
            <a:r>
              <a:rPr lang="en-US" altLang="zh-CN" sz="2400" baseline="30000" dirty="0">
                <a:latin typeface="Times New Roman" panose="02020603050405020304" pitchFamily="18" charset="0"/>
              </a:rPr>
              <a:t>11</a:t>
            </a:r>
            <a:r>
              <a:rPr lang="en-US" altLang="zh-CN" sz="2400" dirty="0">
                <a:latin typeface="Times New Roman" panose="02020603050405020304" pitchFamily="18" charset="0"/>
              </a:rPr>
              <a:t>*0.0011</a:t>
            </a:r>
          </a:p>
        </p:txBody>
      </p:sp>
      <p:graphicFrame>
        <p:nvGraphicFramePr>
          <p:cNvPr id="114707" name="Object 19"/>
          <p:cNvGraphicFramePr>
            <a:graphicFrameLocks noGrp="1"/>
          </p:cNvGraphicFramePr>
          <p:nvPr>
            <p:ph sz="quarter" idx="4"/>
          </p:nvPr>
        </p:nvGraphicFramePr>
        <p:xfrm>
          <a:off x="2270125" y="4195763"/>
          <a:ext cx="4635500" cy="525462"/>
        </p:xfrm>
        <a:graphic>
          <a:graphicData uri="http://schemas.openxmlformats.org/presentationml/2006/ole">
            <mc:AlternateContent xmlns:mc="http://schemas.openxmlformats.org/markup-compatibility/2006">
              <mc:Choice xmlns:v="urn:schemas-microsoft-com:vml" Requires="v">
                <p:oleObj spid="_x0000_s28694" r:id="rId9" imgW="2019300" imgH="228600" progId="Equation.3">
                  <p:embed/>
                </p:oleObj>
              </mc:Choice>
              <mc:Fallback>
                <p:oleObj r:id="rId9" imgW="2019300" imgH="228600" progId="Equation.3">
                  <p:embed/>
                  <p:pic>
                    <p:nvPicPr>
                      <p:cNvPr id="0" name="图片 3118"/>
                      <p:cNvPicPr/>
                      <p:nvPr/>
                    </p:nvPicPr>
                    <p:blipFill>
                      <a:blip r:embed="rId10"/>
                      <a:stretch>
                        <a:fillRect/>
                      </a:stretch>
                    </p:blipFill>
                    <p:spPr>
                      <a:xfrm>
                        <a:off x="2270125" y="4195763"/>
                        <a:ext cx="4635500" cy="525462"/>
                      </a:xfrm>
                      <a:prstGeom prst="rect">
                        <a:avLst/>
                      </a:prstGeom>
                      <a:noFill/>
                      <a:ln w="38100">
                        <a:miter/>
                      </a:ln>
                    </p:spPr>
                  </p:pic>
                </p:oleObj>
              </mc:Fallback>
            </mc:AlternateContent>
          </a:graphicData>
        </a:graphic>
      </p:graphicFrame>
      <p:sp>
        <p:nvSpPr>
          <p:cNvPr id="114710" name="Text Box 22"/>
          <p:cNvSpPr txBox="1">
            <a:spLocks noChangeArrowheads="1"/>
          </p:cNvSpPr>
          <p:nvPr/>
        </p:nvSpPr>
        <p:spPr bwMode="auto">
          <a:xfrm>
            <a:off x="773113" y="4668838"/>
            <a:ext cx="1927225" cy="522288"/>
          </a:xfrm>
          <a:prstGeom prst="rect">
            <a:avLst/>
          </a:prstGeom>
          <a:noFill/>
          <a:ln w="9525">
            <a:noFill/>
            <a:miter lim="800000"/>
          </a:ln>
        </p:spPr>
        <p:txBody>
          <a:bodyPr wrap="none">
            <a:spAutoFit/>
          </a:bodyPr>
          <a:lstStyle/>
          <a:p>
            <a:pPr marR="0" defTabSz="914400" fontAlgn="base">
              <a:buClrTx/>
              <a:buSzTx/>
              <a:buFontTx/>
              <a:buNone/>
              <a:defRPr/>
            </a:pPr>
            <a:r>
              <a:rPr kumimoji="0" lang="en-US" altLang="zh-CN" b="1" kern="1200" cap="none" spc="0" normalizeH="0" baseline="0" noProof="0" dirty="0">
                <a:solidFill>
                  <a:schemeClr val="bg2">
                    <a:lumMod val="60000"/>
                    <a:lumOff val="40000"/>
                  </a:schemeClr>
                </a:solidFill>
                <a:latin typeface="Times New Roman" panose="02020603050405020304" pitchFamily="18" charset="0"/>
                <a:ea typeface="宋体" panose="02010600030101010101" pitchFamily="2" charset="-122"/>
                <a:cs typeface="+mn-cs"/>
              </a:rPr>
              <a:t>2)</a:t>
            </a:r>
            <a:r>
              <a:rPr kumimoji="0" lang="zh-CN" altLang="en-US" b="1" kern="1200" cap="none" spc="0" normalizeH="0" baseline="0" noProof="0" dirty="0">
                <a:solidFill>
                  <a:schemeClr val="bg2">
                    <a:lumMod val="60000"/>
                    <a:lumOff val="40000"/>
                  </a:schemeClr>
                </a:solidFill>
                <a:latin typeface="Times New Roman" panose="02020603050405020304" pitchFamily="18" charset="0"/>
                <a:ea typeface="宋体" panose="02010600030101010101" pitchFamily="2" charset="-122"/>
                <a:cs typeface="+mn-cs"/>
              </a:rPr>
              <a:t>乘除法：</a:t>
            </a:r>
          </a:p>
        </p:txBody>
      </p:sp>
      <p:graphicFrame>
        <p:nvGraphicFramePr>
          <p:cNvPr id="114711" name="Object 23"/>
          <p:cNvGraphicFramePr/>
          <p:nvPr/>
        </p:nvGraphicFramePr>
        <p:xfrm>
          <a:off x="2297113" y="5218113"/>
          <a:ext cx="4233862" cy="571500"/>
        </p:xfrm>
        <a:graphic>
          <a:graphicData uri="http://schemas.openxmlformats.org/presentationml/2006/ole">
            <mc:AlternateContent xmlns:mc="http://schemas.openxmlformats.org/markup-compatibility/2006">
              <mc:Choice xmlns:v="urn:schemas-microsoft-com:vml" Requires="v">
                <p:oleObj spid="_x0000_s28695" r:id="rId11" imgW="1689100" imgH="228600" progId="Equation.3">
                  <p:embed/>
                </p:oleObj>
              </mc:Choice>
              <mc:Fallback>
                <p:oleObj r:id="rId11" imgW="1689100" imgH="228600" progId="Equation.3">
                  <p:embed/>
                  <p:pic>
                    <p:nvPicPr>
                      <p:cNvPr id="0" name="图片 3119"/>
                      <p:cNvPicPr/>
                      <p:nvPr/>
                    </p:nvPicPr>
                    <p:blipFill>
                      <a:blip r:embed="rId12"/>
                      <a:stretch>
                        <a:fillRect/>
                      </a:stretch>
                    </p:blipFill>
                    <p:spPr>
                      <a:xfrm>
                        <a:off x="2297113" y="5218113"/>
                        <a:ext cx="4233862" cy="571500"/>
                      </a:xfrm>
                      <a:prstGeom prst="rect">
                        <a:avLst/>
                      </a:prstGeom>
                      <a:noFill/>
                      <a:ln w="38100">
                        <a:noFill/>
                        <a:miter/>
                      </a:ln>
                    </p:spPr>
                  </p:pic>
                </p:oleObj>
              </mc:Fallback>
            </mc:AlternateContent>
          </a:graphicData>
        </a:graphic>
      </p:graphicFrame>
      <p:graphicFrame>
        <p:nvGraphicFramePr>
          <p:cNvPr id="114712" name="Object 24"/>
          <p:cNvGraphicFramePr/>
          <p:nvPr/>
        </p:nvGraphicFramePr>
        <p:xfrm>
          <a:off x="2268538" y="5903913"/>
          <a:ext cx="4208462" cy="565150"/>
        </p:xfrm>
        <a:graphic>
          <a:graphicData uri="http://schemas.openxmlformats.org/presentationml/2006/ole">
            <mc:AlternateContent xmlns:mc="http://schemas.openxmlformats.org/markup-compatibility/2006">
              <mc:Choice xmlns:v="urn:schemas-microsoft-com:vml" Requires="v">
                <p:oleObj spid="_x0000_s28696" r:id="rId13" imgW="1701800" imgH="228600" progId="Equation.3">
                  <p:embed/>
                </p:oleObj>
              </mc:Choice>
              <mc:Fallback>
                <p:oleObj r:id="rId13" imgW="1701800" imgH="228600" progId="Equation.3">
                  <p:embed/>
                  <p:pic>
                    <p:nvPicPr>
                      <p:cNvPr id="0" name="图片 3120"/>
                      <p:cNvPicPr/>
                      <p:nvPr/>
                    </p:nvPicPr>
                    <p:blipFill>
                      <a:blip r:embed="rId14"/>
                      <a:stretch>
                        <a:fillRect/>
                      </a:stretch>
                    </p:blipFill>
                    <p:spPr>
                      <a:xfrm>
                        <a:off x="2268538" y="5903913"/>
                        <a:ext cx="4208462" cy="565150"/>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9"/>
                                        </p:tgtEl>
                                        <p:attrNameLst>
                                          <p:attrName>style.visibility</p:attrName>
                                        </p:attrNameLst>
                                      </p:cBhvr>
                                      <p:to>
                                        <p:strVal val="visible"/>
                                      </p:to>
                                    </p:set>
                                    <p:animEffect transition="in" filter="blinds(horizontal)">
                                      <p:cBhvr>
                                        <p:cTn id="12" dur="500"/>
                                        <p:tgtEl>
                                          <p:spTgt spid="1146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4700"/>
                                        </p:tgtEl>
                                        <p:attrNameLst>
                                          <p:attrName>style.visibility</p:attrName>
                                        </p:attrNameLst>
                                      </p:cBhvr>
                                      <p:to>
                                        <p:strVal val="visible"/>
                                      </p:to>
                                    </p:set>
                                    <p:animEffect transition="in" filter="blinds(horizontal)">
                                      <p:cBhvr>
                                        <p:cTn id="17" dur="500"/>
                                        <p:tgtEl>
                                          <p:spTgt spid="1147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4701"/>
                                        </p:tgtEl>
                                        <p:attrNameLst>
                                          <p:attrName>style.visibility</p:attrName>
                                        </p:attrNameLst>
                                      </p:cBhvr>
                                      <p:to>
                                        <p:strVal val="visible"/>
                                      </p:to>
                                    </p:set>
                                    <p:animEffect transition="in" filter="blinds(horizontal)">
                                      <p:cBhvr>
                                        <p:cTn id="22" dur="500"/>
                                        <p:tgtEl>
                                          <p:spTgt spid="1147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4704"/>
                                        </p:tgtEl>
                                        <p:attrNameLst>
                                          <p:attrName>style.visibility</p:attrName>
                                        </p:attrNameLst>
                                      </p:cBhvr>
                                      <p:to>
                                        <p:strVal val="visible"/>
                                      </p:to>
                                    </p:set>
                                    <p:animEffect transition="in" filter="blinds(horizontal)">
                                      <p:cBhvr>
                                        <p:cTn id="27" dur="500"/>
                                        <p:tgtEl>
                                          <p:spTgt spid="11470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4705"/>
                                        </p:tgtEl>
                                        <p:attrNameLst>
                                          <p:attrName>style.visibility</p:attrName>
                                        </p:attrNameLst>
                                      </p:cBhvr>
                                      <p:to>
                                        <p:strVal val="visible"/>
                                      </p:to>
                                    </p:set>
                                    <p:animEffect transition="in" filter="blinds(horizontal)">
                                      <p:cBhvr>
                                        <p:cTn id="32" dur="500"/>
                                        <p:tgtEl>
                                          <p:spTgt spid="11470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4706"/>
                                        </p:tgtEl>
                                        <p:attrNameLst>
                                          <p:attrName>style.visibility</p:attrName>
                                        </p:attrNameLst>
                                      </p:cBhvr>
                                      <p:to>
                                        <p:strVal val="visible"/>
                                      </p:to>
                                    </p:set>
                                    <p:animEffect transition="in" filter="blinds(horizontal)">
                                      <p:cBhvr>
                                        <p:cTn id="37" dur="500"/>
                                        <p:tgtEl>
                                          <p:spTgt spid="11470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4707"/>
                                        </p:tgtEl>
                                        <p:attrNameLst>
                                          <p:attrName>style.visibility</p:attrName>
                                        </p:attrNameLst>
                                      </p:cBhvr>
                                      <p:to>
                                        <p:strVal val="visible"/>
                                      </p:to>
                                    </p:set>
                                    <p:animEffect transition="in" filter="blinds(horizontal)">
                                      <p:cBhvr>
                                        <p:cTn id="42" dur="500"/>
                                        <p:tgtEl>
                                          <p:spTgt spid="11470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4710"/>
                                        </p:tgtEl>
                                        <p:attrNameLst>
                                          <p:attrName>style.visibility</p:attrName>
                                        </p:attrNameLst>
                                      </p:cBhvr>
                                      <p:to>
                                        <p:strVal val="visible"/>
                                      </p:to>
                                    </p:set>
                                    <p:animEffect transition="in" filter="blinds(horizontal)">
                                      <p:cBhvr>
                                        <p:cTn id="47" dur="500"/>
                                        <p:tgtEl>
                                          <p:spTgt spid="1147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4711"/>
                                        </p:tgtEl>
                                        <p:attrNameLst>
                                          <p:attrName>style.visibility</p:attrName>
                                        </p:attrNameLst>
                                      </p:cBhvr>
                                      <p:to>
                                        <p:strVal val="visible"/>
                                      </p:to>
                                    </p:set>
                                    <p:animEffect transition="in" filter="blinds(horizontal)">
                                      <p:cBhvr>
                                        <p:cTn id="52" dur="500"/>
                                        <p:tgtEl>
                                          <p:spTgt spid="11471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4712"/>
                                        </p:tgtEl>
                                        <p:attrNameLst>
                                          <p:attrName>style.visibility</p:attrName>
                                        </p:attrNameLst>
                                      </p:cBhvr>
                                      <p:to>
                                        <p:strVal val="visible"/>
                                      </p:to>
                                    </p:set>
                                    <p:animEffect transition="in" filter="blinds(horizontal)">
                                      <p:cBhvr>
                                        <p:cTn id="57" dur="500"/>
                                        <p:tgtEl>
                                          <p:spTgt spid="114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9" grpId="0"/>
      <p:bldP spid="114700" grpId="0"/>
      <p:bldP spid="114704" grpId="0"/>
      <p:bldP spid="114705" grpId="0"/>
      <p:bldP spid="114706" grpId="0"/>
      <p:bldP spid="1147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50825" y="650875"/>
            <a:ext cx="5295900" cy="579438"/>
          </a:xfrm>
          <a:prstGeom prst="rect">
            <a:avLst/>
          </a:prstGeom>
          <a:noFill/>
          <a:ln w="9525">
            <a:noFill/>
            <a:miter lim="800000"/>
          </a:ln>
          <a:effectLst/>
        </p:spPr>
        <p:txBody>
          <a:bodyPr wrap="none">
            <a:spAutoFit/>
          </a:bodyPr>
          <a:lstStyle/>
          <a:p>
            <a:pPr marR="0" defTabSz="914400" fontAlgn="base">
              <a:buClrTx/>
              <a:buSzTx/>
              <a:buFontTx/>
              <a:buNone/>
              <a:defRPr/>
            </a:pPr>
            <a:r>
              <a:rPr kumimoji="1" lang="en-US" altLang="zh-CN" sz="32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1.5  </a:t>
            </a:r>
            <a:r>
              <a:rPr kumimoji="1" lang="zh-CN" altLang="en-US" sz="3200" b="1" kern="1200" cap="none" spc="0" normalizeH="0" baseline="0" noProof="0" dirty="0">
                <a:solidFill>
                  <a:srgbClr val="FF3300"/>
                </a:solidFill>
                <a:effectLst>
                  <a:outerShdw blurRad="38100" dist="38100" dir="2700000" algn="tl">
                    <a:srgbClr val="000000"/>
                  </a:outerShdw>
                </a:effectLst>
                <a:latin typeface="幼圆" panose="02010509060101010101" pitchFamily="49" charset="-122"/>
                <a:ea typeface="幼圆" panose="02010509060101010101" pitchFamily="49" charset="-122"/>
                <a:cs typeface="+mn-cs"/>
              </a:rPr>
              <a:t>数码和字符的代码表示</a:t>
            </a:r>
          </a:p>
        </p:txBody>
      </p:sp>
      <p:sp>
        <p:nvSpPr>
          <p:cNvPr id="34819" name="Text Box 3"/>
          <p:cNvSpPr txBox="1">
            <a:spLocks noChangeArrowheads="1"/>
          </p:cNvSpPr>
          <p:nvPr/>
        </p:nvSpPr>
        <p:spPr bwMode="auto">
          <a:xfrm>
            <a:off x="484188" y="1362075"/>
            <a:ext cx="4978400" cy="549275"/>
          </a:xfrm>
          <a:prstGeom prst="rect">
            <a:avLst/>
          </a:prstGeom>
          <a:noFill/>
          <a:ln w="9525">
            <a:noFill/>
            <a:miter lim="800000"/>
          </a:ln>
          <a:effectLst/>
        </p:spPr>
        <p:txBody>
          <a:bodyPr wrap="none">
            <a:spAutoFit/>
          </a:bodyPr>
          <a:lstStyle/>
          <a:p>
            <a:pPr marR="0" defTabSz="914400" fontAlgn="base">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1.5.1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十进制数的二进制编码</a:t>
            </a:r>
          </a:p>
        </p:txBody>
      </p:sp>
      <p:sp>
        <p:nvSpPr>
          <p:cNvPr id="34820" name="Text Box 4"/>
          <p:cNvSpPr txBox="1"/>
          <p:nvPr/>
        </p:nvSpPr>
        <p:spPr>
          <a:xfrm>
            <a:off x="825500" y="2330450"/>
            <a:ext cx="7467600" cy="1385888"/>
          </a:xfrm>
          <a:prstGeom prst="rect">
            <a:avLst/>
          </a:prstGeom>
          <a:noFill/>
          <a:ln w="9525">
            <a:noFill/>
          </a:ln>
        </p:spPr>
        <p:txBody>
          <a:bodyPr>
            <a:spAutoFit/>
          </a:bodyPr>
          <a:lstStyle/>
          <a:p>
            <a:r>
              <a:rPr lang="zh-CN" altLang="en-US" dirty="0">
                <a:latin typeface="Times New Roman" panose="02020603050405020304" pitchFamily="18" charset="0"/>
              </a:rPr>
              <a:t>简称为二</a:t>
            </a:r>
            <a:r>
              <a:rPr lang="en-US" altLang="zh-CN" dirty="0">
                <a:latin typeface="Times New Roman" panose="02020603050405020304" pitchFamily="18" charset="0"/>
              </a:rPr>
              <a:t>——</a:t>
            </a:r>
            <a:r>
              <a:rPr lang="zh-CN" altLang="en-US" dirty="0">
                <a:latin typeface="Times New Roman" panose="02020603050405020304" pitchFamily="18" charset="0"/>
              </a:rPr>
              <a:t>十进制码</a:t>
            </a:r>
            <a:r>
              <a:rPr lang="zh-CN" altLang="zh-CN" dirty="0">
                <a:latin typeface="Times New Roman" panose="02020603050405020304" pitchFamily="18" charset="0"/>
              </a:rPr>
              <a:t>，即用若干位二进制数来表示一位十进制数。</a:t>
            </a:r>
            <a:r>
              <a:rPr lang="zh-CN" altLang="en-US" dirty="0">
                <a:latin typeface="Times New Roman" panose="02020603050405020304" pitchFamily="18" charset="0"/>
              </a:rPr>
              <a:t>这种编码既具有二进制数的形式又具有十进制数的特点。</a:t>
            </a:r>
          </a:p>
        </p:txBody>
      </p:sp>
      <p:sp>
        <p:nvSpPr>
          <p:cNvPr id="5" name="矩形 4"/>
          <p:cNvSpPr/>
          <p:nvPr/>
        </p:nvSpPr>
        <p:spPr>
          <a:xfrm>
            <a:off x="1693863" y="3973513"/>
            <a:ext cx="4572000" cy="1643063"/>
          </a:xfrm>
          <a:prstGeom prst="rect">
            <a:avLst/>
          </a:prstGeom>
        </p:spPr>
        <p:txBody>
          <a:bodyPr>
            <a:spAutoFit/>
          </a:bodyPr>
          <a:lstStyle/>
          <a:p>
            <a:pPr marL="0" marR="0" lvl="0" indent="0" algn="l" defTabSz="914400" rtl="0" eaLnBrk="1" fontAlgn="ctr" latinLnBrk="0" hangingPunct="1">
              <a:lnSpc>
                <a:spcPct val="120000"/>
              </a:lnSpc>
              <a:spcBef>
                <a:spcPct val="0"/>
              </a:spcBef>
              <a:spcAft>
                <a:spcPct val="0"/>
              </a:spcAft>
              <a:buClrTx/>
              <a:buSzTx/>
              <a:buFont typeface="Wingdings" panose="05000000000000000000" pitchFamily="2" charset="2"/>
              <a:buChar char="Ø"/>
              <a:defRPr/>
            </a:pPr>
            <a:r>
              <a:rPr kumimoji="0" lang="en-US" altLang="zh-CN" sz="2800" b="0"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 8421 BCD</a:t>
            </a:r>
            <a:r>
              <a:rPr kumimoji="0" lang="zh-CN" altLang="en-US" sz="2800" b="0"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码 </a:t>
            </a:r>
          </a:p>
          <a:p>
            <a:pPr marL="0" marR="0" lvl="0" indent="0" algn="l" defTabSz="914400" rtl="0" eaLnBrk="1" fontAlgn="ctr" latinLnBrk="0" hangingPunct="1">
              <a:lnSpc>
                <a:spcPct val="120000"/>
              </a:lnSpc>
              <a:spcBef>
                <a:spcPct val="0"/>
              </a:spcBef>
              <a:spcAft>
                <a:spcPct val="0"/>
              </a:spcAft>
              <a:buClrTx/>
              <a:buSzTx/>
              <a:buFont typeface="Wingdings" panose="05000000000000000000" pitchFamily="2" charset="2"/>
              <a:buChar char="Ø"/>
              <a:defRPr/>
            </a:pPr>
            <a:r>
              <a:rPr kumimoji="0" lang="zh-CN" altLang="en-US" sz="2800" b="0"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 余</a:t>
            </a:r>
            <a:r>
              <a:rPr kumimoji="0" lang="en-US" altLang="zh-CN" sz="2800" b="0"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3</a:t>
            </a:r>
            <a:r>
              <a:rPr kumimoji="0" lang="zh-CN" altLang="en-US" sz="2800" b="0"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码 </a:t>
            </a:r>
          </a:p>
          <a:p>
            <a:pPr marL="0" marR="0" lvl="0" indent="0" algn="l" defTabSz="914400" rtl="0" eaLnBrk="1" fontAlgn="ctr" latinLnBrk="0" hangingPunct="1">
              <a:lnSpc>
                <a:spcPct val="120000"/>
              </a:lnSpc>
              <a:spcBef>
                <a:spcPct val="0"/>
              </a:spcBef>
              <a:spcAft>
                <a:spcPct val="0"/>
              </a:spcAft>
              <a:buClrTx/>
              <a:buSzTx/>
              <a:buFont typeface="Wingdings" panose="05000000000000000000" pitchFamily="2" charset="2"/>
              <a:buChar char="Ø"/>
              <a:defRPr/>
            </a:pPr>
            <a:r>
              <a:rPr kumimoji="0" lang="en-US" altLang="zh-CN" sz="2800" b="0"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 2421 BCD</a:t>
            </a:r>
            <a:r>
              <a:rPr kumimoji="0" lang="zh-CN" altLang="en-US" sz="2800" b="0"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码 </a:t>
            </a:r>
          </a:p>
        </p:txBody>
      </p:sp>
      <p:sp>
        <p:nvSpPr>
          <p:cNvPr id="87046" name="矩形 5"/>
          <p:cNvSpPr/>
          <p:nvPr/>
        </p:nvSpPr>
        <p:spPr>
          <a:xfrm>
            <a:off x="984250" y="5684838"/>
            <a:ext cx="7202488" cy="522287"/>
          </a:xfrm>
          <a:prstGeom prst="rect">
            <a:avLst/>
          </a:prstGeom>
          <a:noFill/>
          <a:ln w="9525">
            <a:noFill/>
          </a:ln>
        </p:spPr>
        <p:txBody>
          <a:bodyPr>
            <a:spAutoFit/>
          </a:bodyPr>
          <a:lstStyle/>
          <a:p>
            <a:r>
              <a:rPr lang="en-US" altLang="zh-CN" b="1" dirty="0">
                <a:latin typeface="Times New Roman" panose="02020603050405020304" pitchFamily="18" charset="0"/>
                <a:ea typeface="楷体_GB2312" pitchFamily="49" charset="-122"/>
              </a:rPr>
              <a:t>BCD------Binary-Coded-Decimal</a:t>
            </a:r>
            <a:endParaRPr lang="zh-CN" altLang="en-US" dirty="0">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0">
                                            <p:txEl>
                                              <p:pRg st="0" end="0"/>
                                            </p:txEl>
                                          </p:spTgt>
                                        </p:tgtEl>
                                        <p:attrNameLst>
                                          <p:attrName>style.visibility</p:attrName>
                                        </p:attrNameLst>
                                      </p:cBhvr>
                                      <p:to>
                                        <p:strVal val="visible"/>
                                      </p:to>
                                    </p:set>
                                    <p:animEffect transition="in" filter="wipe(left)">
                                      <p:cBhvr>
                                        <p:cTn id="12" dur="500"/>
                                        <p:tgtEl>
                                          <p:spTgt spid="348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34820"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04825" y="838200"/>
            <a:ext cx="2900363" cy="519113"/>
          </a:xfrm>
          <a:prstGeom prst="rect">
            <a:avLst/>
          </a:prstGeom>
          <a:noFill/>
          <a:ln w="9525">
            <a:noFill/>
            <a:miter lim="800000"/>
          </a:ln>
          <a:effectLst/>
        </p:spPr>
        <p:txBody>
          <a:bodyPr wrap="none">
            <a:spAutoFit/>
          </a:bodyPr>
          <a:lstStyle/>
          <a:p>
            <a:pPr marR="0" defTabSz="914400" fontAlgn="base">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a:t>
            </a:r>
            <a:r>
              <a:rPr kumimoji="1" lang="en-US" altLang="zh-CN"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8421  BCD</a:t>
            </a:r>
            <a:r>
              <a:rPr kumimoji="1" lang="zh-CN" altLang="zh-CN"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码</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35843" name="Text Box 3"/>
          <p:cNvSpPr txBox="1"/>
          <p:nvPr/>
        </p:nvSpPr>
        <p:spPr>
          <a:xfrm>
            <a:off x="750888" y="1508125"/>
            <a:ext cx="7931150" cy="2139950"/>
          </a:xfrm>
          <a:prstGeom prst="rect">
            <a:avLst/>
          </a:prstGeom>
          <a:noFill/>
          <a:ln w="9525">
            <a:noFill/>
          </a:ln>
        </p:spPr>
        <p:txBody>
          <a:bodyPr>
            <a:spAutoFit/>
          </a:bodyPr>
          <a:lstStyle/>
          <a:p>
            <a:pPr indent="762000" fontAlgn="base">
              <a:lnSpc>
                <a:spcPct val="160000"/>
              </a:lnSpc>
              <a:spcBef>
                <a:spcPct val="50000"/>
              </a:spcBef>
            </a:pPr>
            <a:r>
              <a:rPr lang="zh-CN" altLang="en-US" dirty="0">
                <a:latin typeface="Times New Roman" panose="02020603050405020304" pitchFamily="18" charset="0"/>
              </a:rPr>
              <a:t>简称</a:t>
            </a:r>
            <a:r>
              <a:rPr lang="en-US" altLang="zh-CN" dirty="0">
                <a:latin typeface="Times New Roman" panose="02020603050405020304" pitchFamily="18" charset="0"/>
              </a:rPr>
              <a:t>8421</a:t>
            </a:r>
            <a:r>
              <a:rPr lang="zh-CN" altLang="en-US" dirty="0">
                <a:latin typeface="Times New Roman" panose="02020603050405020304" pitchFamily="18" charset="0"/>
              </a:rPr>
              <a:t>码。按</a:t>
            </a:r>
            <a:r>
              <a:rPr lang="en-US" altLang="zh-CN" dirty="0">
                <a:latin typeface="Times New Roman" panose="02020603050405020304" pitchFamily="18" charset="0"/>
              </a:rPr>
              <a:t>4</a:t>
            </a:r>
            <a:r>
              <a:rPr lang="zh-CN" altLang="en-US" dirty="0">
                <a:latin typeface="Times New Roman" panose="02020603050405020304" pitchFamily="18" charset="0"/>
              </a:rPr>
              <a:t>位二进制数的自然顺序，取前十个数依次表示十进制的</a:t>
            </a:r>
            <a:r>
              <a:rPr lang="en-US" altLang="zh-CN" dirty="0">
                <a:latin typeface="Times New Roman" panose="02020603050405020304" pitchFamily="18" charset="0"/>
              </a:rPr>
              <a:t>0</a:t>
            </a:r>
            <a:r>
              <a:rPr lang="zh-CN" altLang="en-US" dirty="0">
                <a:latin typeface="Times New Roman" panose="02020603050405020304" pitchFamily="18" charset="0"/>
              </a:rPr>
              <a:t>～</a:t>
            </a:r>
            <a:r>
              <a:rPr lang="en-US" altLang="zh-CN" dirty="0">
                <a:latin typeface="Times New Roman" panose="02020603050405020304" pitchFamily="18" charset="0"/>
              </a:rPr>
              <a:t>9</a:t>
            </a:r>
            <a:r>
              <a:rPr lang="zh-CN" altLang="en-US" dirty="0">
                <a:latin typeface="Times New Roman" panose="02020603050405020304" pitchFamily="18" charset="0"/>
              </a:rPr>
              <a:t>，后</a:t>
            </a:r>
            <a:r>
              <a:rPr lang="en-US" altLang="zh-CN" dirty="0">
                <a:latin typeface="Times New Roman" panose="02020603050405020304" pitchFamily="18" charset="0"/>
              </a:rPr>
              <a:t>6</a:t>
            </a:r>
            <a:r>
              <a:rPr lang="zh-CN" altLang="en-US" dirty="0">
                <a:latin typeface="Times New Roman" panose="02020603050405020304" pitchFamily="18" charset="0"/>
              </a:rPr>
              <a:t>个数不允许出现，若出现则认为是非法的或错误的。</a:t>
            </a:r>
          </a:p>
        </p:txBody>
      </p:sp>
      <p:sp>
        <p:nvSpPr>
          <p:cNvPr id="35844" name="Text Box 4"/>
          <p:cNvSpPr txBox="1"/>
          <p:nvPr/>
        </p:nvSpPr>
        <p:spPr>
          <a:xfrm>
            <a:off x="733425" y="4178300"/>
            <a:ext cx="8108950" cy="2139950"/>
          </a:xfrm>
          <a:prstGeom prst="rect">
            <a:avLst/>
          </a:prstGeom>
          <a:noFill/>
          <a:ln w="9525">
            <a:noFill/>
          </a:ln>
        </p:spPr>
        <p:txBody>
          <a:bodyPr>
            <a:spAutoFit/>
          </a:bodyPr>
          <a:lstStyle/>
          <a:p>
            <a:pPr indent="762000" fontAlgn="base">
              <a:lnSpc>
                <a:spcPct val="160000"/>
              </a:lnSpc>
              <a:spcBef>
                <a:spcPct val="50000"/>
              </a:spcBef>
            </a:pPr>
            <a:r>
              <a:rPr lang="en-US" altLang="zh-CN" dirty="0">
                <a:latin typeface="Times New Roman" panose="02020603050405020304" pitchFamily="18" charset="0"/>
              </a:rPr>
              <a:t>8421</a:t>
            </a:r>
            <a:r>
              <a:rPr lang="zh-CN" altLang="en-US" dirty="0">
                <a:latin typeface="Times New Roman" panose="02020603050405020304" pitchFamily="18" charset="0"/>
              </a:rPr>
              <a:t>码是一种有权码，每位有固定的权，从高到低依次为</a:t>
            </a:r>
            <a:r>
              <a:rPr lang="en-US" altLang="zh-CN" dirty="0">
                <a:latin typeface="Times New Roman" panose="02020603050405020304" pitchFamily="18" charset="0"/>
              </a:rPr>
              <a:t>8, 4, 2, 1</a:t>
            </a:r>
            <a:r>
              <a:rPr lang="zh-CN" altLang="en-US" dirty="0">
                <a:latin typeface="Times New Roman" panose="02020603050405020304" pitchFamily="18" charset="0"/>
              </a:rPr>
              <a:t>，如 </a:t>
            </a:r>
            <a:r>
              <a:rPr lang="en-US" altLang="zh-CN" dirty="0">
                <a:latin typeface="Times New Roman" panose="02020603050405020304" pitchFamily="18" charset="0"/>
              </a:rPr>
              <a:t>:</a:t>
            </a:r>
            <a:br>
              <a:rPr lang="en-US" altLang="zh-CN" dirty="0">
                <a:latin typeface="Times New Roman" panose="02020603050405020304" pitchFamily="18" charset="0"/>
              </a:rPr>
            </a:br>
            <a:r>
              <a:rPr lang="en-US" altLang="zh-CN" dirty="0">
                <a:latin typeface="Times New Roman" panose="02020603050405020304" pitchFamily="18" charset="0"/>
              </a:rPr>
              <a:t>         (0111) </a:t>
            </a:r>
            <a:r>
              <a:rPr lang="en-US" altLang="zh-CN" baseline="-25000" dirty="0">
                <a:latin typeface="Times New Roman" panose="02020603050405020304" pitchFamily="18" charset="0"/>
              </a:rPr>
              <a:t>8421</a:t>
            </a:r>
            <a:r>
              <a:rPr lang="zh-CN" altLang="en-US" baseline="-25000" dirty="0">
                <a:latin typeface="Times New Roman" panose="02020603050405020304" pitchFamily="18" charset="0"/>
              </a:rPr>
              <a:t>码</a:t>
            </a:r>
            <a:r>
              <a:rPr lang="en-US" altLang="zh-CN" dirty="0">
                <a:latin typeface="Times New Roman" panose="02020603050405020304" pitchFamily="18" charset="0"/>
              </a:rPr>
              <a:t>=0</a:t>
            </a:r>
            <a:r>
              <a:rPr lang="en-US" altLang="zh-CN" dirty="0">
                <a:latin typeface="Times New Roman" panose="02020603050405020304" pitchFamily="18" charset="0"/>
                <a:sym typeface="Symbol" panose="05050102010706020507" pitchFamily="18" charset="2"/>
              </a:rPr>
              <a:t>8+</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4+</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1=7</a:t>
            </a:r>
            <a:endParaRPr lang="en-US" altLang="zh-CN" dirty="0">
              <a:latin typeface="Times New Roman" panose="02020603050405020304" pitchFamily="18" charset="0"/>
            </a:endParaRPr>
          </a:p>
        </p:txBody>
      </p:sp>
      <p:sp>
        <p:nvSpPr>
          <p:cNvPr id="88069" name="矩形 4"/>
          <p:cNvSpPr/>
          <p:nvPr/>
        </p:nvSpPr>
        <p:spPr>
          <a:xfrm>
            <a:off x="1054100" y="3694113"/>
            <a:ext cx="7799388" cy="522287"/>
          </a:xfrm>
          <a:prstGeom prst="rect">
            <a:avLst/>
          </a:prstGeom>
          <a:noFill/>
          <a:ln w="9525">
            <a:noFill/>
          </a:ln>
        </p:spPr>
        <p:txBody>
          <a:bodyPr>
            <a:spAutoFit/>
          </a:bodyPr>
          <a:lstStyle/>
          <a:p>
            <a:r>
              <a:rPr lang="zh-CN" altLang="en-US" b="1" dirty="0">
                <a:solidFill>
                  <a:srgbClr val="FF00FF"/>
                </a:solidFill>
                <a:latin typeface="Times New Roman" panose="02020603050405020304" pitchFamily="18" charset="0"/>
              </a:rPr>
              <a:t>冗余码：</a:t>
            </a:r>
            <a:r>
              <a:rPr lang="en-US" altLang="zh-CN" b="1" dirty="0">
                <a:solidFill>
                  <a:srgbClr val="FF00FF"/>
                </a:solidFill>
                <a:latin typeface="Times New Roman" panose="02020603050405020304" pitchFamily="18" charset="0"/>
              </a:rPr>
              <a:t>1010</a:t>
            </a:r>
            <a:r>
              <a:rPr lang="zh-CN" altLang="en-US" b="1" dirty="0">
                <a:solidFill>
                  <a:srgbClr val="FF00FF"/>
                </a:solidFill>
                <a:latin typeface="Times New Roman" panose="02020603050405020304" pitchFamily="18" charset="0"/>
              </a:rPr>
              <a:t>、</a:t>
            </a:r>
            <a:r>
              <a:rPr lang="en-US" altLang="zh-CN" b="1" dirty="0">
                <a:solidFill>
                  <a:srgbClr val="FF00FF"/>
                </a:solidFill>
                <a:latin typeface="Times New Roman" panose="02020603050405020304" pitchFamily="18" charset="0"/>
              </a:rPr>
              <a:t>1011</a:t>
            </a:r>
            <a:r>
              <a:rPr lang="zh-CN" altLang="en-US" b="1" dirty="0">
                <a:solidFill>
                  <a:srgbClr val="FF00FF"/>
                </a:solidFill>
                <a:latin typeface="Times New Roman" panose="02020603050405020304" pitchFamily="18" charset="0"/>
              </a:rPr>
              <a:t>、</a:t>
            </a:r>
            <a:r>
              <a:rPr lang="en-US" altLang="zh-CN" b="1" dirty="0">
                <a:solidFill>
                  <a:srgbClr val="FF00FF"/>
                </a:solidFill>
                <a:latin typeface="Times New Roman" panose="02020603050405020304" pitchFamily="18" charset="0"/>
              </a:rPr>
              <a:t>1100</a:t>
            </a:r>
            <a:r>
              <a:rPr lang="zh-CN" altLang="en-US" b="1" dirty="0">
                <a:solidFill>
                  <a:srgbClr val="FF00FF"/>
                </a:solidFill>
                <a:latin typeface="Times New Roman" panose="02020603050405020304" pitchFamily="18" charset="0"/>
              </a:rPr>
              <a:t>、</a:t>
            </a:r>
            <a:r>
              <a:rPr lang="en-US" altLang="zh-CN" b="1" dirty="0">
                <a:solidFill>
                  <a:srgbClr val="FF00FF"/>
                </a:solidFill>
                <a:latin typeface="Times New Roman" panose="02020603050405020304" pitchFamily="18" charset="0"/>
              </a:rPr>
              <a:t>1101</a:t>
            </a:r>
            <a:r>
              <a:rPr lang="zh-CN" altLang="en-US" b="1" dirty="0">
                <a:solidFill>
                  <a:srgbClr val="FF00FF"/>
                </a:solidFill>
                <a:latin typeface="Times New Roman" panose="02020603050405020304" pitchFamily="18" charset="0"/>
              </a:rPr>
              <a:t>、</a:t>
            </a:r>
            <a:r>
              <a:rPr lang="en-US" altLang="zh-CN" b="1" dirty="0">
                <a:solidFill>
                  <a:srgbClr val="FF00FF"/>
                </a:solidFill>
                <a:latin typeface="Times New Roman" panose="02020603050405020304" pitchFamily="18" charset="0"/>
              </a:rPr>
              <a:t>1110</a:t>
            </a:r>
            <a:r>
              <a:rPr lang="zh-CN" altLang="en-US" b="1" dirty="0">
                <a:solidFill>
                  <a:srgbClr val="FF00FF"/>
                </a:solidFill>
                <a:latin typeface="Times New Roman" panose="02020603050405020304" pitchFamily="18" charset="0"/>
              </a:rPr>
              <a:t>、</a:t>
            </a:r>
            <a:r>
              <a:rPr lang="en-US" altLang="zh-CN" b="1" dirty="0">
                <a:solidFill>
                  <a:srgbClr val="FF00FF"/>
                </a:solidFill>
                <a:latin typeface="Times New Roman" panose="02020603050405020304" pitchFamily="18" charset="0"/>
              </a:rPr>
              <a:t>1111 </a:t>
            </a:r>
            <a:endParaRPr lang="zh-CN" altLang="en-US" b="1" dirty="0">
              <a:solidFill>
                <a:srgbClr val="FF00FF"/>
              </a:solidFill>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left)">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4">
                                            <p:txEl>
                                              <p:pRg st="0" end="0"/>
                                            </p:txEl>
                                          </p:spTgt>
                                        </p:tgtEl>
                                        <p:attrNameLst>
                                          <p:attrName>style.visibility</p:attrName>
                                        </p:attrNameLst>
                                      </p:cBhvr>
                                      <p:to>
                                        <p:strVal val="visible"/>
                                      </p:to>
                                    </p:set>
                                    <p:animEffect transition="in" filter="wipe(left)">
                                      <p:cBhvr>
                                        <p:cTn id="12" dur="500"/>
                                        <p:tgtEl>
                                          <p:spTgt spid="358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P spid="35844"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4"/>
          <p:cNvSpPr txBox="1"/>
          <p:nvPr/>
        </p:nvSpPr>
        <p:spPr>
          <a:xfrm>
            <a:off x="747713" y="830263"/>
            <a:ext cx="2673350" cy="519112"/>
          </a:xfrm>
          <a:prstGeom prst="rect">
            <a:avLst/>
          </a:prstGeom>
          <a:noFill/>
          <a:ln w="9525">
            <a:noFill/>
          </a:ln>
        </p:spPr>
        <p:txBody>
          <a:bodyPr wrap="none">
            <a:spAutoFit/>
          </a:bodyPr>
          <a:lstStyle/>
          <a:p>
            <a:pPr fontAlgn="base"/>
            <a:r>
              <a:rPr lang="en-US" altLang="zh-CN" dirty="0">
                <a:latin typeface="Times New Roman" panose="02020603050405020304" pitchFamily="18" charset="0"/>
              </a:rPr>
              <a:t>8421</a:t>
            </a:r>
            <a:r>
              <a:rPr lang="zh-CN" altLang="en-US" dirty="0">
                <a:latin typeface="Times New Roman" panose="02020603050405020304" pitchFamily="18" charset="0"/>
              </a:rPr>
              <a:t>码的特点：</a:t>
            </a:r>
          </a:p>
        </p:txBody>
      </p:sp>
      <p:sp>
        <p:nvSpPr>
          <p:cNvPr id="119813" name="Text Box 5"/>
          <p:cNvSpPr txBox="1"/>
          <p:nvPr/>
        </p:nvSpPr>
        <p:spPr>
          <a:xfrm>
            <a:off x="857250" y="1562100"/>
            <a:ext cx="5849938" cy="523875"/>
          </a:xfrm>
          <a:prstGeom prst="rect">
            <a:avLst/>
          </a:prstGeom>
          <a:noFill/>
          <a:ln w="9525">
            <a:noFill/>
          </a:ln>
        </p:spPr>
        <p:txBody>
          <a:bodyPr wrap="none">
            <a:spAutoFit/>
          </a:bodyPr>
          <a:lstStyle/>
          <a:p>
            <a:pPr fontAlgn="base"/>
            <a:r>
              <a:rPr lang="en-US" altLang="zh-CN" dirty="0">
                <a:latin typeface="Times New Roman" panose="02020603050405020304" pitchFamily="18" charset="0"/>
              </a:rPr>
              <a:t>1</a:t>
            </a:r>
            <a:r>
              <a:rPr lang="zh-CN" altLang="en-US" dirty="0">
                <a:latin typeface="Times New Roman" panose="02020603050405020304" pitchFamily="18" charset="0"/>
              </a:rPr>
              <a:t>）与四位二进制数的表示完全一样</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119814" name="Text Box 6"/>
          <p:cNvSpPr txBox="1"/>
          <p:nvPr/>
        </p:nvSpPr>
        <p:spPr>
          <a:xfrm>
            <a:off x="874713" y="2159000"/>
            <a:ext cx="3917950" cy="519113"/>
          </a:xfrm>
          <a:prstGeom prst="rect">
            <a:avLst/>
          </a:prstGeom>
          <a:noFill/>
          <a:ln w="9525">
            <a:noFill/>
          </a:ln>
        </p:spPr>
        <p:txBody>
          <a:bodyPr wrap="none">
            <a:spAutoFit/>
          </a:bodyPr>
          <a:lstStyle/>
          <a:p>
            <a:pPr fontAlgn="base"/>
            <a:r>
              <a:rPr lang="en-US" altLang="zh-CN" dirty="0">
                <a:latin typeface="Times New Roman" panose="02020603050405020304" pitchFamily="18" charset="0"/>
              </a:rPr>
              <a:t>2</a:t>
            </a:r>
            <a:r>
              <a:rPr lang="zh-CN" altLang="en-US" dirty="0">
                <a:latin typeface="Times New Roman" panose="02020603050405020304" pitchFamily="18" charset="0"/>
              </a:rPr>
              <a:t>）</a:t>
            </a:r>
            <a:r>
              <a:rPr lang="en-US" altLang="zh-CN" dirty="0">
                <a:latin typeface="Times New Roman" panose="02020603050405020304" pitchFamily="18" charset="0"/>
              </a:rPr>
              <a:t>1010—1111</a:t>
            </a:r>
            <a:r>
              <a:rPr lang="zh-CN" altLang="en-US" dirty="0">
                <a:latin typeface="Times New Roman" panose="02020603050405020304" pitchFamily="18" charset="0"/>
              </a:rPr>
              <a:t>为冗余码</a:t>
            </a:r>
          </a:p>
        </p:txBody>
      </p:sp>
      <p:sp>
        <p:nvSpPr>
          <p:cNvPr id="119815" name="Text Box 7"/>
          <p:cNvSpPr txBox="1"/>
          <p:nvPr/>
        </p:nvSpPr>
        <p:spPr>
          <a:xfrm>
            <a:off x="841375" y="2827338"/>
            <a:ext cx="7473950" cy="519112"/>
          </a:xfrm>
          <a:prstGeom prst="rect">
            <a:avLst/>
          </a:prstGeom>
          <a:noFill/>
          <a:ln w="9525">
            <a:noFill/>
          </a:ln>
        </p:spPr>
        <p:txBody>
          <a:bodyPr wrap="none">
            <a:spAutoFit/>
          </a:bodyPr>
          <a:lstStyle/>
          <a:p>
            <a:pPr fontAlgn="base"/>
            <a:r>
              <a:rPr lang="en-US" altLang="zh-CN" dirty="0">
                <a:latin typeface="Times New Roman" panose="02020603050405020304" pitchFamily="18" charset="0"/>
              </a:rPr>
              <a:t>3</a:t>
            </a:r>
            <a:r>
              <a:rPr lang="zh-CN" altLang="en-US" dirty="0">
                <a:latin typeface="Times New Roman" panose="02020603050405020304" pitchFamily="18" charset="0"/>
              </a:rPr>
              <a:t>）</a:t>
            </a:r>
            <a:r>
              <a:rPr lang="en-US" altLang="zh-CN" dirty="0">
                <a:latin typeface="Times New Roman" panose="02020603050405020304" pitchFamily="18" charset="0"/>
              </a:rPr>
              <a:t>8421</a:t>
            </a:r>
            <a:r>
              <a:rPr lang="zh-CN" altLang="en-US" dirty="0">
                <a:latin typeface="Times New Roman" panose="02020603050405020304" pitchFamily="18" charset="0"/>
              </a:rPr>
              <a:t>码与十进制的转换关系为直接转换关系</a:t>
            </a:r>
          </a:p>
        </p:txBody>
      </p:sp>
      <p:sp>
        <p:nvSpPr>
          <p:cNvPr id="119816" name="Text Box 8"/>
          <p:cNvSpPr txBox="1"/>
          <p:nvPr/>
        </p:nvSpPr>
        <p:spPr>
          <a:xfrm>
            <a:off x="1349375" y="3478213"/>
            <a:ext cx="6681788" cy="519112"/>
          </a:xfrm>
          <a:prstGeom prst="rect">
            <a:avLst/>
          </a:prstGeom>
          <a:noFill/>
          <a:ln w="9525">
            <a:noFill/>
          </a:ln>
        </p:spPr>
        <p:txBody>
          <a:bodyPr wrap="none">
            <a:spAutoFit/>
          </a:bodyPr>
          <a:lstStyle/>
          <a:p>
            <a:pPr fontAlgn="base"/>
            <a:r>
              <a:rPr lang="zh-CN" altLang="en-US" dirty="0">
                <a:latin typeface="Times New Roman" panose="02020603050405020304" pitchFamily="18" charset="0"/>
              </a:rPr>
              <a:t>例</a:t>
            </a:r>
            <a:r>
              <a:rPr lang="en-US" altLang="zh-CN" dirty="0">
                <a:latin typeface="Times New Roman" panose="02020603050405020304" pitchFamily="18" charset="0"/>
                <a:sym typeface="Wingdings" panose="05000000000000000000" pitchFamily="2" charset="2"/>
              </a:rPr>
              <a:t>:</a:t>
            </a:r>
            <a:r>
              <a:rPr lang="zh-CN" altLang="en-US" dirty="0">
                <a:latin typeface="Times New Roman" panose="02020603050405020304" pitchFamily="18" charset="0"/>
                <a:sym typeface="Wingdings" panose="05000000000000000000" pitchFamily="2" charset="2"/>
              </a:rPr>
              <a:t>（</a:t>
            </a:r>
            <a:r>
              <a:rPr lang="en-US" altLang="zh-CN" dirty="0">
                <a:latin typeface="Times New Roman" panose="02020603050405020304" pitchFamily="18" charset="0"/>
                <a:sym typeface="Wingdings" panose="05000000000000000000" pitchFamily="2" charset="2"/>
              </a:rPr>
              <a:t>0001 0011.0110 0100)</a:t>
            </a:r>
            <a:r>
              <a:rPr lang="en-US" altLang="zh-CN" baseline="-25000" dirty="0">
                <a:latin typeface="Times New Roman" panose="02020603050405020304" pitchFamily="18" charset="0"/>
                <a:sym typeface="Wingdings" panose="05000000000000000000" pitchFamily="2" charset="2"/>
              </a:rPr>
              <a:t>8421BCD</a:t>
            </a:r>
            <a:r>
              <a:rPr lang="en-US" altLang="zh-CN" dirty="0">
                <a:latin typeface="Times New Roman" panose="02020603050405020304" pitchFamily="18" charset="0"/>
                <a:sym typeface="Wingdings" panose="05000000000000000000" pitchFamily="2" charset="2"/>
              </a:rPr>
              <a:t>=(13.64)</a:t>
            </a:r>
            <a:r>
              <a:rPr lang="en-US" altLang="zh-CN" baseline="-25000" dirty="0">
                <a:latin typeface="Times New Roman" panose="02020603050405020304" pitchFamily="18" charset="0"/>
                <a:sym typeface="Wingdings" panose="05000000000000000000" pitchFamily="2" charset="2"/>
              </a:rPr>
              <a:t>10</a:t>
            </a:r>
            <a:endParaRPr lang="en-US" altLang="zh-CN" baseline="-25000" dirty="0">
              <a:latin typeface="Times New Roman" panose="02020603050405020304" pitchFamily="18" charset="0"/>
            </a:endParaRPr>
          </a:p>
        </p:txBody>
      </p:sp>
      <p:sp>
        <p:nvSpPr>
          <p:cNvPr id="119817" name="Text Box 9"/>
          <p:cNvSpPr txBox="1"/>
          <p:nvPr/>
        </p:nvSpPr>
        <p:spPr>
          <a:xfrm>
            <a:off x="928688" y="4198938"/>
            <a:ext cx="6970712" cy="519112"/>
          </a:xfrm>
          <a:prstGeom prst="rect">
            <a:avLst/>
          </a:prstGeom>
          <a:noFill/>
          <a:ln w="9525">
            <a:noFill/>
          </a:ln>
        </p:spPr>
        <p:txBody>
          <a:bodyPr wrap="none">
            <a:spAutoFit/>
          </a:bodyPr>
          <a:lstStyle/>
          <a:p>
            <a:pPr fontAlgn="base"/>
            <a:r>
              <a:rPr lang="en-US" altLang="zh-CN" dirty="0">
                <a:latin typeface="Times New Roman" panose="02020603050405020304" pitchFamily="18" charset="0"/>
              </a:rPr>
              <a:t>4)  </a:t>
            </a:r>
            <a:r>
              <a:rPr lang="zh-CN" altLang="en-US" dirty="0">
                <a:latin typeface="Times New Roman" panose="02020603050405020304" pitchFamily="18" charset="0"/>
              </a:rPr>
              <a:t>运算时按逢</a:t>
            </a:r>
            <a:r>
              <a:rPr lang="en-US" altLang="zh-CN" dirty="0">
                <a:latin typeface="Times New Roman" panose="02020603050405020304" pitchFamily="18" charset="0"/>
              </a:rPr>
              <a:t>10</a:t>
            </a:r>
            <a:r>
              <a:rPr lang="zh-CN" altLang="en-US" dirty="0">
                <a:latin typeface="Times New Roman" panose="02020603050405020304" pitchFamily="18" charset="0"/>
              </a:rPr>
              <a:t>进</a:t>
            </a:r>
            <a:r>
              <a:rPr lang="en-US" altLang="zh-CN" dirty="0">
                <a:latin typeface="Times New Roman" panose="02020603050405020304" pitchFamily="18" charset="0"/>
              </a:rPr>
              <a:t>1</a:t>
            </a:r>
            <a:r>
              <a:rPr lang="zh-CN" altLang="en-US" dirty="0">
                <a:latin typeface="Times New Roman" panose="02020603050405020304" pitchFamily="18" charset="0"/>
              </a:rPr>
              <a:t>的原则</a:t>
            </a:r>
            <a:r>
              <a:rPr lang="en-US" altLang="zh-CN" dirty="0">
                <a:latin typeface="Times New Roman" panose="02020603050405020304" pitchFamily="18" charset="0"/>
              </a:rPr>
              <a:t>,</a:t>
            </a:r>
            <a:r>
              <a:rPr lang="zh-CN" altLang="en-US" dirty="0">
                <a:latin typeface="Times New Roman" panose="02020603050405020304" pitchFamily="18" charset="0"/>
              </a:rPr>
              <a:t>并且要进行调整</a:t>
            </a:r>
          </a:p>
        </p:txBody>
      </p:sp>
      <p:sp>
        <p:nvSpPr>
          <p:cNvPr id="119818" name="Text Box 10"/>
          <p:cNvSpPr txBox="1"/>
          <p:nvPr/>
        </p:nvSpPr>
        <p:spPr>
          <a:xfrm>
            <a:off x="1438275" y="4902200"/>
            <a:ext cx="5438775" cy="1373188"/>
          </a:xfrm>
          <a:prstGeom prst="rect">
            <a:avLst/>
          </a:prstGeom>
          <a:noFill/>
          <a:ln w="9525">
            <a:noFill/>
          </a:ln>
        </p:spPr>
        <p:txBody>
          <a:bodyPr wrap="none">
            <a:spAutoFit/>
          </a:bodyPr>
          <a:lstStyle/>
          <a:p>
            <a:pPr fontAlgn="base"/>
            <a:r>
              <a:rPr lang="zh-CN" altLang="en-US" dirty="0">
                <a:latin typeface="Times New Roman" panose="02020603050405020304" pitchFamily="18" charset="0"/>
              </a:rPr>
              <a:t>调整原则</a:t>
            </a:r>
            <a:r>
              <a:rPr lang="en-US" altLang="zh-CN" dirty="0">
                <a:latin typeface="Times New Roman" panose="02020603050405020304" pitchFamily="18" charset="0"/>
              </a:rPr>
              <a:t>: </a:t>
            </a:r>
            <a:r>
              <a:rPr lang="zh-CN" altLang="en-US" dirty="0">
                <a:latin typeface="Times New Roman" panose="02020603050405020304" pitchFamily="18" charset="0"/>
              </a:rPr>
              <a:t>有进位或出现冗余码时</a:t>
            </a:r>
            <a:r>
              <a:rPr lang="en-US" altLang="zh-CN" dirty="0">
                <a:latin typeface="Times New Roman" panose="02020603050405020304" pitchFamily="18" charset="0"/>
              </a:rPr>
              <a:t>,</a:t>
            </a:r>
          </a:p>
          <a:p>
            <a:pPr fontAlgn="base"/>
            <a:r>
              <a:rPr lang="en-US" altLang="zh-CN" dirty="0">
                <a:latin typeface="Times New Roman" panose="02020603050405020304" pitchFamily="18" charset="0"/>
              </a:rPr>
              <a:t>                   </a:t>
            </a:r>
            <a:r>
              <a:rPr lang="zh-CN" altLang="en-US" dirty="0">
                <a:latin typeface="Times New Roman" panose="02020603050405020304" pitchFamily="18" charset="0"/>
              </a:rPr>
              <a:t>加法</a:t>
            </a:r>
            <a:r>
              <a:rPr lang="en-US" altLang="zh-CN" dirty="0">
                <a:latin typeface="Times New Roman" panose="02020603050405020304" pitchFamily="18" charset="0"/>
              </a:rPr>
              <a:t>+6</a:t>
            </a:r>
            <a:r>
              <a:rPr lang="zh-CN" altLang="en-US" dirty="0">
                <a:latin typeface="Times New Roman" panose="02020603050405020304" pitchFamily="18" charset="0"/>
              </a:rPr>
              <a:t>调整</a:t>
            </a:r>
            <a:r>
              <a:rPr lang="en-US" altLang="zh-CN" dirty="0">
                <a:latin typeface="Times New Roman" panose="02020603050405020304" pitchFamily="18" charset="0"/>
              </a:rPr>
              <a:t>;</a:t>
            </a:r>
          </a:p>
          <a:p>
            <a:pPr fontAlgn="base"/>
            <a:r>
              <a:rPr lang="en-US" altLang="zh-CN" dirty="0">
                <a:latin typeface="Times New Roman" panose="02020603050405020304" pitchFamily="18" charset="0"/>
              </a:rPr>
              <a:t>                   </a:t>
            </a:r>
            <a:r>
              <a:rPr lang="zh-CN" altLang="en-US" dirty="0">
                <a:latin typeface="Times New Roman" panose="02020603050405020304" pitchFamily="18" charset="0"/>
              </a:rPr>
              <a:t>减法 </a:t>
            </a:r>
            <a:r>
              <a:rPr lang="en-US" altLang="zh-CN" dirty="0">
                <a:latin typeface="Times New Roman" panose="02020603050405020304" pitchFamily="18" charset="0"/>
              </a:rPr>
              <a:t>-6</a:t>
            </a:r>
            <a:r>
              <a:rPr lang="zh-CN" altLang="en-US" dirty="0">
                <a:latin typeface="Times New Roman" panose="02020603050405020304" pitchFamily="18" charset="0"/>
              </a:rPr>
              <a:t>调整</a:t>
            </a:r>
            <a:r>
              <a:rPr lang="en-US" altLang="zh-CN" dirty="0">
                <a:latin typeface="Times New Roman" panose="02020603050405020304" pitchFamily="18" charset="0"/>
              </a:rPr>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9813"/>
                                        </p:tgtEl>
                                        <p:attrNameLst>
                                          <p:attrName>style.visibility</p:attrName>
                                        </p:attrNameLst>
                                      </p:cBhvr>
                                      <p:to>
                                        <p:strVal val="visible"/>
                                      </p:to>
                                    </p:set>
                                    <p:animEffect transition="in" filter="box(in)">
                                      <p:cBhvr>
                                        <p:cTn id="7" dur="500"/>
                                        <p:tgtEl>
                                          <p:spTgt spid="1198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9814"/>
                                        </p:tgtEl>
                                        <p:attrNameLst>
                                          <p:attrName>style.visibility</p:attrName>
                                        </p:attrNameLst>
                                      </p:cBhvr>
                                      <p:to>
                                        <p:strVal val="visible"/>
                                      </p:to>
                                    </p:set>
                                    <p:animEffect transition="in" filter="box(in)">
                                      <p:cBhvr>
                                        <p:cTn id="12" dur="500"/>
                                        <p:tgtEl>
                                          <p:spTgt spid="1198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9815"/>
                                        </p:tgtEl>
                                        <p:attrNameLst>
                                          <p:attrName>style.visibility</p:attrName>
                                        </p:attrNameLst>
                                      </p:cBhvr>
                                      <p:to>
                                        <p:strVal val="visible"/>
                                      </p:to>
                                    </p:set>
                                    <p:animEffect transition="in" filter="box(in)">
                                      <p:cBhvr>
                                        <p:cTn id="17" dur="500"/>
                                        <p:tgtEl>
                                          <p:spTgt spid="11981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9816"/>
                                        </p:tgtEl>
                                        <p:attrNameLst>
                                          <p:attrName>style.visibility</p:attrName>
                                        </p:attrNameLst>
                                      </p:cBhvr>
                                      <p:to>
                                        <p:strVal val="visible"/>
                                      </p:to>
                                    </p:set>
                                    <p:anim calcmode="lin" valueType="num">
                                      <p:cBhvr additive="base">
                                        <p:cTn id="22" dur="500" fill="hold"/>
                                        <p:tgtEl>
                                          <p:spTgt spid="119816"/>
                                        </p:tgtEl>
                                        <p:attrNameLst>
                                          <p:attrName>ppt_x</p:attrName>
                                        </p:attrNameLst>
                                      </p:cBhvr>
                                      <p:tavLst>
                                        <p:tav tm="0">
                                          <p:val>
                                            <p:strVal val="#ppt_x"/>
                                          </p:val>
                                        </p:tav>
                                        <p:tav tm="100000">
                                          <p:val>
                                            <p:strVal val="#ppt_x"/>
                                          </p:val>
                                        </p:tav>
                                      </p:tavLst>
                                    </p:anim>
                                    <p:anim calcmode="lin" valueType="num">
                                      <p:cBhvr additive="base">
                                        <p:cTn id="23" dur="500" fill="hold"/>
                                        <p:tgtEl>
                                          <p:spTgt spid="11981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19817"/>
                                        </p:tgtEl>
                                        <p:attrNameLst>
                                          <p:attrName>style.visibility</p:attrName>
                                        </p:attrNameLst>
                                      </p:cBhvr>
                                      <p:to>
                                        <p:strVal val="visible"/>
                                      </p:to>
                                    </p:set>
                                    <p:animEffect transition="in" filter="box(in)">
                                      <p:cBhvr>
                                        <p:cTn id="28" dur="500"/>
                                        <p:tgtEl>
                                          <p:spTgt spid="11981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9818"/>
                                        </p:tgtEl>
                                        <p:attrNameLst>
                                          <p:attrName>style.visibility</p:attrName>
                                        </p:attrNameLst>
                                      </p:cBhvr>
                                      <p:to>
                                        <p:strVal val="visible"/>
                                      </p:to>
                                    </p:set>
                                    <p:anim calcmode="lin" valueType="num">
                                      <p:cBhvr additive="base">
                                        <p:cTn id="33" dur="500" fill="hold"/>
                                        <p:tgtEl>
                                          <p:spTgt spid="119818"/>
                                        </p:tgtEl>
                                        <p:attrNameLst>
                                          <p:attrName>ppt_x</p:attrName>
                                        </p:attrNameLst>
                                      </p:cBhvr>
                                      <p:tavLst>
                                        <p:tav tm="0">
                                          <p:val>
                                            <p:strVal val="#ppt_x"/>
                                          </p:val>
                                        </p:tav>
                                        <p:tav tm="100000">
                                          <p:val>
                                            <p:strVal val="#ppt_x"/>
                                          </p:val>
                                        </p:tav>
                                      </p:tavLst>
                                    </p:anim>
                                    <p:anim calcmode="lin" valueType="num">
                                      <p:cBhvr additive="base">
                                        <p:cTn id="34" dur="500" fill="hold"/>
                                        <p:tgtEl>
                                          <p:spTgt spid="1198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p:bldP spid="119814" grpId="0"/>
      <p:bldP spid="119815" grpId="0"/>
      <p:bldP spid="119816" grpId="0"/>
      <p:bldP spid="119817" grpId="0"/>
      <p:bldP spid="1198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 name="Text Box 20"/>
          <p:cNvSpPr txBox="1"/>
          <p:nvPr/>
        </p:nvSpPr>
        <p:spPr>
          <a:xfrm>
            <a:off x="1000125" y="787400"/>
            <a:ext cx="7326313" cy="3694113"/>
          </a:xfrm>
          <a:prstGeom prst="rect">
            <a:avLst/>
          </a:prstGeom>
          <a:noFill/>
          <a:ln w="9525">
            <a:noFill/>
          </a:ln>
        </p:spPr>
        <p:txBody>
          <a:bodyPr>
            <a:spAutoFit/>
          </a:bodyPr>
          <a:lstStyle/>
          <a:p>
            <a:pPr>
              <a:spcBef>
                <a:spcPts val="600"/>
              </a:spcBef>
              <a:spcAft>
                <a:spcPts val="600"/>
              </a:spcAft>
            </a:pPr>
            <a:r>
              <a:rPr lang="zh-CN" altLang="en-US" b="1" dirty="0">
                <a:latin typeface="Times New Roman" panose="02020603050405020304" pitchFamily="18" charset="0"/>
              </a:rPr>
              <a:t>其他常用计数制：</a:t>
            </a:r>
            <a:endParaRPr lang="en-US" altLang="zh-CN" b="1" dirty="0">
              <a:latin typeface="Times New Roman" panose="02020603050405020304" pitchFamily="18" charset="0"/>
            </a:endParaRPr>
          </a:p>
          <a:p>
            <a:pPr>
              <a:buFont typeface="Arial" panose="020B0604020202020204" pitchFamily="34" charset="0"/>
              <a:buChar char="•"/>
            </a:pPr>
            <a:r>
              <a:rPr lang="zh-CN" altLang="en-US" b="1" dirty="0">
                <a:solidFill>
                  <a:srgbClr val="FF00FF"/>
                </a:solidFill>
                <a:latin typeface="Times New Roman" panose="02020603050405020304" pitchFamily="18" charset="0"/>
              </a:rPr>
              <a:t>八进制：</a:t>
            </a:r>
            <a:endParaRPr lang="en-US" altLang="zh-CN" b="1" dirty="0">
              <a:solidFill>
                <a:srgbClr val="FF00FF"/>
              </a:solidFill>
              <a:latin typeface="Times New Roman" panose="02020603050405020304" pitchFamily="18" charset="0"/>
            </a:endParaRPr>
          </a:p>
          <a:p>
            <a:r>
              <a:rPr lang="en-US" altLang="zh-CN" b="1" dirty="0">
                <a:latin typeface="Times New Roman" panose="02020603050405020304" pitchFamily="18" charset="0"/>
              </a:rPr>
              <a:t>    </a:t>
            </a:r>
            <a:r>
              <a:rPr lang="zh-CN" altLang="en-US" b="1" dirty="0">
                <a:latin typeface="Times New Roman" panose="02020603050405020304" pitchFamily="18" charset="0"/>
              </a:rPr>
              <a:t>特点：有</a:t>
            </a:r>
            <a:r>
              <a:rPr lang="en-US" altLang="zh-CN" b="1" dirty="0">
                <a:latin typeface="Times New Roman" panose="02020603050405020304" pitchFamily="18" charset="0"/>
              </a:rPr>
              <a:t>0--7</a:t>
            </a:r>
            <a:r>
              <a:rPr lang="zh-CN" altLang="en-US" b="1" dirty="0">
                <a:latin typeface="Times New Roman" panose="02020603050405020304" pitchFamily="18" charset="0"/>
              </a:rPr>
              <a:t>共</a:t>
            </a:r>
            <a:r>
              <a:rPr lang="en-US" altLang="zh-CN" b="1" dirty="0">
                <a:latin typeface="Times New Roman" panose="02020603050405020304" pitchFamily="18" charset="0"/>
              </a:rPr>
              <a:t>8</a:t>
            </a:r>
            <a:r>
              <a:rPr lang="zh-CN" altLang="en-US" b="1" dirty="0">
                <a:latin typeface="Times New Roman" panose="02020603050405020304" pitchFamily="18" charset="0"/>
              </a:rPr>
              <a:t>个数字符号，</a:t>
            </a:r>
            <a:endParaRPr lang="zh-CN" altLang="en-US" b="1" dirty="0">
              <a:solidFill>
                <a:srgbClr val="FFFF00"/>
              </a:solidFill>
              <a:latin typeface="Times New Roman" panose="02020603050405020304" pitchFamily="18" charset="0"/>
            </a:endParaRPr>
          </a:p>
          <a:p>
            <a:pPr>
              <a:spcAft>
                <a:spcPts val="600"/>
              </a:spcAft>
              <a:buFont typeface="Wingdings" panose="05000000000000000000" pitchFamily="2" charset="2"/>
            </a:pPr>
            <a:r>
              <a:rPr lang="zh-CN" altLang="en-US" b="1" dirty="0">
                <a:solidFill>
                  <a:srgbClr val="FFFF00"/>
                </a:solidFill>
                <a:latin typeface="Times New Roman" panose="02020603050405020304" pitchFamily="18" charset="0"/>
              </a:rPr>
              <a:t>                </a:t>
            </a:r>
            <a:r>
              <a:rPr lang="zh-CN" altLang="en-US" b="1" dirty="0">
                <a:latin typeface="Times New Roman" panose="02020603050405020304" pitchFamily="18" charset="0"/>
              </a:rPr>
              <a:t>逢</a:t>
            </a:r>
            <a:r>
              <a:rPr lang="en-US" altLang="zh-CN" b="1" dirty="0">
                <a:latin typeface="Times New Roman" panose="02020603050405020304" pitchFamily="18" charset="0"/>
              </a:rPr>
              <a:t>8</a:t>
            </a:r>
            <a:r>
              <a:rPr lang="zh-CN" altLang="en-US" b="1" dirty="0">
                <a:latin typeface="Times New Roman" panose="02020603050405020304" pitchFamily="18" charset="0"/>
              </a:rPr>
              <a:t>进位。</a:t>
            </a:r>
            <a:r>
              <a:rPr lang="en-US" altLang="zh-CN" b="1" dirty="0">
                <a:latin typeface="Times New Roman" panose="02020603050405020304" pitchFamily="18" charset="0"/>
              </a:rPr>
              <a:t>(</a:t>
            </a:r>
            <a:r>
              <a:rPr lang="zh-CN" altLang="en-US" b="1" dirty="0">
                <a:latin typeface="Times New Roman" panose="02020603050405020304" pitchFamily="18" charset="0"/>
              </a:rPr>
              <a:t>数后面加</a:t>
            </a:r>
            <a:r>
              <a:rPr lang="en-US" altLang="zh-CN" b="1" dirty="0">
                <a:latin typeface="Times New Roman" panose="02020603050405020304" pitchFamily="18" charset="0"/>
              </a:rPr>
              <a:t>O</a:t>
            </a:r>
            <a:r>
              <a:rPr lang="zh-CN" altLang="en-US" b="1" dirty="0">
                <a:latin typeface="Times New Roman" panose="02020603050405020304" pitchFamily="18" charset="0"/>
              </a:rPr>
              <a:t>）</a:t>
            </a:r>
            <a:endParaRPr lang="en-US" altLang="zh-CN" b="1" dirty="0">
              <a:latin typeface="Times New Roman" panose="02020603050405020304" pitchFamily="18" charset="0"/>
            </a:endParaRPr>
          </a:p>
          <a:p>
            <a:pPr>
              <a:buFont typeface="Arial" panose="020B0604020202020204" pitchFamily="34" charset="0"/>
              <a:buChar char="•"/>
            </a:pPr>
            <a:r>
              <a:rPr lang="zh-CN" altLang="en-US" b="1" dirty="0">
                <a:solidFill>
                  <a:srgbClr val="FF00FF"/>
                </a:solidFill>
                <a:latin typeface="Times New Roman" panose="02020603050405020304" pitchFamily="18" charset="0"/>
              </a:rPr>
              <a:t>十六进制：</a:t>
            </a:r>
            <a:endParaRPr lang="en-US" altLang="zh-CN" b="1" dirty="0">
              <a:solidFill>
                <a:srgbClr val="FF00FF"/>
              </a:solidFill>
              <a:latin typeface="Times New Roman" panose="02020603050405020304" pitchFamily="18" charset="0"/>
            </a:endParaRPr>
          </a:p>
          <a:p>
            <a:r>
              <a:rPr lang="en-US" altLang="zh-CN" b="1" dirty="0">
                <a:latin typeface="Times New Roman" panose="02020603050405020304" pitchFamily="18" charset="0"/>
              </a:rPr>
              <a:t>    </a:t>
            </a:r>
            <a:r>
              <a:rPr lang="zh-CN" altLang="en-US" b="1" dirty="0">
                <a:latin typeface="Times New Roman" panose="02020603050405020304" pitchFamily="18" charset="0"/>
              </a:rPr>
              <a:t>特点：有</a:t>
            </a:r>
            <a:r>
              <a:rPr lang="en-US" altLang="zh-CN" b="1" dirty="0">
                <a:latin typeface="Times New Roman" panose="02020603050405020304" pitchFamily="18" charset="0"/>
              </a:rPr>
              <a:t>0--9</a:t>
            </a:r>
            <a:r>
              <a:rPr lang="zh-CN" altLang="en-US" b="1" dirty="0">
                <a:latin typeface="Times New Roman" panose="02020603050405020304" pitchFamily="18" charset="0"/>
              </a:rPr>
              <a:t>及</a:t>
            </a:r>
            <a:r>
              <a:rPr lang="en-US" altLang="zh-CN" b="1" dirty="0">
                <a:latin typeface="Times New Roman" panose="02020603050405020304" pitchFamily="18" charset="0"/>
              </a:rPr>
              <a:t>A--F</a:t>
            </a:r>
            <a:r>
              <a:rPr lang="zh-CN" altLang="en-US" b="1" dirty="0">
                <a:latin typeface="Times New Roman" panose="02020603050405020304" pitchFamily="18" charset="0"/>
              </a:rPr>
              <a:t>共</a:t>
            </a:r>
            <a:r>
              <a:rPr lang="en-US" altLang="zh-CN" b="1" dirty="0">
                <a:latin typeface="Times New Roman" panose="02020603050405020304" pitchFamily="18" charset="0"/>
              </a:rPr>
              <a:t>16</a:t>
            </a:r>
            <a:r>
              <a:rPr lang="zh-CN" altLang="en-US" b="1" dirty="0">
                <a:latin typeface="Times New Roman" panose="02020603050405020304" pitchFamily="18" charset="0"/>
              </a:rPr>
              <a:t>个数字符号，</a:t>
            </a:r>
            <a:endParaRPr lang="zh-CN" altLang="en-US" b="1" dirty="0">
              <a:solidFill>
                <a:srgbClr val="FFFF00"/>
              </a:solidFill>
              <a:latin typeface="Times New Roman" panose="02020603050405020304" pitchFamily="18" charset="0"/>
            </a:endParaRPr>
          </a:p>
          <a:p>
            <a:pPr>
              <a:buFont typeface="Wingdings" panose="05000000000000000000" pitchFamily="2" charset="2"/>
            </a:pPr>
            <a:r>
              <a:rPr lang="zh-CN" altLang="en-US" b="1" dirty="0">
                <a:solidFill>
                  <a:srgbClr val="FFFF00"/>
                </a:solidFill>
                <a:latin typeface="Times New Roman" panose="02020603050405020304" pitchFamily="18" charset="0"/>
              </a:rPr>
              <a:t>                 </a:t>
            </a:r>
            <a:r>
              <a:rPr lang="zh-CN" altLang="en-US" b="1" dirty="0">
                <a:latin typeface="Times New Roman" panose="02020603050405020304" pitchFamily="18" charset="0"/>
              </a:rPr>
              <a:t>逢</a:t>
            </a:r>
            <a:r>
              <a:rPr lang="en-US" altLang="zh-CN" b="1" dirty="0">
                <a:latin typeface="Times New Roman" panose="02020603050405020304" pitchFamily="18" charset="0"/>
              </a:rPr>
              <a:t>16</a:t>
            </a:r>
            <a:r>
              <a:rPr lang="zh-CN" altLang="en-US" b="1" dirty="0">
                <a:latin typeface="Times New Roman" panose="02020603050405020304" pitchFamily="18" charset="0"/>
              </a:rPr>
              <a:t>进位。</a:t>
            </a:r>
            <a:r>
              <a:rPr lang="en-US" altLang="zh-CN" b="1" dirty="0">
                <a:latin typeface="Times New Roman" panose="02020603050405020304" pitchFamily="18" charset="0"/>
              </a:rPr>
              <a:t>(</a:t>
            </a:r>
            <a:r>
              <a:rPr lang="zh-CN" altLang="en-US" b="1" dirty="0">
                <a:latin typeface="Times New Roman" panose="02020603050405020304" pitchFamily="18" charset="0"/>
              </a:rPr>
              <a:t>数后面加</a:t>
            </a:r>
            <a:r>
              <a:rPr lang="en-US" altLang="zh-CN" b="1" dirty="0">
                <a:latin typeface="Times New Roman" panose="02020603050405020304" pitchFamily="18" charset="0"/>
              </a:rPr>
              <a:t>H</a:t>
            </a:r>
            <a:r>
              <a:rPr lang="zh-CN" altLang="en-US" b="1" dirty="0">
                <a:latin typeface="Times New Roman" panose="02020603050405020304" pitchFamily="18" charset="0"/>
              </a:rPr>
              <a:t>）</a:t>
            </a:r>
          </a:p>
          <a:p>
            <a:pPr>
              <a:buFont typeface="Wingdings" panose="05000000000000000000" pitchFamily="2" charset="2"/>
            </a:pPr>
            <a:endParaRPr lang="zh-CN" altLang="en-US" b="1" dirty="0">
              <a:latin typeface="Times New Roman" panose="02020603050405020304" pitchFamily="18" charset="0"/>
            </a:endParaRPr>
          </a:p>
        </p:txBody>
      </p:sp>
      <p:sp>
        <p:nvSpPr>
          <p:cNvPr id="8" name="Rectangle 3"/>
          <p:cNvSpPr txBox="1">
            <a:spLocks noChangeArrowheads="1"/>
          </p:cNvSpPr>
          <p:nvPr/>
        </p:nvSpPr>
        <p:spPr>
          <a:xfrm>
            <a:off x="1182688" y="4327525"/>
            <a:ext cx="6989763" cy="2266950"/>
          </a:xfrm>
          <a:prstGeom prst="rect">
            <a:avLst/>
          </a:prstGeom>
        </p:spPr>
        <p:txBody>
          <a:bodyPr/>
          <a:lstStyle/>
          <a:p>
            <a:pPr marL="342900" marR="0" indent="-342900" defTabSz="914400" eaLnBrk="0" fontAlgn="base" hangingPunct="0">
              <a:lnSpc>
                <a:spcPct val="130000"/>
              </a:lnSpc>
              <a:spcBef>
                <a:spcPts val="0"/>
              </a:spcBef>
              <a:buClr>
                <a:schemeClr val="bg2"/>
              </a:buClr>
              <a:buSzPct val="75000"/>
              <a:buFontTx/>
              <a:buNone/>
              <a:defRPr/>
            </a:pPr>
            <a:r>
              <a:rPr kumimoji="0" lang="zh-CN" altLang="en-US" sz="2400" b="1" kern="0" cap="none" spc="0" normalizeH="0" baseline="0" noProof="0" dirty="0">
                <a:latin typeface="+mn-lt"/>
                <a:ea typeface="+mn-ea"/>
                <a:cs typeface="+mn-cs"/>
              </a:rPr>
              <a:t>例：</a:t>
            </a:r>
            <a:r>
              <a:rPr kumimoji="0" lang="en-US" altLang="zh-CN" sz="2400" b="1" kern="0" cap="none" spc="0" normalizeH="0" baseline="0" noProof="0" dirty="0">
                <a:latin typeface="+mn-lt"/>
                <a:ea typeface="+mn-ea"/>
                <a:cs typeface="+mn-cs"/>
              </a:rPr>
              <a:t>234.98 </a:t>
            </a:r>
            <a:r>
              <a:rPr kumimoji="0" lang="zh-CN" altLang="en-US" sz="2400" b="1" kern="0" cap="none" spc="0" normalizeH="0" baseline="0" noProof="0" dirty="0">
                <a:latin typeface="+mn-lt"/>
                <a:ea typeface="+mn-ea"/>
                <a:cs typeface="+mn-cs"/>
              </a:rPr>
              <a:t>或 </a:t>
            </a:r>
            <a:r>
              <a:rPr kumimoji="0" lang="en-US" altLang="zh-CN" sz="2400" b="1" kern="0" cap="none" spc="0" normalizeH="0" baseline="0" noProof="0" dirty="0">
                <a:latin typeface="+mn-lt"/>
                <a:ea typeface="+mn-ea"/>
                <a:cs typeface="+mn-cs"/>
              </a:rPr>
              <a:t>(234.98)</a:t>
            </a:r>
            <a:r>
              <a:rPr kumimoji="0" lang="en-US" altLang="zh-CN" sz="2400" b="1" kern="0" cap="none" spc="0" normalizeH="0" baseline="-25000" noProof="0" dirty="0">
                <a:latin typeface="+mn-lt"/>
                <a:ea typeface="+mn-ea"/>
                <a:cs typeface="+mn-cs"/>
              </a:rPr>
              <a:t>10</a:t>
            </a:r>
          </a:p>
          <a:p>
            <a:pPr marL="342900" marR="0" indent="-342900" defTabSz="914400" eaLnBrk="0" fontAlgn="base" hangingPunct="0">
              <a:lnSpc>
                <a:spcPct val="130000"/>
              </a:lnSpc>
              <a:spcBef>
                <a:spcPts val="0"/>
              </a:spcBef>
              <a:buClr>
                <a:schemeClr val="bg2"/>
              </a:buClr>
              <a:buSzPct val="75000"/>
              <a:buFontTx/>
              <a:buNone/>
              <a:defRPr/>
            </a:pPr>
            <a:r>
              <a:rPr kumimoji="0" lang="en-US" altLang="zh-CN" sz="2400" b="1" kern="0" cap="none" spc="0" normalizeH="0" baseline="0" noProof="0" dirty="0">
                <a:latin typeface="+mn-lt"/>
                <a:ea typeface="+mn-ea"/>
                <a:cs typeface="+mn-cs"/>
              </a:rPr>
              <a:t>       1101.11B </a:t>
            </a:r>
            <a:r>
              <a:rPr kumimoji="0" lang="zh-CN" altLang="en-US" sz="2400" b="1" kern="0" cap="none" spc="0" normalizeH="0" baseline="0" noProof="0" dirty="0">
                <a:latin typeface="+mn-lt"/>
                <a:ea typeface="+mn-ea"/>
                <a:cs typeface="+mn-cs"/>
              </a:rPr>
              <a:t>或 </a:t>
            </a:r>
            <a:r>
              <a:rPr kumimoji="0" lang="en-US" altLang="zh-CN" sz="2400" b="1" kern="0" cap="none" spc="0" normalizeH="0" baseline="0" noProof="0" dirty="0">
                <a:latin typeface="+mn-lt"/>
                <a:ea typeface="+mn-ea"/>
                <a:cs typeface="+mn-cs"/>
              </a:rPr>
              <a:t>(1101.11)</a:t>
            </a:r>
            <a:r>
              <a:rPr kumimoji="0" lang="en-US" altLang="zh-CN" sz="2400" b="1" kern="0" cap="none" spc="0" normalizeH="0" baseline="-25000" noProof="0" dirty="0">
                <a:latin typeface="+mn-lt"/>
                <a:ea typeface="+mn-ea"/>
                <a:cs typeface="+mn-cs"/>
              </a:rPr>
              <a:t>2</a:t>
            </a:r>
          </a:p>
          <a:p>
            <a:pPr marL="342900" marR="0" indent="-342900" defTabSz="914400" eaLnBrk="0" fontAlgn="base" hangingPunct="0">
              <a:lnSpc>
                <a:spcPct val="130000"/>
              </a:lnSpc>
              <a:spcBef>
                <a:spcPts val="0"/>
              </a:spcBef>
              <a:buClr>
                <a:schemeClr val="bg2"/>
              </a:buClr>
              <a:buSzPct val="75000"/>
              <a:buFontTx/>
              <a:buNone/>
              <a:defRPr/>
            </a:pPr>
            <a:r>
              <a:rPr kumimoji="0" lang="en-US" altLang="zh-CN" sz="2400" b="1" kern="0" cap="none" spc="0" normalizeH="0" baseline="0" noProof="0" dirty="0">
                <a:latin typeface="Times New Roman" panose="02020603050405020304" pitchFamily="18" charset="0"/>
                <a:ea typeface="宋体" panose="02010600030101010101" pitchFamily="2" charset="-122"/>
                <a:cs typeface="+mn-cs"/>
              </a:rPr>
              <a:t>        </a:t>
            </a:r>
            <a:r>
              <a:rPr kumimoji="0" lang="en-US" altLang="zh-CN" sz="2400" b="1" kern="0" cap="none" spc="0" normalizeH="0" baseline="0" noProof="0" dirty="0">
                <a:latin typeface="+mn-lt"/>
                <a:ea typeface="+mn-ea"/>
                <a:cs typeface="+mn-cs"/>
              </a:rPr>
              <a:t>725O </a:t>
            </a:r>
            <a:r>
              <a:rPr kumimoji="0" lang="zh-CN" altLang="en-US" sz="2400" b="1" kern="0" cap="none" spc="0" normalizeH="0" baseline="0" noProof="0" dirty="0">
                <a:latin typeface="+mn-lt"/>
                <a:ea typeface="+mn-ea"/>
                <a:cs typeface="+mn-cs"/>
              </a:rPr>
              <a:t>或 </a:t>
            </a:r>
            <a:r>
              <a:rPr kumimoji="0" lang="en-US" altLang="zh-CN" sz="2400" b="1" kern="0" cap="none" spc="0" normalizeH="0" baseline="0" noProof="0" dirty="0">
                <a:latin typeface="+mn-lt"/>
                <a:ea typeface="+mn-ea"/>
                <a:cs typeface="+mn-cs"/>
              </a:rPr>
              <a:t>(725)</a:t>
            </a:r>
            <a:r>
              <a:rPr kumimoji="0" lang="en-US" altLang="zh-CN" sz="2400" b="1" kern="0" cap="none" spc="0" normalizeH="0" baseline="-25000" noProof="0" dirty="0">
                <a:latin typeface="+mn-lt"/>
                <a:ea typeface="+mn-ea"/>
                <a:cs typeface="+mn-cs"/>
              </a:rPr>
              <a:t>8</a:t>
            </a:r>
          </a:p>
          <a:p>
            <a:pPr marL="342900" marR="0" indent="-342900" defTabSz="914400" eaLnBrk="0" fontAlgn="base" hangingPunct="0">
              <a:lnSpc>
                <a:spcPct val="130000"/>
              </a:lnSpc>
              <a:spcBef>
                <a:spcPts val="0"/>
              </a:spcBef>
              <a:buClr>
                <a:schemeClr val="bg2"/>
              </a:buClr>
              <a:buSzPct val="75000"/>
              <a:buFontTx/>
              <a:buNone/>
              <a:defRPr/>
            </a:pPr>
            <a:r>
              <a:rPr kumimoji="0" lang="en-US" altLang="zh-CN" sz="2400" b="1" kern="0" cap="none" spc="0" normalizeH="0" baseline="0" noProof="0" dirty="0">
                <a:latin typeface="+mn-lt"/>
                <a:ea typeface="+mn-ea"/>
                <a:cs typeface="+mn-cs"/>
              </a:rPr>
              <a:t>       ABCD . BFH </a:t>
            </a:r>
            <a:r>
              <a:rPr kumimoji="0" lang="zh-CN" altLang="en-US" sz="2400" b="1" kern="0" cap="none" spc="0" normalizeH="0" baseline="0" noProof="0" dirty="0">
                <a:latin typeface="+mn-lt"/>
                <a:ea typeface="+mn-ea"/>
                <a:cs typeface="+mn-cs"/>
              </a:rPr>
              <a:t>或 </a:t>
            </a:r>
            <a:r>
              <a:rPr kumimoji="0" lang="en-US" altLang="zh-CN" sz="2400" b="1" kern="0" cap="none" spc="0" normalizeH="0" baseline="0" noProof="0" dirty="0">
                <a:latin typeface="+mn-lt"/>
                <a:ea typeface="+mn-ea"/>
                <a:cs typeface="+mn-cs"/>
              </a:rPr>
              <a:t>(ABCD . BF)</a:t>
            </a:r>
            <a:r>
              <a:rPr kumimoji="0" lang="en-US" altLang="zh-CN" sz="2400" b="1" kern="0" cap="none" spc="0" normalizeH="0" baseline="-25000" noProof="0" dirty="0">
                <a:latin typeface="+mn-lt"/>
                <a:ea typeface="+mn-ea"/>
                <a:cs typeface="+mn-cs"/>
              </a:rPr>
              <a:t>16</a:t>
            </a:r>
            <a:endParaRPr kumimoji="0" lang="en-US" altLang="zh-CN" sz="2400" kern="0" cap="none" spc="0" normalizeH="0" baseline="-25000" noProof="0" dirty="0">
              <a:latin typeface="+mn-lt"/>
              <a:ea typeface="+mn-ea"/>
              <a:cs typeface="+mn-cs"/>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08">
                                            <p:txEl>
                                              <p:pRg st="0" end="0"/>
                                            </p:txEl>
                                          </p:spTgt>
                                        </p:tgtEl>
                                        <p:attrNameLst>
                                          <p:attrName>style.visibility</p:attrName>
                                        </p:attrNameLst>
                                      </p:cBhvr>
                                      <p:to>
                                        <p:strVal val="visible"/>
                                      </p:to>
                                    </p:set>
                                    <p:animEffect transition="in" filter="blinds(horizontal)">
                                      <p:cBhvr>
                                        <p:cTn id="7" dur="500"/>
                                        <p:tgtEl>
                                          <p:spTgt spid="123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308">
                                            <p:txEl>
                                              <p:pRg st="1" end="1"/>
                                            </p:txEl>
                                          </p:spTgt>
                                        </p:tgtEl>
                                        <p:attrNameLst>
                                          <p:attrName>style.visibility</p:attrName>
                                        </p:attrNameLst>
                                      </p:cBhvr>
                                      <p:to>
                                        <p:strVal val="visible"/>
                                      </p:to>
                                    </p:set>
                                    <p:animEffect transition="in" filter="blinds(horizontal)">
                                      <p:cBhvr>
                                        <p:cTn id="12" dur="500"/>
                                        <p:tgtEl>
                                          <p:spTgt spid="123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308">
                                            <p:txEl>
                                              <p:pRg st="2" end="2"/>
                                            </p:txEl>
                                          </p:spTgt>
                                        </p:tgtEl>
                                        <p:attrNameLst>
                                          <p:attrName>style.visibility</p:attrName>
                                        </p:attrNameLst>
                                      </p:cBhvr>
                                      <p:to>
                                        <p:strVal val="visible"/>
                                      </p:to>
                                    </p:set>
                                    <p:animEffect transition="in" filter="blinds(horizontal)">
                                      <p:cBhvr>
                                        <p:cTn id="17" dur="500"/>
                                        <p:tgtEl>
                                          <p:spTgt spid="123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308">
                                            <p:txEl>
                                              <p:pRg st="3" end="3"/>
                                            </p:txEl>
                                          </p:spTgt>
                                        </p:tgtEl>
                                        <p:attrNameLst>
                                          <p:attrName>style.visibility</p:attrName>
                                        </p:attrNameLst>
                                      </p:cBhvr>
                                      <p:to>
                                        <p:strVal val="visible"/>
                                      </p:to>
                                    </p:set>
                                    <p:animEffect transition="in" filter="blinds(horizontal)">
                                      <p:cBhvr>
                                        <p:cTn id="22" dur="500"/>
                                        <p:tgtEl>
                                          <p:spTgt spid="123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308">
                                            <p:txEl>
                                              <p:pRg st="4" end="4"/>
                                            </p:txEl>
                                          </p:spTgt>
                                        </p:tgtEl>
                                        <p:attrNameLst>
                                          <p:attrName>style.visibility</p:attrName>
                                        </p:attrNameLst>
                                      </p:cBhvr>
                                      <p:to>
                                        <p:strVal val="visible"/>
                                      </p:to>
                                    </p:set>
                                    <p:animEffect transition="in" filter="blinds(horizontal)">
                                      <p:cBhvr>
                                        <p:cTn id="27" dur="500"/>
                                        <p:tgtEl>
                                          <p:spTgt spid="1230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308">
                                            <p:txEl>
                                              <p:pRg st="5" end="5"/>
                                            </p:txEl>
                                          </p:spTgt>
                                        </p:tgtEl>
                                        <p:attrNameLst>
                                          <p:attrName>style.visibility</p:attrName>
                                        </p:attrNameLst>
                                      </p:cBhvr>
                                      <p:to>
                                        <p:strVal val="visible"/>
                                      </p:to>
                                    </p:set>
                                    <p:animEffect transition="in" filter="blinds(horizontal)">
                                      <p:cBhvr>
                                        <p:cTn id="32" dur="500"/>
                                        <p:tgtEl>
                                          <p:spTgt spid="1230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308">
                                            <p:txEl>
                                              <p:pRg st="6" end="6"/>
                                            </p:txEl>
                                          </p:spTgt>
                                        </p:tgtEl>
                                        <p:attrNameLst>
                                          <p:attrName>style.visibility</p:attrName>
                                        </p:attrNameLst>
                                      </p:cBhvr>
                                      <p:to>
                                        <p:strVal val="visible"/>
                                      </p:to>
                                    </p:set>
                                    <p:animEffect transition="in" filter="blinds(horizontal)">
                                      <p:cBhvr>
                                        <p:cTn id="37" dur="500"/>
                                        <p:tgtEl>
                                          <p:spTgt spid="1230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4"/>
          <p:cNvSpPr txBox="1"/>
          <p:nvPr/>
        </p:nvSpPr>
        <p:spPr>
          <a:xfrm>
            <a:off x="839788" y="717550"/>
            <a:ext cx="2771775" cy="519113"/>
          </a:xfrm>
          <a:prstGeom prst="rect">
            <a:avLst/>
          </a:prstGeom>
          <a:noFill/>
          <a:ln w="9525">
            <a:noFill/>
          </a:ln>
        </p:spPr>
        <p:txBody>
          <a:bodyPr wrap="none">
            <a:spAutoFit/>
          </a:bodyPr>
          <a:lstStyle/>
          <a:p>
            <a:pPr fontAlgn="base"/>
            <a:r>
              <a:rPr lang="en-US" altLang="zh-CN" dirty="0">
                <a:latin typeface="Times New Roman" panose="02020603050405020304" pitchFamily="18" charset="0"/>
              </a:rPr>
              <a:t>8421</a:t>
            </a:r>
            <a:r>
              <a:rPr lang="zh-CN" altLang="en-US" dirty="0">
                <a:latin typeface="Times New Roman" panose="02020603050405020304" pitchFamily="18" charset="0"/>
              </a:rPr>
              <a:t>码运算举例</a:t>
            </a:r>
            <a:r>
              <a:rPr lang="en-US" altLang="zh-CN" dirty="0">
                <a:latin typeface="Times New Roman" panose="02020603050405020304" pitchFamily="18" charset="0"/>
              </a:rPr>
              <a:t>:</a:t>
            </a:r>
          </a:p>
        </p:txBody>
      </p:sp>
      <p:sp>
        <p:nvSpPr>
          <p:cNvPr id="120837" name="Text Box 5"/>
          <p:cNvSpPr txBox="1"/>
          <p:nvPr/>
        </p:nvSpPr>
        <p:spPr>
          <a:xfrm>
            <a:off x="1436688" y="1603375"/>
            <a:ext cx="2305050" cy="522288"/>
          </a:xfrm>
          <a:prstGeom prst="rect">
            <a:avLst/>
          </a:prstGeom>
          <a:noFill/>
          <a:ln w="9525">
            <a:noFill/>
          </a:ln>
        </p:spPr>
        <p:txBody>
          <a:bodyPr wrap="none">
            <a:spAutoFit/>
          </a:bodyPr>
          <a:lstStyle/>
          <a:p>
            <a:pPr fontAlgn="base"/>
            <a:r>
              <a:rPr lang="zh-CN" altLang="en-US" dirty="0">
                <a:latin typeface="Times New Roman" panose="02020603050405020304" pitchFamily="18" charset="0"/>
              </a:rPr>
              <a:t>例</a:t>
            </a:r>
            <a:r>
              <a:rPr lang="en-US" altLang="zh-CN" dirty="0">
                <a:latin typeface="Times New Roman" panose="02020603050405020304" pitchFamily="18" charset="0"/>
              </a:rPr>
              <a:t>1:    8+9=17</a:t>
            </a:r>
          </a:p>
        </p:txBody>
      </p:sp>
      <p:sp>
        <p:nvSpPr>
          <p:cNvPr id="120838" name="Text Box 6"/>
          <p:cNvSpPr txBox="1"/>
          <p:nvPr/>
        </p:nvSpPr>
        <p:spPr>
          <a:xfrm>
            <a:off x="1695450" y="2297113"/>
            <a:ext cx="2673350" cy="1373187"/>
          </a:xfrm>
          <a:prstGeom prst="rect">
            <a:avLst/>
          </a:prstGeom>
          <a:noFill/>
          <a:ln w="9525">
            <a:noFill/>
          </a:ln>
        </p:spPr>
        <p:txBody>
          <a:bodyPr wrap="none">
            <a:spAutoFit/>
          </a:bodyPr>
          <a:lstStyle/>
          <a:p>
            <a:pPr fontAlgn="base"/>
            <a:r>
              <a:rPr lang="en-US" altLang="zh-CN" dirty="0">
                <a:latin typeface="Times New Roman" panose="02020603050405020304" pitchFamily="18" charset="0"/>
              </a:rPr>
              <a:t>         1 0 0 0</a:t>
            </a:r>
          </a:p>
          <a:p>
            <a:pPr fontAlgn="base"/>
            <a:r>
              <a:rPr lang="en-US" altLang="zh-CN" u="sng" dirty="0">
                <a:latin typeface="Times New Roman" panose="02020603050405020304" pitchFamily="18" charset="0"/>
              </a:rPr>
              <a:t>+)     1 0 0 1</a:t>
            </a:r>
          </a:p>
          <a:p>
            <a:pPr fontAlgn="base"/>
            <a:r>
              <a:rPr lang="en-US" altLang="zh-CN" dirty="0">
                <a:latin typeface="Times New Roman" panose="02020603050405020304" pitchFamily="18" charset="0"/>
              </a:rPr>
              <a:t>      </a:t>
            </a:r>
            <a:r>
              <a:rPr lang="en-US" altLang="zh-CN" dirty="0">
                <a:solidFill>
                  <a:srgbClr val="FF0000"/>
                </a:solidFill>
                <a:latin typeface="Times New Roman" panose="02020603050405020304" pitchFamily="18" charset="0"/>
              </a:rPr>
              <a:t>1</a:t>
            </a:r>
            <a:r>
              <a:rPr lang="en-US" altLang="zh-CN" dirty="0">
                <a:latin typeface="Times New Roman" panose="02020603050405020304" pitchFamily="18" charset="0"/>
              </a:rPr>
              <a:t> 0 0 0 1</a:t>
            </a:r>
            <a:r>
              <a:rPr lang="en-US" altLang="zh-CN" u="sng" dirty="0">
                <a:latin typeface="Times New Roman" panose="02020603050405020304" pitchFamily="18" charset="0"/>
              </a:rPr>
              <a:t>        </a:t>
            </a:r>
          </a:p>
        </p:txBody>
      </p:sp>
      <p:sp>
        <p:nvSpPr>
          <p:cNvPr id="120839" name="Line 7"/>
          <p:cNvSpPr/>
          <p:nvPr/>
        </p:nvSpPr>
        <p:spPr>
          <a:xfrm flipH="1">
            <a:off x="1735138" y="3395663"/>
            <a:ext cx="544512" cy="0"/>
          </a:xfrm>
          <a:prstGeom prst="line">
            <a:avLst/>
          </a:prstGeom>
          <a:ln w="9525" cap="flat" cmpd="sng">
            <a:solidFill>
              <a:schemeClr val="tx1"/>
            </a:solidFill>
            <a:prstDash val="solid"/>
            <a:headEnd type="none" w="med" len="med"/>
            <a:tailEnd type="triangle" w="med" len="med"/>
          </a:ln>
        </p:spPr>
      </p:sp>
      <p:sp>
        <p:nvSpPr>
          <p:cNvPr id="120840" name="Text Box 8"/>
          <p:cNvSpPr txBox="1"/>
          <p:nvPr/>
        </p:nvSpPr>
        <p:spPr>
          <a:xfrm>
            <a:off x="801688" y="3121025"/>
            <a:ext cx="895350" cy="519113"/>
          </a:xfrm>
          <a:prstGeom prst="rect">
            <a:avLst/>
          </a:prstGeom>
          <a:noFill/>
          <a:ln w="9525">
            <a:noFill/>
          </a:ln>
        </p:spPr>
        <p:txBody>
          <a:bodyPr wrap="none">
            <a:spAutoFit/>
          </a:bodyPr>
          <a:lstStyle/>
          <a:p>
            <a:pPr fontAlgn="base"/>
            <a:r>
              <a:rPr lang="zh-CN" altLang="en-US" dirty="0">
                <a:latin typeface="Times New Roman" panose="02020603050405020304" pitchFamily="18" charset="0"/>
              </a:rPr>
              <a:t>进位</a:t>
            </a:r>
          </a:p>
        </p:txBody>
      </p:sp>
      <p:sp>
        <p:nvSpPr>
          <p:cNvPr id="120841" name="Text Box 9"/>
          <p:cNvSpPr txBox="1"/>
          <p:nvPr/>
        </p:nvSpPr>
        <p:spPr>
          <a:xfrm>
            <a:off x="1871663" y="3548063"/>
            <a:ext cx="1747837" cy="519112"/>
          </a:xfrm>
          <a:prstGeom prst="rect">
            <a:avLst/>
          </a:prstGeom>
          <a:noFill/>
          <a:ln w="9525">
            <a:noFill/>
          </a:ln>
        </p:spPr>
        <p:txBody>
          <a:bodyPr wrap="none">
            <a:spAutoFit/>
          </a:bodyPr>
          <a:lstStyle/>
          <a:p>
            <a:pPr fontAlgn="base"/>
            <a:r>
              <a:rPr lang="en-US" altLang="zh-CN" u="sng" dirty="0">
                <a:latin typeface="Times New Roman" panose="02020603050405020304" pitchFamily="18" charset="0"/>
              </a:rPr>
              <a:t>+)   0 1 1 0</a:t>
            </a:r>
          </a:p>
        </p:txBody>
      </p:sp>
      <p:sp>
        <p:nvSpPr>
          <p:cNvPr id="120842" name="Text Box 10"/>
          <p:cNvSpPr txBox="1"/>
          <p:nvPr/>
        </p:nvSpPr>
        <p:spPr>
          <a:xfrm>
            <a:off x="2435225" y="4021138"/>
            <a:ext cx="1162050" cy="519112"/>
          </a:xfrm>
          <a:prstGeom prst="rect">
            <a:avLst/>
          </a:prstGeom>
          <a:noFill/>
          <a:ln w="9525">
            <a:noFill/>
          </a:ln>
        </p:spPr>
        <p:txBody>
          <a:bodyPr>
            <a:spAutoFit/>
          </a:bodyPr>
          <a:lstStyle/>
          <a:p>
            <a:pPr fontAlgn="base"/>
            <a:r>
              <a:rPr lang="en-US" altLang="zh-CN" dirty="0">
                <a:latin typeface="Times New Roman" panose="02020603050405020304" pitchFamily="18" charset="0"/>
              </a:rPr>
              <a:t>0 1 1 1</a:t>
            </a:r>
          </a:p>
        </p:txBody>
      </p:sp>
      <p:sp>
        <p:nvSpPr>
          <p:cNvPr id="120843" name="Text Box 11"/>
          <p:cNvSpPr txBox="1"/>
          <p:nvPr/>
        </p:nvSpPr>
        <p:spPr>
          <a:xfrm>
            <a:off x="5391150" y="1608138"/>
            <a:ext cx="2124075" cy="523875"/>
          </a:xfrm>
          <a:prstGeom prst="rect">
            <a:avLst/>
          </a:prstGeom>
          <a:noFill/>
          <a:ln w="9525">
            <a:noFill/>
          </a:ln>
        </p:spPr>
        <p:txBody>
          <a:bodyPr wrap="none">
            <a:spAutoFit/>
          </a:bodyPr>
          <a:lstStyle/>
          <a:p>
            <a:pPr fontAlgn="base"/>
            <a:r>
              <a:rPr lang="zh-CN" altLang="en-US" dirty="0">
                <a:latin typeface="Times New Roman" panose="02020603050405020304" pitchFamily="18" charset="0"/>
              </a:rPr>
              <a:t>例</a:t>
            </a:r>
            <a:r>
              <a:rPr lang="en-US" altLang="zh-CN" dirty="0">
                <a:latin typeface="Times New Roman" panose="02020603050405020304" pitchFamily="18" charset="0"/>
              </a:rPr>
              <a:t>2:  7+6=13</a:t>
            </a:r>
          </a:p>
        </p:txBody>
      </p:sp>
      <p:sp>
        <p:nvSpPr>
          <p:cNvPr id="120847" name="Text Box 15"/>
          <p:cNvSpPr txBox="1"/>
          <p:nvPr/>
        </p:nvSpPr>
        <p:spPr>
          <a:xfrm>
            <a:off x="5449888" y="2085975"/>
            <a:ext cx="2673350" cy="1373188"/>
          </a:xfrm>
          <a:prstGeom prst="rect">
            <a:avLst/>
          </a:prstGeom>
          <a:noFill/>
          <a:ln w="9525">
            <a:noFill/>
          </a:ln>
        </p:spPr>
        <p:txBody>
          <a:bodyPr wrap="none">
            <a:spAutoFit/>
          </a:bodyPr>
          <a:lstStyle/>
          <a:p>
            <a:pPr fontAlgn="base"/>
            <a:r>
              <a:rPr lang="en-US" altLang="zh-CN" dirty="0">
                <a:latin typeface="Times New Roman" panose="02020603050405020304" pitchFamily="18" charset="0"/>
              </a:rPr>
              <a:t>         0 1 1 1</a:t>
            </a:r>
          </a:p>
          <a:p>
            <a:pPr fontAlgn="base"/>
            <a:r>
              <a:rPr lang="en-US" altLang="zh-CN" u="sng" dirty="0">
                <a:latin typeface="Times New Roman" panose="02020603050405020304" pitchFamily="18" charset="0"/>
              </a:rPr>
              <a:t>+)     0 1 1 0</a:t>
            </a:r>
          </a:p>
          <a:p>
            <a:pPr fontAlgn="base"/>
            <a:r>
              <a:rPr lang="en-US" altLang="zh-CN" dirty="0">
                <a:latin typeface="Times New Roman" panose="02020603050405020304" pitchFamily="18" charset="0"/>
              </a:rPr>
              <a:t>         1 1 0 1</a:t>
            </a:r>
            <a:r>
              <a:rPr lang="en-US" altLang="zh-CN" u="sng" dirty="0">
                <a:latin typeface="Times New Roman" panose="02020603050405020304" pitchFamily="18" charset="0"/>
              </a:rPr>
              <a:t>        </a:t>
            </a:r>
          </a:p>
        </p:txBody>
      </p:sp>
      <p:sp>
        <p:nvSpPr>
          <p:cNvPr id="120848" name="Text Box 16"/>
          <p:cNvSpPr txBox="1"/>
          <p:nvPr/>
        </p:nvSpPr>
        <p:spPr>
          <a:xfrm>
            <a:off x="5626100" y="3405188"/>
            <a:ext cx="1747838" cy="519112"/>
          </a:xfrm>
          <a:prstGeom prst="rect">
            <a:avLst/>
          </a:prstGeom>
          <a:noFill/>
          <a:ln w="9525">
            <a:noFill/>
          </a:ln>
        </p:spPr>
        <p:txBody>
          <a:bodyPr wrap="none">
            <a:spAutoFit/>
          </a:bodyPr>
          <a:lstStyle/>
          <a:p>
            <a:pPr fontAlgn="base"/>
            <a:r>
              <a:rPr lang="en-US" altLang="zh-CN" u="sng" dirty="0">
                <a:latin typeface="Times New Roman" panose="02020603050405020304" pitchFamily="18" charset="0"/>
              </a:rPr>
              <a:t>+)   0 1 1 0</a:t>
            </a:r>
          </a:p>
        </p:txBody>
      </p:sp>
      <p:sp>
        <p:nvSpPr>
          <p:cNvPr id="120849" name="Text Box 17"/>
          <p:cNvSpPr txBox="1"/>
          <p:nvPr/>
        </p:nvSpPr>
        <p:spPr>
          <a:xfrm>
            <a:off x="5943600" y="3862388"/>
            <a:ext cx="1689100" cy="519112"/>
          </a:xfrm>
          <a:prstGeom prst="rect">
            <a:avLst/>
          </a:prstGeom>
          <a:noFill/>
          <a:ln w="9525">
            <a:noFill/>
          </a:ln>
        </p:spPr>
        <p:txBody>
          <a:bodyPr>
            <a:spAutoFit/>
          </a:bodyPr>
          <a:lstStyle/>
          <a:p>
            <a:pPr fontAlgn="base"/>
            <a:r>
              <a:rPr lang="en-US" altLang="zh-CN" dirty="0">
                <a:solidFill>
                  <a:srgbClr val="FF0000"/>
                </a:solidFill>
                <a:latin typeface="Times New Roman" panose="02020603050405020304" pitchFamily="18" charset="0"/>
              </a:rPr>
              <a:t>1</a:t>
            </a:r>
            <a:r>
              <a:rPr lang="en-US" altLang="zh-CN" dirty="0">
                <a:latin typeface="Times New Roman" panose="02020603050405020304" pitchFamily="18" charset="0"/>
              </a:rPr>
              <a:t> 0 0 1 1</a:t>
            </a:r>
          </a:p>
        </p:txBody>
      </p:sp>
      <p:sp>
        <p:nvSpPr>
          <p:cNvPr id="120852" name="Line 20"/>
          <p:cNvSpPr/>
          <p:nvPr/>
        </p:nvSpPr>
        <p:spPr>
          <a:xfrm flipH="1">
            <a:off x="5465763" y="4110038"/>
            <a:ext cx="404812" cy="0"/>
          </a:xfrm>
          <a:prstGeom prst="line">
            <a:avLst/>
          </a:prstGeom>
          <a:ln w="9525" cap="flat" cmpd="sng">
            <a:solidFill>
              <a:schemeClr val="tx1"/>
            </a:solidFill>
            <a:prstDash val="solid"/>
            <a:headEnd type="none" w="med" len="med"/>
            <a:tailEnd type="triangle" w="med" len="med"/>
          </a:ln>
        </p:spPr>
      </p:sp>
      <p:sp>
        <p:nvSpPr>
          <p:cNvPr id="120853" name="Text Box 21"/>
          <p:cNvSpPr txBox="1"/>
          <p:nvPr/>
        </p:nvSpPr>
        <p:spPr>
          <a:xfrm>
            <a:off x="4583113" y="3819525"/>
            <a:ext cx="895350" cy="519113"/>
          </a:xfrm>
          <a:prstGeom prst="rect">
            <a:avLst/>
          </a:prstGeom>
          <a:noFill/>
          <a:ln w="9525">
            <a:noFill/>
          </a:ln>
        </p:spPr>
        <p:txBody>
          <a:bodyPr wrap="none">
            <a:spAutoFit/>
          </a:bodyPr>
          <a:lstStyle/>
          <a:p>
            <a:pPr fontAlgn="base"/>
            <a:r>
              <a:rPr lang="zh-CN" altLang="en-US" dirty="0">
                <a:latin typeface="Times New Roman" panose="02020603050405020304" pitchFamily="18" charset="0"/>
              </a:rPr>
              <a:t>丢弃</a:t>
            </a:r>
          </a:p>
        </p:txBody>
      </p:sp>
      <p:sp>
        <p:nvSpPr>
          <p:cNvPr id="85007" name="圆角矩形标注 14"/>
          <p:cNvSpPr/>
          <p:nvPr/>
        </p:nvSpPr>
        <p:spPr>
          <a:xfrm>
            <a:off x="388938" y="4130675"/>
            <a:ext cx="1860550" cy="1033463"/>
          </a:xfrm>
          <a:prstGeom prst="wedgeRoundRectCallout">
            <a:avLst>
              <a:gd name="adj1" fmla="val 56907"/>
              <a:gd name="adj2" fmla="val -107444"/>
              <a:gd name="adj3" fmla="val 16667"/>
            </a:avLst>
          </a:prstGeom>
          <a:noFill/>
          <a:ln w="19050" cap="flat" cmpd="sng">
            <a:solidFill>
              <a:srgbClr val="FF00FF"/>
            </a:solidFill>
            <a:prstDash val="solid"/>
            <a:round/>
            <a:headEnd type="none" w="med" len="med"/>
            <a:tailEnd type="none" w="med" len="med"/>
          </a:ln>
        </p:spPr>
        <p:txBody>
          <a:bodyPr>
            <a:spAutoFit/>
          </a:bodyPr>
          <a:lstStyle/>
          <a:p>
            <a:r>
              <a:rPr lang="zh-CN" altLang="en-US" dirty="0">
                <a:latin typeface="Times New Roman" panose="02020603050405020304" pitchFamily="18" charset="0"/>
              </a:rPr>
              <a:t>有进位， </a:t>
            </a:r>
          </a:p>
          <a:p>
            <a:r>
              <a:rPr lang="en-US" altLang="zh-CN" b="1" dirty="0">
                <a:latin typeface="Times New Roman" panose="02020603050405020304" pitchFamily="18" charset="0"/>
              </a:rPr>
              <a:t>+6</a:t>
            </a:r>
            <a:r>
              <a:rPr lang="zh-CN" altLang="en-US" b="1" dirty="0">
                <a:latin typeface="Times New Roman" panose="02020603050405020304" pitchFamily="18" charset="0"/>
              </a:rPr>
              <a:t>调整 </a:t>
            </a:r>
            <a:endParaRPr lang="zh-CN" altLang="en-US" dirty="0">
              <a:latin typeface="Times New Roman" panose="02020603050405020304" pitchFamily="18" charset="0"/>
            </a:endParaRPr>
          </a:p>
        </p:txBody>
      </p:sp>
      <p:sp>
        <p:nvSpPr>
          <p:cNvPr id="85008" name="圆角矩形标注 16"/>
          <p:cNvSpPr/>
          <p:nvPr/>
        </p:nvSpPr>
        <p:spPr>
          <a:xfrm>
            <a:off x="7094538" y="4175125"/>
            <a:ext cx="1779587" cy="1033463"/>
          </a:xfrm>
          <a:prstGeom prst="wedgeRoundRectCallout">
            <a:avLst>
              <a:gd name="adj1" fmla="val -41167"/>
              <a:gd name="adj2" fmla="val -132042"/>
              <a:gd name="adj3" fmla="val 16667"/>
            </a:avLst>
          </a:prstGeom>
          <a:noFill/>
          <a:ln w="19050" cap="flat" cmpd="sng">
            <a:solidFill>
              <a:srgbClr val="FF00FF"/>
            </a:solidFill>
            <a:prstDash val="solid"/>
            <a:round/>
            <a:headEnd type="none" w="med" len="med"/>
            <a:tailEnd type="none" w="med" len="med"/>
          </a:ln>
        </p:spPr>
        <p:txBody>
          <a:bodyPr>
            <a:spAutoFit/>
          </a:bodyPr>
          <a:lstStyle/>
          <a:p>
            <a:r>
              <a:rPr lang="zh-CN" altLang="en-US" dirty="0">
                <a:latin typeface="Times New Roman" panose="02020603050405020304" pitchFamily="18" charset="0"/>
              </a:rPr>
              <a:t>冗余码， </a:t>
            </a:r>
          </a:p>
          <a:p>
            <a:r>
              <a:rPr lang="en-US" altLang="zh-CN" b="1" dirty="0">
                <a:latin typeface="Times New Roman" panose="02020603050405020304" pitchFamily="18" charset="0"/>
              </a:rPr>
              <a:t>+6</a:t>
            </a:r>
            <a:r>
              <a:rPr lang="zh-CN" altLang="en-US" b="1" dirty="0">
                <a:latin typeface="Times New Roman" panose="02020603050405020304" pitchFamily="18" charset="0"/>
              </a:rPr>
              <a:t>调整 </a:t>
            </a:r>
            <a:endParaRPr lang="zh-CN" altLang="en-US" dirty="0">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20838"/>
                                        </p:tgtEl>
                                        <p:attrNameLst>
                                          <p:attrName>style.visibility</p:attrName>
                                        </p:attrNameLst>
                                      </p:cBhvr>
                                      <p:to>
                                        <p:strVal val="visible"/>
                                      </p:to>
                                    </p:set>
                                    <p:animEffect transition="in" filter="box(in)">
                                      <p:cBhvr>
                                        <p:cTn id="11" dur="500"/>
                                        <p:tgtEl>
                                          <p:spTgt spid="12083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20839"/>
                                        </p:tgtEl>
                                        <p:attrNameLst>
                                          <p:attrName>style.visibility</p:attrName>
                                        </p:attrNameLst>
                                      </p:cBhvr>
                                      <p:to>
                                        <p:strVal val="visible"/>
                                      </p:to>
                                    </p:set>
                                    <p:anim calcmode="lin" valueType="num">
                                      <p:cBhvr additive="base">
                                        <p:cTn id="16" dur="500" fill="hold"/>
                                        <p:tgtEl>
                                          <p:spTgt spid="120839"/>
                                        </p:tgtEl>
                                        <p:attrNameLst>
                                          <p:attrName>ppt_x</p:attrName>
                                        </p:attrNameLst>
                                      </p:cBhvr>
                                      <p:tavLst>
                                        <p:tav tm="0">
                                          <p:val>
                                            <p:strVal val="#ppt_x"/>
                                          </p:val>
                                        </p:tav>
                                        <p:tav tm="100000">
                                          <p:val>
                                            <p:strVal val="#ppt_x"/>
                                          </p:val>
                                        </p:tav>
                                      </p:tavLst>
                                    </p:anim>
                                    <p:anim calcmode="lin" valueType="num">
                                      <p:cBhvr additive="base">
                                        <p:cTn id="17" dur="500" fill="hold"/>
                                        <p:tgtEl>
                                          <p:spTgt spid="12083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0840"/>
                                        </p:tgtEl>
                                        <p:attrNameLst>
                                          <p:attrName>style.visibility</p:attrName>
                                        </p:attrNameLst>
                                      </p:cBhvr>
                                      <p:to>
                                        <p:strVal val="visible"/>
                                      </p:to>
                                    </p:set>
                                    <p:anim calcmode="lin" valueType="num">
                                      <p:cBhvr additive="base">
                                        <p:cTn id="22" dur="500" fill="hold"/>
                                        <p:tgtEl>
                                          <p:spTgt spid="120840"/>
                                        </p:tgtEl>
                                        <p:attrNameLst>
                                          <p:attrName>ppt_x</p:attrName>
                                        </p:attrNameLst>
                                      </p:cBhvr>
                                      <p:tavLst>
                                        <p:tav tm="0">
                                          <p:val>
                                            <p:strVal val="#ppt_x"/>
                                          </p:val>
                                        </p:tav>
                                        <p:tav tm="100000">
                                          <p:val>
                                            <p:strVal val="#ppt_x"/>
                                          </p:val>
                                        </p:tav>
                                      </p:tavLst>
                                    </p:anim>
                                    <p:anim calcmode="lin" valueType="num">
                                      <p:cBhvr additive="base">
                                        <p:cTn id="23" dur="500" fill="hold"/>
                                        <p:tgtEl>
                                          <p:spTgt spid="12084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8" presetClass="emph" presetSubtype="0" fill="hold" grpId="1" nodeType="clickEffect">
                                  <p:stCondLst>
                                    <p:cond delay="0"/>
                                  </p:stCondLst>
                                  <p:childTnLst>
                                    <p:animRot by="21600000">
                                      <p:cBhvr>
                                        <p:cTn id="27" dur="2000" fill="hold"/>
                                        <p:tgtEl>
                                          <p:spTgt spid="120840"/>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5007"/>
                                        </p:tgtEl>
                                        <p:attrNameLst>
                                          <p:attrName>style.visibility</p:attrName>
                                        </p:attrNameLst>
                                      </p:cBhvr>
                                      <p:to>
                                        <p:strVal val="visible"/>
                                      </p:to>
                                    </p:set>
                                    <p:animEffect transition="in" filter="blinds(horizontal)">
                                      <p:cBhvr>
                                        <p:cTn id="32" dur="500"/>
                                        <p:tgtEl>
                                          <p:spTgt spid="8500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0841"/>
                                        </p:tgtEl>
                                        <p:attrNameLst>
                                          <p:attrName>style.visibility</p:attrName>
                                        </p:attrNameLst>
                                      </p:cBhvr>
                                      <p:to>
                                        <p:strVal val="visible"/>
                                      </p:to>
                                    </p:set>
                                    <p:animEffect transition="in" filter="box(in)">
                                      <p:cBhvr>
                                        <p:cTn id="37" dur="500"/>
                                        <p:tgtEl>
                                          <p:spTgt spid="12084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084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084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20847"/>
                                        </p:tgtEl>
                                        <p:attrNameLst>
                                          <p:attrName>style.visibility</p:attrName>
                                        </p:attrNameLst>
                                      </p:cBhvr>
                                      <p:to>
                                        <p:strVal val="visible"/>
                                      </p:to>
                                    </p:set>
                                    <p:animEffect transition="in" filter="box(in)">
                                      <p:cBhvr>
                                        <p:cTn id="50" dur="500"/>
                                        <p:tgtEl>
                                          <p:spTgt spid="12084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85008"/>
                                        </p:tgtEl>
                                        <p:attrNameLst>
                                          <p:attrName>style.visibility</p:attrName>
                                        </p:attrNameLst>
                                      </p:cBhvr>
                                      <p:to>
                                        <p:strVal val="visible"/>
                                      </p:to>
                                    </p:set>
                                    <p:animEffect transition="in" filter="blinds(horizontal)">
                                      <p:cBhvr>
                                        <p:cTn id="55" dur="500"/>
                                        <p:tgtEl>
                                          <p:spTgt spid="85008"/>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20848"/>
                                        </p:tgtEl>
                                        <p:attrNameLst>
                                          <p:attrName>style.visibility</p:attrName>
                                        </p:attrNameLst>
                                      </p:cBhvr>
                                      <p:to>
                                        <p:strVal val="visible"/>
                                      </p:to>
                                    </p:set>
                                    <p:animEffect transition="in" filter="box(in)">
                                      <p:cBhvr>
                                        <p:cTn id="60" dur="500"/>
                                        <p:tgtEl>
                                          <p:spTgt spid="120848"/>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084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20852"/>
                                        </p:tgtEl>
                                        <p:attrNameLst>
                                          <p:attrName>style.visibility</p:attrName>
                                        </p:attrNameLst>
                                      </p:cBhvr>
                                      <p:to>
                                        <p:strVal val="visible"/>
                                      </p:to>
                                    </p:set>
                                    <p:anim calcmode="lin" valueType="num">
                                      <p:cBhvr additive="base">
                                        <p:cTn id="69" dur="500" fill="hold"/>
                                        <p:tgtEl>
                                          <p:spTgt spid="120852"/>
                                        </p:tgtEl>
                                        <p:attrNameLst>
                                          <p:attrName>ppt_x</p:attrName>
                                        </p:attrNameLst>
                                      </p:cBhvr>
                                      <p:tavLst>
                                        <p:tav tm="0">
                                          <p:val>
                                            <p:strVal val="#ppt_x"/>
                                          </p:val>
                                        </p:tav>
                                        <p:tav tm="100000">
                                          <p:val>
                                            <p:strVal val="#ppt_x"/>
                                          </p:val>
                                        </p:tav>
                                      </p:tavLst>
                                    </p:anim>
                                    <p:anim calcmode="lin" valueType="num">
                                      <p:cBhvr additive="base">
                                        <p:cTn id="70" dur="500" fill="hold"/>
                                        <p:tgtEl>
                                          <p:spTgt spid="12085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20853"/>
                                        </p:tgtEl>
                                        <p:attrNameLst>
                                          <p:attrName>style.visibility</p:attrName>
                                        </p:attrNameLst>
                                      </p:cBhvr>
                                      <p:to>
                                        <p:strVal val="visible"/>
                                      </p:to>
                                    </p:set>
                                    <p:anim calcmode="lin" valueType="num">
                                      <p:cBhvr additive="base">
                                        <p:cTn id="75" dur="500" fill="hold"/>
                                        <p:tgtEl>
                                          <p:spTgt spid="120853"/>
                                        </p:tgtEl>
                                        <p:attrNameLst>
                                          <p:attrName>ppt_x</p:attrName>
                                        </p:attrNameLst>
                                      </p:cBhvr>
                                      <p:tavLst>
                                        <p:tav tm="0">
                                          <p:val>
                                            <p:strVal val="#ppt_x"/>
                                          </p:val>
                                        </p:tav>
                                        <p:tav tm="100000">
                                          <p:val>
                                            <p:strVal val="#ppt_x"/>
                                          </p:val>
                                        </p:tav>
                                      </p:tavLst>
                                    </p:anim>
                                    <p:anim calcmode="lin" valueType="num">
                                      <p:cBhvr additive="base">
                                        <p:cTn id="76" dur="500" fill="hold"/>
                                        <p:tgtEl>
                                          <p:spTgt spid="120853"/>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grpId="1" nodeType="clickEffect">
                                  <p:stCondLst>
                                    <p:cond delay="0"/>
                                  </p:stCondLst>
                                  <p:childTnLst>
                                    <p:animRot by="21600000">
                                      <p:cBhvr>
                                        <p:cTn id="80" dur="2000" fill="hold"/>
                                        <p:tgtEl>
                                          <p:spTgt spid="12085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p:bldP spid="120838" grpId="0"/>
      <p:bldP spid="120840" grpId="0"/>
      <p:bldP spid="120840" grpId="1"/>
      <p:bldP spid="120841" grpId="0"/>
      <p:bldP spid="120842" grpId="0"/>
      <p:bldP spid="120843" grpId="0"/>
      <p:bldP spid="120847" grpId="0"/>
      <p:bldP spid="120848" grpId="0"/>
      <p:bldP spid="120849" grpId="0"/>
      <p:bldP spid="120853" grpId="0"/>
      <p:bldP spid="120853" grpId="1"/>
      <p:bldP spid="85007" grpId="0" animBg="1"/>
      <p:bldP spid="8500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481013" y="714375"/>
            <a:ext cx="1797050" cy="519113"/>
          </a:xfrm>
          <a:prstGeom prst="rect">
            <a:avLst/>
          </a:prstGeom>
          <a:noFill/>
          <a:ln w="9525">
            <a:noFill/>
            <a:miter lim="800000"/>
          </a:ln>
          <a:effectLst/>
        </p:spPr>
        <p:txBody>
          <a:bodyPr wrap="none">
            <a:spAutoFit/>
          </a:bodyPr>
          <a:lstStyle/>
          <a:p>
            <a:pPr marR="0" defTabSz="914400" fontAlgn="base">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二、余</a:t>
            </a:r>
            <a:r>
              <a:rPr kumimoji="1" lang="en-US" altLang="zh-CN"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3</a:t>
            </a: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码</a:t>
            </a:r>
          </a:p>
        </p:txBody>
      </p:sp>
      <p:sp>
        <p:nvSpPr>
          <p:cNvPr id="36867" name="Text Box 3"/>
          <p:cNvSpPr txBox="1"/>
          <p:nvPr/>
        </p:nvSpPr>
        <p:spPr>
          <a:xfrm>
            <a:off x="-284162" y="1193800"/>
            <a:ext cx="6030912" cy="690563"/>
          </a:xfrm>
          <a:prstGeom prst="rect">
            <a:avLst/>
          </a:prstGeom>
          <a:noFill/>
          <a:ln w="9525">
            <a:noFill/>
          </a:ln>
        </p:spPr>
        <p:txBody>
          <a:bodyPr>
            <a:spAutoFit/>
          </a:bodyPr>
          <a:lstStyle/>
          <a:p>
            <a:pPr indent="666750" fontAlgn="base">
              <a:lnSpc>
                <a:spcPct val="140000"/>
              </a:lnSpc>
              <a:spcBef>
                <a:spcPct val="50000"/>
              </a:spcBef>
            </a:pPr>
            <a:r>
              <a:rPr lang="zh-CN" altLang="en-US" dirty="0">
                <a:latin typeface="Times New Roman" panose="02020603050405020304" pitchFamily="18" charset="0"/>
              </a:rPr>
              <a:t>由</a:t>
            </a:r>
            <a:r>
              <a:rPr lang="en-US" altLang="zh-CN" dirty="0">
                <a:latin typeface="Times New Roman" panose="02020603050405020304" pitchFamily="18" charset="0"/>
              </a:rPr>
              <a:t>8421</a:t>
            </a:r>
            <a:r>
              <a:rPr lang="zh-CN" altLang="en-US" dirty="0">
                <a:latin typeface="Times New Roman" panose="02020603050405020304" pitchFamily="18" charset="0"/>
              </a:rPr>
              <a:t>码加</a:t>
            </a:r>
            <a:r>
              <a:rPr lang="en-US" altLang="zh-CN" dirty="0">
                <a:latin typeface="Times New Roman" panose="02020603050405020304" pitchFamily="18" charset="0"/>
              </a:rPr>
              <a:t>3</a:t>
            </a:r>
            <a:r>
              <a:rPr lang="zh-CN" altLang="en-US" dirty="0">
                <a:latin typeface="Times New Roman" panose="02020603050405020304" pitchFamily="18" charset="0"/>
              </a:rPr>
              <a:t>形成。</a:t>
            </a:r>
          </a:p>
        </p:txBody>
      </p:sp>
      <p:sp>
        <p:nvSpPr>
          <p:cNvPr id="36892" name="Text Box 28"/>
          <p:cNvSpPr txBox="1"/>
          <p:nvPr/>
        </p:nvSpPr>
        <p:spPr>
          <a:xfrm>
            <a:off x="500063" y="4927600"/>
            <a:ext cx="6745287" cy="1227138"/>
          </a:xfrm>
          <a:prstGeom prst="rect">
            <a:avLst/>
          </a:prstGeom>
          <a:noFill/>
          <a:ln w="9525">
            <a:noFill/>
          </a:ln>
        </p:spPr>
        <p:txBody>
          <a:bodyPr>
            <a:spAutoFit/>
          </a:bodyPr>
          <a:lstStyle/>
          <a:p>
            <a:pPr fontAlgn="base">
              <a:lnSpc>
                <a:spcPct val="140000"/>
              </a:lnSpc>
            </a:pPr>
            <a:r>
              <a:rPr lang="en-US" altLang="zh-CN" dirty="0">
                <a:latin typeface="Times New Roman" panose="02020603050405020304" pitchFamily="18" charset="0"/>
              </a:rPr>
              <a:t>4</a:t>
            </a:r>
            <a:r>
              <a:rPr lang="zh-CN" altLang="en-US" dirty="0">
                <a:latin typeface="Times New Roman" panose="02020603050405020304" pitchFamily="18" charset="0"/>
              </a:rPr>
              <a:t>）如果两个余</a:t>
            </a:r>
            <a:r>
              <a:rPr lang="en-US" altLang="zh-CN" dirty="0">
                <a:latin typeface="Times New Roman" panose="02020603050405020304" pitchFamily="18" charset="0"/>
              </a:rPr>
              <a:t>3</a:t>
            </a:r>
            <a:r>
              <a:rPr lang="zh-CN" altLang="en-US" dirty="0">
                <a:latin typeface="Times New Roman" panose="02020603050405020304" pitchFamily="18" charset="0"/>
              </a:rPr>
              <a:t>码相加没有进位，</a:t>
            </a:r>
          </a:p>
          <a:p>
            <a:pPr fontAlgn="base">
              <a:lnSpc>
                <a:spcPct val="140000"/>
              </a:lnSpc>
            </a:pPr>
            <a:r>
              <a:rPr lang="zh-CN" altLang="en-US" dirty="0">
                <a:latin typeface="Times New Roman" panose="02020603050405020304" pitchFamily="18" charset="0"/>
              </a:rPr>
              <a:t>则和数要减</a:t>
            </a:r>
            <a:r>
              <a:rPr lang="en-US" altLang="zh-CN" dirty="0">
                <a:latin typeface="Times New Roman" panose="02020603050405020304" pitchFamily="18" charset="0"/>
              </a:rPr>
              <a:t>3</a:t>
            </a:r>
            <a:r>
              <a:rPr lang="zh-CN" altLang="en-US" dirty="0">
                <a:latin typeface="Times New Roman" panose="02020603050405020304" pitchFamily="18" charset="0"/>
              </a:rPr>
              <a:t>，否则和数要加</a:t>
            </a:r>
            <a:r>
              <a:rPr lang="en-US" altLang="zh-CN" dirty="0">
                <a:latin typeface="Times New Roman" panose="02020603050405020304" pitchFamily="18" charset="0"/>
              </a:rPr>
              <a:t>3</a:t>
            </a:r>
            <a:r>
              <a:rPr lang="zh-CN" altLang="en-US" dirty="0">
                <a:latin typeface="Times New Roman" panose="02020603050405020304" pitchFamily="18" charset="0"/>
              </a:rPr>
              <a:t>。</a:t>
            </a:r>
          </a:p>
        </p:txBody>
      </p:sp>
      <p:sp>
        <p:nvSpPr>
          <p:cNvPr id="36894" name="Text Box 30"/>
          <p:cNvSpPr txBox="1"/>
          <p:nvPr/>
        </p:nvSpPr>
        <p:spPr>
          <a:xfrm>
            <a:off x="411163" y="1930400"/>
            <a:ext cx="2970212" cy="519113"/>
          </a:xfrm>
          <a:prstGeom prst="rect">
            <a:avLst/>
          </a:prstGeom>
          <a:noFill/>
          <a:ln w="9525">
            <a:noFill/>
          </a:ln>
        </p:spPr>
        <p:txBody>
          <a:bodyPr wrap="none">
            <a:spAutoFit/>
          </a:bodyPr>
          <a:lstStyle/>
          <a:p>
            <a:pPr fontAlgn="base"/>
            <a:r>
              <a:rPr lang="en-US" altLang="zh-CN" dirty="0">
                <a:latin typeface="Times New Roman" panose="02020603050405020304" pitchFamily="18" charset="0"/>
              </a:rPr>
              <a:t>1)</a:t>
            </a:r>
            <a:r>
              <a:rPr lang="zh-CN" altLang="en-US" dirty="0">
                <a:latin typeface="Times New Roman" panose="02020603050405020304" pitchFamily="18" charset="0"/>
              </a:rPr>
              <a:t>是一种无权码。</a:t>
            </a:r>
          </a:p>
        </p:txBody>
      </p:sp>
      <p:sp>
        <p:nvSpPr>
          <p:cNvPr id="36896" name="Text Box 32"/>
          <p:cNvSpPr txBox="1"/>
          <p:nvPr/>
        </p:nvSpPr>
        <p:spPr>
          <a:xfrm>
            <a:off x="463550" y="2457450"/>
            <a:ext cx="6940550" cy="946150"/>
          </a:xfrm>
          <a:prstGeom prst="rect">
            <a:avLst/>
          </a:prstGeom>
          <a:noFill/>
          <a:ln w="9525">
            <a:noFill/>
          </a:ln>
        </p:spPr>
        <p:txBody>
          <a:bodyPr wrap="none">
            <a:spAutoFit/>
          </a:bodyPr>
          <a:lstStyle/>
          <a:p>
            <a:pPr fontAlgn="base"/>
            <a:r>
              <a:rPr lang="en-US" altLang="zh-CN" dirty="0">
                <a:latin typeface="Times New Roman" panose="02020603050405020304" pitchFamily="18" charset="0"/>
              </a:rPr>
              <a:t>2)</a:t>
            </a:r>
            <a:r>
              <a:rPr lang="zh-CN" altLang="en-US" dirty="0">
                <a:latin typeface="Times New Roman" panose="02020603050405020304" pitchFamily="18" charset="0"/>
              </a:rPr>
              <a:t>有六个冗余码。</a:t>
            </a:r>
          </a:p>
          <a:p>
            <a:pPr fontAlgn="base"/>
            <a:r>
              <a:rPr lang="zh-CN" altLang="en-US" dirty="0">
                <a:latin typeface="Times New Roman" panose="02020603050405020304" pitchFamily="18" charset="0"/>
              </a:rPr>
              <a:t>（</a:t>
            </a:r>
            <a:r>
              <a:rPr lang="en-US" altLang="zh-CN" dirty="0">
                <a:latin typeface="Times New Roman" panose="02020603050405020304" pitchFamily="18" charset="0"/>
              </a:rPr>
              <a:t>0000</a:t>
            </a:r>
            <a:r>
              <a:rPr lang="zh-CN" altLang="en-US" dirty="0">
                <a:latin typeface="Times New Roman" panose="02020603050405020304" pitchFamily="18" charset="0"/>
              </a:rPr>
              <a:t>、</a:t>
            </a:r>
            <a:r>
              <a:rPr lang="en-US" altLang="zh-CN" dirty="0">
                <a:latin typeface="Times New Roman" panose="02020603050405020304" pitchFamily="18" charset="0"/>
              </a:rPr>
              <a:t>0001</a:t>
            </a:r>
            <a:r>
              <a:rPr lang="zh-CN" altLang="en-US" dirty="0">
                <a:latin typeface="Times New Roman" panose="02020603050405020304" pitchFamily="18" charset="0"/>
              </a:rPr>
              <a:t>、</a:t>
            </a:r>
            <a:r>
              <a:rPr lang="en-US" altLang="zh-CN" dirty="0">
                <a:latin typeface="Times New Roman" panose="02020603050405020304" pitchFamily="18" charset="0"/>
              </a:rPr>
              <a:t>0010</a:t>
            </a:r>
            <a:r>
              <a:rPr lang="zh-CN" altLang="en-US" dirty="0">
                <a:latin typeface="Times New Roman" panose="02020603050405020304" pitchFamily="18" charset="0"/>
              </a:rPr>
              <a:t>、</a:t>
            </a:r>
            <a:r>
              <a:rPr lang="en-US" altLang="zh-CN" dirty="0">
                <a:latin typeface="Times New Roman" panose="02020603050405020304" pitchFamily="18" charset="0"/>
              </a:rPr>
              <a:t>1101</a:t>
            </a:r>
            <a:r>
              <a:rPr lang="zh-CN" altLang="en-US" dirty="0">
                <a:latin typeface="Times New Roman" panose="02020603050405020304" pitchFamily="18" charset="0"/>
              </a:rPr>
              <a:t>、</a:t>
            </a:r>
            <a:r>
              <a:rPr lang="en-US" altLang="zh-CN" dirty="0">
                <a:latin typeface="Times New Roman" panose="02020603050405020304" pitchFamily="18" charset="0"/>
              </a:rPr>
              <a:t>1110</a:t>
            </a:r>
            <a:r>
              <a:rPr lang="zh-CN" altLang="en-US" dirty="0">
                <a:latin typeface="Times New Roman" panose="02020603050405020304" pitchFamily="18" charset="0"/>
              </a:rPr>
              <a:t>、</a:t>
            </a:r>
            <a:r>
              <a:rPr lang="en-US" altLang="zh-CN" dirty="0">
                <a:latin typeface="Times New Roman" panose="02020603050405020304" pitchFamily="18" charset="0"/>
              </a:rPr>
              <a:t>1111</a:t>
            </a:r>
            <a:r>
              <a:rPr lang="zh-CN" altLang="en-US" dirty="0">
                <a:latin typeface="Times New Roman" panose="02020603050405020304" pitchFamily="18" charset="0"/>
              </a:rPr>
              <a:t>）</a:t>
            </a:r>
          </a:p>
        </p:txBody>
      </p:sp>
      <p:sp>
        <p:nvSpPr>
          <p:cNvPr id="36897" name="Text Box 33"/>
          <p:cNvSpPr txBox="1"/>
          <p:nvPr/>
        </p:nvSpPr>
        <p:spPr>
          <a:xfrm>
            <a:off x="479425" y="3390900"/>
            <a:ext cx="3028950" cy="519113"/>
          </a:xfrm>
          <a:prstGeom prst="rect">
            <a:avLst/>
          </a:prstGeom>
          <a:noFill/>
          <a:ln w="9525">
            <a:noFill/>
          </a:ln>
        </p:spPr>
        <p:txBody>
          <a:bodyPr wrap="none">
            <a:spAutoFit/>
          </a:bodyPr>
          <a:lstStyle/>
          <a:p>
            <a:pPr fontAlgn="base"/>
            <a:r>
              <a:rPr lang="en-US" altLang="zh-CN" dirty="0">
                <a:latin typeface="Times New Roman" panose="02020603050405020304" pitchFamily="18" charset="0"/>
              </a:rPr>
              <a:t>3</a:t>
            </a:r>
            <a:r>
              <a:rPr lang="zh-CN" altLang="en-US" dirty="0">
                <a:latin typeface="Times New Roman" panose="02020603050405020304" pitchFamily="18" charset="0"/>
              </a:rPr>
              <a:t>）对</a:t>
            </a:r>
            <a:r>
              <a:rPr lang="en-US" altLang="zh-CN" dirty="0">
                <a:latin typeface="Times New Roman" panose="02020603050405020304" pitchFamily="18" charset="0"/>
              </a:rPr>
              <a:t>9</a:t>
            </a:r>
            <a:r>
              <a:rPr lang="zh-CN" altLang="en-US" dirty="0">
                <a:latin typeface="Times New Roman" panose="02020603050405020304" pitchFamily="18" charset="0"/>
              </a:rPr>
              <a:t>的自补码。</a:t>
            </a:r>
          </a:p>
        </p:txBody>
      </p:sp>
      <p:sp>
        <p:nvSpPr>
          <p:cNvPr id="36899" name="Text Box 35"/>
          <p:cNvSpPr txBox="1"/>
          <p:nvPr/>
        </p:nvSpPr>
        <p:spPr>
          <a:xfrm>
            <a:off x="1009650" y="3900488"/>
            <a:ext cx="6199188" cy="1127125"/>
          </a:xfrm>
          <a:prstGeom prst="rect">
            <a:avLst/>
          </a:prstGeom>
          <a:noFill/>
          <a:ln w="9525">
            <a:noFill/>
          </a:ln>
        </p:spPr>
        <p:txBody>
          <a:bodyPr wrap="none">
            <a:spAutoFit/>
          </a:bodyPr>
          <a:lstStyle/>
          <a:p>
            <a:pPr fontAlgn="base">
              <a:lnSpc>
                <a:spcPct val="120000"/>
              </a:lnSpc>
            </a:pPr>
            <a:r>
              <a:rPr lang="zh-CN" altLang="en-US" dirty="0">
                <a:latin typeface="Times New Roman" panose="02020603050405020304" pitchFamily="18" charset="0"/>
              </a:rPr>
              <a:t>例</a:t>
            </a:r>
            <a:r>
              <a:rPr lang="zh-CN" altLang="en-US" dirty="0">
                <a:latin typeface="Times New Roman" panose="02020603050405020304" pitchFamily="18" charset="0"/>
                <a:sym typeface="Wingdings" panose="05000000000000000000" pitchFamily="2" charset="2"/>
              </a:rPr>
              <a:t>：</a:t>
            </a:r>
            <a:r>
              <a:rPr lang="en-US" altLang="zh-CN" dirty="0">
                <a:latin typeface="Times New Roman" panose="02020603050405020304" pitchFamily="18" charset="0"/>
                <a:sym typeface="Wingdings" panose="05000000000000000000" pitchFamily="2" charset="2"/>
              </a:rPr>
              <a:t>(4)</a:t>
            </a:r>
            <a:r>
              <a:rPr lang="zh-CN" altLang="en-US" baseline="-25000" dirty="0">
                <a:latin typeface="Times New Roman" panose="02020603050405020304" pitchFamily="18" charset="0"/>
                <a:sym typeface="Wingdings" panose="05000000000000000000" pitchFamily="2" charset="2"/>
              </a:rPr>
              <a:t>余</a:t>
            </a:r>
            <a:r>
              <a:rPr lang="en-US" altLang="zh-CN" baseline="-25000" dirty="0">
                <a:latin typeface="Times New Roman" panose="02020603050405020304" pitchFamily="18" charset="0"/>
                <a:sym typeface="Wingdings" panose="05000000000000000000" pitchFamily="2" charset="2"/>
              </a:rPr>
              <a:t>3</a:t>
            </a:r>
            <a:r>
              <a:rPr lang="zh-CN" altLang="en-US" baseline="-25000" dirty="0">
                <a:latin typeface="Times New Roman" panose="02020603050405020304" pitchFamily="18" charset="0"/>
                <a:sym typeface="Wingdings" panose="05000000000000000000" pitchFamily="2" charset="2"/>
              </a:rPr>
              <a:t>码</a:t>
            </a:r>
            <a:r>
              <a:rPr lang="en-US" altLang="zh-CN" dirty="0">
                <a:latin typeface="Times New Roman" panose="02020603050405020304" pitchFamily="18" charset="0"/>
                <a:sym typeface="Wingdings" panose="05000000000000000000" pitchFamily="2" charset="2"/>
              </a:rPr>
              <a:t>=0111;     (5)</a:t>
            </a:r>
            <a:r>
              <a:rPr lang="zh-CN" altLang="en-US" baseline="-25000" dirty="0">
                <a:latin typeface="Times New Roman" panose="02020603050405020304" pitchFamily="18" charset="0"/>
                <a:sym typeface="Wingdings" panose="05000000000000000000" pitchFamily="2" charset="2"/>
              </a:rPr>
              <a:t>余</a:t>
            </a:r>
            <a:r>
              <a:rPr lang="en-US" altLang="zh-CN" baseline="-25000" dirty="0">
                <a:latin typeface="Times New Roman" panose="02020603050405020304" pitchFamily="18" charset="0"/>
                <a:sym typeface="Wingdings" panose="05000000000000000000" pitchFamily="2" charset="2"/>
              </a:rPr>
              <a:t>3</a:t>
            </a:r>
            <a:r>
              <a:rPr lang="zh-CN" altLang="en-US" baseline="-25000" dirty="0">
                <a:latin typeface="Times New Roman" panose="02020603050405020304" pitchFamily="18" charset="0"/>
                <a:sym typeface="Wingdings" panose="05000000000000000000" pitchFamily="2" charset="2"/>
              </a:rPr>
              <a:t>码</a:t>
            </a:r>
            <a:r>
              <a:rPr lang="zh-CN" altLang="en-US" dirty="0">
                <a:latin typeface="Times New Roman" panose="02020603050405020304" pitchFamily="18" charset="0"/>
                <a:sym typeface="Wingdings" panose="05000000000000000000" pitchFamily="2" charset="2"/>
              </a:rPr>
              <a:t> </a:t>
            </a:r>
            <a:r>
              <a:rPr lang="en-US" altLang="zh-CN" dirty="0">
                <a:latin typeface="Times New Roman" panose="02020603050405020304" pitchFamily="18" charset="0"/>
                <a:sym typeface="Wingdings" panose="05000000000000000000" pitchFamily="2" charset="2"/>
              </a:rPr>
              <a:t>=1000</a:t>
            </a:r>
          </a:p>
          <a:p>
            <a:pPr fontAlgn="base">
              <a:lnSpc>
                <a:spcPct val="120000"/>
              </a:lnSpc>
            </a:pPr>
            <a:r>
              <a:rPr lang="en-US" altLang="zh-CN" dirty="0">
                <a:latin typeface="Times New Roman" panose="02020603050405020304" pitchFamily="18" charset="0"/>
              </a:rPr>
              <a:t>       (0111)</a:t>
            </a:r>
            <a:r>
              <a:rPr lang="en-US" altLang="zh-CN" baseline="-25000" dirty="0">
                <a:latin typeface="Times New Roman" panose="02020603050405020304" pitchFamily="18" charset="0"/>
              </a:rPr>
              <a:t>9</a:t>
            </a:r>
            <a:r>
              <a:rPr lang="zh-CN" altLang="en-US" baseline="-25000" dirty="0">
                <a:latin typeface="Times New Roman" panose="02020603050405020304" pitchFamily="18" charset="0"/>
              </a:rPr>
              <a:t>自补</a:t>
            </a:r>
            <a:r>
              <a:rPr lang="en-US" altLang="zh-CN" dirty="0">
                <a:latin typeface="Times New Roman" panose="02020603050405020304" pitchFamily="18" charset="0"/>
              </a:rPr>
              <a:t>=1000 </a:t>
            </a:r>
            <a:r>
              <a:rPr lang="zh-CN" altLang="en-US" dirty="0">
                <a:latin typeface="Times New Roman" panose="02020603050405020304" pitchFamily="18" charset="0"/>
              </a:rPr>
              <a:t>即</a:t>
            </a:r>
            <a:r>
              <a:rPr lang="en-US" altLang="zh-CN" dirty="0">
                <a:latin typeface="Times New Roman" panose="02020603050405020304" pitchFamily="18" charset="0"/>
              </a:rPr>
              <a:t>0111</a:t>
            </a:r>
            <a:r>
              <a:rPr lang="zh-CN" altLang="en-US" dirty="0">
                <a:latin typeface="Times New Roman" panose="02020603050405020304" pitchFamily="18" charset="0"/>
              </a:rPr>
              <a:t>按位取反。</a:t>
            </a:r>
          </a:p>
        </p:txBody>
      </p:sp>
      <p:sp>
        <p:nvSpPr>
          <p:cNvPr id="9" name="圆角矩形标注 8"/>
          <p:cNvSpPr/>
          <p:nvPr/>
        </p:nvSpPr>
        <p:spPr bwMode="auto">
          <a:xfrm>
            <a:off x="4119563" y="1022350"/>
            <a:ext cx="2614613" cy="1804988"/>
          </a:xfrm>
          <a:prstGeom prst="wedgeRoundRectCallout">
            <a:avLst>
              <a:gd name="adj1" fmla="val -96027"/>
              <a:gd name="adj2" fmla="val 89286"/>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ctr"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mn-cs"/>
              </a:rPr>
              <a:t>对某数的自补码指只要该码自身取反，便可得到该码所对应的十进制数对某数的补码。</a:t>
            </a:r>
          </a:p>
        </p:txBody>
      </p:sp>
      <p:grpSp>
        <p:nvGrpSpPr>
          <p:cNvPr id="2" name="Group 10"/>
          <p:cNvGrpSpPr/>
          <p:nvPr/>
        </p:nvGrpSpPr>
        <p:grpSpPr>
          <a:xfrm>
            <a:off x="6665913" y="381000"/>
            <a:ext cx="2362200" cy="6264275"/>
            <a:chOff x="960" y="240"/>
            <a:chExt cx="1488" cy="3946"/>
          </a:xfrm>
        </p:grpSpPr>
        <p:sp>
          <p:nvSpPr>
            <p:cNvPr id="91147" name="Line 11"/>
            <p:cNvSpPr/>
            <p:nvPr/>
          </p:nvSpPr>
          <p:spPr>
            <a:xfrm>
              <a:off x="1056" y="624"/>
              <a:ext cx="1344" cy="0"/>
            </a:xfrm>
            <a:prstGeom prst="line">
              <a:avLst/>
            </a:prstGeom>
            <a:ln w="38100" cap="flat" cmpd="sng">
              <a:solidFill>
                <a:schemeClr val="tx1"/>
              </a:solidFill>
              <a:prstDash val="solid"/>
              <a:headEnd type="none" w="med" len="med"/>
              <a:tailEnd type="none" w="med" len="med"/>
            </a:ln>
          </p:spPr>
        </p:sp>
        <p:sp>
          <p:nvSpPr>
            <p:cNvPr id="91148" name="Line 12"/>
            <p:cNvSpPr/>
            <p:nvPr/>
          </p:nvSpPr>
          <p:spPr>
            <a:xfrm>
              <a:off x="1632" y="336"/>
              <a:ext cx="0" cy="3840"/>
            </a:xfrm>
            <a:prstGeom prst="line">
              <a:avLst/>
            </a:prstGeom>
            <a:ln w="38100" cap="flat" cmpd="sng">
              <a:solidFill>
                <a:schemeClr val="tx1"/>
              </a:solidFill>
              <a:prstDash val="solid"/>
              <a:headEnd type="none" w="med" len="med"/>
              <a:tailEnd type="none" w="med" len="med"/>
            </a:ln>
          </p:spPr>
        </p:sp>
        <p:grpSp>
          <p:nvGrpSpPr>
            <p:cNvPr id="91149" name="Group 13"/>
            <p:cNvGrpSpPr/>
            <p:nvPr/>
          </p:nvGrpSpPr>
          <p:grpSpPr>
            <a:xfrm>
              <a:off x="1728" y="528"/>
              <a:ext cx="643" cy="3658"/>
              <a:chOff x="552" y="571"/>
              <a:chExt cx="643" cy="3658"/>
            </a:xfrm>
          </p:grpSpPr>
          <p:sp>
            <p:nvSpPr>
              <p:cNvPr id="91170" name="Text Box 14"/>
              <p:cNvSpPr txBox="1"/>
              <p:nvPr/>
            </p:nvSpPr>
            <p:spPr>
              <a:xfrm>
                <a:off x="557" y="571"/>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solidFill>
                      <a:srgbClr val="FF9900"/>
                    </a:solidFill>
                    <a:latin typeface="Times New Roman" panose="02020603050405020304" pitchFamily="18" charset="0"/>
                    <a:ea typeface="楷体_GB2312" pitchFamily="49" charset="-122"/>
                  </a:rPr>
                  <a:t>0000</a:t>
                </a:r>
              </a:p>
            </p:txBody>
          </p:sp>
          <p:sp>
            <p:nvSpPr>
              <p:cNvPr id="91171" name="Text Box 15"/>
              <p:cNvSpPr txBox="1"/>
              <p:nvPr/>
            </p:nvSpPr>
            <p:spPr>
              <a:xfrm>
                <a:off x="557" y="804"/>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solidFill>
                      <a:srgbClr val="FF9900"/>
                    </a:solidFill>
                    <a:latin typeface="Times New Roman" panose="02020603050405020304" pitchFamily="18" charset="0"/>
                    <a:ea typeface="楷体_GB2312" pitchFamily="49" charset="-122"/>
                  </a:rPr>
                  <a:t>0001</a:t>
                </a:r>
              </a:p>
            </p:txBody>
          </p:sp>
          <p:sp>
            <p:nvSpPr>
              <p:cNvPr id="91172" name="Text Box 16"/>
              <p:cNvSpPr txBox="1"/>
              <p:nvPr/>
            </p:nvSpPr>
            <p:spPr>
              <a:xfrm>
                <a:off x="557" y="1056"/>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solidFill>
                      <a:srgbClr val="FF9900"/>
                    </a:solidFill>
                    <a:latin typeface="Times New Roman" panose="02020603050405020304" pitchFamily="18" charset="0"/>
                    <a:ea typeface="楷体_GB2312" pitchFamily="49" charset="-122"/>
                  </a:rPr>
                  <a:t>0010</a:t>
                </a:r>
              </a:p>
            </p:txBody>
          </p:sp>
          <p:sp>
            <p:nvSpPr>
              <p:cNvPr id="91173" name="Text Box 17"/>
              <p:cNvSpPr txBox="1"/>
              <p:nvPr/>
            </p:nvSpPr>
            <p:spPr>
              <a:xfrm>
                <a:off x="557" y="1296"/>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0011</a:t>
                </a:r>
              </a:p>
            </p:txBody>
          </p:sp>
          <p:sp>
            <p:nvSpPr>
              <p:cNvPr id="91174" name="Text Box 18"/>
              <p:cNvSpPr txBox="1"/>
              <p:nvPr/>
            </p:nvSpPr>
            <p:spPr>
              <a:xfrm>
                <a:off x="557" y="1932"/>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0110</a:t>
                </a:r>
              </a:p>
            </p:txBody>
          </p:sp>
          <p:sp>
            <p:nvSpPr>
              <p:cNvPr id="91175" name="Text Box 19"/>
              <p:cNvSpPr txBox="1"/>
              <p:nvPr/>
            </p:nvSpPr>
            <p:spPr>
              <a:xfrm>
                <a:off x="557" y="2136"/>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0111</a:t>
                </a:r>
              </a:p>
            </p:txBody>
          </p:sp>
          <p:sp>
            <p:nvSpPr>
              <p:cNvPr id="91176" name="Text Box 20"/>
              <p:cNvSpPr txBox="1"/>
              <p:nvPr/>
            </p:nvSpPr>
            <p:spPr>
              <a:xfrm>
                <a:off x="569" y="2323"/>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1000</a:t>
                </a:r>
              </a:p>
            </p:txBody>
          </p:sp>
          <p:sp>
            <p:nvSpPr>
              <p:cNvPr id="91177" name="Text Box 21"/>
              <p:cNvSpPr txBox="1"/>
              <p:nvPr/>
            </p:nvSpPr>
            <p:spPr>
              <a:xfrm>
                <a:off x="569" y="2556"/>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1001</a:t>
                </a:r>
              </a:p>
            </p:txBody>
          </p:sp>
          <p:sp>
            <p:nvSpPr>
              <p:cNvPr id="91178" name="Text Box 22"/>
              <p:cNvSpPr txBox="1"/>
              <p:nvPr/>
            </p:nvSpPr>
            <p:spPr>
              <a:xfrm>
                <a:off x="569" y="2808"/>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1010</a:t>
                </a:r>
              </a:p>
            </p:txBody>
          </p:sp>
          <p:sp>
            <p:nvSpPr>
              <p:cNvPr id="91179" name="Text Box 23"/>
              <p:cNvSpPr txBox="1"/>
              <p:nvPr/>
            </p:nvSpPr>
            <p:spPr>
              <a:xfrm>
                <a:off x="564" y="3036"/>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1011</a:t>
                </a:r>
              </a:p>
            </p:txBody>
          </p:sp>
          <p:sp>
            <p:nvSpPr>
              <p:cNvPr id="91180" name="Text Box 24"/>
              <p:cNvSpPr txBox="1"/>
              <p:nvPr/>
            </p:nvSpPr>
            <p:spPr>
              <a:xfrm>
                <a:off x="569" y="3468"/>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solidFill>
                      <a:srgbClr val="FF9900"/>
                    </a:solidFill>
                    <a:latin typeface="Times New Roman" panose="02020603050405020304" pitchFamily="18" charset="0"/>
                    <a:ea typeface="楷体_GB2312" pitchFamily="49" charset="-122"/>
                  </a:rPr>
                  <a:t>1101</a:t>
                </a:r>
              </a:p>
            </p:txBody>
          </p:sp>
          <p:sp>
            <p:nvSpPr>
              <p:cNvPr id="91181" name="Text Box 25"/>
              <p:cNvSpPr txBox="1"/>
              <p:nvPr/>
            </p:nvSpPr>
            <p:spPr>
              <a:xfrm>
                <a:off x="564" y="3672"/>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solidFill>
                      <a:srgbClr val="FF9900"/>
                    </a:solidFill>
                    <a:latin typeface="Times New Roman" panose="02020603050405020304" pitchFamily="18" charset="0"/>
                    <a:ea typeface="楷体_GB2312" pitchFamily="49" charset="-122"/>
                  </a:rPr>
                  <a:t>1110</a:t>
                </a:r>
              </a:p>
            </p:txBody>
          </p:sp>
          <p:sp>
            <p:nvSpPr>
              <p:cNvPr id="91182" name="Text Box 26"/>
              <p:cNvSpPr txBox="1"/>
              <p:nvPr/>
            </p:nvSpPr>
            <p:spPr>
              <a:xfrm>
                <a:off x="557" y="3864"/>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solidFill>
                      <a:srgbClr val="FF9900"/>
                    </a:solidFill>
                    <a:latin typeface="Times New Roman" panose="02020603050405020304" pitchFamily="18" charset="0"/>
                    <a:ea typeface="楷体_GB2312" pitchFamily="49" charset="-122"/>
                  </a:rPr>
                  <a:t>1111</a:t>
                </a:r>
              </a:p>
            </p:txBody>
          </p:sp>
          <p:sp>
            <p:nvSpPr>
              <p:cNvPr id="91183" name="Text Box 27"/>
              <p:cNvSpPr txBox="1"/>
              <p:nvPr/>
            </p:nvSpPr>
            <p:spPr>
              <a:xfrm>
                <a:off x="552" y="1728"/>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0101</a:t>
                </a:r>
              </a:p>
            </p:txBody>
          </p:sp>
          <p:sp>
            <p:nvSpPr>
              <p:cNvPr id="91184" name="Text Box 28"/>
              <p:cNvSpPr txBox="1"/>
              <p:nvPr/>
            </p:nvSpPr>
            <p:spPr>
              <a:xfrm>
                <a:off x="564" y="3252"/>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1100</a:t>
                </a:r>
              </a:p>
            </p:txBody>
          </p:sp>
          <p:sp>
            <p:nvSpPr>
              <p:cNvPr id="91185" name="Text Box 29"/>
              <p:cNvSpPr txBox="1"/>
              <p:nvPr/>
            </p:nvSpPr>
            <p:spPr>
              <a:xfrm>
                <a:off x="552" y="1512"/>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0100</a:t>
                </a:r>
              </a:p>
            </p:txBody>
          </p:sp>
        </p:grpSp>
        <p:grpSp>
          <p:nvGrpSpPr>
            <p:cNvPr id="91150" name="Group 30"/>
            <p:cNvGrpSpPr/>
            <p:nvPr/>
          </p:nvGrpSpPr>
          <p:grpSpPr>
            <a:xfrm>
              <a:off x="1248" y="528"/>
              <a:ext cx="259" cy="3658"/>
              <a:chOff x="744" y="571"/>
              <a:chExt cx="259" cy="3658"/>
            </a:xfrm>
          </p:grpSpPr>
          <p:sp>
            <p:nvSpPr>
              <p:cNvPr id="91154" name="Text Box 31"/>
              <p:cNvSpPr txBox="1"/>
              <p:nvPr/>
            </p:nvSpPr>
            <p:spPr>
              <a:xfrm>
                <a:off x="813" y="571"/>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1155" name="Text Box 32"/>
              <p:cNvSpPr txBox="1"/>
              <p:nvPr/>
            </p:nvSpPr>
            <p:spPr>
              <a:xfrm>
                <a:off x="813" y="804"/>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1156" name="Text Box 33"/>
              <p:cNvSpPr txBox="1"/>
              <p:nvPr/>
            </p:nvSpPr>
            <p:spPr>
              <a:xfrm>
                <a:off x="813" y="1056"/>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1157" name="Text Box 34"/>
              <p:cNvSpPr txBox="1"/>
              <p:nvPr/>
            </p:nvSpPr>
            <p:spPr>
              <a:xfrm>
                <a:off x="749" y="129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a:t>
                </a:r>
              </a:p>
            </p:txBody>
          </p:sp>
          <p:sp>
            <p:nvSpPr>
              <p:cNvPr id="91158" name="Text Box 35"/>
              <p:cNvSpPr txBox="1"/>
              <p:nvPr/>
            </p:nvSpPr>
            <p:spPr>
              <a:xfrm>
                <a:off x="749" y="1932"/>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3</a:t>
                </a:r>
              </a:p>
            </p:txBody>
          </p:sp>
          <p:sp>
            <p:nvSpPr>
              <p:cNvPr id="91159" name="Text Box 36"/>
              <p:cNvSpPr txBox="1"/>
              <p:nvPr/>
            </p:nvSpPr>
            <p:spPr>
              <a:xfrm>
                <a:off x="749" y="213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4</a:t>
                </a:r>
              </a:p>
            </p:txBody>
          </p:sp>
          <p:sp>
            <p:nvSpPr>
              <p:cNvPr id="91160" name="Text Box 37"/>
              <p:cNvSpPr txBox="1"/>
              <p:nvPr/>
            </p:nvSpPr>
            <p:spPr>
              <a:xfrm>
                <a:off x="761" y="2323"/>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5</a:t>
                </a:r>
              </a:p>
            </p:txBody>
          </p:sp>
          <p:sp>
            <p:nvSpPr>
              <p:cNvPr id="91161" name="Text Box 38"/>
              <p:cNvSpPr txBox="1"/>
              <p:nvPr/>
            </p:nvSpPr>
            <p:spPr>
              <a:xfrm>
                <a:off x="761" y="255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6</a:t>
                </a:r>
              </a:p>
            </p:txBody>
          </p:sp>
          <p:sp>
            <p:nvSpPr>
              <p:cNvPr id="91162" name="Text Box 39"/>
              <p:cNvSpPr txBox="1"/>
              <p:nvPr/>
            </p:nvSpPr>
            <p:spPr>
              <a:xfrm>
                <a:off x="761" y="2808"/>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7</a:t>
                </a:r>
              </a:p>
            </p:txBody>
          </p:sp>
          <p:sp>
            <p:nvSpPr>
              <p:cNvPr id="91163" name="Text Box 40"/>
              <p:cNvSpPr txBox="1"/>
              <p:nvPr/>
            </p:nvSpPr>
            <p:spPr>
              <a:xfrm>
                <a:off x="756" y="303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8</a:t>
                </a:r>
              </a:p>
            </p:txBody>
          </p:sp>
          <p:sp>
            <p:nvSpPr>
              <p:cNvPr id="91164" name="Text Box 41"/>
              <p:cNvSpPr txBox="1"/>
              <p:nvPr/>
            </p:nvSpPr>
            <p:spPr>
              <a:xfrm>
                <a:off x="825" y="3468"/>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1165" name="Text Box 42"/>
              <p:cNvSpPr txBox="1"/>
              <p:nvPr/>
            </p:nvSpPr>
            <p:spPr>
              <a:xfrm>
                <a:off x="820" y="3672"/>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1166" name="Text Box 43"/>
              <p:cNvSpPr txBox="1"/>
              <p:nvPr/>
            </p:nvSpPr>
            <p:spPr>
              <a:xfrm>
                <a:off x="813" y="3864"/>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1167" name="Text Box 44"/>
              <p:cNvSpPr txBox="1"/>
              <p:nvPr/>
            </p:nvSpPr>
            <p:spPr>
              <a:xfrm>
                <a:off x="744" y="1728"/>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2</a:t>
                </a:r>
              </a:p>
            </p:txBody>
          </p:sp>
          <p:sp>
            <p:nvSpPr>
              <p:cNvPr id="91168" name="Text Box 45"/>
              <p:cNvSpPr txBox="1"/>
              <p:nvPr/>
            </p:nvSpPr>
            <p:spPr>
              <a:xfrm>
                <a:off x="756" y="3252"/>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9</a:t>
                </a:r>
              </a:p>
            </p:txBody>
          </p:sp>
          <p:sp>
            <p:nvSpPr>
              <p:cNvPr id="91169" name="Text Box 46"/>
              <p:cNvSpPr txBox="1"/>
              <p:nvPr/>
            </p:nvSpPr>
            <p:spPr>
              <a:xfrm>
                <a:off x="744" y="1512"/>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a:t>
                </a:r>
              </a:p>
            </p:txBody>
          </p:sp>
        </p:grpSp>
        <p:sp>
          <p:nvSpPr>
            <p:cNvPr id="91151" name="Text Box 47"/>
            <p:cNvSpPr txBox="1"/>
            <p:nvPr/>
          </p:nvSpPr>
          <p:spPr>
            <a:xfrm>
              <a:off x="960" y="264"/>
              <a:ext cx="628" cy="365"/>
            </a:xfrm>
            <a:prstGeom prst="rect">
              <a:avLst/>
            </a:prstGeom>
            <a:noFill/>
            <a:ln w="38100">
              <a:noFill/>
            </a:ln>
          </p:spPr>
          <p:txBody>
            <a:bodyPr lIns="90000" tIns="46800" rIns="90000" bIns="46800" anchor="ctr" anchorCtr="0">
              <a:spAutoFit/>
            </a:bodyPr>
            <a:lstStyle/>
            <a:p>
              <a:pPr algn="ctr" fontAlgn="base">
                <a:spcBef>
                  <a:spcPct val="50000"/>
                </a:spcBef>
              </a:pPr>
              <a:r>
                <a:rPr lang="zh-CN" altLang="en-US" sz="3200" b="1" dirty="0">
                  <a:solidFill>
                    <a:srgbClr val="FF0066"/>
                  </a:solidFill>
                  <a:latin typeface="Times New Roman" panose="02020603050405020304" pitchFamily="18" charset="0"/>
                  <a:ea typeface="楷体_GB2312" pitchFamily="49" charset="-122"/>
                </a:rPr>
                <a:t>数码</a:t>
              </a:r>
              <a:endParaRPr lang="zh-CN" altLang="en-US" sz="3200" b="1" dirty="0">
                <a:latin typeface="Times New Roman" panose="02020603050405020304" pitchFamily="18" charset="0"/>
                <a:ea typeface="楷体_GB2312" pitchFamily="49" charset="-122"/>
              </a:endParaRPr>
            </a:p>
          </p:txBody>
        </p:sp>
        <p:sp>
          <p:nvSpPr>
            <p:cNvPr id="91152" name="Text Box 48"/>
            <p:cNvSpPr txBox="1"/>
            <p:nvPr/>
          </p:nvSpPr>
          <p:spPr>
            <a:xfrm>
              <a:off x="1633" y="240"/>
              <a:ext cx="789" cy="327"/>
            </a:xfrm>
            <a:prstGeom prst="rect">
              <a:avLst/>
            </a:prstGeom>
            <a:noFill/>
            <a:ln w="38100">
              <a:noFill/>
            </a:ln>
          </p:spPr>
          <p:txBody>
            <a:bodyPr wrap="none" lIns="90000" tIns="46800" rIns="90000" bIns="46800" anchor="ctr" anchorCtr="0">
              <a:spAutoFit/>
            </a:bodyPr>
            <a:lstStyle/>
            <a:p>
              <a:pPr algn="ctr" fontAlgn="base">
                <a:spcBef>
                  <a:spcPct val="50000"/>
                </a:spcBef>
              </a:pPr>
              <a:r>
                <a:rPr lang="zh-CN" altLang="en-US" b="1" dirty="0">
                  <a:solidFill>
                    <a:srgbClr val="FF0066"/>
                  </a:solidFill>
                  <a:latin typeface="Times New Roman" panose="02020603050405020304" pitchFamily="18" charset="0"/>
                  <a:ea typeface="楷体_GB2312" pitchFamily="49" charset="-122"/>
                </a:rPr>
                <a:t>余三码</a:t>
              </a:r>
              <a:endParaRPr lang="zh-CN" altLang="en-US" sz="3200" b="1" dirty="0">
                <a:latin typeface="Times New Roman" panose="02020603050405020304" pitchFamily="18" charset="0"/>
                <a:ea typeface="楷体_GB2312" pitchFamily="49" charset="-122"/>
              </a:endParaRPr>
            </a:p>
          </p:txBody>
        </p:sp>
        <p:sp>
          <p:nvSpPr>
            <p:cNvPr id="91153" name="Line 52"/>
            <p:cNvSpPr/>
            <p:nvPr/>
          </p:nvSpPr>
          <p:spPr>
            <a:xfrm>
              <a:off x="1104" y="4176"/>
              <a:ext cx="1344" cy="0"/>
            </a:xfrm>
            <a:prstGeom prst="line">
              <a:avLst/>
            </a:prstGeom>
            <a:ln w="38100" cap="flat" cmpd="sng">
              <a:solidFill>
                <a:schemeClr val="tx1"/>
              </a:solidFill>
              <a:prstDash val="solid"/>
              <a:headEnd type="none" w="med" len="med"/>
              <a:tailEnd type="none" w="med" len="med"/>
            </a:ln>
          </p:spPr>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6894"/>
                                        </p:tgtEl>
                                        <p:attrNameLst>
                                          <p:attrName>style.visibility</p:attrName>
                                        </p:attrNameLst>
                                      </p:cBhvr>
                                      <p:to>
                                        <p:strVal val="visible"/>
                                      </p:to>
                                    </p:set>
                                    <p:animEffect transition="in" filter="box(in)">
                                      <p:cBhvr>
                                        <p:cTn id="16" dur="500"/>
                                        <p:tgtEl>
                                          <p:spTgt spid="3689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6896"/>
                                        </p:tgtEl>
                                        <p:attrNameLst>
                                          <p:attrName>style.visibility</p:attrName>
                                        </p:attrNameLst>
                                      </p:cBhvr>
                                      <p:to>
                                        <p:strVal val="visible"/>
                                      </p:to>
                                    </p:set>
                                    <p:animEffect transition="in" filter="box(in)">
                                      <p:cBhvr>
                                        <p:cTn id="21" dur="500"/>
                                        <p:tgtEl>
                                          <p:spTgt spid="36896"/>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6897"/>
                                        </p:tgtEl>
                                        <p:attrNameLst>
                                          <p:attrName>style.visibility</p:attrName>
                                        </p:attrNameLst>
                                      </p:cBhvr>
                                      <p:to>
                                        <p:strVal val="visible"/>
                                      </p:to>
                                    </p:set>
                                    <p:animEffect transition="in" filter="box(in)">
                                      <p:cBhvr>
                                        <p:cTn id="26" dur="500"/>
                                        <p:tgtEl>
                                          <p:spTgt spid="3689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6899"/>
                                        </p:tgtEl>
                                        <p:attrNameLst>
                                          <p:attrName>style.visibility</p:attrName>
                                        </p:attrNameLst>
                                      </p:cBhvr>
                                      <p:to>
                                        <p:strVal val="visible"/>
                                      </p:to>
                                    </p:set>
                                    <p:anim calcmode="lin" valueType="num">
                                      <p:cBhvr additive="base">
                                        <p:cTn id="36" dur="500" fill="hold"/>
                                        <p:tgtEl>
                                          <p:spTgt spid="36899"/>
                                        </p:tgtEl>
                                        <p:attrNameLst>
                                          <p:attrName>ppt_x</p:attrName>
                                        </p:attrNameLst>
                                      </p:cBhvr>
                                      <p:tavLst>
                                        <p:tav tm="0">
                                          <p:val>
                                            <p:strVal val="#ppt_x"/>
                                          </p:val>
                                        </p:tav>
                                        <p:tav tm="100000">
                                          <p:val>
                                            <p:strVal val="#ppt_x"/>
                                          </p:val>
                                        </p:tav>
                                      </p:tavLst>
                                    </p:anim>
                                    <p:anim calcmode="lin" valueType="num">
                                      <p:cBhvr additive="base">
                                        <p:cTn id="37" dur="500" fill="hold"/>
                                        <p:tgtEl>
                                          <p:spTgt spid="3689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6892"/>
                                        </p:tgtEl>
                                        <p:attrNameLst>
                                          <p:attrName>style.visibility</p:attrName>
                                        </p:attrNameLst>
                                      </p:cBhvr>
                                      <p:to>
                                        <p:strVal val="visible"/>
                                      </p:to>
                                    </p:set>
                                    <p:animEffect transition="in" filter="box(in)">
                                      <p:cBhvr>
                                        <p:cTn id="42" dur="500"/>
                                        <p:tgtEl>
                                          <p:spTgt spid="36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92" grpId="0"/>
      <p:bldP spid="36894" grpId="0"/>
      <p:bldP spid="36896" grpId="0"/>
      <p:bldP spid="36897" grpId="0"/>
      <p:bldP spid="36899" grpId="0"/>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p:nvPr/>
        </p:nvGrpSpPr>
        <p:grpSpPr>
          <a:xfrm>
            <a:off x="1419225" y="2249488"/>
            <a:ext cx="2473325" cy="1471612"/>
            <a:chOff x="1091" y="1593"/>
            <a:chExt cx="1558" cy="927"/>
          </a:xfrm>
        </p:grpSpPr>
        <p:sp>
          <p:nvSpPr>
            <p:cNvPr id="92186" name="Text Box 3"/>
            <p:cNvSpPr txBox="1"/>
            <p:nvPr/>
          </p:nvSpPr>
          <p:spPr>
            <a:xfrm>
              <a:off x="1091" y="1593"/>
              <a:ext cx="1367" cy="596"/>
            </a:xfrm>
            <a:prstGeom prst="rect">
              <a:avLst/>
            </a:prstGeom>
            <a:noFill/>
            <a:ln w="9525">
              <a:noFill/>
            </a:ln>
          </p:spPr>
          <p:txBody>
            <a:bodyPr wrap="none">
              <a:spAutoFit/>
            </a:bodyPr>
            <a:lstStyle/>
            <a:p>
              <a:pPr fontAlgn="base"/>
              <a:r>
                <a:rPr lang="en-US" altLang="zh-CN" dirty="0">
                  <a:latin typeface="Times New Roman" panose="02020603050405020304" pitchFamily="18" charset="0"/>
                </a:rPr>
                <a:t>        0  1  0  0</a:t>
              </a:r>
            </a:p>
            <a:p>
              <a:pPr fontAlgn="base"/>
              <a:r>
                <a:rPr lang="zh-CN" altLang="en-US" dirty="0">
                  <a:latin typeface="Times New Roman" panose="02020603050405020304" pitchFamily="18" charset="0"/>
                </a:rPr>
                <a:t>＋</a:t>
              </a:r>
              <a:r>
                <a:rPr lang="en-US" altLang="zh-CN" dirty="0">
                  <a:latin typeface="Times New Roman" panose="02020603050405020304" pitchFamily="18" charset="0"/>
                </a:rPr>
                <a:t>)   0  1  1  0</a:t>
              </a:r>
            </a:p>
          </p:txBody>
        </p:sp>
        <p:sp>
          <p:nvSpPr>
            <p:cNvPr id="92187" name="Line 4"/>
            <p:cNvSpPr/>
            <p:nvPr/>
          </p:nvSpPr>
          <p:spPr>
            <a:xfrm>
              <a:off x="1197" y="2211"/>
              <a:ext cx="1452" cy="0"/>
            </a:xfrm>
            <a:prstGeom prst="line">
              <a:avLst/>
            </a:prstGeom>
            <a:ln w="9525" cap="flat" cmpd="sng">
              <a:solidFill>
                <a:schemeClr val="tx1"/>
              </a:solidFill>
              <a:prstDash val="solid"/>
              <a:headEnd type="none" w="med" len="med"/>
              <a:tailEnd type="none" w="med" len="med"/>
            </a:ln>
          </p:spPr>
        </p:sp>
        <p:sp>
          <p:nvSpPr>
            <p:cNvPr id="92188" name="Text Box 5"/>
            <p:cNvSpPr txBox="1"/>
            <p:nvPr/>
          </p:nvSpPr>
          <p:spPr>
            <a:xfrm>
              <a:off x="1559" y="2193"/>
              <a:ext cx="900" cy="327"/>
            </a:xfrm>
            <a:prstGeom prst="rect">
              <a:avLst/>
            </a:prstGeom>
            <a:noFill/>
            <a:ln w="9525">
              <a:noFill/>
            </a:ln>
          </p:spPr>
          <p:txBody>
            <a:bodyPr wrap="none">
              <a:spAutoFit/>
            </a:bodyPr>
            <a:lstStyle/>
            <a:p>
              <a:pPr fontAlgn="base"/>
              <a:r>
                <a:rPr lang="en-US" altLang="zh-CN" dirty="0">
                  <a:latin typeface="Times New Roman" panose="02020603050405020304" pitchFamily="18" charset="0"/>
                </a:rPr>
                <a:t>1  0  1  0</a:t>
              </a:r>
            </a:p>
          </p:txBody>
        </p:sp>
      </p:grpSp>
      <p:grpSp>
        <p:nvGrpSpPr>
          <p:cNvPr id="3" name="Group 25"/>
          <p:cNvGrpSpPr/>
          <p:nvPr/>
        </p:nvGrpSpPr>
        <p:grpSpPr>
          <a:xfrm>
            <a:off x="1397000" y="3667125"/>
            <a:ext cx="2533650" cy="1058863"/>
            <a:chOff x="1077" y="2486"/>
            <a:chExt cx="1596" cy="667"/>
          </a:xfrm>
        </p:grpSpPr>
        <p:sp>
          <p:nvSpPr>
            <p:cNvPr id="92182" name="Rectangle 6"/>
            <p:cNvSpPr/>
            <p:nvPr/>
          </p:nvSpPr>
          <p:spPr>
            <a:xfrm>
              <a:off x="1077" y="2486"/>
              <a:ext cx="415" cy="327"/>
            </a:xfrm>
            <a:prstGeom prst="rect">
              <a:avLst/>
            </a:prstGeom>
            <a:noFill/>
            <a:ln w="9525">
              <a:noFill/>
            </a:ln>
          </p:spPr>
          <p:txBody>
            <a:bodyPr wrap="none">
              <a:spAutoFit/>
            </a:bodyPr>
            <a:lstStyle/>
            <a:p>
              <a:pPr fontAlgn="base"/>
              <a:r>
                <a:rPr lang="zh-CN" altLang="en-US" dirty="0">
                  <a:latin typeface="Times New Roman" panose="02020603050405020304" pitchFamily="18" charset="0"/>
                </a:rPr>
                <a:t>－</a:t>
              </a:r>
              <a:r>
                <a:rPr lang="en-US" altLang="zh-CN" dirty="0">
                  <a:latin typeface="Times New Roman" panose="02020603050405020304" pitchFamily="18" charset="0"/>
                </a:rPr>
                <a:t>)</a:t>
              </a:r>
            </a:p>
          </p:txBody>
        </p:sp>
        <p:sp>
          <p:nvSpPr>
            <p:cNvPr id="92183" name="Text Box 7"/>
            <p:cNvSpPr txBox="1"/>
            <p:nvPr/>
          </p:nvSpPr>
          <p:spPr>
            <a:xfrm>
              <a:off x="1571" y="2490"/>
              <a:ext cx="900" cy="327"/>
            </a:xfrm>
            <a:prstGeom prst="rect">
              <a:avLst/>
            </a:prstGeom>
            <a:noFill/>
            <a:ln w="9525">
              <a:noFill/>
            </a:ln>
          </p:spPr>
          <p:txBody>
            <a:bodyPr wrap="none">
              <a:spAutoFit/>
            </a:bodyPr>
            <a:lstStyle/>
            <a:p>
              <a:pPr fontAlgn="base"/>
              <a:r>
                <a:rPr lang="en-US" altLang="zh-CN" dirty="0">
                  <a:latin typeface="Times New Roman" panose="02020603050405020304" pitchFamily="18" charset="0"/>
                </a:rPr>
                <a:t>0  0  1  1</a:t>
              </a:r>
            </a:p>
          </p:txBody>
        </p:sp>
        <p:sp>
          <p:nvSpPr>
            <p:cNvPr id="92184" name="Line 8"/>
            <p:cNvSpPr/>
            <p:nvPr/>
          </p:nvSpPr>
          <p:spPr>
            <a:xfrm>
              <a:off x="1149" y="2844"/>
              <a:ext cx="1524" cy="0"/>
            </a:xfrm>
            <a:prstGeom prst="line">
              <a:avLst/>
            </a:prstGeom>
            <a:ln w="9525" cap="flat" cmpd="sng">
              <a:solidFill>
                <a:schemeClr val="tx1"/>
              </a:solidFill>
              <a:prstDash val="solid"/>
              <a:headEnd type="none" w="med" len="med"/>
              <a:tailEnd type="none" w="med" len="med"/>
            </a:ln>
          </p:spPr>
        </p:sp>
        <p:sp>
          <p:nvSpPr>
            <p:cNvPr id="92185" name="Text Box 9"/>
            <p:cNvSpPr txBox="1"/>
            <p:nvPr/>
          </p:nvSpPr>
          <p:spPr>
            <a:xfrm>
              <a:off x="1583" y="2826"/>
              <a:ext cx="900" cy="327"/>
            </a:xfrm>
            <a:prstGeom prst="rect">
              <a:avLst/>
            </a:prstGeom>
            <a:noFill/>
            <a:ln w="9525">
              <a:noFill/>
            </a:ln>
          </p:spPr>
          <p:txBody>
            <a:bodyPr wrap="none">
              <a:spAutoFit/>
            </a:bodyPr>
            <a:lstStyle/>
            <a:p>
              <a:pPr fontAlgn="base"/>
              <a:r>
                <a:rPr lang="en-US" altLang="zh-CN" dirty="0">
                  <a:latin typeface="Times New Roman" panose="02020603050405020304" pitchFamily="18" charset="0"/>
                </a:rPr>
                <a:t>0  1  1  1</a:t>
              </a:r>
            </a:p>
          </p:txBody>
        </p:sp>
      </p:grpSp>
      <p:sp>
        <p:nvSpPr>
          <p:cNvPr id="46092" name="Text Box 12"/>
          <p:cNvSpPr txBox="1"/>
          <p:nvPr/>
        </p:nvSpPr>
        <p:spPr>
          <a:xfrm>
            <a:off x="700088" y="1509713"/>
            <a:ext cx="3430587" cy="523875"/>
          </a:xfrm>
          <a:prstGeom prst="rect">
            <a:avLst/>
          </a:prstGeom>
          <a:noFill/>
          <a:ln w="9525">
            <a:noFill/>
          </a:ln>
        </p:spPr>
        <p:txBody>
          <a:bodyPr wrap="none">
            <a:spAutoFit/>
          </a:bodyPr>
          <a:lstStyle/>
          <a:p>
            <a:pPr fontAlgn="base"/>
            <a:r>
              <a:rPr lang="zh-CN" altLang="en-US" b="1" dirty="0">
                <a:latin typeface="Times New Roman" panose="02020603050405020304" pitchFamily="18" charset="0"/>
              </a:rPr>
              <a:t>例</a:t>
            </a:r>
            <a:r>
              <a:rPr lang="en-US" altLang="zh-CN" b="1" dirty="0">
                <a:latin typeface="Times New Roman" panose="02020603050405020304" pitchFamily="18" charset="0"/>
              </a:rPr>
              <a:t>1</a:t>
            </a:r>
            <a:r>
              <a:rPr lang="zh-CN" altLang="en-US" b="1" dirty="0">
                <a:latin typeface="Times New Roman" panose="02020603050405020304" pitchFamily="18" charset="0"/>
              </a:rPr>
              <a:t>：计算</a:t>
            </a:r>
            <a:r>
              <a:rPr lang="en-US" altLang="zh-CN" dirty="0">
                <a:latin typeface="Times New Roman" panose="02020603050405020304" pitchFamily="18" charset="0"/>
              </a:rPr>
              <a:t>0100+0110</a:t>
            </a:r>
            <a:endParaRPr lang="en-US" altLang="zh-CN" b="1" dirty="0">
              <a:latin typeface="Times New Roman" panose="02020603050405020304" pitchFamily="18" charset="0"/>
            </a:endParaRPr>
          </a:p>
        </p:txBody>
      </p:sp>
      <p:grpSp>
        <p:nvGrpSpPr>
          <p:cNvPr id="4" name="Group 26"/>
          <p:cNvGrpSpPr/>
          <p:nvPr/>
        </p:nvGrpSpPr>
        <p:grpSpPr>
          <a:xfrm>
            <a:off x="5608638" y="2249488"/>
            <a:ext cx="2473325" cy="1471612"/>
            <a:chOff x="3174" y="1593"/>
            <a:chExt cx="1558" cy="927"/>
          </a:xfrm>
        </p:grpSpPr>
        <p:sp>
          <p:nvSpPr>
            <p:cNvPr id="92179" name="Text Box 13"/>
            <p:cNvSpPr txBox="1"/>
            <p:nvPr/>
          </p:nvSpPr>
          <p:spPr>
            <a:xfrm>
              <a:off x="3174" y="1593"/>
              <a:ext cx="1367" cy="596"/>
            </a:xfrm>
            <a:prstGeom prst="rect">
              <a:avLst/>
            </a:prstGeom>
            <a:noFill/>
            <a:ln w="9525">
              <a:noFill/>
            </a:ln>
          </p:spPr>
          <p:txBody>
            <a:bodyPr wrap="none">
              <a:spAutoFit/>
            </a:bodyPr>
            <a:lstStyle/>
            <a:p>
              <a:pPr fontAlgn="base"/>
              <a:r>
                <a:rPr lang="en-US" altLang="zh-CN" dirty="0">
                  <a:latin typeface="Times New Roman" panose="02020603050405020304" pitchFamily="18" charset="0"/>
                </a:rPr>
                <a:t>        1  0  0  0</a:t>
              </a:r>
            </a:p>
            <a:p>
              <a:pPr fontAlgn="base"/>
              <a:r>
                <a:rPr lang="zh-CN" altLang="en-US" dirty="0">
                  <a:latin typeface="Times New Roman" panose="02020603050405020304" pitchFamily="18" charset="0"/>
                </a:rPr>
                <a:t>＋</a:t>
              </a:r>
              <a:r>
                <a:rPr lang="en-US" altLang="zh-CN" dirty="0">
                  <a:latin typeface="Times New Roman" panose="02020603050405020304" pitchFamily="18" charset="0"/>
                </a:rPr>
                <a:t>)   1  0  0  1</a:t>
              </a:r>
            </a:p>
          </p:txBody>
        </p:sp>
        <p:sp>
          <p:nvSpPr>
            <p:cNvPr id="92180" name="Line 15"/>
            <p:cNvSpPr/>
            <p:nvPr/>
          </p:nvSpPr>
          <p:spPr>
            <a:xfrm>
              <a:off x="3280" y="2211"/>
              <a:ext cx="1452" cy="0"/>
            </a:xfrm>
            <a:prstGeom prst="line">
              <a:avLst/>
            </a:prstGeom>
            <a:ln w="9525" cap="flat" cmpd="sng">
              <a:solidFill>
                <a:schemeClr val="tx1"/>
              </a:solidFill>
              <a:prstDash val="solid"/>
              <a:headEnd type="none" w="med" len="med"/>
              <a:tailEnd type="none" w="med" len="med"/>
            </a:ln>
          </p:spPr>
        </p:sp>
        <p:sp>
          <p:nvSpPr>
            <p:cNvPr id="92181" name="Text Box 16"/>
            <p:cNvSpPr txBox="1"/>
            <p:nvPr/>
          </p:nvSpPr>
          <p:spPr>
            <a:xfrm>
              <a:off x="3426" y="2193"/>
              <a:ext cx="1124" cy="327"/>
            </a:xfrm>
            <a:prstGeom prst="rect">
              <a:avLst/>
            </a:prstGeom>
            <a:noFill/>
            <a:ln w="9525">
              <a:noFill/>
            </a:ln>
          </p:spPr>
          <p:txBody>
            <a:bodyPr wrap="none">
              <a:spAutoFit/>
            </a:bodyPr>
            <a:lstStyle/>
            <a:p>
              <a:pPr fontAlgn="base"/>
              <a:r>
                <a:rPr lang="en-US" altLang="zh-CN" dirty="0">
                  <a:latin typeface="Times New Roman" panose="02020603050405020304" pitchFamily="18" charset="0"/>
                </a:rPr>
                <a:t>1  0  0  0  1</a:t>
              </a:r>
            </a:p>
          </p:txBody>
        </p:sp>
      </p:grpSp>
      <p:grpSp>
        <p:nvGrpSpPr>
          <p:cNvPr id="5" name="Group 27"/>
          <p:cNvGrpSpPr/>
          <p:nvPr/>
        </p:nvGrpSpPr>
        <p:grpSpPr>
          <a:xfrm>
            <a:off x="5586413" y="3667125"/>
            <a:ext cx="2533650" cy="1058863"/>
            <a:chOff x="3160" y="2486"/>
            <a:chExt cx="1596" cy="667"/>
          </a:xfrm>
        </p:grpSpPr>
        <p:sp>
          <p:nvSpPr>
            <p:cNvPr id="92174" name="Rectangle 17"/>
            <p:cNvSpPr/>
            <p:nvPr/>
          </p:nvSpPr>
          <p:spPr>
            <a:xfrm>
              <a:off x="3160" y="2486"/>
              <a:ext cx="317" cy="327"/>
            </a:xfrm>
            <a:prstGeom prst="rect">
              <a:avLst/>
            </a:prstGeom>
            <a:noFill/>
            <a:ln w="9525">
              <a:noFill/>
            </a:ln>
          </p:spPr>
          <p:txBody>
            <a:bodyPr wrap="none">
              <a:spAutoFit/>
            </a:bodyPr>
            <a:lstStyle/>
            <a:p>
              <a:pPr fontAlgn="base"/>
              <a:r>
                <a:rPr lang="en-US" altLang="zh-CN" dirty="0">
                  <a:latin typeface="Times New Roman" panose="02020603050405020304" pitchFamily="18" charset="0"/>
                </a:rPr>
                <a:t>+)</a:t>
              </a:r>
            </a:p>
          </p:txBody>
        </p:sp>
        <p:sp>
          <p:nvSpPr>
            <p:cNvPr id="92175" name="Text Box 18"/>
            <p:cNvSpPr txBox="1"/>
            <p:nvPr/>
          </p:nvSpPr>
          <p:spPr>
            <a:xfrm>
              <a:off x="3654" y="2490"/>
              <a:ext cx="900" cy="327"/>
            </a:xfrm>
            <a:prstGeom prst="rect">
              <a:avLst/>
            </a:prstGeom>
            <a:noFill/>
            <a:ln w="9525">
              <a:noFill/>
            </a:ln>
          </p:spPr>
          <p:txBody>
            <a:bodyPr wrap="none">
              <a:spAutoFit/>
            </a:bodyPr>
            <a:lstStyle/>
            <a:p>
              <a:pPr fontAlgn="base"/>
              <a:r>
                <a:rPr lang="en-US" altLang="zh-CN" dirty="0">
                  <a:latin typeface="Times New Roman" panose="02020603050405020304" pitchFamily="18" charset="0"/>
                </a:rPr>
                <a:t>0  0  1  1</a:t>
              </a:r>
            </a:p>
          </p:txBody>
        </p:sp>
        <p:sp>
          <p:nvSpPr>
            <p:cNvPr id="92176" name="Line 19"/>
            <p:cNvSpPr/>
            <p:nvPr/>
          </p:nvSpPr>
          <p:spPr>
            <a:xfrm>
              <a:off x="3232" y="2844"/>
              <a:ext cx="1524" cy="0"/>
            </a:xfrm>
            <a:prstGeom prst="line">
              <a:avLst/>
            </a:prstGeom>
            <a:ln w="9525" cap="flat" cmpd="sng">
              <a:solidFill>
                <a:schemeClr val="tx1"/>
              </a:solidFill>
              <a:prstDash val="solid"/>
              <a:headEnd type="none" w="med" len="med"/>
              <a:tailEnd type="none" w="med" len="med"/>
            </a:ln>
          </p:spPr>
        </p:sp>
        <p:sp>
          <p:nvSpPr>
            <p:cNvPr id="92177" name="Text Box 20"/>
            <p:cNvSpPr txBox="1"/>
            <p:nvPr/>
          </p:nvSpPr>
          <p:spPr>
            <a:xfrm>
              <a:off x="3438" y="2826"/>
              <a:ext cx="1124" cy="327"/>
            </a:xfrm>
            <a:prstGeom prst="rect">
              <a:avLst/>
            </a:prstGeom>
            <a:noFill/>
            <a:ln w="9525">
              <a:noFill/>
            </a:ln>
          </p:spPr>
          <p:txBody>
            <a:bodyPr wrap="none">
              <a:spAutoFit/>
            </a:bodyPr>
            <a:lstStyle/>
            <a:p>
              <a:pPr fontAlgn="base"/>
              <a:r>
                <a:rPr lang="en-US" altLang="zh-CN" b="1" dirty="0">
                  <a:solidFill>
                    <a:srgbClr val="FF00FF"/>
                  </a:solidFill>
                  <a:latin typeface="Times New Roman" panose="02020603050405020304" pitchFamily="18" charset="0"/>
                </a:rPr>
                <a:t>1</a:t>
              </a:r>
              <a:r>
                <a:rPr lang="en-US" altLang="zh-CN" dirty="0">
                  <a:latin typeface="Times New Roman" panose="02020603050405020304" pitchFamily="18" charset="0"/>
                </a:rPr>
                <a:t>  0  1  0  0</a:t>
              </a:r>
            </a:p>
          </p:txBody>
        </p:sp>
        <p:sp>
          <p:nvSpPr>
            <p:cNvPr id="92178" name="Rectangle 21"/>
            <p:cNvSpPr/>
            <p:nvPr/>
          </p:nvSpPr>
          <p:spPr>
            <a:xfrm>
              <a:off x="3416" y="2877"/>
              <a:ext cx="245" cy="234"/>
            </a:xfrm>
            <a:prstGeom prst="rect">
              <a:avLst/>
            </a:prstGeom>
            <a:noFill/>
            <a:ln w="19050" cap="flat" cmpd="sng">
              <a:solidFill>
                <a:srgbClr val="FF00FF"/>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sp>
        <p:nvSpPr>
          <p:cNvPr id="25" name="Text Box 12"/>
          <p:cNvSpPr txBox="1"/>
          <p:nvPr/>
        </p:nvSpPr>
        <p:spPr>
          <a:xfrm>
            <a:off x="722313" y="5191125"/>
            <a:ext cx="3781425" cy="522288"/>
          </a:xfrm>
          <a:prstGeom prst="rect">
            <a:avLst/>
          </a:prstGeom>
          <a:noFill/>
          <a:ln w="9525">
            <a:noFill/>
          </a:ln>
        </p:spPr>
        <p:txBody>
          <a:bodyPr wrap="none">
            <a:spAutoFit/>
          </a:bodyPr>
          <a:lstStyle/>
          <a:p>
            <a:pPr fontAlgn="base"/>
            <a:r>
              <a:rPr lang="zh-CN" altLang="en-US" dirty="0">
                <a:latin typeface="Times New Roman" panose="02020603050405020304" pitchFamily="18" charset="0"/>
              </a:rPr>
              <a:t>所以：</a:t>
            </a:r>
            <a:r>
              <a:rPr lang="en-US" altLang="zh-CN" dirty="0">
                <a:latin typeface="Times New Roman" panose="02020603050405020304" pitchFamily="18" charset="0"/>
              </a:rPr>
              <a:t>0100+0110=0111</a:t>
            </a:r>
            <a:endParaRPr lang="en-US" altLang="zh-CN" b="1" dirty="0">
              <a:latin typeface="Times New Roman" panose="02020603050405020304" pitchFamily="18" charset="0"/>
            </a:endParaRPr>
          </a:p>
        </p:txBody>
      </p:sp>
      <p:sp>
        <p:nvSpPr>
          <p:cNvPr id="87048" name="Rectangle 28"/>
          <p:cNvSpPr/>
          <p:nvPr/>
        </p:nvSpPr>
        <p:spPr>
          <a:xfrm>
            <a:off x="4819650" y="5149850"/>
            <a:ext cx="4144963" cy="522288"/>
          </a:xfrm>
          <a:prstGeom prst="rect">
            <a:avLst/>
          </a:prstGeom>
          <a:noFill/>
          <a:ln w="9525">
            <a:noFill/>
          </a:ln>
        </p:spPr>
        <p:txBody>
          <a:bodyPr>
            <a:spAutoFit/>
          </a:bodyPr>
          <a:lstStyle/>
          <a:p>
            <a:pPr fontAlgn="base"/>
            <a:r>
              <a:rPr lang="zh-CN" altLang="en-US" dirty="0">
                <a:latin typeface="Times New Roman" panose="02020603050405020304" pitchFamily="18" charset="0"/>
              </a:rPr>
              <a:t>所以：</a:t>
            </a:r>
            <a:r>
              <a:rPr lang="en-US" altLang="zh-CN" dirty="0">
                <a:latin typeface="Times New Roman" panose="02020603050405020304" pitchFamily="18" charset="0"/>
              </a:rPr>
              <a:t>1000+1001= 0100</a:t>
            </a:r>
          </a:p>
        </p:txBody>
      </p:sp>
      <p:sp>
        <p:nvSpPr>
          <p:cNvPr id="29" name="Text Box 12"/>
          <p:cNvSpPr txBox="1"/>
          <p:nvPr/>
        </p:nvSpPr>
        <p:spPr>
          <a:xfrm>
            <a:off x="4649788" y="1490663"/>
            <a:ext cx="3444875" cy="522287"/>
          </a:xfrm>
          <a:prstGeom prst="rect">
            <a:avLst/>
          </a:prstGeom>
          <a:noFill/>
          <a:ln w="9525">
            <a:noFill/>
          </a:ln>
        </p:spPr>
        <p:txBody>
          <a:bodyPr wrap="none">
            <a:spAutoFit/>
          </a:bodyPr>
          <a:lstStyle/>
          <a:p>
            <a:pPr fontAlgn="base"/>
            <a:r>
              <a:rPr lang="zh-CN" altLang="en-US" b="1" dirty="0">
                <a:latin typeface="Times New Roman" panose="02020603050405020304" pitchFamily="18" charset="0"/>
              </a:rPr>
              <a:t>例</a:t>
            </a:r>
            <a:r>
              <a:rPr lang="en-US" altLang="zh-CN" b="1" dirty="0">
                <a:latin typeface="Times New Roman" panose="02020603050405020304" pitchFamily="18" charset="0"/>
              </a:rPr>
              <a:t>2</a:t>
            </a:r>
            <a:r>
              <a:rPr lang="zh-CN" altLang="en-US" b="1" dirty="0">
                <a:latin typeface="Times New Roman" panose="02020603050405020304" pitchFamily="18" charset="0"/>
              </a:rPr>
              <a:t>：计算</a:t>
            </a:r>
            <a:r>
              <a:rPr lang="en-US" altLang="zh-CN" dirty="0">
                <a:latin typeface="Times New Roman" panose="02020603050405020304" pitchFamily="18" charset="0"/>
              </a:rPr>
              <a:t>1000+1001</a:t>
            </a:r>
            <a:endParaRPr lang="en-US" altLang="zh-CN" b="1" dirty="0">
              <a:latin typeface="Times New Roman" panose="02020603050405020304" pitchFamily="18" charset="0"/>
            </a:endParaRPr>
          </a:p>
        </p:txBody>
      </p:sp>
      <p:sp>
        <p:nvSpPr>
          <p:cNvPr id="87050" name="圆角矩形标注 29"/>
          <p:cNvSpPr/>
          <p:nvPr/>
        </p:nvSpPr>
        <p:spPr>
          <a:xfrm>
            <a:off x="225425" y="2651125"/>
            <a:ext cx="1335088" cy="768350"/>
          </a:xfrm>
          <a:prstGeom prst="wedgeRoundRectCallout">
            <a:avLst>
              <a:gd name="adj1" fmla="val 92926"/>
              <a:gd name="adj2" fmla="val 50829"/>
              <a:gd name="adj3" fmla="val 16667"/>
            </a:avLst>
          </a:prstGeom>
          <a:noFill/>
          <a:ln w="19050" cap="flat" cmpd="sng">
            <a:solidFill>
              <a:srgbClr val="FF00FF"/>
            </a:solidFill>
            <a:prstDash val="solid"/>
            <a:round/>
            <a:headEnd type="none" w="med" len="med"/>
            <a:tailEnd type="none" w="med" len="med"/>
          </a:ln>
        </p:spPr>
        <p:txBody>
          <a:bodyPr>
            <a:spAutoFit/>
          </a:bodyPr>
          <a:lstStyle/>
          <a:p>
            <a:r>
              <a:rPr lang="zh-CN" altLang="en-US" sz="2000" dirty="0">
                <a:latin typeface="Times New Roman" panose="02020603050405020304" pitchFamily="18" charset="0"/>
              </a:rPr>
              <a:t>无进位， </a:t>
            </a:r>
          </a:p>
          <a:p>
            <a:r>
              <a:rPr lang="zh-CN" altLang="en-US" sz="2000" b="1" dirty="0">
                <a:latin typeface="Times New Roman" panose="02020603050405020304" pitchFamily="18" charset="0"/>
              </a:rPr>
              <a:t>和数减</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 </a:t>
            </a:r>
            <a:endParaRPr lang="zh-CN" altLang="en-US" sz="2000" dirty="0">
              <a:latin typeface="Times New Roman" panose="02020603050405020304" pitchFamily="18" charset="0"/>
            </a:endParaRPr>
          </a:p>
        </p:txBody>
      </p:sp>
      <p:sp>
        <p:nvSpPr>
          <p:cNvPr id="87051" name="圆角矩形标注 30"/>
          <p:cNvSpPr/>
          <p:nvPr/>
        </p:nvSpPr>
        <p:spPr>
          <a:xfrm>
            <a:off x="4337050" y="2824163"/>
            <a:ext cx="1376363" cy="833437"/>
          </a:xfrm>
          <a:prstGeom prst="wedgeRoundRectCallout">
            <a:avLst>
              <a:gd name="adj1" fmla="val 77120"/>
              <a:gd name="adj2" fmla="val 25588"/>
              <a:gd name="adj3" fmla="val 16667"/>
            </a:avLst>
          </a:prstGeom>
          <a:noFill/>
          <a:ln w="19050" cap="flat" cmpd="sng">
            <a:solidFill>
              <a:srgbClr val="FF00FF"/>
            </a:solidFill>
            <a:prstDash val="solid"/>
            <a:round/>
            <a:headEnd type="none" w="med" len="med"/>
            <a:tailEnd type="none" w="med" len="med"/>
          </a:ln>
        </p:spPr>
        <p:txBody>
          <a:bodyPr>
            <a:spAutoFit/>
          </a:bodyPr>
          <a:lstStyle/>
          <a:p>
            <a:r>
              <a:rPr lang="zh-CN" altLang="en-US" sz="2000" dirty="0">
                <a:latin typeface="Times New Roman" panose="02020603050405020304" pitchFamily="18" charset="0"/>
              </a:rPr>
              <a:t>有进位， </a:t>
            </a:r>
          </a:p>
          <a:p>
            <a:r>
              <a:rPr lang="zh-CN" altLang="en-US" sz="2000" b="1" dirty="0">
                <a:latin typeface="Times New Roman" panose="02020603050405020304" pitchFamily="18" charset="0"/>
              </a:rPr>
              <a:t>和数加</a:t>
            </a:r>
            <a:r>
              <a:rPr lang="en-US" altLang="zh-CN" sz="2000" b="1" dirty="0">
                <a:latin typeface="Times New Roman" panose="02020603050405020304" pitchFamily="18" charset="0"/>
              </a:rPr>
              <a:t>3</a:t>
            </a:r>
            <a:r>
              <a:rPr lang="zh-CN" altLang="en-US" sz="2400" b="1" dirty="0">
                <a:latin typeface="Times New Roman" panose="02020603050405020304" pitchFamily="18" charset="0"/>
              </a:rPr>
              <a:t> </a:t>
            </a:r>
            <a:endParaRPr lang="zh-CN" altLang="en-US" sz="2400" dirty="0">
              <a:latin typeface="Times New Roman" panose="02020603050405020304" pitchFamily="18" charset="0"/>
            </a:endParaRPr>
          </a:p>
        </p:txBody>
      </p:sp>
      <p:sp>
        <p:nvSpPr>
          <p:cNvPr id="32" name="Line 20"/>
          <p:cNvSpPr/>
          <p:nvPr/>
        </p:nvSpPr>
        <p:spPr>
          <a:xfrm flipH="1">
            <a:off x="5551488" y="4508500"/>
            <a:ext cx="404812" cy="0"/>
          </a:xfrm>
          <a:prstGeom prst="line">
            <a:avLst/>
          </a:prstGeom>
          <a:ln w="9525" cap="flat" cmpd="sng">
            <a:solidFill>
              <a:schemeClr val="tx1"/>
            </a:solidFill>
            <a:prstDash val="solid"/>
            <a:headEnd type="none" w="med" len="med"/>
            <a:tailEnd type="triangle" w="med" len="med"/>
          </a:ln>
        </p:spPr>
      </p:sp>
      <p:sp>
        <p:nvSpPr>
          <p:cNvPr id="33" name="Text Box 21"/>
          <p:cNvSpPr txBox="1"/>
          <p:nvPr/>
        </p:nvSpPr>
        <p:spPr>
          <a:xfrm>
            <a:off x="4668838" y="4217988"/>
            <a:ext cx="903287" cy="523875"/>
          </a:xfrm>
          <a:prstGeom prst="rect">
            <a:avLst/>
          </a:prstGeom>
          <a:noFill/>
          <a:ln w="9525">
            <a:noFill/>
          </a:ln>
        </p:spPr>
        <p:txBody>
          <a:bodyPr wrap="none">
            <a:spAutoFit/>
          </a:bodyPr>
          <a:lstStyle/>
          <a:p>
            <a:pPr fontAlgn="base"/>
            <a:r>
              <a:rPr lang="zh-CN" altLang="en-US" dirty="0">
                <a:latin typeface="Times New Roman" panose="02020603050405020304" pitchFamily="18" charset="0"/>
              </a:rPr>
              <a:t>进位</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092">
                                            <p:txEl>
                                              <p:pRg st="0" end="0"/>
                                            </p:txEl>
                                          </p:spTgt>
                                        </p:tgtEl>
                                        <p:attrNameLst>
                                          <p:attrName>style.visibility</p:attrName>
                                        </p:attrNameLst>
                                      </p:cBhvr>
                                      <p:to>
                                        <p:strVal val="visible"/>
                                      </p:to>
                                    </p:set>
                                    <p:animEffect transition="in" filter="wipe(left)">
                                      <p:cBhvr>
                                        <p:cTn id="7" dur="500"/>
                                        <p:tgtEl>
                                          <p:spTgt spid="460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050"/>
                                        </p:tgtEl>
                                        <p:attrNameLst>
                                          <p:attrName>style.visibility</p:attrName>
                                        </p:attrNameLst>
                                      </p:cBhvr>
                                      <p:to>
                                        <p:strVal val="visible"/>
                                      </p:to>
                                    </p:set>
                                    <p:animEffect transition="in" filter="blinds(horizontal)">
                                      <p:cBhvr>
                                        <p:cTn id="17" dur="500"/>
                                        <p:tgtEl>
                                          <p:spTgt spid="870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linds(horizont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7051"/>
                                        </p:tgtEl>
                                        <p:attrNameLst>
                                          <p:attrName>style.visibility</p:attrName>
                                        </p:attrNameLst>
                                      </p:cBhvr>
                                      <p:to>
                                        <p:strVal val="visible"/>
                                      </p:to>
                                    </p:set>
                                    <p:animEffect transition="in" filter="blinds(horizontal)">
                                      <p:cBhvr>
                                        <p:cTn id="42" dur="500"/>
                                        <p:tgtEl>
                                          <p:spTgt spid="8705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ppt_x"/>
                                          </p:val>
                                        </p:tav>
                                        <p:tav tm="100000">
                                          <p:val>
                                            <p:strVal val="#ppt_x"/>
                                          </p:val>
                                        </p:tav>
                                      </p:tavLst>
                                    </p:anim>
                                    <p:anim calcmode="lin" valueType="num">
                                      <p:cBhvr additive="base">
                                        <p:cTn id="5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3"/>
                                        </p:tgtEl>
                                        <p:attrNameLst>
                                          <p:attrName>style.visibility</p:attrName>
                                        </p:attrNameLst>
                                      </p:cBhvr>
                                      <p:to>
                                        <p:strVal val="visible"/>
                                      </p:to>
                                    </p:set>
                                    <p:anim calcmode="lin" valueType="num">
                                      <p:cBhvr additive="base">
                                        <p:cTn id="58" dur="500" fill="hold"/>
                                        <p:tgtEl>
                                          <p:spTgt spid="33"/>
                                        </p:tgtEl>
                                        <p:attrNameLst>
                                          <p:attrName>ppt_x</p:attrName>
                                        </p:attrNameLst>
                                      </p:cBhvr>
                                      <p:tavLst>
                                        <p:tav tm="0">
                                          <p:val>
                                            <p:strVal val="#ppt_x"/>
                                          </p:val>
                                        </p:tav>
                                        <p:tav tm="100000">
                                          <p:val>
                                            <p:strVal val="#ppt_x"/>
                                          </p:val>
                                        </p:tav>
                                      </p:tavLst>
                                    </p:anim>
                                    <p:anim calcmode="lin" valueType="num">
                                      <p:cBhvr additive="base">
                                        <p:cTn id="5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8" presetClass="emph" presetSubtype="0" fill="hold" grpId="1" nodeType="clickEffect">
                                  <p:stCondLst>
                                    <p:cond delay="0"/>
                                  </p:stCondLst>
                                  <p:childTnLst>
                                    <p:animRot by="21600000">
                                      <p:cBhvr>
                                        <p:cTn id="63" dur="2000" fill="hold"/>
                                        <p:tgtEl>
                                          <p:spTgt spid="33"/>
                                        </p:tgtEl>
                                        <p:attrNameLst>
                                          <p:attrName>r</p:attrName>
                                        </p:attrNameLst>
                                      </p:cBhvr>
                                    </p:animRo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87048"/>
                                        </p:tgtEl>
                                        <p:attrNameLst>
                                          <p:attrName>style.visibility</p:attrName>
                                        </p:attrNameLst>
                                      </p:cBhvr>
                                      <p:to>
                                        <p:strVal val="visible"/>
                                      </p:to>
                                    </p:set>
                                    <p:animEffect transition="in" filter="blinds(horizontal)">
                                      <p:cBhvr>
                                        <p:cTn id="68" dur="5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2" grpId="0" build="p" advAuto="1000"/>
      <p:bldP spid="25" grpId="0"/>
      <p:bldP spid="87048" grpId="0"/>
      <p:bldP spid="29" grpId="0"/>
      <p:bldP spid="87050" grpId="0" animBg="1"/>
      <p:bldP spid="87051" grpId="0" animBg="1"/>
      <p:bldP spid="33" grpId="0"/>
      <p:bldP spid="33"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414338" y="636588"/>
            <a:ext cx="2900363" cy="519113"/>
          </a:xfrm>
          <a:prstGeom prst="rect">
            <a:avLst/>
          </a:prstGeom>
          <a:noFill/>
          <a:ln w="9525">
            <a:noFill/>
            <a:miter lim="800000"/>
          </a:ln>
          <a:effectLst/>
        </p:spPr>
        <p:txBody>
          <a:bodyPr wrap="none">
            <a:spAutoFit/>
          </a:bodyPr>
          <a:lstStyle/>
          <a:p>
            <a:pPr marR="0" defTabSz="914400" fontAlgn="base">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三、</a:t>
            </a:r>
            <a:r>
              <a:rPr kumimoji="1" lang="en-US" altLang="zh-CN"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2421  BCD</a:t>
            </a:r>
            <a:r>
              <a:rPr kumimoji="1" lang="zh-CN" altLang="zh-CN"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码</a:t>
            </a:r>
            <a:endPar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22883" name="Text Box 3"/>
          <p:cNvSpPr txBox="1"/>
          <p:nvPr/>
        </p:nvSpPr>
        <p:spPr>
          <a:xfrm>
            <a:off x="800100" y="1282700"/>
            <a:ext cx="7688263" cy="2627313"/>
          </a:xfrm>
          <a:prstGeom prst="rect">
            <a:avLst/>
          </a:prstGeom>
          <a:noFill/>
          <a:ln w="9525">
            <a:noFill/>
          </a:ln>
        </p:spPr>
        <p:txBody>
          <a:bodyPr>
            <a:spAutoFit/>
          </a:bodyPr>
          <a:lstStyle/>
          <a:p>
            <a:pPr indent="762000" fontAlgn="base">
              <a:lnSpc>
                <a:spcPct val="120000"/>
              </a:lnSpc>
            </a:pPr>
            <a:r>
              <a:rPr lang="zh-CN" altLang="en-US" dirty="0">
                <a:latin typeface="Times New Roman" panose="02020603050405020304" pitchFamily="18" charset="0"/>
              </a:rPr>
              <a:t>简称</a:t>
            </a:r>
            <a:r>
              <a:rPr lang="en-US" altLang="zh-CN" dirty="0">
                <a:latin typeface="Times New Roman" panose="02020603050405020304" pitchFamily="18" charset="0"/>
              </a:rPr>
              <a:t>2421</a:t>
            </a:r>
            <a:r>
              <a:rPr lang="zh-CN" altLang="en-US" dirty="0">
                <a:latin typeface="Times New Roman" panose="02020603050405020304" pitchFamily="18" charset="0"/>
              </a:rPr>
              <a:t>码。按</a:t>
            </a:r>
            <a:r>
              <a:rPr lang="en-US" altLang="zh-CN" dirty="0">
                <a:latin typeface="Times New Roman" panose="02020603050405020304" pitchFamily="18" charset="0"/>
              </a:rPr>
              <a:t>4</a:t>
            </a:r>
            <a:r>
              <a:rPr lang="zh-CN" altLang="en-US" dirty="0">
                <a:latin typeface="Times New Roman" panose="02020603050405020304" pitchFamily="18" charset="0"/>
              </a:rPr>
              <a:t>位二进制数的自然顺序，取前</a:t>
            </a:r>
            <a:r>
              <a:rPr lang="en-US" altLang="zh-CN" dirty="0">
                <a:latin typeface="Times New Roman" panose="02020603050405020304" pitchFamily="18" charset="0"/>
              </a:rPr>
              <a:t>8</a:t>
            </a:r>
            <a:r>
              <a:rPr lang="zh-CN" altLang="en-US" dirty="0">
                <a:latin typeface="Times New Roman" panose="02020603050405020304" pitchFamily="18" charset="0"/>
              </a:rPr>
              <a:t>个数依次表示十进制的</a:t>
            </a:r>
            <a:r>
              <a:rPr lang="en-US" altLang="zh-CN" dirty="0">
                <a:latin typeface="Times New Roman" panose="02020603050405020304" pitchFamily="18" charset="0"/>
              </a:rPr>
              <a:t>0</a:t>
            </a:r>
            <a:r>
              <a:rPr lang="zh-CN" altLang="en-US" dirty="0">
                <a:latin typeface="Times New Roman" panose="02020603050405020304" pitchFamily="18" charset="0"/>
              </a:rPr>
              <a:t>～</a:t>
            </a:r>
            <a:r>
              <a:rPr lang="en-US" altLang="zh-CN" dirty="0">
                <a:latin typeface="Times New Roman" panose="02020603050405020304" pitchFamily="18" charset="0"/>
              </a:rPr>
              <a:t>7</a:t>
            </a:r>
            <a:r>
              <a:rPr lang="zh-CN" altLang="en-US" dirty="0">
                <a:latin typeface="Times New Roman" panose="02020603050405020304" pitchFamily="18" charset="0"/>
              </a:rPr>
              <a:t>，</a:t>
            </a:r>
            <a:r>
              <a:rPr lang="en-US" altLang="zh-CN" dirty="0">
                <a:latin typeface="Times New Roman" panose="02020603050405020304" pitchFamily="18" charset="0"/>
              </a:rPr>
              <a:t>8</a:t>
            </a:r>
            <a:r>
              <a:rPr lang="zh-CN" altLang="en-US" dirty="0">
                <a:latin typeface="Times New Roman" panose="02020603050405020304" pitchFamily="18" charset="0"/>
              </a:rPr>
              <a:t>和</a:t>
            </a:r>
            <a:r>
              <a:rPr lang="en-US" altLang="zh-CN" dirty="0">
                <a:latin typeface="Times New Roman" panose="02020603050405020304" pitchFamily="18" charset="0"/>
              </a:rPr>
              <a:t>9</a:t>
            </a:r>
            <a:r>
              <a:rPr lang="zh-CN" altLang="en-US" dirty="0">
                <a:latin typeface="Times New Roman" panose="02020603050405020304" pitchFamily="18" charset="0"/>
              </a:rPr>
              <a:t>分别为</a:t>
            </a:r>
            <a:r>
              <a:rPr lang="en-US" altLang="zh-CN" dirty="0">
                <a:latin typeface="Times New Roman" panose="02020603050405020304" pitchFamily="18" charset="0"/>
              </a:rPr>
              <a:t>1110</a:t>
            </a:r>
            <a:r>
              <a:rPr lang="zh-CN" altLang="en-US" dirty="0">
                <a:latin typeface="Times New Roman" panose="02020603050405020304" pitchFamily="18" charset="0"/>
              </a:rPr>
              <a:t>和</a:t>
            </a:r>
            <a:r>
              <a:rPr lang="en-US" altLang="zh-CN" dirty="0">
                <a:latin typeface="Times New Roman" panose="02020603050405020304" pitchFamily="18" charset="0"/>
              </a:rPr>
              <a:t>1111</a:t>
            </a:r>
            <a:r>
              <a:rPr lang="zh-CN" altLang="en-US" dirty="0">
                <a:latin typeface="Times New Roman" panose="02020603050405020304" pitchFamily="18" charset="0"/>
              </a:rPr>
              <a:t>。其余</a:t>
            </a:r>
            <a:r>
              <a:rPr lang="en-US" altLang="zh-CN" dirty="0">
                <a:latin typeface="Times New Roman" panose="02020603050405020304" pitchFamily="18" charset="0"/>
              </a:rPr>
              <a:t>6</a:t>
            </a:r>
            <a:r>
              <a:rPr lang="zh-CN" altLang="en-US" dirty="0">
                <a:latin typeface="Times New Roman" panose="02020603050405020304" pitchFamily="18" charset="0"/>
              </a:rPr>
              <a:t>个数不允许出现，若出现则认为是非法的或错误的。这只是</a:t>
            </a:r>
            <a:r>
              <a:rPr lang="en-US" altLang="zh-CN" dirty="0">
                <a:latin typeface="Times New Roman" panose="02020603050405020304" pitchFamily="18" charset="0"/>
              </a:rPr>
              <a:t>2421</a:t>
            </a:r>
            <a:r>
              <a:rPr lang="zh-CN" altLang="en-US" dirty="0">
                <a:latin typeface="Times New Roman" panose="02020603050405020304" pitchFamily="18" charset="0"/>
              </a:rPr>
              <a:t>码的一种编码方案。</a:t>
            </a:r>
          </a:p>
        </p:txBody>
      </p:sp>
      <p:sp>
        <p:nvSpPr>
          <p:cNvPr id="122884" name="Text Box 4"/>
          <p:cNvSpPr txBox="1"/>
          <p:nvPr/>
        </p:nvSpPr>
        <p:spPr>
          <a:xfrm>
            <a:off x="782638" y="3863975"/>
            <a:ext cx="7769225" cy="2160588"/>
          </a:xfrm>
          <a:prstGeom prst="rect">
            <a:avLst/>
          </a:prstGeom>
          <a:noFill/>
          <a:ln w="9525">
            <a:noFill/>
          </a:ln>
        </p:spPr>
        <p:txBody>
          <a:bodyPr>
            <a:spAutoFit/>
          </a:bodyPr>
          <a:lstStyle/>
          <a:p>
            <a:pPr indent="762000" fontAlgn="base">
              <a:lnSpc>
                <a:spcPct val="120000"/>
              </a:lnSpc>
            </a:pPr>
            <a:r>
              <a:rPr lang="en-US" altLang="zh-CN" dirty="0">
                <a:latin typeface="Times New Roman" panose="02020603050405020304" pitchFamily="18" charset="0"/>
              </a:rPr>
              <a:t>2421</a:t>
            </a:r>
            <a:r>
              <a:rPr lang="zh-CN" altLang="en-US" dirty="0">
                <a:latin typeface="Times New Roman" panose="02020603050405020304" pitchFamily="18" charset="0"/>
              </a:rPr>
              <a:t>码是一种有权码，每位有固定的权，从高到低依次为</a:t>
            </a:r>
            <a:r>
              <a:rPr lang="en-US" altLang="zh-CN" dirty="0">
                <a:latin typeface="Times New Roman" panose="02020603050405020304" pitchFamily="18" charset="0"/>
              </a:rPr>
              <a:t>2, 4, 2, 1</a:t>
            </a:r>
            <a:r>
              <a:rPr lang="zh-CN" altLang="en-US" dirty="0">
                <a:latin typeface="Times New Roman" panose="02020603050405020304" pitchFamily="18" charset="0"/>
              </a:rPr>
              <a:t>，如 </a:t>
            </a:r>
            <a:r>
              <a:rPr lang="en-US" altLang="zh-CN" dirty="0">
                <a:latin typeface="Times New Roman" panose="02020603050405020304" pitchFamily="18" charset="0"/>
              </a:rPr>
              <a:t>:</a:t>
            </a:r>
            <a:br>
              <a:rPr lang="en-US" altLang="zh-CN" dirty="0">
                <a:latin typeface="Times New Roman" panose="02020603050405020304" pitchFamily="18" charset="0"/>
              </a:rPr>
            </a:br>
            <a:r>
              <a:rPr lang="en-US" altLang="zh-CN" dirty="0">
                <a:latin typeface="Times New Roman" panose="02020603050405020304" pitchFamily="18" charset="0"/>
              </a:rPr>
              <a:t>         2421</a:t>
            </a:r>
            <a:r>
              <a:rPr lang="zh-CN" altLang="en-US" dirty="0">
                <a:latin typeface="Times New Roman" panose="02020603050405020304" pitchFamily="18" charset="0"/>
              </a:rPr>
              <a:t>码</a:t>
            </a:r>
            <a:r>
              <a:rPr lang="en-US" altLang="zh-CN" dirty="0">
                <a:latin typeface="Times New Roman" panose="02020603050405020304" pitchFamily="18" charset="0"/>
              </a:rPr>
              <a:t>0111=0</a:t>
            </a:r>
            <a:r>
              <a:rPr lang="en-US" altLang="zh-CN"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4+</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1=7</a:t>
            </a:r>
          </a:p>
          <a:p>
            <a:pPr indent="762000" fontAlgn="base">
              <a:lnSpc>
                <a:spcPct val="120000"/>
              </a:lnSpc>
            </a:pPr>
            <a:r>
              <a:rPr lang="en-US" altLang="zh-CN" dirty="0">
                <a:latin typeface="Times New Roman" panose="02020603050405020304" pitchFamily="18" charset="0"/>
              </a:rPr>
              <a:t>2421</a:t>
            </a:r>
            <a:r>
              <a:rPr lang="zh-CN" altLang="en-US" dirty="0">
                <a:latin typeface="Times New Roman" panose="02020603050405020304" pitchFamily="18" charset="0"/>
              </a:rPr>
              <a:t>码</a:t>
            </a:r>
            <a:r>
              <a:rPr lang="en-US" altLang="zh-CN" dirty="0">
                <a:latin typeface="Times New Roman" panose="02020603050405020304" pitchFamily="18" charset="0"/>
              </a:rPr>
              <a:t>1110=1</a:t>
            </a:r>
            <a:r>
              <a:rPr lang="en-US" altLang="zh-CN"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4+</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2+01=8</a:t>
            </a:r>
            <a:endParaRPr lang="en-US" altLang="zh-CN" dirty="0">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wipe(left)">
                                      <p:cBhvr>
                                        <p:cTn id="7" dur="500"/>
                                        <p:tgtEl>
                                          <p:spTgt spid="122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84"/>
                                        </p:tgtEl>
                                        <p:attrNameLst>
                                          <p:attrName>style.visibility</p:attrName>
                                        </p:attrNameLst>
                                      </p:cBhvr>
                                      <p:to>
                                        <p:strVal val="visible"/>
                                      </p:to>
                                    </p:set>
                                    <p:animEffect transition="in" filter="blinds(horizontal)">
                                      <p:cBhvr>
                                        <p:cTn id="12" dur="500"/>
                                        <p:tgtEl>
                                          <p:spTgt spid="12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P spid="12288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p:nvPr/>
        </p:nvSpPr>
        <p:spPr>
          <a:xfrm>
            <a:off x="611188" y="476250"/>
            <a:ext cx="3808412" cy="579438"/>
          </a:xfrm>
          <a:prstGeom prst="rect">
            <a:avLst/>
          </a:prstGeom>
          <a:noFill/>
          <a:ln w="9525">
            <a:noFill/>
          </a:ln>
        </p:spPr>
        <p:txBody>
          <a:bodyPr wrap="none">
            <a:spAutoFit/>
          </a:bodyPr>
          <a:lstStyle/>
          <a:p>
            <a:pPr fontAlgn="base"/>
            <a:r>
              <a:rPr lang="en-US" altLang="zh-CN" sz="3200" b="1" dirty="0">
                <a:solidFill>
                  <a:srgbClr val="003399"/>
                </a:solidFill>
                <a:latin typeface="Times New Roman" panose="02020603050405020304" pitchFamily="18" charset="0"/>
              </a:rPr>
              <a:t>2421</a:t>
            </a:r>
            <a:r>
              <a:rPr lang="zh-CN" altLang="en-US" sz="3200" b="1" dirty="0">
                <a:solidFill>
                  <a:srgbClr val="003399"/>
                </a:solidFill>
                <a:latin typeface="Times New Roman" panose="02020603050405020304" pitchFamily="18" charset="0"/>
              </a:rPr>
              <a:t>码的编码方案：</a:t>
            </a:r>
          </a:p>
        </p:txBody>
      </p:sp>
      <p:graphicFrame>
        <p:nvGraphicFramePr>
          <p:cNvPr id="94211" name="内容占位符 94210"/>
          <p:cNvGraphicFramePr>
            <a:graphicFrameLocks noGrp="1"/>
          </p:cNvGraphicFramePr>
          <p:nvPr>
            <p:ph/>
          </p:nvPr>
        </p:nvGraphicFramePr>
        <p:xfrm>
          <a:off x="684213" y="1196975"/>
          <a:ext cx="6840538" cy="5168900"/>
        </p:xfrm>
        <a:graphic>
          <a:graphicData uri="http://schemas.openxmlformats.org/drawingml/2006/table">
            <a:tbl>
              <a:tblPr/>
              <a:tblGrid>
                <a:gridCol w="1655763">
                  <a:extLst>
                    <a:ext uri="{9D8B030D-6E8A-4147-A177-3AD203B41FA5}">
                      <a16:colId xmlns:a16="http://schemas.microsoft.com/office/drawing/2014/main" val="20000"/>
                    </a:ext>
                  </a:extLst>
                </a:gridCol>
                <a:gridCol w="1512887">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gridCol w="2087563">
                  <a:extLst>
                    <a:ext uri="{9D8B030D-6E8A-4147-A177-3AD203B41FA5}">
                      <a16:colId xmlns:a16="http://schemas.microsoft.com/office/drawing/2014/main" val="20003"/>
                    </a:ext>
                  </a:extLst>
                </a:gridCol>
              </a:tblGrid>
              <a:tr h="534988">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b="1" dirty="0">
                          <a:latin typeface="Arial" panose="020B0604020202020204" pitchFamily="34" charset="0"/>
                        </a:rPr>
                        <a:t> </a:t>
                      </a:r>
                      <a:r>
                        <a:rPr lang="zh-CN" altLang="en-US" sz="2400" b="1" dirty="0">
                          <a:latin typeface="Arial" panose="020B0604020202020204" pitchFamily="34" charset="0"/>
                        </a:rPr>
                        <a:t>代码</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zh-CN" altLang="en-US" sz="2400" b="1" dirty="0">
                          <a:latin typeface="Arial" panose="020B0604020202020204" pitchFamily="34" charset="0"/>
                        </a:rPr>
                        <a:t>方案</a:t>
                      </a:r>
                      <a:r>
                        <a:rPr lang="en-US" altLang="zh-CN" sz="2400" b="1" dirty="0">
                          <a:latin typeface="Arial" panose="020B06040202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zh-CN" altLang="en-US" sz="2400" b="1" dirty="0">
                          <a:latin typeface="Arial" panose="020B0604020202020204" pitchFamily="34" charset="0"/>
                        </a:rPr>
                        <a:t>方案</a:t>
                      </a:r>
                      <a:r>
                        <a:rPr lang="en-US" altLang="zh-CN" sz="2400" b="1" dirty="0">
                          <a:latin typeface="Arial" panose="020B0604020202020204" pitchFamily="34" charset="0"/>
                        </a:rPr>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zh-CN" altLang="en-US" sz="2400" b="1" dirty="0">
                          <a:latin typeface="Arial" panose="020B0604020202020204" pitchFamily="34" charset="0"/>
                        </a:rPr>
                        <a:t>方案</a:t>
                      </a:r>
                      <a:r>
                        <a:rPr lang="en-US" altLang="zh-CN" sz="2400" b="1" dirty="0">
                          <a:latin typeface="Arial" panose="020B0604020202020204" pitchFamily="34" charset="0"/>
                        </a:rPr>
                        <a:t>3/4</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b="1" dirty="0">
                          <a:latin typeface="Times New Roman" panose="02020603050405020304" pitchFamily="18" charset="0"/>
                        </a:rPr>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FF0000"/>
                          </a:solidFill>
                          <a:latin typeface="Arial" panose="020B0604020202020204" pitchFamily="34" charset="0"/>
                        </a:rPr>
                        <a:t>0000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FF0000"/>
                          </a:solidFill>
                          <a:latin typeface="Arial" panose="020B0604020202020204" pitchFamily="34" charset="0"/>
                        </a:rPr>
                        <a:t>0000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FF0000"/>
                          </a:solidFill>
                          <a:latin typeface="Arial" panose="020B0604020202020204" pitchFamily="34" charset="0"/>
                        </a:rPr>
                        <a:t>0000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b="1" dirty="0">
                          <a:latin typeface="Arial" panose="020B0604020202020204" pitchFamily="34" charset="0"/>
                        </a:rPr>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FF0000"/>
                          </a:solidFill>
                          <a:latin typeface="Arial" panose="020B0604020202020204" pitchFamily="34" charset="0"/>
                        </a:rPr>
                        <a:t>0001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FF0000"/>
                          </a:solidFill>
                          <a:latin typeface="Arial" panose="020B0604020202020204" pitchFamily="34" charset="0"/>
                        </a:rPr>
                        <a:t>0001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FF0000"/>
                          </a:solidFill>
                          <a:latin typeface="Arial" panose="020B0604020202020204" pitchFamily="34" charset="0"/>
                        </a:rPr>
                        <a:t>0001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b="1" dirty="0">
                          <a:latin typeface="Arial" panose="020B0604020202020204" pitchFamily="34" charset="0"/>
                        </a:rPr>
                        <a:t>2</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latin typeface="Arial" panose="020B0604020202020204" pitchFamily="34" charset="0"/>
                        </a:rPr>
                        <a:t>0010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latin typeface="Arial" panose="020B0604020202020204" pitchFamily="34" charset="0"/>
                        </a:rPr>
                        <a:t>1000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006600"/>
                          </a:solidFill>
                          <a:latin typeface="Arial" panose="020B0604020202020204" pitchFamily="34" charset="0"/>
                        </a:rPr>
                        <a:t>0010</a:t>
                      </a:r>
                      <a:r>
                        <a:rPr lang="en-US" altLang="zh-CN" sz="2400" b="1" dirty="0">
                          <a:solidFill>
                            <a:srgbClr val="0066FF"/>
                          </a:solidFill>
                          <a:latin typeface="Arial" panose="020B0604020202020204" pitchFamily="34" charset="0"/>
                        </a:rPr>
                        <a:t>/</a:t>
                      </a:r>
                      <a:r>
                        <a:rPr lang="en-US" altLang="zh-CN" sz="2400" dirty="0">
                          <a:solidFill>
                            <a:srgbClr val="CC00CC"/>
                          </a:solidFill>
                          <a:latin typeface="Arial" panose="020B0604020202020204" pitchFamily="34" charset="0"/>
                        </a:rPr>
                        <a:t>1000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1012">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b="1" dirty="0">
                          <a:latin typeface="Arial" panose="020B0604020202020204" pitchFamily="34" charset="0"/>
                        </a:rPr>
                        <a:t>3</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latin typeface="Arial" panose="020B0604020202020204" pitchFamily="34" charset="0"/>
                        </a:rPr>
                        <a:t>0011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latin typeface="Arial" panose="020B0604020202020204" pitchFamily="34" charset="0"/>
                        </a:rPr>
                        <a:t>1001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006600"/>
                          </a:solidFill>
                          <a:latin typeface="Arial" panose="020B0604020202020204" pitchFamily="34" charset="0"/>
                        </a:rPr>
                        <a:t>0011</a:t>
                      </a:r>
                      <a:r>
                        <a:rPr lang="en-US" altLang="zh-CN" sz="2400" b="1" dirty="0">
                          <a:solidFill>
                            <a:srgbClr val="0066FF"/>
                          </a:solidFill>
                          <a:latin typeface="Arial" panose="020B0604020202020204" pitchFamily="34" charset="0"/>
                        </a:rPr>
                        <a:t>/</a:t>
                      </a:r>
                      <a:r>
                        <a:rPr lang="en-US" altLang="zh-CN" sz="2400" dirty="0">
                          <a:solidFill>
                            <a:srgbClr val="CC00CC"/>
                          </a:solidFill>
                          <a:latin typeface="Arial" panose="020B0604020202020204" pitchFamily="34" charset="0"/>
                        </a:rPr>
                        <a:t>1001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b="1" dirty="0">
                          <a:latin typeface="Arial" panose="020B0604020202020204" pitchFamily="34" charset="0"/>
                        </a:rPr>
                        <a:t>4</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latin typeface="Arial" panose="020B0604020202020204" pitchFamily="34" charset="0"/>
                        </a:rPr>
                        <a:t>0100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latin typeface="Arial" panose="020B0604020202020204" pitchFamily="34" charset="0"/>
                        </a:rPr>
                        <a:t>1010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006600"/>
                          </a:solidFill>
                          <a:latin typeface="Arial" panose="020B0604020202020204" pitchFamily="34" charset="0"/>
                        </a:rPr>
                        <a:t>0100</a:t>
                      </a:r>
                      <a:r>
                        <a:rPr lang="en-US" altLang="zh-CN" sz="2400" b="1" dirty="0">
                          <a:solidFill>
                            <a:srgbClr val="0066FF"/>
                          </a:solidFill>
                          <a:latin typeface="Arial" panose="020B0604020202020204" pitchFamily="34" charset="0"/>
                        </a:rPr>
                        <a:t>/</a:t>
                      </a:r>
                      <a:r>
                        <a:rPr lang="en-US" altLang="zh-CN" sz="2400" dirty="0">
                          <a:solidFill>
                            <a:srgbClr val="CC00CC"/>
                          </a:solidFill>
                          <a:latin typeface="Arial" panose="020B0604020202020204" pitchFamily="34" charset="0"/>
                        </a:rPr>
                        <a:t>1010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b="1" dirty="0">
                          <a:latin typeface="Arial" panose="020B0604020202020204" pitchFamily="34" charset="0"/>
                        </a:rPr>
                        <a:t>5</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latin typeface="Arial" panose="020B0604020202020204" pitchFamily="34" charset="0"/>
                        </a:rPr>
                        <a:t>0101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latin typeface="Arial" panose="020B0604020202020204" pitchFamily="34" charset="0"/>
                        </a:rPr>
                        <a:t>1011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006600"/>
                          </a:solidFill>
                          <a:latin typeface="Arial" panose="020B0604020202020204" pitchFamily="34" charset="0"/>
                        </a:rPr>
                        <a:t>1011</a:t>
                      </a:r>
                      <a:r>
                        <a:rPr lang="en-US" altLang="zh-CN" sz="2400" b="1" dirty="0">
                          <a:solidFill>
                            <a:srgbClr val="0066FF"/>
                          </a:solidFill>
                          <a:latin typeface="Arial" panose="020B0604020202020204" pitchFamily="34" charset="0"/>
                        </a:rPr>
                        <a:t>/</a:t>
                      </a:r>
                      <a:r>
                        <a:rPr lang="en-US" altLang="zh-CN" sz="2400" dirty="0">
                          <a:solidFill>
                            <a:srgbClr val="CC00CC"/>
                          </a:solidFill>
                          <a:latin typeface="Arial" panose="020B0604020202020204" pitchFamily="34" charset="0"/>
                        </a:rPr>
                        <a:t>0101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b="1" dirty="0">
                          <a:latin typeface="Arial" panose="020B0604020202020204" pitchFamily="34" charset="0"/>
                        </a:rPr>
                        <a:t>6</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latin typeface="Arial" panose="020B0604020202020204" pitchFamily="34" charset="0"/>
                        </a:rPr>
                        <a:t>0110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latin typeface="Arial" panose="020B0604020202020204" pitchFamily="34" charset="0"/>
                        </a:rPr>
                        <a:t>1100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006600"/>
                          </a:solidFill>
                          <a:latin typeface="Arial" panose="020B0604020202020204" pitchFamily="34" charset="0"/>
                        </a:rPr>
                        <a:t>1100</a:t>
                      </a:r>
                      <a:r>
                        <a:rPr lang="en-US" altLang="zh-CN" sz="2400" b="1" dirty="0">
                          <a:solidFill>
                            <a:srgbClr val="0066FF"/>
                          </a:solidFill>
                          <a:latin typeface="Arial" panose="020B0604020202020204" pitchFamily="34" charset="0"/>
                        </a:rPr>
                        <a:t>/</a:t>
                      </a:r>
                      <a:r>
                        <a:rPr lang="en-US" altLang="zh-CN" sz="2400" dirty="0">
                          <a:solidFill>
                            <a:srgbClr val="CC00CC"/>
                          </a:solidFill>
                          <a:latin typeface="Arial" panose="020B0604020202020204" pitchFamily="34" charset="0"/>
                        </a:rPr>
                        <a:t>0110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b="1" dirty="0">
                          <a:latin typeface="Arial" panose="020B0604020202020204" pitchFamily="34" charset="0"/>
                        </a:rPr>
                        <a:t>7</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latin typeface="Arial" panose="020B0604020202020204" pitchFamily="34" charset="0"/>
                        </a:rPr>
                        <a:t>0111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latin typeface="Arial" panose="020B0604020202020204" pitchFamily="34" charset="0"/>
                        </a:rPr>
                        <a:t>1101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006600"/>
                          </a:solidFill>
                          <a:latin typeface="Arial" panose="020B0604020202020204" pitchFamily="34" charset="0"/>
                        </a:rPr>
                        <a:t>1101</a:t>
                      </a:r>
                      <a:r>
                        <a:rPr lang="en-US" altLang="zh-CN" sz="2400" b="1" dirty="0">
                          <a:solidFill>
                            <a:srgbClr val="0066FF"/>
                          </a:solidFill>
                          <a:latin typeface="Arial" panose="020B0604020202020204" pitchFamily="34" charset="0"/>
                        </a:rPr>
                        <a:t>/</a:t>
                      </a:r>
                      <a:r>
                        <a:rPr lang="en-US" altLang="zh-CN" sz="2400" dirty="0">
                          <a:solidFill>
                            <a:srgbClr val="CC00CC"/>
                          </a:solidFill>
                          <a:latin typeface="Arial" panose="020B0604020202020204" pitchFamily="34" charset="0"/>
                        </a:rPr>
                        <a:t>0111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2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b="1" dirty="0">
                          <a:latin typeface="Arial" panose="020B0604020202020204" pitchFamily="34" charset="0"/>
                        </a:rPr>
                        <a:t>8</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FF0000"/>
                          </a:solidFill>
                          <a:latin typeface="Arial" panose="020B0604020202020204" pitchFamily="34" charset="0"/>
                        </a:rPr>
                        <a:t>1110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FF0000"/>
                          </a:solidFill>
                          <a:latin typeface="Arial" panose="020B0604020202020204" pitchFamily="34" charset="0"/>
                        </a:rPr>
                        <a:t>1110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FF0000"/>
                          </a:solidFill>
                          <a:latin typeface="Arial" panose="020B0604020202020204" pitchFamily="34" charset="0"/>
                        </a:rPr>
                        <a:t>1110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72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b="1" dirty="0">
                          <a:latin typeface="Arial" panose="020B0604020202020204" pitchFamily="34" charset="0"/>
                        </a:rPr>
                        <a:t>9</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FF0000"/>
                          </a:solidFill>
                          <a:latin typeface="Arial" panose="020B0604020202020204" pitchFamily="34" charset="0"/>
                        </a:rPr>
                        <a:t>1111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FF0000"/>
                          </a:solidFill>
                          <a:latin typeface="Arial" panose="020B0604020202020204" pitchFamily="34" charset="0"/>
                        </a:rPr>
                        <a:t>1111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sz="2400" dirty="0">
                          <a:solidFill>
                            <a:srgbClr val="FF0000"/>
                          </a:solidFill>
                          <a:latin typeface="Arial" panose="020B0604020202020204" pitchFamily="34" charset="0"/>
                        </a:rPr>
                        <a:t>1111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94273" name="AutoShape 65"/>
          <p:cNvSpPr/>
          <p:nvPr/>
        </p:nvSpPr>
        <p:spPr>
          <a:xfrm>
            <a:off x="7596188" y="3789363"/>
            <a:ext cx="287337" cy="576262"/>
          </a:xfrm>
          <a:prstGeom prst="rightBrace">
            <a:avLst>
              <a:gd name="adj1" fmla="val 16712"/>
              <a:gd name="adj2" fmla="val 50000"/>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94274" name="AutoShape 66"/>
          <p:cNvSpPr/>
          <p:nvPr/>
        </p:nvSpPr>
        <p:spPr>
          <a:xfrm>
            <a:off x="7596188" y="2060575"/>
            <a:ext cx="1017587" cy="4103688"/>
          </a:xfrm>
          <a:prstGeom prst="rightBrace">
            <a:avLst>
              <a:gd name="adj1" fmla="val 33606"/>
              <a:gd name="adj2" fmla="val 49083"/>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157763" name="Text Box 67"/>
          <p:cNvSpPr txBox="1"/>
          <p:nvPr/>
        </p:nvSpPr>
        <p:spPr>
          <a:xfrm>
            <a:off x="8297863" y="1227138"/>
            <a:ext cx="620712" cy="1524000"/>
          </a:xfrm>
          <a:prstGeom prst="rect">
            <a:avLst/>
          </a:prstGeom>
          <a:solidFill>
            <a:srgbClr val="FF9900"/>
          </a:solidFill>
          <a:ln w="9525" cap="flat" cmpd="sng">
            <a:solidFill>
              <a:srgbClr val="800000"/>
            </a:solidFill>
            <a:prstDash val="solid"/>
            <a:miter/>
            <a:headEnd type="none" w="med" len="med"/>
            <a:tailEnd type="none" w="med" len="med"/>
          </a:ln>
        </p:spPr>
        <p:txBody>
          <a:bodyPr vert="eaVert" wrap="none">
            <a:spAutoFit/>
          </a:bodyPr>
          <a:lstStyle/>
          <a:p>
            <a:pPr algn="ctr" fontAlgn="base"/>
            <a:r>
              <a:rPr lang="zh-CN" altLang="en-US" dirty="0">
                <a:latin typeface="Arial" panose="020B0604020202020204" pitchFamily="34" charset="0"/>
              </a:rPr>
              <a:t>对九自补</a:t>
            </a:r>
          </a:p>
        </p:txBody>
      </p:sp>
      <p:sp>
        <p:nvSpPr>
          <p:cNvPr id="94276" name="AutoShape 68"/>
          <p:cNvSpPr/>
          <p:nvPr/>
        </p:nvSpPr>
        <p:spPr>
          <a:xfrm>
            <a:off x="7680325" y="2925763"/>
            <a:ext cx="357188" cy="2281237"/>
          </a:xfrm>
          <a:prstGeom prst="rightBrace">
            <a:avLst>
              <a:gd name="adj1" fmla="val 36338"/>
              <a:gd name="adj2" fmla="val 50000"/>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cxnSp>
        <p:nvCxnSpPr>
          <p:cNvPr id="94277" name="AutoShape 69"/>
          <p:cNvCxnSpPr>
            <a:stCxn id="94274" idx="1"/>
          </p:cNvCxnSpPr>
          <p:nvPr/>
        </p:nvCxnSpPr>
        <p:spPr>
          <a:xfrm flipH="1" flipV="1">
            <a:off x="8609013" y="2751138"/>
            <a:ext cx="4762" cy="1323975"/>
          </a:xfrm>
          <a:prstGeom prst="curvedConnector4">
            <a:avLst>
              <a:gd name="adj1" fmla="val -4800000"/>
              <a:gd name="adj2" fmla="val -175060"/>
            </a:avLst>
          </a:prstGeom>
          <a:ln w="9525" cap="flat" cmpd="sng">
            <a:solidFill>
              <a:srgbClr val="FF00FF"/>
            </a:solidFill>
            <a:prstDash val="solid"/>
            <a:headEnd type="none" w="med" len="med"/>
            <a:tailEnd type="triangle" w="med" len="med"/>
          </a:ln>
        </p:spPr>
      </p:cxn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763"/>
                                        </p:tgtEl>
                                        <p:attrNameLst>
                                          <p:attrName>style.visibility</p:attrName>
                                        </p:attrNameLst>
                                      </p:cBhvr>
                                      <p:to>
                                        <p:strVal val="visible"/>
                                      </p:to>
                                    </p:set>
                                    <p:anim calcmode="lin" valueType="num">
                                      <p:cBhvr additive="base">
                                        <p:cTn id="7" dur="500" fill="hold"/>
                                        <p:tgtEl>
                                          <p:spTgt spid="157763"/>
                                        </p:tgtEl>
                                        <p:attrNameLst>
                                          <p:attrName>ppt_x</p:attrName>
                                        </p:attrNameLst>
                                      </p:cBhvr>
                                      <p:tavLst>
                                        <p:tav tm="0">
                                          <p:val>
                                            <p:strVal val="#ppt_x"/>
                                          </p:val>
                                        </p:tav>
                                        <p:tav tm="100000">
                                          <p:val>
                                            <p:strVal val="#ppt_x"/>
                                          </p:val>
                                        </p:tav>
                                      </p:tavLst>
                                    </p:anim>
                                    <p:anim calcmode="lin" valueType="num">
                                      <p:cBhvr additive="base">
                                        <p:cTn id="8" dur="500" fill="hold"/>
                                        <p:tgtEl>
                                          <p:spTgt spid="1577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grpId="1" nodeType="clickEffect">
                                  <p:stCondLst>
                                    <p:cond delay="0"/>
                                  </p:stCondLst>
                                  <p:childTnLst>
                                    <p:animRot by="21600000">
                                      <p:cBhvr>
                                        <p:cTn id="12" dur="2000" fill="hold"/>
                                        <p:tgtEl>
                                          <p:spTgt spid="15776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63" grpId="0" animBg="1"/>
      <p:bldP spid="157763"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2"/>
          <p:cNvGrpSpPr/>
          <p:nvPr/>
        </p:nvGrpSpPr>
        <p:grpSpPr>
          <a:xfrm>
            <a:off x="571500" y="171450"/>
            <a:ext cx="7848600" cy="6457950"/>
            <a:chOff x="360" y="108"/>
            <a:chExt cx="4944" cy="4068"/>
          </a:xfrm>
        </p:grpSpPr>
        <p:sp>
          <p:nvSpPr>
            <p:cNvPr id="95357" name="AutoShape 3"/>
            <p:cNvSpPr>
              <a:spLocks noChangeAspect="1"/>
            </p:cNvSpPr>
            <p:nvPr/>
          </p:nvSpPr>
          <p:spPr>
            <a:xfrm>
              <a:off x="612" y="168"/>
              <a:ext cx="4380" cy="780"/>
            </a:xfrm>
            <a:prstGeom prst="rect">
              <a:avLst/>
            </a:prstGeom>
            <a:noFill/>
            <a:ln w="38100">
              <a:noFill/>
            </a:ln>
          </p:spPr>
          <p:txBody>
            <a:bodyPr wrap="none" lIns="90000" tIns="46800" rIns="90000" bIns="46800" anchor="ctr" anchorCtr="0">
              <a:spAutoFit/>
            </a:bodyPr>
            <a:lstStyle/>
            <a:p>
              <a:endParaRPr lang="zh-CN" altLang="en-US" dirty="0">
                <a:latin typeface="Times New Roman" panose="02020603050405020304" pitchFamily="18" charset="0"/>
              </a:endParaRPr>
            </a:p>
          </p:txBody>
        </p:sp>
        <p:sp>
          <p:nvSpPr>
            <p:cNvPr id="95358" name="Line 4"/>
            <p:cNvSpPr/>
            <p:nvPr/>
          </p:nvSpPr>
          <p:spPr>
            <a:xfrm>
              <a:off x="360" y="120"/>
              <a:ext cx="4944" cy="0"/>
            </a:xfrm>
            <a:prstGeom prst="line">
              <a:avLst/>
            </a:prstGeom>
            <a:ln w="38100" cap="flat" cmpd="sng">
              <a:solidFill>
                <a:schemeClr val="tx1"/>
              </a:solidFill>
              <a:prstDash val="solid"/>
              <a:headEnd type="none" w="med" len="med"/>
              <a:tailEnd type="none" w="med" len="med"/>
            </a:ln>
          </p:spPr>
        </p:sp>
        <p:sp>
          <p:nvSpPr>
            <p:cNvPr id="95359" name="Line 5"/>
            <p:cNvSpPr/>
            <p:nvPr/>
          </p:nvSpPr>
          <p:spPr>
            <a:xfrm>
              <a:off x="360" y="624"/>
              <a:ext cx="4944" cy="0"/>
            </a:xfrm>
            <a:prstGeom prst="line">
              <a:avLst/>
            </a:prstGeom>
            <a:ln w="38100" cap="flat" cmpd="sng">
              <a:solidFill>
                <a:schemeClr val="tx1"/>
              </a:solidFill>
              <a:prstDash val="solid"/>
              <a:headEnd type="none" w="med" len="med"/>
              <a:tailEnd type="none" w="med" len="med"/>
            </a:ln>
          </p:spPr>
        </p:sp>
        <p:sp>
          <p:nvSpPr>
            <p:cNvPr id="95360" name="Line 6"/>
            <p:cNvSpPr/>
            <p:nvPr/>
          </p:nvSpPr>
          <p:spPr>
            <a:xfrm>
              <a:off x="1572" y="120"/>
              <a:ext cx="0" cy="4056"/>
            </a:xfrm>
            <a:prstGeom prst="line">
              <a:avLst/>
            </a:prstGeom>
            <a:ln w="38100" cap="flat" cmpd="sng">
              <a:solidFill>
                <a:schemeClr val="tx1"/>
              </a:solidFill>
              <a:prstDash val="solid"/>
              <a:headEnd type="none" w="med" len="med"/>
              <a:tailEnd type="none" w="med" len="med"/>
            </a:ln>
          </p:spPr>
        </p:sp>
        <p:sp>
          <p:nvSpPr>
            <p:cNvPr id="95361" name="Line 7"/>
            <p:cNvSpPr/>
            <p:nvPr/>
          </p:nvSpPr>
          <p:spPr>
            <a:xfrm>
              <a:off x="2304" y="108"/>
              <a:ext cx="0" cy="4056"/>
            </a:xfrm>
            <a:prstGeom prst="line">
              <a:avLst/>
            </a:prstGeom>
            <a:ln w="38100" cap="flat" cmpd="sng">
              <a:solidFill>
                <a:schemeClr val="tx1"/>
              </a:solidFill>
              <a:prstDash val="solid"/>
              <a:headEnd type="none" w="med" len="med"/>
              <a:tailEnd type="none" w="med" len="med"/>
            </a:ln>
          </p:spPr>
        </p:sp>
        <p:sp>
          <p:nvSpPr>
            <p:cNvPr id="95362" name="Line 8"/>
            <p:cNvSpPr/>
            <p:nvPr/>
          </p:nvSpPr>
          <p:spPr>
            <a:xfrm>
              <a:off x="3012" y="132"/>
              <a:ext cx="0" cy="4020"/>
            </a:xfrm>
            <a:prstGeom prst="line">
              <a:avLst/>
            </a:prstGeom>
            <a:ln w="38100" cap="flat" cmpd="sng">
              <a:solidFill>
                <a:schemeClr val="tx1"/>
              </a:solidFill>
              <a:prstDash val="solid"/>
              <a:headEnd type="none" w="med" len="med"/>
              <a:tailEnd type="none" w="med" len="med"/>
            </a:ln>
          </p:spPr>
        </p:sp>
        <p:sp>
          <p:nvSpPr>
            <p:cNvPr id="95363" name="Line 9"/>
            <p:cNvSpPr/>
            <p:nvPr/>
          </p:nvSpPr>
          <p:spPr>
            <a:xfrm>
              <a:off x="3804" y="132"/>
              <a:ext cx="0" cy="4020"/>
            </a:xfrm>
            <a:prstGeom prst="line">
              <a:avLst/>
            </a:prstGeom>
            <a:ln w="38100" cap="flat" cmpd="sng">
              <a:solidFill>
                <a:schemeClr val="tx1"/>
              </a:solidFill>
              <a:prstDash val="solid"/>
              <a:headEnd type="none" w="med" len="med"/>
              <a:tailEnd type="none" w="med" len="med"/>
            </a:ln>
          </p:spPr>
        </p:sp>
        <p:sp>
          <p:nvSpPr>
            <p:cNvPr id="95364" name="Line 10"/>
            <p:cNvSpPr/>
            <p:nvPr/>
          </p:nvSpPr>
          <p:spPr>
            <a:xfrm>
              <a:off x="4584" y="120"/>
              <a:ext cx="0" cy="4056"/>
            </a:xfrm>
            <a:prstGeom prst="line">
              <a:avLst/>
            </a:prstGeom>
            <a:ln w="38100" cap="flat" cmpd="sng">
              <a:solidFill>
                <a:schemeClr val="tx1"/>
              </a:solidFill>
              <a:prstDash val="solid"/>
              <a:headEnd type="none" w="med" len="med"/>
              <a:tailEnd type="none" w="med" len="med"/>
            </a:ln>
          </p:spPr>
        </p:sp>
        <p:sp>
          <p:nvSpPr>
            <p:cNvPr id="95365" name="Line 11"/>
            <p:cNvSpPr/>
            <p:nvPr/>
          </p:nvSpPr>
          <p:spPr>
            <a:xfrm>
              <a:off x="360" y="4164"/>
              <a:ext cx="4944" cy="0"/>
            </a:xfrm>
            <a:prstGeom prst="line">
              <a:avLst/>
            </a:prstGeom>
            <a:ln w="38100" cap="flat" cmpd="sng">
              <a:solidFill>
                <a:schemeClr val="tx1"/>
              </a:solidFill>
              <a:prstDash val="solid"/>
              <a:headEnd type="none" w="med" len="med"/>
              <a:tailEnd type="none" w="med" len="med"/>
            </a:ln>
          </p:spPr>
        </p:sp>
      </p:grpSp>
      <p:grpSp>
        <p:nvGrpSpPr>
          <p:cNvPr id="3" name="Group 12"/>
          <p:cNvGrpSpPr/>
          <p:nvPr/>
        </p:nvGrpSpPr>
        <p:grpSpPr>
          <a:xfrm>
            <a:off x="876300" y="906463"/>
            <a:ext cx="1020763" cy="5807075"/>
            <a:chOff x="552" y="571"/>
            <a:chExt cx="643" cy="3658"/>
          </a:xfrm>
        </p:grpSpPr>
        <p:sp>
          <p:nvSpPr>
            <p:cNvPr id="95341" name="Text Box 13"/>
            <p:cNvSpPr txBox="1"/>
            <p:nvPr/>
          </p:nvSpPr>
          <p:spPr>
            <a:xfrm>
              <a:off x="557" y="571"/>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0000</a:t>
              </a:r>
            </a:p>
          </p:txBody>
        </p:sp>
        <p:sp>
          <p:nvSpPr>
            <p:cNvPr id="95342" name="Text Box 14"/>
            <p:cNvSpPr txBox="1"/>
            <p:nvPr/>
          </p:nvSpPr>
          <p:spPr>
            <a:xfrm>
              <a:off x="557" y="804"/>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0001</a:t>
              </a:r>
            </a:p>
          </p:txBody>
        </p:sp>
        <p:sp>
          <p:nvSpPr>
            <p:cNvPr id="95343" name="Text Box 15"/>
            <p:cNvSpPr txBox="1"/>
            <p:nvPr/>
          </p:nvSpPr>
          <p:spPr>
            <a:xfrm>
              <a:off x="557" y="1056"/>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0010</a:t>
              </a:r>
            </a:p>
          </p:txBody>
        </p:sp>
        <p:sp>
          <p:nvSpPr>
            <p:cNvPr id="95344" name="Text Box 16"/>
            <p:cNvSpPr txBox="1"/>
            <p:nvPr/>
          </p:nvSpPr>
          <p:spPr>
            <a:xfrm>
              <a:off x="557" y="1296"/>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0011</a:t>
              </a:r>
            </a:p>
          </p:txBody>
        </p:sp>
        <p:sp>
          <p:nvSpPr>
            <p:cNvPr id="95345" name="Text Box 17"/>
            <p:cNvSpPr txBox="1"/>
            <p:nvPr/>
          </p:nvSpPr>
          <p:spPr>
            <a:xfrm>
              <a:off x="557" y="1932"/>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0110</a:t>
              </a:r>
            </a:p>
          </p:txBody>
        </p:sp>
        <p:sp>
          <p:nvSpPr>
            <p:cNvPr id="95346" name="Text Box 18"/>
            <p:cNvSpPr txBox="1"/>
            <p:nvPr/>
          </p:nvSpPr>
          <p:spPr>
            <a:xfrm>
              <a:off x="557" y="2136"/>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0111</a:t>
              </a:r>
            </a:p>
          </p:txBody>
        </p:sp>
        <p:sp>
          <p:nvSpPr>
            <p:cNvPr id="95347" name="Text Box 19"/>
            <p:cNvSpPr txBox="1"/>
            <p:nvPr/>
          </p:nvSpPr>
          <p:spPr>
            <a:xfrm>
              <a:off x="569" y="2323"/>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1000</a:t>
              </a:r>
            </a:p>
          </p:txBody>
        </p:sp>
        <p:sp>
          <p:nvSpPr>
            <p:cNvPr id="95348" name="Text Box 20"/>
            <p:cNvSpPr txBox="1"/>
            <p:nvPr/>
          </p:nvSpPr>
          <p:spPr>
            <a:xfrm>
              <a:off x="569" y="2556"/>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1001</a:t>
              </a:r>
            </a:p>
          </p:txBody>
        </p:sp>
        <p:sp>
          <p:nvSpPr>
            <p:cNvPr id="95349" name="Text Box 21"/>
            <p:cNvSpPr txBox="1"/>
            <p:nvPr/>
          </p:nvSpPr>
          <p:spPr>
            <a:xfrm>
              <a:off x="569" y="2808"/>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1010</a:t>
              </a:r>
            </a:p>
          </p:txBody>
        </p:sp>
        <p:sp>
          <p:nvSpPr>
            <p:cNvPr id="95350" name="Text Box 22"/>
            <p:cNvSpPr txBox="1"/>
            <p:nvPr/>
          </p:nvSpPr>
          <p:spPr>
            <a:xfrm>
              <a:off x="564" y="3036"/>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1011</a:t>
              </a:r>
            </a:p>
          </p:txBody>
        </p:sp>
        <p:sp>
          <p:nvSpPr>
            <p:cNvPr id="95351" name="Text Box 23"/>
            <p:cNvSpPr txBox="1"/>
            <p:nvPr/>
          </p:nvSpPr>
          <p:spPr>
            <a:xfrm>
              <a:off x="569" y="3468"/>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1101</a:t>
              </a:r>
            </a:p>
          </p:txBody>
        </p:sp>
        <p:sp>
          <p:nvSpPr>
            <p:cNvPr id="95352" name="Text Box 24"/>
            <p:cNvSpPr txBox="1"/>
            <p:nvPr/>
          </p:nvSpPr>
          <p:spPr>
            <a:xfrm>
              <a:off x="564" y="3672"/>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1110</a:t>
              </a:r>
            </a:p>
          </p:txBody>
        </p:sp>
        <p:sp>
          <p:nvSpPr>
            <p:cNvPr id="95353" name="Text Box 25"/>
            <p:cNvSpPr txBox="1"/>
            <p:nvPr/>
          </p:nvSpPr>
          <p:spPr>
            <a:xfrm>
              <a:off x="557" y="3864"/>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1111</a:t>
              </a:r>
            </a:p>
          </p:txBody>
        </p:sp>
        <p:sp>
          <p:nvSpPr>
            <p:cNvPr id="95354" name="Text Box 26"/>
            <p:cNvSpPr txBox="1"/>
            <p:nvPr/>
          </p:nvSpPr>
          <p:spPr>
            <a:xfrm>
              <a:off x="552" y="1728"/>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0101</a:t>
              </a:r>
            </a:p>
          </p:txBody>
        </p:sp>
        <p:sp>
          <p:nvSpPr>
            <p:cNvPr id="95355" name="Text Box 27"/>
            <p:cNvSpPr txBox="1"/>
            <p:nvPr/>
          </p:nvSpPr>
          <p:spPr>
            <a:xfrm>
              <a:off x="564" y="3252"/>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1100</a:t>
              </a:r>
            </a:p>
          </p:txBody>
        </p:sp>
        <p:sp>
          <p:nvSpPr>
            <p:cNvPr id="95356" name="Text Box 28"/>
            <p:cNvSpPr txBox="1"/>
            <p:nvPr/>
          </p:nvSpPr>
          <p:spPr>
            <a:xfrm>
              <a:off x="552" y="1512"/>
              <a:ext cx="626"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0100</a:t>
              </a:r>
            </a:p>
          </p:txBody>
        </p:sp>
      </p:grpSp>
      <p:grpSp>
        <p:nvGrpSpPr>
          <p:cNvPr id="4" name="Group 29"/>
          <p:cNvGrpSpPr/>
          <p:nvPr/>
        </p:nvGrpSpPr>
        <p:grpSpPr>
          <a:xfrm>
            <a:off x="2763838" y="898525"/>
            <a:ext cx="606425" cy="5807075"/>
            <a:chOff x="685" y="571"/>
            <a:chExt cx="382" cy="3658"/>
          </a:xfrm>
        </p:grpSpPr>
        <p:sp>
          <p:nvSpPr>
            <p:cNvPr id="95325" name="Text Box 30"/>
            <p:cNvSpPr txBox="1"/>
            <p:nvPr/>
          </p:nvSpPr>
          <p:spPr>
            <a:xfrm>
              <a:off x="749" y="571"/>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a:t>
              </a:r>
            </a:p>
          </p:txBody>
        </p:sp>
        <p:sp>
          <p:nvSpPr>
            <p:cNvPr id="95326" name="Text Box 31"/>
            <p:cNvSpPr txBox="1"/>
            <p:nvPr/>
          </p:nvSpPr>
          <p:spPr>
            <a:xfrm>
              <a:off x="749" y="804"/>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a:t>
              </a:r>
            </a:p>
          </p:txBody>
        </p:sp>
        <p:sp>
          <p:nvSpPr>
            <p:cNvPr id="95327" name="Text Box 32"/>
            <p:cNvSpPr txBox="1"/>
            <p:nvPr/>
          </p:nvSpPr>
          <p:spPr>
            <a:xfrm>
              <a:off x="749" y="105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2</a:t>
              </a:r>
            </a:p>
          </p:txBody>
        </p:sp>
        <p:sp>
          <p:nvSpPr>
            <p:cNvPr id="95328" name="Text Box 33"/>
            <p:cNvSpPr txBox="1"/>
            <p:nvPr/>
          </p:nvSpPr>
          <p:spPr>
            <a:xfrm>
              <a:off x="749" y="129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3</a:t>
              </a:r>
            </a:p>
          </p:txBody>
        </p:sp>
        <p:sp>
          <p:nvSpPr>
            <p:cNvPr id="95329" name="Text Box 34"/>
            <p:cNvSpPr txBox="1"/>
            <p:nvPr/>
          </p:nvSpPr>
          <p:spPr>
            <a:xfrm>
              <a:off x="749" y="1932"/>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6</a:t>
              </a:r>
            </a:p>
          </p:txBody>
        </p:sp>
        <p:sp>
          <p:nvSpPr>
            <p:cNvPr id="95330" name="Text Box 35"/>
            <p:cNvSpPr txBox="1"/>
            <p:nvPr/>
          </p:nvSpPr>
          <p:spPr>
            <a:xfrm>
              <a:off x="749" y="213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7</a:t>
              </a:r>
            </a:p>
          </p:txBody>
        </p:sp>
        <p:sp>
          <p:nvSpPr>
            <p:cNvPr id="95331" name="Text Box 36"/>
            <p:cNvSpPr txBox="1"/>
            <p:nvPr/>
          </p:nvSpPr>
          <p:spPr>
            <a:xfrm>
              <a:off x="761" y="2323"/>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8</a:t>
              </a:r>
            </a:p>
          </p:txBody>
        </p:sp>
        <p:sp>
          <p:nvSpPr>
            <p:cNvPr id="95332" name="Text Box 37"/>
            <p:cNvSpPr txBox="1"/>
            <p:nvPr/>
          </p:nvSpPr>
          <p:spPr>
            <a:xfrm>
              <a:off x="761" y="255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9</a:t>
              </a:r>
            </a:p>
          </p:txBody>
        </p:sp>
        <p:sp>
          <p:nvSpPr>
            <p:cNvPr id="95333" name="Text Box 38"/>
            <p:cNvSpPr txBox="1"/>
            <p:nvPr/>
          </p:nvSpPr>
          <p:spPr>
            <a:xfrm>
              <a:off x="697" y="2808"/>
              <a:ext cx="370"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10</a:t>
              </a:r>
            </a:p>
          </p:txBody>
        </p:sp>
        <p:sp>
          <p:nvSpPr>
            <p:cNvPr id="95334" name="Text Box 39"/>
            <p:cNvSpPr txBox="1"/>
            <p:nvPr/>
          </p:nvSpPr>
          <p:spPr>
            <a:xfrm>
              <a:off x="692" y="3036"/>
              <a:ext cx="370"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11</a:t>
              </a:r>
            </a:p>
          </p:txBody>
        </p:sp>
        <p:sp>
          <p:nvSpPr>
            <p:cNvPr id="95335" name="Text Box 40"/>
            <p:cNvSpPr txBox="1"/>
            <p:nvPr/>
          </p:nvSpPr>
          <p:spPr>
            <a:xfrm>
              <a:off x="697" y="3468"/>
              <a:ext cx="370"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13</a:t>
              </a:r>
            </a:p>
          </p:txBody>
        </p:sp>
        <p:sp>
          <p:nvSpPr>
            <p:cNvPr id="95336" name="Text Box 41"/>
            <p:cNvSpPr txBox="1"/>
            <p:nvPr/>
          </p:nvSpPr>
          <p:spPr>
            <a:xfrm>
              <a:off x="692" y="3672"/>
              <a:ext cx="370"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14</a:t>
              </a:r>
            </a:p>
          </p:txBody>
        </p:sp>
        <p:sp>
          <p:nvSpPr>
            <p:cNvPr id="95337" name="Text Box 42"/>
            <p:cNvSpPr txBox="1"/>
            <p:nvPr/>
          </p:nvSpPr>
          <p:spPr>
            <a:xfrm>
              <a:off x="685" y="3864"/>
              <a:ext cx="370"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15</a:t>
              </a:r>
            </a:p>
          </p:txBody>
        </p:sp>
        <p:sp>
          <p:nvSpPr>
            <p:cNvPr id="95338" name="Text Box 43"/>
            <p:cNvSpPr txBox="1"/>
            <p:nvPr/>
          </p:nvSpPr>
          <p:spPr>
            <a:xfrm>
              <a:off x="744" y="1728"/>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5</a:t>
              </a:r>
            </a:p>
          </p:txBody>
        </p:sp>
        <p:sp>
          <p:nvSpPr>
            <p:cNvPr id="95339" name="Text Box 44"/>
            <p:cNvSpPr txBox="1"/>
            <p:nvPr/>
          </p:nvSpPr>
          <p:spPr>
            <a:xfrm>
              <a:off x="692" y="3252"/>
              <a:ext cx="370"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12</a:t>
              </a:r>
            </a:p>
          </p:txBody>
        </p:sp>
        <p:sp>
          <p:nvSpPr>
            <p:cNvPr id="95340" name="Text Box 45"/>
            <p:cNvSpPr txBox="1"/>
            <p:nvPr/>
          </p:nvSpPr>
          <p:spPr>
            <a:xfrm>
              <a:off x="744" y="1512"/>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4</a:t>
              </a:r>
            </a:p>
          </p:txBody>
        </p:sp>
      </p:grpSp>
      <p:grpSp>
        <p:nvGrpSpPr>
          <p:cNvPr id="5" name="Group 46"/>
          <p:cNvGrpSpPr/>
          <p:nvPr/>
        </p:nvGrpSpPr>
        <p:grpSpPr>
          <a:xfrm>
            <a:off x="5181600" y="898525"/>
            <a:ext cx="411163" cy="5807075"/>
            <a:chOff x="744" y="571"/>
            <a:chExt cx="259" cy="3658"/>
          </a:xfrm>
        </p:grpSpPr>
        <p:sp>
          <p:nvSpPr>
            <p:cNvPr id="95309" name="Text Box 47"/>
            <p:cNvSpPr txBox="1"/>
            <p:nvPr/>
          </p:nvSpPr>
          <p:spPr>
            <a:xfrm>
              <a:off x="749" y="571"/>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a:t>
              </a:r>
            </a:p>
          </p:txBody>
        </p:sp>
        <p:sp>
          <p:nvSpPr>
            <p:cNvPr id="95310" name="Text Box 48"/>
            <p:cNvSpPr txBox="1"/>
            <p:nvPr/>
          </p:nvSpPr>
          <p:spPr>
            <a:xfrm>
              <a:off x="749" y="804"/>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a:t>
              </a:r>
            </a:p>
          </p:txBody>
        </p:sp>
        <p:sp>
          <p:nvSpPr>
            <p:cNvPr id="95311" name="Text Box 49"/>
            <p:cNvSpPr txBox="1"/>
            <p:nvPr/>
          </p:nvSpPr>
          <p:spPr>
            <a:xfrm>
              <a:off x="749" y="105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2</a:t>
              </a:r>
            </a:p>
          </p:txBody>
        </p:sp>
        <p:sp>
          <p:nvSpPr>
            <p:cNvPr id="95312" name="Text Box 50"/>
            <p:cNvSpPr txBox="1"/>
            <p:nvPr/>
          </p:nvSpPr>
          <p:spPr>
            <a:xfrm>
              <a:off x="749" y="129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3</a:t>
              </a:r>
            </a:p>
          </p:txBody>
        </p:sp>
        <p:sp>
          <p:nvSpPr>
            <p:cNvPr id="95313" name="Text Box 51"/>
            <p:cNvSpPr txBox="1"/>
            <p:nvPr/>
          </p:nvSpPr>
          <p:spPr>
            <a:xfrm>
              <a:off x="813" y="1932"/>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314" name="Text Box 52"/>
            <p:cNvSpPr txBox="1"/>
            <p:nvPr/>
          </p:nvSpPr>
          <p:spPr>
            <a:xfrm>
              <a:off x="813" y="2136"/>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315" name="Text Box 53"/>
            <p:cNvSpPr txBox="1"/>
            <p:nvPr/>
          </p:nvSpPr>
          <p:spPr>
            <a:xfrm>
              <a:off x="825" y="2323"/>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316" name="Text Box 54"/>
            <p:cNvSpPr txBox="1"/>
            <p:nvPr/>
          </p:nvSpPr>
          <p:spPr>
            <a:xfrm>
              <a:off x="825" y="2556"/>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317" name="Text Box 55"/>
            <p:cNvSpPr txBox="1"/>
            <p:nvPr/>
          </p:nvSpPr>
          <p:spPr>
            <a:xfrm>
              <a:off x="825" y="2808"/>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318" name="Text Box 56"/>
            <p:cNvSpPr txBox="1"/>
            <p:nvPr/>
          </p:nvSpPr>
          <p:spPr>
            <a:xfrm>
              <a:off x="756" y="303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5</a:t>
              </a:r>
            </a:p>
          </p:txBody>
        </p:sp>
        <p:sp>
          <p:nvSpPr>
            <p:cNvPr id="95319" name="Text Box 57"/>
            <p:cNvSpPr txBox="1"/>
            <p:nvPr/>
          </p:nvSpPr>
          <p:spPr>
            <a:xfrm>
              <a:off x="761" y="3468"/>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7</a:t>
              </a:r>
            </a:p>
          </p:txBody>
        </p:sp>
        <p:sp>
          <p:nvSpPr>
            <p:cNvPr id="95320" name="Text Box 58"/>
            <p:cNvSpPr txBox="1"/>
            <p:nvPr/>
          </p:nvSpPr>
          <p:spPr>
            <a:xfrm>
              <a:off x="756" y="3672"/>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8</a:t>
              </a:r>
            </a:p>
          </p:txBody>
        </p:sp>
        <p:sp>
          <p:nvSpPr>
            <p:cNvPr id="95321" name="Text Box 59"/>
            <p:cNvSpPr txBox="1"/>
            <p:nvPr/>
          </p:nvSpPr>
          <p:spPr>
            <a:xfrm>
              <a:off x="749" y="3864"/>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9</a:t>
              </a:r>
            </a:p>
          </p:txBody>
        </p:sp>
        <p:sp>
          <p:nvSpPr>
            <p:cNvPr id="95322" name="Text Box 60"/>
            <p:cNvSpPr txBox="1"/>
            <p:nvPr/>
          </p:nvSpPr>
          <p:spPr>
            <a:xfrm>
              <a:off x="808" y="1728"/>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323" name="Text Box 61"/>
            <p:cNvSpPr txBox="1"/>
            <p:nvPr/>
          </p:nvSpPr>
          <p:spPr>
            <a:xfrm>
              <a:off x="756" y="3252"/>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6</a:t>
              </a:r>
            </a:p>
          </p:txBody>
        </p:sp>
        <p:sp>
          <p:nvSpPr>
            <p:cNvPr id="95324" name="Text Box 62"/>
            <p:cNvSpPr txBox="1"/>
            <p:nvPr/>
          </p:nvSpPr>
          <p:spPr>
            <a:xfrm>
              <a:off x="744" y="1512"/>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4</a:t>
              </a:r>
            </a:p>
          </p:txBody>
        </p:sp>
      </p:grpSp>
      <p:grpSp>
        <p:nvGrpSpPr>
          <p:cNvPr id="6" name="Group 63"/>
          <p:cNvGrpSpPr/>
          <p:nvPr/>
        </p:nvGrpSpPr>
        <p:grpSpPr>
          <a:xfrm>
            <a:off x="6438900" y="898525"/>
            <a:ext cx="411163" cy="5807075"/>
            <a:chOff x="744" y="571"/>
            <a:chExt cx="259" cy="3658"/>
          </a:xfrm>
        </p:grpSpPr>
        <p:sp>
          <p:nvSpPr>
            <p:cNvPr id="95293" name="Text Box 64"/>
            <p:cNvSpPr txBox="1"/>
            <p:nvPr/>
          </p:nvSpPr>
          <p:spPr>
            <a:xfrm>
              <a:off x="749" y="571"/>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a:t>
              </a:r>
            </a:p>
          </p:txBody>
        </p:sp>
        <p:sp>
          <p:nvSpPr>
            <p:cNvPr id="95294" name="Text Box 65"/>
            <p:cNvSpPr txBox="1"/>
            <p:nvPr/>
          </p:nvSpPr>
          <p:spPr>
            <a:xfrm>
              <a:off x="749" y="804"/>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a:t>
              </a:r>
            </a:p>
          </p:txBody>
        </p:sp>
        <p:sp>
          <p:nvSpPr>
            <p:cNvPr id="95295" name="Text Box 66"/>
            <p:cNvSpPr txBox="1"/>
            <p:nvPr/>
          </p:nvSpPr>
          <p:spPr>
            <a:xfrm>
              <a:off x="749" y="105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2</a:t>
              </a:r>
            </a:p>
          </p:txBody>
        </p:sp>
        <p:sp>
          <p:nvSpPr>
            <p:cNvPr id="95296" name="Text Box 67"/>
            <p:cNvSpPr txBox="1"/>
            <p:nvPr/>
          </p:nvSpPr>
          <p:spPr>
            <a:xfrm>
              <a:off x="749" y="129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3</a:t>
              </a:r>
            </a:p>
          </p:txBody>
        </p:sp>
        <p:sp>
          <p:nvSpPr>
            <p:cNvPr id="95297" name="Text Box 68"/>
            <p:cNvSpPr txBox="1"/>
            <p:nvPr/>
          </p:nvSpPr>
          <p:spPr>
            <a:xfrm>
              <a:off x="813" y="1932"/>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298" name="Text Box 69"/>
            <p:cNvSpPr txBox="1"/>
            <p:nvPr/>
          </p:nvSpPr>
          <p:spPr>
            <a:xfrm>
              <a:off x="813" y="2136"/>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299" name="Text Box 70"/>
            <p:cNvSpPr txBox="1"/>
            <p:nvPr/>
          </p:nvSpPr>
          <p:spPr>
            <a:xfrm>
              <a:off x="761" y="2323"/>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5</a:t>
              </a:r>
            </a:p>
          </p:txBody>
        </p:sp>
        <p:sp>
          <p:nvSpPr>
            <p:cNvPr id="95300" name="Text Box 71"/>
            <p:cNvSpPr txBox="1"/>
            <p:nvPr/>
          </p:nvSpPr>
          <p:spPr>
            <a:xfrm>
              <a:off x="761" y="255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6</a:t>
              </a:r>
            </a:p>
          </p:txBody>
        </p:sp>
        <p:sp>
          <p:nvSpPr>
            <p:cNvPr id="95301" name="Text Box 72"/>
            <p:cNvSpPr txBox="1"/>
            <p:nvPr/>
          </p:nvSpPr>
          <p:spPr>
            <a:xfrm>
              <a:off x="761" y="2808"/>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7</a:t>
              </a:r>
            </a:p>
          </p:txBody>
        </p:sp>
        <p:sp>
          <p:nvSpPr>
            <p:cNvPr id="95302" name="Text Box 73"/>
            <p:cNvSpPr txBox="1"/>
            <p:nvPr/>
          </p:nvSpPr>
          <p:spPr>
            <a:xfrm>
              <a:off x="756" y="303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8</a:t>
              </a:r>
            </a:p>
          </p:txBody>
        </p:sp>
        <p:sp>
          <p:nvSpPr>
            <p:cNvPr id="95303" name="Text Box 74"/>
            <p:cNvSpPr txBox="1"/>
            <p:nvPr/>
          </p:nvSpPr>
          <p:spPr>
            <a:xfrm>
              <a:off x="825" y="3468"/>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304" name="Text Box 75"/>
            <p:cNvSpPr txBox="1"/>
            <p:nvPr/>
          </p:nvSpPr>
          <p:spPr>
            <a:xfrm>
              <a:off x="820" y="3672"/>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305" name="Text Box 76"/>
            <p:cNvSpPr txBox="1"/>
            <p:nvPr/>
          </p:nvSpPr>
          <p:spPr>
            <a:xfrm>
              <a:off x="813" y="3864"/>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306" name="Text Box 77"/>
            <p:cNvSpPr txBox="1"/>
            <p:nvPr/>
          </p:nvSpPr>
          <p:spPr>
            <a:xfrm>
              <a:off x="808" y="1728"/>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307" name="Text Box 78"/>
            <p:cNvSpPr txBox="1"/>
            <p:nvPr/>
          </p:nvSpPr>
          <p:spPr>
            <a:xfrm>
              <a:off x="756" y="3252"/>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9</a:t>
              </a:r>
            </a:p>
          </p:txBody>
        </p:sp>
        <p:sp>
          <p:nvSpPr>
            <p:cNvPr id="95308" name="Text Box 79"/>
            <p:cNvSpPr txBox="1"/>
            <p:nvPr/>
          </p:nvSpPr>
          <p:spPr>
            <a:xfrm>
              <a:off x="744" y="1512"/>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4</a:t>
              </a:r>
            </a:p>
          </p:txBody>
        </p:sp>
      </p:grpSp>
      <p:grpSp>
        <p:nvGrpSpPr>
          <p:cNvPr id="7" name="Group 80"/>
          <p:cNvGrpSpPr/>
          <p:nvPr/>
        </p:nvGrpSpPr>
        <p:grpSpPr>
          <a:xfrm>
            <a:off x="7696200" y="898525"/>
            <a:ext cx="411163" cy="5807075"/>
            <a:chOff x="744" y="571"/>
            <a:chExt cx="259" cy="3658"/>
          </a:xfrm>
        </p:grpSpPr>
        <p:sp>
          <p:nvSpPr>
            <p:cNvPr id="95277" name="Text Box 81"/>
            <p:cNvSpPr txBox="1"/>
            <p:nvPr/>
          </p:nvSpPr>
          <p:spPr>
            <a:xfrm>
              <a:off x="813" y="571"/>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278" name="Text Box 82"/>
            <p:cNvSpPr txBox="1"/>
            <p:nvPr/>
          </p:nvSpPr>
          <p:spPr>
            <a:xfrm>
              <a:off x="813" y="804"/>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279" name="Text Box 83"/>
            <p:cNvSpPr txBox="1"/>
            <p:nvPr/>
          </p:nvSpPr>
          <p:spPr>
            <a:xfrm>
              <a:off x="813" y="1056"/>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280" name="Text Box 84"/>
            <p:cNvSpPr txBox="1"/>
            <p:nvPr/>
          </p:nvSpPr>
          <p:spPr>
            <a:xfrm>
              <a:off x="749" y="129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a:t>
              </a:r>
            </a:p>
          </p:txBody>
        </p:sp>
        <p:sp>
          <p:nvSpPr>
            <p:cNvPr id="95281" name="Text Box 85"/>
            <p:cNvSpPr txBox="1"/>
            <p:nvPr/>
          </p:nvSpPr>
          <p:spPr>
            <a:xfrm>
              <a:off x="749" y="1932"/>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3</a:t>
              </a:r>
            </a:p>
          </p:txBody>
        </p:sp>
        <p:sp>
          <p:nvSpPr>
            <p:cNvPr id="95282" name="Text Box 86"/>
            <p:cNvSpPr txBox="1"/>
            <p:nvPr/>
          </p:nvSpPr>
          <p:spPr>
            <a:xfrm>
              <a:off x="749" y="213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4</a:t>
              </a:r>
            </a:p>
          </p:txBody>
        </p:sp>
        <p:sp>
          <p:nvSpPr>
            <p:cNvPr id="95283" name="Text Box 87"/>
            <p:cNvSpPr txBox="1"/>
            <p:nvPr/>
          </p:nvSpPr>
          <p:spPr>
            <a:xfrm>
              <a:off x="761" y="2323"/>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5</a:t>
              </a:r>
            </a:p>
          </p:txBody>
        </p:sp>
        <p:sp>
          <p:nvSpPr>
            <p:cNvPr id="95284" name="Text Box 88"/>
            <p:cNvSpPr txBox="1"/>
            <p:nvPr/>
          </p:nvSpPr>
          <p:spPr>
            <a:xfrm>
              <a:off x="761" y="255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6</a:t>
              </a:r>
            </a:p>
          </p:txBody>
        </p:sp>
        <p:sp>
          <p:nvSpPr>
            <p:cNvPr id="95285" name="Text Box 89"/>
            <p:cNvSpPr txBox="1"/>
            <p:nvPr/>
          </p:nvSpPr>
          <p:spPr>
            <a:xfrm>
              <a:off x="761" y="2808"/>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7</a:t>
              </a:r>
            </a:p>
          </p:txBody>
        </p:sp>
        <p:sp>
          <p:nvSpPr>
            <p:cNvPr id="95286" name="Text Box 90"/>
            <p:cNvSpPr txBox="1"/>
            <p:nvPr/>
          </p:nvSpPr>
          <p:spPr>
            <a:xfrm>
              <a:off x="756" y="303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8</a:t>
              </a:r>
            </a:p>
          </p:txBody>
        </p:sp>
        <p:sp>
          <p:nvSpPr>
            <p:cNvPr id="95287" name="Text Box 91"/>
            <p:cNvSpPr txBox="1"/>
            <p:nvPr/>
          </p:nvSpPr>
          <p:spPr>
            <a:xfrm>
              <a:off x="825" y="3468"/>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288" name="Text Box 92"/>
            <p:cNvSpPr txBox="1"/>
            <p:nvPr/>
          </p:nvSpPr>
          <p:spPr>
            <a:xfrm>
              <a:off x="820" y="3672"/>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289" name="Text Box 93"/>
            <p:cNvSpPr txBox="1"/>
            <p:nvPr/>
          </p:nvSpPr>
          <p:spPr>
            <a:xfrm>
              <a:off x="813" y="3864"/>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290" name="Text Box 94"/>
            <p:cNvSpPr txBox="1"/>
            <p:nvPr/>
          </p:nvSpPr>
          <p:spPr>
            <a:xfrm>
              <a:off x="744" y="1728"/>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2</a:t>
              </a:r>
            </a:p>
          </p:txBody>
        </p:sp>
        <p:sp>
          <p:nvSpPr>
            <p:cNvPr id="95291" name="Text Box 95"/>
            <p:cNvSpPr txBox="1"/>
            <p:nvPr/>
          </p:nvSpPr>
          <p:spPr>
            <a:xfrm>
              <a:off x="756" y="3252"/>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9</a:t>
              </a:r>
            </a:p>
          </p:txBody>
        </p:sp>
        <p:sp>
          <p:nvSpPr>
            <p:cNvPr id="95292" name="Text Box 96"/>
            <p:cNvSpPr txBox="1"/>
            <p:nvPr/>
          </p:nvSpPr>
          <p:spPr>
            <a:xfrm>
              <a:off x="744" y="1512"/>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a:t>
              </a:r>
            </a:p>
          </p:txBody>
        </p:sp>
      </p:grpSp>
      <p:grpSp>
        <p:nvGrpSpPr>
          <p:cNvPr id="8" name="Group 97"/>
          <p:cNvGrpSpPr/>
          <p:nvPr/>
        </p:nvGrpSpPr>
        <p:grpSpPr>
          <a:xfrm>
            <a:off x="4038600" y="898525"/>
            <a:ext cx="411163" cy="5807075"/>
            <a:chOff x="2544" y="566"/>
            <a:chExt cx="259" cy="3658"/>
          </a:xfrm>
        </p:grpSpPr>
        <p:grpSp>
          <p:nvGrpSpPr>
            <p:cNvPr id="95259" name="Group 98"/>
            <p:cNvGrpSpPr/>
            <p:nvPr/>
          </p:nvGrpSpPr>
          <p:grpSpPr>
            <a:xfrm>
              <a:off x="2544" y="566"/>
              <a:ext cx="259" cy="3658"/>
              <a:chOff x="744" y="571"/>
              <a:chExt cx="259" cy="3658"/>
            </a:xfrm>
          </p:grpSpPr>
          <p:sp>
            <p:nvSpPr>
              <p:cNvPr id="95261" name="Text Box 99"/>
              <p:cNvSpPr txBox="1"/>
              <p:nvPr/>
            </p:nvSpPr>
            <p:spPr>
              <a:xfrm>
                <a:off x="749" y="571"/>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0</a:t>
                </a:r>
              </a:p>
            </p:txBody>
          </p:sp>
          <p:sp>
            <p:nvSpPr>
              <p:cNvPr id="95262" name="Text Box 100"/>
              <p:cNvSpPr txBox="1"/>
              <p:nvPr/>
            </p:nvSpPr>
            <p:spPr>
              <a:xfrm>
                <a:off x="749" y="804"/>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1</a:t>
                </a:r>
              </a:p>
            </p:txBody>
          </p:sp>
          <p:sp>
            <p:nvSpPr>
              <p:cNvPr id="95263" name="Text Box 101"/>
              <p:cNvSpPr txBox="1"/>
              <p:nvPr/>
            </p:nvSpPr>
            <p:spPr>
              <a:xfrm>
                <a:off x="749" y="105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2</a:t>
                </a:r>
              </a:p>
            </p:txBody>
          </p:sp>
          <p:sp>
            <p:nvSpPr>
              <p:cNvPr id="95264" name="Text Box 102"/>
              <p:cNvSpPr txBox="1"/>
              <p:nvPr/>
            </p:nvSpPr>
            <p:spPr>
              <a:xfrm>
                <a:off x="749" y="129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3</a:t>
                </a:r>
              </a:p>
            </p:txBody>
          </p:sp>
          <p:sp>
            <p:nvSpPr>
              <p:cNvPr id="95265" name="Text Box 103"/>
              <p:cNvSpPr txBox="1"/>
              <p:nvPr/>
            </p:nvSpPr>
            <p:spPr>
              <a:xfrm>
                <a:off x="749" y="1932"/>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6</a:t>
                </a:r>
              </a:p>
            </p:txBody>
          </p:sp>
          <p:sp>
            <p:nvSpPr>
              <p:cNvPr id="95266" name="Text Box 104"/>
              <p:cNvSpPr txBox="1"/>
              <p:nvPr/>
            </p:nvSpPr>
            <p:spPr>
              <a:xfrm>
                <a:off x="749" y="2136"/>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7</a:t>
                </a:r>
              </a:p>
            </p:txBody>
          </p:sp>
          <p:sp>
            <p:nvSpPr>
              <p:cNvPr id="95267" name="Text Box 105"/>
              <p:cNvSpPr txBox="1"/>
              <p:nvPr/>
            </p:nvSpPr>
            <p:spPr>
              <a:xfrm>
                <a:off x="761" y="2323"/>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8</a:t>
                </a:r>
              </a:p>
            </p:txBody>
          </p:sp>
          <p:sp>
            <p:nvSpPr>
              <p:cNvPr id="95268" name="Text Box 106"/>
              <p:cNvSpPr txBox="1"/>
              <p:nvPr/>
            </p:nvSpPr>
            <p:spPr>
              <a:xfrm>
                <a:off x="825" y="2556"/>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269" name="Text Box 107"/>
              <p:cNvSpPr txBox="1"/>
              <p:nvPr/>
            </p:nvSpPr>
            <p:spPr>
              <a:xfrm>
                <a:off x="825" y="2808"/>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270" name="Text Box 108"/>
              <p:cNvSpPr txBox="1"/>
              <p:nvPr/>
            </p:nvSpPr>
            <p:spPr>
              <a:xfrm>
                <a:off x="820" y="3036"/>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271" name="Text Box 109"/>
              <p:cNvSpPr txBox="1"/>
              <p:nvPr/>
            </p:nvSpPr>
            <p:spPr>
              <a:xfrm>
                <a:off x="825" y="3468"/>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272" name="Text Box 110"/>
              <p:cNvSpPr txBox="1"/>
              <p:nvPr/>
            </p:nvSpPr>
            <p:spPr>
              <a:xfrm>
                <a:off x="820" y="3672"/>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273" name="Text Box 111"/>
              <p:cNvSpPr txBox="1"/>
              <p:nvPr/>
            </p:nvSpPr>
            <p:spPr>
              <a:xfrm>
                <a:off x="813" y="3864"/>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274" name="Text Box 112"/>
              <p:cNvSpPr txBox="1"/>
              <p:nvPr/>
            </p:nvSpPr>
            <p:spPr>
              <a:xfrm>
                <a:off x="744" y="1728"/>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5</a:t>
                </a:r>
              </a:p>
            </p:txBody>
          </p:sp>
          <p:sp>
            <p:nvSpPr>
              <p:cNvPr id="95275" name="Text Box 113"/>
              <p:cNvSpPr txBox="1"/>
              <p:nvPr/>
            </p:nvSpPr>
            <p:spPr>
              <a:xfrm>
                <a:off x="820" y="3252"/>
                <a:ext cx="114" cy="365"/>
              </a:xfrm>
              <a:prstGeom prst="rect">
                <a:avLst/>
              </a:prstGeom>
              <a:noFill/>
              <a:ln w="38100">
                <a:noFill/>
              </a:ln>
            </p:spPr>
            <p:txBody>
              <a:bodyPr wrap="none" lIns="90000" tIns="46800" rIns="90000" bIns="46800" anchor="ctr" anchorCtr="0">
                <a:spAutoFit/>
              </a:bodyPr>
              <a:lstStyle/>
              <a:p>
                <a:pPr algn="ctr" fontAlgn="base">
                  <a:spcBef>
                    <a:spcPct val="50000"/>
                  </a:spcBef>
                </a:pPr>
                <a:endParaRPr lang="zh-CN" altLang="zh-CN" sz="3200" b="1" dirty="0">
                  <a:latin typeface="Times New Roman" panose="02020603050405020304" pitchFamily="18" charset="0"/>
                  <a:ea typeface="楷体_GB2312" pitchFamily="49" charset="-122"/>
                </a:endParaRPr>
              </a:p>
            </p:txBody>
          </p:sp>
          <p:sp>
            <p:nvSpPr>
              <p:cNvPr id="95276" name="Text Box 114"/>
              <p:cNvSpPr txBox="1"/>
              <p:nvPr/>
            </p:nvSpPr>
            <p:spPr>
              <a:xfrm>
                <a:off x="744" y="1512"/>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4</a:t>
                </a:r>
              </a:p>
            </p:txBody>
          </p:sp>
        </p:grpSp>
        <p:sp>
          <p:nvSpPr>
            <p:cNvPr id="95260" name="Text Box 115"/>
            <p:cNvSpPr txBox="1"/>
            <p:nvPr/>
          </p:nvSpPr>
          <p:spPr>
            <a:xfrm>
              <a:off x="2555" y="2548"/>
              <a:ext cx="242" cy="365"/>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sz="3200" b="1" dirty="0">
                  <a:latin typeface="Times New Roman" panose="02020603050405020304" pitchFamily="18" charset="0"/>
                  <a:ea typeface="楷体_GB2312" pitchFamily="49" charset="-122"/>
                </a:rPr>
                <a:t>9</a:t>
              </a:r>
            </a:p>
          </p:txBody>
        </p:sp>
      </p:grpSp>
      <p:sp>
        <p:nvSpPr>
          <p:cNvPr id="95241" name="Text Box 116"/>
          <p:cNvSpPr txBox="1"/>
          <p:nvPr/>
        </p:nvSpPr>
        <p:spPr>
          <a:xfrm>
            <a:off x="566738" y="339725"/>
            <a:ext cx="1819275" cy="579438"/>
          </a:xfrm>
          <a:prstGeom prst="rect">
            <a:avLst/>
          </a:prstGeom>
          <a:noFill/>
          <a:ln w="38100">
            <a:noFill/>
          </a:ln>
        </p:spPr>
        <p:txBody>
          <a:bodyPr wrap="none" lIns="90000" tIns="46800" rIns="90000" bIns="46800" anchor="ctr" anchorCtr="0">
            <a:spAutoFit/>
          </a:bodyPr>
          <a:lstStyle/>
          <a:p>
            <a:pPr algn="ctr" fontAlgn="base">
              <a:spcBef>
                <a:spcPct val="50000"/>
              </a:spcBef>
            </a:pPr>
            <a:r>
              <a:rPr lang="zh-CN" altLang="en-US" sz="3200" b="1" dirty="0">
                <a:solidFill>
                  <a:srgbClr val="FF0066"/>
                </a:solidFill>
                <a:latin typeface="Times New Roman" panose="02020603050405020304" pitchFamily="18" charset="0"/>
                <a:ea typeface="楷体_GB2312" pitchFamily="49" charset="-122"/>
              </a:rPr>
              <a:t>二进制数</a:t>
            </a:r>
            <a:endParaRPr lang="zh-CN" altLang="en-US" sz="3200" b="1" dirty="0">
              <a:latin typeface="Times New Roman" panose="02020603050405020304" pitchFamily="18" charset="0"/>
              <a:ea typeface="楷体_GB2312" pitchFamily="49" charset="-122"/>
            </a:endParaRPr>
          </a:p>
        </p:txBody>
      </p:sp>
      <p:sp>
        <p:nvSpPr>
          <p:cNvPr id="95242" name="Text Box 117"/>
          <p:cNvSpPr txBox="1"/>
          <p:nvPr/>
        </p:nvSpPr>
        <p:spPr>
          <a:xfrm>
            <a:off x="2409825" y="369888"/>
            <a:ext cx="1257300" cy="519112"/>
          </a:xfrm>
          <a:prstGeom prst="rect">
            <a:avLst/>
          </a:prstGeom>
          <a:noFill/>
          <a:ln w="38100">
            <a:noFill/>
          </a:ln>
        </p:spPr>
        <p:txBody>
          <a:bodyPr wrap="none" lIns="90000" tIns="46800" rIns="90000" bIns="46800" anchor="ctr" anchorCtr="0">
            <a:spAutoFit/>
          </a:bodyPr>
          <a:lstStyle/>
          <a:p>
            <a:pPr algn="ctr" fontAlgn="base">
              <a:spcBef>
                <a:spcPct val="50000"/>
              </a:spcBef>
            </a:pPr>
            <a:r>
              <a:rPr lang="zh-CN" altLang="en-US" b="1" dirty="0">
                <a:solidFill>
                  <a:srgbClr val="FF0066"/>
                </a:solidFill>
                <a:latin typeface="Times New Roman" panose="02020603050405020304" pitchFamily="18" charset="0"/>
                <a:ea typeface="楷体_GB2312" pitchFamily="49" charset="-122"/>
              </a:rPr>
              <a:t>自然码</a:t>
            </a:r>
            <a:endParaRPr lang="zh-CN" altLang="en-US" sz="3200" b="1" dirty="0">
              <a:latin typeface="Times New Roman" panose="02020603050405020304" pitchFamily="18" charset="0"/>
              <a:ea typeface="楷体_GB2312" pitchFamily="49" charset="-122"/>
            </a:endParaRPr>
          </a:p>
        </p:txBody>
      </p:sp>
      <p:sp>
        <p:nvSpPr>
          <p:cNvPr id="95243" name="Text Box 118"/>
          <p:cNvSpPr txBox="1"/>
          <p:nvPr/>
        </p:nvSpPr>
        <p:spPr>
          <a:xfrm>
            <a:off x="3594100" y="369888"/>
            <a:ext cx="1250950" cy="519112"/>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b="1" dirty="0">
                <a:solidFill>
                  <a:srgbClr val="FF0066"/>
                </a:solidFill>
                <a:latin typeface="Times New Roman" panose="02020603050405020304" pitchFamily="18" charset="0"/>
                <a:ea typeface="楷体_GB2312" pitchFamily="49" charset="-122"/>
              </a:rPr>
              <a:t>8421</a:t>
            </a:r>
            <a:r>
              <a:rPr lang="zh-CN" altLang="en-US" b="1" dirty="0">
                <a:solidFill>
                  <a:srgbClr val="FF0066"/>
                </a:solidFill>
                <a:latin typeface="Times New Roman" panose="02020603050405020304" pitchFamily="18" charset="0"/>
                <a:ea typeface="楷体_GB2312" pitchFamily="49" charset="-122"/>
              </a:rPr>
              <a:t>码</a:t>
            </a:r>
            <a:endParaRPr lang="zh-CN" altLang="en-US" sz="3200" b="1" dirty="0">
              <a:latin typeface="Times New Roman" panose="02020603050405020304" pitchFamily="18" charset="0"/>
              <a:ea typeface="楷体_GB2312" pitchFamily="49" charset="-122"/>
            </a:endParaRPr>
          </a:p>
        </p:txBody>
      </p:sp>
      <p:sp>
        <p:nvSpPr>
          <p:cNvPr id="95244" name="Text Box 119"/>
          <p:cNvSpPr txBox="1"/>
          <p:nvPr/>
        </p:nvSpPr>
        <p:spPr>
          <a:xfrm>
            <a:off x="4775200" y="369888"/>
            <a:ext cx="1250950" cy="519112"/>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b="1" dirty="0">
                <a:solidFill>
                  <a:srgbClr val="FF0066"/>
                </a:solidFill>
                <a:latin typeface="Times New Roman" panose="02020603050405020304" pitchFamily="18" charset="0"/>
                <a:ea typeface="楷体_GB2312" pitchFamily="49" charset="-122"/>
              </a:rPr>
              <a:t>2421</a:t>
            </a:r>
            <a:r>
              <a:rPr lang="zh-CN" altLang="en-US" b="1" dirty="0">
                <a:solidFill>
                  <a:srgbClr val="FF0066"/>
                </a:solidFill>
                <a:latin typeface="Times New Roman" panose="02020603050405020304" pitchFamily="18" charset="0"/>
                <a:ea typeface="楷体_GB2312" pitchFamily="49" charset="-122"/>
              </a:rPr>
              <a:t>码</a:t>
            </a:r>
            <a:endParaRPr lang="zh-CN" altLang="en-US" sz="3200" b="1" dirty="0">
              <a:latin typeface="Times New Roman" panose="02020603050405020304" pitchFamily="18" charset="0"/>
              <a:ea typeface="楷体_GB2312" pitchFamily="49" charset="-122"/>
            </a:endParaRPr>
          </a:p>
        </p:txBody>
      </p:sp>
      <p:sp>
        <p:nvSpPr>
          <p:cNvPr id="95245" name="Text Box 120"/>
          <p:cNvSpPr txBox="1"/>
          <p:nvPr/>
        </p:nvSpPr>
        <p:spPr>
          <a:xfrm>
            <a:off x="6051550" y="369888"/>
            <a:ext cx="1250950" cy="519112"/>
          </a:xfrm>
          <a:prstGeom prst="rect">
            <a:avLst/>
          </a:prstGeom>
          <a:noFill/>
          <a:ln w="38100">
            <a:noFill/>
          </a:ln>
        </p:spPr>
        <p:txBody>
          <a:bodyPr wrap="none" lIns="90000" tIns="46800" rIns="90000" bIns="46800" anchor="ctr" anchorCtr="0">
            <a:spAutoFit/>
          </a:bodyPr>
          <a:lstStyle/>
          <a:p>
            <a:pPr algn="ctr" fontAlgn="base">
              <a:spcBef>
                <a:spcPct val="50000"/>
              </a:spcBef>
            </a:pPr>
            <a:r>
              <a:rPr lang="en-US" altLang="zh-CN" b="1" dirty="0">
                <a:solidFill>
                  <a:srgbClr val="FF0066"/>
                </a:solidFill>
                <a:latin typeface="Times New Roman" panose="02020603050405020304" pitchFamily="18" charset="0"/>
                <a:ea typeface="楷体_GB2312" pitchFamily="49" charset="-122"/>
              </a:rPr>
              <a:t>5421</a:t>
            </a:r>
            <a:r>
              <a:rPr lang="zh-CN" altLang="en-US" b="1" dirty="0">
                <a:solidFill>
                  <a:srgbClr val="FF0066"/>
                </a:solidFill>
                <a:latin typeface="Times New Roman" panose="02020603050405020304" pitchFamily="18" charset="0"/>
                <a:ea typeface="楷体_GB2312" pitchFamily="49" charset="-122"/>
              </a:rPr>
              <a:t>码</a:t>
            </a:r>
            <a:endParaRPr lang="zh-CN" altLang="en-US" sz="3200" b="1" dirty="0">
              <a:latin typeface="Times New Roman" panose="02020603050405020304" pitchFamily="18" charset="0"/>
              <a:ea typeface="楷体_GB2312" pitchFamily="49" charset="-122"/>
            </a:endParaRPr>
          </a:p>
        </p:txBody>
      </p:sp>
      <p:sp>
        <p:nvSpPr>
          <p:cNvPr id="95246" name="Text Box 121"/>
          <p:cNvSpPr txBox="1"/>
          <p:nvPr/>
        </p:nvSpPr>
        <p:spPr>
          <a:xfrm>
            <a:off x="7286625" y="369888"/>
            <a:ext cx="1257300" cy="519112"/>
          </a:xfrm>
          <a:prstGeom prst="rect">
            <a:avLst/>
          </a:prstGeom>
          <a:noFill/>
          <a:ln w="38100">
            <a:noFill/>
          </a:ln>
        </p:spPr>
        <p:txBody>
          <a:bodyPr wrap="none" lIns="90000" tIns="46800" rIns="90000" bIns="46800" anchor="ctr" anchorCtr="0">
            <a:spAutoFit/>
          </a:bodyPr>
          <a:lstStyle/>
          <a:p>
            <a:pPr algn="ctr" fontAlgn="base">
              <a:spcBef>
                <a:spcPct val="50000"/>
              </a:spcBef>
            </a:pPr>
            <a:r>
              <a:rPr lang="zh-CN" altLang="en-US" b="1" dirty="0">
                <a:solidFill>
                  <a:srgbClr val="FF0066"/>
                </a:solidFill>
                <a:latin typeface="Times New Roman" panose="02020603050405020304" pitchFamily="18" charset="0"/>
                <a:ea typeface="楷体_GB2312" pitchFamily="49" charset="-122"/>
              </a:rPr>
              <a:t>余三码</a:t>
            </a:r>
            <a:endParaRPr lang="zh-CN" altLang="en-US" sz="3200" b="1" dirty="0">
              <a:latin typeface="Times New Roman" panose="02020603050405020304" pitchFamily="18" charset="0"/>
              <a:ea typeface="楷体_GB2312" pitchFamily="49" charset="-122"/>
            </a:endParaRPr>
          </a:p>
        </p:txBody>
      </p:sp>
      <p:grpSp>
        <p:nvGrpSpPr>
          <p:cNvPr id="10" name="Group 124"/>
          <p:cNvGrpSpPr/>
          <p:nvPr/>
        </p:nvGrpSpPr>
        <p:grpSpPr>
          <a:xfrm>
            <a:off x="762000" y="4572000"/>
            <a:ext cx="3810000" cy="1828800"/>
            <a:chOff x="480" y="2880"/>
            <a:chExt cx="2400" cy="1152"/>
          </a:xfrm>
        </p:grpSpPr>
        <p:sp>
          <p:nvSpPr>
            <p:cNvPr id="95257" name="Line 122"/>
            <p:cNvSpPr/>
            <p:nvPr/>
          </p:nvSpPr>
          <p:spPr>
            <a:xfrm>
              <a:off x="480" y="2880"/>
              <a:ext cx="2400" cy="0"/>
            </a:xfrm>
            <a:prstGeom prst="line">
              <a:avLst/>
            </a:prstGeom>
            <a:ln w="9525" cap="flat" cmpd="sng">
              <a:solidFill>
                <a:srgbClr val="33CC33"/>
              </a:solidFill>
              <a:prstDash val="solid"/>
              <a:headEnd type="none" w="med" len="med"/>
              <a:tailEnd type="none" w="med" len="med"/>
            </a:ln>
          </p:spPr>
        </p:sp>
        <p:sp>
          <p:nvSpPr>
            <p:cNvPr id="95258" name="Text Box 123"/>
            <p:cNvSpPr txBox="1"/>
            <p:nvPr/>
          </p:nvSpPr>
          <p:spPr>
            <a:xfrm>
              <a:off x="2544" y="2880"/>
              <a:ext cx="336" cy="1152"/>
            </a:xfrm>
            <a:prstGeom prst="rect">
              <a:avLst/>
            </a:prstGeom>
            <a:noFill/>
            <a:ln w="12700" cap="flat" cmpd="sng">
              <a:solidFill>
                <a:srgbClr val="00FF00"/>
              </a:solidFill>
              <a:prstDash val="solid"/>
              <a:miter/>
              <a:headEnd type="none" w="med" len="med"/>
              <a:tailEnd type="none" w="med" len="med"/>
            </a:ln>
          </p:spPr>
          <p:txBody>
            <a:bodyPr lIns="0" tIns="118800" rIns="0"/>
            <a:lstStyle/>
            <a:p>
              <a:pPr marL="342900" indent="-342900" algn="ctr" fontAlgn="base">
                <a:lnSpc>
                  <a:spcPct val="50000"/>
                </a:lnSpc>
                <a:spcBef>
                  <a:spcPct val="50000"/>
                </a:spcBef>
              </a:pPr>
              <a:r>
                <a:rPr lang="en-US" altLang="zh-CN" sz="2400" i="1" dirty="0">
                  <a:latin typeface="Arial" panose="020B0604020202020204" pitchFamily="34" charset="0"/>
                </a:rPr>
                <a:t> </a:t>
              </a:r>
              <a:r>
                <a:rPr lang="zh-CN" altLang="en-US" sz="2400" i="1" dirty="0">
                  <a:solidFill>
                    <a:srgbClr val="FF9900"/>
                  </a:solidFill>
                  <a:latin typeface="Arial" panose="020B0604020202020204" pitchFamily="34" charset="0"/>
                </a:rPr>
                <a:t>前</a:t>
              </a:r>
            </a:p>
            <a:p>
              <a:pPr marL="342900" indent="-342900" algn="ctr" fontAlgn="base">
                <a:lnSpc>
                  <a:spcPct val="50000"/>
                </a:lnSpc>
                <a:spcBef>
                  <a:spcPct val="50000"/>
                </a:spcBef>
              </a:pPr>
              <a:r>
                <a:rPr lang="en-US" altLang="zh-CN" sz="2400" i="1" dirty="0">
                  <a:solidFill>
                    <a:srgbClr val="FF9900"/>
                  </a:solidFill>
                  <a:latin typeface="Arial" panose="020B0604020202020204" pitchFamily="34" charset="0"/>
                </a:rPr>
                <a:t>10</a:t>
              </a:r>
            </a:p>
            <a:p>
              <a:pPr marL="342900" indent="-342900" algn="ctr" fontAlgn="base">
                <a:lnSpc>
                  <a:spcPct val="50000"/>
                </a:lnSpc>
                <a:spcBef>
                  <a:spcPct val="50000"/>
                </a:spcBef>
              </a:pPr>
              <a:r>
                <a:rPr lang="zh-CN" altLang="en-US" sz="2400" i="1" dirty="0">
                  <a:solidFill>
                    <a:srgbClr val="FF9900"/>
                  </a:solidFill>
                  <a:latin typeface="Arial" panose="020B0604020202020204" pitchFamily="34" charset="0"/>
                </a:rPr>
                <a:t>个</a:t>
              </a:r>
            </a:p>
            <a:p>
              <a:pPr marL="342900" indent="-342900" algn="ctr" fontAlgn="base">
                <a:lnSpc>
                  <a:spcPct val="50000"/>
                </a:lnSpc>
                <a:spcBef>
                  <a:spcPct val="50000"/>
                </a:spcBef>
              </a:pPr>
              <a:r>
                <a:rPr lang="zh-CN" altLang="en-US" sz="2400" i="1" dirty="0">
                  <a:solidFill>
                    <a:srgbClr val="FF9900"/>
                  </a:solidFill>
                  <a:latin typeface="Arial" panose="020B0604020202020204" pitchFamily="34" charset="0"/>
                </a:rPr>
                <a:t>码</a:t>
              </a:r>
            </a:p>
          </p:txBody>
        </p:sp>
      </p:grpSp>
      <p:grpSp>
        <p:nvGrpSpPr>
          <p:cNvPr id="11" name="Group 132"/>
          <p:cNvGrpSpPr/>
          <p:nvPr/>
        </p:nvGrpSpPr>
        <p:grpSpPr>
          <a:xfrm>
            <a:off x="838200" y="2895600"/>
            <a:ext cx="4876800" cy="2057400"/>
            <a:chOff x="528" y="1824"/>
            <a:chExt cx="3072" cy="1296"/>
          </a:xfrm>
        </p:grpSpPr>
        <p:sp>
          <p:nvSpPr>
            <p:cNvPr id="95254" name="Line 126"/>
            <p:cNvSpPr/>
            <p:nvPr/>
          </p:nvSpPr>
          <p:spPr>
            <a:xfrm>
              <a:off x="576" y="1824"/>
              <a:ext cx="2976" cy="0"/>
            </a:xfrm>
            <a:prstGeom prst="line">
              <a:avLst/>
            </a:prstGeom>
            <a:ln w="9525" cap="flat" cmpd="sng">
              <a:solidFill>
                <a:srgbClr val="33CC33"/>
              </a:solidFill>
              <a:prstDash val="solid"/>
              <a:headEnd type="none" w="med" len="med"/>
              <a:tailEnd type="none" w="med" len="med"/>
            </a:ln>
          </p:spPr>
        </p:sp>
        <p:sp>
          <p:nvSpPr>
            <p:cNvPr id="95255" name="Line 127"/>
            <p:cNvSpPr/>
            <p:nvPr/>
          </p:nvSpPr>
          <p:spPr>
            <a:xfrm>
              <a:off x="528" y="3120"/>
              <a:ext cx="2976" cy="0"/>
            </a:xfrm>
            <a:prstGeom prst="line">
              <a:avLst/>
            </a:prstGeom>
            <a:ln w="9525" cap="flat" cmpd="sng">
              <a:solidFill>
                <a:srgbClr val="33CC33"/>
              </a:solidFill>
              <a:prstDash val="solid"/>
              <a:headEnd type="none" w="med" len="med"/>
              <a:tailEnd type="none" w="med" len="med"/>
            </a:ln>
          </p:spPr>
        </p:sp>
        <p:sp>
          <p:nvSpPr>
            <p:cNvPr id="95256" name="Text Box 130"/>
            <p:cNvSpPr txBox="1"/>
            <p:nvPr/>
          </p:nvSpPr>
          <p:spPr>
            <a:xfrm>
              <a:off x="3216" y="1824"/>
              <a:ext cx="384" cy="1296"/>
            </a:xfrm>
            <a:prstGeom prst="rect">
              <a:avLst/>
            </a:prstGeom>
            <a:noFill/>
            <a:ln w="12700" cap="flat" cmpd="sng">
              <a:solidFill>
                <a:srgbClr val="00FF00"/>
              </a:solidFill>
              <a:prstDash val="solid"/>
              <a:miter/>
              <a:headEnd type="none" w="med" len="med"/>
              <a:tailEnd type="none" w="med" len="med"/>
            </a:ln>
          </p:spPr>
          <p:txBody>
            <a:bodyPr lIns="0" tIns="118800" rIns="0"/>
            <a:lstStyle/>
            <a:p>
              <a:pPr marL="342900" indent="-342900" algn="ctr" fontAlgn="base">
                <a:lnSpc>
                  <a:spcPct val="50000"/>
                </a:lnSpc>
                <a:spcBef>
                  <a:spcPct val="50000"/>
                </a:spcBef>
              </a:pPr>
              <a:r>
                <a:rPr lang="en-US" altLang="zh-CN" sz="2400" i="1" dirty="0">
                  <a:latin typeface="Arial" panose="020B0604020202020204" pitchFamily="34" charset="0"/>
                </a:rPr>
                <a:t> </a:t>
              </a:r>
              <a:r>
                <a:rPr lang="zh-CN" altLang="en-US" sz="2000" i="1" dirty="0">
                  <a:solidFill>
                    <a:srgbClr val="FF9900"/>
                  </a:solidFill>
                  <a:latin typeface="Arial" panose="020B0604020202020204" pitchFamily="34" charset="0"/>
                </a:rPr>
                <a:t>前</a:t>
              </a:r>
            </a:p>
            <a:p>
              <a:pPr marL="342900" indent="-342900" algn="ctr" fontAlgn="base">
                <a:lnSpc>
                  <a:spcPct val="50000"/>
                </a:lnSpc>
                <a:spcBef>
                  <a:spcPct val="50000"/>
                </a:spcBef>
              </a:pPr>
              <a:r>
                <a:rPr lang="zh-CN" altLang="en-US" sz="2000" i="1" dirty="0">
                  <a:solidFill>
                    <a:srgbClr val="FF9900"/>
                  </a:solidFill>
                  <a:latin typeface="Arial" panose="020B0604020202020204" pitchFamily="34" charset="0"/>
                </a:rPr>
                <a:t>后</a:t>
              </a:r>
            </a:p>
            <a:p>
              <a:pPr marL="342900" indent="-342900" algn="ctr" fontAlgn="base">
                <a:lnSpc>
                  <a:spcPct val="50000"/>
                </a:lnSpc>
                <a:spcBef>
                  <a:spcPct val="50000"/>
                </a:spcBef>
              </a:pPr>
              <a:r>
                <a:rPr lang="zh-CN" altLang="en-US" sz="2000" i="1" dirty="0">
                  <a:solidFill>
                    <a:srgbClr val="FF9900"/>
                  </a:solidFill>
                  <a:latin typeface="Arial" panose="020B0604020202020204" pitchFamily="34" charset="0"/>
                </a:rPr>
                <a:t>各</a:t>
              </a:r>
            </a:p>
            <a:p>
              <a:pPr marL="342900" indent="-342900" algn="ctr" fontAlgn="base">
                <a:lnSpc>
                  <a:spcPct val="50000"/>
                </a:lnSpc>
                <a:spcBef>
                  <a:spcPct val="50000"/>
                </a:spcBef>
              </a:pPr>
              <a:r>
                <a:rPr lang="en-US" altLang="zh-CN" sz="2000" i="1" dirty="0">
                  <a:solidFill>
                    <a:srgbClr val="FF9900"/>
                  </a:solidFill>
                  <a:latin typeface="Arial" panose="020B0604020202020204" pitchFamily="34" charset="0"/>
                </a:rPr>
                <a:t>5</a:t>
              </a:r>
            </a:p>
            <a:p>
              <a:pPr marL="342900" indent="-342900" algn="ctr" fontAlgn="base">
                <a:lnSpc>
                  <a:spcPct val="50000"/>
                </a:lnSpc>
                <a:spcBef>
                  <a:spcPct val="50000"/>
                </a:spcBef>
              </a:pPr>
              <a:r>
                <a:rPr lang="zh-CN" altLang="en-US" sz="2000" i="1" dirty="0">
                  <a:solidFill>
                    <a:srgbClr val="FF9900"/>
                  </a:solidFill>
                  <a:latin typeface="Arial" panose="020B0604020202020204" pitchFamily="34" charset="0"/>
                </a:rPr>
                <a:t>个</a:t>
              </a:r>
            </a:p>
            <a:p>
              <a:pPr marL="342900" indent="-342900" algn="ctr" fontAlgn="base">
                <a:lnSpc>
                  <a:spcPct val="50000"/>
                </a:lnSpc>
                <a:spcBef>
                  <a:spcPct val="50000"/>
                </a:spcBef>
              </a:pPr>
              <a:r>
                <a:rPr lang="zh-CN" altLang="en-US" sz="2000" i="1" dirty="0">
                  <a:solidFill>
                    <a:srgbClr val="FF9900"/>
                  </a:solidFill>
                  <a:latin typeface="Arial" panose="020B0604020202020204" pitchFamily="34" charset="0"/>
                </a:rPr>
                <a:t>码</a:t>
              </a:r>
            </a:p>
          </p:txBody>
        </p:sp>
      </p:grpSp>
      <p:grpSp>
        <p:nvGrpSpPr>
          <p:cNvPr id="12" name="Group 135"/>
          <p:cNvGrpSpPr/>
          <p:nvPr/>
        </p:nvGrpSpPr>
        <p:grpSpPr>
          <a:xfrm>
            <a:off x="762000" y="2133600"/>
            <a:ext cx="8001000" cy="3505200"/>
            <a:chOff x="480" y="1344"/>
            <a:chExt cx="5040" cy="2208"/>
          </a:xfrm>
        </p:grpSpPr>
        <p:sp>
          <p:nvSpPr>
            <p:cNvPr id="95251" name="Text Box 131"/>
            <p:cNvSpPr txBox="1"/>
            <p:nvPr/>
          </p:nvSpPr>
          <p:spPr>
            <a:xfrm>
              <a:off x="5136" y="1344"/>
              <a:ext cx="384" cy="2208"/>
            </a:xfrm>
            <a:prstGeom prst="rect">
              <a:avLst/>
            </a:prstGeom>
            <a:noFill/>
            <a:ln w="12700" cap="flat" cmpd="sng">
              <a:solidFill>
                <a:srgbClr val="00FF00"/>
              </a:solidFill>
              <a:prstDash val="solid"/>
              <a:miter/>
              <a:headEnd type="none" w="med" len="med"/>
              <a:tailEnd type="none" w="med" len="med"/>
            </a:ln>
          </p:spPr>
          <p:txBody>
            <a:bodyPr lIns="0" tIns="118800" rIns="0"/>
            <a:lstStyle/>
            <a:p>
              <a:pPr marL="342900" indent="-342900" algn="ctr" fontAlgn="base">
                <a:lnSpc>
                  <a:spcPct val="50000"/>
                </a:lnSpc>
                <a:spcBef>
                  <a:spcPct val="50000"/>
                </a:spcBef>
              </a:pPr>
              <a:endParaRPr lang="en-US" altLang="zh-CN" sz="2400" i="1" dirty="0">
                <a:latin typeface="Arial" panose="020B0604020202020204" pitchFamily="34" charset="0"/>
              </a:endParaRPr>
            </a:p>
            <a:p>
              <a:pPr marL="342900" indent="-342900" algn="ctr" fontAlgn="base">
                <a:lnSpc>
                  <a:spcPct val="50000"/>
                </a:lnSpc>
                <a:spcBef>
                  <a:spcPct val="50000"/>
                </a:spcBef>
              </a:pPr>
              <a:endParaRPr lang="en-US" altLang="zh-CN" sz="2400" i="1" dirty="0">
                <a:latin typeface="Arial" panose="020B0604020202020204" pitchFamily="34" charset="0"/>
              </a:endParaRPr>
            </a:p>
            <a:p>
              <a:pPr marL="342900" indent="-342900" algn="ctr" fontAlgn="base">
                <a:lnSpc>
                  <a:spcPct val="50000"/>
                </a:lnSpc>
                <a:spcBef>
                  <a:spcPct val="50000"/>
                </a:spcBef>
              </a:pPr>
              <a:r>
                <a:rPr lang="en-US" altLang="zh-CN" sz="2400" i="1" dirty="0">
                  <a:latin typeface="Arial" panose="020B0604020202020204" pitchFamily="34" charset="0"/>
                </a:rPr>
                <a:t> </a:t>
              </a:r>
            </a:p>
            <a:p>
              <a:pPr marL="342900" indent="-342900" algn="ctr" fontAlgn="base">
                <a:lnSpc>
                  <a:spcPct val="50000"/>
                </a:lnSpc>
                <a:spcBef>
                  <a:spcPct val="50000"/>
                </a:spcBef>
              </a:pPr>
              <a:r>
                <a:rPr lang="zh-CN" altLang="en-US" sz="2000" i="1" dirty="0">
                  <a:solidFill>
                    <a:srgbClr val="FF9900"/>
                  </a:solidFill>
                  <a:latin typeface="Arial" panose="020B0604020202020204" pitchFamily="34" charset="0"/>
                </a:rPr>
                <a:t>中</a:t>
              </a:r>
            </a:p>
            <a:p>
              <a:pPr marL="342900" indent="-342900" algn="ctr" fontAlgn="base">
                <a:lnSpc>
                  <a:spcPct val="50000"/>
                </a:lnSpc>
                <a:spcBef>
                  <a:spcPct val="50000"/>
                </a:spcBef>
              </a:pPr>
              <a:r>
                <a:rPr lang="zh-CN" altLang="en-US" sz="2000" i="1" dirty="0">
                  <a:solidFill>
                    <a:srgbClr val="FF9900"/>
                  </a:solidFill>
                  <a:latin typeface="Arial" panose="020B0604020202020204" pitchFamily="34" charset="0"/>
                </a:rPr>
                <a:t>间</a:t>
              </a:r>
            </a:p>
            <a:p>
              <a:pPr marL="342900" indent="-342900" algn="ctr" fontAlgn="base">
                <a:lnSpc>
                  <a:spcPct val="50000"/>
                </a:lnSpc>
                <a:spcBef>
                  <a:spcPct val="50000"/>
                </a:spcBef>
              </a:pPr>
              <a:r>
                <a:rPr lang="en-US" altLang="zh-CN" sz="2000" i="1" dirty="0">
                  <a:solidFill>
                    <a:srgbClr val="FF9900"/>
                  </a:solidFill>
                  <a:latin typeface="Arial" panose="020B0604020202020204" pitchFamily="34" charset="0"/>
                </a:rPr>
                <a:t>10</a:t>
              </a:r>
            </a:p>
            <a:p>
              <a:pPr marL="342900" indent="-342900" algn="ctr" fontAlgn="base">
                <a:lnSpc>
                  <a:spcPct val="50000"/>
                </a:lnSpc>
                <a:spcBef>
                  <a:spcPct val="50000"/>
                </a:spcBef>
              </a:pPr>
              <a:r>
                <a:rPr lang="zh-CN" altLang="en-US" sz="2000" i="1" dirty="0">
                  <a:solidFill>
                    <a:srgbClr val="FF9900"/>
                  </a:solidFill>
                  <a:latin typeface="Arial" panose="020B0604020202020204" pitchFamily="34" charset="0"/>
                </a:rPr>
                <a:t>个</a:t>
              </a:r>
            </a:p>
            <a:p>
              <a:pPr marL="342900" indent="-342900" algn="ctr" fontAlgn="base">
                <a:lnSpc>
                  <a:spcPct val="50000"/>
                </a:lnSpc>
                <a:spcBef>
                  <a:spcPct val="50000"/>
                </a:spcBef>
              </a:pPr>
              <a:r>
                <a:rPr lang="zh-CN" altLang="en-US" sz="2000" i="1" dirty="0">
                  <a:solidFill>
                    <a:srgbClr val="FF9900"/>
                  </a:solidFill>
                  <a:latin typeface="Arial" panose="020B0604020202020204" pitchFamily="34" charset="0"/>
                </a:rPr>
                <a:t>码</a:t>
              </a:r>
            </a:p>
          </p:txBody>
        </p:sp>
        <p:sp>
          <p:nvSpPr>
            <p:cNvPr id="95252" name="Line 133"/>
            <p:cNvSpPr/>
            <p:nvPr/>
          </p:nvSpPr>
          <p:spPr>
            <a:xfrm flipH="1">
              <a:off x="480" y="3552"/>
              <a:ext cx="4944" cy="0"/>
            </a:xfrm>
            <a:prstGeom prst="line">
              <a:avLst/>
            </a:prstGeom>
            <a:ln w="9525" cap="flat" cmpd="sng">
              <a:solidFill>
                <a:srgbClr val="33CC33"/>
              </a:solidFill>
              <a:prstDash val="solid"/>
              <a:headEnd type="none" w="med" len="med"/>
              <a:tailEnd type="none" w="med" len="med"/>
            </a:ln>
          </p:spPr>
        </p:sp>
        <p:sp>
          <p:nvSpPr>
            <p:cNvPr id="95253" name="Line 134"/>
            <p:cNvSpPr/>
            <p:nvPr/>
          </p:nvSpPr>
          <p:spPr>
            <a:xfrm flipH="1">
              <a:off x="576" y="1344"/>
              <a:ext cx="4944" cy="0"/>
            </a:xfrm>
            <a:prstGeom prst="line">
              <a:avLst/>
            </a:prstGeom>
            <a:ln w="9525" cap="flat" cmpd="sng">
              <a:solidFill>
                <a:srgbClr val="33CC33"/>
              </a:solidFill>
              <a:prstDash val="solid"/>
              <a:headEnd type="none" w="med" len="med"/>
              <a:tailEnd type="none" w="med" len="med"/>
            </a:ln>
          </p:spPr>
        </p:sp>
      </p:grpSp>
      <p:sp>
        <p:nvSpPr>
          <p:cNvPr id="57480" name="AutoShape 136"/>
          <p:cNvSpPr/>
          <p:nvPr/>
        </p:nvSpPr>
        <p:spPr>
          <a:xfrm>
            <a:off x="8534400" y="6324600"/>
            <a:ext cx="152400" cy="228600"/>
          </a:xfrm>
          <a:prstGeom prst="downArrow">
            <a:avLst>
              <a:gd name="adj1" fmla="val 50000"/>
              <a:gd name="adj2" fmla="val 37500"/>
            </a:avLst>
          </a:prstGeom>
          <a:noFill/>
          <a:ln w="9525" cap="flat" cmpd="sng">
            <a:solidFill>
              <a:srgbClr val="339966"/>
            </a:solidFill>
            <a:prstDash val="solid"/>
            <a:miter/>
            <a:headEnd type="none" w="med" len="med"/>
            <a:tailEnd type="none" w="med" len="med"/>
          </a:ln>
        </p:spPr>
        <p:txBody>
          <a:bodyPr wrap="none" anchor="ctr" anchorCtr="0">
            <a:spAutoFit/>
          </a:bodyPr>
          <a:lstStyle/>
          <a:p>
            <a:endParaRPr lang="zh-CN" altLang="en-US" dirty="0">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0-#ppt_w/2"/>
                                          </p:val>
                                        </p:tav>
                                        <p:tav tm="100000">
                                          <p:val>
                                            <p:strVal val="#ppt_x"/>
                                          </p:val>
                                        </p:tav>
                                      </p:tavLst>
                                    </p:anim>
                                    <p:anim calcmode="lin" valueType="num">
                                      <p:cBhvr additive="base">
                                        <p:cTn id="33" dur="500" fill="hold"/>
                                        <p:tgtEl>
                                          <p:spTgt spid="1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0-#ppt_w/2"/>
                                          </p:val>
                                        </p:tav>
                                        <p:tav tm="100000">
                                          <p:val>
                                            <p:strVal val="#ppt_x"/>
                                          </p:val>
                                        </p:tav>
                                      </p:tavLst>
                                    </p:anim>
                                    <p:anim calcmode="lin" valueType="num">
                                      <p:cBhvr additive="base">
                                        <p:cTn id="49" dur="500" fill="hold"/>
                                        <p:tgtEl>
                                          <p:spTgt spid="12"/>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57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8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74663" y="698500"/>
            <a:ext cx="3057525" cy="549275"/>
          </a:xfrm>
          <a:prstGeom prst="rect">
            <a:avLst/>
          </a:prstGeom>
          <a:noFill/>
          <a:ln w="9525">
            <a:noFill/>
            <a:miter lim="800000"/>
          </a:ln>
          <a:effectLst/>
        </p:spPr>
        <p:txBody>
          <a:bodyPr wrap="none">
            <a:spAutoFit/>
          </a:bodyPr>
          <a:lstStyle/>
          <a:p>
            <a:pPr marR="0" defTabSz="914400" fontAlgn="base">
              <a:buClrTx/>
              <a:buSzTx/>
              <a:buFontTx/>
              <a:buNone/>
              <a:defRPr/>
            </a:pPr>
            <a:r>
              <a:rPr kumimoji="1" lang="en-US" altLang="zh-CN"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1.5.2  </a:t>
            </a:r>
            <a:r>
              <a:rPr kumimoji="1" lang="zh-CN" altLang="en-US" sz="3000" b="1"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可靠性编码</a:t>
            </a:r>
          </a:p>
        </p:txBody>
      </p:sp>
      <p:sp>
        <p:nvSpPr>
          <p:cNvPr id="37891" name="Text Box 3"/>
          <p:cNvSpPr txBox="1"/>
          <p:nvPr/>
        </p:nvSpPr>
        <p:spPr>
          <a:xfrm>
            <a:off x="820738" y="1492250"/>
            <a:ext cx="7408862" cy="1203325"/>
          </a:xfrm>
          <a:prstGeom prst="rect">
            <a:avLst/>
          </a:prstGeom>
          <a:noFill/>
          <a:ln w="9525">
            <a:noFill/>
          </a:ln>
        </p:spPr>
        <p:txBody>
          <a:bodyPr>
            <a:spAutoFit/>
          </a:bodyPr>
          <a:lstStyle/>
          <a:p>
            <a:pPr indent="762000" fontAlgn="base">
              <a:lnSpc>
                <a:spcPct val="130000"/>
              </a:lnSpc>
              <a:spcBef>
                <a:spcPct val="50000"/>
              </a:spcBef>
            </a:pPr>
            <a:r>
              <a:rPr lang="zh-CN" altLang="en-US" dirty="0">
                <a:latin typeface="Times New Roman" panose="02020603050405020304" pitchFamily="18" charset="0"/>
              </a:rPr>
              <a:t>能减少错误，发现错误，甚至纠正错误的编码称为可靠性编码。</a:t>
            </a:r>
          </a:p>
        </p:txBody>
      </p:sp>
      <p:sp>
        <p:nvSpPr>
          <p:cNvPr id="4" name="矩形 3"/>
          <p:cNvSpPr/>
          <p:nvPr/>
        </p:nvSpPr>
        <p:spPr>
          <a:xfrm>
            <a:off x="1747838" y="3036888"/>
            <a:ext cx="4572000" cy="2032000"/>
          </a:xfrm>
          <a:prstGeom prst="rect">
            <a:avLst/>
          </a:prstGeom>
        </p:spPr>
        <p:txBody>
          <a:bodyPr>
            <a:spAutoFit/>
          </a:bodyPr>
          <a:lstStyle/>
          <a:p>
            <a:pPr marL="0" marR="0" lvl="0" indent="0" algn="l" defTabSz="914400" rtl="0" eaLnBrk="1" fontAlgn="ctr" latinLnBrk="0" hangingPunct="1">
              <a:lnSpc>
                <a:spcPct val="150000"/>
              </a:lnSpc>
              <a:spcBef>
                <a:spcPct val="0"/>
              </a:spcBef>
              <a:spcAft>
                <a:spcPct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 格雷码 </a:t>
            </a:r>
          </a:p>
          <a:p>
            <a:pPr marL="0" marR="0" lvl="0" indent="0" algn="l" defTabSz="914400" rtl="0" eaLnBrk="1" fontAlgn="ctr" latinLnBrk="0" hangingPunct="1">
              <a:lnSpc>
                <a:spcPct val="150000"/>
              </a:lnSpc>
              <a:spcBef>
                <a:spcPct val="0"/>
              </a:spcBef>
              <a:spcAft>
                <a:spcPct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 奇偶校验码 </a:t>
            </a:r>
          </a:p>
          <a:p>
            <a:pPr marL="0" marR="0" lvl="0" indent="0" algn="l" defTabSz="914400" rtl="0" eaLnBrk="1" fontAlgn="ctr" latinLnBrk="0" hangingPunct="1">
              <a:lnSpc>
                <a:spcPct val="150000"/>
              </a:lnSpc>
              <a:spcBef>
                <a:spcPct val="0"/>
              </a:spcBef>
              <a:spcAft>
                <a:spcPct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  海明码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left)">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p:nvPr/>
        </p:nvSpPr>
        <p:spPr>
          <a:xfrm>
            <a:off x="457200" y="2782888"/>
            <a:ext cx="2743200" cy="457200"/>
          </a:xfrm>
          <a:prstGeom prst="rect">
            <a:avLst/>
          </a:prstGeom>
          <a:noFill/>
          <a:ln w="9525">
            <a:noFill/>
          </a:ln>
        </p:spPr>
        <p:txBody>
          <a:bodyPr/>
          <a:lstStyle/>
          <a:p>
            <a:pPr marL="342900" indent="-342900" fontAlgn="base">
              <a:lnSpc>
                <a:spcPct val="90000"/>
              </a:lnSpc>
              <a:spcBef>
                <a:spcPct val="20000"/>
              </a:spcBef>
              <a:buClr>
                <a:schemeClr val="bg2"/>
              </a:buClr>
              <a:buSzPct val="75000"/>
              <a:buFont typeface="Wingdings" panose="05000000000000000000" pitchFamily="2" charset="2"/>
            </a:pPr>
            <a:r>
              <a:rPr lang="zh-CN" altLang="en-US" b="1" dirty="0">
                <a:latin typeface="Times New Roman" panose="02020603050405020304" pitchFamily="18" charset="0"/>
              </a:rPr>
              <a:t>纠错的三个层次</a:t>
            </a:r>
          </a:p>
        </p:txBody>
      </p:sp>
      <p:sp>
        <p:nvSpPr>
          <p:cNvPr id="97283" name="AutoShape 5"/>
          <p:cNvSpPr/>
          <p:nvPr/>
        </p:nvSpPr>
        <p:spPr>
          <a:xfrm>
            <a:off x="3352800" y="2097088"/>
            <a:ext cx="381000" cy="1828800"/>
          </a:xfrm>
          <a:prstGeom prst="leftBrace">
            <a:avLst>
              <a:gd name="adj1" fmla="val 40000"/>
              <a:gd name="adj2" fmla="val 50000"/>
            </a:avLst>
          </a:prstGeom>
          <a:noFill/>
          <a:ln w="9525" cap="flat" cmpd="sng">
            <a:solidFill>
              <a:schemeClr val="tx1"/>
            </a:solidFill>
            <a:prstDash val="solid"/>
            <a:headEnd type="none" w="med" len="med"/>
            <a:tailEnd type="none" w="med" len="med"/>
          </a:ln>
        </p:spPr>
        <p:txBody>
          <a:bodyPr wrap="none" anchor="ctr" anchorCtr="0">
            <a:spAutoFit/>
          </a:bodyPr>
          <a:lstStyle/>
          <a:p>
            <a:endParaRPr lang="zh-CN" altLang="en-US" dirty="0">
              <a:latin typeface="Times New Roman" panose="02020603050405020304" pitchFamily="18" charset="0"/>
            </a:endParaRPr>
          </a:p>
        </p:txBody>
      </p:sp>
      <p:sp>
        <p:nvSpPr>
          <p:cNvPr id="97284" name="Rectangle 6"/>
          <p:cNvSpPr/>
          <p:nvPr/>
        </p:nvSpPr>
        <p:spPr>
          <a:xfrm>
            <a:off x="3810000" y="1944688"/>
            <a:ext cx="4800600" cy="457200"/>
          </a:xfrm>
          <a:prstGeom prst="rect">
            <a:avLst/>
          </a:prstGeom>
          <a:noFill/>
          <a:ln w="9525">
            <a:noFill/>
          </a:ln>
        </p:spPr>
        <p:txBody>
          <a:bodyPr/>
          <a:lstStyle/>
          <a:p>
            <a:pPr marL="342900" indent="-342900" fontAlgn="base">
              <a:lnSpc>
                <a:spcPct val="90000"/>
              </a:lnSpc>
              <a:spcBef>
                <a:spcPct val="20000"/>
              </a:spcBef>
              <a:buClr>
                <a:schemeClr val="bg2"/>
              </a:buClr>
              <a:buSzPct val="75000"/>
              <a:buFont typeface="Wingdings" panose="05000000000000000000" pitchFamily="2" charset="2"/>
            </a:pPr>
            <a:r>
              <a:rPr lang="zh-CN" altLang="en-US" b="1" dirty="0">
                <a:latin typeface="Times New Roman" panose="02020603050405020304" pitchFamily="18" charset="0"/>
              </a:rPr>
              <a:t>编码本身不易出错→</a:t>
            </a:r>
            <a:r>
              <a:rPr lang="zh-CN" altLang="en-US" b="1" dirty="0">
                <a:solidFill>
                  <a:srgbClr val="FF9900"/>
                </a:solidFill>
                <a:latin typeface="Times New Roman" panose="02020603050405020304" pitchFamily="18" charset="0"/>
              </a:rPr>
              <a:t>格雷码</a:t>
            </a:r>
          </a:p>
        </p:txBody>
      </p:sp>
      <p:sp>
        <p:nvSpPr>
          <p:cNvPr id="97285" name="Rectangle 7"/>
          <p:cNvSpPr/>
          <p:nvPr/>
        </p:nvSpPr>
        <p:spPr>
          <a:xfrm>
            <a:off x="3810000" y="2706688"/>
            <a:ext cx="5105400" cy="457200"/>
          </a:xfrm>
          <a:prstGeom prst="rect">
            <a:avLst/>
          </a:prstGeom>
          <a:noFill/>
          <a:ln w="9525">
            <a:noFill/>
          </a:ln>
        </p:spPr>
        <p:txBody>
          <a:bodyPr/>
          <a:lstStyle/>
          <a:p>
            <a:pPr marL="342900" indent="-342900" fontAlgn="base">
              <a:lnSpc>
                <a:spcPct val="90000"/>
              </a:lnSpc>
              <a:spcBef>
                <a:spcPct val="20000"/>
              </a:spcBef>
              <a:buClr>
                <a:schemeClr val="bg2"/>
              </a:buClr>
              <a:buSzPct val="75000"/>
              <a:buFont typeface="Wingdings" panose="05000000000000000000" pitchFamily="2" charset="2"/>
            </a:pPr>
            <a:r>
              <a:rPr lang="zh-CN" altLang="en-US" b="1" dirty="0">
                <a:latin typeface="Times New Roman" panose="02020603050405020304" pitchFamily="18" charset="0"/>
              </a:rPr>
              <a:t>出错能检查出来→</a:t>
            </a:r>
            <a:r>
              <a:rPr lang="zh-CN" altLang="en-US" b="1" dirty="0">
                <a:solidFill>
                  <a:srgbClr val="FF9900"/>
                </a:solidFill>
                <a:latin typeface="Times New Roman" panose="02020603050405020304" pitchFamily="18" charset="0"/>
              </a:rPr>
              <a:t>奇偶校验码</a:t>
            </a:r>
          </a:p>
          <a:p>
            <a:pPr marL="342900" indent="-342900" fontAlgn="base">
              <a:lnSpc>
                <a:spcPct val="90000"/>
              </a:lnSpc>
              <a:spcBef>
                <a:spcPct val="20000"/>
              </a:spcBef>
              <a:buClr>
                <a:schemeClr val="bg2"/>
              </a:buClr>
              <a:buSzPct val="75000"/>
              <a:buFont typeface="Wingdings" panose="05000000000000000000" pitchFamily="2" charset="2"/>
            </a:pPr>
            <a:endParaRPr lang="en-US" altLang="zh-CN" dirty="0">
              <a:latin typeface="Times New Roman" panose="02020603050405020304" pitchFamily="18" charset="0"/>
            </a:endParaRPr>
          </a:p>
        </p:txBody>
      </p:sp>
      <p:sp>
        <p:nvSpPr>
          <p:cNvPr id="97286" name="Rectangle 8"/>
          <p:cNvSpPr/>
          <p:nvPr/>
        </p:nvSpPr>
        <p:spPr>
          <a:xfrm>
            <a:off x="3810000" y="3468688"/>
            <a:ext cx="4724400" cy="457200"/>
          </a:xfrm>
          <a:prstGeom prst="rect">
            <a:avLst/>
          </a:prstGeom>
          <a:noFill/>
          <a:ln w="9525">
            <a:noFill/>
          </a:ln>
        </p:spPr>
        <p:txBody>
          <a:bodyPr/>
          <a:lstStyle/>
          <a:p>
            <a:pPr marL="342900" indent="-342900" fontAlgn="base">
              <a:lnSpc>
                <a:spcPct val="90000"/>
              </a:lnSpc>
              <a:spcBef>
                <a:spcPct val="20000"/>
              </a:spcBef>
              <a:buClr>
                <a:schemeClr val="bg2"/>
              </a:buClr>
              <a:buSzPct val="75000"/>
              <a:buFont typeface="Wingdings" panose="05000000000000000000" pitchFamily="2" charset="2"/>
            </a:pPr>
            <a:r>
              <a:rPr lang="zh-CN" altLang="en-US" b="1" dirty="0">
                <a:latin typeface="Times New Roman" panose="02020603050405020304" pitchFamily="18" charset="0"/>
              </a:rPr>
              <a:t>检查并能纠错→</a:t>
            </a:r>
            <a:r>
              <a:rPr lang="zh-CN" altLang="en-US" b="1" dirty="0">
                <a:solidFill>
                  <a:srgbClr val="FF9900"/>
                </a:solidFill>
                <a:latin typeface="Times New Roman" panose="02020603050405020304" pitchFamily="18" charset="0"/>
              </a:rPr>
              <a:t>海明码</a:t>
            </a:r>
          </a:p>
        </p:txBody>
      </p:sp>
      <p:sp>
        <p:nvSpPr>
          <p:cNvPr id="97287" name="Rectangle 9"/>
          <p:cNvSpPr/>
          <p:nvPr/>
        </p:nvSpPr>
        <p:spPr>
          <a:xfrm>
            <a:off x="2209800" y="4383088"/>
            <a:ext cx="4724400" cy="457200"/>
          </a:xfrm>
          <a:prstGeom prst="rect">
            <a:avLst/>
          </a:prstGeom>
          <a:noFill/>
          <a:ln w="9525">
            <a:noFill/>
          </a:ln>
        </p:spPr>
        <p:txBody>
          <a:bodyPr/>
          <a:lstStyle/>
          <a:p>
            <a:pPr marL="342900" indent="-342900" fontAlgn="base">
              <a:lnSpc>
                <a:spcPct val="90000"/>
              </a:lnSpc>
              <a:spcBef>
                <a:spcPct val="20000"/>
              </a:spcBef>
              <a:buClr>
                <a:schemeClr val="bg2"/>
              </a:buClr>
              <a:buSzPct val="75000"/>
              <a:buFont typeface="Wingdings" panose="05000000000000000000" pitchFamily="2" charset="2"/>
            </a:pPr>
            <a:r>
              <a:rPr lang="zh-CN" altLang="en-US" b="1" i="1" dirty="0">
                <a:latin typeface="Times New Roman" panose="02020603050405020304" pitchFamily="18" charset="0"/>
              </a:rPr>
              <a:t>纠错是以增加硬件为代价的</a:t>
            </a:r>
          </a:p>
        </p:txBody>
      </p:sp>
      <p:sp>
        <p:nvSpPr>
          <p:cNvPr id="72714" name="AutoShape 10"/>
          <p:cNvSpPr/>
          <p:nvPr/>
        </p:nvSpPr>
        <p:spPr>
          <a:xfrm>
            <a:off x="8534400" y="6324600"/>
            <a:ext cx="152400" cy="228600"/>
          </a:xfrm>
          <a:prstGeom prst="downArrow">
            <a:avLst>
              <a:gd name="adj1" fmla="val 50000"/>
              <a:gd name="adj2" fmla="val 37500"/>
            </a:avLst>
          </a:prstGeom>
          <a:noFill/>
          <a:ln w="9525" cap="flat" cmpd="sng">
            <a:solidFill>
              <a:srgbClr val="339966"/>
            </a:solidFill>
            <a:prstDash val="solid"/>
            <a:miter/>
            <a:headEnd type="none" w="med" len="med"/>
            <a:tailEnd type="none" w="med" len="med"/>
          </a:ln>
        </p:spPr>
        <p:txBody>
          <a:bodyPr wrap="none" anchor="ctr" anchorCtr="0">
            <a:spAutoFit/>
          </a:bodyPr>
          <a:lstStyle/>
          <a:p>
            <a:endParaRPr lang="zh-CN" altLang="en-US" dirty="0">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2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58800" y="698500"/>
            <a:ext cx="1970088" cy="519113"/>
          </a:xfrm>
          <a:prstGeom prst="rect">
            <a:avLst/>
          </a:prstGeom>
          <a:noFill/>
          <a:ln w="9525">
            <a:noFill/>
            <a:miter lim="800000"/>
          </a:ln>
          <a:effectLst/>
        </p:spPr>
        <p:txBody>
          <a:bodyPr wrap="none">
            <a:spAutoFit/>
          </a:bodyPr>
          <a:lstStyle/>
          <a:p>
            <a:pPr marR="0" defTabSz="914400" fontAlgn="base">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一、格雷码</a:t>
            </a:r>
          </a:p>
        </p:txBody>
      </p:sp>
      <p:sp>
        <p:nvSpPr>
          <p:cNvPr id="45059" name="Text Box 3"/>
          <p:cNvSpPr txBox="1"/>
          <p:nvPr/>
        </p:nvSpPr>
        <p:spPr>
          <a:xfrm>
            <a:off x="828675" y="1262063"/>
            <a:ext cx="7680325" cy="1158875"/>
          </a:xfrm>
          <a:prstGeom prst="rect">
            <a:avLst/>
          </a:prstGeom>
          <a:noFill/>
          <a:ln w="9525">
            <a:noFill/>
          </a:ln>
        </p:spPr>
        <p:txBody>
          <a:bodyPr>
            <a:spAutoFit/>
          </a:bodyPr>
          <a:lstStyle/>
          <a:p>
            <a:pPr indent="666750" fontAlgn="base">
              <a:lnSpc>
                <a:spcPct val="125000"/>
              </a:lnSpc>
              <a:spcBef>
                <a:spcPct val="50000"/>
              </a:spcBef>
            </a:pPr>
            <a:r>
              <a:rPr lang="zh-CN" altLang="en-US" dirty="0">
                <a:latin typeface="Times New Roman" panose="02020603050405020304" pitchFamily="18" charset="0"/>
              </a:rPr>
              <a:t>在一组数的编码中，如果任意相邻的代码只有一位二进制数不同，即为格雷码。  </a:t>
            </a:r>
          </a:p>
        </p:txBody>
      </p:sp>
      <p:sp>
        <p:nvSpPr>
          <p:cNvPr id="45062" name="Text Box 6"/>
          <p:cNvSpPr txBox="1"/>
          <p:nvPr/>
        </p:nvSpPr>
        <p:spPr>
          <a:xfrm>
            <a:off x="1571625" y="2517775"/>
            <a:ext cx="4806950" cy="519113"/>
          </a:xfrm>
          <a:prstGeom prst="rect">
            <a:avLst/>
          </a:prstGeom>
          <a:noFill/>
          <a:ln w="9525">
            <a:noFill/>
          </a:ln>
        </p:spPr>
        <p:txBody>
          <a:bodyPr wrap="none">
            <a:spAutoFit/>
          </a:bodyPr>
          <a:lstStyle/>
          <a:p>
            <a:pPr fontAlgn="base"/>
            <a:r>
              <a:rPr lang="zh-CN" altLang="en-US" dirty="0">
                <a:latin typeface="Times New Roman" panose="02020603050405020304" pitchFamily="18" charset="0"/>
              </a:rPr>
              <a:t>典型二进制格雷码编码规则：</a:t>
            </a:r>
          </a:p>
        </p:txBody>
      </p:sp>
      <p:grpSp>
        <p:nvGrpSpPr>
          <p:cNvPr id="2" name="Group 11"/>
          <p:cNvGrpSpPr/>
          <p:nvPr/>
        </p:nvGrpSpPr>
        <p:grpSpPr>
          <a:xfrm>
            <a:off x="3111500" y="3138488"/>
            <a:ext cx="2836863" cy="1022350"/>
            <a:chOff x="1130" y="1944"/>
            <a:chExt cx="1787" cy="644"/>
          </a:xfrm>
        </p:grpSpPr>
        <p:graphicFrame>
          <p:nvGraphicFramePr>
            <p:cNvPr id="27653" name="Object 8"/>
            <p:cNvGraphicFramePr/>
            <p:nvPr/>
          </p:nvGraphicFramePr>
          <p:xfrm>
            <a:off x="1390" y="1944"/>
            <a:ext cx="1527" cy="353"/>
          </p:xfrm>
          <a:graphic>
            <a:graphicData uri="http://schemas.openxmlformats.org/presentationml/2006/ole">
              <mc:AlternateContent xmlns:mc="http://schemas.openxmlformats.org/markup-compatibility/2006">
                <mc:Choice xmlns:v="urn:schemas-microsoft-com:vml" Requires="v">
                  <p:oleObj spid="_x0000_s29712" r:id="rId3" imgW="685800" imgH="228600" progId="Equation.3">
                    <p:embed/>
                  </p:oleObj>
                </mc:Choice>
                <mc:Fallback>
                  <p:oleObj r:id="rId3" imgW="685800" imgH="228600" progId="Equation.3">
                    <p:embed/>
                    <p:pic>
                      <p:nvPicPr>
                        <p:cNvPr id="0" name="图片 3128"/>
                        <p:cNvPicPr/>
                        <p:nvPr/>
                      </p:nvPicPr>
                      <p:blipFill>
                        <a:blip r:embed="rId4"/>
                        <a:stretch>
                          <a:fillRect/>
                        </a:stretch>
                      </p:blipFill>
                      <p:spPr>
                        <a:xfrm>
                          <a:off x="1390" y="1944"/>
                          <a:ext cx="1527" cy="353"/>
                        </a:xfrm>
                        <a:prstGeom prst="rect">
                          <a:avLst/>
                        </a:prstGeom>
                        <a:noFill/>
                        <a:ln w="38100">
                          <a:noFill/>
                          <a:miter/>
                        </a:ln>
                      </p:spPr>
                    </p:pic>
                  </p:oleObj>
                </mc:Fallback>
              </mc:AlternateContent>
            </a:graphicData>
          </a:graphic>
        </p:graphicFrame>
        <p:graphicFrame>
          <p:nvGraphicFramePr>
            <p:cNvPr id="27654" name="Object 9"/>
            <p:cNvGraphicFramePr/>
            <p:nvPr/>
          </p:nvGraphicFramePr>
          <p:xfrm>
            <a:off x="1400" y="2232"/>
            <a:ext cx="1386" cy="356"/>
          </p:xfrm>
          <a:graphic>
            <a:graphicData uri="http://schemas.openxmlformats.org/presentationml/2006/ole">
              <mc:AlternateContent xmlns:mc="http://schemas.openxmlformats.org/markup-compatibility/2006">
                <mc:Choice xmlns:v="urn:schemas-microsoft-com:vml" Requires="v">
                  <p:oleObj spid="_x0000_s29713" r:id="rId5" imgW="862965" imgH="228600" progId="Equation.3">
                    <p:embed/>
                  </p:oleObj>
                </mc:Choice>
                <mc:Fallback>
                  <p:oleObj r:id="rId5" imgW="862965" imgH="228600" progId="Equation.3">
                    <p:embed/>
                    <p:pic>
                      <p:nvPicPr>
                        <p:cNvPr id="0" name="图片 3129"/>
                        <p:cNvPicPr/>
                        <p:nvPr/>
                      </p:nvPicPr>
                      <p:blipFill>
                        <a:blip r:embed="rId6"/>
                        <a:stretch>
                          <a:fillRect/>
                        </a:stretch>
                      </p:blipFill>
                      <p:spPr>
                        <a:xfrm>
                          <a:off x="1400" y="2232"/>
                          <a:ext cx="1386" cy="356"/>
                        </a:xfrm>
                        <a:prstGeom prst="rect">
                          <a:avLst/>
                        </a:prstGeom>
                        <a:noFill/>
                        <a:ln w="38100">
                          <a:noFill/>
                          <a:miter/>
                        </a:ln>
                      </p:spPr>
                    </p:pic>
                  </p:oleObj>
                </mc:Fallback>
              </mc:AlternateContent>
            </a:graphicData>
          </a:graphic>
        </p:graphicFrame>
        <p:sp>
          <p:nvSpPr>
            <p:cNvPr id="27672" name="AutoShape 10"/>
            <p:cNvSpPr/>
            <p:nvPr/>
          </p:nvSpPr>
          <p:spPr>
            <a:xfrm>
              <a:off x="1130" y="2071"/>
              <a:ext cx="207" cy="377"/>
            </a:xfrm>
            <a:prstGeom prst="leftBrace">
              <a:avLst>
                <a:gd name="adj1" fmla="val 15177"/>
                <a:gd name="adj2" fmla="val 50000"/>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grpSp>
        <p:nvGrpSpPr>
          <p:cNvPr id="3" name="Group 31"/>
          <p:cNvGrpSpPr/>
          <p:nvPr/>
        </p:nvGrpSpPr>
        <p:grpSpPr>
          <a:xfrm>
            <a:off x="4562475" y="4425950"/>
            <a:ext cx="1976438" cy="1373188"/>
            <a:chOff x="2047" y="2734"/>
            <a:chExt cx="1245" cy="865"/>
          </a:xfrm>
        </p:grpSpPr>
        <p:sp>
          <p:nvSpPr>
            <p:cNvPr id="27661" name="Text Box 15"/>
            <p:cNvSpPr txBox="1"/>
            <p:nvPr/>
          </p:nvSpPr>
          <p:spPr>
            <a:xfrm>
              <a:off x="2047" y="2734"/>
              <a:ext cx="1236" cy="865"/>
            </a:xfrm>
            <a:prstGeom prst="rect">
              <a:avLst/>
            </a:prstGeom>
            <a:noFill/>
            <a:ln w="9525">
              <a:noFill/>
            </a:ln>
          </p:spPr>
          <p:txBody>
            <a:bodyPr wrap="none">
              <a:spAutoFit/>
            </a:bodyPr>
            <a:lstStyle/>
            <a:p>
              <a:pPr fontAlgn="base"/>
              <a:r>
                <a:rPr lang="en-US" altLang="zh-CN" dirty="0">
                  <a:latin typeface="Times New Roman" panose="02020603050405020304" pitchFamily="18" charset="0"/>
                </a:rPr>
                <a:t>1    1    0    1</a:t>
              </a:r>
            </a:p>
            <a:p>
              <a:pPr fontAlgn="base"/>
              <a:endParaRPr lang="en-US" altLang="zh-CN" dirty="0">
                <a:latin typeface="Times New Roman" panose="02020603050405020304" pitchFamily="18" charset="0"/>
              </a:endParaRPr>
            </a:p>
            <a:p>
              <a:pPr fontAlgn="base"/>
              <a:r>
                <a:rPr lang="en-US" altLang="zh-CN" dirty="0">
                  <a:latin typeface="Times New Roman" panose="02020603050405020304" pitchFamily="18" charset="0"/>
                </a:rPr>
                <a:t>1    0    1    1</a:t>
              </a:r>
            </a:p>
          </p:txBody>
        </p:sp>
        <p:graphicFrame>
          <p:nvGraphicFramePr>
            <p:cNvPr id="27650" name="Object 12"/>
            <p:cNvGraphicFramePr/>
            <p:nvPr/>
          </p:nvGraphicFramePr>
          <p:xfrm>
            <a:off x="2373" y="3047"/>
            <a:ext cx="289" cy="314"/>
          </p:xfrm>
          <a:graphic>
            <a:graphicData uri="http://schemas.openxmlformats.org/presentationml/2006/ole">
              <mc:AlternateContent xmlns:mc="http://schemas.openxmlformats.org/markup-compatibility/2006">
                <mc:Choice xmlns:v="urn:schemas-microsoft-com:vml" Requires="v">
                  <p:oleObj spid="_x0000_s29714" r:id="rId7" imgW="165100" imgH="177800" progId="Equation.3">
                    <p:embed/>
                  </p:oleObj>
                </mc:Choice>
                <mc:Fallback>
                  <p:oleObj r:id="rId7" imgW="165100" imgH="177800" progId="Equation.3">
                    <p:embed/>
                    <p:pic>
                      <p:nvPicPr>
                        <p:cNvPr id="0" name="图片 3130"/>
                        <p:cNvPicPr/>
                        <p:nvPr/>
                      </p:nvPicPr>
                      <p:blipFill>
                        <a:blip r:embed="rId8"/>
                        <a:stretch>
                          <a:fillRect/>
                        </a:stretch>
                      </p:blipFill>
                      <p:spPr>
                        <a:xfrm>
                          <a:off x="2373" y="3047"/>
                          <a:ext cx="289" cy="314"/>
                        </a:xfrm>
                        <a:prstGeom prst="rect">
                          <a:avLst/>
                        </a:prstGeom>
                        <a:noFill/>
                        <a:ln w="38100">
                          <a:noFill/>
                          <a:miter/>
                        </a:ln>
                      </p:spPr>
                    </p:pic>
                  </p:oleObj>
                </mc:Fallback>
              </mc:AlternateContent>
            </a:graphicData>
          </a:graphic>
        </p:graphicFrame>
        <p:graphicFrame>
          <p:nvGraphicFramePr>
            <p:cNvPr id="27651" name="Object 13"/>
            <p:cNvGraphicFramePr/>
            <p:nvPr/>
          </p:nvGraphicFramePr>
          <p:xfrm>
            <a:off x="2706" y="3048"/>
            <a:ext cx="289" cy="314"/>
          </p:xfrm>
          <a:graphic>
            <a:graphicData uri="http://schemas.openxmlformats.org/presentationml/2006/ole">
              <mc:AlternateContent xmlns:mc="http://schemas.openxmlformats.org/markup-compatibility/2006">
                <mc:Choice xmlns:v="urn:schemas-microsoft-com:vml" Requires="v">
                  <p:oleObj spid="_x0000_s29715" r:id="rId9" imgW="165100" imgH="177800" progId="Equation.3">
                    <p:embed/>
                  </p:oleObj>
                </mc:Choice>
                <mc:Fallback>
                  <p:oleObj r:id="rId9" imgW="165100" imgH="177800" progId="Equation.3">
                    <p:embed/>
                    <p:pic>
                      <p:nvPicPr>
                        <p:cNvPr id="0" name="图片 3131"/>
                        <p:cNvPicPr/>
                        <p:nvPr/>
                      </p:nvPicPr>
                      <p:blipFill>
                        <a:blip r:embed="rId8"/>
                        <a:stretch>
                          <a:fillRect/>
                        </a:stretch>
                      </p:blipFill>
                      <p:spPr>
                        <a:xfrm>
                          <a:off x="2706" y="3048"/>
                          <a:ext cx="289" cy="314"/>
                        </a:xfrm>
                        <a:prstGeom prst="rect">
                          <a:avLst/>
                        </a:prstGeom>
                        <a:noFill/>
                        <a:ln w="38100">
                          <a:noFill/>
                          <a:miter/>
                        </a:ln>
                      </p:spPr>
                    </p:pic>
                  </p:oleObj>
                </mc:Fallback>
              </mc:AlternateContent>
            </a:graphicData>
          </a:graphic>
        </p:graphicFrame>
        <p:graphicFrame>
          <p:nvGraphicFramePr>
            <p:cNvPr id="27652" name="Object 14"/>
            <p:cNvGraphicFramePr/>
            <p:nvPr/>
          </p:nvGraphicFramePr>
          <p:xfrm>
            <a:off x="3003" y="3041"/>
            <a:ext cx="289" cy="314"/>
          </p:xfrm>
          <a:graphic>
            <a:graphicData uri="http://schemas.openxmlformats.org/presentationml/2006/ole">
              <mc:AlternateContent xmlns:mc="http://schemas.openxmlformats.org/markup-compatibility/2006">
                <mc:Choice xmlns:v="urn:schemas-microsoft-com:vml" Requires="v">
                  <p:oleObj spid="_x0000_s29716" r:id="rId10" imgW="165100" imgH="177800" progId="Equation.3">
                    <p:embed/>
                  </p:oleObj>
                </mc:Choice>
                <mc:Fallback>
                  <p:oleObj r:id="rId10" imgW="165100" imgH="177800" progId="Equation.3">
                    <p:embed/>
                    <p:pic>
                      <p:nvPicPr>
                        <p:cNvPr id="0" name="图片 3132"/>
                        <p:cNvPicPr/>
                        <p:nvPr/>
                      </p:nvPicPr>
                      <p:blipFill>
                        <a:blip r:embed="rId8"/>
                        <a:stretch>
                          <a:fillRect/>
                        </a:stretch>
                      </p:blipFill>
                      <p:spPr>
                        <a:xfrm>
                          <a:off x="3003" y="3041"/>
                          <a:ext cx="289" cy="314"/>
                        </a:xfrm>
                        <a:prstGeom prst="rect">
                          <a:avLst/>
                        </a:prstGeom>
                        <a:noFill/>
                        <a:ln w="38100">
                          <a:noFill/>
                          <a:miter/>
                        </a:ln>
                      </p:spPr>
                    </p:pic>
                  </p:oleObj>
                </mc:Fallback>
              </mc:AlternateContent>
            </a:graphicData>
          </a:graphic>
        </p:graphicFrame>
        <p:sp>
          <p:nvSpPr>
            <p:cNvPr id="27662" name="Line 18"/>
            <p:cNvSpPr/>
            <p:nvPr/>
          </p:nvSpPr>
          <p:spPr>
            <a:xfrm>
              <a:off x="2873" y="2981"/>
              <a:ext cx="186" cy="133"/>
            </a:xfrm>
            <a:prstGeom prst="line">
              <a:avLst/>
            </a:prstGeom>
            <a:ln w="9525" cap="flat" cmpd="sng">
              <a:solidFill>
                <a:schemeClr val="tx1"/>
              </a:solidFill>
              <a:prstDash val="solid"/>
              <a:headEnd type="none" w="med" len="med"/>
              <a:tailEnd type="triangle" w="med" len="med"/>
            </a:ln>
          </p:spPr>
        </p:sp>
        <p:sp>
          <p:nvSpPr>
            <p:cNvPr id="27663" name="Line 19"/>
            <p:cNvSpPr/>
            <p:nvPr/>
          </p:nvSpPr>
          <p:spPr>
            <a:xfrm>
              <a:off x="2533" y="2992"/>
              <a:ext cx="208" cy="155"/>
            </a:xfrm>
            <a:prstGeom prst="line">
              <a:avLst/>
            </a:prstGeom>
            <a:ln w="9525" cap="flat" cmpd="sng">
              <a:solidFill>
                <a:schemeClr val="tx1"/>
              </a:solidFill>
              <a:prstDash val="solid"/>
              <a:headEnd type="none" w="med" len="med"/>
              <a:tailEnd type="triangle" w="med" len="med"/>
            </a:ln>
          </p:spPr>
        </p:sp>
        <p:sp>
          <p:nvSpPr>
            <p:cNvPr id="27664" name="Line 20"/>
            <p:cNvSpPr/>
            <p:nvPr/>
          </p:nvSpPr>
          <p:spPr>
            <a:xfrm>
              <a:off x="2182" y="3003"/>
              <a:ext cx="220" cy="144"/>
            </a:xfrm>
            <a:prstGeom prst="line">
              <a:avLst/>
            </a:prstGeom>
            <a:ln w="9525" cap="flat" cmpd="sng">
              <a:solidFill>
                <a:schemeClr val="tx1"/>
              </a:solidFill>
              <a:prstDash val="solid"/>
              <a:headEnd type="none" w="med" len="med"/>
              <a:tailEnd type="triangle" w="med" len="med"/>
            </a:ln>
          </p:spPr>
        </p:sp>
        <p:sp>
          <p:nvSpPr>
            <p:cNvPr id="27665" name="Line 21"/>
            <p:cNvSpPr/>
            <p:nvPr/>
          </p:nvSpPr>
          <p:spPr>
            <a:xfrm>
              <a:off x="2160" y="2992"/>
              <a:ext cx="0" cy="321"/>
            </a:xfrm>
            <a:prstGeom prst="line">
              <a:avLst/>
            </a:prstGeom>
            <a:ln w="9525" cap="flat" cmpd="sng">
              <a:solidFill>
                <a:srgbClr val="FF0000"/>
              </a:solidFill>
              <a:prstDash val="solid"/>
              <a:headEnd type="none" w="med" len="med"/>
              <a:tailEnd type="triangle" w="med" len="med"/>
            </a:ln>
          </p:spPr>
        </p:sp>
        <p:sp>
          <p:nvSpPr>
            <p:cNvPr id="27666" name="Line 22"/>
            <p:cNvSpPr/>
            <p:nvPr/>
          </p:nvSpPr>
          <p:spPr>
            <a:xfrm>
              <a:off x="2489" y="2981"/>
              <a:ext cx="22" cy="154"/>
            </a:xfrm>
            <a:prstGeom prst="line">
              <a:avLst/>
            </a:prstGeom>
            <a:ln w="9525" cap="flat" cmpd="sng">
              <a:solidFill>
                <a:schemeClr val="tx1"/>
              </a:solidFill>
              <a:prstDash val="solid"/>
              <a:headEnd type="none" w="med" len="med"/>
              <a:tailEnd type="triangle" w="med" len="med"/>
            </a:ln>
          </p:spPr>
        </p:sp>
        <p:sp>
          <p:nvSpPr>
            <p:cNvPr id="27667" name="Line 23"/>
            <p:cNvSpPr/>
            <p:nvPr/>
          </p:nvSpPr>
          <p:spPr>
            <a:xfrm>
              <a:off x="2819" y="2981"/>
              <a:ext cx="0" cy="144"/>
            </a:xfrm>
            <a:prstGeom prst="line">
              <a:avLst/>
            </a:prstGeom>
            <a:ln w="9525" cap="flat" cmpd="sng">
              <a:solidFill>
                <a:schemeClr val="tx1"/>
              </a:solidFill>
              <a:prstDash val="solid"/>
              <a:headEnd type="none" w="med" len="med"/>
              <a:tailEnd type="triangle" w="med" len="med"/>
            </a:ln>
          </p:spPr>
        </p:sp>
        <p:sp>
          <p:nvSpPr>
            <p:cNvPr id="27668" name="Line 24"/>
            <p:cNvSpPr/>
            <p:nvPr/>
          </p:nvSpPr>
          <p:spPr>
            <a:xfrm>
              <a:off x="3158" y="2970"/>
              <a:ext cx="0" cy="155"/>
            </a:xfrm>
            <a:prstGeom prst="line">
              <a:avLst/>
            </a:prstGeom>
            <a:ln w="9525" cap="flat" cmpd="sng">
              <a:solidFill>
                <a:schemeClr val="tx1"/>
              </a:solidFill>
              <a:prstDash val="solid"/>
              <a:headEnd type="none" w="med" len="med"/>
              <a:tailEnd type="triangle" w="med" len="med"/>
            </a:ln>
          </p:spPr>
        </p:sp>
        <p:sp>
          <p:nvSpPr>
            <p:cNvPr id="27669" name="Line 25"/>
            <p:cNvSpPr/>
            <p:nvPr/>
          </p:nvSpPr>
          <p:spPr>
            <a:xfrm>
              <a:off x="2511" y="3269"/>
              <a:ext cx="0" cy="122"/>
            </a:xfrm>
            <a:prstGeom prst="line">
              <a:avLst/>
            </a:prstGeom>
            <a:ln w="9525" cap="flat" cmpd="sng">
              <a:solidFill>
                <a:srgbClr val="FF0000"/>
              </a:solidFill>
              <a:prstDash val="solid"/>
              <a:headEnd type="none" w="med" len="med"/>
              <a:tailEnd type="triangle" w="med" len="med"/>
            </a:ln>
          </p:spPr>
        </p:sp>
        <p:sp>
          <p:nvSpPr>
            <p:cNvPr id="27670" name="Line 26"/>
            <p:cNvSpPr/>
            <p:nvPr/>
          </p:nvSpPr>
          <p:spPr>
            <a:xfrm>
              <a:off x="2829" y="3269"/>
              <a:ext cx="11" cy="122"/>
            </a:xfrm>
            <a:prstGeom prst="line">
              <a:avLst/>
            </a:prstGeom>
            <a:ln w="9525" cap="flat" cmpd="sng">
              <a:solidFill>
                <a:srgbClr val="FF0000"/>
              </a:solidFill>
              <a:prstDash val="solid"/>
              <a:headEnd type="none" w="med" len="med"/>
              <a:tailEnd type="triangle" w="med" len="med"/>
            </a:ln>
          </p:spPr>
        </p:sp>
        <p:sp>
          <p:nvSpPr>
            <p:cNvPr id="27671" name="Line 27"/>
            <p:cNvSpPr/>
            <p:nvPr/>
          </p:nvSpPr>
          <p:spPr>
            <a:xfrm>
              <a:off x="3147" y="3280"/>
              <a:ext cx="11" cy="99"/>
            </a:xfrm>
            <a:prstGeom prst="line">
              <a:avLst/>
            </a:prstGeom>
            <a:ln w="9525" cap="flat" cmpd="sng">
              <a:solidFill>
                <a:srgbClr val="FF0000"/>
              </a:solidFill>
              <a:prstDash val="solid"/>
              <a:headEnd type="none" w="med" len="med"/>
              <a:tailEnd type="triangle" w="med" len="med"/>
            </a:ln>
          </p:spPr>
        </p:sp>
      </p:grpSp>
      <p:sp>
        <p:nvSpPr>
          <p:cNvPr id="45086" name="Text Box 30"/>
          <p:cNvSpPr txBox="1"/>
          <p:nvPr/>
        </p:nvSpPr>
        <p:spPr>
          <a:xfrm>
            <a:off x="1595438" y="4530725"/>
            <a:ext cx="3028950" cy="519113"/>
          </a:xfrm>
          <a:prstGeom prst="rect">
            <a:avLst/>
          </a:prstGeom>
          <a:noFill/>
          <a:ln w="9525">
            <a:noFill/>
          </a:ln>
        </p:spPr>
        <p:txBody>
          <a:bodyPr wrap="none">
            <a:spAutoFit/>
          </a:bodyPr>
          <a:lstStyle/>
          <a:p>
            <a:pPr fontAlgn="base"/>
            <a:r>
              <a:rPr lang="zh-CN" altLang="en-US" dirty="0">
                <a:latin typeface="Times New Roman" panose="02020603050405020304" pitchFamily="18" charset="0"/>
              </a:rPr>
              <a:t>例：</a:t>
            </a:r>
            <a:r>
              <a:rPr lang="en-US" altLang="zh-CN" dirty="0">
                <a:latin typeface="Times New Roman" panose="02020603050405020304" pitchFamily="18" charset="0"/>
              </a:rPr>
              <a:t>13</a:t>
            </a:r>
            <a:r>
              <a:rPr lang="zh-CN" altLang="en-US" dirty="0">
                <a:latin typeface="Times New Roman" panose="02020603050405020304" pitchFamily="18" charset="0"/>
              </a:rPr>
              <a:t>的格雷码：</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 calcmode="lin" valueType="num">
                                      <p:cBhvr additive="base">
                                        <p:cTn id="7" dur="500" fill="hold"/>
                                        <p:tgtEl>
                                          <p:spTgt spid="45059"/>
                                        </p:tgtEl>
                                        <p:attrNameLst>
                                          <p:attrName>ppt_x</p:attrName>
                                        </p:attrNameLst>
                                      </p:cBhvr>
                                      <p:tavLst>
                                        <p:tav tm="0">
                                          <p:val>
                                            <p:strVal val="0-#ppt_w/2"/>
                                          </p:val>
                                        </p:tav>
                                        <p:tav tm="100000">
                                          <p:val>
                                            <p:strVal val="#ppt_x"/>
                                          </p:val>
                                        </p:tav>
                                      </p:tavLst>
                                    </p:anim>
                                    <p:anim calcmode="lin" valueType="num">
                                      <p:cBhvr additive="base">
                                        <p:cTn id="8" dur="500" fill="hold"/>
                                        <p:tgtEl>
                                          <p:spTgt spid="450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62"/>
                                        </p:tgtEl>
                                        <p:attrNameLst>
                                          <p:attrName>style.visibility</p:attrName>
                                        </p:attrNameLst>
                                      </p:cBhvr>
                                      <p:to>
                                        <p:strVal val="visible"/>
                                      </p:to>
                                    </p:set>
                                    <p:anim calcmode="lin" valueType="num">
                                      <p:cBhvr additive="base">
                                        <p:cTn id="13" dur="500" fill="hold"/>
                                        <p:tgtEl>
                                          <p:spTgt spid="45062"/>
                                        </p:tgtEl>
                                        <p:attrNameLst>
                                          <p:attrName>ppt_x</p:attrName>
                                        </p:attrNameLst>
                                      </p:cBhvr>
                                      <p:tavLst>
                                        <p:tav tm="0">
                                          <p:val>
                                            <p:strVal val="0-#ppt_w/2"/>
                                          </p:val>
                                        </p:tav>
                                        <p:tav tm="100000">
                                          <p:val>
                                            <p:strVal val="#ppt_x"/>
                                          </p:val>
                                        </p:tav>
                                      </p:tavLst>
                                    </p:anim>
                                    <p:anim calcmode="lin" valueType="num">
                                      <p:cBhvr additive="base">
                                        <p:cTn id="14" dur="500" fill="hold"/>
                                        <p:tgtEl>
                                          <p:spTgt spid="4506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086"/>
                                        </p:tgtEl>
                                        <p:attrNameLst>
                                          <p:attrName>style.visibility</p:attrName>
                                        </p:attrNameLst>
                                      </p:cBhvr>
                                      <p:to>
                                        <p:strVal val="visible"/>
                                      </p:to>
                                    </p:set>
                                    <p:anim calcmode="lin" valueType="num">
                                      <p:cBhvr additive="base">
                                        <p:cTn id="25" dur="500" fill="hold"/>
                                        <p:tgtEl>
                                          <p:spTgt spid="45086"/>
                                        </p:tgtEl>
                                        <p:attrNameLst>
                                          <p:attrName>ppt_x</p:attrName>
                                        </p:attrNameLst>
                                      </p:cBhvr>
                                      <p:tavLst>
                                        <p:tav tm="0">
                                          <p:val>
                                            <p:strVal val="0-#ppt_w/2"/>
                                          </p:val>
                                        </p:tav>
                                        <p:tav tm="100000">
                                          <p:val>
                                            <p:strVal val="#ppt_x"/>
                                          </p:val>
                                        </p:tav>
                                      </p:tavLst>
                                    </p:anim>
                                    <p:anim calcmode="lin" valueType="num">
                                      <p:cBhvr additive="base">
                                        <p:cTn id="26" dur="500" fill="hold"/>
                                        <p:tgtEl>
                                          <p:spTgt spid="4508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2" grpId="0"/>
      <p:bldP spid="4508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表格 98305"/>
          <p:cNvGraphicFramePr/>
          <p:nvPr/>
        </p:nvGraphicFramePr>
        <p:xfrm>
          <a:off x="625475" y="463550"/>
          <a:ext cx="7808913" cy="6291263"/>
        </p:xfrm>
        <a:graphic>
          <a:graphicData uri="http://schemas.openxmlformats.org/drawingml/2006/table">
            <a:tbl>
              <a:tblPr/>
              <a:tblGrid>
                <a:gridCol w="1338263">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528762">
                  <a:extLst>
                    <a:ext uri="{9D8B030D-6E8A-4147-A177-3AD203B41FA5}">
                      <a16:colId xmlns:a16="http://schemas.microsoft.com/office/drawing/2014/main" val="20002"/>
                    </a:ext>
                  </a:extLst>
                </a:gridCol>
                <a:gridCol w="1982788">
                  <a:extLst>
                    <a:ext uri="{9D8B030D-6E8A-4147-A177-3AD203B41FA5}">
                      <a16:colId xmlns:a16="http://schemas.microsoft.com/office/drawing/2014/main" val="20003"/>
                    </a:ext>
                  </a:extLst>
                </a:gridCol>
                <a:gridCol w="1562100">
                  <a:extLst>
                    <a:ext uri="{9D8B030D-6E8A-4147-A177-3AD203B41FA5}">
                      <a16:colId xmlns:a16="http://schemas.microsoft.com/office/drawing/2014/main" val="20004"/>
                    </a:ext>
                  </a:extLst>
                </a:gridCol>
              </a:tblGrid>
              <a:tr h="365125">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lnSpc>
                          <a:spcPct val="65000"/>
                        </a:lnSpc>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 </a:t>
                      </a:r>
                      <a:r>
                        <a:rPr lang="zh-CN" altLang="en-US" sz="1800" b="1" dirty="0">
                          <a:latin typeface="Arial" panose="020B0604020202020204" pitchFamily="34" charset="0"/>
                        </a:rPr>
                        <a:t>十进制</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 </a:t>
                      </a:r>
                      <a:r>
                        <a:rPr lang="zh-CN" altLang="en-US" sz="1800" b="1" dirty="0">
                          <a:latin typeface="Arial" panose="020B0604020202020204" pitchFamily="34" charset="0"/>
                        </a:rPr>
                        <a:t>二进制</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zh-CN" altLang="en-US" sz="1800" b="1" dirty="0">
                          <a:latin typeface="Arial" panose="020B0604020202020204" pitchFamily="34" charset="0"/>
                        </a:rPr>
                        <a:t>四元</a:t>
                      </a:r>
                      <a:r>
                        <a:rPr lang="en-US" altLang="zh-CN" sz="1800" b="1" dirty="0">
                          <a:latin typeface="Arial" panose="020B0604020202020204" pitchFamily="34" charset="0"/>
                        </a:rPr>
                        <a:t>GREY</a:t>
                      </a:r>
                      <a:r>
                        <a:rPr lang="zh-CN" altLang="en-US" sz="1800" b="1" dirty="0">
                          <a:latin typeface="Arial" panose="020B0604020202020204" pitchFamily="34" charset="0"/>
                        </a:rPr>
                        <a:t>码</a:t>
                      </a:r>
                      <a:endParaRPr lang="en-US" altLang="zh-CN" sz="18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zh-CN" altLang="en-US" sz="1800" b="1" dirty="0">
                          <a:latin typeface="Arial" panose="020B0604020202020204" pitchFamily="34" charset="0"/>
                        </a:rPr>
                        <a:t>三元</a:t>
                      </a:r>
                      <a:r>
                        <a:rPr lang="en-US" altLang="zh-CN" sz="1800" b="1" dirty="0">
                          <a:latin typeface="Arial" panose="020B0604020202020204" pitchFamily="34" charset="0"/>
                        </a:rPr>
                        <a:t>GREY</a:t>
                      </a:r>
                      <a:r>
                        <a:rPr lang="zh-CN" altLang="en-US" sz="1800" b="1" dirty="0">
                          <a:latin typeface="Arial" panose="020B0604020202020204" pitchFamily="34" charset="0"/>
                        </a:rPr>
                        <a:t>码</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zh-CN" altLang="en-US" sz="1800" b="1" dirty="0">
                          <a:latin typeface="Arial" panose="020B0604020202020204" pitchFamily="34" charset="0"/>
                        </a:rPr>
                        <a:t>二元</a:t>
                      </a:r>
                      <a:r>
                        <a:rPr lang="en-US" altLang="zh-CN" sz="1800" b="1" dirty="0">
                          <a:latin typeface="Arial" panose="020B0604020202020204" pitchFamily="34" charset="0"/>
                        </a:rPr>
                        <a:t>GREY</a:t>
                      </a:r>
                      <a:r>
                        <a:rPr lang="zh-CN" altLang="en-US" sz="1800" b="1" dirty="0">
                          <a:latin typeface="Arial" panose="020B0604020202020204" pitchFamily="34" charset="0"/>
                        </a:rPr>
                        <a:t>码</a:t>
                      </a:r>
                      <a:endParaRPr lang="en-US" altLang="zh-CN" sz="1800" b="1"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00FF"/>
                          </a:solidFill>
                          <a:latin typeface="Arial" panose="020B0604020202020204" pitchFamily="34" charset="0"/>
                        </a:rPr>
                        <a:t>00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00FF"/>
                          </a:solidFill>
                          <a:latin typeface="Arial" panose="020B0604020202020204" pitchFamily="34" charset="0"/>
                        </a:rPr>
                        <a:t>01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2</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0010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0011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011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00FF"/>
                          </a:solidFill>
                          <a:latin typeface="Arial" panose="020B0604020202020204" pitchFamily="34" charset="0"/>
                        </a:rPr>
                        <a:t>11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713">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3</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0011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0010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010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00FF"/>
                          </a:solidFill>
                          <a:latin typeface="Arial" panose="020B0604020202020204" pitchFamily="34" charset="0"/>
                        </a:rPr>
                        <a:t>10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4</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0100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0110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110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en-US" altLang="zh-CN" sz="1800" dirty="0">
                        <a:solidFill>
                          <a:srgbClr val="FF00FF"/>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5</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0101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en-US" altLang="zh-CN" sz="1800" dirty="0">
                        <a:solidFill>
                          <a:srgbClr val="FF00FF"/>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6</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0110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0101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101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en-US" altLang="zh-CN" sz="1800" dirty="0">
                        <a:solidFill>
                          <a:srgbClr val="FF00FF"/>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6712">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7</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0100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100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en-US" altLang="zh-CN" sz="1800" dirty="0">
                        <a:solidFill>
                          <a:srgbClr val="FF00FF"/>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8</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1100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en-US" altLang="zh-CN" sz="1800" dirty="0">
                        <a:solidFill>
                          <a:srgbClr val="6B03E9"/>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en-US" altLang="zh-CN" sz="1800" dirty="0">
                        <a:solidFill>
                          <a:srgbClr val="FF00FF"/>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9</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1101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en-US" altLang="zh-CN" sz="1800" dirty="0">
                        <a:solidFill>
                          <a:srgbClr val="6B03E9"/>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en-US" altLang="zh-CN" sz="1800" dirty="0">
                        <a:solidFill>
                          <a:srgbClr val="FF00FF"/>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064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10</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1010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11</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1011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1110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12</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1100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1010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6713">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13</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1101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1011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14</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1110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15</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
        <p:nvSpPr>
          <p:cNvPr id="21" name="圆角矩形标注 20"/>
          <p:cNvSpPr/>
          <p:nvPr/>
        </p:nvSpPr>
        <p:spPr bwMode="auto">
          <a:xfrm>
            <a:off x="6218238" y="3582988"/>
            <a:ext cx="2452688" cy="1362075"/>
          </a:xfrm>
          <a:prstGeom prst="wedgeRoundRectCallout">
            <a:avLst>
              <a:gd name="adj1" fmla="val 8360"/>
              <a:gd name="adj2" fmla="val -139183"/>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0" tIns="0" rIns="0" bIns="0">
            <a:spAutoFit/>
          </a:bodyPr>
          <a:lstStyle/>
          <a:p>
            <a:pPr marL="0" marR="0" lvl="0" indent="0" algn="l" defTabSz="914400" rtl="0" eaLnBrk="1" fontAlgn="ctr"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mn-cs"/>
              </a:rPr>
              <a:t>第一项改变最右边的码元，第二项改变右起第一个为</a:t>
            </a:r>
            <a:r>
              <a:rPr kumimoji="0" lang="en-US" altLang="zh-CN" sz="2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mn-cs"/>
              </a:rPr>
              <a:t>1</a:t>
            </a:r>
            <a:r>
              <a:rPr kumimoji="0" lang="zh-CN" altLang="en-US" sz="2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mn-cs"/>
              </a:rPr>
              <a:t>的码元左边的码元。。。</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Text Box 3"/>
          <p:cNvSpPr txBox="1">
            <a:spLocks noChangeArrowheads="1"/>
          </p:cNvSpPr>
          <p:nvPr/>
        </p:nvSpPr>
        <p:spPr bwMode="auto">
          <a:xfrm>
            <a:off x="177800" y="539750"/>
            <a:ext cx="4705350" cy="549275"/>
          </a:xfrm>
          <a:prstGeom prst="rect">
            <a:avLst/>
          </a:prstGeom>
          <a:noFill/>
          <a:ln w="9525">
            <a:noFill/>
            <a:miter lim="800000"/>
          </a:ln>
          <a:effectLst/>
        </p:spPr>
        <p:txBody>
          <a:bodyPr>
            <a:spAutoFit/>
          </a:bodyPr>
          <a:lstStyle/>
          <a:p>
            <a:pPr marR="0" defTabSz="914400" fontAlgn="base">
              <a:buClrTx/>
              <a:buSzTx/>
              <a:buFontTx/>
              <a:buNone/>
              <a:defRPr/>
            </a:pPr>
            <a:r>
              <a:rPr kumimoji="1" lang="en-US" altLang="zh-CN" sz="3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1.1.4   </a:t>
            </a:r>
            <a:r>
              <a:rPr kumimoji="1" lang="zh-CN" altLang="en-US" sz="3000" b="1"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二进制数的特点</a:t>
            </a:r>
          </a:p>
        </p:txBody>
      </p:sp>
      <p:sp>
        <p:nvSpPr>
          <p:cNvPr id="179204" name="Text Box 4"/>
          <p:cNvSpPr txBox="1"/>
          <p:nvPr/>
        </p:nvSpPr>
        <p:spPr>
          <a:xfrm>
            <a:off x="895350" y="1495425"/>
            <a:ext cx="7219950" cy="519113"/>
          </a:xfrm>
          <a:prstGeom prst="rect">
            <a:avLst/>
          </a:prstGeom>
          <a:noFill/>
          <a:ln w="9525">
            <a:noFill/>
          </a:ln>
        </p:spPr>
        <p:txBody>
          <a:bodyPr>
            <a:spAutoFit/>
          </a:bodyPr>
          <a:lstStyle/>
          <a:p>
            <a:pPr fontAlgn="base">
              <a:spcBef>
                <a:spcPct val="50000"/>
              </a:spcBef>
              <a:buChar char="•"/>
            </a:pPr>
            <a:r>
              <a:rPr lang="en-US" altLang="zh-CN" b="1" dirty="0">
                <a:latin typeface="Times New Roman" panose="02020603050405020304" pitchFamily="18" charset="0"/>
              </a:rPr>
              <a:t>   </a:t>
            </a:r>
            <a:r>
              <a:rPr lang="zh-CN" altLang="en-US" b="1" dirty="0">
                <a:latin typeface="Times New Roman" panose="02020603050405020304" pitchFamily="18" charset="0"/>
              </a:rPr>
              <a:t>只有两个数码</a:t>
            </a:r>
            <a:r>
              <a:rPr lang="en-US" altLang="zh-CN" b="1" dirty="0">
                <a:latin typeface="Times New Roman" panose="02020603050405020304" pitchFamily="18" charset="0"/>
              </a:rPr>
              <a:t>, </a:t>
            </a:r>
            <a:r>
              <a:rPr lang="zh-CN" altLang="en-US" b="1" dirty="0">
                <a:latin typeface="Times New Roman" panose="02020603050405020304" pitchFamily="18" charset="0"/>
              </a:rPr>
              <a:t>很容易用物理器件来实现。</a:t>
            </a:r>
          </a:p>
        </p:txBody>
      </p:sp>
      <p:sp>
        <p:nvSpPr>
          <p:cNvPr id="179205" name="Text Box 5"/>
          <p:cNvSpPr txBox="1"/>
          <p:nvPr/>
        </p:nvSpPr>
        <p:spPr>
          <a:xfrm>
            <a:off x="895350" y="2308225"/>
            <a:ext cx="3105150" cy="519113"/>
          </a:xfrm>
          <a:prstGeom prst="rect">
            <a:avLst/>
          </a:prstGeom>
          <a:noFill/>
          <a:ln w="9525">
            <a:noFill/>
          </a:ln>
        </p:spPr>
        <p:txBody>
          <a:bodyPr>
            <a:spAutoFit/>
          </a:bodyPr>
          <a:lstStyle/>
          <a:p>
            <a:pPr fontAlgn="base">
              <a:spcBef>
                <a:spcPct val="50000"/>
              </a:spcBef>
              <a:buChar char="•"/>
            </a:pPr>
            <a:r>
              <a:rPr lang="en-US" altLang="zh-CN" b="1" dirty="0">
                <a:latin typeface="Times New Roman" panose="02020603050405020304" pitchFamily="18" charset="0"/>
              </a:rPr>
              <a:t>   </a:t>
            </a:r>
            <a:r>
              <a:rPr lang="zh-CN" altLang="en-US" b="1" dirty="0">
                <a:latin typeface="Times New Roman" panose="02020603050405020304" pitchFamily="18" charset="0"/>
              </a:rPr>
              <a:t>运算规则简单。</a:t>
            </a:r>
          </a:p>
        </p:txBody>
      </p:sp>
      <p:sp>
        <p:nvSpPr>
          <p:cNvPr id="179206" name="Text Box 6"/>
          <p:cNvSpPr txBox="1"/>
          <p:nvPr/>
        </p:nvSpPr>
        <p:spPr>
          <a:xfrm>
            <a:off x="895350" y="3152775"/>
            <a:ext cx="5734050" cy="519113"/>
          </a:xfrm>
          <a:prstGeom prst="rect">
            <a:avLst/>
          </a:prstGeom>
          <a:noFill/>
          <a:ln w="9525">
            <a:noFill/>
          </a:ln>
        </p:spPr>
        <p:txBody>
          <a:bodyPr>
            <a:spAutoFit/>
          </a:bodyPr>
          <a:lstStyle/>
          <a:p>
            <a:pPr fontAlgn="base">
              <a:spcBef>
                <a:spcPct val="50000"/>
              </a:spcBef>
              <a:buChar char="•"/>
            </a:pPr>
            <a:r>
              <a:rPr lang="en-US" altLang="zh-CN" b="1" dirty="0">
                <a:latin typeface="Times New Roman" panose="02020603050405020304" pitchFamily="18" charset="0"/>
              </a:rPr>
              <a:t>   </a:t>
            </a:r>
            <a:r>
              <a:rPr lang="zh-CN" altLang="en-US" b="1" dirty="0">
                <a:latin typeface="Times New Roman" panose="02020603050405020304" pitchFamily="18" charset="0"/>
              </a:rPr>
              <a:t>可使用逻辑代数这一数学工具。</a:t>
            </a:r>
          </a:p>
        </p:txBody>
      </p:sp>
      <p:sp>
        <p:nvSpPr>
          <p:cNvPr id="47110" name="Text Box 7"/>
          <p:cNvSpPr txBox="1"/>
          <p:nvPr/>
        </p:nvSpPr>
        <p:spPr>
          <a:xfrm>
            <a:off x="1876425" y="1854200"/>
            <a:ext cx="184150" cy="336550"/>
          </a:xfrm>
          <a:prstGeom prst="rect">
            <a:avLst/>
          </a:prstGeom>
          <a:noFill/>
          <a:ln w="9525">
            <a:noFill/>
          </a:ln>
        </p:spPr>
        <p:txBody>
          <a:bodyPr wrap="none">
            <a:spAutoFit/>
          </a:bodyPr>
          <a:lstStyle/>
          <a:p>
            <a:pPr fontAlgn="base"/>
            <a:endParaRPr lang="zh-CN" altLang="zh-CN" sz="1600" b="1" dirty="0">
              <a:latin typeface="Arial" panose="020B0604020202020204" pitchFamily="34" charset="0"/>
            </a:endParaRPr>
          </a:p>
        </p:txBody>
      </p:sp>
      <p:sp>
        <p:nvSpPr>
          <p:cNvPr id="179211" name="Text Box 11"/>
          <p:cNvSpPr txBox="1"/>
          <p:nvPr/>
        </p:nvSpPr>
        <p:spPr>
          <a:xfrm>
            <a:off x="890588" y="4048125"/>
            <a:ext cx="7219950" cy="519113"/>
          </a:xfrm>
          <a:prstGeom prst="rect">
            <a:avLst/>
          </a:prstGeom>
          <a:noFill/>
          <a:ln w="9525">
            <a:noFill/>
          </a:ln>
        </p:spPr>
        <p:txBody>
          <a:bodyPr>
            <a:spAutoFit/>
          </a:bodyPr>
          <a:lstStyle/>
          <a:p>
            <a:pPr fontAlgn="base">
              <a:spcBef>
                <a:spcPct val="50000"/>
              </a:spcBef>
              <a:buChar char="•"/>
            </a:pPr>
            <a:r>
              <a:rPr lang="en-US" altLang="zh-CN" b="1" dirty="0">
                <a:latin typeface="Times New Roman" panose="02020603050405020304" pitchFamily="18" charset="0"/>
              </a:rPr>
              <a:t>   </a:t>
            </a:r>
            <a:r>
              <a:rPr lang="zh-CN" altLang="en-US" b="1" dirty="0">
                <a:latin typeface="Times New Roman" panose="02020603050405020304" pitchFamily="18" charset="0"/>
              </a:rPr>
              <a:t>节省设备</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79204"/>
                                        </p:tgtEl>
                                        <p:attrNameLst>
                                          <p:attrName>style.visibility</p:attrName>
                                        </p:attrNameLst>
                                      </p:cBhvr>
                                      <p:to>
                                        <p:strVal val="visible"/>
                                      </p:to>
                                    </p:set>
                                    <p:anim calcmode="lin" valueType="num">
                                      <p:cBhvr additive="base">
                                        <p:cTn id="11" dur="500" fill="hold"/>
                                        <p:tgtEl>
                                          <p:spTgt spid="179204"/>
                                        </p:tgtEl>
                                        <p:attrNameLst>
                                          <p:attrName>ppt_x</p:attrName>
                                        </p:attrNameLst>
                                      </p:cBhvr>
                                      <p:tavLst>
                                        <p:tav tm="0">
                                          <p:val>
                                            <p:strVal val="#ppt_x"/>
                                          </p:val>
                                        </p:tav>
                                        <p:tav tm="100000">
                                          <p:val>
                                            <p:strVal val="#ppt_x"/>
                                          </p:val>
                                        </p:tav>
                                      </p:tavLst>
                                    </p:anim>
                                    <p:anim calcmode="lin" valueType="num">
                                      <p:cBhvr additive="base">
                                        <p:cTn id="12" dur="500" fill="hold"/>
                                        <p:tgtEl>
                                          <p:spTgt spid="17920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9205"/>
                                        </p:tgtEl>
                                        <p:attrNameLst>
                                          <p:attrName>style.visibility</p:attrName>
                                        </p:attrNameLst>
                                      </p:cBhvr>
                                      <p:to>
                                        <p:strVal val="visible"/>
                                      </p:to>
                                    </p:set>
                                    <p:anim calcmode="lin" valueType="num">
                                      <p:cBhvr additive="base">
                                        <p:cTn id="17" dur="500" fill="hold"/>
                                        <p:tgtEl>
                                          <p:spTgt spid="179205"/>
                                        </p:tgtEl>
                                        <p:attrNameLst>
                                          <p:attrName>ppt_x</p:attrName>
                                        </p:attrNameLst>
                                      </p:cBhvr>
                                      <p:tavLst>
                                        <p:tav tm="0">
                                          <p:val>
                                            <p:strVal val="#ppt_x"/>
                                          </p:val>
                                        </p:tav>
                                        <p:tav tm="100000">
                                          <p:val>
                                            <p:strVal val="#ppt_x"/>
                                          </p:val>
                                        </p:tav>
                                      </p:tavLst>
                                    </p:anim>
                                    <p:anim calcmode="lin" valueType="num">
                                      <p:cBhvr additive="base">
                                        <p:cTn id="18" dur="500" fill="hold"/>
                                        <p:tgtEl>
                                          <p:spTgt spid="17920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9206"/>
                                        </p:tgtEl>
                                        <p:attrNameLst>
                                          <p:attrName>style.visibility</p:attrName>
                                        </p:attrNameLst>
                                      </p:cBhvr>
                                      <p:to>
                                        <p:strVal val="visible"/>
                                      </p:to>
                                    </p:set>
                                    <p:anim calcmode="lin" valueType="num">
                                      <p:cBhvr additive="base">
                                        <p:cTn id="23" dur="500" fill="hold"/>
                                        <p:tgtEl>
                                          <p:spTgt spid="179206"/>
                                        </p:tgtEl>
                                        <p:attrNameLst>
                                          <p:attrName>ppt_x</p:attrName>
                                        </p:attrNameLst>
                                      </p:cBhvr>
                                      <p:tavLst>
                                        <p:tav tm="0">
                                          <p:val>
                                            <p:strVal val="#ppt_x"/>
                                          </p:val>
                                        </p:tav>
                                        <p:tav tm="100000">
                                          <p:val>
                                            <p:strVal val="#ppt_x"/>
                                          </p:val>
                                        </p:tav>
                                      </p:tavLst>
                                    </p:anim>
                                    <p:anim calcmode="lin" valueType="num">
                                      <p:cBhvr additive="base">
                                        <p:cTn id="24" dur="500" fill="hold"/>
                                        <p:tgtEl>
                                          <p:spTgt spid="17920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9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p:bldP spid="179204" grpId="0"/>
      <p:bldP spid="179205" grpId="0"/>
      <p:bldP spid="179206" grpId="0"/>
      <p:bldP spid="17921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a:xfrm>
            <a:off x="457200" y="457200"/>
            <a:ext cx="2819400" cy="533400"/>
          </a:xfrm>
        </p:spPr>
        <p:txBody>
          <a:bodyPr vert="horz" wrap="square" lIns="91440" tIns="45720" rIns="91440" bIns="45720" anchor="ctr" anchorCtr="0"/>
          <a:lstStyle/>
          <a:p>
            <a:r>
              <a:rPr lang="zh-CN" altLang="en-US" sz="2800" dirty="0">
                <a:latin typeface="Times New Roman" panose="02020603050405020304" pitchFamily="18" charset="0"/>
              </a:rPr>
              <a:t>格雷码的特点：</a:t>
            </a:r>
          </a:p>
        </p:txBody>
      </p:sp>
      <p:graphicFrame>
        <p:nvGraphicFramePr>
          <p:cNvPr id="99331" name="表格 99330"/>
          <p:cNvGraphicFramePr/>
          <p:nvPr/>
        </p:nvGraphicFramePr>
        <p:xfrm>
          <a:off x="5638800" y="152400"/>
          <a:ext cx="3100388" cy="6291263"/>
        </p:xfrm>
        <a:graphic>
          <a:graphicData uri="http://schemas.openxmlformats.org/drawingml/2006/table">
            <a:tbl>
              <a:tblPr/>
              <a:tblGrid>
                <a:gridCol w="973138">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365125">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lnSpc>
                          <a:spcPct val="65000"/>
                        </a:lnSpc>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 </a:t>
                      </a:r>
                      <a:r>
                        <a:rPr lang="zh-CN" altLang="en-US" sz="1800" b="1" dirty="0">
                          <a:latin typeface="Arial" panose="020B0604020202020204" pitchFamily="34" charset="0"/>
                        </a:rPr>
                        <a:t>十进制</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 </a:t>
                      </a:r>
                      <a:r>
                        <a:rPr lang="zh-CN" altLang="en-US" sz="1800" b="1" dirty="0">
                          <a:latin typeface="Arial" panose="020B0604020202020204" pitchFamily="34" charset="0"/>
                        </a:rPr>
                        <a:t>二进制</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GREY1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0 0 0 0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0 0 0 1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2</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0010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0 0 1 1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713">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3</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0011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0 0 1 0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4</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0100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0 1 1 0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5</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0101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0 1 1 1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6</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0110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0 1 0 1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6712">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7</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0 1 0 0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8</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1 1 0 0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9</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1 1 0 1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064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10</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1010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1 1 1 1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11</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1011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1 1 1 0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12</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1100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1 0 1 0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6713">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13</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1101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1 0 1 1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14</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1110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1 0 0 1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15</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1 0 0 0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
        <p:nvSpPr>
          <p:cNvPr id="99405" name="Rectangle 116"/>
          <p:cNvSpPr/>
          <p:nvPr/>
        </p:nvSpPr>
        <p:spPr>
          <a:xfrm>
            <a:off x="457200" y="1143000"/>
            <a:ext cx="3200400" cy="609600"/>
          </a:xfrm>
          <a:prstGeom prst="rect">
            <a:avLst/>
          </a:prstGeom>
          <a:noFill/>
          <a:ln w="9525">
            <a:noFill/>
          </a:ln>
        </p:spPr>
        <p:txBody>
          <a:bodyPr anchor="ctr" anchorCtr="0"/>
          <a:lstStyle/>
          <a:p>
            <a:pPr fontAlgn="base"/>
            <a:r>
              <a:rPr lang="en-US" altLang="zh-CN" sz="3200" dirty="0">
                <a:latin typeface="Arial" panose="020B0604020202020204" pitchFamily="34" charset="0"/>
              </a:rPr>
              <a:t>⒈ </a:t>
            </a:r>
            <a:r>
              <a:rPr lang="zh-CN" altLang="en-US" sz="3200" dirty="0">
                <a:latin typeface="Arial" panose="020B0604020202020204" pitchFamily="34" charset="0"/>
              </a:rPr>
              <a:t>海明距离＝</a:t>
            </a:r>
            <a:r>
              <a:rPr lang="en-US" altLang="zh-CN" sz="3200" dirty="0">
                <a:latin typeface="Arial" panose="020B0604020202020204" pitchFamily="34" charset="0"/>
              </a:rPr>
              <a:t>1</a:t>
            </a:r>
          </a:p>
        </p:txBody>
      </p:sp>
      <p:sp>
        <p:nvSpPr>
          <p:cNvPr id="99406" name="Rectangle 117"/>
          <p:cNvSpPr/>
          <p:nvPr/>
        </p:nvSpPr>
        <p:spPr>
          <a:xfrm>
            <a:off x="457200" y="1752600"/>
            <a:ext cx="4876800" cy="1524000"/>
          </a:xfrm>
          <a:prstGeom prst="rect">
            <a:avLst/>
          </a:prstGeom>
          <a:noFill/>
          <a:ln w="9525">
            <a:noFill/>
          </a:ln>
        </p:spPr>
        <p:txBody>
          <a:bodyPr anchor="ctr" anchorCtr="0"/>
          <a:lstStyle/>
          <a:p>
            <a:pPr fontAlgn="base"/>
            <a:r>
              <a:rPr lang="en-US" altLang="zh-CN" sz="3200" dirty="0">
                <a:latin typeface="Arial" panose="020B0604020202020204" pitchFamily="34" charset="0"/>
              </a:rPr>
              <a:t>⒉ </a:t>
            </a:r>
            <a:r>
              <a:rPr lang="zh-CN" altLang="en-US" sz="3200" dirty="0">
                <a:latin typeface="Arial" panose="020B0604020202020204" pitchFamily="34" charset="0"/>
              </a:rPr>
              <a:t>循环特性</a:t>
            </a:r>
          </a:p>
          <a:p>
            <a:pPr fontAlgn="base"/>
            <a:r>
              <a:rPr lang="zh-CN" altLang="en-US" sz="3200" dirty="0">
                <a:latin typeface="Arial" panose="020B0604020202020204" pitchFamily="34" charset="0"/>
              </a:rPr>
              <a:t>    </a:t>
            </a:r>
            <a:r>
              <a:rPr lang="en-US" altLang="zh-CN" sz="2400" b="1" dirty="0">
                <a:latin typeface="Arial" panose="020B0604020202020204" pitchFamily="34" charset="0"/>
              </a:rPr>
              <a:t>n</a:t>
            </a:r>
            <a:r>
              <a:rPr lang="zh-CN" altLang="en-US" sz="2400" b="1" dirty="0">
                <a:latin typeface="Arial" panose="020B0604020202020204" pitchFamily="34" charset="0"/>
              </a:rPr>
              <a:t>一定时最大数的第</a:t>
            </a:r>
            <a:r>
              <a:rPr lang="en-US" altLang="zh-CN" sz="2400" b="1" dirty="0">
                <a:latin typeface="Arial" panose="020B0604020202020204" pitchFamily="34" charset="0"/>
              </a:rPr>
              <a:t>n</a:t>
            </a:r>
            <a:r>
              <a:rPr lang="zh-CN" altLang="en-US" sz="2400" b="1" dirty="0">
                <a:latin typeface="Arial" panose="020B0604020202020204" pitchFamily="34" charset="0"/>
              </a:rPr>
              <a:t>位为</a:t>
            </a:r>
            <a:r>
              <a:rPr lang="en-US" altLang="zh-CN" sz="2400" b="1" dirty="0">
                <a:latin typeface="Arial" panose="020B0604020202020204" pitchFamily="34" charset="0"/>
              </a:rPr>
              <a:t>1</a:t>
            </a:r>
            <a:r>
              <a:rPr lang="zh-CN" altLang="en-US" sz="2400" b="1" dirty="0">
                <a:latin typeface="Arial" panose="020B0604020202020204" pitchFamily="34" charset="0"/>
              </a:rPr>
              <a:t>，其余各位为</a:t>
            </a:r>
            <a:r>
              <a:rPr lang="en-US" altLang="zh-CN" sz="2400" b="1" dirty="0">
                <a:latin typeface="Arial" panose="020B0604020202020204" pitchFamily="34" charset="0"/>
              </a:rPr>
              <a:t>0</a:t>
            </a:r>
            <a:r>
              <a:rPr lang="en-US" altLang="zh-CN" sz="3200" dirty="0">
                <a:latin typeface="Arial" panose="020B0604020202020204" pitchFamily="34" charset="0"/>
              </a:rPr>
              <a:t> </a:t>
            </a:r>
            <a:r>
              <a:rPr lang="zh-CN" altLang="en-US" sz="3200" dirty="0">
                <a:latin typeface="Arial" panose="020B0604020202020204" pitchFamily="34" charset="0"/>
              </a:rPr>
              <a:t>。  </a:t>
            </a:r>
          </a:p>
        </p:txBody>
      </p:sp>
      <p:sp>
        <p:nvSpPr>
          <p:cNvPr id="99407" name="Rectangle 118"/>
          <p:cNvSpPr/>
          <p:nvPr/>
        </p:nvSpPr>
        <p:spPr>
          <a:xfrm>
            <a:off x="457200" y="3276600"/>
            <a:ext cx="4114800" cy="1295400"/>
          </a:xfrm>
          <a:prstGeom prst="rect">
            <a:avLst/>
          </a:prstGeom>
          <a:noFill/>
          <a:ln w="9525">
            <a:noFill/>
          </a:ln>
        </p:spPr>
        <p:txBody>
          <a:bodyPr anchor="ctr" anchorCtr="0"/>
          <a:lstStyle/>
          <a:p>
            <a:pPr fontAlgn="base"/>
            <a:r>
              <a:rPr lang="en-US" altLang="zh-CN" sz="3200" dirty="0">
                <a:latin typeface="Arial" panose="020B0604020202020204" pitchFamily="34" charset="0"/>
              </a:rPr>
              <a:t>⒊ </a:t>
            </a:r>
            <a:r>
              <a:rPr lang="zh-CN" altLang="en-US" sz="3200" dirty="0">
                <a:latin typeface="Arial" panose="020B0604020202020204" pitchFamily="34" charset="0"/>
              </a:rPr>
              <a:t>具有反射特性</a:t>
            </a:r>
          </a:p>
          <a:p>
            <a:pPr fontAlgn="base"/>
            <a:r>
              <a:rPr lang="zh-CN" altLang="en-US" sz="2400" dirty="0">
                <a:latin typeface="Arial" panose="020B0604020202020204" pitchFamily="34" charset="0"/>
              </a:rPr>
              <a:t>    </a:t>
            </a:r>
            <a:r>
              <a:rPr lang="zh-CN" altLang="en-US" sz="2400" b="1" dirty="0">
                <a:latin typeface="Arial" panose="020B0604020202020204" pitchFamily="34" charset="0"/>
              </a:rPr>
              <a:t>第</a:t>
            </a:r>
            <a:r>
              <a:rPr lang="en-US" altLang="zh-CN" sz="2400" b="1" dirty="0">
                <a:latin typeface="Arial" panose="020B0604020202020204" pitchFamily="34" charset="0"/>
              </a:rPr>
              <a:t>n</a:t>
            </a:r>
            <a:r>
              <a:rPr lang="zh-CN" altLang="en-US" sz="2400" b="1" dirty="0">
                <a:latin typeface="Arial" panose="020B0604020202020204" pitchFamily="34" charset="0"/>
              </a:rPr>
              <a:t>位为反射位，以第</a:t>
            </a:r>
            <a:r>
              <a:rPr lang="en-US" altLang="zh-CN" sz="2400" b="1" dirty="0">
                <a:latin typeface="Arial" panose="020B0604020202020204" pitchFamily="34" charset="0"/>
              </a:rPr>
              <a:t>n</a:t>
            </a:r>
            <a:r>
              <a:rPr lang="zh-CN" altLang="en-US" sz="2400" b="1" dirty="0">
                <a:latin typeface="Arial" panose="020B0604020202020204" pitchFamily="34" charset="0"/>
              </a:rPr>
              <a:t>位的</a:t>
            </a:r>
            <a:r>
              <a:rPr lang="en-US" altLang="zh-CN" sz="2400" b="1" dirty="0">
                <a:latin typeface="Arial" panose="020B0604020202020204" pitchFamily="34" charset="0"/>
              </a:rPr>
              <a:t>0</a:t>
            </a:r>
            <a:r>
              <a:rPr lang="zh-CN" altLang="en-US" sz="2400" b="1" dirty="0">
                <a:latin typeface="Arial" panose="020B0604020202020204" pitchFamily="34" charset="0"/>
              </a:rPr>
              <a:t>、</a:t>
            </a:r>
            <a:r>
              <a:rPr lang="en-US" altLang="zh-CN" sz="2400" b="1" dirty="0">
                <a:latin typeface="Arial" panose="020B0604020202020204" pitchFamily="34" charset="0"/>
              </a:rPr>
              <a:t>1</a:t>
            </a:r>
            <a:r>
              <a:rPr lang="zh-CN" altLang="en-US" sz="2400" b="1" dirty="0">
                <a:latin typeface="Arial" panose="020B0604020202020204" pitchFamily="34" charset="0"/>
              </a:rPr>
              <a:t>交界处为轴上下对称。</a:t>
            </a:r>
            <a:endParaRPr lang="zh-CN" altLang="en-US" sz="3200" dirty="0">
              <a:latin typeface="Arial" panose="020B0604020202020204" pitchFamily="34" charset="0"/>
            </a:endParaRPr>
          </a:p>
        </p:txBody>
      </p:sp>
      <p:sp>
        <p:nvSpPr>
          <p:cNvPr id="99408" name="Rectangle 119"/>
          <p:cNvSpPr/>
          <p:nvPr/>
        </p:nvSpPr>
        <p:spPr>
          <a:xfrm>
            <a:off x="457200" y="4572000"/>
            <a:ext cx="4343400" cy="1828800"/>
          </a:xfrm>
          <a:prstGeom prst="rect">
            <a:avLst/>
          </a:prstGeom>
          <a:noFill/>
          <a:ln w="9525">
            <a:noFill/>
          </a:ln>
        </p:spPr>
        <p:txBody>
          <a:bodyPr anchor="ctr" anchorCtr="0"/>
          <a:lstStyle/>
          <a:p>
            <a:pPr fontAlgn="base"/>
            <a:r>
              <a:rPr lang="en-US" altLang="zh-CN" sz="3200" dirty="0">
                <a:latin typeface="Arial" panose="020B0604020202020204" pitchFamily="34" charset="0"/>
              </a:rPr>
              <a:t>⒋</a:t>
            </a:r>
            <a:r>
              <a:rPr lang="zh-CN" altLang="en-US" sz="2400" b="1" dirty="0">
                <a:latin typeface="Arial" panose="020B0604020202020204" pitchFamily="34" charset="0"/>
              </a:rPr>
              <a:t>一个</a:t>
            </a:r>
            <a:r>
              <a:rPr lang="en-US" altLang="zh-CN" sz="2400" b="1" dirty="0">
                <a:latin typeface="Arial" panose="020B0604020202020204" pitchFamily="34" charset="0"/>
              </a:rPr>
              <a:t>n</a:t>
            </a:r>
            <a:r>
              <a:rPr lang="zh-CN" altLang="en-US" sz="2400" b="1" dirty="0">
                <a:latin typeface="Arial" panose="020B0604020202020204" pitchFamily="34" charset="0"/>
              </a:rPr>
              <a:t>位的格雷码，可由</a:t>
            </a:r>
            <a:r>
              <a:rPr lang="en-US" altLang="zh-CN" sz="2400" b="1" dirty="0">
                <a:latin typeface="Arial" panose="020B0604020202020204" pitchFamily="34" charset="0"/>
              </a:rPr>
              <a:t>n</a:t>
            </a:r>
            <a:r>
              <a:rPr lang="zh-CN" altLang="en-US" sz="2400" b="1" dirty="0">
                <a:latin typeface="Arial" panose="020B0604020202020204" pitchFamily="34" charset="0"/>
              </a:rPr>
              <a:t>－</a:t>
            </a:r>
            <a:r>
              <a:rPr lang="en-US" altLang="zh-CN" sz="2400" b="1" dirty="0">
                <a:latin typeface="Arial" panose="020B0604020202020204" pitchFamily="34" charset="0"/>
              </a:rPr>
              <a:t>1</a:t>
            </a:r>
            <a:r>
              <a:rPr lang="zh-CN" altLang="en-US" sz="2400" b="1" dirty="0">
                <a:latin typeface="Arial" panose="020B0604020202020204" pitchFamily="34" charset="0"/>
              </a:rPr>
              <a:t>位格雷码产生。</a:t>
            </a:r>
          </a:p>
          <a:p>
            <a:pPr fontAlgn="base"/>
            <a:r>
              <a:rPr lang="zh-CN" altLang="en-US" sz="2400" b="1" dirty="0">
                <a:latin typeface="Arial" panose="020B0604020202020204" pitchFamily="34" charset="0"/>
              </a:rPr>
              <a:t>方法：在</a:t>
            </a:r>
            <a:r>
              <a:rPr lang="en-US" altLang="zh-CN" sz="2400" b="1" dirty="0">
                <a:latin typeface="Arial" panose="020B0604020202020204" pitchFamily="34" charset="0"/>
              </a:rPr>
              <a:t>n</a:t>
            </a:r>
            <a:r>
              <a:rPr lang="zh-CN" altLang="en-US" sz="2400" b="1" dirty="0">
                <a:latin typeface="Arial" panose="020B0604020202020204" pitchFamily="34" charset="0"/>
              </a:rPr>
              <a:t>－</a:t>
            </a:r>
            <a:r>
              <a:rPr lang="en-US" altLang="zh-CN" sz="2400" b="1" dirty="0">
                <a:latin typeface="Arial" panose="020B0604020202020204" pitchFamily="34" charset="0"/>
              </a:rPr>
              <a:t>1</a:t>
            </a:r>
            <a:r>
              <a:rPr lang="zh-CN" altLang="en-US" sz="2400" b="1" dirty="0">
                <a:latin typeface="Arial" panose="020B0604020202020204" pitchFamily="34" charset="0"/>
              </a:rPr>
              <a:t>位码前加</a:t>
            </a:r>
            <a:r>
              <a:rPr lang="en-US" altLang="zh-CN" sz="2400" b="1" dirty="0">
                <a:latin typeface="Arial" panose="020B0604020202020204" pitchFamily="34" charset="0"/>
              </a:rPr>
              <a:t>0</a:t>
            </a:r>
            <a:r>
              <a:rPr lang="zh-CN" altLang="en-US" sz="2400" b="1" dirty="0">
                <a:latin typeface="Arial" panose="020B0604020202020204" pitchFamily="34" charset="0"/>
              </a:rPr>
              <a:t>，再作对称镜像。</a:t>
            </a:r>
          </a:p>
        </p:txBody>
      </p:sp>
      <p:grpSp>
        <p:nvGrpSpPr>
          <p:cNvPr id="2" name="Group 127"/>
          <p:cNvGrpSpPr/>
          <p:nvPr/>
        </p:nvGrpSpPr>
        <p:grpSpPr>
          <a:xfrm>
            <a:off x="3581400" y="1066800"/>
            <a:ext cx="4267200" cy="4038600"/>
            <a:chOff x="2256" y="720"/>
            <a:chExt cx="2688" cy="2544"/>
          </a:xfrm>
        </p:grpSpPr>
        <p:sp>
          <p:nvSpPr>
            <p:cNvPr id="99427" name="Rectangle 122"/>
            <p:cNvSpPr/>
            <p:nvPr/>
          </p:nvSpPr>
          <p:spPr>
            <a:xfrm>
              <a:off x="2256" y="720"/>
              <a:ext cx="768" cy="384"/>
            </a:xfrm>
            <a:prstGeom prst="rect">
              <a:avLst/>
            </a:prstGeom>
            <a:noFill/>
            <a:ln w="9525">
              <a:noFill/>
            </a:ln>
          </p:spPr>
          <p:txBody>
            <a:bodyPr anchor="ctr" anchorCtr="0"/>
            <a:lstStyle/>
            <a:p>
              <a:pPr fontAlgn="base"/>
              <a:r>
                <a:rPr lang="zh-CN" altLang="en-US" sz="3200" i="1" dirty="0">
                  <a:latin typeface="Arial" panose="020B0604020202020204" pitchFamily="34" charset="0"/>
                </a:rPr>
                <a:t>例：</a:t>
              </a:r>
              <a:endParaRPr lang="zh-CN" altLang="en-US" sz="3200" dirty="0">
                <a:latin typeface="Arial" panose="020B0604020202020204" pitchFamily="34" charset="0"/>
              </a:endParaRPr>
            </a:p>
          </p:txBody>
        </p:sp>
        <p:sp>
          <p:nvSpPr>
            <p:cNvPr id="99428" name="Line 123"/>
            <p:cNvSpPr/>
            <p:nvPr/>
          </p:nvSpPr>
          <p:spPr>
            <a:xfrm>
              <a:off x="2688" y="960"/>
              <a:ext cx="2208" cy="192"/>
            </a:xfrm>
            <a:prstGeom prst="line">
              <a:avLst/>
            </a:prstGeom>
            <a:ln w="9525" cap="flat" cmpd="sng">
              <a:solidFill>
                <a:srgbClr val="33CC33"/>
              </a:solidFill>
              <a:prstDash val="solid"/>
              <a:headEnd type="none" w="med" len="med"/>
              <a:tailEnd type="triangle" w="med" len="med"/>
            </a:ln>
          </p:spPr>
        </p:sp>
        <p:sp>
          <p:nvSpPr>
            <p:cNvPr id="99429" name="Line 124"/>
            <p:cNvSpPr/>
            <p:nvPr/>
          </p:nvSpPr>
          <p:spPr>
            <a:xfrm>
              <a:off x="2688" y="960"/>
              <a:ext cx="2208" cy="432"/>
            </a:xfrm>
            <a:prstGeom prst="line">
              <a:avLst/>
            </a:prstGeom>
            <a:ln w="9525" cap="flat" cmpd="sng">
              <a:solidFill>
                <a:srgbClr val="33CC33"/>
              </a:solidFill>
              <a:prstDash val="solid"/>
              <a:headEnd type="none" w="med" len="med"/>
              <a:tailEnd type="triangle" w="med" len="med"/>
            </a:ln>
          </p:spPr>
        </p:sp>
        <p:sp>
          <p:nvSpPr>
            <p:cNvPr id="99430" name="Line 125"/>
            <p:cNvSpPr/>
            <p:nvPr/>
          </p:nvSpPr>
          <p:spPr>
            <a:xfrm>
              <a:off x="2688" y="960"/>
              <a:ext cx="2256" cy="2064"/>
            </a:xfrm>
            <a:prstGeom prst="line">
              <a:avLst/>
            </a:prstGeom>
            <a:ln w="9525" cap="flat" cmpd="sng">
              <a:solidFill>
                <a:srgbClr val="33CC33"/>
              </a:solidFill>
              <a:prstDash val="solid"/>
              <a:headEnd type="none" w="med" len="med"/>
              <a:tailEnd type="triangle" w="med" len="med"/>
            </a:ln>
          </p:spPr>
        </p:sp>
        <p:sp>
          <p:nvSpPr>
            <p:cNvPr id="99431" name="Line 126"/>
            <p:cNvSpPr/>
            <p:nvPr/>
          </p:nvSpPr>
          <p:spPr>
            <a:xfrm>
              <a:off x="2688" y="960"/>
              <a:ext cx="2256" cy="2304"/>
            </a:xfrm>
            <a:prstGeom prst="line">
              <a:avLst/>
            </a:prstGeom>
            <a:ln w="9525" cap="flat" cmpd="sng">
              <a:solidFill>
                <a:srgbClr val="33CC33"/>
              </a:solidFill>
              <a:prstDash val="solid"/>
              <a:headEnd type="none" w="med" len="med"/>
              <a:tailEnd type="triangle" w="med" len="med"/>
            </a:ln>
          </p:spPr>
        </p:sp>
      </p:grpSp>
      <p:grpSp>
        <p:nvGrpSpPr>
          <p:cNvPr id="3" name="Group 131"/>
          <p:cNvGrpSpPr/>
          <p:nvPr/>
        </p:nvGrpSpPr>
        <p:grpSpPr>
          <a:xfrm>
            <a:off x="2514600" y="762000"/>
            <a:ext cx="5334000" cy="5486400"/>
            <a:chOff x="1584" y="480"/>
            <a:chExt cx="3360" cy="3456"/>
          </a:xfrm>
        </p:grpSpPr>
        <p:sp>
          <p:nvSpPr>
            <p:cNvPr id="99425" name="Line 129"/>
            <p:cNvSpPr/>
            <p:nvPr/>
          </p:nvSpPr>
          <p:spPr>
            <a:xfrm flipV="1">
              <a:off x="1584" y="480"/>
              <a:ext cx="3312" cy="1440"/>
            </a:xfrm>
            <a:prstGeom prst="line">
              <a:avLst/>
            </a:prstGeom>
            <a:ln w="9525" cap="flat" cmpd="sng">
              <a:solidFill>
                <a:srgbClr val="FF0066"/>
              </a:solidFill>
              <a:prstDash val="solid"/>
              <a:headEnd type="none" w="med" len="med"/>
              <a:tailEnd type="triangle" w="med" len="med"/>
            </a:ln>
          </p:spPr>
        </p:sp>
        <p:sp>
          <p:nvSpPr>
            <p:cNvPr id="99426" name="Line 130"/>
            <p:cNvSpPr/>
            <p:nvPr/>
          </p:nvSpPr>
          <p:spPr>
            <a:xfrm>
              <a:off x="1584" y="1920"/>
              <a:ext cx="3360" cy="2016"/>
            </a:xfrm>
            <a:prstGeom prst="line">
              <a:avLst/>
            </a:prstGeom>
            <a:ln w="9525" cap="flat" cmpd="sng">
              <a:solidFill>
                <a:srgbClr val="FF0066"/>
              </a:solidFill>
              <a:prstDash val="solid"/>
              <a:headEnd type="none" w="med" len="med"/>
              <a:tailEnd type="triangle" w="med" len="med"/>
            </a:ln>
          </p:spPr>
        </p:sp>
      </p:grpSp>
      <p:grpSp>
        <p:nvGrpSpPr>
          <p:cNvPr id="4" name="Group 140"/>
          <p:cNvGrpSpPr/>
          <p:nvPr/>
        </p:nvGrpSpPr>
        <p:grpSpPr>
          <a:xfrm>
            <a:off x="3505200" y="1981200"/>
            <a:ext cx="5257800" cy="2971800"/>
            <a:chOff x="2208" y="1248"/>
            <a:chExt cx="3312" cy="1872"/>
          </a:xfrm>
        </p:grpSpPr>
        <p:sp>
          <p:nvSpPr>
            <p:cNvPr id="99419" name="Rectangle 139"/>
            <p:cNvSpPr/>
            <p:nvPr/>
          </p:nvSpPr>
          <p:spPr>
            <a:xfrm>
              <a:off x="4800" y="1248"/>
              <a:ext cx="672" cy="240"/>
            </a:xfrm>
            <a:prstGeom prst="rect">
              <a:avLst/>
            </a:prstGeom>
            <a:solidFill>
              <a:srgbClr val="00FF00">
                <a:alpha val="50195"/>
              </a:srgbClr>
            </a:solidFill>
            <a:ln w="9525">
              <a:noFill/>
            </a:ln>
          </p:spPr>
          <p:txBody>
            <a:bodyPr anchor="ctr" anchorCtr="0">
              <a:spAutoFit/>
            </a:bodyPr>
            <a:lstStyle/>
            <a:p>
              <a:endParaRPr lang="zh-CN" altLang="en-US" dirty="0">
                <a:latin typeface="Times New Roman" panose="02020603050405020304" pitchFamily="18" charset="0"/>
              </a:endParaRPr>
            </a:p>
          </p:txBody>
        </p:sp>
        <p:sp>
          <p:nvSpPr>
            <p:cNvPr id="99420" name="Rectangle 138"/>
            <p:cNvSpPr/>
            <p:nvPr/>
          </p:nvSpPr>
          <p:spPr>
            <a:xfrm>
              <a:off x="4800" y="2880"/>
              <a:ext cx="672" cy="240"/>
            </a:xfrm>
            <a:prstGeom prst="rect">
              <a:avLst/>
            </a:prstGeom>
            <a:solidFill>
              <a:srgbClr val="00FF00">
                <a:alpha val="50195"/>
              </a:srgbClr>
            </a:solidFill>
            <a:ln w="9525">
              <a:noFill/>
            </a:ln>
          </p:spPr>
          <p:txBody>
            <a:bodyPr anchor="ctr" anchorCtr="0">
              <a:spAutoFit/>
            </a:bodyPr>
            <a:lstStyle/>
            <a:p>
              <a:endParaRPr lang="zh-CN" altLang="en-US" dirty="0">
                <a:latin typeface="Times New Roman" panose="02020603050405020304" pitchFamily="18" charset="0"/>
              </a:endParaRPr>
            </a:p>
          </p:txBody>
        </p:sp>
        <p:sp>
          <p:nvSpPr>
            <p:cNvPr id="99421" name="Rectangle 137"/>
            <p:cNvSpPr/>
            <p:nvPr/>
          </p:nvSpPr>
          <p:spPr>
            <a:xfrm>
              <a:off x="4800" y="1968"/>
              <a:ext cx="720" cy="432"/>
            </a:xfrm>
            <a:prstGeom prst="rect">
              <a:avLst/>
            </a:prstGeom>
            <a:solidFill>
              <a:schemeClr val="accent1">
                <a:alpha val="50195"/>
              </a:schemeClr>
            </a:solidFill>
            <a:ln w="9525">
              <a:noFill/>
            </a:ln>
          </p:spPr>
          <p:txBody>
            <a:bodyPr wrap="none" anchor="ctr" anchorCtr="0">
              <a:spAutoFit/>
            </a:bodyPr>
            <a:lstStyle/>
            <a:p>
              <a:endParaRPr lang="zh-CN" altLang="en-US" dirty="0">
                <a:latin typeface="Times New Roman" panose="02020603050405020304" pitchFamily="18" charset="0"/>
              </a:endParaRPr>
            </a:p>
          </p:txBody>
        </p:sp>
        <p:grpSp>
          <p:nvGrpSpPr>
            <p:cNvPr id="99422" name="Group 134"/>
            <p:cNvGrpSpPr/>
            <p:nvPr/>
          </p:nvGrpSpPr>
          <p:grpSpPr>
            <a:xfrm>
              <a:off x="2208" y="2064"/>
              <a:ext cx="2736" cy="240"/>
              <a:chOff x="2208" y="2064"/>
              <a:chExt cx="2736" cy="240"/>
            </a:xfrm>
          </p:grpSpPr>
          <p:sp>
            <p:nvSpPr>
              <p:cNvPr id="99423" name="Line 132"/>
              <p:cNvSpPr/>
              <p:nvPr/>
            </p:nvSpPr>
            <p:spPr>
              <a:xfrm flipV="1">
                <a:off x="2208" y="2064"/>
                <a:ext cx="2688" cy="192"/>
              </a:xfrm>
              <a:prstGeom prst="line">
                <a:avLst/>
              </a:prstGeom>
              <a:ln w="9525" cap="flat" cmpd="sng">
                <a:solidFill>
                  <a:srgbClr val="000099"/>
                </a:solidFill>
                <a:prstDash val="solid"/>
                <a:headEnd type="none" w="med" len="med"/>
                <a:tailEnd type="triangle" w="med" len="med"/>
              </a:ln>
            </p:spPr>
          </p:sp>
          <p:sp>
            <p:nvSpPr>
              <p:cNvPr id="99424" name="Line 133"/>
              <p:cNvSpPr/>
              <p:nvPr/>
            </p:nvSpPr>
            <p:spPr>
              <a:xfrm>
                <a:off x="2208" y="2256"/>
                <a:ext cx="2736" cy="48"/>
              </a:xfrm>
              <a:prstGeom prst="line">
                <a:avLst/>
              </a:prstGeom>
              <a:ln w="9525" cap="flat" cmpd="sng">
                <a:solidFill>
                  <a:srgbClr val="000099"/>
                </a:solidFill>
                <a:prstDash val="solid"/>
                <a:headEnd type="none" w="med" len="med"/>
                <a:tailEnd type="triangle" w="med" len="med"/>
              </a:ln>
            </p:spPr>
          </p:sp>
        </p:grpSp>
      </p:grpSp>
      <p:grpSp>
        <p:nvGrpSpPr>
          <p:cNvPr id="6" name="Group 148"/>
          <p:cNvGrpSpPr/>
          <p:nvPr/>
        </p:nvGrpSpPr>
        <p:grpSpPr>
          <a:xfrm>
            <a:off x="3048000" y="533400"/>
            <a:ext cx="5638800" cy="5943600"/>
            <a:chOff x="672" y="240"/>
            <a:chExt cx="3552" cy="3744"/>
          </a:xfrm>
        </p:grpSpPr>
        <p:grpSp>
          <p:nvGrpSpPr>
            <p:cNvPr id="99414" name="Group 147"/>
            <p:cNvGrpSpPr/>
            <p:nvPr/>
          </p:nvGrpSpPr>
          <p:grpSpPr>
            <a:xfrm>
              <a:off x="3648" y="240"/>
              <a:ext cx="576" cy="3744"/>
              <a:chOff x="3648" y="240"/>
              <a:chExt cx="576" cy="3744"/>
            </a:xfrm>
          </p:grpSpPr>
          <p:sp>
            <p:nvSpPr>
              <p:cNvPr id="99416" name="Rectangle 143"/>
              <p:cNvSpPr/>
              <p:nvPr/>
            </p:nvSpPr>
            <p:spPr>
              <a:xfrm>
                <a:off x="3648" y="2016"/>
                <a:ext cx="576" cy="1968"/>
              </a:xfrm>
              <a:prstGeom prst="rect">
                <a:avLst/>
              </a:prstGeom>
              <a:solidFill>
                <a:srgbClr val="FFFF99">
                  <a:alpha val="50195"/>
                </a:srgbClr>
              </a:solidFill>
              <a:ln w="9525">
                <a:noFill/>
              </a:ln>
            </p:spPr>
            <p:txBody>
              <a:bodyPr anchor="ctr" anchorCtr="0">
                <a:spAutoFit/>
              </a:bodyPr>
              <a:lstStyle/>
              <a:p>
                <a:endParaRPr lang="zh-CN" altLang="en-US" dirty="0">
                  <a:latin typeface="Times New Roman" panose="02020603050405020304" pitchFamily="18" charset="0"/>
                </a:endParaRPr>
              </a:p>
            </p:txBody>
          </p:sp>
          <p:sp>
            <p:nvSpPr>
              <p:cNvPr id="99417" name="Rectangle 142"/>
              <p:cNvSpPr/>
              <p:nvPr/>
            </p:nvSpPr>
            <p:spPr>
              <a:xfrm>
                <a:off x="3648" y="240"/>
                <a:ext cx="144" cy="1824"/>
              </a:xfrm>
              <a:prstGeom prst="rect">
                <a:avLst/>
              </a:prstGeom>
              <a:solidFill>
                <a:srgbClr val="00FFFF">
                  <a:alpha val="50195"/>
                </a:srgbClr>
              </a:solidFill>
              <a:ln w="9525">
                <a:noFill/>
              </a:ln>
            </p:spPr>
            <p:txBody>
              <a:bodyPr anchor="ctr" anchorCtr="0">
                <a:spAutoFit/>
              </a:bodyPr>
              <a:lstStyle/>
              <a:p>
                <a:endParaRPr lang="zh-CN" altLang="en-US" dirty="0">
                  <a:latin typeface="Times New Roman" panose="02020603050405020304" pitchFamily="18" charset="0"/>
                </a:endParaRPr>
              </a:p>
            </p:txBody>
          </p:sp>
          <p:sp>
            <p:nvSpPr>
              <p:cNvPr id="99418" name="Rectangle 141"/>
              <p:cNvSpPr/>
              <p:nvPr/>
            </p:nvSpPr>
            <p:spPr>
              <a:xfrm>
                <a:off x="3792" y="240"/>
                <a:ext cx="432" cy="1824"/>
              </a:xfrm>
              <a:prstGeom prst="rect">
                <a:avLst/>
              </a:prstGeom>
              <a:solidFill>
                <a:srgbClr val="FFCCFF">
                  <a:alpha val="50195"/>
                </a:srgbClr>
              </a:solidFill>
              <a:ln w="9525">
                <a:noFill/>
              </a:ln>
            </p:spPr>
            <p:txBody>
              <a:bodyPr wrap="none" anchor="ctr" anchorCtr="0">
                <a:spAutoFit/>
              </a:bodyPr>
              <a:lstStyle/>
              <a:p>
                <a:endParaRPr lang="zh-CN" altLang="en-US" dirty="0">
                  <a:latin typeface="Times New Roman" panose="02020603050405020304" pitchFamily="18" charset="0"/>
                </a:endParaRPr>
              </a:p>
            </p:txBody>
          </p:sp>
        </p:grpSp>
        <p:sp>
          <p:nvSpPr>
            <p:cNvPr id="99415" name="Line 145"/>
            <p:cNvSpPr/>
            <p:nvPr/>
          </p:nvSpPr>
          <p:spPr>
            <a:xfrm flipV="1">
              <a:off x="672" y="2400"/>
              <a:ext cx="2928" cy="912"/>
            </a:xfrm>
            <a:prstGeom prst="line">
              <a:avLst/>
            </a:prstGeom>
            <a:ln w="9525" cap="flat" cmpd="sng">
              <a:solidFill>
                <a:srgbClr val="FF9900"/>
              </a:solidFill>
              <a:prstDash val="solid"/>
              <a:headEnd type="none" w="med" len="med"/>
              <a:tailEnd type="triangle" w="med" len="med"/>
            </a:ln>
          </p:spPr>
        </p:sp>
      </p:grpSp>
      <p:sp>
        <p:nvSpPr>
          <p:cNvPr id="31" name="圆角矩形标注 30"/>
          <p:cNvSpPr/>
          <p:nvPr/>
        </p:nvSpPr>
        <p:spPr bwMode="auto">
          <a:xfrm>
            <a:off x="2862263" y="139700"/>
            <a:ext cx="2689225" cy="1022350"/>
          </a:xfrm>
          <a:prstGeom prst="wedgeRoundRectCallout">
            <a:avLst>
              <a:gd name="adj1" fmla="val -70599"/>
              <a:gd name="adj2" fmla="val 64879"/>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0" tIns="0" rIns="0" bIns="0">
            <a:spAutoFit/>
          </a:bodyPr>
          <a:lstStyle/>
          <a:p>
            <a:pPr marL="0" marR="0" lvl="0" indent="0" algn="l" defTabSz="914400" rtl="0" eaLnBrk="1" fontAlgn="ctr"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FF"/>
                </a:solidFill>
                <a:effectLst/>
                <a:uLnTx/>
                <a:uFillTx/>
                <a:latin typeface="+mn-lt"/>
                <a:ea typeface="+mn-ea"/>
                <a:cs typeface="+mn-cs"/>
              </a:rPr>
              <a:t>两个码字的对应比特取值不同的比特数称为这两个码字的海明距离。</a:t>
            </a:r>
            <a:endParaRPr kumimoji="0" lang="zh-CN" altLang="en-US" sz="2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mn-cs"/>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31"/>
                                        </p:tgtEl>
                                      </p:cBhvr>
                                    </p:animEffect>
                                    <p:set>
                                      <p:cBhvr>
                                        <p:cTn id="12" dur="1" fill="hold">
                                          <p:stCondLst>
                                            <p:cond delay="499"/>
                                          </p:stCondLst>
                                        </p:cTn>
                                        <p:tgtEl>
                                          <p:spTgt spid="3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9" name="Group 3"/>
          <p:cNvGrpSpPr/>
          <p:nvPr/>
        </p:nvGrpSpPr>
        <p:grpSpPr>
          <a:xfrm>
            <a:off x="2514600" y="1143000"/>
            <a:ext cx="2836863" cy="1022350"/>
            <a:chOff x="1130" y="1944"/>
            <a:chExt cx="1787" cy="644"/>
          </a:xfrm>
        </p:grpSpPr>
        <p:graphicFrame>
          <p:nvGraphicFramePr>
            <p:cNvPr id="28677" name="Object 5"/>
            <p:cNvGraphicFramePr/>
            <p:nvPr/>
          </p:nvGraphicFramePr>
          <p:xfrm>
            <a:off x="1390" y="1944"/>
            <a:ext cx="1527" cy="353"/>
          </p:xfrm>
          <a:graphic>
            <a:graphicData uri="http://schemas.openxmlformats.org/presentationml/2006/ole">
              <mc:AlternateContent xmlns:mc="http://schemas.openxmlformats.org/markup-compatibility/2006">
                <mc:Choice xmlns:v="urn:schemas-microsoft-com:vml" Requires="v">
                  <p:oleObj spid="_x0000_s30736" r:id="rId3" imgW="685800" imgH="228600" progId="Equation.3">
                    <p:embed/>
                  </p:oleObj>
                </mc:Choice>
                <mc:Fallback>
                  <p:oleObj r:id="rId3" imgW="685800" imgH="228600" progId="Equation.3">
                    <p:embed/>
                    <p:pic>
                      <p:nvPicPr>
                        <p:cNvPr id="0" name="图片 3134"/>
                        <p:cNvPicPr/>
                        <p:nvPr/>
                      </p:nvPicPr>
                      <p:blipFill>
                        <a:blip r:embed="rId4"/>
                        <a:stretch>
                          <a:fillRect/>
                        </a:stretch>
                      </p:blipFill>
                      <p:spPr>
                        <a:xfrm>
                          <a:off x="1390" y="1944"/>
                          <a:ext cx="1527" cy="353"/>
                        </a:xfrm>
                        <a:prstGeom prst="rect">
                          <a:avLst/>
                        </a:prstGeom>
                        <a:noFill/>
                        <a:ln w="38100">
                          <a:noFill/>
                          <a:miter/>
                        </a:ln>
                      </p:spPr>
                    </p:pic>
                  </p:oleObj>
                </mc:Fallback>
              </mc:AlternateContent>
            </a:graphicData>
          </a:graphic>
        </p:graphicFrame>
        <p:graphicFrame>
          <p:nvGraphicFramePr>
            <p:cNvPr id="28678" name="Object 6"/>
            <p:cNvGraphicFramePr/>
            <p:nvPr/>
          </p:nvGraphicFramePr>
          <p:xfrm>
            <a:off x="1400" y="2232"/>
            <a:ext cx="1386" cy="356"/>
          </p:xfrm>
          <a:graphic>
            <a:graphicData uri="http://schemas.openxmlformats.org/presentationml/2006/ole">
              <mc:AlternateContent xmlns:mc="http://schemas.openxmlformats.org/markup-compatibility/2006">
                <mc:Choice xmlns:v="urn:schemas-microsoft-com:vml" Requires="v">
                  <p:oleObj spid="_x0000_s30737" r:id="rId5" imgW="862965" imgH="228600" progId="Equation.3">
                    <p:embed/>
                  </p:oleObj>
                </mc:Choice>
                <mc:Fallback>
                  <p:oleObj r:id="rId5" imgW="862965" imgH="228600" progId="Equation.3">
                    <p:embed/>
                    <p:pic>
                      <p:nvPicPr>
                        <p:cNvPr id="0" name="图片 3133"/>
                        <p:cNvPicPr/>
                        <p:nvPr/>
                      </p:nvPicPr>
                      <p:blipFill>
                        <a:blip r:embed="rId6"/>
                        <a:stretch>
                          <a:fillRect/>
                        </a:stretch>
                      </p:blipFill>
                      <p:spPr>
                        <a:xfrm>
                          <a:off x="1400" y="2232"/>
                          <a:ext cx="1386" cy="356"/>
                        </a:xfrm>
                        <a:prstGeom prst="rect">
                          <a:avLst/>
                        </a:prstGeom>
                        <a:noFill/>
                        <a:ln w="38100">
                          <a:noFill/>
                          <a:miter/>
                        </a:ln>
                      </p:spPr>
                    </p:pic>
                  </p:oleObj>
                </mc:Fallback>
              </mc:AlternateContent>
            </a:graphicData>
          </a:graphic>
        </p:graphicFrame>
        <p:sp>
          <p:nvSpPr>
            <p:cNvPr id="28702" name="AutoShape 6"/>
            <p:cNvSpPr/>
            <p:nvPr/>
          </p:nvSpPr>
          <p:spPr>
            <a:xfrm>
              <a:off x="1130" y="2071"/>
              <a:ext cx="207" cy="377"/>
            </a:xfrm>
            <a:prstGeom prst="leftBrace">
              <a:avLst>
                <a:gd name="adj1" fmla="val 15177"/>
                <a:gd name="adj2" fmla="val 50000"/>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sp>
        <p:nvSpPr>
          <p:cNvPr id="28680" name="Text Box 8"/>
          <p:cNvSpPr txBox="1"/>
          <p:nvPr/>
        </p:nvSpPr>
        <p:spPr>
          <a:xfrm>
            <a:off x="990600" y="2514600"/>
            <a:ext cx="4494213" cy="519113"/>
          </a:xfrm>
          <a:prstGeom prst="rect">
            <a:avLst/>
          </a:prstGeom>
          <a:noFill/>
          <a:ln w="9525">
            <a:noFill/>
          </a:ln>
        </p:spPr>
        <p:txBody>
          <a:bodyPr>
            <a:spAutoFit/>
          </a:bodyPr>
          <a:lstStyle/>
          <a:p>
            <a:pPr fontAlgn="base"/>
            <a:r>
              <a:rPr lang="zh-CN" altLang="en-US" dirty="0">
                <a:latin typeface="Times New Roman" panose="02020603050405020304" pitchFamily="18" charset="0"/>
              </a:rPr>
              <a:t>例：</a:t>
            </a:r>
            <a:r>
              <a:rPr lang="en-US" altLang="zh-CN" dirty="0">
                <a:latin typeface="Times New Roman" panose="02020603050405020304" pitchFamily="18" charset="0"/>
              </a:rPr>
              <a:t>7</a:t>
            </a:r>
            <a:r>
              <a:rPr lang="zh-CN" altLang="en-US" dirty="0">
                <a:latin typeface="Times New Roman" panose="02020603050405020304" pitchFamily="18" charset="0"/>
              </a:rPr>
              <a:t>的典型格雷码为 </a:t>
            </a:r>
            <a:r>
              <a:rPr lang="en-US" altLang="zh-CN" dirty="0">
                <a:latin typeface="Times New Roman" panose="02020603050405020304" pitchFamily="18" charset="0"/>
              </a:rPr>
              <a:t>0100</a:t>
            </a:r>
          </a:p>
        </p:txBody>
      </p:sp>
      <p:sp>
        <p:nvSpPr>
          <p:cNvPr id="28681" name="Rectangle 54"/>
          <p:cNvSpPr>
            <a:spLocks noGrp="1"/>
          </p:cNvSpPr>
          <p:nvPr>
            <p:ph type="title" idx="4294967295"/>
          </p:nvPr>
        </p:nvSpPr>
        <p:spPr>
          <a:xfrm>
            <a:off x="304800" y="457200"/>
            <a:ext cx="7162800" cy="685800"/>
          </a:xfrm>
        </p:spPr>
        <p:txBody>
          <a:bodyPr vert="horz" wrap="square" lIns="91440" tIns="45720" rIns="91440" bIns="45720" anchor="ctr" anchorCtr="0"/>
          <a:lstStyle/>
          <a:p>
            <a:r>
              <a:rPr lang="zh-CN" altLang="en-US" sz="2800" dirty="0">
                <a:latin typeface="Times New Roman" panose="02020603050405020304" pitchFamily="18" charset="0"/>
              </a:rPr>
              <a:t>典型二进制格雷码转换成二进制数的方法：</a:t>
            </a:r>
          </a:p>
        </p:txBody>
      </p:sp>
      <p:sp>
        <p:nvSpPr>
          <p:cNvPr id="81975" name="Text Box 55"/>
          <p:cNvSpPr txBox="1"/>
          <p:nvPr/>
        </p:nvSpPr>
        <p:spPr>
          <a:xfrm>
            <a:off x="2362200" y="3276600"/>
            <a:ext cx="2819400" cy="519113"/>
          </a:xfrm>
          <a:prstGeom prst="rect">
            <a:avLst/>
          </a:prstGeom>
          <a:noFill/>
          <a:ln w="9525">
            <a:noFill/>
          </a:ln>
        </p:spPr>
        <p:txBody>
          <a:bodyPr>
            <a:spAutoFit/>
          </a:bodyPr>
          <a:lstStyle/>
          <a:p>
            <a:pPr fontAlgn="base"/>
            <a:r>
              <a:rPr lang="en-US" altLang="zh-CN" dirty="0">
                <a:latin typeface="Times New Roman" panose="02020603050405020304" pitchFamily="18" charset="0"/>
              </a:rPr>
              <a:t>( 0     1     0     0)</a:t>
            </a:r>
            <a:r>
              <a:rPr lang="en-US" altLang="zh-CN" baseline="-25000" dirty="0">
                <a:latin typeface="Times New Roman" panose="02020603050405020304" pitchFamily="18" charset="0"/>
              </a:rPr>
              <a:t>G</a:t>
            </a:r>
          </a:p>
        </p:txBody>
      </p:sp>
      <p:grpSp>
        <p:nvGrpSpPr>
          <p:cNvPr id="3" name="Group 80"/>
          <p:cNvGrpSpPr/>
          <p:nvPr/>
        </p:nvGrpSpPr>
        <p:grpSpPr>
          <a:xfrm>
            <a:off x="2590800" y="3810000"/>
            <a:ext cx="361950" cy="1509713"/>
            <a:chOff x="1056" y="2400"/>
            <a:chExt cx="228" cy="951"/>
          </a:xfrm>
        </p:grpSpPr>
        <p:sp>
          <p:nvSpPr>
            <p:cNvPr id="28700" name="Line 57"/>
            <p:cNvSpPr/>
            <p:nvPr/>
          </p:nvSpPr>
          <p:spPr>
            <a:xfrm>
              <a:off x="1152" y="2400"/>
              <a:ext cx="0" cy="624"/>
            </a:xfrm>
            <a:prstGeom prst="line">
              <a:avLst/>
            </a:prstGeom>
            <a:ln w="9525" cap="flat" cmpd="sng">
              <a:solidFill>
                <a:srgbClr val="FF0000"/>
              </a:solidFill>
              <a:prstDash val="solid"/>
              <a:headEnd type="none" w="med" len="med"/>
              <a:tailEnd type="triangle" w="med" len="med"/>
            </a:ln>
          </p:spPr>
        </p:sp>
        <p:sp>
          <p:nvSpPr>
            <p:cNvPr id="28701" name="Text Box 58"/>
            <p:cNvSpPr txBox="1"/>
            <p:nvPr/>
          </p:nvSpPr>
          <p:spPr>
            <a:xfrm>
              <a:off x="1056" y="3024"/>
              <a:ext cx="228" cy="327"/>
            </a:xfrm>
            <a:prstGeom prst="rect">
              <a:avLst/>
            </a:prstGeom>
            <a:noFill/>
            <a:ln w="9525">
              <a:noFill/>
            </a:ln>
          </p:spPr>
          <p:txBody>
            <a:bodyPr wrap="none">
              <a:spAutoFit/>
            </a:bodyPr>
            <a:lstStyle/>
            <a:p>
              <a:pPr fontAlgn="base"/>
              <a:r>
                <a:rPr lang="en-US" altLang="zh-CN" dirty="0">
                  <a:latin typeface="Times New Roman" panose="02020603050405020304" pitchFamily="18" charset="0"/>
                </a:rPr>
                <a:t>0</a:t>
              </a:r>
            </a:p>
          </p:txBody>
        </p:sp>
      </p:grpSp>
      <p:grpSp>
        <p:nvGrpSpPr>
          <p:cNvPr id="4" name="Group 81"/>
          <p:cNvGrpSpPr/>
          <p:nvPr/>
        </p:nvGrpSpPr>
        <p:grpSpPr>
          <a:xfrm>
            <a:off x="2895600" y="3810000"/>
            <a:ext cx="765175" cy="1509713"/>
            <a:chOff x="1824" y="2400"/>
            <a:chExt cx="482" cy="951"/>
          </a:xfrm>
        </p:grpSpPr>
        <p:graphicFrame>
          <p:nvGraphicFramePr>
            <p:cNvPr id="28676" name="Object 4"/>
            <p:cNvGraphicFramePr/>
            <p:nvPr/>
          </p:nvGraphicFramePr>
          <p:xfrm>
            <a:off x="2062" y="2614"/>
            <a:ext cx="244" cy="269"/>
          </p:xfrm>
          <a:graphic>
            <a:graphicData uri="http://schemas.openxmlformats.org/presentationml/2006/ole">
              <mc:AlternateContent xmlns:mc="http://schemas.openxmlformats.org/markup-compatibility/2006">
                <mc:Choice xmlns:v="urn:schemas-microsoft-com:vml" Requires="v">
                  <p:oleObj spid="_x0000_s30738" r:id="rId7" imgW="139700" imgH="152400" progId="Equation.3">
                    <p:embed/>
                  </p:oleObj>
                </mc:Choice>
                <mc:Fallback>
                  <p:oleObj r:id="rId7" imgW="139700" imgH="152400" progId="Equation.3">
                    <p:embed/>
                    <p:pic>
                      <p:nvPicPr>
                        <p:cNvPr id="0" name="图片 3135"/>
                        <p:cNvPicPr/>
                        <p:nvPr/>
                      </p:nvPicPr>
                      <p:blipFill>
                        <a:blip r:embed="rId8"/>
                        <a:stretch>
                          <a:fillRect/>
                        </a:stretch>
                      </p:blipFill>
                      <p:spPr>
                        <a:xfrm>
                          <a:off x="2062" y="2614"/>
                          <a:ext cx="244" cy="269"/>
                        </a:xfrm>
                        <a:prstGeom prst="rect">
                          <a:avLst/>
                        </a:prstGeom>
                        <a:noFill/>
                        <a:ln w="38100">
                          <a:noFill/>
                          <a:miter/>
                        </a:ln>
                      </p:spPr>
                    </p:pic>
                  </p:oleObj>
                </mc:Fallback>
              </mc:AlternateContent>
            </a:graphicData>
          </a:graphic>
        </p:graphicFrame>
        <p:sp>
          <p:nvSpPr>
            <p:cNvPr id="28696" name="Line 61"/>
            <p:cNvSpPr/>
            <p:nvPr/>
          </p:nvSpPr>
          <p:spPr>
            <a:xfrm flipV="1">
              <a:off x="1824" y="2832"/>
              <a:ext cx="288" cy="288"/>
            </a:xfrm>
            <a:prstGeom prst="line">
              <a:avLst/>
            </a:prstGeom>
            <a:ln w="9525" cap="flat" cmpd="sng">
              <a:solidFill>
                <a:schemeClr val="tx1"/>
              </a:solidFill>
              <a:prstDash val="solid"/>
              <a:headEnd type="none" w="med" len="med"/>
              <a:tailEnd type="triangle" w="med" len="med"/>
            </a:ln>
          </p:spPr>
        </p:sp>
        <p:sp>
          <p:nvSpPr>
            <p:cNvPr id="28697" name="Line 62"/>
            <p:cNvSpPr/>
            <p:nvPr/>
          </p:nvSpPr>
          <p:spPr>
            <a:xfrm>
              <a:off x="2160" y="2400"/>
              <a:ext cx="0" cy="240"/>
            </a:xfrm>
            <a:prstGeom prst="line">
              <a:avLst/>
            </a:prstGeom>
            <a:ln w="9525" cap="flat" cmpd="sng">
              <a:solidFill>
                <a:schemeClr val="tx1"/>
              </a:solidFill>
              <a:prstDash val="solid"/>
              <a:headEnd type="none" w="med" len="med"/>
              <a:tailEnd type="triangle" w="med" len="med"/>
            </a:ln>
          </p:spPr>
        </p:sp>
        <p:sp>
          <p:nvSpPr>
            <p:cNvPr id="28698" name="Line 63"/>
            <p:cNvSpPr/>
            <p:nvPr/>
          </p:nvSpPr>
          <p:spPr>
            <a:xfrm>
              <a:off x="2160" y="2880"/>
              <a:ext cx="0" cy="170"/>
            </a:xfrm>
            <a:prstGeom prst="line">
              <a:avLst/>
            </a:prstGeom>
            <a:ln w="9525" cap="flat" cmpd="sng">
              <a:solidFill>
                <a:srgbClr val="FF0000"/>
              </a:solidFill>
              <a:prstDash val="solid"/>
              <a:headEnd type="none" w="med" len="med"/>
              <a:tailEnd type="triangle" w="med" len="med"/>
            </a:ln>
          </p:spPr>
        </p:sp>
        <p:sp>
          <p:nvSpPr>
            <p:cNvPr id="28699" name="Text Box 64"/>
            <p:cNvSpPr txBox="1"/>
            <p:nvPr/>
          </p:nvSpPr>
          <p:spPr>
            <a:xfrm>
              <a:off x="2064" y="3024"/>
              <a:ext cx="228" cy="327"/>
            </a:xfrm>
            <a:prstGeom prst="rect">
              <a:avLst/>
            </a:prstGeom>
            <a:noFill/>
            <a:ln w="9525">
              <a:noFill/>
            </a:ln>
          </p:spPr>
          <p:txBody>
            <a:bodyPr wrap="none">
              <a:spAutoFit/>
            </a:bodyPr>
            <a:lstStyle/>
            <a:p>
              <a:pPr fontAlgn="base"/>
              <a:r>
                <a:rPr lang="en-US" altLang="zh-CN" dirty="0">
                  <a:latin typeface="Times New Roman" panose="02020603050405020304" pitchFamily="18" charset="0"/>
                </a:rPr>
                <a:t>1</a:t>
              </a:r>
            </a:p>
          </p:txBody>
        </p:sp>
      </p:grpSp>
      <p:sp>
        <p:nvSpPr>
          <p:cNvPr id="81997" name="Text Box 77"/>
          <p:cNvSpPr txBox="1"/>
          <p:nvPr/>
        </p:nvSpPr>
        <p:spPr>
          <a:xfrm>
            <a:off x="5029200" y="3200400"/>
            <a:ext cx="2144713" cy="579438"/>
          </a:xfrm>
          <a:prstGeom prst="rect">
            <a:avLst/>
          </a:prstGeom>
          <a:noFill/>
          <a:ln w="9525">
            <a:noFill/>
          </a:ln>
        </p:spPr>
        <p:txBody>
          <a:bodyPr wrap="none">
            <a:spAutoFit/>
          </a:bodyPr>
          <a:lstStyle/>
          <a:p>
            <a:pPr fontAlgn="base"/>
            <a:r>
              <a:rPr lang="en-US" altLang="zh-CN" sz="3200" dirty="0">
                <a:latin typeface="Times New Roman" panose="02020603050405020304" pitchFamily="18" charset="0"/>
              </a:rPr>
              <a:t>=</a:t>
            </a:r>
            <a:r>
              <a:rPr lang="en-US" altLang="zh-CN" dirty="0">
                <a:latin typeface="Times New Roman" panose="02020603050405020304" pitchFamily="18" charset="0"/>
              </a:rPr>
              <a:t>(0  1  1  1 )</a:t>
            </a:r>
            <a:r>
              <a:rPr lang="en-US" altLang="zh-CN" baseline="-25000" dirty="0">
                <a:latin typeface="Times New Roman" panose="02020603050405020304" pitchFamily="18" charset="0"/>
              </a:rPr>
              <a:t>B</a:t>
            </a:r>
          </a:p>
        </p:txBody>
      </p:sp>
      <p:grpSp>
        <p:nvGrpSpPr>
          <p:cNvPr id="5" name="Group 82"/>
          <p:cNvGrpSpPr/>
          <p:nvPr/>
        </p:nvGrpSpPr>
        <p:grpSpPr>
          <a:xfrm>
            <a:off x="3505200" y="3810000"/>
            <a:ext cx="765175" cy="1509713"/>
            <a:chOff x="1824" y="2400"/>
            <a:chExt cx="482" cy="951"/>
          </a:xfrm>
        </p:grpSpPr>
        <p:graphicFrame>
          <p:nvGraphicFramePr>
            <p:cNvPr id="28675" name="Object 3"/>
            <p:cNvGraphicFramePr/>
            <p:nvPr/>
          </p:nvGraphicFramePr>
          <p:xfrm>
            <a:off x="2062" y="2614"/>
            <a:ext cx="244" cy="269"/>
          </p:xfrm>
          <a:graphic>
            <a:graphicData uri="http://schemas.openxmlformats.org/presentationml/2006/ole">
              <mc:AlternateContent xmlns:mc="http://schemas.openxmlformats.org/markup-compatibility/2006">
                <mc:Choice xmlns:v="urn:schemas-microsoft-com:vml" Requires="v">
                  <p:oleObj spid="_x0000_s30739" r:id="rId9" imgW="139700" imgH="152400" progId="Equation.3">
                    <p:embed/>
                  </p:oleObj>
                </mc:Choice>
                <mc:Fallback>
                  <p:oleObj r:id="rId9" imgW="139700" imgH="152400" progId="Equation.3">
                    <p:embed/>
                    <p:pic>
                      <p:nvPicPr>
                        <p:cNvPr id="0" name="图片 3136"/>
                        <p:cNvPicPr/>
                        <p:nvPr/>
                      </p:nvPicPr>
                      <p:blipFill>
                        <a:blip r:embed="rId8"/>
                        <a:stretch>
                          <a:fillRect/>
                        </a:stretch>
                      </p:blipFill>
                      <p:spPr>
                        <a:xfrm>
                          <a:off x="2062" y="2614"/>
                          <a:ext cx="244" cy="269"/>
                        </a:xfrm>
                        <a:prstGeom prst="rect">
                          <a:avLst/>
                        </a:prstGeom>
                        <a:noFill/>
                        <a:ln w="38100">
                          <a:noFill/>
                          <a:miter/>
                        </a:ln>
                      </p:spPr>
                    </p:pic>
                  </p:oleObj>
                </mc:Fallback>
              </mc:AlternateContent>
            </a:graphicData>
          </a:graphic>
        </p:graphicFrame>
        <p:sp>
          <p:nvSpPr>
            <p:cNvPr id="28692" name="Line 84"/>
            <p:cNvSpPr/>
            <p:nvPr/>
          </p:nvSpPr>
          <p:spPr>
            <a:xfrm flipV="1">
              <a:off x="1824" y="2832"/>
              <a:ext cx="288" cy="288"/>
            </a:xfrm>
            <a:prstGeom prst="line">
              <a:avLst/>
            </a:prstGeom>
            <a:ln w="9525" cap="flat" cmpd="sng">
              <a:solidFill>
                <a:schemeClr val="tx1"/>
              </a:solidFill>
              <a:prstDash val="solid"/>
              <a:headEnd type="none" w="med" len="med"/>
              <a:tailEnd type="triangle" w="med" len="med"/>
            </a:ln>
          </p:spPr>
        </p:sp>
        <p:sp>
          <p:nvSpPr>
            <p:cNvPr id="28693" name="Line 85"/>
            <p:cNvSpPr/>
            <p:nvPr/>
          </p:nvSpPr>
          <p:spPr>
            <a:xfrm>
              <a:off x="2160" y="2400"/>
              <a:ext cx="0" cy="240"/>
            </a:xfrm>
            <a:prstGeom prst="line">
              <a:avLst/>
            </a:prstGeom>
            <a:ln w="9525" cap="flat" cmpd="sng">
              <a:solidFill>
                <a:schemeClr val="tx1"/>
              </a:solidFill>
              <a:prstDash val="solid"/>
              <a:headEnd type="none" w="med" len="med"/>
              <a:tailEnd type="triangle" w="med" len="med"/>
            </a:ln>
          </p:spPr>
        </p:sp>
        <p:sp>
          <p:nvSpPr>
            <p:cNvPr id="28694" name="Line 86"/>
            <p:cNvSpPr/>
            <p:nvPr/>
          </p:nvSpPr>
          <p:spPr>
            <a:xfrm>
              <a:off x="2160" y="2880"/>
              <a:ext cx="0" cy="170"/>
            </a:xfrm>
            <a:prstGeom prst="line">
              <a:avLst/>
            </a:prstGeom>
            <a:ln w="9525" cap="flat" cmpd="sng">
              <a:solidFill>
                <a:srgbClr val="FF0000"/>
              </a:solidFill>
              <a:prstDash val="solid"/>
              <a:headEnd type="none" w="med" len="med"/>
              <a:tailEnd type="triangle" w="med" len="med"/>
            </a:ln>
          </p:spPr>
        </p:sp>
        <p:sp>
          <p:nvSpPr>
            <p:cNvPr id="28695" name="Text Box 87"/>
            <p:cNvSpPr txBox="1"/>
            <p:nvPr/>
          </p:nvSpPr>
          <p:spPr>
            <a:xfrm>
              <a:off x="2064" y="3024"/>
              <a:ext cx="228" cy="327"/>
            </a:xfrm>
            <a:prstGeom prst="rect">
              <a:avLst/>
            </a:prstGeom>
            <a:noFill/>
            <a:ln w="9525">
              <a:noFill/>
            </a:ln>
          </p:spPr>
          <p:txBody>
            <a:bodyPr wrap="none">
              <a:spAutoFit/>
            </a:bodyPr>
            <a:lstStyle/>
            <a:p>
              <a:pPr fontAlgn="base"/>
              <a:r>
                <a:rPr lang="en-US" altLang="zh-CN" dirty="0">
                  <a:latin typeface="Times New Roman" panose="02020603050405020304" pitchFamily="18" charset="0"/>
                </a:rPr>
                <a:t>1</a:t>
              </a:r>
            </a:p>
          </p:txBody>
        </p:sp>
      </p:grpSp>
      <p:grpSp>
        <p:nvGrpSpPr>
          <p:cNvPr id="6" name="Group 88"/>
          <p:cNvGrpSpPr/>
          <p:nvPr/>
        </p:nvGrpSpPr>
        <p:grpSpPr>
          <a:xfrm>
            <a:off x="4114800" y="3810000"/>
            <a:ext cx="765175" cy="1509713"/>
            <a:chOff x="1824" y="2400"/>
            <a:chExt cx="482" cy="951"/>
          </a:xfrm>
        </p:grpSpPr>
        <p:graphicFrame>
          <p:nvGraphicFramePr>
            <p:cNvPr id="28674" name="Object 2"/>
            <p:cNvGraphicFramePr/>
            <p:nvPr/>
          </p:nvGraphicFramePr>
          <p:xfrm>
            <a:off x="2062" y="2614"/>
            <a:ext cx="244" cy="269"/>
          </p:xfrm>
          <a:graphic>
            <a:graphicData uri="http://schemas.openxmlformats.org/presentationml/2006/ole">
              <mc:AlternateContent xmlns:mc="http://schemas.openxmlformats.org/markup-compatibility/2006">
                <mc:Choice xmlns:v="urn:schemas-microsoft-com:vml" Requires="v">
                  <p:oleObj spid="_x0000_s30740" r:id="rId10" imgW="139700" imgH="152400" progId="Equation.3">
                    <p:embed/>
                  </p:oleObj>
                </mc:Choice>
                <mc:Fallback>
                  <p:oleObj r:id="rId10" imgW="139700" imgH="152400" progId="Equation.3">
                    <p:embed/>
                    <p:pic>
                      <p:nvPicPr>
                        <p:cNvPr id="0" name="图片 3137"/>
                        <p:cNvPicPr/>
                        <p:nvPr/>
                      </p:nvPicPr>
                      <p:blipFill>
                        <a:blip r:embed="rId8"/>
                        <a:stretch>
                          <a:fillRect/>
                        </a:stretch>
                      </p:blipFill>
                      <p:spPr>
                        <a:xfrm>
                          <a:off x="2062" y="2614"/>
                          <a:ext cx="244" cy="269"/>
                        </a:xfrm>
                        <a:prstGeom prst="rect">
                          <a:avLst/>
                        </a:prstGeom>
                        <a:noFill/>
                        <a:ln w="38100">
                          <a:noFill/>
                          <a:miter/>
                        </a:ln>
                      </p:spPr>
                    </p:pic>
                  </p:oleObj>
                </mc:Fallback>
              </mc:AlternateContent>
            </a:graphicData>
          </a:graphic>
        </p:graphicFrame>
        <p:sp>
          <p:nvSpPr>
            <p:cNvPr id="28688" name="Line 90"/>
            <p:cNvSpPr/>
            <p:nvPr/>
          </p:nvSpPr>
          <p:spPr>
            <a:xfrm flipV="1">
              <a:off x="1824" y="2832"/>
              <a:ext cx="288" cy="288"/>
            </a:xfrm>
            <a:prstGeom prst="line">
              <a:avLst/>
            </a:prstGeom>
            <a:ln w="9525" cap="flat" cmpd="sng">
              <a:solidFill>
                <a:schemeClr val="tx1"/>
              </a:solidFill>
              <a:prstDash val="solid"/>
              <a:headEnd type="none" w="med" len="med"/>
              <a:tailEnd type="triangle" w="med" len="med"/>
            </a:ln>
          </p:spPr>
        </p:sp>
        <p:sp>
          <p:nvSpPr>
            <p:cNvPr id="28689" name="Line 91"/>
            <p:cNvSpPr/>
            <p:nvPr/>
          </p:nvSpPr>
          <p:spPr>
            <a:xfrm>
              <a:off x="2160" y="2400"/>
              <a:ext cx="0" cy="240"/>
            </a:xfrm>
            <a:prstGeom prst="line">
              <a:avLst/>
            </a:prstGeom>
            <a:ln w="9525" cap="flat" cmpd="sng">
              <a:solidFill>
                <a:schemeClr val="tx1"/>
              </a:solidFill>
              <a:prstDash val="solid"/>
              <a:headEnd type="none" w="med" len="med"/>
              <a:tailEnd type="triangle" w="med" len="med"/>
            </a:ln>
          </p:spPr>
        </p:sp>
        <p:sp>
          <p:nvSpPr>
            <p:cNvPr id="28690" name="Line 92"/>
            <p:cNvSpPr/>
            <p:nvPr/>
          </p:nvSpPr>
          <p:spPr>
            <a:xfrm>
              <a:off x="2160" y="2880"/>
              <a:ext cx="0" cy="170"/>
            </a:xfrm>
            <a:prstGeom prst="line">
              <a:avLst/>
            </a:prstGeom>
            <a:ln w="9525" cap="flat" cmpd="sng">
              <a:solidFill>
                <a:srgbClr val="FF0000"/>
              </a:solidFill>
              <a:prstDash val="solid"/>
              <a:headEnd type="none" w="med" len="med"/>
              <a:tailEnd type="triangle" w="med" len="med"/>
            </a:ln>
          </p:spPr>
        </p:sp>
        <p:sp>
          <p:nvSpPr>
            <p:cNvPr id="28691" name="Text Box 93"/>
            <p:cNvSpPr txBox="1"/>
            <p:nvPr/>
          </p:nvSpPr>
          <p:spPr>
            <a:xfrm>
              <a:off x="2064" y="3024"/>
              <a:ext cx="228" cy="327"/>
            </a:xfrm>
            <a:prstGeom prst="rect">
              <a:avLst/>
            </a:prstGeom>
            <a:noFill/>
            <a:ln w="9525">
              <a:noFill/>
            </a:ln>
          </p:spPr>
          <p:txBody>
            <a:bodyPr wrap="none">
              <a:spAutoFit/>
            </a:bodyPr>
            <a:lstStyle/>
            <a:p>
              <a:pPr fontAlgn="base"/>
              <a:r>
                <a:rPr lang="en-US" altLang="zh-CN" dirty="0">
                  <a:latin typeface="Times New Roman" panose="02020603050405020304" pitchFamily="18" charset="0"/>
                </a:rPr>
                <a:t>1</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75"/>
                                        </p:tgtEl>
                                        <p:attrNameLst>
                                          <p:attrName>style.visibility</p:attrName>
                                        </p:attrNameLst>
                                      </p:cBhvr>
                                      <p:to>
                                        <p:strVal val="visible"/>
                                      </p:to>
                                    </p:set>
                                    <p:anim calcmode="lin" valueType="num">
                                      <p:cBhvr additive="base">
                                        <p:cTn id="7" dur="500" fill="hold"/>
                                        <p:tgtEl>
                                          <p:spTgt spid="81975"/>
                                        </p:tgtEl>
                                        <p:attrNameLst>
                                          <p:attrName>ppt_x</p:attrName>
                                        </p:attrNameLst>
                                      </p:cBhvr>
                                      <p:tavLst>
                                        <p:tav tm="0">
                                          <p:val>
                                            <p:strVal val="0-#ppt_w/2"/>
                                          </p:val>
                                        </p:tav>
                                        <p:tav tm="100000">
                                          <p:val>
                                            <p:strVal val="#ppt_x"/>
                                          </p:val>
                                        </p:tav>
                                      </p:tavLst>
                                    </p:anim>
                                    <p:anim calcmode="lin" valueType="num">
                                      <p:cBhvr additive="base">
                                        <p:cTn id="8" dur="500" fill="hold"/>
                                        <p:tgtEl>
                                          <p:spTgt spid="819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81997"/>
                                        </p:tgtEl>
                                        <p:attrNameLst>
                                          <p:attrName>style.visibility</p:attrName>
                                        </p:attrNameLst>
                                      </p:cBhvr>
                                      <p:to>
                                        <p:strVal val="visible"/>
                                      </p:to>
                                    </p:set>
                                    <p:anim calcmode="lin" valueType="num">
                                      <p:cBhvr additive="base">
                                        <p:cTn id="33" dur="500" fill="hold"/>
                                        <p:tgtEl>
                                          <p:spTgt spid="81997"/>
                                        </p:tgtEl>
                                        <p:attrNameLst>
                                          <p:attrName>ppt_x</p:attrName>
                                        </p:attrNameLst>
                                      </p:cBhvr>
                                      <p:tavLst>
                                        <p:tav tm="0">
                                          <p:val>
                                            <p:strVal val="1+#ppt_w/2"/>
                                          </p:val>
                                        </p:tav>
                                        <p:tav tm="100000">
                                          <p:val>
                                            <p:strVal val="#ppt_x"/>
                                          </p:val>
                                        </p:tav>
                                      </p:tavLst>
                                    </p:anim>
                                    <p:anim calcmode="lin" valueType="num">
                                      <p:cBhvr additive="base">
                                        <p:cTn id="34" dur="500" fill="hold"/>
                                        <p:tgtEl>
                                          <p:spTgt spid="819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5" grpId="0"/>
      <p:bldP spid="8199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a:xfrm>
            <a:off x="457200" y="457200"/>
            <a:ext cx="4876800" cy="762000"/>
          </a:xfrm>
        </p:spPr>
        <p:txBody>
          <a:bodyPr vert="horz" wrap="square" lIns="91440" tIns="45720" rIns="91440" bIns="45720" anchor="ctr" anchorCtr="0"/>
          <a:lstStyle/>
          <a:p>
            <a:r>
              <a:rPr lang="zh-CN" altLang="en-US" sz="2800" dirty="0">
                <a:latin typeface="Times New Roman" panose="02020603050405020304" pitchFamily="18" charset="0"/>
              </a:rPr>
              <a:t>步进码的形成：</a:t>
            </a:r>
          </a:p>
        </p:txBody>
      </p:sp>
      <p:sp>
        <p:nvSpPr>
          <p:cNvPr id="100355" name="Text Box 4"/>
          <p:cNvSpPr txBox="1"/>
          <p:nvPr/>
        </p:nvSpPr>
        <p:spPr>
          <a:xfrm>
            <a:off x="1371600" y="1295400"/>
            <a:ext cx="5029200" cy="946150"/>
          </a:xfrm>
          <a:prstGeom prst="rect">
            <a:avLst/>
          </a:prstGeom>
          <a:noFill/>
          <a:ln w="9525">
            <a:noFill/>
          </a:ln>
        </p:spPr>
        <p:txBody>
          <a:bodyPr>
            <a:spAutoFit/>
          </a:bodyPr>
          <a:lstStyle/>
          <a:p>
            <a:r>
              <a:rPr lang="zh-CN" altLang="en-US" dirty="0">
                <a:latin typeface="Times New Roman" panose="02020603050405020304" pitchFamily="18" charset="0"/>
              </a:rPr>
              <a:t>例：由</a:t>
            </a:r>
            <a:r>
              <a:rPr lang="en-US" altLang="zh-CN" dirty="0">
                <a:latin typeface="Times New Roman" panose="02020603050405020304" pitchFamily="18" charset="0"/>
              </a:rPr>
              <a:t>7</a:t>
            </a:r>
            <a:r>
              <a:rPr lang="zh-CN" altLang="en-US" dirty="0">
                <a:latin typeface="Times New Roman" panose="02020603050405020304" pitchFamily="18" charset="0"/>
              </a:rPr>
              <a:t>的步进码：</a:t>
            </a:r>
            <a:r>
              <a:rPr lang="en-US" altLang="zh-CN" dirty="0">
                <a:latin typeface="Times New Roman" panose="02020603050405020304" pitchFamily="18" charset="0"/>
              </a:rPr>
              <a:t>11100 </a:t>
            </a:r>
            <a:r>
              <a:rPr lang="zh-CN" altLang="en-US" dirty="0">
                <a:latin typeface="Times New Roman" panose="02020603050405020304" pitchFamily="18" charset="0"/>
              </a:rPr>
              <a:t>；</a:t>
            </a:r>
          </a:p>
          <a:p>
            <a:r>
              <a:rPr lang="zh-CN" altLang="en-US" dirty="0">
                <a:latin typeface="Times New Roman" panose="02020603050405020304" pitchFamily="18" charset="0"/>
              </a:rPr>
              <a:t>        产生</a:t>
            </a:r>
            <a:r>
              <a:rPr lang="en-US" altLang="zh-CN" dirty="0">
                <a:latin typeface="Times New Roman" panose="02020603050405020304" pitchFamily="18" charset="0"/>
              </a:rPr>
              <a:t>8</a:t>
            </a:r>
            <a:r>
              <a:rPr lang="zh-CN" altLang="en-US" dirty="0">
                <a:latin typeface="Times New Roman" panose="02020603050405020304" pitchFamily="18" charset="0"/>
              </a:rPr>
              <a:t>的步进码：</a:t>
            </a:r>
            <a:r>
              <a:rPr lang="en-US" altLang="zh-CN" dirty="0">
                <a:latin typeface="Times New Roman" panose="02020603050405020304" pitchFamily="18" charset="0"/>
              </a:rPr>
              <a:t>11000</a:t>
            </a:r>
          </a:p>
        </p:txBody>
      </p:sp>
      <p:grpSp>
        <p:nvGrpSpPr>
          <p:cNvPr id="2" name="Group 54"/>
          <p:cNvGrpSpPr/>
          <p:nvPr/>
        </p:nvGrpSpPr>
        <p:grpSpPr>
          <a:xfrm>
            <a:off x="990600" y="2590800"/>
            <a:ext cx="4983163" cy="557213"/>
            <a:chOff x="183" y="1972"/>
            <a:chExt cx="3139" cy="351"/>
          </a:xfrm>
        </p:grpSpPr>
        <p:sp>
          <p:nvSpPr>
            <p:cNvPr id="100423" name="AutoShape 55"/>
            <p:cNvSpPr/>
            <p:nvPr/>
          </p:nvSpPr>
          <p:spPr>
            <a:xfrm rot="-5400000">
              <a:off x="2509" y="1510"/>
              <a:ext cx="129" cy="1496"/>
            </a:xfrm>
            <a:prstGeom prst="rightBrace">
              <a:avLst>
                <a:gd name="adj1" fmla="val 96640"/>
                <a:gd name="adj2" fmla="val 50000"/>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cxnSp>
          <p:nvCxnSpPr>
            <p:cNvPr id="100424" name="AutoShape 56"/>
            <p:cNvCxnSpPr>
              <a:stCxn id="100423" idx="1"/>
            </p:cNvCxnSpPr>
            <p:nvPr/>
          </p:nvCxnSpPr>
          <p:spPr>
            <a:xfrm rot="5400000" flipH="1">
              <a:off x="1850" y="1470"/>
              <a:ext cx="64" cy="1384"/>
            </a:xfrm>
            <a:prstGeom prst="bentConnector2">
              <a:avLst/>
            </a:prstGeom>
            <a:ln w="9525" cap="flat" cmpd="sng">
              <a:solidFill>
                <a:schemeClr val="tx1"/>
              </a:solidFill>
              <a:prstDash val="solid"/>
              <a:miter/>
              <a:headEnd type="none" w="med" len="med"/>
              <a:tailEnd type="triangle" w="med" len="med"/>
            </a:ln>
          </p:spPr>
        </p:cxnSp>
        <p:sp>
          <p:nvSpPr>
            <p:cNvPr id="100425" name="Text Box 57"/>
            <p:cNvSpPr txBox="1"/>
            <p:nvPr/>
          </p:nvSpPr>
          <p:spPr>
            <a:xfrm>
              <a:off x="183" y="1972"/>
              <a:ext cx="1012" cy="327"/>
            </a:xfrm>
            <a:prstGeom prst="rect">
              <a:avLst/>
            </a:prstGeom>
            <a:solidFill>
              <a:srgbClr val="FFFF99"/>
            </a:solidFill>
            <a:ln w="9525">
              <a:noFill/>
            </a:ln>
          </p:spPr>
          <p:txBody>
            <a:bodyPr wrap="none">
              <a:spAutoFit/>
            </a:bodyPr>
            <a:lstStyle/>
            <a:p>
              <a:r>
                <a:rPr lang="zh-CN" altLang="en-US" dirty="0">
                  <a:latin typeface="Times New Roman" panose="02020603050405020304" pitchFamily="18" charset="0"/>
                </a:rPr>
                <a:t>左移一位</a:t>
              </a:r>
            </a:p>
          </p:txBody>
        </p:sp>
      </p:grpSp>
      <p:grpSp>
        <p:nvGrpSpPr>
          <p:cNvPr id="3" name="Group 111"/>
          <p:cNvGrpSpPr/>
          <p:nvPr/>
        </p:nvGrpSpPr>
        <p:grpSpPr>
          <a:xfrm>
            <a:off x="609600" y="3200400"/>
            <a:ext cx="5662613" cy="528638"/>
            <a:chOff x="384" y="2016"/>
            <a:chExt cx="3567" cy="333"/>
          </a:xfrm>
        </p:grpSpPr>
        <p:sp>
          <p:nvSpPr>
            <p:cNvPr id="100403" name="Text Box 31"/>
            <p:cNvSpPr txBox="1"/>
            <p:nvPr/>
          </p:nvSpPr>
          <p:spPr>
            <a:xfrm>
              <a:off x="384" y="2016"/>
              <a:ext cx="1104" cy="333"/>
            </a:xfrm>
            <a:prstGeom prst="rect">
              <a:avLst/>
            </a:prstGeom>
            <a:noFill/>
            <a:ln w="9525" cap="flat" cmpd="sng">
              <a:solidFill>
                <a:srgbClr val="00FF00"/>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“7”</a:t>
              </a:r>
              <a:r>
                <a:rPr lang="zh-CN" altLang="en-US" dirty="0">
                  <a:latin typeface="Times New Roman" panose="02020603050405020304" pitchFamily="18" charset="0"/>
                </a:rPr>
                <a:t>步进码</a:t>
              </a:r>
            </a:p>
          </p:txBody>
        </p:sp>
        <p:grpSp>
          <p:nvGrpSpPr>
            <p:cNvPr id="100404" name="Group 109"/>
            <p:cNvGrpSpPr/>
            <p:nvPr/>
          </p:nvGrpSpPr>
          <p:grpSpPr>
            <a:xfrm>
              <a:off x="1776" y="2016"/>
              <a:ext cx="2175" cy="293"/>
              <a:chOff x="1776" y="2016"/>
              <a:chExt cx="2175" cy="293"/>
            </a:xfrm>
          </p:grpSpPr>
          <p:sp>
            <p:nvSpPr>
              <p:cNvPr id="100405" name="Rectangle 38"/>
              <p:cNvSpPr/>
              <p:nvPr/>
            </p:nvSpPr>
            <p:spPr>
              <a:xfrm>
                <a:off x="3596" y="2016"/>
                <a:ext cx="355" cy="288"/>
              </a:xfrm>
              <a:prstGeom prst="rect">
                <a:avLst/>
              </a:prstGeom>
              <a:noFill/>
              <a:ln w="9525">
                <a:noFill/>
              </a:ln>
            </p:spPr>
            <p:txBody>
              <a:bodyPr/>
              <a:lstStyle/>
              <a:p>
                <a:pPr algn="ctr">
                  <a:spcBef>
                    <a:spcPct val="20000"/>
                  </a:spcBef>
                  <a:buClr>
                    <a:schemeClr val="bg2"/>
                  </a:buClr>
                  <a:buSzPct val="75000"/>
                  <a:buFont typeface="Wingdings" panose="05000000000000000000" pitchFamily="2" charset="2"/>
                </a:pPr>
                <a:r>
                  <a:rPr lang="en-US" altLang="zh-CN" sz="2400" dirty="0">
                    <a:latin typeface="Arial" panose="020B0604020202020204" pitchFamily="34" charset="0"/>
                  </a:rPr>
                  <a:t>0</a:t>
                </a:r>
              </a:p>
            </p:txBody>
          </p:sp>
          <p:sp>
            <p:nvSpPr>
              <p:cNvPr id="100406" name="Rectangle 39"/>
              <p:cNvSpPr/>
              <p:nvPr/>
            </p:nvSpPr>
            <p:spPr>
              <a:xfrm>
                <a:off x="3242" y="2016"/>
                <a:ext cx="354" cy="288"/>
              </a:xfrm>
              <a:prstGeom prst="rect">
                <a:avLst/>
              </a:prstGeom>
              <a:noFill/>
              <a:ln w="9525">
                <a:noFill/>
              </a:ln>
            </p:spPr>
            <p:txBody>
              <a:bodyPr/>
              <a:lstStyle/>
              <a:p>
                <a:pPr algn="ctr">
                  <a:spcBef>
                    <a:spcPct val="20000"/>
                  </a:spcBef>
                  <a:buClr>
                    <a:schemeClr val="bg2"/>
                  </a:buClr>
                  <a:buSzPct val="75000"/>
                  <a:buFont typeface="Wingdings" panose="05000000000000000000" pitchFamily="2" charset="2"/>
                </a:pPr>
                <a:r>
                  <a:rPr lang="en-US" altLang="zh-CN" sz="2400" dirty="0">
                    <a:latin typeface="Arial" panose="020B0604020202020204" pitchFamily="34" charset="0"/>
                  </a:rPr>
                  <a:t>0</a:t>
                </a:r>
              </a:p>
            </p:txBody>
          </p:sp>
          <p:sp>
            <p:nvSpPr>
              <p:cNvPr id="100407" name="Rectangle 40"/>
              <p:cNvSpPr/>
              <p:nvPr/>
            </p:nvSpPr>
            <p:spPr>
              <a:xfrm>
                <a:off x="2898" y="2016"/>
                <a:ext cx="344" cy="288"/>
              </a:xfrm>
              <a:prstGeom prst="rect">
                <a:avLst/>
              </a:prstGeom>
              <a:noFill/>
              <a:ln w="9525">
                <a:noFill/>
              </a:ln>
            </p:spPr>
            <p:txBody>
              <a:bodyPr/>
              <a:lstStyle/>
              <a:p>
                <a:pPr algn="ctr">
                  <a:spcBef>
                    <a:spcPct val="20000"/>
                  </a:spcBef>
                  <a:buClr>
                    <a:schemeClr val="bg2"/>
                  </a:buClr>
                  <a:buSzPct val="75000"/>
                  <a:buFont typeface="Wingdings" panose="05000000000000000000" pitchFamily="2" charset="2"/>
                </a:pPr>
                <a:r>
                  <a:rPr lang="en-US" altLang="zh-CN" sz="2400" dirty="0">
                    <a:latin typeface="Arial" panose="020B0604020202020204" pitchFamily="34" charset="0"/>
                  </a:rPr>
                  <a:t>1</a:t>
                </a:r>
              </a:p>
            </p:txBody>
          </p:sp>
          <p:sp>
            <p:nvSpPr>
              <p:cNvPr id="100408" name="Rectangle 41"/>
              <p:cNvSpPr/>
              <p:nvPr/>
            </p:nvSpPr>
            <p:spPr>
              <a:xfrm>
                <a:off x="2544" y="2016"/>
                <a:ext cx="354" cy="288"/>
              </a:xfrm>
              <a:prstGeom prst="rect">
                <a:avLst/>
              </a:prstGeom>
              <a:noFill/>
              <a:ln w="9525">
                <a:noFill/>
              </a:ln>
            </p:spPr>
            <p:txBody>
              <a:bodyPr/>
              <a:lstStyle/>
              <a:p>
                <a:pPr algn="ctr">
                  <a:spcBef>
                    <a:spcPct val="20000"/>
                  </a:spcBef>
                  <a:buClr>
                    <a:schemeClr val="bg2"/>
                  </a:buClr>
                  <a:buSzPct val="75000"/>
                  <a:buFont typeface="Wingdings" panose="05000000000000000000" pitchFamily="2" charset="2"/>
                </a:pPr>
                <a:r>
                  <a:rPr lang="en-US" altLang="zh-CN" sz="2400" dirty="0">
                    <a:latin typeface="Arial" panose="020B0604020202020204" pitchFamily="34" charset="0"/>
                  </a:rPr>
                  <a:t>1</a:t>
                </a:r>
              </a:p>
            </p:txBody>
          </p:sp>
          <p:sp>
            <p:nvSpPr>
              <p:cNvPr id="100409" name="Rectangle 42"/>
              <p:cNvSpPr/>
              <p:nvPr/>
            </p:nvSpPr>
            <p:spPr>
              <a:xfrm>
                <a:off x="2208" y="2016"/>
                <a:ext cx="336" cy="288"/>
              </a:xfrm>
              <a:prstGeom prst="rect">
                <a:avLst/>
              </a:prstGeom>
              <a:noFill/>
              <a:ln w="9525">
                <a:noFill/>
              </a:ln>
            </p:spPr>
            <p:txBody>
              <a:bodyPr/>
              <a:lstStyle/>
              <a:p>
                <a:pPr algn="ctr">
                  <a:spcBef>
                    <a:spcPct val="20000"/>
                  </a:spcBef>
                  <a:buClr>
                    <a:schemeClr val="bg2"/>
                  </a:buClr>
                  <a:buSzPct val="75000"/>
                  <a:buFont typeface="Wingdings" panose="05000000000000000000" pitchFamily="2" charset="2"/>
                </a:pPr>
                <a:r>
                  <a:rPr lang="en-US" altLang="zh-CN" sz="2400" dirty="0">
                    <a:latin typeface="Arial" panose="020B0604020202020204" pitchFamily="34" charset="0"/>
                  </a:rPr>
                  <a:t>1</a:t>
                </a:r>
              </a:p>
            </p:txBody>
          </p:sp>
          <p:sp>
            <p:nvSpPr>
              <p:cNvPr id="100410" name="Line 43"/>
              <p:cNvSpPr/>
              <p:nvPr/>
            </p:nvSpPr>
            <p:spPr>
              <a:xfrm>
                <a:off x="2208" y="2016"/>
                <a:ext cx="1743" cy="0"/>
              </a:xfrm>
              <a:prstGeom prst="line">
                <a:avLst/>
              </a:prstGeom>
              <a:ln w="28575" cap="sq" cmpd="sng">
                <a:solidFill>
                  <a:schemeClr val="tx1"/>
                </a:solidFill>
                <a:prstDash val="solid"/>
                <a:headEnd type="none" w="med" len="med"/>
                <a:tailEnd type="none" w="med" len="med"/>
              </a:ln>
            </p:spPr>
          </p:sp>
          <p:sp>
            <p:nvSpPr>
              <p:cNvPr id="100411" name="Line 44"/>
              <p:cNvSpPr/>
              <p:nvPr/>
            </p:nvSpPr>
            <p:spPr>
              <a:xfrm>
                <a:off x="2208" y="2304"/>
                <a:ext cx="1743" cy="0"/>
              </a:xfrm>
              <a:prstGeom prst="line">
                <a:avLst/>
              </a:prstGeom>
              <a:ln w="28575" cap="sq" cmpd="sng">
                <a:solidFill>
                  <a:schemeClr val="tx1"/>
                </a:solidFill>
                <a:prstDash val="solid"/>
                <a:headEnd type="none" w="med" len="med"/>
                <a:tailEnd type="none" w="med" len="med"/>
              </a:ln>
            </p:spPr>
          </p:sp>
          <p:sp>
            <p:nvSpPr>
              <p:cNvPr id="100412" name="Line 45"/>
              <p:cNvSpPr/>
              <p:nvPr/>
            </p:nvSpPr>
            <p:spPr>
              <a:xfrm>
                <a:off x="2208" y="2016"/>
                <a:ext cx="0" cy="288"/>
              </a:xfrm>
              <a:prstGeom prst="line">
                <a:avLst/>
              </a:prstGeom>
              <a:ln w="28575" cap="sq" cmpd="sng">
                <a:solidFill>
                  <a:schemeClr val="tx1"/>
                </a:solidFill>
                <a:prstDash val="solid"/>
                <a:headEnd type="none" w="med" len="med"/>
                <a:tailEnd type="none" w="med" len="med"/>
              </a:ln>
            </p:spPr>
          </p:sp>
          <p:sp>
            <p:nvSpPr>
              <p:cNvPr id="100413" name="Line 46"/>
              <p:cNvSpPr/>
              <p:nvPr/>
            </p:nvSpPr>
            <p:spPr>
              <a:xfrm>
                <a:off x="2544" y="2016"/>
                <a:ext cx="0" cy="288"/>
              </a:xfrm>
              <a:prstGeom prst="line">
                <a:avLst/>
              </a:prstGeom>
              <a:ln w="12700" cap="flat" cmpd="sng">
                <a:solidFill>
                  <a:schemeClr val="tx1"/>
                </a:solidFill>
                <a:prstDash val="solid"/>
                <a:headEnd type="none" w="med" len="med"/>
                <a:tailEnd type="none" w="med" len="med"/>
              </a:ln>
            </p:spPr>
          </p:sp>
          <p:sp>
            <p:nvSpPr>
              <p:cNvPr id="100414" name="Line 47"/>
              <p:cNvSpPr/>
              <p:nvPr/>
            </p:nvSpPr>
            <p:spPr>
              <a:xfrm>
                <a:off x="2898" y="2016"/>
                <a:ext cx="0" cy="288"/>
              </a:xfrm>
              <a:prstGeom prst="line">
                <a:avLst/>
              </a:prstGeom>
              <a:ln w="12700" cap="flat" cmpd="sng">
                <a:solidFill>
                  <a:schemeClr val="tx1"/>
                </a:solidFill>
                <a:prstDash val="solid"/>
                <a:headEnd type="none" w="med" len="med"/>
                <a:tailEnd type="none" w="med" len="med"/>
              </a:ln>
            </p:spPr>
          </p:sp>
          <p:sp>
            <p:nvSpPr>
              <p:cNvPr id="100415" name="Line 48"/>
              <p:cNvSpPr/>
              <p:nvPr/>
            </p:nvSpPr>
            <p:spPr>
              <a:xfrm>
                <a:off x="3242" y="2016"/>
                <a:ext cx="0" cy="288"/>
              </a:xfrm>
              <a:prstGeom prst="line">
                <a:avLst/>
              </a:prstGeom>
              <a:ln w="12700" cap="flat" cmpd="sng">
                <a:solidFill>
                  <a:schemeClr val="tx1"/>
                </a:solidFill>
                <a:prstDash val="solid"/>
                <a:headEnd type="none" w="med" len="med"/>
                <a:tailEnd type="none" w="med" len="med"/>
              </a:ln>
            </p:spPr>
          </p:sp>
          <p:sp>
            <p:nvSpPr>
              <p:cNvPr id="100416" name="Line 49"/>
              <p:cNvSpPr/>
              <p:nvPr/>
            </p:nvSpPr>
            <p:spPr>
              <a:xfrm>
                <a:off x="3596" y="2016"/>
                <a:ext cx="0" cy="288"/>
              </a:xfrm>
              <a:prstGeom prst="line">
                <a:avLst/>
              </a:prstGeom>
              <a:ln w="12700" cap="flat" cmpd="sng">
                <a:solidFill>
                  <a:schemeClr val="tx1"/>
                </a:solidFill>
                <a:prstDash val="solid"/>
                <a:headEnd type="none" w="med" len="med"/>
                <a:tailEnd type="none" w="med" len="med"/>
              </a:ln>
            </p:spPr>
          </p:sp>
          <p:sp>
            <p:nvSpPr>
              <p:cNvPr id="100417" name="Line 51"/>
              <p:cNvSpPr/>
              <p:nvPr/>
            </p:nvSpPr>
            <p:spPr>
              <a:xfrm>
                <a:off x="3951" y="2016"/>
                <a:ext cx="0" cy="288"/>
              </a:xfrm>
              <a:prstGeom prst="line">
                <a:avLst/>
              </a:prstGeom>
              <a:ln w="28575" cap="sq" cmpd="sng">
                <a:solidFill>
                  <a:schemeClr val="tx1"/>
                </a:solidFill>
                <a:prstDash val="solid"/>
                <a:headEnd type="none" w="med" len="med"/>
                <a:tailEnd type="none" w="med" len="med"/>
              </a:ln>
            </p:spPr>
          </p:sp>
          <p:sp>
            <p:nvSpPr>
              <p:cNvPr id="100418" name="Rectangle 59"/>
              <p:cNvSpPr/>
              <p:nvPr/>
            </p:nvSpPr>
            <p:spPr>
              <a:xfrm>
                <a:off x="1776" y="2016"/>
                <a:ext cx="303" cy="293"/>
              </a:xfrm>
              <a:prstGeom prst="rect">
                <a:avLst/>
              </a:prstGeom>
              <a:noFill/>
              <a:ln w="9525">
                <a:noFill/>
              </a:ln>
            </p:spPr>
            <p:txBody>
              <a:bodyPr/>
              <a:lstStyle/>
              <a:p>
                <a:pPr>
                  <a:spcBef>
                    <a:spcPct val="20000"/>
                  </a:spcBef>
                  <a:buClr>
                    <a:schemeClr val="bg2"/>
                  </a:buClr>
                  <a:buSzPct val="75000"/>
                  <a:buFont typeface="Wingdings" panose="05000000000000000000" pitchFamily="2" charset="2"/>
                </a:pPr>
                <a:r>
                  <a:rPr lang="en-US" altLang="zh-CN" sz="2400" dirty="0">
                    <a:latin typeface="Arial" panose="020B0604020202020204" pitchFamily="34" charset="0"/>
                  </a:rPr>
                  <a:t> </a:t>
                </a:r>
              </a:p>
            </p:txBody>
          </p:sp>
          <p:sp>
            <p:nvSpPr>
              <p:cNvPr id="100419" name="Line 60"/>
              <p:cNvSpPr/>
              <p:nvPr/>
            </p:nvSpPr>
            <p:spPr>
              <a:xfrm>
                <a:off x="1776" y="2016"/>
                <a:ext cx="303" cy="0"/>
              </a:xfrm>
              <a:prstGeom prst="line">
                <a:avLst/>
              </a:prstGeom>
              <a:ln w="28575" cap="sq" cmpd="sng">
                <a:solidFill>
                  <a:schemeClr val="tx1"/>
                </a:solidFill>
                <a:prstDash val="solid"/>
                <a:headEnd type="none" w="med" len="med"/>
                <a:tailEnd type="none" w="med" len="med"/>
              </a:ln>
            </p:spPr>
          </p:sp>
          <p:sp>
            <p:nvSpPr>
              <p:cNvPr id="100420" name="Line 61"/>
              <p:cNvSpPr/>
              <p:nvPr/>
            </p:nvSpPr>
            <p:spPr>
              <a:xfrm>
                <a:off x="1776" y="2309"/>
                <a:ext cx="303" cy="0"/>
              </a:xfrm>
              <a:prstGeom prst="line">
                <a:avLst/>
              </a:prstGeom>
              <a:ln w="28575" cap="sq" cmpd="sng">
                <a:solidFill>
                  <a:schemeClr val="tx1"/>
                </a:solidFill>
                <a:prstDash val="solid"/>
                <a:headEnd type="none" w="med" len="med"/>
                <a:tailEnd type="none" w="med" len="med"/>
              </a:ln>
            </p:spPr>
          </p:sp>
          <p:sp>
            <p:nvSpPr>
              <p:cNvPr id="100421" name="Line 62"/>
              <p:cNvSpPr/>
              <p:nvPr/>
            </p:nvSpPr>
            <p:spPr>
              <a:xfrm>
                <a:off x="1776" y="2016"/>
                <a:ext cx="0" cy="293"/>
              </a:xfrm>
              <a:prstGeom prst="line">
                <a:avLst/>
              </a:prstGeom>
              <a:ln w="28575" cap="sq" cmpd="sng">
                <a:solidFill>
                  <a:schemeClr val="tx1"/>
                </a:solidFill>
                <a:prstDash val="solid"/>
                <a:headEnd type="none" w="med" len="med"/>
                <a:tailEnd type="none" w="med" len="med"/>
              </a:ln>
            </p:spPr>
          </p:sp>
          <p:sp>
            <p:nvSpPr>
              <p:cNvPr id="100422" name="Line 63"/>
              <p:cNvSpPr/>
              <p:nvPr/>
            </p:nvSpPr>
            <p:spPr>
              <a:xfrm>
                <a:off x="2079" y="2016"/>
                <a:ext cx="0" cy="293"/>
              </a:xfrm>
              <a:prstGeom prst="line">
                <a:avLst/>
              </a:prstGeom>
              <a:ln w="28575" cap="sq" cmpd="sng">
                <a:solidFill>
                  <a:schemeClr val="tx1"/>
                </a:solidFill>
                <a:prstDash val="solid"/>
                <a:headEnd type="none" w="med" len="med"/>
                <a:tailEnd type="none" w="med" len="med"/>
              </a:ln>
            </p:spPr>
          </p:sp>
        </p:grpSp>
      </p:grpSp>
      <p:grpSp>
        <p:nvGrpSpPr>
          <p:cNvPr id="5" name="Group 108"/>
          <p:cNvGrpSpPr/>
          <p:nvPr/>
        </p:nvGrpSpPr>
        <p:grpSpPr>
          <a:xfrm>
            <a:off x="2819400" y="3886200"/>
            <a:ext cx="3429000" cy="457200"/>
            <a:chOff x="1776" y="2448"/>
            <a:chExt cx="2160" cy="288"/>
          </a:xfrm>
        </p:grpSpPr>
        <p:sp>
          <p:nvSpPr>
            <p:cNvPr id="100385" name="Rectangle 65"/>
            <p:cNvSpPr/>
            <p:nvPr/>
          </p:nvSpPr>
          <p:spPr>
            <a:xfrm>
              <a:off x="1776" y="2448"/>
              <a:ext cx="303" cy="288"/>
            </a:xfrm>
            <a:prstGeom prst="rect">
              <a:avLst/>
            </a:prstGeom>
            <a:noFill/>
            <a:ln w="9525">
              <a:noFill/>
            </a:ln>
          </p:spPr>
          <p:txBody>
            <a:bodyPr/>
            <a:lstStyle/>
            <a:p>
              <a:pPr>
                <a:spcBef>
                  <a:spcPct val="20000"/>
                </a:spcBef>
                <a:buClr>
                  <a:schemeClr val="bg2"/>
                </a:buClr>
                <a:buSzPct val="75000"/>
                <a:buFont typeface="Wingdings" panose="05000000000000000000" pitchFamily="2" charset="2"/>
              </a:pPr>
              <a:r>
                <a:rPr lang="en-US" altLang="zh-CN" sz="2400" dirty="0">
                  <a:latin typeface="Arial" panose="020B0604020202020204" pitchFamily="34" charset="0"/>
                </a:rPr>
                <a:t> 1</a:t>
              </a:r>
            </a:p>
          </p:txBody>
        </p:sp>
        <p:sp>
          <p:nvSpPr>
            <p:cNvPr id="100386" name="Line 66"/>
            <p:cNvSpPr/>
            <p:nvPr/>
          </p:nvSpPr>
          <p:spPr>
            <a:xfrm>
              <a:off x="1776" y="2448"/>
              <a:ext cx="303" cy="0"/>
            </a:xfrm>
            <a:prstGeom prst="line">
              <a:avLst/>
            </a:prstGeom>
            <a:ln w="28575" cap="sq" cmpd="sng">
              <a:solidFill>
                <a:schemeClr val="tx1"/>
              </a:solidFill>
              <a:prstDash val="solid"/>
              <a:headEnd type="none" w="med" len="med"/>
              <a:tailEnd type="none" w="med" len="med"/>
            </a:ln>
          </p:spPr>
        </p:sp>
        <p:sp>
          <p:nvSpPr>
            <p:cNvPr id="100387" name="Line 67"/>
            <p:cNvSpPr/>
            <p:nvPr/>
          </p:nvSpPr>
          <p:spPr>
            <a:xfrm>
              <a:off x="1776" y="2736"/>
              <a:ext cx="303" cy="0"/>
            </a:xfrm>
            <a:prstGeom prst="line">
              <a:avLst/>
            </a:prstGeom>
            <a:ln w="28575" cap="sq" cmpd="sng">
              <a:solidFill>
                <a:schemeClr val="tx1"/>
              </a:solidFill>
              <a:prstDash val="solid"/>
              <a:headEnd type="none" w="med" len="med"/>
              <a:tailEnd type="none" w="med" len="med"/>
            </a:ln>
          </p:spPr>
        </p:sp>
        <p:sp>
          <p:nvSpPr>
            <p:cNvPr id="100388" name="Line 68"/>
            <p:cNvSpPr/>
            <p:nvPr/>
          </p:nvSpPr>
          <p:spPr>
            <a:xfrm>
              <a:off x="1776" y="2448"/>
              <a:ext cx="0" cy="288"/>
            </a:xfrm>
            <a:prstGeom prst="line">
              <a:avLst/>
            </a:prstGeom>
            <a:ln w="28575" cap="sq" cmpd="sng">
              <a:solidFill>
                <a:schemeClr val="tx1"/>
              </a:solidFill>
              <a:prstDash val="solid"/>
              <a:headEnd type="none" w="med" len="med"/>
              <a:tailEnd type="none" w="med" len="med"/>
            </a:ln>
          </p:spPr>
        </p:sp>
        <p:sp>
          <p:nvSpPr>
            <p:cNvPr id="100389" name="Line 69"/>
            <p:cNvSpPr/>
            <p:nvPr/>
          </p:nvSpPr>
          <p:spPr>
            <a:xfrm>
              <a:off x="2079" y="2448"/>
              <a:ext cx="0" cy="288"/>
            </a:xfrm>
            <a:prstGeom prst="line">
              <a:avLst/>
            </a:prstGeom>
            <a:ln w="28575" cap="sq" cmpd="sng">
              <a:solidFill>
                <a:schemeClr val="tx1"/>
              </a:solidFill>
              <a:prstDash val="solid"/>
              <a:headEnd type="none" w="med" len="med"/>
              <a:tailEnd type="none" w="med" len="med"/>
            </a:ln>
          </p:spPr>
        </p:sp>
        <p:sp>
          <p:nvSpPr>
            <p:cNvPr id="100390" name="Rectangle 72"/>
            <p:cNvSpPr/>
            <p:nvPr/>
          </p:nvSpPr>
          <p:spPr>
            <a:xfrm>
              <a:off x="3596" y="2448"/>
              <a:ext cx="340" cy="288"/>
            </a:xfrm>
            <a:prstGeom prst="rect">
              <a:avLst/>
            </a:prstGeom>
            <a:noFill/>
            <a:ln w="9525">
              <a:noFill/>
            </a:ln>
          </p:spPr>
          <p:txBody>
            <a:bodyPr/>
            <a:lstStyle/>
            <a:p>
              <a:pPr algn="ctr">
                <a:spcBef>
                  <a:spcPct val="20000"/>
                </a:spcBef>
                <a:buClr>
                  <a:schemeClr val="bg2"/>
                </a:buClr>
                <a:buSzPct val="75000"/>
                <a:buFont typeface="Wingdings" panose="05000000000000000000" pitchFamily="2" charset="2"/>
              </a:pPr>
              <a:endParaRPr lang="zh-CN" altLang="zh-CN" sz="2400" dirty="0">
                <a:latin typeface="Arial" panose="020B0604020202020204" pitchFamily="34" charset="0"/>
              </a:endParaRPr>
            </a:p>
          </p:txBody>
        </p:sp>
        <p:sp>
          <p:nvSpPr>
            <p:cNvPr id="100391" name="Rectangle 73"/>
            <p:cNvSpPr/>
            <p:nvPr/>
          </p:nvSpPr>
          <p:spPr>
            <a:xfrm>
              <a:off x="3242" y="2448"/>
              <a:ext cx="354" cy="288"/>
            </a:xfrm>
            <a:prstGeom prst="rect">
              <a:avLst/>
            </a:prstGeom>
            <a:noFill/>
            <a:ln w="9525">
              <a:noFill/>
            </a:ln>
          </p:spPr>
          <p:txBody>
            <a:bodyPr/>
            <a:lstStyle/>
            <a:p>
              <a:pPr algn="ctr">
                <a:spcBef>
                  <a:spcPct val="20000"/>
                </a:spcBef>
                <a:buClr>
                  <a:schemeClr val="bg2"/>
                </a:buClr>
                <a:buSzPct val="75000"/>
                <a:buFont typeface="Wingdings" panose="05000000000000000000" pitchFamily="2" charset="2"/>
              </a:pPr>
              <a:r>
                <a:rPr lang="en-US" altLang="zh-CN" sz="2400" dirty="0">
                  <a:latin typeface="Arial" panose="020B0604020202020204" pitchFamily="34" charset="0"/>
                </a:rPr>
                <a:t>0</a:t>
              </a:r>
            </a:p>
          </p:txBody>
        </p:sp>
        <p:sp>
          <p:nvSpPr>
            <p:cNvPr id="100392" name="Rectangle 74"/>
            <p:cNvSpPr/>
            <p:nvPr/>
          </p:nvSpPr>
          <p:spPr>
            <a:xfrm>
              <a:off x="2898" y="2448"/>
              <a:ext cx="344" cy="288"/>
            </a:xfrm>
            <a:prstGeom prst="rect">
              <a:avLst/>
            </a:prstGeom>
            <a:noFill/>
            <a:ln w="9525">
              <a:noFill/>
            </a:ln>
          </p:spPr>
          <p:txBody>
            <a:bodyPr/>
            <a:lstStyle/>
            <a:p>
              <a:pPr algn="ctr">
                <a:spcBef>
                  <a:spcPct val="20000"/>
                </a:spcBef>
                <a:buClr>
                  <a:schemeClr val="bg2"/>
                </a:buClr>
                <a:buSzPct val="75000"/>
                <a:buFont typeface="Wingdings" panose="05000000000000000000" pitchFamily="2" charset="2"/>
              </a:pPr>
              <a:r>
                <a:rPr lang="en-US" altLang="zh-CN" sz="2400" dirty="0">
                  <a:latin typeface="Arial" panose="020B0604020202020204" pitchFamily="34" charset="0"/>
                </a:rPr>
                <a:t>0</a:t>
              </a:r>
            </a:p>
          </p:txBody>
        </p:sp>
        <p:sp>
          <p:nvSpPr>
            <p:cNvPr id="100393" name="Rectangle 75"/>
            <p:cNvSpPr/>
            <p:nvPr/>
          </p:nvSpPr>
          <p:spPr>
            <a:xfrm>
              <a:off x="2544" y="2448"/>
              <a:ext cx="354" cy="288"/>
            </a:xfrm>
            <a:prstGeom prst="rect">
              <a:avLst/>
            </a:prstGeom>
            <a:noFill/>
            <a:ln w="9525">
              <a:noFill/>
            </a:ln>
          </p:spPr>
          <p:txBody>
            <a:bodyPr/>
            <a:lstStyle/>
            <a:p>
              <a:pPr algn="ctr">
                <a:spcBef>
                  <a:spcPct val="20000"/>
                </a:spcBef>
                <a:buClr>
                  <a:schemeClr val="bg2"/>
                </a:buClr>
                <a:buSzPct val="75000"/>
                <a:buFont typeface="Wingdings" panose="05000000000000000000" pitchFamily="2" charset="2"/>
              </a:pPr>
              <a:r>
                <a:rPr lang="en-US" altLang="zh-CN" sz="2400" dirty="0">
                  <a:latin typeface="Arial" panose="020B0604020202020204" pitchFamily="34" charset="0"/>
                </a:rPr>
                <a:t>1</a:t>
              </a:r>
            </a:p>
          </p:txBody>
        </p:sp>
        <p:sp>
          <p:nvSpPr>
            <p:cNvPr id="100394" name="Rectangle 76"/>
            <p:cNvSpPr/>
            <p:nvPr/>
          </p:nvSpPr>
          <p:spPr>
            <a:xfrm>
              <a:off x="2208" y="2448"/>
              <a:ext cx="336" cy="288"/>
            </a:xfrm>
            <a:prstGeom prst="rect">
              <a:avLst/>
            </a:prstGeom>
            <a:noFill/>
            <a:ln w="9525">
              <a:noFill/>
            </a:ln>
          </p:spPr>
          <p:txBody>
            <a:bodyPr/>
            <a:lstStyle/>
            <a:p>
              <a:pPr algn="ctr">
                <a:spcBef>
                  <a:spcPct val="20000"/>
                </a:spcBef>
                <a:buClr>
                  <a:schemeClr val="bg2"/>
                </a:buClr>
                <a:buSzPct val="75000"/>
                <a:buFont typeface="Wingdings" panose="05000000000000000000" pitchFamily="2" charset="2"/>
              </a:pPr>
              <a:r>
                <a:rPr lang="en-US" altLang="zh-CN" sz="2400" dirty="0">
                  <a:latin typeface="Arial" panose="020B0604020202020204" pitchFamily="34" charset="0"/>
                </a:rPr>
                <a:t>1</a:t>
              </a:r>
            </a:p>
          </p:txBody>
        </p:sp>
        <p:sp>
          <p:nvSpPr>
            <p:cNvPr id="100395" name="Line 77"/>
            <p:cNvSpPr/>
            <p:nvPr/>
          </p:nvSpPr>
          <p:spPr>
            <a:xfrm>
              <a:off x="2208" y="2448"/>
              <a:ext cx="1728" cy="0"/>
            </a:xfrm>
            <a:prstGeom prst="line">
              <a:avLst/>
            </a:prstGeom>
            <a:ln w="28575" cap="sq" cmpd="sng">
              <a:solidFill>
                <a:schemeClr val="tx1"/>
              </a:solidFill>
              <a:prstDash val="solid"/>
              <a:headEnd type="none" w="med" len="med"/>
              <a:tailEnd type="none" w="med" len="med"/>
            </a:ln>
          </p:spPr>
        </p:sp>
        <p:sp>
          <p:nvSpPr>
            <p:cNvPr id="100396" name="Line 78"/>
            <p:cNvSpPr/>
            <p:nvPr/>
          </p:nvSpPr>
          <p:spPr>
            <a:xfrm>
              <a:off x="2208" y="2736"/>
              <a:ext cx="1728" cy="0"/>
            </a:xfrm>
            <a:prstGeom prst="line">
              <a:avLst/>
            </a:prstGeom>
            <a:ln w="28575" cap="sq" cmpd="sng">
              <a:solidFill>
                <a:schemeClr val="tx1"/>
              </a:solidFill>
              <a:prstDash val="solid"/>
              <a:headEnd type="none" w="med" len="med"/>
              <a:tailEnd type="none" w="med" len="med"/>
            </a:ln>
          </p:spPr>
        </p:sp>
        <p:sp>
          <p:nvSpPr>
            <p:cNvPr id="100397" name="Line 79"/>
            <p:cNvSpPr/>
            <p:nvPr/>
          </p:nvSpPr>
          <p:spPr>
            <a:xfrm>
              <a:off x="2208" y="2448"/>
              <a:ext cx="0" cy="288"/>
            </a:xfrm>
            <a:prstGeom prst="line">
              <a:avLst/>
            </a:prstGeom>
            <a:ln w="28575" cap="sq" cmpd="sng">
              <a:solidFill>
                <a:schemeClr val="tx1"/>
              </a:solidFill>
              <a:prstDash val="solid"/>
              <a:headEnd type="none" w="med" len="med"/>
              <a:tailEnd type="none" w="med" len="med"/>
            </a:ln>
          </p:spPr>
        </p:sp>
        <p:sp>
          <p:nvSpPr>
            <p:cNvPr id="100398" name="Line 80"/>
            <p:cNvSpPr/>
            <p:nvPr/>
          </p:nvSpPr>
          <p:spPr>
            <a:xfrm>
              <a:off x="2544" y="2448"/>
              <a:ext cx="0" cy="288"/>
            </a:xfrm>
            <a:prstGeom prst="line">
              <a:avLst/>
            </a:prstGeom>
            <a:ln w="12700" cap="flat" cmpd="sng">
              <a:solidFill>
                <a:schemeClr val="tx1"/>
              </a:solidFill>
              <a:prstDash val="solid"/>
              <a:headEnd type="none" w="med" len="med"/>
              <a:tailEnd type="none" w="med" len="med"/>
            </a:ln>
          </p:spPr>
        </p:sp>
        <p:sp>
          <p:nvSpPr>
            <p:cNvPr id="100399" name="Line 81"/>
            <p:cNvSpPr/>
            <p:nvPr/>
          </p:nvSpPr>
          <p:spPr>
            <a:xfrm>
              <a:off x="2898" y="2448"/>
              <a:ext cx="0" cy="288"/>
            </a:xfrm>
            <a:prstGeom prst="line">
              <a:avLst/>
            </a:prstGeom>
            <a:ln w="12700" cap="flat" cmpd="sng">
              <a:solidFill>
                <a:schemeClr val="tx1"/>
              </a:solidFill>
              <a:prstDash val="solid"/>
              <a:headEnd type="none" w="med" len="med"/>
              <a:tailEnd type="none" w="med" len="med"/>
            </a:ln>
          </p:spPr>
        </p:sp>
        <p:sp>
          <p:nvSpPr>
            <p:cNvPr id="100400" name="Line 82"/>
            <p:cNvSpPr/>
            <p:nvPr/>
          </p:nvSpPr>
          <p:spPr>
            <a:xfrm>
              <a:off x="3242" y="2448"/>
              <a:ext cx="0" cy="288"/>
            </a:xfrm>
            <a:prstGeom prst="line">
              <a:avLst/>
            </a:prstGeom>
            <a:ln w="12700" cap="flat" cmpd="sng">
              <a:solidFill>
                <a:schemeClr val="tx1"/>
              </a:solidFill>
              <a:prstDash val="solid"/>
              <a:headEnd type="none" w="med" len="med"/>
              <a:tailEnd type="none" w="med" len="med"/>
            </a:ln>
          </p:spPr>
        </p:sp>
        <p:sp>
          <p:nvSpPr>
            <p:cNvPr id="100401" name="Line 83"/>
            <p:cNvSpPr/>
            <p:nvPr/>
          </p:nvSpPr>
          <p:spPr>
            <a:xfrm>
              <a:off x="3596" y="2448"/>
              <a:ext cx="0" cy="288"/>
            </a:xfrm>
            <a:prstGeom prst="line">
              <a:avLst/>
            </a:prstGeom>
            <a:ln w="12700" cap="flat" cmpd="sng">
              <a:solidFill>
                <a:schemeClr val="tx1"/>
              </a:solidFill>
              <a:prstDash val="solid"/>
              <a:headEnd type="none" w="med" len="med"/>
              <a:tailEnd type="none" w="med" len="med"/>
            </a:ln>
          </p:spPr>
        </p:sp>
        <p:sp>
          <p:nvSpPr>
            <p:cNvPr id="100402" name="Line 84"/>
            <p:cNvSpPr/>
            <p:nvPr/>
          </p:nvSpPr>
          <p:spPr>
            <a:xfrm>
              <a:off x="3936" y="2448"/>
              <a:ext cx="0" cy="288"/>
            </a:xfrm>
            <a:prstGeom prst="line">
              <a:avLst/>
            </a:prstGeom>
            <a:ln w="28575" cap="sq" cmpd="sng">
              <a:solidFill>
                <a:schemeClr val="tx1"/>
              </a:solidFill>
              <a:prstDash val="solid"/>
              <a:headEnd type="none" w="med" len="med"/>
              <a:tailEnd type="none" w="med" len="med"/>
            </a:ln>
          </p:spPr>
        </p:sp>
      </p:grpSp>
      <p:grpSp>
        <p:nvGrpSpPr>
          <p:cNvPr id="6" name="Group 112"/>
          <p:cNvGrpSpPr/>
          <p:nvPr/>
        </p:nvGrpSpPr>
        <p:grpSpPr>
          <a:xfrm>
            <a:off x="3048000" y="3733800"/>
            <a:ext cx="5314950" cy="1219200"/>
            <a:chOff x="1920" y="2352"/>
            <a:chExt cx="3348" cy="768"/>
          </a:xfrm>
        </p:grpSpPr>
        <p:sp>
          <p:nvSpPr>
            <p:cNvPr id="100375" name="Text Box 32"/>
            <p:cNvSpPr txBox="1"/>
            <p:nvPr/>
          </p:nvSpPr>
          <p:spPr>
            <a:xfrm>
              <a:off x="4704" y="2352"/>
              <a:ext cx="564" cy="327"/>
            </a:xfrm>
            <a:prstGeom prst="rect">
              <a:avLst/>
            </a:prstGeom>
            <a:solidFill>
              <a:srgbClr val="FFFF99"/>
            </a:solidFill>
            <a:ln w="9525">
              <a:noFill/>
            </a:ln>
          </p:spPr>
          <p:txBody>
            <a:bodyPr wrap="none">
              <a:spAutoFit/>
            </a:bodyPr>
            <a:lstStyle/>
            <a:p>
              <a:r>
                <a:rPr lang="zh-CN" altLang="en-US" dirty="0">
                  <a:latin typeface="Times New Roman" panose="02020603050405020304" pitchFamily="18" charset="0"/>
                </a:rPr>
                <a:t>取反</a:t>
              </a:r>
            </a:p>
          </p:txBody>
        </p:sp>
        <p:cxnSp>
          <p:nvCxnSpPr>
            <p:cNvPr id="100376" name="AutoShape 33"/>
            <p:cNvCxnSpPr/>
            <p:nvPr/>
          </p:nvCxnSpPr>
          <p:spPr>
            <a:xfrm flipV="1">
              <a:off x="2976" y="2688"/>
              <a:ext cx="2029" cy="380"/>
            </a:xfrm>
            <a:prstGeom prst="curvedConnector2">
              <a:avLst/>
            </a:prstGeom>
            <a:ln w="9525" cap="flat" cmpd="sng">
              <a:solidFill>
                <a:srgbClr val="FF0000"/>
              </a:solidFill>
              <a:prstDash val="solid"/>
              <a:headEnd type="none" w="med" len="med"/>
              <a:tailEnd type="triangle" w="med" len="med"/>
            </a:ln>
          </p:spPr>
        </p:cxnSp>
        <p:grpSp>
          <p:nvGrpSpPr>
            <p:cNvPr id="100377" name="Group 107"/>
            <p:cNvGrpSpPr/>
            <p:nvPr/>
          </p:nvGrpSpPr>
          <p:grpSpPr>
            <a:xfrm>
              <a:off x="1920" y="2736"/>
              <a:ext cx="1941" cy="384"/>
              <a:chOff x="1920" y="2736"/>
              <a:chExt cx="1941" cy="384"/>
            </a:xfrm>
          </p:grpSpPr>
          <p:cxnSp>
            <p:nvCxnSpPr>
              <p:cNvPr id="100378" name="AutoShape 23"/>
              <p:cNvCxnSpPr/>
              <p:nvPr/>
            </p:nvCxnSpPr>
            <p:spPr>
              <a:xfrm>
                <a:off x="1920" y="2736"/>
                <a:ext cx="720" cy="240"/>
              </a:xfrm>
              <a:prstGeom prst="bentConnector3">
                <a:avLst>
                  <a:gd name="adj1" fmla="val -833"/>
                </a:avLst>
              </a:prstGeom>
              <a:ln w="9525" cap="flat" cmpd="sng">
                <a:solidFill>
                  <a:srgbClr val="FF9900"/>
                </a:solidFill>
                <a:prstDash val="solid"/>
                <a:miter/>
                <a:headEnd type="none" w="med" len="med"/>
                <a:tailEnd type="triangle" w="med" len="med"/>
              </a:ln>
            </p:spPr>
          </p:cxnSp>
          <p:cxnSp>
            <p:nvCxnSpPr>
              <p:cNvPr id="100379" name="AutoShape 30"/>
              <p:cNvCxnSpPr/>
              <p:nvPr/>
            </p:nvCxnSpPr>
            <p:spPr>
              <a:xfrm flipV="1">
                <a:off x="2976" y="2736"/>
                <a:ext cx="885" cy="244"/>
              </a:xfrm>
              <a:prstGeom prst="bentConnector2">
                <a:avLst/>
              </a:prstGeom>
              <a:ln w="9525" cap="flat" cmpd="sng">
                <a:solidFill>
                  <a:srgbClr val="FF9900"/>
                </a:solidFill>
                <a:prstDash val="solid"/>
                <a:miter/>
                <a:headEnd type="none" w="med" len="med"/>
                <a:tailEnd type="triangle" w="med" len="med"/>
              </a:ln>
            </p:spPr>
          </p:cxnSp>
          <p:sp>
            <p:nvSpPr>
              <p:cNvPr id="100380" name="Rectangle 87"/>
              <p:cNvSpPr/>
              <p:nvPr/>
            </p:nvSpPr>
            <p:spPr>
              <a:xfrm>
                <a:off x="2640" y="2832"/>
                <a:ext cx="288" cy="288"/>
              </a:xfrm>
              <a:prstGeom prst="rect">
                <a:avLst/>
              </a:prstGeom>
              <a:noFill/>
              <a:ln w="9525" cap="flat" cmpd="sng">
                <a:solidFill>
                  <a:srgbClr val="FF9900"/>
                </a:solidFill>
                <a:prstDash val="solid"/>
                <a:miter/>
                <a:headEnd type="none" w="med" len="med"/>
                <a:tailEnd type="none" w="med" len="med"/>
              </a:ln>
            </p:spPr>
            <p:txBody>
              <a:bodyPr/>
              <a:lstStyle/>
              <a:p>
                <a:pPr>
                  <a:spcBef>
                    <a:spcPct val="20000"/>
                  </a:spcBef>
                  <a:buClr>
                    <a:schemeClr val="bg2"/>
                  </a:buClr>
                  <a:buSzPct val="75000"/>
                  <a:buFont typeface="Wingdings" panose="05000000000000000000" pitchFamily="2" charset="2"/>
                </a:pPr>
                <a:r>
                  <a:rPr lang="en-US" altLang="zh-CN" sz="2400" dirty="0">
                    <a:latin typeface="Arial" panose="020B0604020202020204" pitchFamily="34" charset="0"/>
                  </a:rPr>
                  <a:t> 0</a:t>
                </a:r>
              </a:p>
            </p:txBody>
          </p:sp>
          <p:sp>
            <p:nvSpPr>
              <p:cNvPr id="100381" name="Line 88"/>
              <p:cNvSpPr/>
              <p:nvPr/>
            </p:nvSpPr>
            <p:spPr>
              <a:xfrm>
                <a:off x="2640" y="2832"/>
                <a:ext cx="288" cy="0"/>
              </a:xfrm>
              <a:prstGeom prst="line">
                <a:avLst/>
              </a:prstGeom>
              <a:ln w="28575" cap="sq" cmpd="sng">
                <a:solidFill>
                  <a:srgbClr val="FF9900"/>
                </a:solidFill>
                <a:prstDash val="solid"/>
                <a:headEnd type="none" w="med" len="med"/>
                <a:tailEnd type="none" w="med" len="med"/>
              </a:ln>
            </p:spPr>
          </p:sp>
          <p:sp>
            <p:nvSpPr>
              <p:cNvPr id="100382" name="Line 89"/>
              <p:cNvSpPr/>
              <p:nvPr/>
            </p:nvSpPr>
            <p:spPr>
              <a:xfrm>
                <a:off x="2640" y="3120"/>
                <a:ext cx="288" cy="0"/>
              </a:xfrm>
              <a:prstGeom prst="line">
                <a:avLst/>
              </a:prstGeom>
              <a:ln w="28575" cap="sq" cmpd="sng">
                <a:solidFill>
                  <a:srgbClr val="FF9900"/>
                </a:solidFill>
                <a:prstDash val="solid"/>
                <a:headEnd type="none" w="med" len="med"/>
                <a:tailEnd type="none" w="med" len="med"/>
              </a:ln>
            </p:spPr>
          </p:sp>
          <p:sp>
            <p:nvSpPr>
              <p:cNvPr id="100383" name="Line 90"/>
              <p:cNvSpPr/>
              <p:nvPr/>
            </p:nvSpPr>
            <p:spPr>
              <a:xfrm>
                <a:off x="2640" y="2832"/>
                <a:ext cx="0" cy="288"/>
              </a:xfrm>
              <a:prstGeom prst="line">
                <a:avLst/>
              </a:prstGeom>
              <a:ln w="28575" cap="sq" cmpd="sng">
                <a:solidFill>
                  <a:srgbClr val="FF9900"/>
                </a:solidFill>
                <a:prstDash val="solid"/>
                <a:headEnd type="none" w="med" len="med"/>
                <a:tailEnd type="none" w="med" len="med"/>
              </a:ln>
            </p:spPr>
          </p:sp>
          <p:sp>
            <p:nvSpPr>
              <p:cNvPr id="100384" name="Line 91"/>
              <p:cNvSpPr/>
              <p:nvPr/>
            </p:nvSpPr>
            <p:spPr>
              <a:xfrm>
                <a:off x="2928" y="2832"/>
                <a:ext cx="0" cy="288"/>
              </a:xfrm>
              <a:prstGeom prst="line">
                <a:avLst/>
              </a:prstGeom>
              <a:ln w="28575" cap="sq" cmpd="sng">
                <a:solidFill>
                  <a:srgbClr val="FF9900"/>
                </a:solidFill>
                <a:prstDash val="solid"/>
                <a:headEnd type="none" w="med" len="med"/>
                <a:tailEnd type="none" w="med" len="med"/>
              </a:ln>
            </p:spPr>
          </p:sp>
        </p:grpSp>
      </p:grpSp>
      <p:grpSp>
        <p:nvGrpSpPr>
          <p:cNvPr id="8" name="Group 110"/>
          <p:cNvGrpSpPr/>
          <p:nvPr/>
        </p:nvGrpSpPr>
        <p:grpSpPr>
          <a:xfrm>
            <a:off x="609600" y="5181600"/>
            <a:ext cx="5662613" cy="528638"/>
            <a:chOff x="384" y="3264"/>
            <a:chExt cx="3567" cy="333"/>
          </a:xfrm>
        </p:grpSpPr>
        <p:sp>
          <p:nvSpPr>
            <p:cNvPr id="100361" name="Rectangle 7"/>
            <p:cNvSpPr/>
            <p:nvPr/>
          </p:nvSpPr>
          <p:spPr>
            <a:xfrm>
              <a:off x="3596" y="3264"/>
              <a:ext cx="355" cy="288"/>
            </a:xfrm>
            <a:prstGeom prst="rect">
              <a:avLst/>
            </a:prstGeom>
            <a:noFill/>
            <a:ln w="9525">
              <a:noFill/>
            </a:ln>
          </p:spPr>
          <p:txBody>
            <a:bodyPr/>
            <a:lstStyle/>
            <a:p>
              <a:pPr algn="ctr">
                <a:spcBef>
                  <a:spcPct val="20000"/>
                </a:spcBef>
                <a:buClr>
                  <a:schemeClr val="bg2"/>
                </a:buClr>
                <a:buSzPct val="75000"/>
                <a:buFont typeface="Wingdings" panose="05000000000000000000" pitchFamily="2" charset="2"/>
              </a:pPr>
              <a:r>
                <a:rPr lang="en-US" altLang="zh-CN" sz="2400" dirty="0">
                  <a:latin typeface="Arial" panose="020B0604020202020204" pitchFamily="34" charset="0"/>
                </a:rPr>
                <a:t>0</a:t>
              </a:r>
            </a:p>
          </p:txBody>
        </p:sp>
        <p:sp>
          <p:nvSpPr>
            <p:cNvPr id="100362" name="Rectangle 8"/>
            <p:cNvSpPr/>
            <p:nvPr/>
          </p:nvSpPr>
          <p:spPr>
            <a:xfrm>
              <a:off x="3242" y="3264"/>
              <a:ext cx="354" cy="288"/>
            </a:xfrm>
            <a:prstGeom prst="rect">
              <a:avLst/>
            </a:prstGeom>
            <a:noFill/>
            <a:ln w="9525">
              <a:noFill/>
            </a:ln>
          </p:spPr>
          <p:txBody>
            <a:bodyPr/>
            <a:lstStyle/>
            <a:p>
              <a:pPr algn="ctr">
                <a:spcBef>
                  <a:spcPct val="20000"/>
                </a:spcBef>
                <a:buClr>
                  <a:schemeClr val="bg2"/>
                </a:buClr>
                <a:buSzPct val="75000"/>
                <a:buFont typeface="Wingdings" panose="05000000000000000000" pitchFamily="2" charset="2"/>
              </a:pPr>
              <a:r>
                <a:rPr lang="en-US" altLang="zh-CN" sz="2400" dirty="0">
                  <a:latin typeface="Arial" panose="020B0604020202020204" pitchFamily="34" charset="0"/>
                </a:rPr>
                <a:t>0</a:t>
              </a:r>
            </a:p>
          </p:txBody>
        </p:sp>
        <p:sp>
          <p:nvSpPr>
            <p:cNvPr id="100363" name="Rectangle 9"/>
            <p:cNvSpPr/>
            <p:nvPr/>
          </p:nvSpPr>
          <p:spPr>
            <a:xfrm>
              <a:off x="2898" y="3264"/>
              <a:ext cx="344" cy="288"/>
            </a:xfrm>
            <a:prstGeom prst="rect">
              <a:avLst/>
            </a:prstGeom>
            <a:noFill/>
            <a:ln w="9525">
              <a:noFill/>
            </a:ln>
          </p:spPr>
          <p:txBody>
            <a:bodyPr/>
            <a:lstStyle/>
            <a:p>
              <a:pPr algn="ctr">
                <a:spcBef>
                  <a:spcPct val="20000"/>
                </a:spcBef>
                <a:buClr>
                  <a:schemeClr val="bg2"/>
                </a:buClr>
                <a:buSzPct val="75000"/>
                <a:buFont typeface="Wingdings" panose="05000000000000000000" pitchFamily="2" charset="2"/>
              </a:pPr>
              <a:r>
                <a:rPr lang="en-US" altLang="zh-CN" sz="2400" dirty="0">
                  <a:latin typeface="Arial" panose="020B0604020202020204" pitchFamily="34" charset="0"/>
                </a:rPr>
                <a:t>0</a:t>
              </a:r>
            </a:p>
          </p:txBody>
        </p:sp>
        <p:sp>
          <p:nvSpPr>
            <p:cNvPr id="100364" name="Rectangle 10"/>
            <p:cNvSpPr/>
            <p:nvPr/>
          </p:nvSpPr>
          <p:spPr>
            <a:xfrm>
              <a:off x="2544" y="3264"/>
              <a:ext cx="354" cy="288"/>
            </a:xfrm>
            <a:prstGeom prst="rect">
              <a:avLst/>
            </a:prstGeom>
            <a:noFill/>
            <a:ln w="9525">
              <a:noFill/>
            </a:ln>
          </p:spPr>
          <p:txBody>
            <a:bodyPr/>
            <a:lstStyle/>
            <a:p>
              <a:pPr algn="ctr">
                <a:spcBef>
                  <a:spcPct val="20000"/>
                </a:spcBef>
                <a:buClr>
                  <a:schemeClr val="bg2"/>
                </a:buClr>
                <a:buSzPct val="75000"/>
                <a:buFont typeface="Wingdings" panose="05000000000000000000" pitchFamily="2" charset="2"/>
              </a:pPr>
              <a:r>
                <a:rPr lang="en-US" altLang="zh-CN" sz="2400" dirty="0">
                  <a:latin typeface="Arial" panose="020B0604020202020204" pitchFamily="34" charset="0"/>
                </a:rPr>
                <a:t>1</a:t>
              </a:r>
            </a:p>
          </p:txBody>
        </p:sp>
        <p:sp>
          <p:nvSpPr>
            <p:cNvPr id="100365" name="Rectangle 11"/>
            <p:cNvSpPr/>
            <p:nvPr/>
          </p:nvSpPr>
          <p:spPr>
            <a:xfrm>
              <a:off x="2208" y="3264"/>
              <a:ext cx="336" cy="288"/>
            </a:xfrm>
            <a:prstGeom prst="rect">
              <a:avLst/>
            </a:prstGeom>
            <a:noFill/>
            <a:ln w="9525">
              <a:noFill/>
            </a:ln>
          </p:spPr>
          <p:txBody>
            <a:bodyPr/>
            <a:lstStyle/>
            <a:p>
              <a:pPr algn="ctr">
                <a:spcBef>
                  <a:spcPct val="20000"/>
                </a:spcBef>
                <a:buClr>
                  <a:schemeClr val="bg2"/>
                </a:buClr>
                <a:buSzPct val="75000"/>
                <a:buFont typeface="Wingdings" panose="05000000000000000000" pitchFamily="2" charset="2"/>
              </a:pPr>
              <a:r>
                <a:rPr lang="en-US" altLang="zh-CN" sz="2400" dirty="0">
                  <a:latin typeface="Arial" panose="020B0604020202020204" pitchFamily="34" charset="0"/>
                </a:rPr>
                <a:t>1</a:t>
              </a:r>
            </a:p>
          </p:txBody>
        </p:sp>
        <p:sp>
          <p:nvSpPr>
            <p:cNvPr id="100366" name="Line 12"/>
            <p:cNvSpPr/>
            <p:nvPr/>
          </p:nvSpPr>
          <p:spPr>
            <a:xfrm>
              <a:off x="2208" y="3264"/>
              <a:ext cx="1743" cy="0"/>
            </a:xfrm>
            <a:prstGeom prst="line">
              <a:avLst/>
            </a:prstGeom>
            <a:ln w="28575" cap="sq" cmpd="sng">
              <a:solidFill>
                <a:schemeClr val="tx1"/>
              </a:solidFill>
              <a:prstDash val="solid"/>
              <a:headEnd type="none" w="med" len="med"/>
              <a:tailEnd type="none" w="med" len="med"/>
            </a:ln>
          </p:spPr>
        </p:sp>
        <p:sp>
          <p:nvSpPr>
            <p:cNvPr id="100367" name="Line 13"/>
            <p:cNvSpPr/>
            <p:nvPr/>
          </p:nvSpPr>
          <p:spPr>
            <a:xfrm>
              <a:off x="2208" y="3552"/>
              <a:ext cx="1743" cy="0"/>
            </a:xfrm>
            <a:prstGeom prst="line">
              <a:avLst/>
            </a:prstGeom>
            <a:ln w="28575" cap="sq" cmpd="sng">
              <a:solidFill>
                <a:schemeClr val="tx1"/>
              </a:solidFill>
              <a:prstDash val="solid"/>
              <a:headEnd type="none" w="med" len="med"/>
              <a:tailEnd type="none" w="med" len="med"/>
            </a:ln>
          </p:spPr>
        </p:sp>
        <p:sp>
          <p:nvSpPr>
            <p:cNvPr id="100368" name="Line 14"/>
            <p:cNvSpPr/>
            <p:nvPr/>
          </p:nvSpPr>
          <p:spPr>
            <a:xfrm>
              <a:off x="2208" y="3264"/>
              <a:ext cx="0" cy="288"/>
            </a:xfrm>
            <a:prstGeom prst="line">
              <a:avLst/>
            </a:prstGeom>
            <a:ln w="28575" cap="sq" cmpd="sng">
              <a:solidFill>
                <a:schemeClr val="tx1"/>
              </a:solidFill>
              <a:prstDash val="solid"/>
              <a:headEnd type="none" w="med" len="med"/>
              <a:tailEnd type="none" w="med" len="med"/>
            </a:ln>
          </p:spPr>
        </p:sp>
        <p:sp>
          <p:nvSpPr>
            <p:cNvPr id="100369" name="Line 15"/>
            <p:cNvSpPr/>
            <p:nvPr/>
          </p:nvSpPr>
          <p:spPr>
            <a:xfrm>
              <a:off x="2544" y="3264"/>
              <a:ext cx="0" cy="288"/>
            </a:xfrm>
            <a:prstGeom prst="line">
              <a:avLst/>
            </a:prstGeom>
            <a:ln w="12700" cap="flat" cmpd="sng">
              <a:solidFill>
                <a:schemeClr val="tx1"/>
              </a:solidFill>
              <a:prstDash val="solid"/>
              <a:headEnd type="none" w="med" len="med"/>
              <a:tailEnd type="none" w="med" len="med"/>
            </a:ln>
          </p:spPr>
        </p:sp>
        <p:sp>
          <p:nvSpPr>
            <p:cNvPr id="100370" name="Line 16"/>
            <p:cNvSpPr/>
            <p:nvPr/>
          </p:nvSpPr>
          <p:spPr>
            <a:xfrm>
              <a:off x="2898" y="3264"/>
              <a:ext cx="0" cy="288"/>
            </a:xfrm>
            <a:prstGeom prst="line">
              <a:avLst/>
            </a:prstGeom>
            <a:ln w="12700" cap="flat" cmpd="sng">
              <a:solidFill>
                <a:schemeClr val="tx1"/>
              </a:solidFill>
              <a:prstDash val="solid"/>
              <a:headEnd type="none" w="med" len="med"/>
              <a:tailEnd type="none" w="med" len="med"/>
            </a:ln>
          </p:spPr>
        </p:sp>
        <p:sp>
          <p:nvSpPr>
            <p:cNvPr id="100371" name="Line 17"/>
            <p:cNvSpPr/>
            <p:nvPr/>
          </p:nvSpPr>
          <p:spPr>
            <a:xfrm>
              <a:off x="3242" y="3264"/>
              <a:ext cx="0" cy="288"/>
            </a:xfrm>
            <a:prstGeom prst="line">
              <a:avLst/>
            </a:prstGeom>
            <a:ln w="12700" cap="flat" cmpd="sng">
              <a:solidFill>
                <a:schemeClr val="tx1"/>
              </a:solidFill>
              <a:prstDash val="solid"/>
              <a:headEnd type="none" w="med" len="med"/>
              <a:tailEnd type="none" w="med" len="med"/>
            </a:ln>
          </p:spPr>
        </p:sp>
        <p:sp>
          <p:nvSpPr>
            <p:cNvPr id="100372" name="Line 18"/>
            <p:cNvSpPr/>
            <p:nvPr/>
          </p:nvSpPr>
          <p:spPr>
            <a:xfrm>
              <a:off x="3596" y="3264"/>
              <a:ext cx="0" cy="288"/>
            </a:xfrm>
            <a:prstGeom prst="line">
              <a:avLst/>
            </a:prstGeom>
            <a:ln w="12700" cap="flat" cmpd="sng">
              <a:solidFill>
                <a:schemeClr val="tx1"/>
              </a:solidFill>
              <a:prstDash val="solid"/>
              <a:headEnd type="none" w="med" len="med"/>
              <a:tailEnd type="none" w="med" len="med"/>
            </a:ln>
          </p:spPr>
        </p:sp>
        <p:sp>
          <p:nvSpPr>
            <p:cNvPr id="100373" name="Line 20"/>
            <p:cNvSpPr/>
            <p:nvPr/>
          </p:nvSpPr>
          <p:spPr>
            <a:xfrm>
              <a:off x="3951" y="3264"/>
              <a:ext cx="0" cy="288"/>
            </a:xfrm>
            <a:prstGeom prst="line">
              <a:avLst/>
            </a:prstGeom>
            <a:ln w="28575" cap="sq" cmpd="sng">
              <a:solidFill>
                <a:schemeClr val="tx1"/>
              </a:solidFill>
              <a:prstDash val="solid"/>
              <a:headEnd type="none" w="med" len="med"/>
              <a:tailEnd type="none" w="med" len="med"/>
            </a:ln>
          </p:spPr>
        </p:sp>
        <p:sp>
          <p:nvSpPr>
            <p:cNvPr id="100374" name="Text Box 97"/>
            <p:cNvSpPr txBox="1"/>
            <p:nvPr/>
          </p:nvSpPr>
          <p:spPr>
            <a:xfrm>
              <a:off x="384" y="3264"/>
              <a:ext cx="1104" cy="333"/>
            </a:xfrm>
            <a:prstGeom prst="rect">
              <a:avLst/>
            </a:prstGeom>
            <a:noFill/>
            <a:ln w="9525" cap="flat" cmpd="sng">
              <a:solidFill>
                <a:srgbClr val="00FF00"/>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“8”</a:t>
              </a:r>
              <a:r>
                <a:rPr lang="zh-CN" altLang="en-US" dirty="0">
                  <a:latin typeface="Times New Roman" panose="02020603050405020304" pitchFamily="18" charset="0"/>
                </a:rPr>
                <a:t>步进码</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p:cNvPicPr>
            <a:picLocks noChangeAspect="1"/>
          </p:cNvPicPr>
          <p:nvPr/>
        </p:nvPicPr>
        <p:blipFill>
          <a:blip r:embed="rId2"/>
          <a:stretch>
            <a:fillRect/>
          </a:stretch>
        </p:blipFill>
        <p:spPr>
          <a:xfrm>
            <a:off x="1023938" y="933450"/>
            <a:ext cx="7054850" cy="5072063"/>
          </a:xfrm>
          <a:prstGeom prst="rect">
            <a:avLst/>
          </a:prstGeom>
          <a:noFill/>
          <a:ln w="9525">
            <a:noFill/>
          </a:ln>
        </p:spPr>
      </p:pic>
      <p:sp>
        <p:nvSpPr>
          <p:cNvPr id="101379" name="矩形 2"/>
          <p:cNvSpPr/>
          <p:nvPr/>
        </p:nvSpPr>
        <p:spPr>
          <a:xfrm>
            <a:off x="487363" y="554038"/>
            <a:ext cx="1262062" cy="522287"/>
          </a:xfrm>
          <a:prstGeom prst="rect">
            <a:avLst/>
          </a:prstGeom>
          <a:noFill/>
          <a:ln w="9525">
            <a:noFill/>
          </a:ln>
        </p:spPr>
        <p:txBody>
          <a:bodyPr wrap="none">
            <a:spAutoFit/>
          </a:bodyPr>
          <a:lstStyle/>
          <a:p>
            <a:r>
              <a:rPr lang="zh-CN" altLang="en-US" b="1" dirty="0">
                <a:solidFill>
                  <a:srgbClr val="FF0000"/>
                </a:solidFill>
                <a:latin typeface="Times New Roman" panose="02020603050405020304" pitchFamily="18" charset="0"/>
              </a:rPr>
              <a:t>步进码</a:t>
            </a:r>
          </a:p>
        </p:txBody>
      </p:sp>
      <p:sp>
        <p:nvSpPr>
          <p:cNvPr id="101380" name="矩形 3"/>
          <p:cNvSpPr/>
          <p:nvPr/>
        </p:nvSpPr>
        <p:spPr>
          <a:xfrm>
            <a:off x="1038225" y="6081713"/>
            <a:ext cx="5491163" cy="523875"/>
          </a:xfrm>
          <a:prstGeom prst="rect">
            <a:avLst/>
          </a:prstGeom>
          <a:noFill/>
          <a:ln w="9525">
            <a:noFill/>
          </a:ln>
        </p:spPr>
        <p:txBody>
          <a:bodyPr>
            <a:spAutoFit/>
          </a:bodyPr>
          <a:lstStyle/>
          <a:p>
            <a:r>
              <a:rPr lang="en-US" altLang="zh-CN" b="1" i="1" dirty="0">
                <a:solidFill>
                  <a:srgbClr val="FF00FF"/>
                </a:solidFill>
                <a:latin typeface="Times New Roman" panose="02020603050405020304" pitchFamily="18" charset="0"/>
              </a:rPr>
              <a:t>n</a:t>
            </a:r>
            <a:r>
              <a:rPr lang="zh-CN" altLang="en-US" b="1" i="1" dirty="0">
                <a:solidFill>
                  <a:srgbClr val="FF00FF"/>
                </a:solidFill>
                <a:latin typeface="Times New Roman" panose="02020603050405020304" pitchFamily="18" charset="0"/>
              </a:rPr>
              <a:t>位步进码，取</a:t>
            </a:r>
            <a:r>
              <a:rPr lang="en-US" altLang="zh-CN" b="1" i="1" dirty="0">
                <a:solidFill>
                  <a:srgbClr val="FF00FF"/>
                </a:solidFill>
                <a:latin typeface="Times New Roman" panose="02020603050405020304" pitchFamily="18" charset="0"/>
              </a:rPr>
              <a:t>2n</a:t>
            </a:r>
            <a:r>
              <a:rPr lang="zh-CN" altLang="en-US" b="1" i="1" dirty="0">
                <a:solidFill>
                  <a:srgbClr val="FF00FF"/>
                </a:solidFill>
                <a:latin typeface="Times New Roman" panose="02020603050405020304" pitchFamily="18" charset="0"/>
              </a:rPr>
              <a:t>个表示形式。 </a:t>
            </a:r>
            <a:endParaRPr lang="zh-CN" altLang="en-US" b="1" dirty="0">
              <a:solidFill>
                <a:srgbClr val="FF00FF"/>
              </a:solidFill>
              <a:latin typeface="Times New Roman" panose="02020603050405020304" pitchFamily="18" charset="0"/>
            </a:endParaRPr>
          </a:p>
        </p:txBody>
      </p:sp>
    </p:spTree>
  </p:cSld>
  <p:clrMapOvr>
    <a:masterClrMapping/>
  </p:clrMapOvr>
  <p:transition spd="med">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2" name="表格 102401"/>
          <p:cNvGraphicFramePr/>
          <p:nvPr/>
        </p:nvGraphicFramePr>
        <p:xfrm>
          <a:off x="625475" y="463550"/>
          <a:ext cx="6096000" cy="6291263"/>
        </p:xfrm>
        <a:graphic>
          <a:graphicData uri="http://schemas.openxmlformats.org/drawingml/2006/table">
            <a:tbl>
              <a:tblPr/>
              <a:tblGrid>
                <a:gridCol w="1044575">
                  <a:extLst>
                    <a:ext uri="{9D8B030D-6E8A-4147-A177-3AD203B41FA5}">
                      <a16:colId xmlns:a16="http://schemas.microsoft.com/office/drawing/2014/main" val="20000"/>
                    </a:ext>
                  </a:extLst>
                </a:gridCol>
                <a:gridCol w="1090613">
                  <a:extLst>
                    <a:ext uri="{9D8B030D-6E8A-4147-A177-3AD203B41FA5}">
                      <a16:colId xmlns:a16="http://schemas.microsoft.com/office/drawing/2014/main" val="20001"/>
                    </a:ext>
                  </a:extLst>
                </a:gridCol>
                <a:gridCol w="1193800">
                  <a:extLst>
                    <a:ext uri="{9D8B030D-6E8A-4147-A177-3AD203B41FA5}">
                      <a16:colId xmlns:a16="http://schemas.microsoft.com/office/drawing/2014/main" val="20002"/>
                    </a:ext>
                  </a:extLst>
                </a:gridCol>
                <a:gridCol w="1547812">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65125">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lnSpc>
                          <a:spcPct val="65000"/>
                        </a:lnSpc>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 </a:t>
                      </a:r>
                      <a:r>
                        <a:rPr lang="zh-CN" altLang="en-US" sz="1800" b="1" dirty="0">
                          <a:latin typeface="Arial" panose="020B0604020202020204" pitchFamily="34" charset="0"/>
                        </a:rPr>
                        <a:t>十进制</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 </a:t>
                      </a:r>
                      <a:r>
                        <a:rPr lang="zh-CN" altLang="en-US" sz="1800" b="1" dirty="0">
                          <a:latin typeface="Arial" panose="020B0604020202020204" pitchFamily="34" charset="0"/>
                        </a:rPr>
                        <a:t>二进制</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GREY1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zh-CN" altLang="en-US" sz="1800" b="1" dirty="0">
                          <a:latin typeface="Arial" panose="020B0604020202020204" pitchFamily="34" charset="0"/>
                        </a:rPr>
                        <a:t>步进码</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GREY2</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00000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00FF"/>
                          </a:solidFill>
                          <a:latin typeface="Arial" panose="020B0604020202020204" pitchFamily="34" charset="0"/>
                        </a:rPr>
                        <a:t>0000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00001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00FF"/>
                          </a:solidFill>
                          <a:latin typeface="Arial" panose="020B0604020202020204" pitchFamily="34" charset="0"/>
                        </a:rPr>
                        <a:t>0001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2</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0010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0011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00011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00FF"/>
                          </a:solidFill>
                          <a:latin typeface="Arial" panose="020B0604020202020204" pitchFamily="34" charset="0"/>
                        </a:rPr>
                        <a:t>0011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713">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3</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0011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0010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00111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00FF"/>
                          </a:solidFill>
                          <a:latin typeface="Arial" panose="020B0604020202020204" pitchFamily="34" charset="0"/>
                        </a:rPr>
                        <a:t>0010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4</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0100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0110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01111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00FF"/>
                          </a:solidFill>
                          <a:latin typeface="Arial" panose="020B0604020202020204" pitchFamily="34" charset="0"/>
                        </a:rPr>
                        <a:t>0110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5</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0101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11111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00FF"/>
                          </a:solidFill>
                          <a:latin typeface="Arial" panose="020B0604020202020204" pitchFamily="34" charset="0"/>
                        </a:rPr>
                        <a:t>1110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6</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0110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0101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11110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00FF"/>
                          </a:solidFill>
                          <a:latin typeface="Arial" panose="020B0604020202020204" pitchFamily="34" charset="0"/>
                        </a:rPr>
                        <a:t>1010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6712">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7</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0111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0100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11100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00FF"/>
                          </a:solidFill>
                          <a:latin typeface="Arial" panose="020B0604020202020204" pitchFamily="34" charset="0"/>
                        </a:rPr>
                        <a:t>1011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8</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1100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11000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00FF"/>
                          </a:solidFill>
                          <a:latin typeface="Arial" panose="020B0604020202020204" pitchFamily="34" charset="0"/>
                        </a:rPr>
                        <a:t>1001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9</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1101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6B03E9"/>
                          </a:solidFill>
                          <a:latin typeface="Arial" panose="020B0604020202020204" pitchFamily="34" charset="0"/>
                        </a:rPr>
                        <a:t>10000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00FF"/>
                          </a:solidFill>
                          <a:latin typeface="Arial" panose="020B0604020202020204" pitchFamily="34" charset="0"/>
                        </a:rPr>
                        <a:t>1000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064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10</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1010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11</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1011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1110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12</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1100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1010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6713">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13</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1101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1011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14</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1110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6830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15</a:t>
                      </a:r>
                    </a:p>
                  </a:txBody>
                  <a:tcPr marL="90000" marR="90000" marT="46800" marB="4680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latin typeface="Arial" panose="020B0604020202020204" pitchFamily="34" charset="0"/>
                        </a:rPr>
                        <a:t>1111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r>
                        <a:rPr lang="en-US" altLang="zh-CN" sz="1800" dirty="0">
                          <a:solidFill>
                            <a:srgbClr val="FF6600"/>
                          </a:solidFill>
                          <a:latin typeface="Arial" panose="020B0604020202020204" pitchFamily="34" charset="0"/>
                        </a:rPr>
                        <a:t>1000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Clr>
                          <a:schemeClr val="bg2"/>
                        </a:buClr>
                        <a:buSzPct val="75000"/>
                        <a:buFont typeface="Wingdings" panose="05000000000000000000" pitchFamily="2" charset="2"/>
                        <a:buNone/>
                      </a:pPr>
                      <a:endParaRPr lang="zh-CN" altLang="zh-CN" sz="18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
        <p:nvSpPr>
          <p:cNvPr id="126249" name="AutoShape 297"/>
          <p:cNvSpPr/>
          <p:nvPr/>
        </p:nvSpPr>
        <p:spPr>
          <a:xfrm>
            <a:off x="6788150" y="2439988"/>
            <a:ext cx="80963" cy="420687"/>
          </a:xfrm>
          <a:prstGeom prst="rightBrace">
            <a:avLst>
              <a:gd name="adj1" fmla="val 43300"/>
              <a:gd name="adj2" fmla="val 50000"/>
            </a:avLst>
          </a:prstGeom>
          <a:noFill/>
          <a:ln w="9525" cap="flat" cmpd="sng">
            <a:solidFill>
              <a:srgbClr val="FF00FF"/>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126250" name="AutoShape 298"/>
          <p:cNvSpPr/>
          <p:nvPr/>
        </p:nvSpPr>
        <p:spPr>
          <a:xfrm>
            <a:off x="6819900" y="2084388"/>
            <a:ext cx="287338" cy="1090612"/>
          </a:xfrm>
          <a:prstGeom prst="rightBrace">
            <a:avLst>
              <a:gd name="adj1" fmla="val 31629"/>
              <a:gd name="adj2" fmla="val 50000"/>
            </a:avLst>
          </a:prstGeom>
          <a:noFill/>
          <a:ln w="9525" cap="flat" cmpd="sng">
            <a:solidFill>
              <a:srgbClr val="FF00FF"/>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126251" name="AutoShape 299"/>
          <p:cNvSpPr/>
          <p:nvPr/>
        </p:nvSpPr>
        <p:spPr>
          <a:xfrm>
            <a:off x="7135813" y="958850"/>
            <a:ext cx="311150" cy="3359150"/>
          </a:xfrm>
          <a:prstGeom prst="rightBrace">
            <a:avLst>
              <a:gd name="adj1" fmla="val 89965"/>
              <a:gd name="adj2" fmla="val 50000"/>
            </a:avLst>
          </a:prstGeom>
          <a:noFill/>
          <a:ln w="9525" cap="flat" cmpd="sng">
            <a:solidFill>
              <a:srgbClr val="FF00FF"/>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126252" name="AutoShape 300"/>
          <p:cNvSpPr/>
          <p:nvPr/>
        </p:nvSpPr>
        <p:spPr>
          <a:xfrm>
            <a:off x="3673475" y="3546475"/>
            <a:ext cx="100013" cy="509588"/>
          </a:xfrm>
          <a:prstGeom prst="rightBrace">
            <a:avLst>
              <a:gd name="adj1" fmla="val 42460"/>
              <a:gd name="adj2" fmla="val 50000"/>
            </a:avLst>
          </a:prstGeom>
          <a:noFill/>
          <a:ln w="9525" cap="flat" cmpd="sng">
            <a:solidFill>
              <a:srgbClr val="CC6600"/>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126253" name="AutoShape 301"/>
          <p:cNvSpPr/>
          <p:nvPr/>
        </p:nvSpPr>
        <p:spPr>
          <a:xfrm>
            <a:off x="3763963" y="3232150"/>
            <a:ext cx="187325" cy="1090613"/>
          </a:xfrm>
          <a:prstGeom prst="rightBrace">
            <a:avLst>
              <a:gd name="adj1" fmla="val 48516"/>
              <a:gd name="adj2" fmla="val 50000"/>
            </a:avLst>
          </a:prstGeom>
          <a:noFill/>
          <a:ln w="9525" cap="flat" cmpd="sng">
            <a:solidFill>
              <a:srgbClr val="CC6600"/>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126257" name="AutoShape 305"/>
          <p:cNvSpPr/>
          <p:nvPr/>
        </p:nvSpPr>
        <p:spPr>
          <a:xfrm>
            <a:off x="4029075" y="981075"/>
            <a:ext cx="239713" cy="5503863"/>
          </a:xfrm>
          <a:prstGeom prst="rightBrace">
            <a:avLst>
              <a:gd name="adj1" fmla="val 191335"/>
              <a:gd name="adj2" fmla="val 50000"/>
            </a:avLst>
          </a:prstGeom>
          <a:noFill/>
          <a:ln w="9525" cap="flat" cmpd="sng">
            <a:solidFill>
              <a:srgbClr val="CC6600"/>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126376" name="Line 424"/>
          <p:cNvSpPr/>
          <p:nvPr/>
        </p:nvSpPr>
        <p:spPr>
          <a:xfrm flipV="1">
            <a:off x="4308475" y="1438275"/>
            <a:ext cx="3182938" cy="2303463"/>
          </a:xfrm>
          <a:prstGeom prst="line">
            <a:avLst/>
          </a:prstGeom>
          <a:ln w="9525" cap="flat" cmpd="sng">
            <a:solidFill>
              <a:schemeClr val="folHlink"/>
            </a:solidFill>
            <a:prstDash val="solid"/>
            <a:headEnd type="none" w="med" len="med"/>
            <a:tailEnd type="triangle" w="med" len="med"/>
          </a:ln>
        </p:spPr>
      </p:sp>
      <p:sp>
        <p:nvSpPr>
          <p:cNvPr id="126377" name="Line 425"/>
          <p:cNvSpPr/>
          <p:nvPr/>
        </p:nvSpPr>
        <p:spPr>
          <a:xfrm flipV="1">
            <a:off x="7473950" y="1525588"/>
            <a:ext cx="193675" cy="1073150"/>
          </a:xfrm>
          <a:prstGeom prst="line">
            <a:avLst/>
          </a:prstGeom>
          <a:ln w="9525" cap="flat" cmpd="sng">
            <a:solidFill>
              <a:schemeClr val="folHlink"/>
            </a:solidFill>
            <a:prstDash val="solid"/>
            <a:headEnd type="none" w="med" len="med"/>
            <a:tailEnd type="triangle" w="med" len="med"/>
          </a:ln>
        </p:spPr>
      </p:sp>
      <p:sp>
        <p:nvSpPr>
          <p:cNvPr id="126378" name="Text Box 426"/>
          <p:cNvSpPr txBox="1"/>
          <p:nvPr/>
        </p:nvSpPr>
        <p:spPr>
          <a:xfrm>
            <a:off x="7539038" y="941388"/>
            <a:ext cx="904875" cy="528637"/>
          </a:xfrm>
          <a:prstGeom prst="rect">
            <a:avLst/>
          </a:prstGeom>
          <a:solidFill>
            <a:srgbClr val="FFFF00"/>
          </a:solidFill>
          <a:ln w="9525" cap="flat" cmpd="sng">
            <a:solidFill>
              <a:srgbClr val="FFFF99"/>
            </a:solidFill>
            <a:prstDash val="solid"/>
            <a:miter/>
            <a:headEnd type="none" w="med" len="med"/>
            <a:tailEnd type="none" w="med" len="med"/>
          </a:ln>
        </p:spPr>
        <p:txBody>
          <a:bodyPr wrap="none">
            <a:spAutoFit/>
          </a:bodyPr>
          <a:lstStyle/>
          <a:p>
            <a:r>
              <a:rPr lang="zh-CN" altLang="en-US" dirty="0">
                <a:latin typeface="Times New Roman" panose="02020603050405020304" pitchFamily="18" charset="0"/>
              </a:rPr>
              <a:t>反射</a:t>
            </a:r>
          </a:p>
        </p:txBody>
      </p:sp>
      <p:sp>
        <p:nvSpPr>
          <p:cNvPr id="126379" name="AutoShape 427"/>
          <p:cNvSpPr/>
          <p:nvPr/>
        </p:nvSpPr>
        <p:spPr>
          <a:xfrm>
            <a:off x="2884488" y="981075"/>
            <a:ext cx="204787" cy="1160463"/>
          </a:xfrm>
          <a:prstGeom prst="leftBrace">
            <a:avLst>
              <a:gd name="adj1" fmla="val 47222"/>
              <a:gd name="adj2" fmla="val 50000"/>
            </a:avLst>
          </a:prstGeom>
          <a:noFill/>
          <a:ln w="9525" cap="flat" cmpd="sng">
            <a:solidFill>
              <a:srgbClr val="CC6600"/>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126380" name="AutoShape 428"/>
          <p:cNvSpPr/>
          <p:nvPr/>
        </p:nvSpPr>
        <p:spPr>
          <a:xfrm>
            <a:off x="2762250" y="979488"/>
            <a:ext cx="169863" cy="2586037"/>
          </a:xfrm>
          <a:prstGeom prst="leftBrace">
            <a:avLst>
              <a:gd name="adj1" fmla="val 126868"/>
              <a:gd name="adj2" fmla="val 50000"/>
            </a:avLst>
          </a:prstGeom>
          <a:noFill/>
          <a:ln w="9525" cap="flat" cmpd="sng">
            <a:solidFill>
              <a:srgbClr val="CC6600"/>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126381" name="AutoShape 429"/>
          <p:cNvSpPr/>
          <p:nvPr/>
        </p:nvSpPr>
        <p:spPr>
          <a:xfrm>
            <a:off x="2551113" y="996950"/>
            <a:ext cx="220662" cy="5381625"/>
          </a:xfrm>
          <a:prstGeom prst="leftBrace">
            <a:avLst>
              <a:gd name="adj1" fmla="val 203237"/>
              <a:gd name="adj2" fmla="val 50000"/>
            </a:avLst>
          </a:prstGeom>
          <a:noFill/>
          <a:ln w="9525" cap="flat" cmpd="sng">
            <a:solidFill>
              <a:srgbClr val="CC6600"/>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126384" name="AutoShape 432"/>
          <p:cNvSpPr/>
          <p:nvPr/>
        </p:nvSpPr>
        <p:spPr>
          <a:xfrm>
            <a:off x="5556250" y="998538"/>
            <a:ext cx="223838" cy="3376612"/>
          </a:xfrm>
          <a:prstGeom prst="leftBrace">
            <a:avLst>
              <a:gd name="adj1" fmla="val 125708"/>
              <a:gd name="adj2" fmla="val 50000"/>
            </a:avLst>
          </a:prstGeom>
          <a:noFill/>
          <a:ln w="9525" cap="flat" cmpd="sng">
            <a:solidFill>
              <a:srgbClr val="FF00FF"/>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cxnSp>
        <p:nvCxnSpPr>
          <p:cNvPr id="126388" name="AutoShape 436"/>
          <p:cNvCxnSpPr/>
          <p:nvPr/>
        </p:nvCxnSpPr>
        <p:spPr>
          <a:xfrm>
            <a:off x="5591175" y="2687638"/>
            <a:ext cx="2444750" cy="1425575"/>
          </a:xfrm>
          <a:prstGeom prst="curvedConnector3">
            <a:avLst>
              <a:gd name="adj1" fmla="val 50000"/>
            </a:avLst>
          </a:prstGeom>
          <a:ln w="9525" cap="flat" cmpd="sng">
            <a:solidFill>
              <a:srgbClr val="99CCFF"/>
            </a:solidFill>
            <a:prstDash val="solid"/>
            <a:headEnd type="none" w="med" len="med"/>
            <a:tailEnd type="triangle" w="med" len="med"/>
          </a:ln>
        </p:spPr>
      </p:cxnSp>
      <p:cxnSp>
        <p:nvCxnSpPr>
          <p:cNvPr id="126389" name="AutoShape 437"/>
          <p:cNvCxnSpPr>
            <a:stCxn id="126381" idx="1"/>
          </p:cNvCxnSpPr>
          <p:nvPr/>
        </p:nvCxnSpPr>
        <p:spPr>
          <a:xfrm rot="10800000" flipH="1" flipV="1">
            <a:off x="2551113" y="3687763"/>
            <a:ext cx="5432425" cy="757237"/>
          </a:xfrm>
          <a:prstGeom prst="curvedConnector5">
            <a:avLst>
              <a:gd name="adj1" fmla="val -676"/>
              <a:gd name="adj2" fmla="val 206708"/>
              <a:gd name="adj3" fmla="val 52019"/>
            </a:avLst>
          </a:prstGeom>
          <a:ln w="9525" cap="flat" cmpd="sng">
            <a:solidFill>
              <a:srgbClr val="99CCFF"/>
            </a:solidFill>
            <a:prstDash val="solid"/>
            <a:headEnd type="none" w="med" len="med"/>
            <a:tailEnd type="triangle" w="med" len="med"/>
          </a:ln>
        </p:spPr>
      </p:cxnSp>
      <p:sp>
        <p:nvSpPr>
          <p:cNvPr id="126390" name="Text Box 438"/>
          <p:cNvSpPr txBox="1"/>
          <p:nvPr/>
        </p:nvSpPr>
        <p:spPr>
          <a:xfrm>
            <a:off x="8050213" y="3983038"/>
            <a:ext cx="904875" cy="528637"/>
          </a:xfrm>
          <a:prstGeom prst="rect">
            <a:avLst/>
          </a:prstGeom>
          <a:solidFill>
            <a:srgbClr val="FFCC99"/>
          </a:solidFill>
          <a:ln w="9525" cap="flat" cmpd="sng">
            <a:solidFill>
              <a:srgbClr val="FFCC99"/>
            </a:solidFill>
            <a:prstDash val="solid"/>
            <a:miter/>
            <a:headEnd type="none" w="med" len="med"/>
            <a:tailEnd type="none" w="med" len="med"/>
          </a:ln>
        </p:spPr>
        <p:txBody>
          <a:bodyPr wrap="none">
            <a:spAutoFit/>
          </a:bodyPr>
          <a:lstStyle/>
          <a:p>
            <a:r>
              <a:rPr lang="zh-CN" altLang="en-US" dirty="0">
                <a:latin typeface="Times New Roman" panose="02020603050405020304" pitchFamily="18" charset="0"/>
              </a:rPr>
              <a:t>循环</a:t>
            </a:r>
          </a:p>
        </p:txBody>
      </p:sp>
      <p:sp>
        <p:nvSpPr>
          <p:cNvPr id="102528" name="Text Box 439"/>
          <p:cNvSpPr txBox="1"/>
          <p:nvPr/>
        </p:nvSpPr>
        <p:spPr>
          <a:xfrm>
            <a:off x="7170738" y="4879975"/>
            <a:ext cx="184150" cy="519113"/>
          </a:xfrm>
          <a:prstGeom prst="rect">
            <a:avLst/>
          </a:prstGeom>
          <a:noFill/>
          <a:ln w="9525">
            <a:noFill/>
          </a:ln>
        </p:spPr>
        <p:txBody>
          <a:bodyPr wrap="none">
            <a:spAutoFit/>
          </a:bodyPr>
          <a:lstStyle/>
          <a:p>
            <a:endParaRPr lang="zh-CN" altLang="zh-CN" dirty="0">
              <a:latin typeface="Times New Roman" panose="02020603050405020304" pitchFamily="18" charset="0"/>
            </a:endParaRPr>
          </a:p>
        </p:txBody>
      </p:sp>
      <p:sp>
        <p:nvSpPr>
          <p:cNvPr id="126393" name="Text Box 441"/>
          <p:cNvSpPr txBox="1"/>
          <p:nvPr/>
        </p:nvSpPr>
        <p:spPr>
          <a:xfrm>
            <a:off x="6826250" y="4986338"/>
            <a:ext cx="2317750" cy="946150"/>
          </a:xfrm>
          <a:prstGeom prst="rect">
            <a:avLst/>
          </a:prstGeom>
          <a:noFill/>
          <a:ln w="9525">
            <a:noFill/>
          </a:ln>
        </p:spPr>
        <p:txBody>
          <a:bodyPr wrap="none">
            <a:spAutoFit/>
          </a:bodyPr>
          <a:lstStyle/>
          <a:p>
            <a:r>
              <a:rPr lang="zh-CN" altLang="en-US" dirty="0">
                <a:latin typeface="Times New Roman" panose="02020603050405020304" pitchFamily="18" charset="0"/>
              </a:rPr>
              <a:t>格雷码应用：</a:t>
            </a:r>
          </a:p>
          <a:p>
            <a:r>
              <a:rPr lang="zh-CN" altLang="en-US" b="1" dirty="0">
                <a:solidFill>
                  <a:srgbClr val="CC6600"/>
                </a:solidFill>
                <a:latin typeface="Times New Roman" panose="02020603050405020304" pitchFamily="18" charset="0"/>
              </a:rPr>
              <a:t>循环计数</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6252"/>
                                        </p:tgtEl>
                                        <p:attrNameLst>
                                          <p:attrName>style.visibility</p:attrName>
                                        </p:attrNameLst>
                                      </p:cBhvr>
                                      <p:to>
                                        <p:strVal val="visible"/>
                                      </p:to>
                                    </p:set>
                                    <p:anim calcmode="lin" valueType="num">
                                      <p:cBhvr additive="base">
                                        <p:cTn id="7" dur="500" fill="hold"/>
                                        <p:tgtEl>
                                          <p:spTgt spid="126252"/>
                                        </p:tgtEl>
                                        <p:attrNameLst>
                                          <p:attrName>ppt_x</p:attrName>
                                        </p:attrNameLst>
                                      </p:cBhvr>
                                      <p:tavLst>
                                        <p:tav tm="0">
                                          <p:val>
                                            <p:strVal val="#ppt_x"/>
                                          </p:val>
                                        </p:tav>
                                        <p:tav tm="100000">
                                          <p:val>
                                            <p:strVal val="#ppt_x"/>
                                          </p:val>
                                        </p:tav>
                                      </p:tavLst>
                                    </p:anim>
                                    <p:anim calcmode="lin" valueType="num">
                                      <p:cBhvr additive="base">
                                        <p:cTn id="8" dur="500" fill="hold"/>
                                        <p:tgtEl>
                                          <p:spTgt spid="1262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6253"/>
                                        </p:tgtEl>
                                        <p:attrNameLst>
                                          <p:attrName>style.visibility</p:attrName>
                                        </p:attrNameLst>
                                      </p:cBhvr>
                                      <p:to>
                                        <p:strVal val="visible"/>
                                      </p:to>
                                    </p:set>
                                    <p:anim calcmode="lin" valueType="num">
                                      <p:cBhvr additive="base">
                                        <p:cTn id="13" dur="500" fill="hold"/>
                                        <p:tgtEl>
                                          <p:spTgt spid="126253"/>
                                        </p:tgtEl>
                                        <p:attrNameLst>
                                          <p:attrName>ppt_x</p:attrName>
                                        </p:attrNameLst>
                                      </p:cBhvr>
                                      <p:tavLst>
                                        <p:tav tm="0">
                                          <p:val>
                                            <p:strVal val="#ppt_x"/>
                                          </p:val>
                                        </p:tav>
                                        <p:tav tm="100000">
                                          <p:val>
                                            <p:strVal val="#ppt_x"/>
                                          </p:val>
                                        </p:tav>
                                      </p:tavLst>
                                    </p:anim>
                                    <p:anim calcmode="lin" valueType="num">
                                      <p:cBhvr additive="base">
                                        <p:cTn id="14" dur="500" fill="hold"/>
                                        <p:tgtEl>
                                          <p:spTgt spid="1262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6257"/>
                                        </p:tgtEl>
                                        <p:attrNameLst>
                                          <p:attrName>style.visibility</p:attrName>
                                        </p:attrNameLst>
                                      </p:cBhvr>
                                      <p:to>
                                        <p:strVal val="visible"/>
                                      </p:to>
                                    </p:set>
                                    <p:anim calcmode="lin" valueType="num">
                                      <p:cBhvr additive="base">
                                        <p:cTn id="19" dur="500" fill="hold"/>
                                        <p:tgtEl>
                                          <p:spTgt spid="126257"/>
                                        </p:tgtEl>
                                        <p:attrNameLst>
                                          <p:attrName>ppt_x</p:attrName>
                                        </p:attrNameLst>
                                      </p:cBhvr>
                                      <p:tavLst>
                                        <p:tav tm="0">
                                          <p:val>
                                            <p:strVal val="#ppt_x"/>
                                          </p:val>
                                        </p:tav>
                                        <p:tav tm="100000">
                                          <p:val>
                                            <p:strVal val="#ppt_x"/>
                                          </p:val>
                                        </p:tav>
                                      </p:tavLst>
                                    </p:anim>
                                    <p:anim calcmode="lin" valueType="num">
                                      <p:cBhvr additive="base">
                                        <p:cTn id="20" dur="500" fill="hold"/>
                                        <p:tgtEl>
                                          <p:spTgt spid="12625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6249"/>
                                        </p:tgtEl>
                                        <p:attrNameLst>
                                          <p:attrName>style.visibility</p:attrName>
                                        </p:attrNameLst>
                                      </p:cBhvr>
                                      <p:to>
                                        <p:strVal val="visible"/>
                                      </p:to>
                                    </p:set>
                                    <p:anim calcmode="lin" valueType="num">
                                      <p:cBhvr additive="base">
                                        <p:cTn id="25" dur="500" fill="hold"/>
                                        <p:tgtEl>
                                          <p:spTgt spid="126249"/>
                                        </p:tgtEl>
                                        <p:attrNameLst>
                                          <p:attrName>ppt_x</p:attrName>
                                        </p:attrNameLst>
                                      </p:cBhvr>
                                      <p:tavLst>
                                        <p:tav tm="0">
                                          <p:val>
                                            <p:strVal val="#ppt_x"/>
                                          </p:val>
                                        </p:tav>
                                        <p:tav tm="100000">
                                          <p:val>
                                            <p:strVal val="#ppt_x"/>
                                          </p:val>
                                        </p:tav>
                                      </p:tavLst>
                                    </p:anim>
                                    <p:anim calcmode="lin" valueType="num">
                                      <p:cBhvr additive="base">
                                        <p:cTn id="26" dur="500" fill="hold"/>
                                        <p:tgtEl>
                                          <p:spTgt spid="12624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6250"/>
                                        </p:tgtEl>
                                        <p:attrNameLst>
                                          <p:attrName>style.visibility</p:attrName>
                                        </p:attrNameLst>
                                      </p:cBhvr>
                                      <p:to>
                                        <p:strVal val="visible"/>
                                      </p:to>
                                    </p:set>
                                    <p:anim calcmode="lin" valueType="num">
                                      <p:cBhvr additive="base">
                                        <p:cTn id="31" dur="500" fill="hold"/>
                                        <p:tgtEl>
                                          <p:spTgt spid="126250"/>
                                        </p:tgtEl>
                                        <p:attrNameLst>
                                          <p:attrName>ppt_x</p:attrName>
                                        </p:attrNameLst>
                                      </p:cBhvr>
                                      <p:tavLst>
                                        <p:tav tm="0">
                                          <p:val>
                                            <p:strVal val="#ppt_x"/>
                                          </p:val>
                                        </p:tav>
                                        <p:tav tm="100000">
                                          <p:val>
                                            <p:strVal val="#ppt_x"/>
                                          </p:val>
                                        </p:tav>
                                      </p:tavLst>
                                    </p:anim>
                                    <p:anim calcmode="lin" valueType="num">
                                      <p:cBhvr additive="base">
                                        <p:cTn id="32" dur="500" fill="hold"/>
                                        <p:tgtEl>
                                          <p:spTgt spid="12625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6251"/>
                                        </p:tgtEl>
                                        <p:attrNameLst>
                                          <p:attrName>style.visibility</p:attrName>
                                        </p:attrNameLst>
                                      </p:cBhvr>
                                      <p:to>
                                        <p:strVal val="visible"/>
                                      </p:to>
                                    </p:set>
                                    <p:anim calcmode="lin" valueType="num">
                                      <p:cBhvr additive="base">
                                        <p:cTn id="37" dur="500" fill="hold"/>
                                        <p:tgtEl>
                                          <p:spTgt spid="126251"/>
                                        </p:tgtEl>
                                        <p:attrNameLst>
                                          <p:attrName>ppt_x</p:attrName>
                                        </p:attrNameLst>
                                      </p:cBhvr>
                                      <p:tavLst>
                                        <p:tav tm="0">
                                          <p:val>
                                            <p:strVal val="#ppt_x"/>
                                          </p:val>
                                        </p:tav>
                                        <p:tav tm="100000">
                                          <p:val>
                                            <p:strVal val="#ppt_x"/>
                                          </p:val>
                                        </p:tav>
                                      </p:tavLst>
                                    </p:anim>
                                    <p:anim calcmode="lin" valueType="num">
                                      <p:cBhvr additive="base">
                                        <p:cTn id="38" dur="500" fill="hold"/>
                                        <p:tgtEl>
                                          <p:spTgt spid="12625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637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63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126378"/>
                                        </p:tgtEl>
                                        <p:attrNameLst>
                                          <p:attrName>style.visibility</p:attrName>
                                        </p:attrNameLst>
                                      </p:cBhvr>
                                      <p:to>
                                        <p:strVal val="visible"/>
                                      </p:to>
                                    </p:set>
                                    <p:animEffect transition="in" filter="box(in)">
                                      <p:cBhvr>
                                        <p:cTn id="51" dur="500"/>
                                        <p:tgtEl>
                                          <p:spTgt spid="126378"/>
                                        </p:tgtEl>
                                      </p:cBhvr>
                                    </p:animEffect>
                                  </p:childTnLst>
                                </p:cTn>
                              </p:par>
                            </p:childTnLst>
                          </p:cTn>
                        </p:par>
                      </p:childTnLst>
                    </p:cTn>
                  </p:par>
                  <p:par>
                    <p:cTn id="52" fill="hold">
                      <p:stCondLst>
                        <p:cond delay="indefinite"/>
                      </p:stCondLst>
                      <p:childTnLst>
                        <p:par>
                          <p:cTn id="53" fill="hold">
                            <p:stCondLst>
                              <p:cond delay="0"/>
                            </p:stCondLst>
                            <p:childTnLst>
                              <p:par>
                                <p:cTn id="54" presetID="8" presetClass="emph" presetSubtype="0" fill="hold" grpId="1" nodeType="clickEffect">
                                  <p:stCondLst>
                                    <p:cond delay="0"/>
                                  </p:stCondLst>
                                  <p:childTnLst>
                                    <p:animRot by="21600000">
                                      <p:cBhvr>
                                        <p:cTn id="55" dur="2000" fill="hold"/>
                                        <p:tgtEl>
                                          <p:spTgt spid="126378"/>
                                        </p:tgtEl>
                                        <p:attrNameLst>
                                          <p:attrName>r</p:attrName>
                                        </p:attrNameLst>
                                      </p:cBhvr>
                                    </p:animRo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26379"/>
                                        </p:tgtEl>
                                        <p:attrNameLst>
                                          <p:attrName>style.visibility</p:attrName>
                                        </p:attrNameLst>
                                      </p:cBhvr>
                                      <p:to>
                                        <p:strVal val="visible"/>
                                      </p:to>
                                    </p:set>
                                    <p:anim calcmode="lin" valueType="num">
                                      <p:cBhvr additive="base">
                                        <p:cTn id="60" dur="500" fill="hold"/>
                                        <p:tgtEl>
                                          <p:spTgt spid="126379"/>
                                        </p:tgtEl>
                                        <p:attrNameLst>
                                          <p:attrName>ppt_x</p:attrName>
                                        </p:attrNameLst>
                                      </p:cBhvr>
                                      <p:tavLst>
                                        <p:tav tm="0">
                                          <p:val>
                                            <p:strVal val="#ppt_x"/>
                                          </p:val>
                                        </p:tav>
                                        <p:tav tm="100000">
                                          <p:val>
                                            <p:strVal val="#ppt_x"/>
                                          </p:val>
                                        </p:tav>
                                      </p:tavLst>
                                    </p:anim>
                                    <p:anim calcmode="lin" valueType="num">
                                      <p:cBhvr additive="base">
                                        <p:cTn id="61" dur="500" fill="hold"/>
                                        <p:tgtEl>
                                          <p:spTgt spid="12637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26380"/>
                                        </p:tgtEl>
                                        <p:attrNameLst>
                                          <p:attrName>style.visibility</p:attrName>
                                        </p:attrNameLst>
                                      </p:cBhvr>
                                      <p:to>
                                        <p:strVal val="visible"/>
                                      </p:to>
                                    </p:set>
                                    <p:anim calcmode="lin" valueType="num">
                                      <p:cBhvr additive="base">
                                        <p:cTn id="66" dur="500" fill="hold"/>
                                        <p:tgtEl>
                                          <p:spTgt spid="126380"/>
                                        </p:tgtEl>
                                        <p:attrNameLst>
                                          <p:attrName>ppt_x</p:attrName>
                                        </p:attrNameLst>
                                      </p:cBhvr>
                                      <p:tavLst>
                                        <p:tav tm="0">
                                          <p:val>
                                            <p:strVal val="#ppt_x"/>
                                          </p:val>
                                        </p:tav>
                                        <p:tav tm="100000">
                                          <p:val>
                                            <p:strVal val="#ppt_x"/>
                                          </p:val>
                                        </p:tav>
                                      </p:tavLst>
                                    </p:anim>
                                    <p:anim calcmode="lin" valueType="num">
                                      <p:cBhvr additive="base">
                                        <p:cTn id="67" dur="500" fill="hold"/>
                                        <p:tgtEl>
                                          <p:spTgt spid="126380"/>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26381"/>
                                        </p:tgtEl>
                                        <p:attrNameLst>
                                          <p:attrName>style.visibility</p:attrName>
                                        </p:attrNameLst>
                                      </p:cBhvr>
                                      <p:to>
                                        <p:strVal val="visible"/>
                                      </p:to>
                                    </p:set>
                                    <p:anim calcmode="lin" valueType="num">
                                      <p:cBhvr additive="base">
                                        <p:cTn id="72" dur="500" fill="hold"/>
                                        <p:tgtEl>
                                          <p:spTgt spid="126381"/>
                                        </p:tgtEl>
                                        <p:attrNameLst>
                                          <p:attrName>ppt_x</p:attrName>
                                        </p:attrNameLst>
                                      </p:cBhvr>
                                      <p:tavLst>
                                        <p:tav tm="0">
                                          <p:val>
                                            <p:strVal val="#ppt_x"/>
                                          </p:val>
                                        </p:tav>
                                        <p:tav tm="100000">
                                          <p:val>
                                            <p:strVal val="#ppt_x"/>
                                          </p:val>
                                        </p:tav>
                                      </p:tavLst>
                                    </p:anim>
                                    <p:anim calcmode="lin" valueType="num">
                                      <p:cBhvr additive="base">
                                        <p:cTn id="73" dur="500" fill="hold"/>
                                        <p:tgtEl>
                                          <p:spTgt spid="126381"/>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26384"/>
                                        </p:tgtEl>
                                        <p:attrNameLst>
                                          <p:attrName>style.visibility</p:attrName>
                                        </p:attrNameLst>
                                      </p:cBhvr>
                                      <p:to>
                                        <p:strVal val="visible"/>
                                      </p:to>
                                    </p:set>
                                    <p:anim calcmode="lin" valueType="num">
                                      <p:cBhvr additive="base">
                                        <p:cTn id="78" dur="500" fill="hold"/>
                                        <p:tgtEl>
                                          <p:spTgt spid="126384"/>
                                        </p:tgtEl>
                                        <p:attrNameLst>
                                          <p:attrName>ppt_x</p:attrName>
                                        </p:attrNameLst>
                                      </p:cBhvr>
                                      <p:tavLst>
                                        <p:tav tm="0">
                                          <p:val>
                                            <p:strVal val="#ppt_x"/>
                                          </p:val>
                                        </p:tav>
                                        <p:tav tm="100000">
                                          <p:val>
                                            <p:strVal val="#ppt_x"/>
                                          </p:val>
                                        </p:tav>
                                      </p:tavLst>
                                    </p:anim>
                                    <p:anim calcmode="lin" valueType="num">
                                      <p:cBhvr additive="base">
                                        <p:cTn id="79" dur="500" fill="hold"/>
                                        <p:tgtEl>
                                          <p:spTgt spid="126384"/>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2638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12638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126390"/>
                                        </p:tgtEl>
                                        <p:attrNameLst>
                                          <p:attrName>style.visibility</p:attrName>
                                        </p:attrNameLst>
                                      </p:cBhvr>
                                      <p:to>
                                        <p:strVal val="visible"/>
                                      </p:to>
                                    </p:set>
                                    <p:animEffect transition="in" filter="box(in)">
                                      <p:cBhvr>
                                        <p:cTn id="92" dur="500"/>
                                        <p:tgtEl>
                                          <p:spTgt spid="126390"/>
                                        </p:tgtEl>
                                      </p:cBhvr>
                                    </p:animEffect>
                                  </p:childTnLst>
                                </p:cTn>
                              </p:par>
                            </p:childTnLst>
                          </p:cTn>
                        </p:par>
                      </p:childTnLst>
                    </p:cTn>
                  </p:par>
                  <p:par>
                    <p:cTn id="93" fill="hold">
                      <p:stCondLst>
                        <p:cond delay="indefinite"/>
                      </p:stCondLst>
                      <p:childTnLst>
                        <p:par>
                          <p:cTn id="94" fill="hold">
                            <p:stCondLst>
                              <p:cond delay="0"/>
                            </p:stCondLst>
                            <p:childTnLst>
                              <p:par>
                                <p:cTn id="95" presetID="8" presetClass="emph" presetSubtype="0" fill="hold" grpId="1" nodeType="clickEffect">
                                  <p:stCondLst>
                                    <p:cond delay="0"/>
                                  </p:stCondLst>
                                  <p:childTnLst>
                                    <p:animRot by="21600000">
                                      <p:cBhvr>
                                        <p:cTn id="96" dur="2000" fill="hold"/>
                                        <p:tgtEl>
                                          <p:spTgt spid="126390"/>
                                        </p:tgtEl>
                                        <p:attrNameLst>
                                          <p:attrName>r</p:attrName>
                                        </p:attrNameLst>
                                      </p:cBhvr>
                                    </p:animRo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126393"/>
                                        </p:tgtEl>
                                        <p:attrNameLst>
                                          <p:attrName>style.visibility</p:attrName>
                                        </p:attrNameLst>
                                      </p:cBhvr>
                                      <p:to>
                                        <p:strVal val="visible"/>
                                      </p:to>
                                    </p:set>
                                    <p:animEffect transition="in" filter="blinds(horizontal)">
                                      <p:cBhvr>
                                        <p:cTn id="101" dur="500"/>
                                        <p:tgtEl>
                                          <p:spTgt spid="126393"/>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mph" presetSubtype="0" fill="hold" grpId="1" nodeType="clickEffect">
                                  <p:stCondLst>
                                    <p:cond delay="0"/>
                                  </p:stCondLst>
                                  <p:childTnLst>
                                    <p:anim calcmode="discrete" valueType="str">
                                      <p:cBhvr override="childStyle">
                                        <p:cTn id="105" dur="2000" fill="hold"/>
                                        <p:tgtEl>
                                          <p:spTgt spid="126393"/>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49" grpId="0" animBg="1"/>
      <p:bldP spid="126250" grpId="0" animBg="1"/>
      <p:bldP spid="126251" grpId="0" animBg="1"/>
      <p:bldP spid="126252" grpId="0" animBg="1"/>
      <p:bldP spid="126253" grpId="0" animBg="1"/>
      <p:bldP spid="126257" grpId="0" animBg="1"/>
      <p:bldP spid="126378" grpId="0" animBg="1"/>
      <p:bldP spid="126378" grpId="1" animBg="1"/>
      <p:bldP spid="126379" grpId="0" animBg="1"/>
      <p:bldP spid="126380" grpId="0" animBg="1"/>
      <p:bldP spid="126381" grpId="0" animBg="1"/>
      <p:bldP spid="126384" grpId="0" animBg="1"/>
      <p:bldP spid="126390" grpId="0" animBg="1"/>
      <p:bldP spid="126390" grpId="1" animBg="1"/>
      <p:bldP spid="126393" grpId="0"/>
      <p:bldP spid="126393"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473075" y="723900"/>
            <a:ext cx="2695575" cy="519113"/>
          </a:xfrm>
          <a:prstGeom prst="rect">
            <a:avLst/>
          </a:prstGeom>
          <a:noFill/>
          <a:ln w="9525">
            <a:noFill/>
            <a:miter lim="800000"/>
          </a:ln>
          <a:effectLst/>
        </p:spPr>
        <p:txBody>
          <a:bodyPr wrap="none">
            <a:spAutoFit/>
          </a:bodyPr>
          <a:lstStyle/>
          <a:p>
            <a:pPr marR="0" defTabSz="914400" fontAlgn="base">
              <a:buClrTx/>
              <a:buSzTx/>
              <a:buFontTx/>
              <a:buNone/>
              <a:defRPr/>
            </a:pPr>
            <a:r>
              <a:rPr kumimoji="1" lang="zh-CN" altLang="en-US" b="1" kern="1200" cap="none" spc="0" normalizeH="0" baseline="0" noProof="0" dirty="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二、奇偶校验码</a:t>
            </a:r>
          </a:p>
        </p:txBody>
      </p:sp>
      <p:sp>
        <p:nvSpPr>
          <p:cNvPr id="38915" name="Text Box 3"/>
          <p:cNvSpPr txBox="1"/>
          <p:nvPr/>
        </p:nvSpPr>
        <p:spPr>
          <a:xfrm>
            <a:off x="698500" y="1311275"/>
            <a:ext cx="7993063" cy="4746625"/>
          </a:xfrm>
          <a:prstGeom prst="rect">
            <a:avLst/>
          </a:prstGeom>
          <a:noFill/>
          <a:ln w="9525">
            <a:noFill/>
          </a:ln>
        </p:spPr>
        <p:txBody>
          <a:bodyPr>
            <a:spAutoFit/>
          </a:bodyPr>
          <a:lstStyle/>
          <a:p>
            <a:pPr indent="666750" fontAlgn="base">
              <a:lnSpc>
                <a:spcPct val="120000"/>
              </a:lnSpc>
            </a:pPr>
            <a:r>
              <a:rPr lang="zh-CN" altLang="en-US" dirty="0">
                <a:latin typeface="Times New Roman" panose="02020603050405020304" pitchFamily="18" charset="0"/>
              </a:rPr>
              <a:t>由信息位和校验位</a:t>
            </a:r>
            <a:r>
              <a:rPr lang="en-US" altLang="zh-CN" dirty="0">
                <a:latin typeface="Times New Roman" panose="02020603050405020304" pitchFamily="18" charset="0"/>
              </a:rPr>
              <a:t>(</a:t>
            </a:r>
            <a:r>
              <a:rPr lang="zh-CN" altLang="en-US" dirty="0">
                <a:latin typeface="Times New Roman" panose="02020603050405020304" pitchFamily="18" charset="0"/>
              </a:rPr>
              <a:t>冗余部分</a:t>
            </a:r>
            <a:r>
              <a:rPr lang="en-US" altLang="zh-CN" dirty="0">
                <a:latin typeface="Times New Roman" panose="02020603050405020304" pitchFamily="18" charset="0"/>
              </a:rPr>
              <a:t>)</a:t>
            </a:r>
            <a:r>
              <a:rPr lang="zh-CN" altLang="en-US" dirty="0">
                <a:latin typeface="Times New Roman" panose="02020603050405020304" pitchFamily="18" charset="0"/>
              </a:rPr>
              <a:t>两部分组成。校验位的取值可使整个校验码中的</a:t>
            </a:r>
            <a:r>
              <a:rPr lang="en-US" altLang="zh-CN" dirty="0">
                <a:latin typeface="Times New Roman" panose="02020603050405020304" pitchFamily="18" charset="0"/>
              </a:rPr>
              <a:t>1</a:t>
            </a:r>
            <a:r>
              <a:rPr lang="zh-CN" altLang="en-US" dirty="0">
                <a:latin typeface="Times New Roman" panose="02020603050405020304" pitchFamily="18" charset="0"/>
              </a:rPr>
              <a:t>的个数按事先的规完成为奇数（称为奇校验）或偶数（称为偶校验）。</a:t>
            </a:r>
            <a:endParaRPr lang="en-US" altLang="zh-CN" dirty="0">
              <a:latin typeface="Times New Roman" panose="02020603050405020304" pitchFamily="18" charset="0"/>
            </a:endParaRPr>
          </a:p>
          <a:p>
            <a:pPr indent="666750" fontAlgn="base">
              <a:lnSpc>
                <a:spcPct val="120000"/>
              </a:lnSpc>
            </a:pPr>
            <a:r>
              <a:rPr lang="zh-CN" altLang="en-US" dirty="0">
                <a:latin typeface="Times New Roman" panose="02020603050405020304" pitchFamily="18" charset="0"/>
              </a:rPr>
              <a:t>一般对任何</a:t>
            </a:r>
            <a:r>
              <a:rPr lang="en-US" altLang="zh-CN" dirty="0">
                <a:latin typeface="Times New Roman" panose="02020603050405020304" pitchFamily="18" charset="0"/>
              </a:rPr>
              <a:t>n</a:t>
            </a:r>
            <a:r>
              <a:rPr lang="zh-CN" altLang="en-US" dirty="0">
                <a:latin typeface="Times New Roman" panose="02020603050405020304" pitchFamily="18" charset="0"/>
              </a:rPr>
              <a:t>位二进制位，只增加一位检验位，便可构成</a:t>
            </a:r>
            <a:r>
              <a:rPr lang="en-US" altLang="zh-CN" dirty="0">
                <a:latin typeface="Times New Roman" panose="02020603050405020304" pitchFamily="18" charset="0"/>
              </a:rPr>
              <a:t>(n+1)</a:t>
            </a:r>
            <a:r>
              <a:rPr lang="zh-CN" altLang="en-US" dirty="0">
                <a:latin typeface="Times New Roman" panose="02020603050405020304" pitchFamily="18" charset="0"/>
              </a:rPr>
              <a:t>位奇或偶校验码。设奇偶校验码为</a:t>
            </a:r>
            <a:r>
              <a:rPr lang="en-US" altLang="zh-CN" dirty="0">
                <a:latin typeface="Times New Roman" panose="02020603050405020304" pitchFamily="18" charset="0"/>
              </a:rPr>
              <a:t>C</a:t>
            </a:r>
            <a:r>
              <a:rPr lang="en-US" altLang="zh-CN" baseline="-25000" dirty="0">
                <a:latin typeface="Times New Roman" panose="02020603050405020304" pitchFamily="18" charset="0"/>
              </a:rPr>
              <a:t>1</a:t>
            </a:r>
            <a:r>
              <a:rPr lang="en-US" altLang="zh-CN" dirty="0">
                <a:latin typeface="Times New Roman" panose="02020603050405020304" pitchFamily="18" charset="0"/>
              </a:rPr>
              <a:t>C</a:t>
            </a:r>
            <a:r>
              <a:rPr lang="en-US" altLang="zh-CN" baseline="-25000" dirty="0">
                <a:latin typeface="Times New Roman" panose="02020603050405020304" pitchFamily="18" charset="0"/>
              </a:rPr>
              <a:t>2</a:t>
            </a:r>
            <a:r>
              <a:rPr lang="en-US" altLang="zh-CN" dirty="0">
                <a:latin typeface="Times New Roman" panose="02020603050405020304" pitchFamily="18" charset="0"/>
              </a:rPr>
              <a:t>C</a:t>
            </a:r>
            <a:r>
              <a:rPr lang="en-US" altLang="zh-CN" baseline="-25000" dirty="0">
                <a:latin typeface="Times New Roman" panose="02020603050405020304" pitchFamily="18" charset="0"/>
              </a:rPr>
              <a:t>3</a:t>
            </a:r>
            <a:r>
              <a:rPr lang="en-US" altLang="zh-CN" dirty="0">
                <a:latin typeface="Times New Roman" panose="02020603050405020304" pitchFamily="18" charset="0"/>
              </a:rPr>
              <a:t>…C</a:t>
            </a:r>
            <a:r>
              <a:rPr lang="en-US" altLang="zh-CN" baseline="-25000" dirty="0">
                <a:latin typeface="Times New Roman" panose="02020603050405020304" pitchFamily="18" charset="0"/>
              </a:rPr>
              <a:t>n</a:t>
            </a:r>
            <a:r>
              <a:rPr lang="en-US" altLang="zh-CN" dirty="0">
                <a:latin typeface="Times New Roman" panose="02020603050405020304" pitchFamily="18" charset="0"/>
              </a:rPr>
              <a:t>P,</a:t>
            </a:r>
            <a:r>
              <a:rPr lang="zh-CN" altLang="en-US" dirty="0">
                <a:latin typeface="Times New Roman" panose="02020603050405020304" pitchFamily="18" charset="0"/>
              </a:rPr>
              <a:t>则检验位可表示成：</a:t>
            </a:r>
            <a:endParaRPr lang="en-US" altLang="zh-CN" dirty="0">
              <a:latin typeface="Times New Roman" panose="02020603050405020304" pitchFamily="18" charset="0"/>
            </a:endParaRPr>
          </a:p>
          <a:p>
            <a:pPr indent="666750" fontAlgn="base">
              <a:lnSpc>
                <a:spcPct val="120000"/>
              </a:lnSpc>
            </a:pPr>
            <a:r>
              <a:rPr lang="en-US" altLang="zh-CN" dirty="0">
                <a:latin typeface="Times New Roman" panose="02020603050405020304" pitchFamily="18" charset="0"/>
              </a:rPr>
              <a:t>                                              (</a:t>
            </a:r>
            <a:r>
              <a:rPr lang="zh-CN" altLang="en-US" dirty="0">
                <a:latin typeface="Times New Roman" panose="02020603050405020304" pitchFamily="18" charset="0"/>
              </a:rPr>
              <a:t>偶校验码</a:t>
            </a:r>
            <a:r>
              <a:rPr lang="en-US" altLang="zh-CN" dirty="0">
                <a:latin typeface="Times New Roman" panose="02020603050405020304" pitchFamily="18" charset="0"/>
              </a:rPr>
              <a:t>)</a:t>
            </a:r>
            <a:r>
              <a:rPr lang="zh-CN" altLang="en-US" dirty="0">
                <a:latin typeface="Times New Roman" panose="02020603050405020304" pitchFamily="18" charset="0"/>
              </a:rPr>
              <a:t>  或</a:t>
            </a:r>
            <a:endParaRPr lang="en-US" altLang="zh-CN" dirty="0">
              <a:latin typeface="Times New Roman" panose="02020603050405020304" pitchFamily="18" charset="0"/>
            </a:endParaRPr>
          </a:p>
          <a:p>
            <a:pPr indent="666750" fontAlgn="base">
              <a:lnSpc>
                <a:spcPct val="120000"/>
              </a:lnSpc>
            </a:pPr>
            <a:r>
              <a:rPr lang="en-US" altLang="zh-CN" dirty="0">
                <a:latin typeface="Times New Roman" panose="02020603050405020304" pitchFamily="18" charset="0"/>
              </a:rPr>
              <a:t>                                                    (</a:t>
            </a:r>
            <a:r>
              <a:rPr lang="zh-CN" altLang="en-US" dirty="0">
                <a:latin typeface="Times New Roman" panose="02020603050405020304" pitchFamily="18" charset="0"/>
              </a:rPr>
              <a:t>奇校验码</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graphicFrame>
        <p:nvGraphicFramePr>
          <p:cNvPr id="29698" name="Object 4"/>
          <p:cNvGraphicFramePr/>
          <p:nvPr/>
        </p:nvGraphicFramePr>
        <p:xfrm>
          <a:off x="1450975" y="4938713"/>
          <a:ext cx="3994150" cy="536575"/>
        </p:xfrm>
        <a:graphic>
          <a:graphicData uri="http://schemas.openxmlformats.org/presentationml/2006/ole">
            <mc:AlternateContent xmlns:mc="http://schemas.openxmlformats.org/markup-compatibility/2006">
              <mc:Choice xmlns:v="urn:schemas-microsoft-com:vml" Requires="v">
                <p:oleObj spid="_x0000_s31751" r:id="rId3" imgW="1701800" imgH="228600" progId="Equation.3">
                  <p:embed/>
                </p:oleObj>
              </mc:Choice>
              <mc:Fallback>
                <p:oleObj r:id="rId3" imgW="1701800" imgH="228600" progId="Equation.3">
                  <p:embed/>
                  <p:pic>
                    <p:nvPicPr>
                      <p:cNvPr id="0" name="图片 3083"/>
                      <p:cNvPicPr/>
                      <p:nvPr/>
                    </p:nvPicPr>
                    <p:blipFill>
                      <a:blip r:embed="rId4"/>
                      <a:stretch>
                        <a:fillRect/>
                      </a:stretch>
                    </p:blipFill>
                    <p:spPr>
                      <a:xfrm>
                        <a:off x="1450975" y="4938713"/>
                        <a:ext cx="3994150" cy="536575"/>
                      </a:xfrm>
                      <a:prstGeom prst="rect">
                        <a:avLst/>
                      </a:prstGeom>
                      <a:noFill/>
                      <a:ln w="38100">
                        <a:noFill/>
                        <a:miter/>
                      </a:ln>
                    </p:spPr>
                  </p:pic>
                </p:oleObj>
              </mc:Fallback>
            </mc:AlternateContent>
          </a:graphicData>
        </a:graphic>
      </p:graphicFrame>
      <p:graphicFrame>
        <p:nvGraphicFramePr>
          <p:cNvPr id="29699" name="Object 5"/>
          <p:cNvGraphicFramePr/>
          <p:nvPr/>
        </p:nvGraphicFramePr>
        <p:xfrm>
          <a:off x="1431925" y="5465763"/>
          <a:ext cx="4530725" cy="536575"/>
        </p:xfrm>
        <a:graphic>
          <a:graphicData uri="http://schemas.openxmlformats.org/presentationml/2006/ole">
            <mc:AlternateContent xmlns:mc="http://schemas.openxmlformats.org/markup-compatibility/2006">
              <mc:Choice xmlns:v="urn:schemas-microsoft-com:vml" Requires="v">
                <p:oleObj spid="_x0000_s31752" r:id="rId5" imgW="1930400" imgH="228600" progId="Equation.3">
                  <p:embed/>
                </p:oleObj>
              </mc:Choice>
              <mc:Fallback>
                <p:oleObj r:id="rId5" imgW="1930400" imgH="228600" progId="Equation.3">
                  <p:embed/>
                  <p:pic>
                    <p:nvPicPr>
                      <p:cNvPr id="0" name="图片 3084"/>
                      <p:cNvPicPr/>
                      <p:nvPr/>
                    </p:nvPicPr>
                    <p:blipFill>
                      <a:blip r:embed="rId6"/>
                      <a:stretch>
                        <a:fillRect/>
                      </a:stretch>
                    </p:blipFill>
                    <p:spPr>
                      <a:xfrm>
                        <a:off x="1431925" y="5465763"/>
                        <a:ext cx="4530725" cy="536575"/>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left)">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wipe(left)">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wipe(left)">
                                      <p:cBhvr>
                                        <p:cTn id="17" dur="500"/>
                                        <p:tgtEl>
                                          <p:spTgt spid="38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wipe(left)">
                                      <p:cBhvr>
                                        <p:cTn id="22" dur="500"/>
                                        <p:tgtEl>
                                          <p:spTgt spid="38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p:nvPr/>
        </p:nvSpPr>
        <p:spPr>
          <a:xfrm>
            <a:off x="457200" y="1460500"/>
            <a:ext cx="8077200" cy="533400"/>
          </a:xfrm>
          <a:prstGeom prst="rect">
            <a:avLst/>
          </a:prstGeom>
          <a:noFill/>
          <a:ln w="9525">
            <a:noFill/>
          </a:ln>
        </p:spPr>
        <p:txBody>
          <a:bodyPr/>
          <a:lstStyle/>
          <a:p>
            <a:pPr marL="342900" indent="-342900" fontAlgn="base">
              <a:lnSpc>
                <a:spcPct val="90000"/>
              </a:lnSpc>
              <a:spcBef>
                <a:spcPct val="20000"/>
              </a:spcBef>
              <a:buClr>
                <a:schemeClr val="bg2"/>
              </a:buClr>
              <a:buSzPct val="75000"/>
              <a:buFont typeface="Wingdings" panose="05000000000000000000" pitchFamily="2" charset="2"/>
            </a:pPr>
            <a:r>
              <a:rPr lang="en-US" altLang="zh-CN" b="1" dirty="0">
                <a:latin typeface="Times New Roman" panose="02020603050405020304" pitchFamily="18" charset="0"/>
              </a:rPr>
              <a:t>⑴</a:t>
            </a:r>
            <a:r>
              <a:rPr lang="zh-CN" altLang="en-US" b="1" dirty="0">
                <a:latin typeface="Times New Roman" panose="02020603050405020304" pitchFamily="18" charset="0"/>
              </a:rPr>
              <a:t>组成</a:t>
            </a:r>
            <a:r>
              <a:rPr lang="en-US" altLang="zh-CN" b="1" dirty="0">
                <a:latin typeface="Times New Roman" panose="02020603050405020304" pitchFamily="18" charset="0"/>
              </a:rPr>
              <a:t>:  </a:t>
            </a:r>
            <a:r>
              <a:rPr lang="zh-CN" altLang="en-US" b="1" dirty="0">
                <a:latin typeface="Times New Roman" panose="02020603050405020304" pitchFamily="18" charset="0"/>
              </a:rPr>
              <a:t>信息位＋校验位（</a:t>
            </a:r>
            <a:r>
              <a:rPr lang="en-US" altLang="zh-CN" b="1" dirty="0">
                <a:latin typeface="Times New Roman" panose="02020603050405020304" pitchFamily="18" charset="0"/>
              </a:rPr>
              <a:t>1</a:t>
            </a:r>
            <a:r>
              <a:rPr lang="zh-CN" altLang="en-US" b="1" dirty="0">
                <a:latin typeface="Times New Roman" panose="02020603050405020304" pitchFamily="18" charset="0"/>
              </a:rPr>
              <a:t>位）＝奇偶校验码</a:t>
            </a:r>
          </a:p>
        </p:txBody>
      </p:sp>
      <p:grpSp>
        <p:nvGrpSpPr>
          <p:cNvPr id="103427" name="Group 11"/>
          <p:cNvGrpSpPr/>
          <p:nvPr/>
        </p:nvGrpSpPr>
        <p:grpSpPr>
          <a:xfrm>
            <a:off x="1371600" y="2070100"/>
            <a:ext cx="5715000" cy="1143000"/>
            <a:chOff x="768" y="1488"/>
            <a:chExt cx="3600" cy="720"/>
          </a:xfrm>
        </p:grpSpPr>
        <p:sp>
          <p:nvSpPr>
            <p:cNvPr id="103429" name="Rectangle 8"/>
            <p:cNvSpPr/>
            <p:nvPr/>
          </p:nvSpPr>
          <p:spPr>
            <a:xfrm>
              <a:off x="768" y="1584"/>
              <a:ext cx="816" cy="288"/>
            </a:xfrm>
            <a:prstGeom prst="rect">
              <a:avLst/>
            </a:prstGeom>
            <a:noFill/>
            <a:ln w="9525">
              <a:noFill/>
            </a:ln>
          </p:spPr>
          <p:txBody>
            <a:bodyPr rIns="0"/>
            <a:lstStyle/>
            <a:p>
              <a:pPr marL="342900" indent="-342900" eaLnBrk="0" fontAlgn="base" hangingPunct="0"/>
              <a:r>
                <a:rPr lang="zh-CN" altLang="en-US" b="1" dirty="0">
                  <a:latin typeface="Times New Roman" panose="02020603050405020304" pitchFamily="18" charset="0"/>
                </a:rPr>
                <a:t>码中：</a:t>
              </a:r>
            </a:p>
          </p:txBody>
        </p:sp>
        <p:sp>
          <p:nvSpPr>
            <p:cNvPr id="103430" name="Rectangle 9"/>
            <p:cNvSpPr/>
            <p:nvPr/>
          </p:nvSpPr>
          <p:spPr>
            <a:xfrm>
              <a:off x="1392" y="1488"/>
              <a:ext cx="2976" cy="720"/>
            </a:xfrm>
            <a:prstGeom prst="rect">
              <a:avLst/>
            </a:prstGeom>
            <a:noFill/>
            <a:ln w="9525">
              <a:noFill/>
            </a:ln>
          </p:spPr>
          <p:txBody>
            <a:bodyPr/>
            <a:lstStyle/>
            <a:p>
              <a:pPr marL="342900" indent="-342900" eaLnBrk="0" fontAlgn="base" hangingPunct="0"/>
              <a:r>
                <a:rPr lang="en-US" altLang="zh-CN" b="1" dirty="0">
                  <a:latin typeface="Times New Roman" panose="02020603050405020304" pitchFamily="18" charset="0"/>
                </a:rPr>
                <a:t>1</a:t>
              </a:r>
              <a:r>
                <a:rPr lang="zh-CN" altLang="en-US" b="1" dirty="0">
                  <a:latin typeface="Times New Roman" panose="02020603050405020304" pitchFamily="18" charset="0"/>
                </a:rPr>
                <a:t>的个数为</a:t>
              </a:r>
              <a:r>
                <a:rPr lang="zh-CN" altLang="en-US" b="1" dirty="0">
                  <a:solidFill>
                    <a:srgbClr val="FF0066"/>
                  </a:solidFill>
                  <a:latin typeface="Times New Roman" panose="02020603050405020304" pitchFamily="18" charset="0"/>
                </a:rPr>
                <a:t>奇</a:t>
              </a:r>
              <a:r>
                <a:rPr lang="zh-CN" altLang="en-US" b="1" dirty="0">
                  <a:latin typeface="Times New Roman" panose="02020603050405020304" pitchFamily="18" charset="0"/>
                </a:rPr>
                <a:t>数→奇校验码</a:t>
              </a:r>
            </a:p>
            <a:p>
              <a:pPr marL="342900" indent="-342900" eaLnBrk="0" fontAlgn="base" hangingPunct="0"/>
              <a:r>
                <a:rPr lang="en-US" altLang="zh-CN" b="1" dirty="0">
                  <a:latin typeface="Times New Roman" panose="02020603050405020304" pitchFamily="18" charset="0"/>
                </a:rPr>
                <a:t>1</a:t>
              </a:r>
              <a:r>
                <a:rPr lang="zh-CN" altLang="en-US" b="1" dirty="0">
                  <a:latin typeface="Times New Roman" panose="02020603050405020304" pitchFamily="18" charset="0"/>
                </a:rPr>
                <a:t>的个数为</a:t>
              </a:r>
              <a:r>
                <a:rPr lang="zh-CN" altLang="en-US" b="1" dirty="0">
                  <a:solidFill>
                    <a:srgbClr val="FF0066"/>
                  </a:solidFill>
                  <a:latin typeface="Times New Roman" panose="02020603050405020304" pitchFamily="18" charset="0"/>
                </a:rPr>
                <a:t>偶</a:t>
              </a:r>
              <a:r>
                <a:rPr lang="zh-CN" altLang="en-US" b="1" dirty="0">
                  <a:latin typeface="Times New Roman" panose="02020603050405020304" pitchFamily="18" charset="0"/>
                </a:rPr>
                <a:t>数→偶校验码</a:t>
              </a:r>
            </a:p>
          </p:txBody>
        </p:sp>
      </p:grpSp>
      <p:sp>
        <p:nvSpPr>
          <p:cNvPr id="75855" name="Text Box 79"/>
          <p:cNvSpPr txBox="1"/>
          <p:nvPr/>
        </p:nvSpPr>
        <p:spPr>
          <a:xfrm>
            <a:off x="1066800" y="3594100"/>
            <a:ext cx="6667500" cy="2278063"/>
          </a:xfrm>
          <a:prstGeom prst="rect">
            <a:avLst/>
          </a:prstGeom>
          <a:noFill/>
          <a:ln w="9525" cap="flat" cmpd="sng">
            <a:solidFill>
              <a:srgbClr val="33CC33"/>
            </a:solidFill>
            <a:prstDash val="solid"/>
            <a:miter/>
            <a:headEnd type="none" w="med" len="med"/>
            <a:tailEnd type="none" w="med" len="med"/>
          </a:ln>
        </p:spPr>
        <p:txBody>
          <a:bodyPr>
            <a:spAutoFit/>
          </a:bodyPr>
          <a:lstStyle/>
          <a:p>
            <a:pPr indent="666750" fontAlgn="base">
              <a:lnSpc>
                <a:spcPct val="170000"/>
              </a:lnSpc>
              <a:spcBef>
                <a:spcPct val="50000"/>
              </a:spcBef>
            </a:pPr>
            <a:r>
              <a:rPr lang="zh-CN" altLang="en-US" dirty="0">
                <a:latin typeface="Times New Roman" panose="02020603050405020304" pitchFamily="18" charset="0"/>
              </a:rPr>
              <a:t>由信息位和校验位</a:t>
            </a:r>
            <a:r>
              <a:rPr lang="en-US" altLang="zh-CN" dirty="0">
                <a:latin typeface="Times New Roman" panose="02020603050405020304" pitchFamily="18" charset="0"/>
              </a:rPr>
              <a:t>(</a:t>
            </a:r>
            <a:r>
              <a:rPr lang="zh-CN" altLang="en-US" dirty="0">
                <a:latin typeface="Times New Roman" panose="02020603050405020304" pitchFamily="18" charset="0"/>
              </a:rPr>
              <a:t>冗余部分</a:t>
            </a:r>
            <a:r>
              <a:rPr lang="en-US" altLang="zh-CN" dirty="0">
                <a:latin typeface="Times New Roman" panose="02020603050405020304" pitchFamily="18" charset="0"/>
              </a:rPr>
              <a:t>)</a:t>
            </a:r>
            <a:r>
              <a:rPr lang="zh-CN" altLang="en-US" dirty="0">
                <a:latin typeface="Times New Roman" panose="02020603050405020304" pitchFamily="18" charset="0"/>
              </a:rPr>
              <a:t>两部分组成。校验位的取值可使整个校验码中的</a:t>
            </a:r>
            <a:r>
              <a:rPr lang="en-US" altLang="zh-CN" dirty="0">
                <a:latin typeface="Times New Roman" panose="02020603050405020304" pitchFamily="18" charset="0"/>
              </a:rPr>
              <a:t>1</a:t>
            </a:r>
            <a:r>
              <a:rPr lang="zh-CN" altLang="en-US" dirty="0">
                <a:latin typeface="Times New Roman" panose="02020603050405020304" pitchFamily="18" charset="0"/>
              </a:rPr>
              <a:t>的个数按事先的规完成为奇数或偶数。</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855">
                                            <p:txEl>
                                              <p:pRg st="0" end="0"/>
                                            </p:txEl>
                                          </p:spTgt>
                                        </p:tgtEl>
                                        <p:attrNameLst>
                                          <p:attrName>style.visibility</p:attrName>
                                        </p:attrNameLst>
                                      </p:cBhvr>
                                      <p:to>
                                        <p:strVal val="visible"/>
                                      </p:to>
                                    </p:set>
                                    <p:animEffect transition="in" filter="wipe(left)">
                                      <p:cBhvr>
                                        <p:cTn id="7" dur="500"/>
                                        <p:tgtEl>
                                          <p:spTgt spid="758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55"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9" name="Rectangle 2"/>
          <p:cNvSpPr>
            <a:spLocks noGrp="1"/>
          </p:cNvSpPr>
          <p:nvPr>
            <p:ph type="title"/>
          </p:nvPr>
        </p:nvSpPr>
        <p:spPr>
          <a:xfrm>
            <a:off x="0" y="762000"/>
            <a:ext cx="3581400" cy="762000"/>
          </a:xfrm>
        </p:spPr>
        <p:txBody>
          <a:bodyPr vert="horz" wrap="square" lIns="91440" tIns="45720" rIns="91440" bIns="45720" anchor="ctr" anchorCtr="0"/>
          <a:lstStyle/>
          <a:p>
            <a:r>
              <a:rPr lang="en-US" altLang="zh-CN" sz="2800" b="1" dirty="0">
                <a:latin typeface="Times New Roman" panose="02020603050405020304" pitchFamily="18" charset="0"/>
              </a:rPr>
              <a:t>⑵ </a:t>
            </a:r>
            <a:r>
              <a:rPr lang="zh-CN" altLang="en-US" sz="2800" b="1" dirty="0">
                <a:latin typeface="Times New Roman" panose="02020603050405020304" pitchFamily="18" charset="0"/>
              </a:rPr>
              <a:t>简单的奇偶校验码：</a:t>
            </a:r>
          </a:p>
        </p:txBody>
      </p:sp>
      <p:graphicFrame>
        <p:nvGraphicFramePr>
          <p:cNvPr id="30730" name="表格 30729"/>
          <p:cNvGraphicFramePr/>
          <p:nvPr/>
        </p:nvGraphicFramePr>
        <p:xfrm>
          <a:off x="3657600" y="838200"/>
          <a:ext cx="4953000" cy="5475288"/>
        </p:xfrm>
        <a:graphic>
          <a:graphicData uri="http://schemas.openxmlformats.org/drawingml/2006/table">
            <a:tbl>
              <a:tblPr/>
              <a:tblGrid>
                <a:gridCol w="457200">
                  <a:extLst>
                    <a:ext uri="{9D8B030D-6E8A-4147-A177-3AD203B41FA5}">
                      <a16:colId xmlns:a16="http://schemas.microsoft.com/office/drawing/2014/main" val="20000"/>
                    </a:ext>
                  </a:extLst>
                </a:gridCol>
                <a:gridCol w="1214438">
                  <a:extLst>
                    <a:ext uri="{9D8B030D-6E8A-4147-A177-3AD203B41FA5}">
                      <a16:colId xmlns:a16="http://schemas.microsoft.com/office/drawing/2014/main" val="20001"/>
                    </a:ext>
                  </a:extLst>
                </a:gridCol>
                <a:gridCol w="461962">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460375">
                <a:tc rowSpan="2">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zh-CN" altLang="en-US" sz="1800" b="1" dirty="0">
                          <a:latin typeface="Arial" panose="020B0604020202020204" pitchFamily="34" charset="0"/>
                        </a:rPr>
                        <a:t>数码</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zh-CN" altLang="en-US" sz="1800" b="1" dirty="0">
                          <a:latin typeface="Times New Roman" panose="02020603050405020304" pitchFamily="18" charset="0"/>
                        </a:rPr>
                        <a:t>信息位</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zh-CN" altLang="en-US" sz="1800" b="1" dirty="0">
                          <a:latin typeface="Arial" panose="020B0604020202020204" pitchFamily="34" charset="0"/>
                        </a:rPr>
                        <a:t>校验位</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rowSpan="2">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lnSpc>
                          <a:spcPct val="150000"/>
                        </a:lnSpc>
                        <a:spcBef>
                          <a:spcPct val="20000"/>
                        </a:spcBef>
                        <a:buClr>
                          <a:schemeClr val="bg2"/>
                        </a:buClr>
                        <a:buSzPct val="75000"/>
                        <a:buFont typeface="Wingdings" panose="05000000000000000000" pitchFamily="2" charset="2"/>
                        <a:buNone/>
                      </a:pPr>
                      <a:r>
                        <a:rPr lang="zh-CN" altLang="en-US" sz="1800" b="1" dirty="0">
                          <a:latin typeface="Arial" panose="020B0604020202020204" pitchFamily="34" charset="0"/>
                        </a:rPr>
                        <a:t>奇校验码</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lnSpc>
                          <a:spcPct val="150000"/>
                        </a:lnSpc>
                        <a:spcBef>
                          <a:spcPct val="20000"/>
                        </a:spcBef>
                        <a:buClr>
                          <a:schemeClr val="bg2"/>
                        </a:buClr>
                        <a:buSzPct val="75000"/>
                        <a:buFont typeface="Wingdings" panose="05000000000000000000" pitchFamily="2" charset="2"/>
                        <a:buNone/>
                      </a:pPr>
                      <a:r>
                        <a:rPr lang="zh-CN" altLang="en-US" sz="1800" b="1" dirty="0">
                          <a:latin typeface="Arial" panose="020B0604020202020204" pitchFamily="34" charset="0"/>
                        </a:rPr>
                        <a:t>偶校验码</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vMerge="1">
                  <a:txBody>
                    <a:bodyPr/>
                    <a:lstStyle/>
                    <a:p>
                      <a:endParaRPr 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Times New Roman" panose="02020603050405020304" pitchFamily="18" charset="0"/>
                        </a:rPr>
                        <a:t>8421BCD</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zh-CN" altLang="en-US" sz="1800" b="1" dirty="0">
                          <a:latin typeface="Times New Roman" panose="02020603050405020304" pitchFamily="18" charset="0"/>
                        </a:rPr>
                        <a:t>奇</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zh-CN" altLang="en-US" sz="1800" b="1" dirty="0">
                          <a:latin typeface="Times New Roman" panose="02020603050405020304" pitchFamily="18" charset="0"/>
                        </a:rPr>
                        <a:t>偶</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1"/>
                  </a:ext>
                </a:extLst>
              </a:tr>
              <a:tr h="450850">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  00001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  00000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375">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  00010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  00011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375">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2</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0010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  00100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  00101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0375">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3</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0011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5">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5">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endParaRPr lang="zh-CN" altLang="zh-CN" sz="1800" b="1"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0375">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4</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0100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tcPr>
                </a:tc>
                <a:extLst>
                  <a:ext uri="{0D108BD9-81ED-4DB2-BD59-A6C34878D82A}">
                    <a16:rowId xmlns:a16="http://schemas.microsoft.com/office/drawing/2014/main" val="10006"/>
                  </a:ext>
                </a:extLst>
              </a:tr>
              <a:tr h="460375">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5</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0101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tcPr>
                </a:tc>
                <a:extLst>
                  <a:ext uri="{0D108BD9-81ED-4DB2-BD59-A6C34878D82A}">
                    <a16:rowId xmlns:a16="http://schemas.microsoft.com/office/drawing/2014/main" val="10007"/>
                  </a:ext>
                </a:extLst>
              </a:tr>
              <a:tr h="460375">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6</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0110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tcPr>
                </a:tc>
                <a:extLst>
                  <a:ext uri="{0D108BD9-81ED-4DB2-BD59-A6C34878D82A}">
                    <a16:rowId xmlns:a16="http://schemas.microsoft.com/office/drawing/2014/main" val="10008"/>
                  </a:ext>
                </a:extLst>
              </a:tr>
              <a:tr h="460375">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7</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xBody>
                    <a:bodyPr/>
                    <a:lstStyle/>
                    <a:p>
                      <a:endParaRPr 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9"/>
                  </a:ext>
                </a:extLst>
              </a:tr>
              <a:tr h="460375">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8</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1000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  10000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  10001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20688">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9</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1001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  10011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fontAlgn="base" hangingPunct="1">
                        <a:spcBef>
                          <a:spcPct val="20000"/>
                        </a:spcBef>
                        <a:buClr>
                          <a:schemeClr val="bg2"/>
                        </a:buClr>
                        <a:buSzPct val="75000"/>
                        <a:buFont typeface="Wingdings" panose="05000000000000000000" pitchFamily="2" charset="2"/>
                        <a:buNone/>
                      </a:pPr>
                      <a:r>
                        <a:rPr lang="en-US" altLang="zh-CN" sz="1800" b="1" dirty="0">
                          <a:latin typeface="Arial" panose="020B0604020202020204" pitchFamily="34" charset="0"/>
                        </a:rPr>
                        <a:t>  10010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2" name="Group 234"/>
          <p:cNvGrpSpPr/>
          <p:nvPr/>
        </p:nvGrpSpPr>
        <p:grpSpPr>
          <a:xfrm>
            <a:off x="6629400" y="3810000"/>
            <a:ext cx="1754188" cy="1143000"/>
            <a:chOff x="4176" y="2592"/>
            <a:chExt cx="1105" cy="720"/>
          </a:xfrm>
        </p:grpSpPr>
        <p:sp>
          <p:nvSpPr>
            <p:cNvPr id="30823" name="Text Box 186"/>
            <p:cNvSpPr txBox="1"/>
            <p:nvPr/>
          </p:nvSpPr>
          <p:spPr>
            <a:xfrm>
              <a:off x="4896" y="2592"/>
              <a:ext cx="385" cy="672"/>
            </a:xfrm>
            <a:prstGeom prst="rect">
              <a:avLst/>
            </a:prstGeom>
            <a:noFill/>
            <a:ln w="9525">
              <a:noFill/>
            </a:ln>
          </p:spPr>
          <p:txBody>
            <a:bodyPr vert="eaVert">
              <a:spAutoFit/>
            </a:bodyPr>
            <a:lstStyle/>
            <a:p>
              <a:pPr>
                <a:spcBef>
                  <a:spcPct val="50000"/>
                </a:spcBef>
              </a:pPr>
              <a:r>
                <a:rPr lang="en-US" altLang="zh-CN" b="1" dirty="0">
                  <a:latin typeface="Times New Roman" panose="02020603050405020304" pitchFamily="18" charset="0"/>
                </a:rPr>
                <a:t>… …</a:t>
              </a:r>
            </a:p>
          </p:txBody>
        </p:sp>
        <p:sp>
          <p:nvSpPr>
            <p:cNvPr id="30824" name="Text Box 203"/>
            <p:cNvSpPr txBox="1"/>
            <p:nvPr/>
          </p:nvSpPr>
          <p:spPr>
            <a:xfrm>
              <a:off x="4176" y="2640"/>
              <a:ext cx="385" cy="672"/>
            </a:xfrm>
            <a:prstGeom prst="rect">
              <a:avLst/>
            </a:prstGeom>
            <a:noFill/>
            <a:ln w="9525">
              <a:noFill/>
            </a:ln>
          </p:spPr>
          <p:txBody>
            <a:bodyPr vert="eaVert">
              <a:spAutoFit/>
            </a:bodyPr>
            <a:lstStyle/>
            <a:p>
              <a:pPr>
                <a:spcBef>
                  <a:spcPct val="50000"/>
                </a:spcBef>
              </a:pPr>
              <a:r>
                <a:rPr lang="en-US" altLang="zh-CN" b="1" dirty="0">
                  <a:latin typeface="Times New Roman" panose="02020603050405020304" pitchFamily="18" charset="0"/>
                </a:rPr>
                <a:t>… …</a:t>
              </a:r>
            </a:p>
          </p:txBody>
        </p:sp>
      </p:grpSp>
      <p:grpSp>
        <p:nvGrpSpPr>
          <p:cNvPr id="3" name="Group 226"/>
          <p:cNvGrpSpPr/>
          <p:nvPr/>
        </p:nvGrpSpPr>
        <p:grpSpPr>
          <a:xfrm>
            <a:off x="304800" y="2895600"/>
            <a:ext cx="3048000" cy="1905000"/>
            <a:chOff x="192" y="2112"/>
            <a:chExt cx="1920" cy="1200"/>
          </a:xfrm>
        </p:grpSpPr>
        <p:grpSp>
          <p:nvGrpSpPr>
            <p:cNvPr id="30819" name="Group 216"/>
            <p:cNvGrpSpPr/>
            <p:nvPr/>
          </p:nvGrpSpPr>
          <p:grpSpPr>
            <a:xfrm>
              <a:off x="192" y="2112"/>
              <a:ext cx="1920" cy="576"/>
              <a:chOff x="240" y="1200"/>
              <a:chExt cx="1920" cy="576"/>
            </a:xfrm>
          </p:grpSpPr>
          <p:sp>
            <p:nvSpPr>
              <p:cNvPr id="30822" name="Rectangle 185"/>
              <p:cNvSpPr/>
              <p:nvPr/>
            </p:nvSpPr>
            <p:spPr>
              <a:xfrm>
                <a:off x="240" y="1200"/>
                <a:ext cx="1920" cy="576"/>
              </a:xfrm>
              <a:prstGeom prst="rect">
                <a:avLst/>
              </a:prstGeom>
              <a:noFill/>
              <a:ln w="9525">
                <a:noFill/>
              </a:ln>
            </p:spPr>
            <p:txBody>
              <a:bodyPr rIns="0"/>
              <a:lstStyle/>
              <a:p>
                <a:pPr marL="342900" indent="-342900" eaLnBrk="0" fontAlgn="base" hangingPunct="0"/>
                <a:r>
                  <a:rPr lang="zh-CN" altLang="en-US" sz="2400" b="1" dirty="0">
                    <a:latin typeface="Arial" panose="020B0604020202020204" pitchFamily="34" charset="0"/>
                  </a:rPr>
                  <a:t>奇校验位</a:t>
                </a:r>
                <a:r>
                  <a:rPr lang="zh-CN" altLang="en-US" b="1" dirty="0">
                    <a:latin typeface="Times New Roman" panose="02020603050405020304" pitchFamily="18" charset="0"/>
                  </a:rPr>
                  <a:t>：</a:t>
                </a:r>
              </a:p>
              <a:p>
                <a:pPr marL="342900" indent="-342900" eaLnBrk="0" fontAlgn="base" hangingPunct="0"/>
                <a:r>
                  <a:rPr lang="zh-CN" altLang="en-US" b="1" dirty="0">
                    <a:latin typeface="Times New Roman" panose="02020603050405020304" pitchFamily="18" charset="0"/>
                  </a:rPr>
                  <a:t>  </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B</a:t>
                </a:r>
                <a:r>
                  <a:rPr lang="en-US" altLang="zh-CN" sz="2000" b="1" baseline="-25000" dirty="0">
                    <a:latin typeface="Times New Roman" panose="02020603050405020304" pitchFamily="18" charset="0"/>
                  </a:rPr>
                  <a:t>8</a:t>
                </a:r>
                <a:r>
                  <a:rPr lang="en-US" altLang="zh-CN" sz="2000" b="1" dirty="0">
                    <a:latin typeface="Times New Roman" panose="02020603050405020304" pitchFamily="18" charset="0"/>
                  </a:rPr>
                  <a:t>     B</a:t>
                </a:r>
                <a:r>
                  <a:rPr lang="en-US" altLang="zh-CN" sz="2000" b="1" baseline="-25000" dirty="0">
                    <a:latin typeface="Times New Roman" panose="02020603050405020304" pitchFamily="18" charset="0"/>
                  </a:rPr>
                  <a:t>4</a:t>
                </a:r>
                <a:r>
                  <a:rPr lang="en-US" altLang="zh-CN" sz="2000" b="1" dirty="0">
                    <a:latin typeface="Times New Roman" panose="02020603050405020304" pitchFamily="18" charset="0"/>
                  </a:rPr>
                  <a:t>    B</a:t>
                </a:r>
                <a:r>
                  <a:rPr lang="en-US" altLang="zh-CN" sz="2000" b="1" baseline="-25000" dirty="0">
                    <a:latin typeface="Times New Roman" panose="02020603050405020304" pitchFamily="18" charset="0"/>
                  </a:rPr>
                  <a:t>2</a:t>
                </a:r>
                <a:r>
                  <a:rPr lang="en-US" altLang="zh-CN" sz="2000" b="1" dirty="0">
                    <a:latin typeface="Times New Roman" panose="02020603050405020304" pitchFamily="18" charset="0"/>
                  </a:rPr>
                  <a:t>   B</a:t>
                </a:r>
                <a:r>
                  <a:rPr lang="en-US" altLang="zh-CN" sz="2000" b="1" baseline="-25000" dirty="0">
                    <a:latin typeface="Times New Roman" panose="02020603050405020304" pitchFamily="18" charset="0"/>
                  </a:rPr>
                  <a:t>1</a:t>
                </a:r>
                <a:r>
                  <a:rPr lang="en-US" altLang="zh-CN" sz="2000" b="1" dirty="0">
                    <a:latin typeface="Times New Roman" panose="02020603050405020304" pitchFamily="18" charset="0"/>
                  </a:rPr>
                  <a:t>     1</a:t>
                </a:r>
              </a:p>
            </p:txBody>
          </p:sp>
          <p:graphicFrame>
            <p:nvGraphicFramePr>
              <p:cNvPr id="30725" name="Object 5"/>
              <p:cNvGraphicFramePr/>
              <p:nvPr/>
            </p:nvGraphicFramePr>
            <p:xfrm>
              <a:off x="864" y="1584"/>
              <a:ext cx="177" cy="192"/>
            </p:xfrm>
            <a:graphic>
              <a:graphicData uri="http://schemas.openxmlformats.org/presentationml/2006/ole">
                <mc:AlternateContent xmlns:mc="http://schemas.openxmlformats.org/markup-compatibility/2006">
                  <mc:Choice xmlns:v="urn:schemas-microsoft-com:vml" Requires="v">
                    <p:oleObj spid="_x0000_s32790" r:id="rId3" imgW="165100" imgH="177800" progId="Equation.3">
                      <p:embed/>
                    </p:oleObj>
                  </mc:Choice>
                  <mc:Fallback>
                    <p:oleObj r:id="rId3" imgW="165100" imgH="177800" progId="Equation.3">
                      <p:embed/>
                      <p:pic>
                        <p:nvPicPr>
                          <p:cNvPr id="0" name="图片 3085"/>
                          <p:cNvPicPr/>
                          <p:nvPr/>
                        </p:nvPicPr>
                        <p:blipFill>
                          <a:blip r:embed="rId4"/>
                          <a:stretch>
                            <a:fillRect/>
                          </a:stretch>
                        </p:blipFill>
                        <p:spPr>
                          <a:xfrm>
                            <a:off x="864" y="1584"/>
                            <a:ext cx="177" cy="192"/>
                          </a:xfrm>
                          <a:prstGeom prst="rect">
                            <a:avLst/>
                          </a:prstGeom>
                          <a:noFill/>
                          <a:ln w="38100">
                            <a:noFill/>
                            <a:miter/>
                          </a:ln>
                        </p:spPr>
                      </p:pic>
                    </p:oleObj>
                  </mc:Fallback>
                </mc:AlternateContent>
              </a:graphicData>
            </a:graphic>
          </p:graphicFrame>
          <p:graphicFrame>
            <p:nvGraphicFramePr>
              <p:cNvPr id="30726" name="Object 6"/>
              <p:cNvGraphicFramePr/>
              <p:nvPr/>
            </p:nvGraphicFramePr>
            <p:xfrm>
              <a:off x="1488" y="1584"/>
              <a:ext cx="177" cy="192"/>
            </p:xfrm>
            <a:graphic>
              <a:graphicData uri="http://schemas.openxmlformats.org/presentationml/2006/ole">
                <mc:AlternateContent xmlns:mc="http://schemas.openxmlformats.org/markup-compatibility/2006">
                  <mc:Choice xmlns:v="urn:schemas-microsoft-com:vml" Requires="v">
                    <p:oleObj spid="_x0000_s32791" r:id="rId5" imgW="165100" imgH="177800" progId="Equation.3">
                      <p:embed/>
                    </p:oleObj>
                  </mc:Choice>
                  <mc:Fallback>
                    <p:oleObj r:id="rId5" imgW="165100" imgH="177800" progId="Equation.3">
                      <p:embed/>
                      <p:pic>
                        <p:nvPicPr>
                          <p:cNvPr id="0" name="图片 3086"/>
                          <p:cNvPicPr/>
                          <p:nvPr/>
                        </p:nvPicPr>
                        <p:blipFill>
                          <a:blip r:embed="rId4"/>
                          <a:stretch>
                            <a:fillRect/>
                          </a:stretch>
                        </p:blipFill>
                        <p:spPr>
                          <a:xfrm>
                            <a:off x="1488" y="1584"/>
                            <a:ext cx="177" cy="192"/>
                          </a:xfrm>
                          <a:prstGeom prst="rect">
                            <a:avLst/>
                          </a:prstGeom>
                          <a:noFill/>
                          <a:ln w="38100">
                            <a:noFill/>
                            <a:miter/>
                          </a:ln>
                        </p:spPr>
                      </p:pic>
                    </p:oleObj>
                  </mc:Fallback>
                </mc:AlternateContent>
              </a:graphicData>
            </a:graphic>
          </p:graphicFrame>
          <p:graphicFrame>
            <p:nvGraphicFramePr>
              <p:cNvPr id="30727" name="Object 7"/>
              <p:cNvGraphicFramePr/>
              <p:nvPr/>
            </p:nvGraphicFramePr>
            <p:xfrm>
              <a:off x="1200" y="1584"/>
              <a:ext cx="177" cy="192"/>
            </p:xfrm>
            <a:graphic>
              <a:graphicData uri="http://schemas.openxmlformats.org/presentationml/2006/ole">
                <mc:AlternateContent xmlns:mc="http://schemas.openxmlformats.org/markup-compatibility/2006">
                  <mc:Choice xmlns:v="urn:schemas-microsoft-com:vml" Requires="v">
                    <p:oleObj spid="_x0000_s32792" r:id="rId6" imgW="165100" imgH="177800" progId="Equation.3">
                      <p:embed/>
                    </p:oleObj>
                  </mc:Choice>
                  <mc:Fallback>
                    <p:oleObj r:id="rId6" imgW="165100" imgH="177800" progId="Equation.3">
                      <p:embed/>
                      <p:pic>
                        <p:nvPicPr>
                          <p:cNvPr id="0" name="图片 3087"/>
                          <p:cNvPicPr/>
                          <p:nvPr/>
                        </p:nvPicPr>
                        <p:blipFill>
                          <a:blip r:embed="rId4"/>
                          <a:stretch>
                            <a:fillRect/>
                          </a:stretch>
                        </p:blipFill>
                        <p:spPr>
                          <a:xfrm>
                            <a:off x="1200" y="1584"/>
                            <a:ext cx="177" cy="192"/>
                          </a:xfrm>
                          <a:prstGeom prst="rect">
                            <a:avLst/>
                          </a:prstGeom>
                          <a:noFill/>
                          <a:ln w="38100">
                            <a:noFill/>
                            <a:miter/>
                          </a:ln>
                        </p:spPr>
                      </p:pic>
                    </p:oleObj>
                  </mc:Fallback>
                </mc:AlternateContent>
              </a:graphicData>
            </a:graphic>
          </p:graphicFrame>
          <p:graphicFrame>
            <p:nvGraphicFramePr>
              <p:cNvPr id="30728" name="Object 8"/>
              <p:cNvGraphicFramePr/>
              <p:nvPr/>
            </p:nvGraphicFramePr>
            <p:xfrm>
              <a:off x="1824" y="1584"/>
              <a:ext cx="177" cy="192"/>
            </p:xfrm>
            <a:graphic>
              <a:graphicData uri="http://schemas.openxmlformats.org/presentationml/2006/ole">
                <mc:AlternateContent xmlns:mc="http://schemas.openxmlformats.org/markup-compatibility/2006">
                  <mc:Choice xmlns:v="urn:schemas-microsoft-com:vml" Requires="v">
                    <p:oleObj spid="_x0000_s32793" r:id="rId7" imgW="165100" imgH="177800" progId="Equation.3">
                      <p:embed/>
                    </p:oleObj>
                  </mc:Choice>
                  <mc:Fallback>
                    <p:oleObj r:id="rId7" imgW="165100" imgH="177800" progId="Equation.3">
                      <p:embed/>
                      <p:pic>
                        <p:nvPicPr>
                          <p:cNvPr id="0" name="图片 3088"/>
                          <p:cNvPicPr/>
                          <p:nvPr/>
                        </p:nvPicPr>
                        <p:blipFill>
                          <a:blip r:embed="rId4"/>
                          <a:stretch>
                            <a:fillRect/>
                          </a:stretch>
                        </p:blipFill>
                        <p:spPr>
                          <a:xfrm>
                            <a:off x="1824" y="1584"/>
                            <a:ext cx="177" cy="192"/>
                          </a:xfrm>
                          <a:prstGeom prst="rect">
                            <a:avLst/>
                          </a:prstGeom>
                          <a:noFill/>
                          <a:ln w="38100">
                            <a:noFill/>
                            <a:miter/>
                          </a:ln>
                        </p:spPr>
                      </p:pic>
                    </p:oleObj>
                  </mc:Fallback>
                </mc:AlternateContent>
              </a:graphicData>
            </a:graphic>
          </p:graphicFrame>
        </p:grpSp>
        <p:grpSp>
          <p:nvGrpSpPr>
            <p:cNvPr id="30820" name="Group 223"/>
            <p:cNvGrpSpPr/>
            <p:nvPr/>
          </p:nvGrpSpPr>
          <p:grpSpPr>
            <a:xfrm>
              <a:off x="192" y="2736"/>
              <a:ext cx="1920" cy="576"/>
              <a:chOff x="192" y="1968"/>
              <a:chExt cx="1920" cy="576"/>
            </a:xfrm>
          </p:grpSpPr>
          <p:sp>
            <p:nvSpPr>
              <p:cNvPr id="30821" name="Rectangle 218"/>
              <p:cNvSpPr/>
              <p:nvPr/>
            </p:nvSpPr>
            <p:spPr>
              <a:xfrm>
                <a:off x="192" y="1968"/>
                <a:ext cx="1920" cy="576"/>
              </a:xfrm>
              <a:prstGeom prst="rect">
                <a:avLst/>
              </a:prstGeom>
              <a:noFill/>
              <a:ln w="9525">
                <a:noFill/>
              </a:ln>
            </p:spPr>
            <p:txBody>
              <a:bodyPr rIns="0"/>
              <a:lstStyle/>
              <a:p>
                <a:pPr marL="342900" indent="-342900" eaLnBrk="0" fontAlgn="base" hangingPunct="0"/>
                <a:r>
                  <a:rPr lang="zh-CN" altLang="en-US" sz="2400" b="1" dirty="0">
                    <a:latin typeface="Arial" panose="020B0604020202020204" pitchFamily="34" charset="0"/>
                  </a:rPr>
                  <a:t>偶校验位</a:t>
                </a:r>
                <a:r>
                  <a:rPr lang="zh-CN" altLang="en-US" b="1" dirty="0">
                    <a:latin typeface="Times New Roman" panose="02020603050405020304" pitchFamily="18" charset="0"/>
                  </a:rPr>
                  <a:t>：</a:t>
                </a:r>
              </a:p>
              <a:p>
                <a:pPr marL="342900" indent="-342900" eaLnBrk="0" fontAlgn="base" hangingPunct="0"/>
                <a:r>
                  <a:rPr lang="zh-CN" altLang="en-US" b="1" dirty="0">
                    <a:latin typeface="Times New Roman" panose="02020603050405020304" pitchFamily="18" charset="0"/>
                  </a:rPr>
                  <a:t>  </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B</a:t>
                </a:r>
                <a:r>
                  <a:rPr lang="en-US" altLang="zh-CN" sz="2000" b="1" baseline="-25000" dirty="0">
                    <a:latin typeface="Times New Roman" panose="02020603050405020304" pitchFamily="18" charset="0"/>
                  </a:rPr>
                  <a:t>8</a:t>
                </a:r>
                <a:r>
                  <a:rPr lang="en-US" altLang="zh-CN" sz="2000" b="1" dirty="0">
                    <a:latin typeface="Times New Roman" panose="02020603050405020304" pitchFamily="18" charset="0"/>
                  </a:rPr>
                  <a:t>     B</a:t>
                </a:r>
                <a:r>
                  <a:rPr lang="en-US" altLang="zh-CN" sz="2000" b="1" baseline="-25000" dirty="0">
                    <a:latin typeface="Times New Roman" panose="02020603050405020304" pitchFamily="18" charset="0"/>
                  </a:rPr>
                  <a:t>4</a:t>
                </a:r>
                <a:r>
                  <a:rPr lang="en-US" altLang="zh-CN" sz="2000" b="1" dirty="0">
                    <a:latin typeface="Times New Roman" panose="02020603050405020304" pitchFamily="18" charset="0"/>
                  </a:rPr>
                  <a:t>    B</a:t>
                </a:r>
                <a:r>
                  <a:rPr lang="en-US" altLang="zh-CN" sz="2000" b="1" baseline="-25000" dirty="0">
                    <a:latin typeface="Times New Roman" panose="02020603050405020304" pitchFamily="18" charset="0"/>
                  </a:rPr>
                  <a:t>2</a:t>
                </a:r>
                <a:r>
                  <a:rPr lang="en-US" altLang="zh-CN" sz="2000" b="1" dirty="0">
                    <a:latin typeface="Times New Roman" panose="02020603050405020304" pitchFamily="18" charset="0"/>
                  </a:rPr>
                  <a:t>   B</a:t>
                </a:r>
                <a:r>
                  <a:rPr lang="en-US" altLang="zh-CN" sz="2000" b="1" baseline="-25000" dirty="0">
                    <a:latin typeface="Times New Roman" panose="02020603050405020304" pitchFamily="18" charset="0"/>
                  </a:rPr>
                  <a:t>1</a:t>
                </a:r>
              </a:p>
            </p:txBody>
          </p:sp>
          <p:graphicFrame>
            <p:nvGraphicFramePr>
              <p:cNvPr id="30722" name="Object 2"/>
              <p:cNvGraphicFramePr/>
              <p:nvPr/>
            </p:nvGraphicFramePr>
            <p:xfrm>
              <a:off x="816" y="2352"/>
              <a:ext cx="177" cy="192"/>
            </p:xfrm>
            <a:graphic>
              <a:graphicData uri="http://schemas.openxmlformats.org/presentationml/2006/ole">
                <mc:AlternateContent xmlns:mc="http://schemas.openxmlformats.org/markup-compatibility/2006">
                  <mc:Choice xmlns:v="urn:schemas-microsoft-com:vml" Requires="v">
                    <p:oleObj spid="_x0000_s32794" r:id="rId8" imgW="165100" imgH="177800" progId="Equation.3">
                      <p:embed/>
                    </p:oleObj>
                  </mc:Choice>
                  <mc:Fallback>
                    <p:oleObj r:id="rId8" imgW="165100" imgH="177800" progId="Equation.3">
                      <p:embed/>
                      <p:pic>
                        <p:nvPicPr>
                          <p:cNvPr id="0" name="图片 3089"/>
                          <p:cNvPicPr/>
                          <p:nvPr/>
                        </p:nvPicPr>
                        <p:blipFill>
                          <a:blip r:embed="rId4"/>
                          <a:stretch>
                            <a:fillRect/>
                          </a:stretch>
                        </p:blipFill>
                        <p:spPr>
                          <a:xfrm>
                            <a:off x="816" y="2352"/>
                            <a:ext cx="177" cy="192"/>
                          </a:xfrm>
                          <a:prstGeom prst="rect">
                            <a:avLst/>
                          </a:prstGeom>
                          <a:noFill/>
                          <a:ln w="38100">
                            <a:noFill/>
                            <a:miter/>
                          </a:ln>
                        </p:spPr>
                      </p:pic>
                    </p:oleObj>
                  </mc:Fallback>
                </mc:AlternateContent>
              </a:graphicData>
            </a:graphic>
          </p:graphicFrame>
          <p:graphicFrame>
            <p:nvGraphicFramePr>
              <p:cNvPr id="30723" name="Object 3"/>
              <p:cNvGraphicFramePr/>
              <p:nvPr/>
            </p:nvGraphicFramePr>
            <p:xfrm>
              <a:off x="1440" y="2352"/>
              <a:ext cx="177" cy="192"/>
            </p:xfrm>
            <a:graphic>
              <a:graphicData uri="http://schemas.openxmlformats.org/presentationml/2006/ole">
                <mc:AlternateContent xmlns:mc="http://schemas.openxmlformats.org/markup-compatibility/2006">
                  <mc:Choice xmlns:v="urn:schemas-microsoft-com:vml" Requires="v">
                    <p:oleObj spid="_x0000_s32795" r:id="rId9" imgW="165100" imgH="177800" progId="Equation.3">
                      <p:embed/>
                    </p:oleObj>
                  </mc:Choice>
                  <mc:Fallback>
                    <p:oleObj r:id="rId9" imgW="165100" imgH="177800" progId="Equation.3">
                      <p:embed/>
                      <p:pic>
                        <p:nvPicPr>
                          <p:cNvPr id="0" name="图片 3090"/>
                          <p:cNvPicPr/>
                          <p:nvPr/>
                        </p:nvPicPr>
                        <p:blipFill>
                          <a:blip r:embed="rId4"/>
                          <a:stretch>
                            <a:fillRect/>
                          </a:stretch>
                        </p:blipFill>
                        <p:spPr>
                          <a:xfrm>
                            <a:off x="1440" y="2352"/>
                            <a:ext cx="177" cy="192"/>
                          </a:xfrm>
                          <a:prstGeom prst="rect">
                            <a:avLst/>
                          </a:prstGeom>
                          <a:noFill/>
                          <a:ln w="38100">
                            <a:noFill/>
                            <a:miter/>
                          </a:ln>
                        </p:spPr>
                      </p:pic>
                    </p:oleObj>
                  </mc:Fallback>
                </mc:AlternateContent>
              </a:graphicData>
            </a:graphic>
          </p:graphicFrame>
          <p:graphicFrame>
            <p:nvGraphicFramePr>
              <p:cNvPr id="30724" name="Object 4"/>
              <p:cNvGraphicFramePr/>
              <p:nvPr/>
            </p:nvGraphicFramePr>
            <p:xfrm>
              <a:off x="1152" y="2352"/>
              <a:ext cx="177" cy="192"/>
            </p:xfrm>
            <a:graphic>
              <a:graphicData uri="http://schemas.openxmlformats.org/presentationml/2006/ole">
                <mc:AlternateContent xmlns:mc="http://schemas.openxmlformats.org/markup-compatibility/2006">
                  <mc:Choice xmlns:v="urn:schemas-microsoft-com:vml" Requires="v">
                    <p:oleObj spid="_x0000_s32796" r:id="rId10" imgW="165100" imgH="177800" progId="Equation.3">
                      <p:embed/>
                    </p:oleObj>
                  </mc:Choice>
                  <mc:Fallback>
                    <p:oleObj r:id="rId10" imgW="165100" imgH="177800" progId="Equation.3">
                      <p:embed/>
                      <p:pic>
                        <p:nvPicPr>
                          <p:cNvPr id="0" name="图片 3091"/>
                          <p:cNvPicPr/>
                          <p:nvPr/>
                        </p:nvPicPr>
                        <p:blipFill>
                          <a:blip r:embed="rId4"/>
                          <a:stretch>
                            <a:fillRect/>
                          </a:stretch>
                        </p:blipFill>
                        <p:spPr>
                          <a:xfrm>
                            <a:off x="1152" y="2352"/>
                            <a:ext cx="177" cy="192"/>
                          </a:xfrm>
                          <a:prstGeom prst="rect">
                            <a:avLst/>
                          </a:prstGeom>
                          <a:noFill/>
                          <a:ln w="38100">
                            <a:noFill/>
                            <a:miter/>
                          </a:ln>
                        </p:spPr>
                      </p:pic>
                    </p:oleObj>
                  </mc:Fallback>
                </mc:AlternateContent>
              </a:graphicData>
            </a:graphic>
          </p:graphicFrame>
        </p:grpSp>
      </p:grpSp>
      <p:sp>
        <p:nvSpPr>
          <p:cNvPr id="79072" name="Rectangle 224"/>
          <p:cNvSpPr/>
          <p:nvPr/>
        </p:nvSpPr>
        <p:spPr>
          <a:xfrm>
            <a:off x="457200" y="1752600"/>
            <a:ext cx="2743200" cy="685800"/>
          </a:xfrm>
          <a:prstGeom prst="rect">
            <a:avLst/>
          </a:prstGeom>
          <a:noFill/>
          <a:ln w="9525">
            <a:noFill/>
          </a:ln>
        </p:spPr>
        <p:txBody>
          <a:bodyPr/>
          <a:lstStyle/>
          <a:p>
            <a:pPr marL="342900" indent="-342900" fontAlgn="base">
              <a:lnSpc>
                <a:spcPct val="140000"/>
              </a:lnSpc>
              <a:spcBef>
                <a:spcPct val="20000"/>
              </a:spcBef>
              <a:buClr>
                <a:schemeClr val="bg2"/>
              </a:buClr>
              <a:buSzPct val="75000"/>
              <a:buFont typeface="Wingdings" panose="05000000000000000000" pitchFamily="2" charset="2"/>
            </a:pPr>
            <a:r>
              <a:rPr lang="zh-CN" altLang="en-US" sz="2400" b="1" dirty="0">
                <a:latin typeface="Times New Roman" panose="02020603050405020304" pitchFamily="18" charset="0"/>
              </a:rPr>
              <a:t>以</a:t>
            </a:r>
            <a:r>
              <a:rPr lang="en-US" altLang="zh-CN" sz="2400" b="1" dirty="0">
                <a:latin typeface="Times New Roman" panose="02020603050405020304" pitchFamily="18" charset="0"/>
              </a:rPr>
              <a:t>8421BCD</a:t>
            </a:r>
            <a:r>
              <a:rPr lang="zh-CN" altLang="en-US" sz="2400" b="1" dirty="0">
                <a:latin typeface="Times New Roman" panose="02020603050405020304" pitchFamily="18" charset="0"/>
              </a:rPr>
              <a:t>码为例</a:t>
            </a:r>
          </a:p>
        </p:txBody>
      </p:sp>
      <p:sp>
        <p:nvSpPr>
          <p:cNvPr id="79076" name="Rectangle 228"/>
          <p:cNvSpPr/>
          <p:nvPr/>
        </p:nvSpPr>
        <p:spPr>
          <a:xfrm>
            <a:off x="3657600" y="1828800"/>
            <a:ext cx="4800600" cy="304800"/>
          </a:xfrm>
          <a:prstGeom prst="rect">
            <a:avLst/>
          </a:prstGeom>
          <a:noFill/>
          <a:ln w="9525" cap="flat" cmpd="sng">
            <a:solidFill>
              <a:srgbClr val="FF0066"/>
            </a:solidFill>
            <a:prstDash val="solid"/>
            <a:miter/>
            <a:headEnd type="none" w="med" len="med"/>
            <a:tailEnd type="none" w="med" len="med"/>
          </a:ln>
        </p:spPr>
        <p:txBody>
          <a:bodyPr anchor="ctr" anchorCtr="0">
            <a:spAutoFit/>
          </a:bodyPr>
          <a:lstStyle/>
          <a:p>
            <a:endParaRPr lang="zh-CN" altLang="en-US" dirty="0">
              <a:latin typeface="Times New Roman" panose="02020603050405020304" pitchFamily="18" charset="0"/>
            </a:endParaRPr>
          </a:p>
        </p:txBody>
      </p:sp>
      <p:sp>
        <p:nvSpPr>
          <p:cNvPr id="79078" name="Rectangle 230"/>
          <p:cNvSpPr/>
          <p:nvPr/>
        </p:nvSpPr>
        <p:spPr>
          <a:xfrm>
            <a:off x="3657600" y="2286000"/>
            <a:ext cx="4800600" cy="304800"/>
          </a:xfrm>
          <a:prstGeom prst="rect">
            <a:avLst/>
          </a:prstGeom>
          <a:noFill/>
          <a:ln w="9525" cap="flat" cmpd="sng">
            <a:solidFill>
              <a:srgbClr val="FF0066"/>
            </a:solidFill>
            <a:prstDash val="solid"/>
            <a:miter/>
            <a:headEnd type="none" w="med" len="med"/>
            <a:tailEnd type="none" w="med" len="med"/>
          </a:ln>
        </p:spPr>
        <p:txBody>
          <a:bodyPr anchor="ctr" anchorCtr="0">
            <a:spAutoFit/>
          </a:bodyPr>
          <a:lstStyle/>
          <a:p>
            <a:endParaRPr lang="zh-CN" altLang="en-US" dirty="0">
              <a:latin typeface="Times New Roman" panose="02020603050405020304" pitchFamily="18" charset="0"/>
            </a:endParaRPr>
          </a:p>
        </p:txBody>
      </p:sp>
      <p:sp>
        <p:nvSpPr>
          <p:cNvPr id="79079" name="Rectangle 231"/>
          <p:cNvSpPr/>
          <p:nvPr/>
        </p:nvSpPr>
        <p:spPr>
          <a:xfrm>
            <a:off x="3657600" y="2743200"/>
            <a:ext cx="4800600" cy="304800"/>
          </a:xfrm>
          <a:prstGeom prst="rect">
            <a:avLst/>
          </a:prstGeom>
          <a:noFill/>
          <a:ln w="9525" cap="flat" cmpd="sng">
            <a:solidFill>
              <a:srgbClr val="FF0066"/>
            </a:solidFill>
            <a:prstDash val="solid"/>
            <a:miter/>
            <a:headEnd type="none" w="med" len="med"/>
            <a:tailEnd type="none" w="med" len="med"/>
          </a:ln>
        </p:spPr>
        <p:txBody>
          <a:bodyPr anchor="ctr" anchorCtr="0">
            <a:spAutoFit/>
          </a:bodyPr>
          <a:lstStyle/>
          <a:p>
            <a:endParaRPr lang="zh-CN" altLang="en-US" dirty="0">
              <a:latin typeface="Times New Roman" panose="02020603050405020304" pitchFamily="18" charset="0"/>
            </a:endParaRPr>
          </a:p>
        </p:txBody>
      </p:sp>
      <p:sp>
        <p:nvSpPr>
          <p:cNvPr id="79080" name="Rectangle 232"/>
          <p:cNvSpPr/>
          <p:nvPr/>
        </p:nvSpPr>
        <p:spPr>
          <a:xfrm>
            <a:off x="3657600" y="5486400"/>
            <a:ext cx="4800600" cy="304800"/>
          </a:xfrm>
          <a:prstGeom prst="rect">
            <a:avLst/>
          </a:prstGeom>
          <a:noFill/>
          <a:ln w="9525" cap="flat" cmpd="sng">
            <a:solidFill>
              <a:srgbClr val="FF0066"/>
            </a:solidFill>
            <a:prstDash val="solid"/>
            <a:miter/>
            <a:headEnd type="none" w="med" len="med"/>
            <a:tailEnd type="none" w="med" len="med"/>
          </a:ln>
        </p:spPr>
        <p:txBody>
          <a:bodyPr anchor="ctr" anchorCtr="0">
            <a:spAutoFit/>
          </a:bodyPr>
          <a:lstStyle/>
          <a:p>
            <a:endParaRPr lang="zh-CN" altLang="en-US" dirty="0">
              <a:latin typeface="Times New Roman" panose="02020603050405020304" pitchFamily="18" charset="0"/>
            </a:endParaRPr>
          </a:p>
        </p:txBody>
      </p:sp>
      <p:sp>
        <p:nvSpPr>
          <p:cNvPr id="79081" name="Rectangle 233"/>
          <p:cNvSpPr/>
          <p:nvPr/>
        </p:nvSpPr>
        <p:spPr>
          <a:xfrm>
            <a:off x="3657600" y="5943600"/>
            <a:ext cx="4800600" cy="304800"/>
          </a:xfrm>
          <a:prstGeom prst="rect">
            <a:avLst/>
          </a:prstGeom>
          <a:noFill/>
          <a:ln w="9525" cap="flat" cmpd="sng">
            <a:solidFill>
              <a:srgbClr val="FF0066"/>
            </a:solidFill>
            <a:prstDash val="solid"/>
            <a:miter/>
            <a:headEnd type="none" w="med" len="med"/>
            <a:tailEnd type="none" w="med" len="med"/>
          </a:ln>
        </p:spPr>
        <p:txBody>
          <a:bodyPr anchor="ctr" anchorCtr="0">
            <a:spAutoFit/>
          </a:bodyPr>
          <a:lstStyle/>
          <a:p>
            <a:endParaRPr lang="zh-CN" altLang="en-US" dirty="0">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072"/>
                                        </p:tgtEl>
                                        <p:attrNameLst>
                                          <p:attrName>style.visibility</p:attrName>
                                        </p:attrNameLst>
                                      </p:cBhvr>
                                      <p:to>
                                        <p:strVal val="visible"/>
                                      </p:to>
                                    </p:set>
                                    <p:anim calcmode="lin" valueType="num">
                                      <p:cBhvr additive="base">
                                        <p:cTn id="7" dur="500" fill="hold"/>
                                        <p:tgtEl>
                                          <p:spTgt spid="79072"/>
                                        </p:tgtEl>
                                        <p:attrNameLst>
                                          <p:attrName>ppt_x</p:attrName>
                                        </p:attrNameLst>
                                      </p:cBhvr>
                                      <p:tavLst>
                                        <p:tav tm="0">
                                          <p:val>
                                            <p:strVal val="0-#ppt_w/2"/>
                                          </p:val>
                                        </p:tav>
                                        <p:tav tm="100000">
                                          <p:val>
                                            <p:strVal val="#ppt_x"/>
                                          </p:val>
                                        </p:tav>
                                      </p:tavLst>
                                    </p:anim>
                                    <p:anim calcmode="lin" valueType="num">
                                      <p:cBhvr additive="base">
                                        <p:cTn id="8" dur="500" fill="hold"/>
                                        <p:tgtEl>
                                          <p:spTgt spid="790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30730"/>
                                        </p:tgtEl>
                                        <p:attrNameLst>
                                          <p:attrName>style.visibility</p:attrName>
                                        </p:attrNameLst>
                                      </p:cBhvr>
                                      <p:to>
                                        <p:strVal val="visible"/>
                                      </p:to>
                                    </p:set>
                                    <p:animEffect transition="in" filter="wipe(up)">
                                      <p:cBhvr>
                                        <p:cTn id="19" dur="500"/>
                                        <p:tgtEl>
                                          <p:spTgt spid="3073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9076"/>
                                        </p:tgtEl>
                                        <p:attrNameLst>
                                          <p:attrName>style.visibility</p:attrName>
                                        </p:attrNameLst>
                                      </p:cBhvr>
                                      <p:to>
                                        <p:strVal val="visible"/>
                                      </p:to>
                                    </p:set>
                                    <p:animEffect transition="in" filter="wipe(left)">
                                      <p:cBhvr>
                                        <p:cTn id="24" dur="500"/>
                                        <p:tgtEl>
                                          <p:spTgt spid="79076"/>
                                        </p:tgtEl>
                                      </p:cBhvr>
                                    </p:animEffect>
                                  </p:childTnLst>
                                  <p:subTnLst>
                                    <p:set>
                                      <p:cBhvr override="childStyle">
                                        <p:cTn dur="1" fill="hold" display="0" masterRel="nextClick" afterEffect="1"/>
                                        <p:tgtEl>
                                          <p:spTgt spid="7907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9078"/>
                                        </p:tgtEl>
                                        <p:attrNameLst>
                                          <p:attrName>style.visibility</p:attrName>
                                        </p:attrNameLst>
                                      </p:cBhvr>
                                      <p:to>
                                        <p:strVal val="visible"/>
                                      </p:to>
                                    </p:set>
                                    <p:animEffect transition="in" filter="wipe(left)">
                                      <p:cBhvr>
                                        <p:cTn id="29" dur="500"/>
                                        <p:tgtEl>
                                          <p:spTgt spid="79078"/>
                                        </p:tgtEl>
                                      </p:cBhvr>
                                    </p:animEffect>
                                  </p:childTnLst>
                                  <p:subTnLst>
                                    <p:set>
                                      <p:cBhvr override="childStyle">
                                        <p:cTn dur="1" fill="hold" display="0" masterRel="nextClick" afterEffect="1"/>
                                        <p:tgtEl>
                                          <p:spTgt spid="79078"/>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9079"/>
                                        </p:tgtEl>
                                        <p:attrNameLst>
                                          <p:attrName>style.visibility</p:attrName>
                                        </p:attrNameLst>
                                      </p:cBhvr>
                                      <p:to>
                                        <p:strVal val="visible"/>
                                      </p:to>
                                    </p:set>
                                    <p:animEffect transition="in" filter="wipe(left)">
                                      <p:cBhvr>
                                        <p:cTn id="34" dur="500"/>
                                        <p:tgtEl>
                                          <p:spTgt spid="79079"/>
                                        </p:tgtEl>
                                      </p:cBhvr>
                                    </p:animEffect>
                                  </p:childTnLst>
                                  <p:subTnLst>
                                    <p:set>
                                      <p:cBhvr override="childStyle">
                                        <p:cTn dur="1" fill="hold" display="0" masterRel="nextClick" afterEffect="1"/>
                                        <p:tgtEl>
                                          <p:spTgt spid="79079"/>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up)">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9080"/>
                                        </p:tgtEl>
                                        <p:attrNameLst>
                                          <p:attrName>style.visibility</p:attrName>
                                        </p:attrNameLst>
                                      </p:cBhvr>
                                      <p:to>
                                        <p:strVal val="visible"/>
                                      </p:to>
                                    </p:set>
                                    <p:animEffect transition="in" filter="wipe(left)">
                                      <p:cBhvr>
                                        <p:cTn id="44" dur="500"/>
                                        <p:tgtEl>
                                          <p:spTgt spid="79080"/>
                                        </p:tgtEl>
                                      </p:cBhvr>
                                    </p:animEffect>
                                  </p:childTnLst>
                                  <p:subTnLst>
                                    <p:set>
                                      <p:cBhvr override="childStyle">
                                        <p:cTn dur="1" fill="hold" display="0" masterRel="nextClick" afterEffect="1"/>
                                        <p:tgtEl>
                                          <p:spTgt spid="79080"/>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9081"/>
                                        </p:tgtEl>
                                        <p:attrNameLst>
                                          <p:attrName>style.visibility</p:attrName>
                                        </p:attrNameLst>
                                      </p:cBhvr>
                                      <p:to>
                                        <p:strVal val="visible"/>
                                      </p:to>
                                    </p:set>
                                    <p:animEffect transition="in" filter="wipe(left)">
                                      <p:cBhvr>
                                        <p:cTn id="49" dur="500"/>
                                        <p:tgtEl>
                                          <p:spTgt spid="79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72" grpId="0"/>
      <p:bldP spid="79076" grpId="0" animBg="1"/>
      <p:bldP spid="79078" grpId="0" animBg="1"/>
      <p:bldP spid="79079" grpId="0" animBg="1"/>
      <p:bldP spid="79080" grpId="0" animBg="1"/>
      <p:bldP spid="7908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6" name="Rectangle 2"/>
          <p:cNvSpPr>
            <a:spLocks noGrp="1"/>
          </p:cNvSpPr>
          <p:nvPr>
            <p:ph type="title"/>
          </p:nvPr>
        </p:nvSpPr>
        <p:spPr>
          <a:xfrm>
            <a:off x="457200" y="457200"/>
            <a:ext cx="1981200" cy="533400"/>
          </a:xfrm>
        </p:spPr>
        <p:txBody>
          <a:bodyPr vert="horz" wrap="square" lIns="91440" tIns="45720" rIns="91440" bIns="45720" anchor="ctr" anchorCtr="0"/>
          <a:lstStyle/>
          <a:p>
            <a:r>
              <a:rPr lang="en-US" altLang="zh-CN" sz="2800" b="1" dirty="0">
                <a:latin typeface="Times New Roman" panose="02020603050405020304" pitchFamily="18" charset="0"/>
              </a:rPr>
              <a:t>⑶  </a:t>
            </a:r>
            <a:r>
              <a:rPr lang="zh-CN" altLang="en-US" sz="2800" b="1" dirty="0">
                <a:latin typeface="Times New Roman" panose="02020603050405020304" pitchFamily="18" charset="0"/>
              </a:rPr>
              <a:t>检错</a:t>
            </a:r>
          </a:p>
        </p:txBody>
      </p:sp>
      <p:sp>
        <p:nvSpPr>
          <p:cNvPr id="31767" name="Rectangle 4"/>
          <p:cNvSpPr/>
          <p:nvPr/>
        </p:nvSpPr>
        <p:spPr>
          <a:xfrm>
            <a:off x="762000" y="1066800"/>
            <a:ext cx="6248400" cy="609600"/>
          </a:xfrm>
          <a:prstGeom prst="rect">
            <a:avLst/>
          </a:prstGeom>
          <a:noFill/>
          <a:ln w="9525">
            <a:noFill/>
          </a:ln>
        </p:spPr>
        <p:txBody>
          <a:bodyPr/>
          <a:lstStyle/>
          <a:p>
            <a:pPr marL="342900" indent="-342900" fontAlgn="base">
              <a:lnSpc>
                <a:spcPct val="140000"/>
              </a:lnSpc>
              <a:spcBef>
                <a:spcPct val="20000"/>
              </a:spcBef>
              <a:buClr>
                <a:schemeClr val="bg2"/>
              </a:buClr>
              <a:buSzPct val="75000"/>
              <a:buFont typeface="Wingdings" panose="05000000000000000000" pitchFamily="2" charset="2"/>
            </a:pPr>
            <a:r>
              <a:rPr lang="zh-CN" altLang="en-US" sz="2400" b="1" dirty="0">
                <a:latin typeface="Times New Roman" panose="02020603050405020304" pitchFamily="18" charset="0"/>
              </a:rPr>
              <a:t>只能检出单个错误或奇数个错，但不能纠错。</a:t>
            </a:r>
          </a:p>
        </p:txBody>
      </p:sp>
      <p:grpSp>
        <p:nvGrpSpPr>
          <p:cNvPr id="2" name="Group 56"/>
          <p:cNvGrpSpPr/>
          <p:nvPr/>
        </p:nvGrpSpPr>
        <p:grpSpPr>
          <a:xfrm>
            <a:off x="914400" y="1752600"/>
            <a:ext cx="6172200" cy="1143000"/>
            <a:chOff x="576" y="1104"/>
            <a:chExt cx="3888" cy="720"/>
          </a:xfrm>
        </p:grpSpPr>
        <p:grpSp>
          <p:nvGrpSpPr>
            <p:cNvPr id="31782" name="Group 6"/>
            <p:cNvGrpSpPr/>
            <p:nvPr/>
          </p:nvGrpSpPr>
          <p:grpSpPr>
            <a:xfrm>
              <a:off x="576" y="1104"/>
              <a:ext cx="1920" cy="576"/>
              <a:chOff x="240" y="1200"/>
              <a:chExt cx="1920" cy="576"/>
            </a:xfrm>
          </p:grpSpPr>
          <p:sp>
            <p:nvSpPr>
              <p:cNvPr id="31784" name="Rectangle 7"/>
              <p:cNvSpPr/>
              <p:nvPr/>
            </p:nvSpPr>
            <p:spPr>
              <a:xfrm>
                <a:off x="240" y="1200"/>
                <a:ext cx="1920" cy="576"/>
              </a:xfrm>
              <a:prstGeom prst="rect">
                <a:avLst/>
              </a:prstGeom>
              <a:noFill/>
              <a:ln w="9525">
                <a:noFill/>
              </a:ln>
            </p:spPr>
            <p:txBody>
              <a:bodyPr rIns="0"/>
              <a:lstStyle/>
              <a:p>
                <a:pPr marL="342900" indent="-342900" eaLnBrk="0" fontAlgn="base" hangingPunct="0"/>
                <a:r>
                  <a:rPr lang="zh-CN" altLang="en-US" sz="2400" b="1" dirty="0">
                    <a:latin typeface="Arial" panose="020B0604020202020204" pitchFamily="34" charset="0"/>
                  </a:rPr>
                  <a:t>校验</a:t>
                </a:r>
                <a:r>
                  <a:rPr lang="zh-CN" altLang="en-US" b="1" dirty="0">
                    <a:latin typeface="Times New Roman" panose="02020603050405020304" pitchFamily="18" charset="0"/>
                  </a:rPr>
                  <a:t>：</a:t>
                </a:r>
              </a:p>
              <a:p>
                <a:pPr marL="342900" indent="-342900" eaLnBrk="0" fontAlgn="base" hangingPunct="0"/>
                <a:r>
                  <a:rPr lang="zh-CN" altLang="en-US" b="1" dirty="0">
                    <a:latin typeface="Times New Roman" panose="02020603050405020304" pitchFamily="18" charset="0"/>
                  </a:rPr>
                  <a:t> </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B</a:t>
                </a:r>
                <a:r>
                  <a:rPr lang="en-US" altLang="zh-CN" sz="2000" b="1" baseline="-25000" dirty="0">
                    <a:latin typeface="Times New Roman" panose="02020603050405020304" pitchFamily="18" charset="0"/>
                  </a:rPr>
                  <a:t>8</a:t>
                </a:r>
                <a:r>
                  <a:rPr lang="en-US" altLang="zh-CN" sz="2000" b="1" dirty="0">
                    <a:latin typeface="Times New Roman" panose="02020603050405020304" pitchFamily="18" charset="0"/>
                  </a:rPr>
                  <a:t>     B</a:t>
                </a:r>
                <a:r>
                  <a:rPr lang="en-US" altLang="zh-CN" sz="2000" b="1" baseline="-25000" dirty="0">
                    <a:latin typeface="Times New Roman" panose="02020603050405020304" pitchFamily="18" charset="0"/>
                  </a:rPr>
                  <a:t>4</a:t>
                </a:r>
                <a:r>
                  <a:rPr lang="en-US" altLang="zh-CN" sz="2000" b="1" dirty="0">
                    <a:latin typeface="Times New Roman" panose="02020603050405020304" pitchFamily="18" charset="0"/>
                  </a:rPr>
                  <a:t>    B</a:t>
                </a:r>
                <a:r>
                  <a:rPr lang="en-US" altLang="zh-CN" sz="2000" b="1" baseline="-25000" dirty="0">
                    <a:latin typeface="Times New Roman" panose="02020603050405020304" pitchFamily="18" charset="0"/>
                  </a:rPr>
                  <a:t>2</a:t>
                </a:r>
                <a:r>
                  <a:rPr lang="en-US" altLang="zh-CN" sz="2000" b="1" dirty="0">
                    <a:latin typeface="Times New Roman" panose="02020603050405020304" pitchFamily="18" charset="0"/>
                  </a:rPr>
                  <a:t>    B</a:t>
                </a:r>
                <a:r>
                  <a:rPr lang="en-US" altLang="zh-CN" sz="2000" b="1" baseline="-25000" dirty="0">
                    <a:latin typeface="Times New Roman" panose="02020603050405020304" pitchFamily="18" charset="0"/>
                  </a:rPr>
                  <a:t>1</a:t>
                </a:r>
                <a:r>
                  <a:rPr lang="en-US" altLang="zh-CN" sz="2000" b="1" dirty="0">
                    <a:latin typeface="Times New Roman" panose="02020603050405020304" pitchFamily="18" charset="0"/>
                  </a:rPr>
                  <a:t>    P</a:t>
                </a:r>
              </a:p>
            </p:txBody>
          </p:sp>
          <p:graphicFrame>
            <p:nvGraphicFramePr>
              <p:cNvPr id="31762" name="Object 18"/>
              <p:cNvGraphicFramePr/>
              <p:nvPr/>
            </p:nvGraphicFramePr>
            <p:xfrm>
              <a:off x="864" y="1584"/>
              <a:ext cx="177" cy="192"/>
            </p:xfrm>
            <a:graphic>
              <a:graphicData uri="http://schemas.openxmlformats.org/presentationml/2006/ole">
                <mc:AlternateContent xmlns:mc="http://schemas.openxmlformats.org/markup-compatibility/2006">
                  <mc:Choice xmlns:v="urn:schemas-microsoft-com:vml" Requires="v">
                    <p:oleObj spid="_x0000_s33853" r:id="rId3" imgW="165100" imgH="177800" progId="Equation.3">
                      <p:embed/>
                    </p:oleObj>
                  </mc:Choice>
                  <mc:Fallback>
                    <p:oleObj r:id="rId3" imgW="165100" imgH="177800" progId="Equation.3">
                      <p:embed/>
                      <p:pic>
                        <p:nvPicPr>
                          <p:cNvPr id="0" name="图片 3092"/>
                          <p:cNvPicPr/>
                          <p:nvPr/>
                        </p:nvPicPr>
                        <p:blipFill>
                          <a:blip r:embed="rId4"/>
                          <a:stretch>
                            <a:fillRect/>
                          </a:stretch>
                        </p:blipFill>
                        <p:spPr>
                          <a:xfrm>
                            <a:off x="864" y="1584"/>
                            <a:ext cx="177" cy="192"/>
                          </a:xfrm>
                          <a:prstGeom prst="rect">
                            <a:avLst/>
                          </a:prstGeom>
                          <a:noFill/>
                          <a:ln w="38100">
                            <a:noFill/>
                            <a:miter/>
                          </a:ln>
                        </p:spPr>
                      </p:pic>
                    </p:oleObj>
                  </mc:Fallback>
                </mc:AlternateContent>
              </a:graphicData>
            </a:graphic>
          </p:graphicFrame>
          <p:graphicFrame>
            <p:nvGraphicFramePr>
              <p:cNvPr id="31763" name="Object 19"/>
              <p:cNvGraphicFramePr/>
              <p:nvPr/>
            </p:nvGraphicFramePr>
            <p:xfrm>
              <a:off x="1488" y="1584"/>
              <a:ext cx="177" cy="192"/>
            </p:xfrm>
            <a:graphic>
              <a:graphicData uri="http://schemas.openxmlformats.org/presentationml/2006/ole">
                <mc:AlternateContent xmlns:mc="http://schemas.openxmlformats.org/markup-compatibility/2006">
                  <mc:Choice xmlns:v="urn:schemas-microsoft-com:vml" Requires="v">
                    <p:oleObj spid="_x0000_s33854" r:id="rId5" imgW="165100" imgH="177800" progId="Equation.3">
                      <p:embed/>
                    </p:oleObj>
                  </mc:Choice>
                  <mc:Fallback>
                    <p:oleObj r:id="rId5" imgW="165100" imgH="177800" progId="Equation.3">
                      <p:embed/>
                      <p:pic>
                        <p:nvPicPr>
                          <p:cNvPr id="0" name="图片 3093"/>
                          <p:cNvPicPr/>
                          <p:nvPr/>
                        </p:nvPicPr>
                        <p:blipFill>
                          <a:blip r:embed="rId4"/>
                          <a:stretch>
                            <a:fillRect/>
                          </a:stretch>
                        </p:blipFill>
                        <p:spPr>
                          <a:xfrm>
                            <a:off x="1488" y="1584"/>
                            <a:ext cx="177" cy="192"/>
                          </a:xfrm>
                          <a:prstGeom prst="rect">
                            <a:avLst/>
                          </a:prstGeom>
                          <a:noFill/>
                          <a:ln w="38100">
                            <a:noFill/>
                            <a:miter/>
                          </a:ln>
                        </p:spPr>
                      </p:pic>
                    </p:oleObj>
                  </mc:Fallback>
                </mc:AlternateContent>
              </a:graphicData>
            </a:graphic>
          </p:graphicFrame>
          <p:graphicFrame>
            <p:nvGraphicFramePr>
              <p:cNvPr id="31764" name="Object 20"/>
              <p:cNvGraphicFramePr/>
              <p:nvPr/>
            </p:nvGraphicFramePr>
            <p:xfrm>
              <a:off x="1200" y="1584"/>
              <a:ext cx="177" cy="192"/>
            </p:xfrm>
            <a:graphic>
              <a:graphicData uri="http://schemas.openxmlformats.org/presentationml/2006/ole">
                <mc:AlternateContent xmlns:mc="http://schemas.openxmlformats.org/markup-compatibility/2006">
                  <mc:Choice xmlns:v="urn:schemas-microsoft-com:vml" Requires="v">
                    <p:oleObj spid="_x0000_s33855" r:id="rId6" imgW="165100" imgH="177800" progId="Equation.3">
                      <p:embed/>
                    </p:oleObj>
                  </mc:Choice>
                  <mc:Fallback>
                    <p:oleObj r:id="rId6" imgW="165100" imgH="177800" progId="Equation.3">
                      <p:embed/>
                      <p:pic>
                        <p:nvPicPr>
                          <p:cNvPr id="0" name="图片 3094"/>
                          <p:cNvPicPr/>
                          <p:nvPr/>
                        </p:nvPicPr>
                        <p:blipFill>
                          <a:blip r:embed="rId4"/>
                          <a:stretch>
                            <a:fillRect/>
                          </a:stretch>
                        </p:blipFill>
                        <p:spPr>
                          <a:xfrm>
                            <a:off x="1200" y="1584"/>
                            <a:ext cx="177" cy="192"/>
                          </a:xfrm>
                          <a:prstGeom prst="rect">
                            <a:avLst/>
                          </a:prstGeom>
                          <a:noFill/>
                          <a:ln w="38100">
                            <a:noFill/>
                            <a:miter/>
                          </a:ln>
                        </p:spPr>
                      </p:pic>
                    </p:oleObj>
                  </mc:Fallback>
                </mc:AlternateContent>
              </a:graphicData>
            </a:graphic>
          </p:graphicFrame>
          <p:graphicFrame>
            <p:nvGraphicFramePr>
              <p:cNvPr id="31765" name="Object 21"/>
              <p:cNvGraphicFramePr/>
              <p:nvPr/>
            </p:nvGraphicFramePr>
            <p:xfrm>
              <a:off x="1824" y="1584"/>
              <a:ext cx="177" cy="192"/>
            </p:xfrm>
            <a:graphic>
              <a:graphicData uri="http://schemas.openxmlformats.org/presentationml/2006/ole">
                <mc:AlternateContent xmlns:mc="http://schemas.openxmlformats.org/markup-compatibility/2006">
                  <mc:Choice xmlns:v="urn:schemas-microsoft-com:vml" Requires="v">
                    <p:oleObj spid="_x0000_s33856" r:id="rId7" imgW="165100" imgH="177800" progId="Equation.3">
                      <p:embed/>
                    </p:oleObj>
                  </mc:Choice>
                  <mc:Fallback>
                    <p:oleObj r:id="rId7" imgW="165100" imgH="177800" progId="Equation.3">
                      <p:embed/>
                      <p:pic>
                        <p:nvPicPr>
                          <p:cNvPr id="0" name="图片 3095"/>
                          <p:cNvPicPr/>
                          <p:nvPr/>
                        </p:nvPicPr>
                        <p:blipFill>
                          <a:blip r:embed="rId4"/>
                          <a:stretch>
                            <a:fillRect/>
                          </a:stretch>
                        </p:blipFill>
                        <p:spPr>
                          <a:xfrm>
                            <a:off x="1824" y="1584"/>
                            <a:ext cx="177" cy="192"/>
                          </a:xfrm>
                          <a:prstGeom prst="rect">
                            <a:avLst/>
                          </a:prstGeom>
                          <a:noFill/>
                          <a:ln w="38100">
                            <a:noFill/>
                            <a:miter/>
                          </a:ln>
                        </p:spPr>
                      </p:pic>
                    </p:oleObj>
                  </mc:Fallback>
                </mc:AlternateContent>
              </a:graphicData>
            </a:graphic>
          </p:graphicFrame>
        </p:grpSp>
        <p:sp>
          <p:nvSpPr>
            <p:cNvPr id="31783" name="Rectangle 13"/>
            <p:cNvSpPr/>
            <p:nvPr/>
          </p:nvSpPr>
          <p:spPr>
            <a:xfrm>
              <a:off x="2544" y="1248"/>
              <a:ext cx="1920" cy="576"/>
            </a:xfrm>
            <a:prstGeom prst="rect">
              <a:avLst/>
            </a:prstGeom>
            <a:noFill/>
            <a:ln w="9525">
              <a:noFill/>
            </a:ln>
          </p:spPr>
          <p:txBody>
            <a:bodyPr rIns="0"/>
            <a:lstStyle/>
            <a:p>
              <a:pPr marL="342900" indent="-342900" eaLnBrk="0" fontAlgn="base" hangingPunct="0"/>
              <a:r>
                <a:rPr lang="zh-CN" altLang="en-US" sz="2400" b="1" dirty="0">
                  <a:latin typeface="Arial" panose="020B0604020202020204" pitchFamily="34" charset="0"/>
                </a:rPr>
                <a:t>奇校验：</a:t>
              </a:r>
              <a:r>
                <a:rPr lang="en-US" altLang="zh-CN" sz="2400" b="1" dirty="0">
                  <a:latin typeface="Arial" panose="020B0604020202020204" pitchFamily="34" charset="0"/>
                </a:rPr>
                <a:t>P’</a:t>
              </a:r>
              <a:r>
                <a:rPr lang="zh-CN" altLang="en-US" sz="2400" b="1" dirty="0">
                  <a:latin typeface="Arial" panose="020B0604020202020204" pitchFamily="34" charset="0"/>
                </a:rPr>
                <a:t>＝</a:t>
              </a:r>
              <a:r>
                <a:rPr lang="en-US" altLang="zh-CN" sz="2400" b="1" dirty="0">
                  <a:latin typeface="Arial" panose="020B0604020202020204" pitchFamily="34" charset="0"/>
                </a:rPr>
                <a:t>1   </a:t>
              </a:r>
              <a:r>
                <a:rPr lang="zh-CN" altLang="en-US" sz="2400" b="1" dirty="0">
                  <a:latin typeface="Arial" panose="020B0604020202020204" pitchFamily="34" charset="0"/>
                </a:rPr>
                <a:t>正确</a:t>
              </a:r>
            </a:p>
            <a:p>
              <a:pPr marL="342900" indent="-342900" eaLnBrk="0" fontAlgn="base" hangingPunct="0"/>
              <a:r>
                <a:rPr lang="zh-CN" altLang="en-US" sz="2400" b="1" dirty="0">
                  <a:latin typeface="Arial" panose="020B0604020202020204" pitchFamily="34" charset="0"/>
                </a:rPr>
                <a:t>偶校验</a:t>
              </a:r>
              <a:r>
                <a:rPr lang="zh-CN" altLang="en-US" b="1" dirty="0">
                  <a:latin typeface="Times New Roman" panose="02020603050405020304" pitchFamily="18" charset="0"/>
                </a:rPr>
                <a:t>：</a:t>
              </a:r>
              <a:r>
                <a:rPr lang="en-US" altLang="zh-CN" sz="2400" b="1" dirty="0">
                  <a:latin typeface="Arial" panose="020B0604020202020204" pitchFamily="34" charset="0"/>
                </a:rPr>
                <a:t>P’</a:t>
              </a:r>
              <a:r>
                <a:rPr lang="zh-CN" altLang="en-US" sz="2400" b="1" dirty="0">
                  <a:latin typeface="Arial" panose="020B0604020202020204" pitchFamily="34" charset="0"/>
                </a:rPr>
                <a:t>＝</a:t>
              </a:r>
              <a:r>
                <a:rPr lang="en-US" altLang="zh-CN" sz="2400" b="1" dirty="0">
                  <a:latin typeface="Arial" panose="020B0604020202020204" pitchFamily="34" charset="0"/>
                </a:rPr>
                <a:t>0   </a:t>
              </a:r>
              <a:r>
                <a:rPr lang="zh-CN" altLang="en-US" sz="2400" b="1" dirty="0">
                  <a:latin typeface="Arial" panose="020B0604020202020204" pitchFamily="34" charset="0"/>
                </a:rPr>
                <a:t>正确</a:t>
              </a:r>
              <a:endParaRPr lang="zh-CN" altLang="en-US" b="1" dirty="0">
                <a:latin typeface="Times New Roman" panose="02020603050405020304" pitchFamily="18" charset="0"/>
              </a:endParaRPr>
            </a:p>
          </p:txBody>
        </p:sp>
      </p:grpSp>
      <p:sp>
        <p:nvSpPr>
          <p:cNvPr id="79890" name="Rectangle 18"/>
          <p:cNvSpPr/>
          <p:nvPr/>
        </p:nvSpPr>
        <p:spPr>
          <a:xfrm>
            <a:off x="762000" y="2895600"/>
            <a:ext cx="6553200" cy="1524000"/>
          </a:xfrm>
          <a:prstGeom prst="rect">
            <a:avLst/>
          </a:prstGeom>
          <a:noFill/>
          <a:ln w="9525">
            <a:noFill/>
          </a:ln>
        </p:spPr>
        <p:txBody>
          <a:bodyPr rIns="0"/>
          <a:lstStyle/>
          <a:p>
            <a:pPr marL="342900" indent="-342900" eaLnBrk="0" fontAlgn="base" hangingPunct="0"/>
            <a:r>
              <a:rPr lang="zh-CN" altLang="en-US" sz="2400" b="1" dirty="0">
                <a:latin typeface="Arial" panose="020B0604020202020204" pitchFamily="34" charset="0"/>
              </a:rPr>
              <a:t>例</a:t>
            </a:r>
            <a:r>
              <a:rPr lang="en-US" altLang="zh-CN" sz="2400" b="1" dirty="0">
                <a:latin typeface="Arial" panose="020B0604020202020204" pitchFamily="34" charset="0"/>
              </a:rPr>
              <a:t>:   </a:t>
            </a:r>
            <a:r>
              <a:rPr lang="zh-CN" altLang="en-US" sz="2400" b="1" dirty="0">
                <a:latin typeface="Arial" panose="020B0604020202020204" pitchFamily="34" charset="0"/>
              </a:rPr>
              <a:t>奇校验传送 </a:t>
            </a:r>
            <a:r>
              <a:rPr lang="en-US" altLang="zh-CN" sz="2400" b="1" dirty="0">
                <a:latin typeface="Arial" panose="020B0604020202020204" pitchFamily="34" charset="0"/>
              </a:rPr>
              <a:t>1001</a:t>
            </a:r>
            <a:r>
              <a:rPr lang="zh-CN" altLang="en-US" b="1" dirty="0">
                <a:latin typeface="Times New Roman" panose="02020603050405020304" pitchFamily="18" charset="0"/>
              </a:rPr>
              <a:t>：</a:t>
            </a:r>
          </a:p>
          <a:p>
            <a:pPr marL="342900" indent="-342900" eaLnBrk="0" fontAlgn="base" hangingPunct="0"/>
            <a:r>
              <a:rPr lang="zh-CN" altLang="en-US" sz="2400" b="1" dirty="0">
                <a:latin typeface="Arial" panose="020B0604020202020204" pitchFamily="34" charset="0"/>
              </a:rPr>
              <a:t>解</a:t>
            </a:r>
            <a:r>
              <a:rPr lang="en-US" altLang="zh-CN" sz="2400" b="1" dirty="0">
                <a:latin typeface="Arial" panose="020B0604020202020204" pitchFamily="34" charset="0"/>
              </a:rPr>
              <a:t>:  </a:t>
            </a:r>
            <a:r>
              <a:rPr lang="zh-CN" altLang="en-US" sz="2400" b="1" dirty="0">
                <a:latin typeface="Arial" panose="020B0604020202020204" pitchFamily="34" charset="0"/>
              </a:rPr>
              <a:t>校验位</a:t>
            </a:r>
            <a:r>
              <a:rPr lang="zh-CN" altLang="en-US" b="1" dirty="0">
                <a:latin typeface="Times New Roman" panose="02020603050405020304" pitchFamily="18" charset="0"/>
              </a:rPr>
              <a:t> </a:t>
            </a:r>
            <a:r>
              <a:rPr lang="en-US" altLang="zh-CN" b="1" dirty="0">
                <a:latin typeface="Times New Roman" panose="02020603050405020304" pitchFamily="18" charset="0"/>
              </a:rPr>
              <a:t>P=1,      </a:t>
            </a:r>
            <a:r>
              <a:rPr lang="zh-CN" altLang="en-US" sz="2400" b="1" dirty="0">
                <a:latin typeface="Arial" panose="020B0604020202020204" pitchFamily="34" charset="0"/>
              </a:rPr>
              <a:t>奇校验码为</a:t>
            </a:r>
            <a:r>
              <a:rPr lang="en-US" altLang="zh-CN" sz="2400" b="1" dirty="0">
                <a:latin typeface="Arial" panose="020B0604020202020204" pitchFamily="34" charset="0"/>
              </a:rPr>
              <a:t>:10011</a:t>
            </a:r>
          </a:p>
          <a:p>
            <a:pPr marL="342900" indent="-342900" eaLnBrk="0" fontAlgn="base" hangingPunct="0"/>
            <a:r>
              <a:rPr lang="en-US" altLang="zh-CN" sz="2400" b="1" dirty="0">
                <a:latin typeface="Arial" panose="020B0604020202020204" pitchFamily="34" charset="0"/>
              </a:rPr>
              <a:t>       </a:t>
            </a:r>
          </a:p>
          <a:p>
            <a:pPr marL="342900" indent="-342900" eaLnBrk="0" fontAlgn="base" hangingPunct="0"/>
            <a:r>
              <a:rPr lang="en-US" altLang="zh-CN" sz="2400" b="1" dirty="0">
                <a:latin typeface="Arial" panose="020B0604020202020204" pitchFamily="34" charset="0"/>
              </a:rPr>
              <a:t>       </a:t>
            </a:r>
            <a:r>
              <a:rPr lang="zh-CN" altLang="en-US" sz="2400" b="1" dirty="0">
                <a:latin typeface="Arial" panose="020B0604020202020204" pitchFamily="34" charset="0"/>
              </a:rPr>
              <a:t>正确传送时</a:t>
            </a:r>
            <a:r>
              <a:rPr lang="en-US" altLang="zh-CN" sz="2400" b="1" dirty="0">
                <a:latin typeface="Arial" panose="020B0604020202020204" pitchFamily="34" charset="0"/>
              </a:rPr>
              <a:t>:</a:t>
            </a:r>
            <a:endParaRPr lang="en-US" altLang="zh-CN" b="1" dirty="0">
              <a:latin typeface="Times New Roman" panose="02020603050405020304" pitchFamily="18" charset="0"/>
            </a:endParaRPr>
          </a:p>
          <a:p>
            <a:pPr marL="342900" indent="-342900" eaLnBrk="0" fontAlgn="base" hangingPunct="0"/>
            <a:r>
              <a:rPr lang="en-US" altLang="zh-CN" b="1" dirty="0">
                <a:latin typeface="Times New Roman" panose="02020603050405020304" pitchFamily="18" charset="0"/>
              </a:rPr>
              <a:t> </a:t>
            </a:r>
            <a:endParaRPr lang="en-US" altLang="zh-CN" sz="2000" b="1" dirty="0">
              <a:latin typeface="Times New Roman" panose="02020603050405020304" pitchFamily="18" charset="0"/>
            </a:endParaRPr>
          </a:p>
        </p:txBody>
      </p:sp>
      <p:grpSp>
        <p:nvGrpSpPr>
          <p:cNvPr id="4" name="Group 55"/>
          <p:cNvGrpSpPr/>
          <p:nvPr/>
        </p:nvGrpSpPr>
        <p:grpSpPr>
          <a:xfrm>
            <a:off x="1295400" y="4419600"/>
            <a:ext cx="5638800" cy="533400"/>
            <a:chOff x="816" y="2784"/>
            <a:chExt cx="3552" cy="336"/>
          </a:xfrm>
        </p:grpSpPr>
        <p:grpSp>
          <p:nvGrpSpPr>
            <p:cNvPr id="31778" name="Group 29"/>
            <p:cNvGrpSpPr/>
            <p:nvPr/>
          </p:nvGrpSpPr>
          <p:grpSpPr>
            <a:xfrm>
              <a:off x="816" y="2784"/>
              <a:ext cx="1920" cy="288"/>
              <a:chOff x="3456" y="720"/>
              <a:chExt cx="1920" cy="288"/>
            </a:xfrm>
          </p:grpSpPr>
          <p:sp>
            <p:nvSpPr>
              <p:cNvPr id="31781" name="Rectangle 24"/>
              <p:cNvSpPr/>
              <p:nvPr/>
            </p:nvSpPr>
            <p:spPr>
              <a:xfrm>
                <a:off x="3456" y="720"/>
                <a:ext cx="1920" cy="288"/>
              </a:xfrm>
              <a:prstGeom prst="rect">
                <a:avLst/>
              </a:prstGeom>
              <a:noFill/>
              <a:ln w="9525">
                <a:noFill/>
              </a:ln>
            </p:spPr>
            <p:txBody>
              <a:bodyPr rIns="0"/>
              <a:lstStyle/>
              <a:p>
                <a:pPr marL="342900" indent="-342900" eaLnBrk="0" fontAlgn="base" hangingPunct="0"/>
                <a:r>
                  <a:rPr lang="en-US" altLang="zh-CN" b="1" dirty="0">
                    <a:latin typeface="Times New Roman" panose="02020603050405020304" pitchFamily="18" charset="0"/>
                  </a:rPr>
                  <a:t> </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B</a:t>
                </a:r>
                <a:r>
                  <a:rPr lang="en-US" altLang="zh-CN" sz="2000" b="1" baseline="-25000" dirty="0">
                    <a:latin typeface="Times New Roman" panose="02020603050405020304" pitchFamily="18" charset="0"/>
                  </a:rPr>
                  <a:t>8</a:t>
                </a:r>
                <a:r>
                  <a:rPr lang="en-US" altLang="zh-CN" sz="2000" b="1" dirty="0">
                    <a:latin typeface="Times New Roman" panose="02020603050405020304" pitchFamily="18" charset="0"/>
                  </a:rPr>
                  <a:t>     B</a:t>
                </a:r>
                <a:r>
                  <a:rPr lang="en-US" altLang="zh-CN" sz="2000" b="1" baseline="-25000" dirty="0">
                    <a:latin typeface="Times New Roman" panose="02020603050405020304" pitchFamily="18" charset="0"/>
                  </a:rPr>
                  <a:t>4</a:t>
                </a:r>
                <a:r>
                  <a:rPr lang="en-US" altLang="zh-CN" sz="2000" b="1" dirty="0">
                    <a:latin typeface="Times New Roman" panose="02020603050405020304" pitchFamily="18" charset="0"/>
                  </a:rPr>
                  <a:t>    B</a:t>
                </a:r>
                <a:r>
                  <a:rPr lang="en-US" altLang="zh-CN" sz="2000" b="1" baseline="-25000" dirty="0">
                    <a:latin typeface="Times New Roman" panose="02020603050405020304" pitchFamily="18" charset="0"/>
                  </a:rPr>
                  <a:t>2</a:t>
                </a:r>
                <a:r>
                  <a:rPr lang="en-US" altLang="zh-CN" sz="2000" b="1" dirty="0">
                    <a:latin typeface="Times New Roman" panose="02020603050405020304" pitchFamily="18" charset="0"/>
                  </a:rPr>
                  <a:t>    B</a:t>
                </a:r>
                <a:r>
                  <a:rPr lang="en-US" altLang="zh-CN" sz="2000" b="1" baseline="-25000" dirty="0">
                    <a:latin typeface="Times New Roman" panose="02020603050405020304" pitchFamily="18" charset="0"/>
                  </a:rPr>
                  <a:t>1</a:t>
                </a:r>
                <a:r>
                  <a:rPr lang="en-US" altLang="zh-CN" sz="2000" b="1" dirty="0">
                    <a:latin typeface="Times New Roman" panose="02020603050405020304" pitchFamily="18" charset="0"/>
                  </a:rPr>
                  <a:t>    P</a:t>
                </a:r>
              </a:p>
            </p:txBody>
          </p:sp>
          <p:graphicFrame>
            <p:nvGraphicFramePr>
              <p:cNvPr id="31758" name="Object 14"/>
              <p:cNvGraphicFramePr/>
              <p:nvPr/>
            </p:nvGraphicFramePr>
            <p:xfrm>
              <a:off x="4080" y="816"/>
              <a:ext cx="177" cy="192"/>
            </p:xfrm>
            <a:graphic>
              <a:graphicData uri="http://schemas.openxmlformats.org/presentationml/2006/ole">
                <mc:AlternateContent xmlns:mc="http://schemas.openxmlformats.org/markup-compatibility/2006">
                  <mc:Choice xmlns:v="urn:schemas-microsoft-com:vml" Requires="v">
                    <p:oleObj spid="_x0000_s33857" r:id="rId8" imgW="165100" imgH="177800" progId="Equation.3">
                      <p:embed/>
                    </p:oleObj>
                  </mc:Choice>
                  <mc:Fallback>
                    <p:oleObj r:id="rId8" imgW="165100" imgH="177800" progId="Equation.3">
                      <p:embed/>
                      <p:pic>
                        <p:nvPicPr>
                          <p:cNvPr id="0" name="图片 3096"/>
                          <p:cNvPicPr/>
                          <p:nvPr/>
                        </p:nvPicPr>
                        <p:blipFill>
                          <a:blip r:embed="rId4"/>
                          <a:stretch>
                            <a:fillRect/>
                          </a:stretch>
                        </p:blipFill>
                        <p:spPr>
                          <a:xfrm>
                            <a:off x="4080" y="816"/>
                            <a:ext cx="177" cy="192"/>
                          </a:xfrm>
                          <a:prstGeom prst="rect">
                            <a:avLst/>
                          </a:prstGeom>
                          <a:noFill/>
                          <a:ln w="38100">
                            <a:noFill/>
                            <a:miter/>
                          </a:ln>
                        </p:spPr>
                      </p:pic>
                    </p:oleObj>
                  </mc:Fallback>
                </mc:AlternateContent>
              </a:graphicData>
            </a:graphic>
          </p:graphicFrame>
          <p:graphicFrame>
            <p:nvGraphicFramePr>
              <p:cNvPr id="31759" name="Object 15"/>
              <p:cNvGraphicFramePr/>
              <p:nvPr/>
            </p:nvGraphicFramePr>
            <p:xfrm>
              <a:off x="4704" y="816"/>
              <a:ext cx="177" cy="192"/>
            </p:xfrm>
            <a:graphic>
              <a:graphicData uri="http://schemas.openxmlformats.org/presentationml/2006/ole">
                <mc:AlternateContent xmlns:mc="http://schemas.openxmlformats.org/markup-compatibility/2006">
                  <mc:Choice xmlns:v="urn:schemas-microsoft-com:vml" Requires="v">
                    <p:oleObj spid="_x0000_s33858" r:id="rId9" imgW="165100" imgH="177800" progId="Equation.3">
                      <p:embed/>
                    </p:oleObj>
                  </mc:Choice>
                  <mc:Fallback>
                    <p:oleObj r:id="rId9" imgW="165100" imgH="177800" progId="Equation.3">
                      <p:embed/>
                      <p:pic>
                        <p:nvPicPr>
                          <p:cNvPr id="0" name="图片 3097"/>
                          <p:cNvPicPr/>
                          <p:nvPr/>
                        </p:nvPicPr>
                        <p:blipFill>
                          <a:blip r:embed="rId4"/>
                          <a:stretch>
                            <a:fillRect/>
                          </a:stretch>
                        </p:blipFill>
                        <p:spPr>
                          <a:xfrm>
                            <a:off x="4704" y="816"/>
                            <a:ext cx="177" cy="192"/>
                          </a:xfrm>
                          <a:prstGeom prst="rect">
                            <a:avLst/>
                          </a:prstGeom>
                          <a:noFill/>
                          <a:ln w="38100">
                            <a:noFill/>
                            <a:miter/>
                          </a:ln>
                        </p:spPr>
                      </p:pic>
                    </p:oleObj>
                  </mc:Fallback>
                </mc:AlternateContent>
              </a:graphicData>
            </a:graphic>
          </p:graphicFrame>
          <p:graphicFrame>
            <p:nvGraphicFramePr>
              <p:cNvPr id="31760" name="Object 16"/>
              <p:cNvGraphicFramePr/>
              <p:nvPr/>
            </p:nvGraphicFramePr>
            <p:xfrm>
              <a:off x="4416" y="816"/>
              <a:ext cx="177" cy="192"/>
            </p:xfrm>
            <a:graphic>
              <a:graphicData uri="http://schemas.openxmlformats.org/presentationml/2006/ole">
                <mc:AlternateContent xmlns:mc="http://schemas.openxmlformats.org/markup-compatibility/2006">
                  <mc:Choice xmlns:v="urn:schemas-microsoft-com:vml" Requires="v">
                    <p:oleObj spid="_x0000_s33859" r:id="rId10" imgW="165100" imgH="177800" progId="Equation.3">
                      <p:embed/>
                    </p:oleObj>
                  </mc:Choice>
                  <mc:Fallback>
                    <p:oleObj r:id="rId10" imgW="165100" imgH="177800" progId="Equation.3">
                      <p:embed/>
                      <p:pic>
                        <p:nvPicPr>
                          <p:cNvPr id="0" name="图片 3098"/>
                          <p:cNvPicPr/>
                          <p:nvPr/>
                        </p:nvPicPr>
                        <p:blipFill>
                          <a:blip r:embed="rId4"/>
                          <a:stretch>
                            <a:fillRect/>
                          </a:stretch>
                        </p:blipFill>
                        <p:spPr>
                          <a:xfrm>
                            <a:off x="4416" y="816"/>
                            <a:ext cx="177" cy="192"/>
                          </a:xfrm>
                          <a:prstGeom prst="rect">
                            <a:avLst/>
                          </a:prstGeom>
                          <a:noFill/>
                          <a:ln w="38100">
                            <a:noFill/>
                            <a:miter/>
                          </a:ln>
                        </p:spPr>
                      </p:pic>
                    </p:oleObj>
                  </mc:Fallback>
                </mc:AlternateContent>
              </a:graphicData>
            </a:graphic>
          </p:graphicFrame>
          <p:graphicFrame>
            <p:nvGraphicFramePr>
              <p:cNvPr id="31761" name="Object 17"/>
              <p:cNvGraphicFramePr/>
              <p:nvPr/>
            </p:nvGraphicFramePr>
            <p:xfrm>
              <a:off x="5040" y="816"/>
              <a:ext cx="177" cy="192"/>
            </p:xfrm>
            <a:graphic>
              <a:graphicData uri="http://schemas.openxmlformats.org/presentationml/2006/ole">
                <mc:AlternateContent xmlns:mc="http://schemas.openxmlformats.org/markup-compatibility/2006">
                  <mc:Choice xmlns:v="urn:schemas-microsoft-com:vml" Requires="v">
                    <p:oleObj spid="_x0000_s33860" r:id="rId11" imgW="165100" imgH="177800" progId="Equation.3">
                      <p:embed/>
                    </p:oleObj>
                  </mc:Choice>
                  <mc:Fallback>
                    <p:oleObj r:id="rId11" imgW="165100" imgH="177800" progId="Equation.3">
                      <p:embed/>
                      <p:pic>
                        <p:nvPicPr>
                          <p:cNvPr id="0" name="图片 3099"/>
                          <p:cNvPicPr/>
                          <p:nvPr/>
                        </p:nvPicPr>
                        <p:blipFill>
                          <a:blip r:embed="rId4"/>
                          <a:stretch>
                            <a:fillRect/>
                          </a:stretch>
                        </p:blipFill>
                        <p:spPr>
                          <a:xfrm>
                            <a:off x="5040" y="816"/>
                            <a:ext cx="177" cy="192"/>
                          </a:xfrm>
                          <a:prstGeom prst="rect">
                            <a:avLst/>
                          </a:prstGeom>
                          <a:noFill/>
                          <a:ln w="38100">
                            <a:noFill/>
                            <a:miter/>
                          </a:ln>
                        </p:spPr>
                      </p:pic>
                    </p:oleObj>
                  </mc:Fallback>
                </mc:AlternateContent>
              </a:graphicData>
            </a:graphic>
          </p:graphicFrame>
        </p:grpSp>
        <p:grpSp>
          <p:nvGrpSpPr>
            <p:cNvPr id="31779" name="Group 37"/>
            <p:cNvGrpSpPr/>
            <p:nvPr/>
          </p:nvGrpSpPr>
          <p:grpSpPr>
            <a:xfrm>
              <a:off x="2688" y="2832"/>
              <a:ext cx="1680" cy="288"/>
              <a:chOff x="3360" y="2928"/>
              <a:chExt cx="1680" cy="288"/>
            </a:xfrm>
          </p:grpSpPr>
          <p:sp>
            <p:nvSpPr>
              <p:cNvPr id="31780" name="Rectangle 31"/>
              <p:cNvSpPr/>
              <p:nvPr/>
            </p:nvSpPr>
            <p:spPr>
              <a:xfrm>
                <a:off x="3360" y="2928"/>
                <a:ext cx="1680" cy="288"/>
              </a:xfrm>
              <a:prstGeom prst="rect">
                <a:avLst/>
              </a:prstGeom>
              <a:noFill/>
              <a:ln w="9525">
                <a:noFill/>
              </a:ln>
            </p:spPr>
            <p:txBody>
              <a:bodyPr rIns="0"/>
              <a:lstStyle/>
              <a:p>
                <a:pPr marL="342900" indent="-342900" eaLnBrk="0" fontAlgn="base" hangingPunct="0"/>
                <a:r>
                  <a:rPr lang="en-US" altLang="zh-CN" sz="2000" b="1" dirty="0">
                    <a:latin typeface="Times New Roman" panose="02020603050405020304" pitchFamily="18" charset="0"/>
                  </a:rPr>
                  <a:t>=1     0      0     1      1=1</a:t>
                </a:r>
              </a:p>
            </p:txBody>
          </p:sp>
          <p:graphicFrame>
            <p:nvGraphicFramePr>
              <p:cNvPr id="31754" name="Object 10"/>
              <p:cNvGraphicFramePr/>
              <p:nvPr/>
            </p:nvGraphicFramePr>
            <p:xfrm>
              <a:off x="3552" y="2976"/>
              <a:ext cx="177" cy="192"/>
            </p:xfrm>
            <a:graphic>
              <a:graphicData uri="http://schemas.openxmlformats.org/presentationml/2006/ole">
                <mc:AlternateContent xmlns:mc="http://schemas.openxmlformats.org/markup-compatibility/2006">
                  <mc:Choice xmlns:v="urn:schemas-microsoft-com:vml" Requires="v">
                    <p:oleObj spid="_x0000_s33861" r:id="rId12" imgW="165100" imgH="177800" progId="Equation.3">
                      <p:embed/>
                    </p:oleObj>
                  </mc:Choice>
                  <mc:Fallback>
                    <p:oleObj r:id="rId12" imgW="165100" imgH="177800" progId="Equation.3">
                      <p:embed/>
                      <p:pic>
                        <p:nvPicPr>
                          <p:cNvPr id="0" name="图片 3100"/>
                          <p:cNvPicPr/>
                          <p:nvPr/>
                        </p:nvPicPr>
                        <p:blipFill>
                          <a:blip r:embed="rId4"/>
                          <a:stretch>
                            <a:fillRect/>
                          </a:stretch>
                        </p:blipFill>
                        <p:spPr>
                          <a:xfrm>
                            <a:off x="3552" y="2976"/>
                            <a:ext cx="177" cy="192"/>
                          </a:xfrm>
                          <a:prstGeom prst="rect">
                            <a:avLst/>
                          </a:prstGeom>
                          <a:noFill/>
                          <a:ln w="38100">
                            <a:noFill/>
                            <a:miter/>
                          </a:ln>
                        </p:spPr>
                      </p:pic>
                    </p:oleObj>
                  </mc:Fallback>
                </mc:AlternateContent>
              </a:graphicData>
            </a:graphic>
          </p:graphicFrame>
          <p:graphicFrame>
            <p:nvGraphicFramePr>
              <p:cNvPr id="31755" name="Object 11"/>
              <p:cNvGraphicFramePr/>
              <p:nvPr/>
            </p:nvGraphicFramePr>
            <p:xfrm>
              <a:off x="4176" y="2976"/>
              <a:ext cx="177" cy="192"/>
            </p:xfrm>
            <a:graphic>
              <a:graphicData uri="http://schemas.openxmlformats.org/presentationml/2006/ole">
                <mc:AlternateContent xmlns:mc="http://schemas.openxmlformats.org/markup-compatibility/2006">
                  <mc:Choice xmlns:v="urn:schemas-microsoft-com:vml" Requires="v">
                    <p:oleObj spid="_x0000_s33862" r:id="rId13" imgW="165100" imgH="177800" progId="Equation.3">
                      <p:embed/>
                    </p:oleObj>
                  </mc:Choice>
                  <mc:Fallback>
                    <p:oleObj r:id="rId13" imgW="165100" imgH="177800" progId="Equation.3">
                      <p:embed/>
                      <p:pic>
                        <p:nvPicPr>
                          <p:cNvPr id="0" name="图片 3101"/>
                          <p:cNvPicPr/>
                          <p:nvPr/>
                        </p:nvPicPr>
                        <p:blipFill>
                          <a:blip r:embed="rId4"/>
                          <a:stretch>
                            <a:fillRect/>
                          </a:stretch>
                        </p:blipFill>
                        <p:spPr>
                          <a:xfrm>
                            <a:off x="4176" y="2976"/>
                            <a:ext cx="177" cy="192"/>
                          </a:xfrm>
                          <a:prstGeom prst="rect">
                            <a:avLst/>
                          </a:prstGeom>
                          <a:noFill/>
                          <a:ln w="38100">
                            <a:noFill/>
                            <a:miter/>
                          </a:ln>
                        </p:spPr>
                      </p:pic>
                    </p:oleObj>
                  </mc:Fallback>
                </mc:AlternateContent>
              </a:graphicData>
            </a:graphic>
          </p:graphicFrame>
          <p:graphicFrame>
            <p:nvGraphicFramePr>
              <p:cNvPr id="31756" name="Object 12"/>
              <p:cNvGraphicFramePr/>
              <p:nvPr/>
            </p:nvGraphicFramePr>
            <p:xfrm>
              <a:off x="3888" y="2976"/>
              <a:ext cx="177" cy="192"/>
            </p:xfrm>
            <a:graphic>
              <a:graphicData uri="http://schemas.openxmlformats.org/presentationml/2006/ole">
                <mc:AlternateContent xmlns:mc="http://schemas.openxmlformats.org/markup-compatibility/2006">
                  <mc:Choice xmlns:v="urn:schemas-microsoft-com:vml" Requires="v">
                    <p:oleObj spid="_x0000_s33863" r:id="rId14" imgW="165100" imgH="177800" progId="Equation.3">
                      <p:embed/>
                    </p:oleObj>
                  </mc:Choice>
                  <mc:Fallback>
                    <p:oleObj r:id="rId14" imgW="165100" imgH="177800" progId="Equation.3">
                      <p:embed/>
                      <p:pic>
                        <p:nvPicPr>
                          <p:cNvPr id="0" name="图片 3102"/>
                          <p:cNvPicPr/>
                          <p:nvPr/>
                        </p:nvPicPr>
                        <p:blipFill>
                          <a:blip r:embed="rId4"/>
                          <a:stretch>
                            <a:fillRect/>
                          </a:stretch>
                        </p:blipFill>
                        <p:spPr>
                          <a:xfrm>
                            <a:off x="3888" y="2976"/>
                            <a:ext cx="177" cy="192"/>
                          </a:xfrm>
                          <a:prstGeom prst="rect">
                            <a:avLst/>
                          </a:prstGeom>
                          <a:noFill/>
                          <a:ln w="38100">
                            <a:noFill/>
                            <a:miter/>
                          </a:ln>
                        </p:spPr>
                      </p:pic>
                    </p:oleObj>
                  </mc:Fallback>
                </mc:AlternateContent>
              </a:graphicData>
            </a:graphic>
          </p:graphicFrame>
          <p:graphicFrame>
            <p:nvGraphicFramePr>
              <p:cNvPr id="31757" name="Object 13"/>
              <p:cNvGraphicFramePr/>
              <p:nvPr/>
            </p:nvGraphicFramePr>
            <p:xfrm>
              <a:off x="4464" y="2976"/>
              <a:ext cx="177" cy="192"/>
            </p:xfrm>
            <a:graphic>
              <a:graphicData uri="http://schemas.openxmlformats.org/presentationml/2006/ole">
                <mc:AlternateContent xmlns:mc="http://schemas.openxmlformats.org/markup-compatibility/2006">
                  <mc:Choice xmlns:v="urn:schemas-microsoft-com:vml" Requires="v">
                    <p:oleObj spid="_x0000_s33864" r:id="rId15" imgW="165100" imgH="177800" progId="Equation.3">
                      <p:embed/>
                    </p:oleObj>
                  </mc:Choice>
                  <mc:Fallback>
                    <p:oleObj r:id="rId15" imgW="165100" imgH="177800" progId="Equation.3">
                      <p:embed/>
                      <p:pic>
                        <p:nvPicPr>
                          <p:cNvPr id="0" name="图片 3103"/>
                          <p:cNvPicPr/>
                          <p:nvPr/>
                        </p:nvPicPr>
                        <p:blipFill>
                          <a:blip r:embed="rId4"/>
                          <a:stretch>
                            <a:fillRect/>
                          </a:stretch>
                        </p:blipFill>
                        <p:spPr>
                          <a:xfrm>
                            <a:off x="4464" y="2976"/>
                            <a:ext cx="177" cy="192"/>
                          </a:xfrm>
                          <a:prstGeom prst="rect">
                            <a:avLst/>
                          </a:prstGeom>
                          <a:noFill/>
                          <a:ln w="38100">
                            <a:noFill/>
                            <a:miter/>
                          </a:ln>
                        </p:spPr>
                      </p:pic>
                    </p:oleObj>
                  </mc:Fallback>
                </mc:AlternateContent>
              </a:graphicData>
            </a:graphic>
          </p:graphicFrame>
        </p:grpSp>
      </p:grpSp>
      <p:sp>
        <p:nvSpPr>
          <p:cNvPr id="79910" name="Rectangle 38"/>
          <p:cNvSpPr/>
          <p:nvPr/>
        </p:nvSpPr>
        <p:spPr>
          <a:xfrm>
            <a:off x="1219200" y="5105400"/>
            <a:ext cx="6553200" cy="533400"/>
          </a:xfrm>
          <a:prstGeom prst="rect">
            <a:avLst/>
          </a:prstGeom>
          <a:noFill/>
          <a:ln w="9525">
            <a:noFill/>
          </a:ln>
        </p:spPr>
        <p:txBody>
          <a:bodyPr rIns="0"/>
          <a:lstStyle/>
          <a:p>
            <a:pPr marL="342900" indent="-342900" eaLnBrk="0" fontAlgn="base" hangingPunct="0"/>
            <a:r>
              <a:rPr lang="zh-CN" altLang="en-US" sz="2400" b="1" dirty="0">
                <a:latin typeface="Arial" panose="020B0604020202020204" pitchFamily="34" charset="0"/>
              </a:rPr>
              <a:t>不正确传送时</a:t>
            </a:r>
            <a:r>
              <a:rPr lang="en-US" altLang="zh-CN" sz="2400" b="1" dirty="0">
                <a:latin typeface="Arial" panose="020B0604020202020204" pitchFamily="34" charset="0"/>
              </a:rPr>
              <a:t>:</a:t>
            </a:r>
            <a:r>
              <a:rPr lang="zh-CN" altLang="en-US" sz="2400" b="1" dirty="0">
                <a:latin typeface="Arial" panose="020B0604020202020204" pitchFamily="34" charset="0"/>
              </a:rPr>
              <a:t>设接收码为</a:t>
            </a:r>
            <a:r>
              <a:rPr lang="en-US" altLang="zh-CN" sz="2400" b="1" dirty="0">
                <a:latin typeface="Arial" panose="020B0604020202020204" pitchFamily="34" charset="0"/>
              </a:rPr>
              <a:t>10</a:t>
            </a:r>
            <a:r>
              <a:rPr lang="en-US" altLang="zh-CN" sz="2400" b="1" dirty="0">
                <a:solidFill>
                  <a:srgbClr val="FF9900"/>
                </a:solidFill>
                <a:latin typeface="Arial" panose="020B0604020202020204" pitchFamily="34" charset="0"/>
              </a:rPr>
              <a:t>1</a:t>
            </a:r>
            <a:r>
              <a:rPr lang="en-US" altLang="zh-CN" sz="2400" b="1" dirty="0">
                <a:latin typeface="Arial" panose="020B0604020202020204" pitchFamily="34" charset="0"/>
              </a:rPr>
              <a:t>11</a:t>
            </a:r>
            <a:r>
              <a:rPr lang="en-US" altLang="zh-CN" b="1" dirty="0">
                <a:latin typeface="Times New Roman" panose="02020603050405020304" pitchFamily="18" charset="0"/>
              </a:rPr>
              <a:t> </a:t>
            </a:r>
            <a:endParaRPr lang="en-US" altLang="zh-CN" sz="2000" b="1" dirty="0">
              <a:latin typeface="Times New Roman" panose="02020603050405020304" pitchFamily="18" charset="0"/>
            </a:endParaRPr>
          </a:p>
        </p:txBody>
      </p:sp>
      <p:grpSp>
        <p:nvGrpSpPr>
          <p:cNvPr id="7" name="Group 54"/>
          <p:cNvGrpSpPr/>
          <p:nvPr/>
        </p:nvGrpSpPr>
        <p:grpSpPr>
          <a:xfrm>
            <a:off x="1371600" y="5638800"/>
            <a:ext cx="5638800" cy="533400"/>
            <a:chOff x="864" y="3552"/>
            <a:chExt cx="3552" cy="336"/>
          </a:xfrm>
        </p:grpSpPr>
        <p:grpSp>
          <p:nvGrpSpPr>
            <p:cNvPr id="31774" name="Group 39"/>
            <p:cNvGrpSpPr/>
            <p:nvPr/>
          </p:nvGrpSpPr>
          <p:grpSpPr>
            <a:xfrm>
              <a:off x="864" y="3552"/>
              <a:ext cx="1920" cy="288"/>
              <a:chOff x="3456" y="720"/>
              <a:chExt cx="1920" cy="288"/>
            </a:xfrm>
          </p:grpSpPr>
          <p:sp>
            <p:nvSpPr>
              <p:cNvPr id="31777" name="Rectangle 40"/>
              <p:cNvSpPr/>
              <p:nvPr/>
            </p:nvSpPr>
            <p:spPr>
              <a:xfrm>
                <a:off x="3456" y="720"/>
                <a:ext cx="1920" cy="288"/>
              </a:xfrm>
              <a:prstGeom prst="rect">
                <a:avLst/>
              </a:prstGeom>
              <a:noFill/>
              <a:ln w="9525">
                <a:noFill/>
              </a:ln>
            </p:spPr>
            <p:txBody>
              <a:bodyPr rIns="0"/>
              <a:lstStyle/>
              <a:p>
                <a:pPr marL="342900" indent="-342900" eaLnBrk="0" fontAlgn="base" hangingPunct="0"/>
                <a:r>
                  <a:rPr lang="en-US" altLang="zh-CN" b="1" dirty="0">
                    <a:latin typeface="Times New Roman" panose="02020603050405020304" pitchFamily="18" charset="0"/>
                  </a:rPr>
                  <a:t> </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B</a:t>
                </a:r>
                <a:r>
                  <a:rPr lang="en-US" altLang="zh-CN" sz="2000" b="1" baseline="-25000" dirty="0">
                    <a:latin typeface="Times New Roman" panose="02020603050405020304" pitchFamily="18" charset="0"/>
                  </a:rPr>
                  <a:t>8</a:t>
                </a:r>
                <a:r>
                  <a:rPr lang="en-US" altLang="zh-CN" sz="2000" b="1" dirty="0">
                    <a:latin typeface="Times New Roman" panose="02020603050405020304" pitchFamily="18" charset="0"/>
                  </a:rPr>
                  <a:t>     B</a:t>
                </a:r>
                <a:r>
                  <a:rPr lang="en-US" altLang="zh-CN" sz="2000" b="1" baseline="-25000" dirty="0">
                    <a:latin typeface="Times New Roman" panose="02020603050405020304" pitchFamily="18" charset="0"/>
                  </a:rPr>
                  <a:t>4</a:t>
                </a:r>
                <a:r>
                  <a:rPr lang="en-US" altLang="zh-CN" sz="2000" b="1" dirty="0">
                    <a:latin typeface="Times New Roman" panose="02020603050405020304" pitchFamily="18" charset="0"/>
                  </a:rPr>
                  <a:t>    B</a:t>
                </a:r>
                <a:r>
                  <a:rPr lang="en-US" altLang="zh-CN" sz="2000" b="1" baseline="-25000" dirty="0">
                    <a:latin typeface="Times New Roman" panose="02020603050405020304" pitchFamily="18" charset="0"/>
                  </a:rPr>
                  <a:t>2</a:t>
                </a:r>
                <a:r>
                  <a:rPr lang="en-US" altLang="zh-CN" sz="2000" b="1" dirty="0">
                    <a:latin typeface="Times New Roman" panose="02020603050405020304" pitchFamily="18" charset="0"/>
                  </a:rPr>
                  <a:t>    B</a:t>
                </a:r>
                <a:r>
                  <a:rPr lang="en-US" altLang="zh-CN" sz="2000" b="1" baseline="-25000" dirty="0">
                    <a:latin typeface="Times New Roman" panose="02020603050405020304" pitchFamily="18" charset="0"/>
                  </a:rPr>
                  <a:t>1</a:t>
                </a:r>
                <a:r>
                  <a:rPr lang="en-US" altLang="zh-CN" sz="2000" b="1" dirty="0">
                    <a:latin typeface="Times New Roman" panose="02020603050405020304" pitchFamily="18" charset="0"/>
                  </a:rPr>
                  <a:t>    P</a:t>
                </a:r>
              </a:p>
            </p:txBody>
          </p:sp>
          <p:graphicFrame>
            <p:nvGraphicFramePr>
              <p:cNvPr id="31750" name="Object 6"/>
              <p:cNvGraphicFramePr/>
              <p:nvPr/>
            </p:nvGraphicFramePr>
            <p:xfrm>
              <a:off x="4080" y="816"/>
              <a:ext cx="177" cy="192"/>
            </p:xfrm>
            <a:graphic>
              <a:graphicData uri="http://schemas.openxmlformats.org/presentationml/2006/ole">
                <mc:AlternateContent xmlns:mc="http://schemas.openxmlformats.org/markup-compatibility/2006">
                  <mc:Choice xmlns:v="urn:schemas-microsoft-com:vml" Requires="v">
                    <p:oleObj spid="_x0000_s33865" r:id="rId16" imgW="165100" imgH="177800" progId="Equation.3">
                      <p:embed/>
                    </p:oleObj>
                  </mc:Choice>
                  <mc:Fallback>
                    <p:oleObj r:id="rId16" imgW="165100" imgH="177800" progId="Equation.3">
                      <p:embed/>
                      <p:pic>
                        <p:nvPicPr>
                          <p:cNvPr id="0" name="图片 3104"/>
                          <p:cNvPicPr/>
                          <p:nvPr/>
                        </p:nvPicPr>
                        <p:blipFill>
                          <a:blip r:embed="rId4"/>
                          <a:stretch>
                            <a:fillRect/>
                          </a:stretch>
                        </p:blipFill>
                        <p:spPr>
                          <a:xfrm>
                            <a:off x="4080" y="816"/>
                            <a:ext cx="177" cy="192"/>
                          </a:xfrm>
                          <a:prstGeom prst="rect">
                            <a:avLst/>
                          </a:prstGeom>
                          <a:noFill/>
                          <a:ln w="38100">
                            <a:noFill/>
                            <a:miter/>
                          </a:ln>
                        </p:spPr>
                      </p:pic>
                    </p:oleObj>
                  </mc:Fallback>
                </mc:AlternateContent>
              </a:graphicData>
            </a:graphic>
          </p:graphicFrame>
          <p:graphicFrame>
            <p:nvGraphicFramePr>
              <p:cNvPr id="31751" name="Object 7"/>
              <p:cNvGraphicFramePr/>
              <p:nvPr/>
            </p:nvGraphicFramePr>
            <p:xfrm>
              <a:off x="4704" y="816"/>
              <a:ext cx="177" cy="192"/>
            </p:xfrm>
            <a:graphic>
              <a:graphicData uri="http://schemas.openxmlformats.org/presentationml/2006/ole">
                <mc:AlternateContent xmlns:mc="http://schemas.openxmlformats.org/markup-compatibility/2006">
                  <mc:Choice xmlns:v="urn:schemas-microsoft-com:vml" Requires="v">
                    <p:oleObj spid="_x0000_s33866" r:id="rId17" imgW="165100" imgH="177800" progId="Equation.3">
                      <p:embed/>
                    </p:oleObj>
                  </mc:Choice>
                  <mc:Fallback>
                    <p:oleObj r:id="rId17" imgW="165100" imgH="177800" progId="Equation.3">
                      <p:embed/>
                      <p:pic>
                        <p:nvPicPr>
                          <p:cNvPr id="0" name="图片 3105"/>
                          <p:cNvPicPr/>
                          <p:nvPr/>
                        </p:nvPicPr>
                        <p:blipFill>
                          <a:blip r:embed="rId4"/>
                          <a:stretch>
                            <a:fillRect/>
                          </a:stretch>
                        </p:blipFill>
                        <p:spPr>
                          <a:xfrm>
                            <a:off x="4704" y="816"/>
                            <a:ext cx="177" cy="192"/>
                          </a:xfrm>
                          <a:prstGeom prst="rect">
                            <a:avLst/>
                          </a:prstGeom>
                          <a:noFill/>
                          <a:ln w="38100">
                            <a:noFill/>
                            <a:miter/>
                          </a:ln>
                        </p:spPr>
                      </p:pic>
                    </p:oleObj>
                  </mc:Fallback>
                </mc:AlternateContent>
              </a:graphicData>
            </a:graphic>
          </p:graphicFrame>
          <p:graphicFrame>
            <p:nvGraphicFramePr>
              <p:cNvPr id="31752" name="Object 8"/>
              <p:cNvGraphicFramePr/>
              <p:nvPr/>
            </p:nvGraphicFramePr>
            <p:xfrm>
              <a:off x="4416" y="816"/>
              <a:ext cx="177" cy="192"/>
            </p:xfrm>
            <a:graphic>
              <a:graphicData uri="http://schemas.openxmlformats.org/presentationml/2006/ole">
                <mc:AlternateContent xmlns:mc="http://schemas.openxmlformats.org/markup-compatibility/2006">
                  <mc:Choice xmlns:v="urn:schemas-microsoft-com:vml" Requires="v">
                    <p:oleObj spid="_x0000_s33867" r:id="rId18" imgW="165100" imgH="177800" progId="Equation.3">
                      <p:embed/>
                    </p:oleObj>
                  </mc:Choice>
                  <mc:Fallback>
                    <p:oleObj r:id="rId18" imgW="165100" imgH="177800" progId="Equation.3">
                      <p:embed/>
                      <p:pic>
                        <p:nvPicPr>
                          <p:cNvPr id="0" name="图片 3106"/>
                          <p:cNvPicPr/>
                          <p:nvPr/>
                        </p:nvPicPr>
                        <p:blipFill>
                          <a:blip r:embed="rId4"/>
                          <a:stretch>
                            <a:fillRect/>
                          </a:stretch>
                        </p:blipFill>
                        <p:spPr>
                          <a:xfrm>
                            <a:off x="4416" y="816"/>
                            <a:ext cx="177" cy="192"/>
                          </a:xfrm>
                          <a:prstGeom prst="rect">
                            <a:avLst/>
                          </a:prstGeom>
                          <a:noFill/>
                          <a:ln w="38100">
                            <a:noFill/>
                            <a:miter/>
                          </a:ln>
                        </p:spPr>
                      </p:pic>
                    </p:oleObj>
                  </mc:Fallback>
                </mc:AlternateContent>
              </a:graphicData>
            </a:graphic>
          </p:graphicFrame>
          <p:graphicFrame>
            <p:nvGraphicFramePr>
              <p:cNvPr id="31753" name="Object 9"/>
              <p:cNvGraphicFramePr/>
              <p:nvPr/>
            </p:nvGraphicFramePr>
            <p:xfrm>
              <a:off x="5040" y="816"/>
              <a:ext cx="177" cy="192"/>
            </p:xfrm>
            <a:graphic>
              <a:graphicData uri="http://schemas.openxmlformats.org/presentationml/2006/ole">
                <mc:AlternateContent xmlns:mc="http://schemas.openxmlformats.org/markup-compatibility/2006">
                  <mc:Choice xmlns:v="urn:schemas-microsoft-com:vml" Requires="v">
                    <p:oleObj spid="_x0000_s33868" r:id="rId19" imgW="165100" imgH="177800" progId="Equation.3">
                      <p:embed/>
                    </p:oleObj>
                  </mc:Choice>
                  <mc:Fallback>
                    <p:oleObj r:id="rId19" imgW="165100" imgH="177800" progId="Equation.3">
                      <p:embed/>
                      <p:pic>
                        <p:nvPicPr>
                          <p:cNvPr id="0" name="图片 3107"/>
                          <p:cNvPicPr/>
                          <p:nvPr/>
                        </p:nvPicPr>
                        <p:blipFill>
                          <a:blip r:embed="rId4"/>
                          <a:stretch>
                            <a:fillRect/>
                          </a:stretch>
                        </p:blipFill>
                        <p:spPr>
                          <a:xfrm>
                            <a:off x="5040" y="816"/>
                            <a:ext cx="177" cy="192"/>
                          </a:xfrm>
                          <a:prstGeom prst="rect">
                            <a:avLst/>
                          </a:prstGeom>
                          <a:noFill/>
                          <a:ln w="38100">
                            <a:noFill/>
                            <a:miter/>
                          </a:ln>
                        </p:spPr>
                      </p:pic>
                    </p:oleObj>
                  </mc:Fallback>
                </mc:AlternateContent>
              </a:graphicData>
            </a:graphic>
          </p:graphicFrame>
        </p:grpSp>
        <p:grpSp>
          <p:nvGrpSpPr>
            <p:cNvPr id="31775" name="Group 45"/>
            <p:cNvGrpSpPr/>
            <p:nvPr/>
          </p:nvGrpSpPr>
          <p:grpSpPr>
            <a:xfrm>
              <a:off x="2736" y="3600"/>
              <a:ext cx="1680" cy="288"/>
              <a:chOff x="3360" y="2928"/>
              <a:chExt cx="1680" cy="288"/>
            </a:xfrm>
          </p:grpSpPr>
          <p:sp>
            <p:nvSpPr>
              <p:cNvPr id="31776" name="Rectangle 46"/>
              <p:cNvSpPr/>
              <p:nvPr/>
            </p:nvSpPr>
            <p:spPr>
              <a:xfrm>
                <a:off x="3360" y="2928"/>
                <a:ext cx="1680" cy="288"/>
              </a:xfrm>
              <a:prstGeom prst="rect">
                <a:avLst/>
              </a:prstGeom>
              <a:noFill/>
              <a:ln w="9525">
                <a:noFill/>
              </a:ln>
            </p:spPr>
            <p:txBody>
              <a:bodyPr rIns="0"/>
              <a:lstStyle/>
              <a:p>
                <a:pPr marL="342900" indent="-342900" eaLnBrk="0" fontAlgn="base" hangingPunct="0"/>
                <a:r>
                  <a:rPr lang="en-US" altLang="zh-CN" sz="2000" b="1" dirty="0">
                    <a:latin typeface="Times New Roman" panose="02020603050405020304" pitchFamily="18" charset="0"/>
                  </a:rPr>
                  <a:t>=1     0      1     1      1=0</a:t>
                </a:r>
              </a:p>
            </p:txBody>
          </p:sp>
          <p:graphicFrame>
            <p:nvGraphicFramePr>
              <p:cNvPr id="31746" name="Object 2"/>
              <p:cNvGraphicFramePr/>
              <p:nvPr/>
            </p:nvGraphicFramePr>
            <p:xfrm>
              <a:off x="3552" y="2976"/>
              <a:ext cx="177" cy="192"/>
            </p:xfrm>
            <a:graphic>
              <a:graphicData uri="http://schemas.openxmlformats.org/presentationml/2006/ole">
                <mc:AlternateContent xmlns:mc="http://schemas.openxmlformats.org/markup-compatibility/2006">
                  <mc:Choice xmlns:v="urn:schemas-microsoft-com:vml" Requires="v">
                    <p:oleObj spid="_x0000_s33869" r:id="rId20" imgW="165100" imgH="177800" progId="Equation.3">
                      <p:embed/>
                    </p:oleObj>
                  </mc:Choice>
                  <mc:Fallback>
                    <p:oleObj r:id="rId20" imgW="165100" imgH="177800" progId="Equation.3">
                      <p:embed/>
                      <p:pic>
                        <p:nvPicPr>
                          <p:cNvPr id="0" name="图片 3108"/>
                          <p:cNvPicPr/>
                          <p:nvPr/>
                        </p:nvPicPr>
                        <p:blipFill>
                          <a:blip r:embed="rId4"/>
                          <a:stretch>
                            <a:fillRect/>
                          </a:stretch>
                        </p:blipFill>
                        <p:spPr>
                          <a:xfrm>
                            <a:off x="3552" y="2976"/>
                            <a:ext cx="177" cy="192"/>
                          </a:xfrm>
                          <a:prstGeom prst="rect">
                            <a:avLst/>
                          </a:prstGeom>
                          <a:noFill/>
                          <a:ln w="38100">
                            <a:noFill/>
                            <a:miter/>
                          </a:ln>
                        </p:spPr>
                      </p:pic>
                    </p:oleObj>
                  </mc:Fallback>
                </mc:AlternateContent>
              </a:graphicData>
            </a:graphic>
          </p:graphicFrame>
          <p:graphicFrame>
            <p:nvGraphicFramePr>
              <p:cNvPr id="31747" name="Object 3"/>
              <p:cNvGraphicFramePr/>
              <p:nvPr/>
            </p:nvGraphicFramePr>
            <p:xfrm>
              <a:off x="4176" y="2976"/>
              <a:ext cx="177" cy="192"/>
            </p:xfrm>
            <a:graphic>
              <a:graphicData uri="http://schemas.openxmlformats.org/presentationml/2006/ole">
                <mc:AlternateContent xmlns:mc="http://schemas.openxmlformats.org/markup-compatibility/2006">
                  <mc:Choice xmlns:v="urn:schemas-microsoft-com:vml" Requires="v">
                    <p:oleObj spid="_x0000_s33870" r:id="rId21" imgW="165100" imgH="177800" progId="Equation.3">
                      <p:embed/>
                    </p:oleObj>
                  </mc:Choice>
                  <mc:Fallback>
                    <p:oleObj r:id="rId21" imgW="165100" imgH="177800" progId="Equation.3">
                      <p:embed/>
                      <p:pic>
                        <p:nvPicPr>
                          <p:cNvPr id="0" name="图片 3109"/>
                          <p:cNvPicPr/>
                          <p:nvPr/>
                        </p:nvPicPr>
                        <p:blipFill>
                          <a:blip r:embed="rId4"/>
                          <a:stretch>
                            <a:fillRect/>
                          </a:stretch>
                        </p:blipFill>
                        <p:spPr>
                          <a:xfrm>
                            <a:off x="4176" y="2976"/>
                            <a:ext cx="177" cy="192"/>
                          </a:xfrm>
                          <a:prstGeom prst="rect">
                            <a:avLst/>
                          </a:prstGeom>
                          <a:noFill/>
                          <a:ln w="38100">
                            <a:noFill/>
                            <a:miter/>
                          </a:ln>
                        </p:spPr>
                      </p:pic>
                    </p:oleObj>
                  </mc:Fallback>
                </mc:AlternateContent>
              </a:graphicData>
            </a:graphic>
          </p:graphicFrame>
          <p:graphicFrame>
            <p:nvGraphicFramePr>
              <p:cNvPr id="31748" name="Object 4"/>
              <p:cNvGraphicFramePr/>
              <p:nvPr/>
            </p:nvGraphicFramePr>
            <p:xfrm>
              <a:off x="3888" y="2976"/>
              <a:ext cx="177" cy="192"/>
            </p:xfrm>
            <a:graphic>
              <a:graphicData uri="http://schemas.openxmlformats.org/presentationml/2006/ole">
                <mc:AlternateContent xmlns:mc="http://schemas.openxmlformats.org/markup-compatibility/2006">
                  <mc:Choice xmlns:v="urn:schemas-microsoft-com:vml" Requires="v">
                    <p:oleObj spid="_x0000_s33871" r:id="rId22" imgW="165100" imgH="177800" progId="Equation.3">
                      <p:embed/>
                    </p:oleObj>
                  </mc:Choice>
                  <mc:Fallback>
                    <p:oleObj r:id="rId22" imgW="165100" imgH="177800" progId="Equation.3">
                      <p:embed/>
                      <p:pic>
                        <p:nvPicPr>
                          <p:cNvPr id="0" name="图片 3110"/>
                          <p:cNvPicPr/>
                          <p:nvPr/>
                        </p:nvPicPr>
                        <p:blipFill>
                          <a:blip r:embed="rId4"/>
                          <a:stretch>
                            <a:fillRect/>
                          </a:stretch>
                        </p:blipFill>
                        <p:spPr>
                          <a:xfrm>
                            <a:off x="3888" y="2976"/>
                            <a:ext cx="177" cy="192"/>
                          </a:xfrm>
                          <a:prstGeom prst="rect">
                            <a:avLst/>
                          </a:prstGeom>
                          <a:noFill/>
                          <a:ln w="38100">
                            <a:noFill/>
                            <a:miter/>
                          </a:ln>
                        </p:spPr>
                      </p:pic>
                    </p:oleObj>
                  </mc:Fallback>
                </mc:AlternateContent>
              </a:graphicData>
            </a:graphic>
          </p:graphicFrame>
          <p:graphicFrame>
            <p:nvGraphicFramePr>
              <p:cNvPr id="31749" name="Object 5"/>
              <p:cNvGraphicFramePr/>
              <p:nvPr/>
            </p:nvGraphicFramePr>
            <p:xfrm>
              <a:off x="4464" y="2976"/>
              <a:ext cx="177" cy="192"/>
            </p:xfrm>
            <a:graphic>
              <a:graphicData uri="http://schemas.openxmlformats.org/presentationml/2006/ole">
                <mc:AlternateContent xmlns:mc="http://schemas.openxmlformats.org/markup-compatibility/2006">
                  <mc:Choice xmlns:v="urn:schemas-microsoft-com:vml" Requires="v">
                    <p:oleObj spid="_x0000_s33872" r:id="rId23" imgW="165100" imgH="177800" progId="Equation.3">
                      <p:embed/>
                    </p:oleObj>
                  </mc:Choice>
                  <mc:Fallback>
                    <p:oleObj r:id="rId23" imgW="165100" imgH="177800" progId="Equation.3">
                      <p:embed/>
                      <p:pic>
                        <p:nvPicPr>
                          <p:cNvPr id="0" name="图片 3111"/>
                          <p:cNvPicPr/>
                          <p:nvPr/>
                        </p:nvPicPr>
                        <p:blipFill>
                          <a:blip r:embed="rId4"/>
                          <a:stretch>
                            <a:fillRect/>
                          </a:stretch>
                        </p:blipFill>
                        <p:spPr>
                          <a:xfrm>
                            <a:off x="4464" y="2976"/>
                            <a:ext cx="177" cy="192"/>
                          </a:xfrm>
                          <a:prstGeom prst="rect">
                            <a:avLst/>
                          </a:prstGeom>
                          <a:noFill/>
                          <a:ln w="38100">
                            <a:noFill/>
                            <a:miter/>
                          </a:ln>
                        </p:spPr>
                      </p:pic>
                    </p:oleObj>
                  </mc:Fallback>
                </mc:AlternateContent>
              </a:graphicData>
            </a:graphic>
          </p:graphicFrame>
        </p:grpSp>
      </p:grpSp>
      <p:sp>
        <p:nvSpPr>
          <p:cNvPr id="79924" name="AutoShape 52"/>
          <p:cNvSpPr/>
          <p:nvPr/>
        </p:nvSpPr>
        <p:spPr>
          <a:xfrm>
            <a:off x="7086600" y="5410200"/>
            <a:ext cx="1003300" cy="873125"/>
          </a:xfrm>
          <a:prstGeom prst="irregularSeal1">
            <a:avLst/>
          </a:prstGeom>
          <a:solidFill>
            <a:srgbClr val="FF0066"/>
          </a:solidFill>
          <a:ln w="9525">
            <a:noFill/>
          </a:ln>
        </p:spPr>
        <p:txBody>
          <a:bodyPr wrap="none" anchor="ctr" anchorCtr="0">
            <a:spAutoFit/>
          </a:bodyPr>
          <a:lstStyle/>
          <a:p>
            <a:pPr algn="ctr"/>
            <a:r>
              <a:rPr lang="zh-CN" altLang="en-US" sz="1800" dirty="0">
                <a:latin typeface="Times New Roman" panose="02020603050405020304" pitchFamily="18" charset="0"/>
                <a:ea typeface="黑体" panose="02010609060101010101" pitchFamily="49" charset="-122"/>
              </a:rPr>
              <a:t>出错</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90"/>
                                        </p:tgtEl>
                                        <p:attrNameLst>
                                          <p:attrName>style.visibility</p:attrName>
                                        </p:attrNameLst>
                                      </p:cBhvr>
                                      <p:to>
                                        <p:strVal val="visible"/>
                                      </p:to>
                                    </p:set>
                                    <p:anim calcmode="lin" valueType="num">
                                      <p:cBhvr additive="base">
                                        <p:cTn id="13" dur="500" fill="hold"/>
                                        <p:tgtEl>
                                          <p:spTgt spid="79890"/>
                                        </p:tgtEl>
                                        <p:attrNameLst>
                                          <p:attrName>ppt_x</p:attrName>
                                        </p:attrNameLst>
                                      </p:cBhvr>
                                      <p:tavLst>
                                        <p:tav tm="0">
                                          <p:val>
                                            <p:strVal val="0-#ppt_w/2"/>
                                          </p:val>
                                        </p:tav>
                                        <p:tav tm="100000">
                                          <p:val>
                                            <p:strVal val="#ppt_x"/>
                                          </p:val>
                                        </p:tav>
                                      </p:tavLst>
                                    </p:anim>
                                    <p:anim calcmode="lin" valueType="num">
                                      <p:cBhvr additive="base">
                                        <p:cTn id="14" dur="500" fill="hold"/>
                                        <p:tgtEl>
                                          <p:spTgt spid="7989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9910"/>
                                        </p:tgtEl>
                                        <p:attrNameLst>
                                          <p:attrName>style.visibility</p:attrName>
                                        </p:attrNameLst>
                                      </p:cBhvr>
                                      <p:to>
                                        <p:strVal val="visible"/>
                                      </p:to>
                                    </p:set>
                                    <p:anim calcmode="lin" valueType="num">
                                      <p:cBhvr additive="base">
                                        <p:cTn id="25" dur="500" fill="hold"/>
                                        <p:tgtEl>
                                          <p:spTgt spid="79910"/>
                                        </p:tgtEl>
                                        <p:attrNameLst>
                                          <p:attrName>ppt_x</p:attrName>
                                        </p:attrNameLst>
                                      </p:cBhvr>
                                      <p:tavLst>
                                        <p:tav tm="0">
                                          <p:val>
                                            <p:strVal val="0-#ppt_w/2"/>
                                          </p:val>
                                        </p:tav>
                                        <p:tav tm="100000">
                                          <p:val>
                                            <p:strVal val="#ppt_x"/>
                                          </p:val>
                                        </p:tav>
                                      </p:tavLst>
                                    </p:anim>
                                    <p:anim calcmode="lin" valueType="num">
                                      <p:cBhvr additive="base">
                                        <p:cTn id="26" dur="500" fill="hold"/>
                                        <p:tgtEl>
                                          <p:spTgt spid="799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slide(fromRigh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79924"/>
                                        </p:tgtEl>
                                        <p:attrNameLst>
                                          <p:attrName>style.visibility</p:attrName>
                                        </p:attrNameLst>
                                      </p:cBhvr>
                                      <p:to>
                                        <p:strVal val="visible"/>
                                      </p:to>
                                    </p:set>
                                    <p:anim calcmode="lin" valueType="num">
                                      <p:cBhvr additive="base">
                                        <p:cTn id="36" dur="500" fill="hold"/>
                                        <p:tgtEl>
                                          <p:spTgt spid="79924"/>
                                        </p:tgtEl>
                                        <p:attrNameLst>
                                          <p:attrName>ppt_x</p:attrName>
                                        </p:attrNameLst>
                                      </p:cBhvr>
                                      <p:tavLst>
                                        <p:tav tm="0">
                                          <p:val>
                                            <p:strVal val="1+#ppt_w/2"/>
                                          </p:val>
                                        </p:tav>
                                        <p:tav tm="100000">
                                          <p:val>
                                            <p:strVal val="#ppt_x"/>
                                          </p:val>
                                        </p:tav>
                                      </p:tavLst>
                                    </p:anim>
                                    <p:anim calcmode="lin" valueType="num">
                                      <p:cBhvr additive="base">
                                        <p:cTn id="37" dur="500" fill="hold"/>
                                        <p:tgtEl>
                                          <p:spTgt spid="79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90" grpId="0"/>
      <p:bldP spid="79910" grpId="0"/>
      <p:bldP spid="7992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p:nvPr/>
        </p:nvGrpSpPr>
        <p:grpSpPr>
          <a:xfrm>
            <a:off x="917575" y="1595438"/>
            <a:ext cx="7316788" cy="3506787"/>
            <a:chOff x="578" y="911"/>
            <a:chExt cx="4609" cy="2209"/>
          </a:xfrm>
        </p:grpSpPr>
        <p:sp>
          <p:nvSpPr>
            <p:cNvPr id="104451" name="Text Box 3"/>
            <p:cNvSpPr txBox="1"/>
            <p:nvPr/>
          </p:nvSpPr>
          <p:spPr>
            <a:xfrm>
              <a:off x="1075" y="911"/>
              <a:ext cx="4090" cy="381"/>
            </a:xfrm>
            <a:prstGeom prst="rect">
              <a:avLst/>
            </a:prstGeom>
            <a:noFill/>
            <a:ln w="9525">
              <a:noFill/>
            </a:ln>
          </p:spPr>
          <p:txBody>
            <a:bodyPr>
              <a:spAutoFit/>
            </a:bodyPr>
            <a:lstStyle/>
            <a:p>
              <a:pPr fontAlgn="base">
                <a:lnSpc>
                  <a:spcPct val="120000"/>
                </a:lnSpc>
                <a:spcBef>
                  <a:spcPct val="50000"/>
                </a:spcBef>
              </a:pPr>
              <a:r>
                <a:rPr lang="zh-CN" altLang="en-US" dirty="0">
                  <a:latin typeface="Times New Roman" panose="02020603050405020304" pitchFamily="18" charset="0"/>
                </a:rPr>
                <a:t>奇偶校验码可发现奇数位错误，但不能</a:t>
              </a:r>
            </a:p>
          </p:txBody>
        </p:sp>
        <p:grpSp>
          <p:nvGrpSpPr>
            <p:cNvPr id="104452" name="Group 16"/>
            <p:cNvGrpSpPr/>
            <p:nvPr/>
          </p:nvGrpSpPr>
          <p:grpSpPr>
            <a:xfrm>
              <a:off x="2684" y="1385"/>
              <a:ext cx="2353" cy="327"/>
              <a:chOff x="2230" y="1196"/>
              <a:chExt cx="2353" cy="327"/>
            </a:xfrm>
          </p:grpSpPr>
          <p:sp>
            <p:nvSpPr>
              <p:cNvPr id="104460" name="Rectangle 5"/>
              <p:cNvSpPr/>
              <p:nvPr/>
            </p:nvSpPr>
            <p:spPr>
              <a:xfrm>
                <a:off x="3494" y="1254"/>
                <a:ext cx="168" cy="216"/>
              </a:xfrm>
              <a:prstGeom prst="rect">
                <a:avLst/>
              </a:prstGeom>
              <a:noFill/>
              <a:ln w="9525" cap="flat" cmpd="sng">
                <a:solidFill>
                  <a:srgbClr val="FF00FF"/>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104461" name="Rectangle 6"/>
              <p:cNvSpPr/>
              <p:nvPr/>
            </p:nvSpPr>
            <p:spPr>
              <a:xfrm>
                <a:off x="2264" y="1254"/>
                <a:ext cx="168" cy="216"/>
              </a:xfrm>
              <a:prstGeom prst="rect">
                <a:avLst/>
              </a:prstGeom>
              <a:noFill/>
              <a:ln w="9525" cap="flat" cmpd="sng">
                <a:solidFill>
                  <a:srgbClr val="FF00FF"/>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104462" name="Rectangle 7"/>
              <p:cNvSpPr/>
              <p:nvPr/>
            </p:nvSpPr>
            <p:spPr>
              <a:xfrm>
                <a:off x="2230" y="1196"/>
                <a:ext cx="2353" cy="327"/>
              </a:xfrm>
              <a:prstGeom prst="rect">
                <a:avLst/>
              </a:prstGeom>
              <a:noFill/>
              <a:ln w="9525">
                <a:noFill/>
              </a:ln>
            </p:spPr>
            <p:txBody>
              <a:bodyPr wrap="none">
                <a:spAutoFit/>
              </a:bodyPr>
              <a:lstStyle/>
              <a:p>
                <a:pPr fontAlgn="base">
                  <a:spcBef>
                    <a:spcPct val="50000"/>
                  </a:spcBef>
                </a:pPr>
                <a:r>
                  <a:rPr lang="en-US" altLang="zh-CN" b="1" dirty="0">
                    <a:solidFill>
                      <a:srgbClr val="FF00FF"/>
                    </a:solidFill>
                    <a:latin typeface="Times New Roman" panose="02020603050405020304" pitchFamily="18" charset="0"/>
                  </a:rPr>
                  <a:t>1</a:t>
                </a:r>
                <a:r>
                  <a:rPr lang="en-US" altLang="zh-CN" dirty="0">
                    <a:latin typeface="Times New Roman" panose="02020603050405020304" pitchFamily="18" charset="0"/>
                  </a:rPr>
                  <a:t> 0011010</a:t>
                </a:r>
                <a:r>
                  <a:rPr lang="en-US" altLang="zh-CN" dirty="0">
                    <a:latin typeface="Times New Roman" panose="02020603050405020304" pitchFamily="18" charset="0"/>
                    <a:sym typeface="Symbol" panose="05050102010706020507" pitchFamily="18" charset="2"/>
                  </a:rPr>
                  <a:t> </a:t>
                </a:r>
                <a:r>
                  <a:rPr lang="en-US" altLang="zh-CN" b="1" dirty="0">
                    <a:solidFill>
                      <a:srgbClr val="FF00FF"/>
                    </a:solidFill>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0011011 </a:t>
                </a:r>
              </a:p>
            </p:txBody>
          </p:sp>
        </p:grpSp>
        <p:sp>
          <p:nvSpPr>
            <p:cNvPr id="104453" name="Text Box 9"/>
            <p:cNvSpPr txBox="1"/>
            <p:nvPr/>
          </p:nvSpPr>
          <p:spPr>
            <a:xfrm>
              <a:off x="598" y="1818"/>
              <a:ext cx="4589" cy="381"/>
            </a:xfrm>
            <a:prstGeom prst="rect">
              <a:avLst/>
            </a:prstGeom>
            <a:noFill/>
            <a:ln w="9525">
              <a:noFill/>
            </a:ln>
          </p:spPr>
          <p:txBody>
            <a:bodyPr>
              <a:spAutoFit/>
            </a:bodyPr>
            <a:lstStyle/>
            <a:p>
              <a:pPr fontAlgn="base">
                <a:lnSpc>
                  <a:spcPct val="120000"/>
                </a:lnSpc>
                <a:spcBef>
                  <a:spcPct val="50000"/>
                </a:spcBef>
              </a:pPr>
              <a:r>
                <a:rPr lang="zh-CN" altLang="en-US" dirty="0">
                  <a:latin typeface="Times New Roman" panose="02020603050405020304" pitchFamily="18" charset="0"/>
                </a:rPr>
                <a:t>出现的错误</a:t>
              </a:r>
              <a:r>
                <a:rPr lang="en-US" altLang="zh-CN" dirty="0">
                  <a:latin typeface="Times New Roman" panose="02020603050405020304" pitchFamily="18" charset="0"/>
                </a:rPr>
                <a:t>, </a:t>
              </a:r>
              <a:r>
                <a:rPr lang="zh-CN" altLang="en-US" dirty="0">
                  <a:latin typeface="Times New Roman" panose="02020603050405020304" pitchFamily="18" charset="0"/>
                </a:rPr>
                <a:t>但并不知道是哪一位出了错</a:t>
              </a:r>
              <a:r>
                <a:rPr lang="en-US" altLang="zh-CN" dirty="0">
                  <a:latin typeface="Times New Roman" panose="02020603050405020304" pitchFamily="18" charset="0"/>
                </a:rPr>
                <a:t>.</a:t>
              </a:r>
              <a:r>
                <a:rPr lang="zh-CN" altLang="en-US" dirty="0">
                  <a:latin typeface="Times New Roman" panose="02020603050405020304" pitchFamily="18" charset="0"/>
                </a:rPr>
                <a:t>虽然</a:t>
              </a:r>
            </a:p>
          </p:txBody>
        </p:sp>
        <p:grpSp>
          <p:nvGrpSpPr>
            <p:cNvPr id="104454" name="Group 10"/>
            <p:cNvGrpSpPr/>
            <p:nvPr/>
          </p:nvGrpSpPr>
          <p:grpSpPr>
            <a:xfrm>
              <a:off x="665" y="2312"/>
              <a:ext cx="4309" cy="327"/>
              <a:chOff x="770" y="3074"/>
              <a:chExt cx="4309" cy="327"/>
            </a:xfrm>
          </p:grpSpPr>
          <p:sp>
            <p:nvSpPr>
              <p:cNvPr id="104457" name="Rectangle 11"/>
              <p:cNvSpPr/>
              <p:nvPr/>
            </p:nvSpPr>
            <p:spPr>
              <a:xfrm>
                <a:off x="2364" y="3132"/>
                <a:ext cx="168" cy="216"/>
              </a:xfrm>
              <a:prstGeom prst="rect">
                <a:avLst/>
              </a:prstGeom>
              <a:noFill/>
              <a:ln w="9525" cap="flat" cmpd="sng">
                <a:solidFill>
                  <a:srgbClr val="FF00FF"/>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104458" name="Rectangle 12"/>
              <p:cNvSpPr/>
              <p:nvPr/>
            </p:nvSpPr>
            <p:spPr>
              <a:xfrm>
                <a:off x="804" y="3132"/>
                <a:ext cx="168" cy="216"/>
              </a:xfrm>
              <a:prstGeom prst="rect">
                <a:avLst/>
              </a:prstGeom>
              <a:noFill/>
              <a:ln w="9525" cap="flat" cmpd="sng">
                <a:solidFill>
                  <a:srgbClr val="FF00FF"/>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104459" name="Rectangle 13"/>
              <p:cNvSpPr/>
              <p:nvPr/>
            </p:nvSpPr>
            <p:spPr>
              <a:xfrm>
                <a:off x="770" y="3074"/>
                <a:ext cx="4309" cy="327"/>
              </a:xfrm>
              <a:prstGeom prst="rect">
                <a:avLst/>
              </a:prstGeom>
              <a:noFill/>
              <a:ln w="9525">
                <a:noFill/>
              </a:ln>
            </p:spPr>
            <p:txBody>
              <a:bodyPr wrap="none">
                <a:spAutoFit/>
              </a:bodyPr>
              <a:lstStyle/>
              <a:p>
                <a:pPr fontAlgn="base">
                  <a:spcBef>
                    <a:spcPct val="50000"/>
                  </a:spcBef>
                </a:pPr>
                <a:r>
                  <a:rPr lang="en-US" altLang="zh-CN" b="1" dirty="0">
                    <a:solidFill>
                      <a:srgbClr val="FF00FF"/>
                    </a:solidFill>
                    <a:latin typeface="Times New Roman" panose="02020603050405020304" pitchFamily="18" charset="0"/>
                  </a:rPr>
                  <a:t>1</a:t>
                </a:r>
                <a:r>
                  <a:rPr lang="en-US" altLang="zh-CN" dirty="0">
                    <a:latin typeface="Times New Roman" panose="02020603050405020304" pitchFamily="18" charset="0"/>
                  </a:rPr>
                  <a:t> 0 0 1 1 0 1 0</a:t>
                </a:r>
                <a:r>
                  <a:rPr lang="en-US" altLang="zh-CN" dirty="0">
                    <a:latin typeface="Times New Roman" panose="02020603050405020304" pitchFamily="18" charset="0"/>
                    <a:sym typeface="Symbol" panose="05050102010706020507" pitchFamily="18" charset="2"/>
                  </a:rPr>
                  <a:t> </a:t>
                </a:r>
                <a:r>
                  <a:rPr lang="en-US" altLang="zh-CN" b="1" dirty="0">
                    <a:solidFill>
                      <a:srgbClr val="FF00FF"/>
                    </a:solidFill>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0 0 1 1 0 0 1</a:t>
                </a:r>
                <a:r>
                  <a:rPr lang="zh-CN" altLang="en-US" dirty="0">
                    <a:latin typeface="Times New Roman" panose="02020603050405020304" pitchFamily="18" charset="0"/>
                    <a:sym typeface="Symbol" panose="05050102010706020507" pitchFamily="18" charset="2"/>
                  </a:rPr>
                  <a:t>出现了错误，</a:t>
                </a:r>
              </a:p>
            </p:txBody>
          </p:sp>
        </p:grpSp>
        <p:sp>
          <p:nvSpPr>
            <p:cNvPr id="104455" name="Text Box 14"/>
            <p:cNvSpPr txBox="1"/>
            <p:nvPr/>
          </p:nvSpPr>
          <p:spPr>
            <a:xfrm>
              <a:off x="578" y="2793"/>
              <a:ext cx="1900" cy="327"/>
            </a:xfrm>
            <a:prstGeom prst="rect">
              <a:avLst/>
            </a:prstGeom>
            <a:noFill/>
            <a:ln w="9525">
              <a:noFill/>
            </a:ln>
          </p:spPr>
          <p:txBody>
            <a:bodyPr wrap="none">
              <a:spAutoFit/>
            </a:bodyPr>
            <a:lstStyle/>
            <a:p>
              <a:pPr fontAlgn="base"/>
              <a:r>
                <a:rPr lang="zh-CN" altLang="en-US" dirty="0">
                  <a:latin typeface="Times New Roman" panose="02020603050405020304" pitchFamily="18" charset="0"/>
                  <a:sym typeface="Symbol" panose="05050102010706020507" pitchFamily="18" charset="2"/>
                </a:rPr>
                <a:t>但</a:t>
              </a:r>
              <a:r>
                <a:rPr lang="zh-CN" altLang="en-US" dirty="0">
                  <a:latin typeface="Times New Roman" panose="02020603050405020304" pitchFamily="18" charset="0"/>
                </a:rPr>
                <a:t>我们无法知道。</a:t>
              </a:r>
            </a:p>
          </p:txBody>
        </p:sp>
        <p:sp>
          <p:nvSpPr>
            <p:cNvPr id="104456" name="Rectangle 15"/>
            <p:cNvSpPr/>
            <p:nvPr/>
          </p:nvSpPr>
          <p:spPr>
            <a:xfrm>
              <a:off x="635" y="1384"/>
              <a:ext cx="2120" cy="327"/>
            </a:xfrm>
            <a:prstGeom prst="rect">
              <a:avLst/>
            </a:prstGeom>
            <a:noFill/>
            <a:ln w="9525">
              <a:noFill/>
            </a:ln>
          </p:spPr>
          <p:txBody>
            <a:bodyPr wrap="none">
              <a:spAutoFit/>
            </a:bodyPr>
            <a:lstStyle/>
            <a:p>
              <a:pPr fontAlgn="base"/>
              <a:r>
                <a:rPr lang="zh-CN" altLang="en-US" dirty="0">
                  <a:latin typeface="Times New Roman" panose="02020603050405020304" pitchFamily="18" charset="0"/>
                </a:rPr>
                <a:t>发现偶数位错误。如</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7" name="Text Box 7"/>
          <p:cNvSpPr txBox="1">
            <a:spLocks noChangeArrowheads="1"/>
          </p:cNvSpPr>
          <p:nvPr/>
        </p:nvSpPr>
        <p:spPr bwMode="auto">
          <a:xfrm>
            <a:off x="771525" y="571500"/>
            <a:ext cx="7219950" cy="579438"/>
          </a:xfrm>
          <a:prstGeom prst="rect">
            <a:avLst/>
          </a:prstGeom>
          <a:noFill/>
          <a:ln w="9525">
            <a:noFill/>
            <a:miter lim="800000"/>
          </a:ln>
          <a:effectLst/>
        </p:spPr>
        <p:txBody>
          <a:bodyPr>
            <a:spAutoFit/>
          </a:bodyPr>
          <a:lstStyle/>
          <a:p>
            <a:pPr marR="0" defTabSz="914400">
              <a:buClrTx/>
              <a:buSzTx/>
              <a:buFontTx/>
              <a:buNone/>
              <a:defRPr/>
            </a:pPr>
            <a:r>
              <a:rPr kumimoji="1" lang="en-US" altLang="zh-CN" b="1" kern="1200" cap="none" spc="0" normalizeH="0" baseline="0" noProof="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zh-CN" altLang="en-US" sz="3200" b="1" kern="1200" cap="none" spc="0" normalizeH="0" baseline="0" noProof="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关于“二进制节省设备”的证明：</a:t>
            </a:r>
            <a:r>
              <a:rPr kumimoji="1" lang="zh-CN" altLang="en-US" sz="3200" b="1" kern="1200" cap="none" spc="0" normalizeH="0" baseline="0" noProof="0">
                <a:solidFill>
                  <a:srgbClr val="0000FF"/>
                </a:solidFill>
                <a:latin typeface="Times New Roman" panose="02020603050405020304" pitchFamily="18" charset="0"/>
                <a:ea typeface="宋体" panose="02010600030101010101" pitchFamily="2" charset="-122"/>
                <a:cs typeface="+mn-cs"/>
              </a:rPr>
              <a:t> </a:t>
            </a:r>
          </a:p>
        </p:txBody>
      </p:sp>
      <p:sp>
        <p:nvSpPr>
          <p:cNvPr id="66568" name="Text Box 8"/>
          <p:cNvSpPr txBox="1"/>
          <p:nvPr/>
        </p:nvSpPr>
        <p:spPr>
          <a:xfrm>
            <a:off x="965200" y="1273175"/>
            <a:ext cx="7470775" cy="4765675"/>
          </a:xfrm>
          <a:prstGeom prst="rect">
            <a:avLst/>
          </a:prstGeom>
          <a:noFill/>
          <a:ln w="9525">
            <a:noFill/>
          </a:ln>
        </p:spPr>
        <p:txBody>
          <a:bodyPr>
            <a:spAutoFit/>
          </a:bodyPr>
          <a:lstStyle/>
          <a:p>
            <a:pPr fontAlgn="base">
              <a:spcBef>
                <a:spcPct val="10000"/>
              </a:spcBef>
              <a:spcAft>
                <a:spcPct val="10000"/>
              </a:spcAft>
            </a:pPr>
            <a:r>
              <a:rPr lang="en-US" altLang="zh-CN" sz="2400" b="1" dirty="0">
                <a:latin typeface="宋体" panose="02010600030101010101" pitchFamily="2" charset="-122"/>
              </a:rPr>
              <a:t>1</a:t>
            </a:r>
            <a:r>
              <a:rPr lang="zh-CN" altLang="en-US" sz="2400" b="1" dirty="0">
                <a:latin typeface="宋体" panose="02010600030101010101" pitchFamily="2" charset="-122"/>
              </a:rPr>
              <a:t>）设</a:t>
            </a:r>
            <a:r>
              <a:rPr lang="en-US" altLang="zh-CN" sz="2400" b="1" i="1" dirty="0">
                <a:latin typeface="宋体" panose="02010600030101010101" pitchFamily="2" charset="-122"/>
              </a:rPr>
              <a:t>n</a:t>
            </a:r>
            <a:r>
              <a:rPr lang="zh-CN" altLang="en-US" sz="2400" b="1" dirty="0">
                <a:latin typeface="宋体" panose="02010600030101010101" pitchFamily="2" charset="-122"/>
              </a:rPr>
              <a:t>是数的位数，</a:t>
            </a:r>
            <a:r>
              <a:rPr lang="en-US" altLang="zh-CN" sz="2400" b="1" dirty="0">
                <a:latin typeface="宋体" panose="02010600030101010101" pitchFamily="2" charset="-122"/>
              </a:rPr>
              <a:t>R</a:t>
            </a:r>
            <a:r>
              <a:rPr lang="zh-CN" altLang="en-US" sz="2400" b="1" dirty="0">
                <a:latin typeface="宋体" panose="02010600030101010101" pitchFamily="2" charset="-122"/>
              </a:rPr>
              <a:t>是基数 </a:t>
            </a:r>
          </a:p>
          <a:p>
            <a:pPr fontAlgn="base">
              <a:spcBef>
                <a:spcPct val="10000"/>
              </a:spcBef>
              <a:spcAft>
                <a:spcPct val="10000"/>
              </a:spcAft>
            </a:pPr>
            <a:r>
              <a:rPr lang="zh-CN" altLang="en-US" sz="2400" b="1" dirty="0">
                <a:latin typeface="宋体" panose="02010600030101010101" pitchFamily="2" charset="-122"/>
              </a:rPr>
              <a:t>      </a:t>
            </a:r>
            <a:r>
              <a:rPr lang="en-US" altLang="zh-CN" sz="2400" b="1" dirty="0">
                <a:latin typeface="宋体" panose="02010600030101010101" pitchFamily="2" charset="-122"/>
              </a:rPr>
              <a:t>R</a:t>
            </a:r>
            <a:r>
              <a:rPr lang="en-US" altLang="zh-CN" sz="2400" b="1" baseline="30000" dirty="0">
                <a:latin typeface="宋体" panose="02010600030101010101" pitchFamily="2" charset="-122"/>
              </a:rPr>
              <a:t>n</a:t>
            </a:r>
            <a:r>
              <a:rPr lang="en-US" altLang="zh-CN" sz="2400" b="1" dirty="0">
                <a:latin typeface="宋体" panose="02010600030101010101" pitchFamily="2" charset="-122"/>
              </a:rPr>
              <a:t>-----</a:t>
            </a:r>
            <a:r>
              <a:rPr lang="zh-CN" altLang="en-US" sz="2400" b="1" dirty="0">
                <a:latin typeface="宋体" panose="02010600030101010101" pitchFamily="2" charset="-122"/>
              </a:rPr>
              <a:t>最大信息量</a:t>
            </a:r>
          </a:p>
          <a:p>
            <a:pPr fontAlgn="base">
              <a:spcBef>
                <a:spcPct val="10000"/>
              </a:spcBef>
              <a:spcAft>
                <a:spcPct val="10000"/>
              </a:spcAft>
            </a:pPr>
            <a:r>
              <a:rPr lang="zh-CN" altLang="en-US" sz="2400" b="1" dirty="0">
                <a:latin typeface="宋体" panose="02010600030101010101" pitchFamily="2" charset="-122"/>
              </a:rPr>
              <a:t>      </a:t>
            </a:r>
            <a:r>
              <a:rPr lang="en-US" altLang="zh-CN" sz="2400" b="1" dirty="0">
                <a:latin typeface="宋体" panose="02010600030101010101" pitchFamily="2" charset="-122"/>
              </a:rPr>
              <a:t>nR-----R</a:t>
            </a:r>
            <a:r>
              <a:rPr lang="en-US" altLang="zh-CN" sz="2400" b="1" baseline="30000" dirty="0">
                <a:latin typeface="宋体" panose="02010600030101010101" pitchFamily="2" charset="-122"/>
              </a:rPr>
              <a:t>n</a:t>
            </a:r>
            <a:r>
              <a:rPr lang="zh-CN" altLang="en-US" sz="2400" b="1" dirty="0">
                <a:latin typeface="宋体" panose="02010600030101010101" pitchFamily="2" charset="-122"/>
              </a:rPr>
              <a:t>个数码所需设备量         </a:t>
            </a:r>
          </a:p>
          <a:p>
            <a:pPr fontAlgn="base">
              <a:spcBef>
                <a:spcPct val="10000"/>
              </a:spcBef>
              <a:spcAft>
                <a:spcPct val="10000"/>
              </a:spcAft>
            </a:pPr>
            <a:r>
              <a:rPr lang="zh-CN" altLang="en-US" sz="2400" b="1" dirty="0">
                <a:latin typeface="宋体" panose="02010600030101010101" pitchFamily="2" charset="-122"/>
              </a:rPr>
              <a:t>  例：当</a:t>
            </a:r>
            <a:r>
              <a:rPr lang="en-US" altLang="zh-CN" sz="2400" b="1" dirty="0">
                <a:solidFill>
                  <a:srgbClr val="0000FF"/>
                </a:solidFill>
                <a:latin typeface="宋体" panose="02010600030101010101" pitchFamily="2" charset="-122"/>
              </a:rPr>
              <a:t>R=10</a:t>
            </a:r>
            <a:r>
              <a:rPr lang="zh-CN" altLang="en-US" sz="2400" b="1" dirty="0">
                <a:latin typeface="宋体" panose="02010600030101010101" pitchFamily="2" charset="-122"/>
              </a:rPr>
              <a:t>， </a:t>
            </a:r>
            <a:r>
              <a:rPr lang="en-US" altLang="zh-CN" sz="2400" b="1" i="1" dirty="0">
                <a:latin typeface="宋体" panose="02010600030101010101" pitchFamily="2" charset="-122"/>
              </a:rPr>
              <a:t>n</a:t>
            </a:r>
            <a:r>
              <a:rPr lang="en-US" altLang="zh-CN" sz="2400" b="1" dirty="0">
                <a:latin typeface="宋体" panose="02010600030101010101" pitchFamily="2" charset="-122"/>
              </a:rPr>
              <a:t>=3</a:t>
            </a:r>
            <a:r>
              <a:rPr lang="zh-CN" altLang="en-US" sz="2400" b="1" dirty="0">
                <a:latin typeface="宋体" panose="02010600030101010101" pitchFamily="2" charset="-122"/>
              </a:rPr>
              <a:t>时，</a:t>
            </a:r>
          </a:p>
          <a:p>
            <a:pPr fontAlgn="base">
              <a:spcBef>
                <a:spcPct val="10000"/>
              </a:spcBef>
              <a:spcAft>
                <a:spcPct val="10000"/>
              </a:spcAft>
            </a:pPr>
            <a:r>
              <a:rPr lang="zh-CN" altLang="en-US" sz="2400" b="1" dirty="0">
                <a:latin typeface="宋体" panose="02010600030101010101" pitchFamily="2" charset="-122"/>
              </a:rPr>
              <a:t>      最大信息量  </a:t>
            </a:r>
            <a:r>
              <a:rPr lang="en-US" altLang="zh-CN" sz="2400" b="1" dirty="0">
                <a:latin typeface="宋体" panose="02010600030101010101" pitchFamily="2" charset="-122"/>
              </a:rPr>
              <a:t>R</a:t>
            </a:r>
            <a:r>
              <a:rPr lang="en-US" altLang="zh-CN" sz="2400" b="1" baseline="30000" dirty="0">
                <a:latin typeface="宋体" panose="02010600030101010101" pitchFamily="2" charset="-122"/>
              </a:rPr>
              <a:t>n</a:t>
            </a:r>
            <a:r>
              <a:rPr lang="en-US" altLang="zh-CN" sz="2400" b="1" dirty="0">
                <a:latin typeface="宋体" panose="02010600030101010101" pitchFamily="2" charset="-122"/>
              </a:rPr>
              <a:t>=10</a:t>
            </a:r>
            <a:r>
              <a:rPr lang="en-US" altLang="zh-CN" sz="2400" b="1" baseline="30000" dirty="0">
                <a:latin typeface="宋体" panose="02010600030101010101" pitchFamily="2" charset="-122"/>
              </a:rPr>
              <a:t>3</a:t>
            </a:r>
            <a:r>
              <a:rPr lang="en-US" altLang="zh-CN" sz="2400" b="1" dirty="0">
                <a:latin typeface="宋体" panose="02010600030101010101" pitchFamily="2" charset="-122"/>
              </a:rPr>
              <a:t>=1000</a:t>
            </a:r>
            <a:r>
              <a:rPr lang="zh-CN" altLang="en-US" sz="2400" b="1" dirty="0">
                <a:latin typeface="宋体" panose="02010600030101010101" pitchFamily="2" charset="-122"/>
              </a:rPr>
              <a:t>，</a:t>
            </a:r>
          </a:p>
          <a:p>
            <a:pPr fontAlgn="base">
              <a:spcBef>
                <a:spcPct val="10000"/>
              </a:spcBef>
              <a:spcAft>
                <a:spcPct val="10000"/>
              </a:spcAft>
            </a:pPr>
            <a:r>
              <a:rPr lang="zh-CN" altLang="en-US" sz="2400" b="1" dirty="0">
                <a:latin typeface="宋体" panose="02010600030101010101" pitchFamily="2" charset="-122"/>
              </a:rPr>
              <a:t>      所需设备量为 </a:t>
            </a:r>
            <a:r>
              <a:rPr lang="en-US" altLang="zh-CN" sz="2400" b="1" dirty="0">
                <a:latin typeface="宋体" panose="02010600030101010101" pitchFamily="2" charset="-122"/>
              </a:rPr>
              <a:t>nR=3×10=</a:t>
            </a:r>
            <a:r>
              <a:rPr lang="en-US" altLang="zh-CN" sz="2400" b="1" dirty="0">
                <a:solidFill>
                  <a:srgbClr val="0000FF"/>
                </a:solidFill>
                <a:latin typeface="宋体" panose="02010600030101010101" pitchFamily="2" charset="-122"/>
              </a:rPr>
              <a:t>30</a:t>
            </a:r>
            <a:r>
              <a:rPr lang="zh-CN" altLang="en-US" sz="2400" b="1" dirty="0">
                <a:latin typeface="宋体" panose="02010600030101010101" pitchFamily="2" charset="-122"/>
              </a:rPr>
              <a:t>；</a:t>
            </a:r>
          </a:p>
          <a:p>
            <a:pPr fontAlgn="base">
              <a:spcBef>
                <a:spcPct val="10000"/>
              </a:spcBef>
              <a:spcAft>
                <a:spcPct val="10000"/>
              </a:spcAft>
            </a:pPr>
            <a:r>
              <a:rPr lang="zh-CN" altLang="en-US" sz="2400" b="1" dirty="0">
                <a:latin typeface="宋体" panose="02010600030101010101" pitchFamily="2" charset="-122"/>
              </a:rPr>
              <a:t>      当</a:t>
            </a:r>
            <a:r>
              <a:rPr lang="en-US" altLang="zh-CN" sz="2400" b="1" dirty="0">
                <a:solidFill>
                  <a:srgbClr val="0000FF"/>
                </a:solidFill>
                <a:latin typeface="宋体" panose="02010600030101010101" pitchFamily="2" charset="-122"/>
              </a:rPr>
              <a:t>R=2</a:t>
            </a:r>
            <a:r>
              <a:rPr lang="zh-CN" altLang="en-US" sz="2400" b="1" dirty="0">
                <a:latin typeface="宋体" panose="02010600030101010101" pitchFamily="2" charset="-122"/>
              </a:rPr>
              <a:t>时，要使信息量</a:t>
            </a:r>
            <a:r>
              <a:rPr lang="en-US" altLang="zh-CN" sz="2400" b="1" dirty="0">
                <a:latin typeface="宋体" panose="02010600030101010101" pitchFamily="2" charset="-122"/>
              </a:rPr>
              <a:t>R</a:t>
            </a:r>
            <a:r>
              <a:rPr lang="en-US" altLang="zh-CN" sz="2400" b="1" i="1" baseline="30000" dirty="0">
                <a:latin typeface="宋体" panose="02010600030101010101" pitchFamily="2" charset="-122"/>
              </a:rPr>
              <a:t>n</a:t>
            </a:r>
            <a:r>
              <a:rPr lang="en-US" altLang="zh-CN" sz="2400" b="1" dirty="0">
                <a:latin typeface="宋体" panose="02010600030101010101" pitchFamily="2" charset="-122"/>
              </a:rPr>
              <a:t>≥1000</a:t>
            </a:r>
            <a:r>
              <a:rPr lang="zh-CN" altLang="en-US" sz="2400" b="1" dirty="0">
                <a:latin typeface="宋体" panose="02010600030101010101" pitchFamily="2" charset="-122"/>
              </a:rPr>
              <a:t>，即 </a:t>
            </a:r>
            <a:r>
              <a:rPr lang="en-US" altLang="zh-CN" sz="2400" b="1" dirty="0">
                <a:latin typeface="宋体" panose="02010600030101010101" pitchFamily="2" charset="-122"/>
              </a:rPr>
              <a:t>2</a:t>
            </a:r>
            <a:r>
              <a:rPr lang="en-US" altLang="zh-CN" sz="2400" b="1" i="1" baseline="30000" dirty="0">
                <a:latin typeface="宋体" panose="02010600030101010101" pitchFamily="2" charset="-122"/>
              </a:rPr>
              <a:t>n</a:t>
            </a:r>
            <a:r>
              <a:rPr lang="en-US" altLang="zh-CN" sz="2400" b="1" dirty="0">
                <a:latin typeface="宋体" panose="02010600030101010101" pitchFamily="2" charset="-122"/>
              </a:rPr>
              <a:t>≥1000</a:t>
            </a:r>
            <a:r>
              <a:rPr lang="zh-CN" altLang="en-US" sz="2400" b="1" dirty="0">
                <a:latin typeface="宋体" panose="02010600030101010101" pitchFamily="2" charset="-122"/>
              </a:rPr>
              <a:t>，</a:t>
            </a:r>
          </a:p>
          <a:p>
            <a:pPr fontAlgn="base">
              <a:spcBef>
                <a:spcPct val="10000"/>
              </a:spcBef>
              <a:spcAft>
                <a:spcPct val="10000"/>
              </a:spcAft>
            </a:pPr>
            <a:r>
              <a:rPr lang="zh-CN" altLang="en-US" sz="2400" b="1" dirty="0">
                <a:latin typeface="宋体" panose="02010600030101010101" pitchFamily="2" charset="-122"/>
              </a:rPr>
              <a:t>        则令</a:t>
            </a:r>
            <a:r>
              <a:rPr lang="en-US" altLang="zh-CN" sz="2400" b="1" i="1" dirty="0">
                <a:latin typeface="宋体" panose="02010600030101010101" pitchFamily="2" charset="-122"/>
              </a:rPr>
              <a:t>n</a:t>
            </a:r>
            <a:r>
              <a:rPr lang="en-US" altLang="zh-CN" sz="2400" b="1" dirty="0">
                <a:latin typeface="宋体" panose="02010600030101010101" pitchFamily="2" charset="-122"/>
              </a:rPr>
              <a:t>=10</a:t>
            </a:r>
            <a:r>
              <a:rPr lang="zh-CN" altLang="en-US" sz="2400" b="1" dirty="0">
                <a:latin typeface="宋体" panose="02010600030101010101" pitchFamily="2" charset="-122"/>
              </a:rPr>
              <a:t>，有 </a:t>
            </a:r>
            <a:r>
              <a:rPr lang="en-US" altLang="zh-CN" sz="2400" b="1" dirty="0">
                <a:latin typeface="宋体" panose="02010600030101010101" pitchFamily="2" charset="-122"/>
              </a:rPr>
              <a:t>R</a:t>
            </a:r>
            <a:r>
              <a:rPr lang="en-US" altLang="zh-CN" sz="2400" b="1" i="1" baseline="30000" dirty="0">
                <a:latin typeface="宋体" panose="02010600030101010101" pitchFamily="2" charset="-122"/>
              </a:rPr>
              <a:t>n</a:t>
            </a:r>
            <a:r>
              <a:rPr lang="en-US" altLang="zh-CN" sz="2400" b="1" dirty="0">
                <a:latin typeface="宋体" panose="02010600030101010101" pitchFamily="2" charset="-122"/>
              </a:rPr>
              <a:t>=2</a:t>
            </a:r>
            <a:r>
              <a:rPr lang="en-US" altLang="zh-CN" sz="2400" b="1" i="1" baseline="30000" dirty="0">
                <a:latin typeface="宋体" panose="02010600030101010101" pitchFamily="2" charset="-122"/>
              </a:rPr>
              <a:t>10</a:t>
            </a:r>
            <a:r>
              <a:rPr lang="en-US" altLang="zh-CN" sz="2400" b="1" dirty="0">
                <a:latin typeface="宋体" panose="02010600030101010101" pitchFamily="2" charset="-122"/>
              </a:rPr>
              <a:t>=1024</a:t>
            </a:r>
            <a:endParaRPr lang="en-US" altLang="zh-CN" sz="2400" b="1" i="1" dirty="0">
              <a:latin typeface="宋体" panose="02010600030101010101" pitchFamily="2" charset="-122"/>
            </a:endParaRPr>
          </a:p>
          <a:p>
            <a:pPr>
              <a:spcBef>
                <a:spcPct val="10000"/>
              </a:spcBef>
              <a:spcAft>
                <a:spcPct val="10000"/>
              </a:spcAft>
            </a:pPr>
            <a:r>
              <a:rPr lang="en-US" altLang="zh-CN" sz="2400" b="1" i="1" dirty="0">
                <a:latin typeface="宋体" panose="02010600030101010101" pitchFamily="2" charset="-122"/>
              </a:rPr>
              <a:t>        </a:t>
            </a:r>
            <a:r>
              <a:rPr lang="zh-CN" altLang="en-US" sz="2400" b="1" i="1" dirty="0">
                <a:latin typeface="宋体" panose="02010600030101010101" pitchFamily="2" charset="-122"/>
              </a:rPr>
              <a:t>此时设备量 </a:t>
            </a:r>
            <a:r>
              <a:rPr lang="en-US" altLang="zh-CN" sz="2400" b="1" dirty="0">
                <a:latin typeface="宋体" panose="02010600030101010101" pitchFamily="2" charset="-122"/>
              </a:rPr>
              <a:t>nR=10×2= </a:t>
            </a:r>
            <a:r>
              <a:rPr lang="en-US" altLang="zh-CN" sz="2400" b="1" dirty="0">
                <a:solidFill>
                  <a:srgbClr val="0000FF"/>
                </a:solidFill>
                <a:latin typeface="宋体" panose="02010600030101010101" pitchFamily="2" charset="-122"/>
              </a:rPr>
              <a:t>20 &lt; 30</a:t>
            </a:r>
            <a:r>
              <a:rPr lang="zh-CN" altLang="en-US" sz="2400" b="1" dirty="0">
                <a:latin typeface="宋体" panose="02010600030101010101" pitchFamily="2" charset="-122"/>
              </a:rPr>
              <a:t>； </a:t>
            </a:r>
          </a:p>
          <a:p>
            <a:pPr fontAlgn="base">
              <a:spcBef>
                <a:spcPct val="10000"/>
              </a:spcBef>
              <a:spcAft>
                <a:spcPct val="10000"/>
              </a:spcAft>
            </a:pPr>
            <a:r>
              <a:rPr lang="zh-CN" altLang="en-US" sz="2400" b="1" dirty="0">
                <a:latin typeface="宋体" panose="02010600030101010101" pitchFamily="2" charset="-122"/>
              </a:rPr>
              <a:t>     可知，同样为</a:t>
            </a:r>
            <a:r>
              <a:rPr lang="en-US" altLang="zh-CN" sz="2400" b="1" dirty="0">
                <a:latin typeface="宋体" panose="02010600030101010101" pitchFamily="2" charset="-122"/>
              </a:rPr>
              <a:t>1000</a:t>
            </a:r>
            <a:r>
              <a:rPr lang="zh-CN" altLang="en-US" sz="2400" b="1" dirty="0">
                <a:latin typeface="宋体" panose="02010600030101010101" pitchFamily="2" charset="-122"/>
              </a:rPr>
              <a:t>的信息量，二进制比十进制节省设备。</a:t>
            </a:r>
          </a:p>
        </p:txBody>
      </p:sp>
      <p:sp>
        <p:nvSpPr>
          <p:cNvPr id="48132" name="Rectangle 17"/>
          <p:cNvSpPr/>
          <p:nvPr/>
        </p:nvSpPr>
        <p:spPr>
          <a:xfrm>
            <a:off x="0" y="0"/>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ndParaRPr>
          </a:p>
        </p:txBody>
      </p:sp>
      <p:sp>
        <p:nvSpPr>
          <p:cNvPr id="48133" name="Rectangle 18"/>
          <p:cNvSpPr/>
          <p:nvPr/>
        </p:nvSpPr>
        <p:spPr>
          <a:xfrm>
            <a:off x="0" y="390525"/>
            <a:ext cx="336550" cy="274638"/>
          </a:xfrm>
          <a:prstGeom prst="rect">
            <a:avLst/>
          </a:prstGeom>
          <a:noFill/>
          <a:ln w="9525">
            <a:noFill/>
          </a:ln>
        </p:spPr>
        <p:txBody>
          <a:bodyPr wrap="none" anchor="ctr" anchorCtr="0">
            <a:spAutoFit/>
          </a:bodyPr>
          <a:lstStyle/>
          <a:p>
            <a:pPr fontAlgn="base"/>
            <a:r>
              <a:rPr lang="en-US" altLang="zh-CN" sz="12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endParaRPr>
          </a:p>
        </p:txBody>
      </p:sp>
      <p:sp>
        <p:nvSpPr>
          <p:cNvPr id="48134" name="Rectangle 21"/>
          <p:cNvSpPr/>
          <p:nvPr/>
        </p:nvSpPr>
        <p:spPr>
          <a:xfrm>
            <a:off x="0" y="0"/>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ndParaRPr>
          </a:p>
        </p:txBody>
      </p:sp>
      <p:sp>
        <p:nvSpPr>
          <p:cNvPr id="48135" name="Rectangle 22"/>
          <p:cNvSpPr/>
          <p:nvPr/>
        </p:nvSpPr>
        <p:spPr>
          <a:xfrm>
            <a:off x="0" y="390525"/>
            <a:ext cx="336550" cy="274638"/>
          </a:xfrm>
          <a:prstGeom prst="rect">
            <a:avLst/>
          </a:prstGeom>
          <a:noFill/>
          <a:ln w="9525">
            <a:noFill/>
          </a:ln>
        </p:spPr>
        <p:txBody>
          <a:bodyPr wrap="none" anchor="ctr" anchorCtr="0">
            <a:spAutoFit/>
          </a:bodyPr>
          <a:lstStyle/>
          <a:p>
            <a:pPr fontAlgn="base"/>
            <a:r>
              <a:rPr lang="en-US" altLang="zh-CN" sz="12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endParaRPr>
          </a:p>
        </p:txBody>
      </p:sp>
      <p:sp>
        <p:nvSpPr>
          <p:cNvPr id="48136" name="Rectangle 25"/>
          <p:cNvSpPr/>
          <p:nvPr/>
        </p:nvSpPr>
        <p:spPr>
          <a:xfrm>
            <a:off x="0" y="0"/>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ndParaRPr>
          </a:p>
        </p:txBody>
      </p:sp>
      <p:sp>
        <p:nvSpPr>
          <p:cNvPr id="48137" name="Rectangle 26"/>
          <p:cNvSpPr/>
          <p:nvPr/>
        </p:nvSpPr>
        <p:spPr>
          <a:xfrm>
            <a:off x="0" y="390525"/>
            <a:ext cx="336550" cy="274638"/>
          </a:xfrm>
          <a:prstGeom prst="rect">
            <a:avLst/>
          </a:prstGeom>
          <a:noFill/>
          <a:ln w="9525">
            <a:noFill/>
          </a:ln>
        </p:spPr>
        <p:txBody>
          <a:bodyPr wrap="none" anchor="ctr" anchorCtr="0">
            <a:spAutoFit/>
          </a:bodyPr>
          <a:lstStyle/>
          <a:p>
            <a:pPr fontAlgn="base"/>
            <a:r>
              <a:rPr lang="en-US" altLang="zh-CN" sz="12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endParaRPr>
          </a:p>
        </p:txBody>
      </p:sp>
      <p:sp>
        <p:nvSpPr>
          <p:cNvPr id="48138" name="Rectangle 28"/>
          <p:cNvSpPr/>
          <p:nvPr/>
        </p:nvSpPr>
        <p:spPr>
          <a:xfrm>
            <a:off x="0" y="3233738"/>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6568">
                                            <p:txEl>
                                              <p:pRg st="0" end="0"/>
                                            </p:txEl>
                                          </p:spTgt>
                                        </p:tgtEl>
                                        <p:attrNameLst>
                                          <p:attrName>style.visibility</p:attrName>
                                        </p:attrNameLst>
                                      </p:cBhvr>
                                      <p:to>
                                        <p:strVal val="visible"/>
                                      </p:to>
                                    </p:set>
                                    <p:animEffect transition="in" filter="blinds(horizontal)">
                                      <p:cBhvr>
                                        <p:cTn id="11" dur="500"/>
                                        <p:tgtEl>
                                          <p:spTgt spid="66568">
                                            <p:txEl>
                                              <p:pRg st="0" end="0"/>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66568">
                                            <p:txEl>
                                              <p:pRg st="1" end="1"/>
                                            </p:txEl>
                                          </p:spTgt>
                                        </p:tgtEl>
                                        <p:attrNameLst>
                                          <p:attrName>style.visibility</p:attrName>
                                        </p:attrNameLst>
                                      </p:cBhvr>
                                      <p:to>
                                        <p:strVal val="visible"/>
                                      </p:to>
                                    </p:set>
                                    <p:animEffect transition="in" filter="blinds(horizontal)">
                                      <p:cBhvr>
                                        <p:cTn id="14" dur="500"/>
                                        <p:tgtEl>
                                          <p:spTgt spid="66568">
                                            <p:txEl>
                                              <p:pRg st="1" end="1"/>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66568">
                                            <p:txEl>
                                              <p:pRg st="2" end="2"/>
                                            </p:txEl>
                                          </p:spTgt>
                                        </p:tgtEl>
                                        <p:attrNameLst>
                                          <p:attrName>style.visibility</p:attrName>
                                        </p:attrNameLst>
                                      </p:cBhvr>
                                      <p:to>
                                        <p:strVal val="visible"/>
                                      </p:to>
                                    </p:set>
                                    <p:animEffect transition="in" filter="blinds(horizontal)">
                                      <p:cBhvr>
                                        <p:cTn id="17" dur="500"/>
                                        <p:tgtEl>
                                          <p:spTgt spid="665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6568">
                                            <p:txEl>
                                              <p:pRg st="3" end="3"/>
                                            </p:txEl>
                                          </p:spTgt>
                                        </p:tgtEl>
                                        <p:attrNameLst>
                                          <p:attrName>style.visibility</p:attrName>
                                        </p:attrNameLst>
                                      </p:cBhvr>
                                      <p:to>
                                        <p:strVal val="visible"/>
                                      </p:to>
                                    </p:set>
                                    <p:anim calcmode="lin" valueType="num">
                                      <p:cBhvr additive="base">
                                        <p:cTn id="22" dur="500" fill="hold"/>
                                        <p:tgtEl>
                                          <p:spTgt spid="66568">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6568">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6568">
                                            <p:txEl>
                                              <p:pRg st="4" end="4"/>
                                            </p:txEl>
                                          </p:spTgt>
                                        </p:tgtEl>
                                        <p:attrNameLst>
                                          <p:attrName>style.visibility</p:attrName>
                                        </p:attrNameLst>
                                      </p:cBhvr>
                                      <p:to>
                                        <p:strVal val="visible"/>
                                      </p:to>
                                    </p:set>
                                    <p:anim calcmode="lin" valueType="num">
                                      <p:cBhvr additive="base">
                                        <p:cTn id="26" dur="500" fill="hold"/>
                                        <p:tgtEl>
                                          <p:spTgt spid="66568">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6568">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66568">
                                            <p:txEl>
                                              <p:pRg st="5" end="5"/>
                                            </p:txEl>
                                          </p:spTgt>
                                        </p:tgtEl>
                                        <p:attrNameLst>
                                          <p:attrName>style.visibility</p:attrName>
                                        </p:attrNameLst>
                                      </p:cBhvr>
                                      <p:to>
                                        <p:strVal val="visible"/>
                                      </p:to>
                                    </p:set>
                                    <p:anim calcmode="lin" valueType="num">
                                      <p:cBhvr additive="base">
                                        <p:cTn id="30" dur="500" fill="hold"/>
                                        <p:tgtEl>
                                          <p:spTgt spid="66568">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656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6568">
                                            <p:txEl>
                                              <p:pRg st="6" end="6"/>
                                            </p:txEl>
                                          </p:spTgt>
                                        </p:tgtEl>
                                        <p:attrNameLst>
                                          <p:attrName>style.visibility</p:attrName>
                                        </p:attrNameLst>
                                      </p:cBhvr>
                                      <p:to>
                                        <p:strVal val="visible"/>
                                      </p:to>
                                    </p:set>
                                    <p:animEffect transition="in" filter="blinds(horizontal)">
                                      <p:cBhvr>
                                        <p:cTn id="36" dur="500"/>
                                        <p:tgtEl>
                                          <p:spTgt spid="66568">
                                            <p:txEl>
                                              <p:pRg st="6" end="6"/>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6568">
                                            <p:txEl>
                                              <p:pRg st="7" end="7"/>
                                            </p:txEl>
                                          </p:spTgt>
                                        </p:tgtEl>
                                        <p:attrNameLst>
                                          <p:attrName>style.visibility</p:attrName>
                                        </p:attrNameLst>
                                      </p:cBhvr>
                                      <p:to>
                                        <p:strVal val="visible"/>
                                      </p:to>
                                    </p:set>
                                    <p:animEffect transition="in" filter="blinds(horizontal)">
                                      <p:cBhvr>
                                        <p:cTn id="39" dur="500"/>
                                        <p:tgtEl>
                                          <p:spTgt spid="66568">
                                            <p:txEl>
                                              <p:pRg st="7" end="7"/>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6568">
                                            <p:txEl>
                                              <p:pRg st="8" end="8"/>
                                            </p:txEl>
                                          </p:spTgt>
                                        </p:tgtEl>
                                        <p:attrNameLst>
                                          <p:attrName>style.visibility</p:attrName>
                                        </p:attrNameLst>
                                      </p:cBhvr>
                                      <p:to>
                                        <p:strVal val="visible"/>
                                      </p:to>
                                    </p:set>
                                    <p:animEffect transition="in" filter="blinds(horizontal)">
                                      <p:cBhvr>
                                        <p:cTn id="42" dur="500"/>
                                        <p:tgtEl>
                                          <p:spTgt spid="6656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66568">
                                            <p:txEl>
                                              <p:pRg st="9" end="9"/>
                                            </p:txEl>
                                          </p:spTgt>
                                        </p:tgtEl>
                                        <p:attrNameLst>
                                          <p:attrName>style.visibility</p:attrName>
                                        </p:attrNameLst>
                                      </p:cBhvr>
                                      <p:to>
                                        <p:strVal val="visible"/>
                                      </p:to>
                                    </p:set>
                                    <p:animEffect transition="in" filter="box(in)">
                                      <p:cBhvr>
                                        <p:cTn id="47" dur="500"/>
                                        <p:tgtEl>
                                          <p:spTgt spid="6656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Text Box 4"/>
          <p:cNvSpPr txBox="1">
            <a:spLocks noChangeArrowheads="1"/>
          </p:cNvSpPr>
          <p:nvPr/>
        </p:nvSpPr>
        <p:spPr bwMode="auto">
          <a:xfrm>
            <a:off x="1092200" y="752475"/>
            <a:ext cx="1978025" cy="519113"/>
          </a:xfrm>
          <a:prstGeom prst="rect">
            <a:avLst/>
          </a:prstGeom>
          <a:noFill/>
          <a:ln w="9525">
            <a:noFill/>
            <a:miter lim="800000"/>
          </a:ln>
          <a:effectLst/>
        </p:spPr>
        <p:txBody>
          <a:bodyPr wrap="none">
            <a:spAutoFit/>
          </a:bodyPr>
          <a:lstStyle/>
          <a:p>
            <a:pPr marR="0" defTabSz="914400" fontAlgn="base">
              <a:buClrTx/>
              <a:buSzTx/>
              <a:buFontTx/>
              <a:buNone/>
              <a:defRPr/>
            </a:pPr>
            <a:r>
              <a:rPr kumimoji="1" lang="zh-CN" altLang="en-US" b="1" kern="1200" cap="none" spc="0" normalizeH="0" baseline="0" noProof="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三、海明码</a:t>
            </a:r>
          </a:p>
        </p:txBody>
      </p:sp>
      <p:sp>
        <p:nvSpPr>
          <p:cNvPr id="130053" name="Text Box 5"/>
          <p:cNvSpPr txBox="1"/>
          <p:nvPr/>
        </p:nvSpPr>
        <p:spPr>
          <a:xfrm>
            <a:off x="787400" y="1349375"/>
            <a:ext cx="7651750" cy="519113"/>
          </a:xfrm>
          <a:prstGeom prst="rect">
            <a:avLst/>
          </a:prstGeom>
          <a:noFill/>
          <a:ln w="9525">
            <a:noFill/>
          </a:ln>
        </p:spPr>
        <p:txBody>
          <a:bodyPr wrap="none">
            <a:spAutoFit/>
          </a:bodyPr>
          <a:lstStyle/>
          <a:p>
            <a:r>
              <a:rPr lang="zh-CN" altLang="en-US" dirty="0">
                <a:latin typeface="Times New Roman" panose="02020603050405020304" pitchFamily="18" charset="0"/>
              </a:rPr>
              <a:t>可以检验一位错误并且可以定位的可靠性编码。</a:t>
            </a:r>
          </a:p>
        </p:txBody>
      </p:sp>
      <p:sp>
        <p:nvSpPr>
          <p:cNvPr id="130054" name="Text Box 6"/>
          <p:cNvSpPr txBox="1"/>
          <p:nvPr/>
        </p:nvSpPr>
        <p:spPr>
          <a:xfrm>
            <a:off x="804863" y="1979613"/>
            <a:ext cx="8304212" cy="523875"/>
          </a:xfrm>
          <a:prstGeom prst="rect">
            <a:avLst/>
          </a:prstGeom>
          <a:noFill/>
          <a:ln w="9525">
            <a:noFill/>
          </a:ln>
        </p:spPr>
        <p:txBody>
          <a:bodyPr wrap="none">
            <a:spAutoFit/>
          </a:bodyPr>
          <a:lstStyle/>
          <a:p>
            <a:pPr>
              <a:buChar char="•"/>
            </a:pPr>
            <a:r>
              <a:rPr lang="zh-CN" altLang="en-US" dirty="0">
                <a:solidFill>
                  <a:srgbClr val="FF00FF"/>
                </a:solidFill>
                <a:latin typeface="Times New Roman" panose="02020603050405020304" pitchFamily="18" charset="0"/>
              </a:rPr>
              <a:t>结构</a:t>
            </a:r>
            <a:r>
              <a:rPr lang="zh-CN" altLang="en-US" dirty="0">
                <a:latin typeface="Times New Roman" panose="02020603050405020304" pitchFamily="18" charset="0"/>
              </a:rPr>
              <a:t>：信息位</a:t>
            </a:r>
            <a:r>
              <a:rPr lang="en-US" altLang="zh-CN" dirty="0">
                <a:latin typeface="Times New Roman" panose="02020603050405020304" pitchFamily="18" charset="0"/>
              </a:rPr>
              <a:t>(4</a:t>
            </a:r>
            <a:r>
              <a:rPr lang="zh-CN" altLang="en-US" dirty="0">
                <a:latin typeface="Times New Roman" panose="02020603050405020304" pitchFamily="18" charset="0"/>
              </a:rPr>
              <a:t>位</a:t>
            </a:r>
            <a:r>
              <a:rPr lang="en-US" altLang="zh-CN" dirty="0">
                <a:latin typeface="Times New Roman" panose="02020603050405020304" pitchFamily="18" charset="0"/>
              </a:rPr>
              <a:t>)+</a:t>
            </a:r>
            <a:r>
              <a:rPr lang="zh-CN" altLang="en-US" dirty="0">
                <a:latin typeface="Times New Roman" panose="02020603050405020304" pitchFamily="18" charset="0"/>
              </a:rPr>
              <a:t>校验位</a:t>
            </a:r>
            <a:r>
              <a:rPr lang="en-US" altLang="zh-CN" dirty="0">
                <a:latin typeface="Times New Roman" panose="02020603050405020304" pitchFamily="18" charset="0"/>
              </a:rPr>
              <a:t>(3</a:t>
            </a:r>
            <a:r>
              <a:rPr lang="zh-CN" altLang="en-US" dirty="0">
                <a:latin typeface="Times New Roman" panose="02020603050405020304" pitchFamily="18" charset="0"/>
              </a:rPr>
              <a:t>位</a:t>
            </a:r>
            <a:r>
              <a:rPr lang="en-US" altLang="zh-CN" dirty="0">
                <a:latin typeface="Times New Roman" panose="02020603050405020304" pitchFamily="18" charset="0"/>
              </a:rPr>
              <a:t>) </a:t>
            </a:r>
            <a:r>
              <a:rPr lang="zh-CN" altLang="en-US" dirty="0">
                <a:latin typeface="Times New Roman" panose="02020603050405020304" pitchFamily="18" charset="0"/>
              </a:rPr>
              <a:t>（以</a:t>
            </a:r>
            <a:r>
              <a:rPr lang="en-US" altLang="zh-CN" dirty="0">
                <a:latin typeface="Times New Roman" panose="02020603050405020304" pitchFamily="18" charset="0"/>
              </a:rPr>
              <a:t>BCD</a:t>
            </a:r>
            <a:r>
              <a:rPr lang="zh-CN" altLang="en-US" dirty="0">
                <a:latin typeface="Times New Roman" panose="02020603050405020304" pitchFamily="18" charset="0"/>
              </a:rPr>
              <a:t>码为例</a:t>
            </a:r>
            <a:r>
              <a:rPr lang="en-US" altLang="zh-CN" dirty="0">
                <a:latin typeface="Times New Roman" panose="02020603050405020304" pitchFamily="18" charset="0"/>
              </a:rPr>
              <a:t>)</a:t>
            </a:r>
          </a:p>
        </p:txBody>
      </p:sp>
      <p:sp>
        <p:nvSpPr>
          <p:cNvPr id="130056" name="Text Box 8"/>
          <p:cNvSpPr txBox="1"/>
          <p:nvPr/>
        </p:nvSpPr>
        <p:spPr>
          <a:xfrm>
            <a:off x="839788" y="2651125"/>
            <a:ext cx="1374775" cy="519113"/>
          </a:xfrm>
          <a:prstGeom prst="rect">
            <a:avLst/>
          </a:prstGeom>
          <a:noFill/>
          <a:ln w="9525">
            <a:noFill/>
          </a:ln>
        </p:spPr>
        <p:txBody>
          <a:bodyPr wrap="none">
            <a:spAutoFit/>
          </a:bodyPr>
          <a:lstStyle/>
          <a:p>
            <a:pPr>
              <a:buChar char="•"/>
            </a:pPr>
            <a:r>
              <a:rPr lang="zh-CN" altLang="en-US" dirty="0">
                <a:solidFill>
                  <a:srgbClr val="FF00FF"/>
                </a:solidFill>
                <a:latin typeface="Times New Roman" panose="02020603050405020304" pitchFamily="18" charset="0"/>
              </a:rPr>
              <a:t>组织</a:t>
            </a:r>
            <a:r>
              <a:rPr lang="zh-CN" altLang="en-US" dirty="0">
                <a:latin typeface="Times New Roman" panose="02020603050405020304" pitchFamily="18" charset="0"/>
              </a:rPr>
              <a:t>：</a:t>
            </a:r>
            <a:endParaRPr lang="zh-CN" altLang="en-US" baseline="-25000" dirty="0">
              <a:latin typeface="Times New Roman" panose="02020603050405020304" pitchFamily="18" charset="0"/>
            </a:endParaRPr>
          </a:p>
        </p:txBody>
      </p:sp>
      <p:graphicFrame>
        <p:nvGraphicFramePr>
          <p:cNvPr id="130108" name="Group 60"/>
          <p:cNvGraphicFramePr>
            <a:graphicFrameLocks noGrp="1"/>
          </p:cNvGraphicFramePr>
          <p:nvPr>
            <p:ph sz="half" idx="1"/>
          </p:nvPr>
        </p:nvGraphicFramePr>
        <p:xfrm>
          <a:off x="2276475" y="2765425"/>
          <a:ext cx="4019550" cy="517525"/>
        </p:xfrm>
        <a:graphic>
          <a:graphicData uri="http://schemas.openxmlformats.org/drawingml/2006/table">
            <a:tbl>
              <a:tblPr/>
              <a:tblGrid>
                <a:gridCol w="558800">
                  <a:extLst>
                    <a:ext uri="{9D8B030D-6E8A-4147-A177-3AD203B41FA5}">
                      <a16:colId xmlns:a16="http://schemas.microsoft.com/office/drawing/2014/main" val="20000"/>
                    </a:ext>
                  </a:extLst>
                </a:gridCol>
                <a:gridCol w="576262">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20713">
                  <a:extLst>
                    <a:ext uri="{9D8B030D-6E8A-4147-A177-3AD203B41FA5}">
                      <a16:colId xmlns:a16="http://schemas.microsoft.com/office/drawing/2014/main" val="20003"/>
                    </a:ext>
                  </a:extLst>
                </a:gridCol>
                <a:gridCol w="576262">
                  <a:extLst>
                    <a:ext uri="{9D8B030D-6E8A-4147-A177-3AD203B41FA5}">
                      <a16:colId xmlns:a16="http://schemas.microsoft.com/office/drawing/2014/main" val="20004"/>
                    </a:ext>
                  </a:extLst>
                </a:gridCol>
                <a:gridCol w="576263">
                  <a:extLst>
                    <a:ext uri="{9D8B030D-6E8A-4147-A177-3AD203B41FA5}">
                      <a16:colId xmlns:a16="http://schemas.microsoft.com/office/drawing/2014/main" val="20005"/>
                    </a:ext>
                  </a:extLst>
                </a:gridCol>
                <a:gridCol w="577850">
                  <a:extLst>
                    <a:ext uri="{9D8B030D-6E8A-4147-A177-3AD203B41FA5}">
                      <a16:colId xmlns:a16="http://schemas.microsoft.com/office/drawing/2014/main" val="20006"/>
                    </a:ext>
                  </a:extLst>
                </a:gridCol>
              </a:tblGrid>
              <a:tr h="46426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0"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0"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I</a:t>
                      </a:r>
                      <a:r>
                        <a:rPr kumimoji="0" lang="en-US" altLang="zh-CN" sz="28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0"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kumimoji="0" lang="en-US" altLang="zh-CN" sz="28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796" name="Text Box 36"/>
          <p:cNvSpPr txBox="1"/>
          <p:nvPr/>
        </p:nvSpPr>
        <p:spPr>
          <a:xfrm>
            <a:off x="927100" y="3565525"/>
            <a:ext cx="184150" cy="519113"/>
          </a:xfrm>
          <a:prstGeom prst="rect">
            <a:avLst/>
          </a:prstGeom>
          <a:noFill/>
          <a:ln w="9525">
            <a:noFill/>
          </a:ln>
        </p:spPr>
        <p:txBody>
          <a:bodyPr wrap="none">
            <a:spAutoFit/>
          </a:bodyPr>
          <a:lstStyle/>
          <a:p>
            <a:endParaRPr lang="zh-CN" altLang="zh-CN" dirty="0">
              <a:latin typeface="Times New Roman" panose="02020603050405020304" pitchFamily="18" charset="0"/>
            </a:endParaRPr>
          </a:p>
        </p:txBody>
      </p:sp>
      <p:sp>
        <p:nvSpPr>
          <p:cNvPr id="130085" name="Text Box 37"/>
          <p:cNvSpPr txBox="1"/>
          <p:nvPr/>
        </p:nvSpPr>
        <p:spPr>
          <a:xfrm>
            <a:off x="844550" y="3425825"/>
            <a:ext cx="3900488" cy="523875"/>
          </a:xfrm>
          <a:prstGeom prst="rect">
            <a:avLst/>
          </a:prstGeom>
          <a:noFill/>
          <a:ln w="9525">
            <a:noFill/>
          </a:ln>
        </p:spPr>
        <p:txBody>
          <a:bodyPr wrap="none">
            <a:spAutoFit/>
          </a:bodyPr>
          <a:lstStyle/>
          <a:p>
            <a:pPr>
              <a:buChar char="•"/>
            </a:pPr>
            <a:r>
              <a:rPr lang="zh-CN" altLang="en-US" dirty="0">
                <a:solidFill>
                  <a:srgbClr val="FF00FF"/>
                </a:solidFill>
                <a:latin typeface="Times New Roman" panose="02020603050405020304" pitchFamily="18" charset="0"/>
              </a:rPr>
              <a:t>校验规则（偶校验）</a:t>
            </a:r>
            <a:r>
              <a:rPr lang="zh-CN" altLang="en-US" dirty="0">
                <a:latin typeface="Times New Roman" panose="02020603050405020304" pitchFamily="18" charset="0"/>
              </a:rPr>
              <a:t>：</a:t>
            </a:r>
          </a:p>
        </p:txBody>
      </p:sp>
      <p:graphicFrame>
        <p:nvGraphicFramePr>
          <p:cNvPr id="32770" name="Rectangle 38"/>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4829" r:id="rId3" imgW="0" imgH="0" progId="Equation.3">
                  <p:embed/>
                </p:oleObj>
              </mc:Choice>
              <mc:Fallback>
                <p:oleObj r:id="rId3" imgW="0" imgH="0" progId="Equation.3">
                  <p:embed/>
                  <p:pic>
                    <p:nvPicPr>
                      <p:cNvPr id="0" name="图片 3075"/>
                      <p:cNvPicPr/>
                      <p:nvPr/>
                    </p:nvPicPr>
                    <p:blipFill>
                      <a:blip/>
                      <a:stretch>
                        <a:fillRect/>
                      </a:stretch>
                    </p:blipFill>
                    <p:spPr>
                      <a:xfrm>
                        <a:off x="1524000" y="1397000"/>
                        <a:ext cx="6096000" cy="4064000"/>
                      </a:xfrm>
                      <a:prstGeom prst="rect">
                        <a:avLst/>
                      </a:prstGeom>
                      <a:noFill/>
                      <a:ln w="38100">
                        <a:noFill/>
                        <a:miter/>
                      </a:ln>
                    </p:spPr>
                  </p:pic>
                </p:oleObj>
              </mc:Fallback>
            </mc:AlternateContent>
          </a:graphicData>
        </a:graphic>
      </p:graphicFrame>
      <p:grpSp>
        <p:nvGrpSpPr>
          <p:cNvPr id="2" name="Group 58"/>
          <p:cNvGrpSpPr/>
          <p:nvPr/>
        </p:nvGrpSpPr>
        <p:grpSpPr>
          <a:xfrm>
            <a:off x="3111500" y="3738563"/>
            <a:ext cx="2908300" cy="1658937"/>
            <a:chOff x="1871" y="2187"/>
            <a:chExt cx="1832" cy="1045"/>
          </a:xfrm>
        </p:grpSpPr>
        <p:graphicFrame>
          <p:nvGraphicFramePr>
            <p:cNvPr id="32771" name="Object 42"/>
            <p:cNvGraphicFramePr/>
            <p:nvPr/>
          </p:nvGraphicFramePr>
          <p:xfrm>
            <a:off x="2056" y="2187"/>
            <a:ext cx="1647" cy="366"/>
          </p:xfrm>
          <a:graphic>
            <a:graphicData uri="http://schemas.openxmlformats.org/presentationml/2006/ole">
              <mc:AlternateContent xmlns:mc="http://schemas.openxmlformats.org/markup-compatibility/2006">
                <mc:Choice xmlns:v="urn:schemas-microsoft-com:vml" Requires="v">
                  <p:oleObj spid="_x0000_s34830" r:id="rId4" imgW="1028700" imgH="228600" progId="Equation.3">
                    <p:embed/>
                  </p:oleObj>
                </mc:Choice>
                <mc:Fallback>
                  <p:oleObj r:id="rId4" imgW="1028700" imgH="228600" progId="Equation.3">
                    <p:embed/>
                    <p:pic>
                      <p:nvPicPr>
                        <p:cNvPr id="0" name="图片 3076"/>
                        <p:cNvPicPr/>
                        <p:nvPr/>
                      </p:nvPicPr>
                      <p:blipFill>
                        <a:blip r:embed="rId5"/>
                        <a:stretch>
                          <a:fillRect/>
                        </a:stretch>
                      </p:blipFill>
                      <p:spPr>
                        <a:xfrm>
                          <a:off x="2056" y="2187"/>
                          <a:ext cx="1647" cy="366"/>
                        </a:xfrm>
                        <a:prstGeom prst="rect">
                          <a:avLst/>
                        </a:prstGeom>
                        <a:noFill/>
                        <a:ln w="38100">
                          <a:noFill/>
                          <a:miter/>
                        </a:ln>
                      </p:spPr>
                    </p:pic>
                  </p:oleObj>
                </mc:Fallback>
              </mc:AlternateContent>
            </a:graphicData>
          </a:graphic>
        </p:graphicFrame>
        <p:grpSp>
          <p:nvGrpSpPr>
            <p:cNvPr id="32828" name="Group 57"/>
            <p:cNvGrpSpPr/>
            <p:nvPr/>
          </p:nvGrpSpPr>
          <p:grpSpPr>
            <a:xfrm>
              <a:off x="1871" y="2316"/>
              <a:ext cx="1779" cy="916"/>
              <a:chOff x="1904" y="2315"/>
              <a:chExt cx="1779" cy="916"/>
            </a:xfrm>
          </p:grpSpPr>
          <p:graphicFrame>
            <p:nvGraphicFramePr>
              <p:cNvPr id="32772" name="Object 46"/>
              <p:cNvGraphicFramePr/>
              <p:nvPr/>
            </p:nvGraphicFramePr>
            <p:xfrm>
              <a:off x="2101" y="2891"/>
              <a:ext cx="1582" cy="340"/>
            </p:xfrm>
            <a:graphic>
              <a:graphicData uri="http://schemas.openxmlformats.org/presentationml/2006/ole">
                <mc:AlternateContent xmlns:mc="http://schemas.openxmlformats.org/markup-compatibility/2006">
                  <mc:Choice xmlns:v="urn:schemas-microsoft-com:vml" Requires="v">
                    <p:oleObj spid="_x0000_s34831" r:id="rId6" imgW="1002030" imgH="215900" progId="Equation.3">
                      <p:embed/>
                    </p:oleObj>
                  </mc:Choice>
                  <mc:Fallback>
                    <p:oleObj r:id="rId6" imgW="1002030" imgH="215900" progId="Equation.3">
                      <p:embed/>
                      <p:pic>
                        <p:nvPicPr>
                          <p:cNvPr id="0" name="图片 3077"/>
                          <p:cNvPicPr/>
                          <p:nvPr/>
                        </p:nvPicPr>
                        <p:blipFill>
                          <a:blip r:embed="rId7"/>
                          <a:stretch>
                            <a:fillRect/>
                          </a:stretch>
                        </p:blipFill>
                        <p:spPr>
                          <a:xfrm>
                            <a:off x="2101" y="2891"/>
                            <a:ext cx="1582" cy="340"/>
                          </a:xfrm>
                          <a:prstGeom prst="rect">
                            <a:avLst/>
                          </a:prstGeom>
                          <a:noFill/>
                          <a:ln w="38100">
                            <a:noFill/>
                            <a:miter/>
                          </a:ln>
                        </p:spPr>
                      </p:pic>
                    </p:oleObj>
                  </mc:Fallback>
                </mc:AlternateContent>
              </a:graphicData>
            </a:graphic>
          </p:graphicFrame>
          <p:graphicFrame>
            <p:nvGraphicFramePr>
              <p:cNvPr id="32773" name="Object 49"/>
              <p:cNvGraphicFramePr/>
              <p:nvPr/>
            </p:nvGraphicFramePr>
            <p:xfrm>
              <a:off x="2101" y="2540"/>
              <a:ext cx="1532" cy="345"/>
            </p:xfrm>
            <a:graphic>
              <a:graphicData uri="http://schemas.openxmlformats.org/presentationml/2006/ole">
                <mc:AlternateContent xmlns:mc="http://schemas.openxmlformats.org/markup-compatibility/2006">
                  <mc:Choice xmlns:v="urn:schemas-microsoft-com:vml" Requires="v">
                    <p:oleObj spid="_x0000_s34832" r:id="rId8" imgW="1016000" imgH="228600" progId="Equation.3">
                      <p:embed/>
                    </p:oleObj>
                  </mc:Choice>
                  <mc:Fallback>
                    <p:oleObj r:id="rId8" imgW="1016000" imgH="228600" progId="Equation.3">
                      <p:embed/>
                      <p:pic>
                        <p:nvPicPr>
                          <p:cNvPr id="0" name="图片 3078"/>
                          <p:cNvPicPr/>
                          <p:nvPr/>
                        </p:nvPicPr>
                        <p:blipFill>
                          <a:blip r:embed="rId9"/>
                          <a:stretch>
                            <a:fillRect/>
                          </a:stretch>
                        </p:blipFill>
                        <p:spPr>
                          <a:xfrm>
                            <a:off x="2101" y="2540"/>
                            <a:ext cx="1532" cy="345"/>
                          </a:xfrm>
                          <a:prstGeom prst="rect">
                            <a:avLst/>
                          </a:prstGeom>
                          <a:noFill/>
                          <a:ln w="38100">
                            <a:noFill/>
                            <a:miter/>
                          </a:ln>
                        </p:spPr>
                      </p:pic>
                    </p:oleObj>
                  </mc:Fallback>
                </mc:AlternateContent>
              </a:graphicData>
            </a:graphic>
          </p:graphicFrame>
          <p:sp>
            <p:nvSpPr>
              <p:cNvPr id="32829" name="AutoShape 56"/>
              <p:cNvSpPr/>
              <p:nvPr/>
            </p:nvSpPr>
            <p:spPr>
              <a:xfrm>
                <a:off x="1904" y="2315"/>
                <a:ext cx="74" cy="786"/>
              </a:xfrm>
              <a:prstGeom prst="leftBrace">
                <a:avLst>
                  <a:gd name="adj1" fmla="val 88513"/>
                  <a:gd name="adj2" fmla="val 50000"/>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grpSp>
      <p:sp>
        <p:nvSpPr>
          <p:cNvPr id="130107" name="Text Box 59"/>
          <p:cNvSpPr txBox="1"/>
          <p:nvPr/>
        </p:nvSpPr>
        <p:spPr>
          <a:xfrm>
            <a:off x="1016000" y="5340350"/>
            <a:ext cx="3384550" cy="519113"/>
          </a:xfrm>
          <a:prstGeom prst="rect">
            <a:avLst/>
          </a:prstGeom>
          <a:noFill/>
          <a:ln w="9525">
            <a:noFill/>
          </a:ln>
        </p:spPr>
        <p:txBody>
          <a:bodyPr wrap="none">
            <a:spAutoFit/>
          </a:bodyPr>
          <a:lstStyle/>
          <a:p>
            <a:r>
              <a:rPr lang="zh-CN" altLang="en-US" dirty="0">
                <a:latin typeface="Times New Roman" panose="02020603050405020304" pitchFamily="18" charset="0"/>
              </a:rPr>
              <a:t>例：求</a:t>
            </a:r>
            <a:r>
              <a:rPr lang="en-US" altLang="zh-CN" dirty="0">
                <a:latin typeface="Times New Roman" panose="02020603050405020304" pitchFamily="18" charset="0"/>
              </a:rPr>
              <a:t>0100</a:t>
            </a:r>
            <a:r>
              <a:rPr lang="zh-CN" altLang="en-US" dirty="0">
                <a:latin typeface="Times New Roman" panose="02020603050405020304" pitchFamily="18" charset="0"/>
              </a:rPr>
              <a:t>的海明码</a:t>
            </a:r>
          </a:p>
        </p:txBody>
      </p:sp>
      <p:graphicFrame>
        <p:nvGraphicFramePr>
          <p:cNvPr id="32800" name="表格 32799"/>
          <p:cNvGraphicFramePr/>
          <p:nvPr/>
        </p:nvGraphicFramePr>
        <p:xfrm>
          <a:off x="2601913" y="6049963"/>
          <a:ext cx="4256088" cy="517525"/>
        </p:xfrm>
        <a:graphic>
          <a:graphicData uri="http://schemas.openxmlformats.org/drawingml/2006/table">
            <a:tbl>
              <a:tblPr/>
              <a:tblGrid>
                <a:gridCol w="601663">
                  <a:extLst>
                    <a:ext uri="{9D8B030D-6E8A-4147-A177-3AD203B41FA5}">
                      <a16:colId xmlns:a16="http://schemas.microsoft.com/office/drawing/2014/main" val="20000"/>
                    </a:ext>
                  </a:extLst>
                </a:gridCol>
                <a:gridCol w="615950">
                  <a:extLst>
                    <a:ext uri="{9D8B030D-6E8A-4147-A177-3AD203B41FA5}">
                      <a16:colId xmlns:a16="http://schemas.microsoft.com/office/drawing/2014/main" val="20001"/>
                    </a:ext>
                  </a:extLst>
                </a:gridCol>
                <a:gridCol w="601662">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17537">
                  <a:extLst>
                    <a:ext uri="{9D8B030D-6E8A-4147-A177-3AD203B41FA5}">
                      <a16:colId xmlns:a16="http://schemas.microsoft.com/office/drawing/2014/main" val="20004"/>
                    </a:ext>
                  </a:extLst>
                </a:gridCol>
                <a:gridCol w="582613">
                  <a:extLst>
                    <a:ext uri="{9D8B030D-6E8A-4147-A177-3AD203B41FA5}">
                      <a16:colId xmlns:a16="http://schemas.microsoft.com/office/drawing/2014/main" val="20005"/>
                    </a:ext>
                  </a:extLst>
                </a:gridCol>
                <a:gridCol w="581025">
                  <a:extLst>
                    <a:ext uri="{9D8B030D-6E8A-4147-A177-3AD203B41FA5}">
                      <a16:colId xmlns:a16="http://schemas.microsoft.com/office/drawing/2014/main" val="20006"/>
                    </a:ext>
                  </a:extLst>
                </a:gridCol>
              </a:tblGrid>
              <a:tr h="517525">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dirty="0">
                          <a:latin typeface="Times New Roman" panose="02020603050405020304" pitchFamily="18" charset="0"/>
                        </a:rPr>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dirty="0">
                          <a:latin typeface="Times New Roman" panose="02020603050405020304" pitchFamily="18"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dirty="0">
                          <a:latin typeface="Times New Roman" panose="02020603050405020304" pitchFamily="18" charset="0"/>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dirty="0">
                          <a:solidFill>
                            <a:srgbClr val="FF0000"/>
                          </a:solidFill>
                          <a:latin typeface="Times New Roman" panose="02020603050405020304" pitchFamily="18"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dirty="0">
                          <a:latin typeface="Times New Roman" panose="02020603050405020304" pitchFamily="18" charset="0"/>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dirty="0">
                          <a:solidFill>
                            <a:srgbClr val="FF0000"/>
                          </a:solidFill>
                          <a:latin typeface="Times New Roman" panose="02020603050405020304" pitchFamily="18" charset="0"/>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ctr"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ctr"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ase" hangingPunct="1">
                        <a:spcBef>
                          <a:spcPct val="20000"/>
                        </a:spcBef>
                        <a:buClr>
                          <a:schemeClr val="bg2"/>
                        </a:buClr>
                        <a:buSzPct val="75000"/>
                        <a:buFont typeface="Wingdings" panose="05000000000000000000" pitchFamily="2" charset="2"/>
                        <a:buNone/>
                      </a:pPr>
                      <a:r>
                        <a:rPr lang="en-US" altLang="zh-CN" dirty="0">
                          <a:solidFill>
                            <a:srgbClr val="FF0000"/>
                          </a:solidFill>
                          <a:latin typeface="Times New Roman" panose="02020603050405020304" pitchFamily="18" charset="0"/>
                        </a:rPr>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4" name="Group 131"/>
          <p:cNvGrpSpPr/>
          <p:nvPr/>
        </p:nvGrpSpPr>
        <p:grpSpPr>
          <a:xfrm>
            <a:off x="4656138" y="5378450"/>
            <a:ext cx="2208212" cy="654050"/>
            <a:chOff x="2888" y="3232"/>
            <a:chExt cx="1391" cy="412"/>
          </a:xfrm>
        </p:grpSpPr>
        <p:sp>
          <p:nvSpPr>
            <p:cNvPr id="32823" name="Text Box 124"/>
            <p:cNvSpPr txBox="1"/>
            <p:nvPr/>
          </p:nvSpPr>
          <p:spPr>
            <a:xfrm>
              <a:off x="2955" y="3232"/>
              <a:ext cx="116" cy="327"/>
            </a:xfrm>
            <a:prstGeom prst="rect">
              <a:avLst/>
            </a:prstGeom>
            <a:noFill/>
            <a:ln w="9525">
              <a:noFill/>
            </a:ln>
          </p:spPr>
          <p:txBody>
            <a:bodyPr wrap="none">
              <a:spAutoFit/>
            </a:bodyPr>
            <a:lstStyle/>
            <a:p>
              <a:endParaRPr lang="zh-CN" altLang="zh-CN" dirty="0">
                <a:latin typeface="Times New Roman" panose="02020603050405020304" pitchFamily="18" charset="0"/>
              </a:endParaRPr>
            </a:p>
          </p:txBody>
        </p:sp>
        <p:sp>
          <p:nvSpPr>
            <p:cNvPr id="32824" name="Text Box 125"/>
            <p:cNvSpPr txBox="1"/>
            <p:nvPr/>
          </p:nvSpPr>
          <p:spPr>
            <a:xfrm>
              <a:off x="2888" y="3253"/>
              <a:ext cx="1391" cy="327"/>
            </a:xfrm>
            <a:prstGeom prst="rect">
              <a:avLst/>
            </a:prstGeom>
            <a:noFill/>
            <a:ln w="9525">
              <a:noFill/>
            </a:ln>
          </p:spPr>
          <p:txBody>
            <a:bodyPr wrap="none">
              <a:spAutoFit/>
            </a:bodyPr>
            <a:lstStyle/>
            <a:p>
              <a:r>
                <a:rPr lang="en-US" altLang="zh-CN" dirty="0">
                  <a:latin typeface="Times New Roman" panose="02020603050405020304" pitchFamily="18" charset="0"/>
                </a:rPr>
                <a:t>P</a:t>
              </a:r>
              <a:r>
                <a:rPr lang="en-US" altLang="zh-CN" baseline="-25000" dirty="0">
                  <a:latin typeface="Times New Roman" panose="02020603050405020304" pitchFamily="18" charset="0"/>
                </a:rPr>
                <a:t>3</a:t>
              </a:r>
              <a:r>
                <a:rPr lang="en-US" altLang="zh-CN" dirty="0">
                  <a:latin typeface="Times New Roman" panose="02020603050405020304" pitchFamily="18" charset="0"/>
                </a:rPr>
                <a:t>         P</a:t>
              </a:r>
              <a:r>
                <a:rPr lang="en-US" altLang="zh-CN" baseline="-25000" dirty="0">
                  <a:latin typeface="Times New Roman" panose="02020603050405020304" pitchFamily="18" charset="0"/>
                </a:rPr>
                <a:t>2</a:t>
              </a:r>
              <a:r>
                <a:rPr lang="en-US" altLang="zh-CN" dirty="0">
                  <a:latin typeface="Times New Roman" panose="02020603050405020304" pitchFamily="18" charset="0"/>
                </a:rPr>
                <a:t>   P</a:t>
              </a:r>
              <a:r>
                <a:rPr lang="en-US" altLang="zh-CN" baseline="-25000" dirty="0">
                  <a:latin typeface="Times New Roman" panose="02020603050405020304" pitchFamily="18" charset="0"/>
                </a:rPr>
                <a:t>1</a:t>
              </a:r>
            </a:p>
          </p:txBody>
        </p:sp>
        <p:sp>
          <p:nvSpPr>
            <p:cNvPr id="32825" name="Line 127"/>
            <p:cNvSpPr/>
            <p:nvPr/>
          </p:nvSpPr>
          <p:spPr>
            <a:xfrm>
              <a:off x="3024" y="3544"/>
              <a:ext cx="0" cy="100"/>
            </a:xfrm>
            <a:prstGeom prst="line">
              <a:avLst/>
            </a:prstGeom>
            <a:ln w="9525" cap="flat" cmpd="sng">
              <a:solidFill>
                <a:schemeClr val="tx1"/>
              </a:solidFill>
              <a:prstDash val="solid"/>
              <a:headEnd type="none" w="med" len="med"/>
              <a:tailEnd type="triangle" w="med" len="med"/>
            </a:ln>
          </p:spPr>
        </p:sp>
        <p:sp>
          <p:nvSpPr>
            <p:cNvPr id="32826" name="Line 129"/>
            <p:cNvSpPr/>
            <p:nvPr/>
          </p:nvSpPr>
          <p:spPr>
            <a:xfrm>
              <a:off x="3714" y="3536"/>
              <a:ext cx="0" cy="100"/>
            </a:xfrm>
            <a:prstGeom prst="line">
              <a:avLst/>
            </a:prstGeom>
            <a:ln w="9525" cap="flat" cmpd="sng">
              <a:solidFill>
                <a:schemeClr val="tx1"/>
              </a:solidFill>
              <a:prstDash val="solid"/>
              <a:headEnd type="none" w="med" len="med"/>
              <a:tailEnd type="triangle" w="med" len="med"/>
            </a:ln>
          </p:spPr>
        </p:sp>
        <p:sp>
          <p:nvSpPr>
            <p:cNvPr id="32827" name="Line 130"/>
            <p:cNvSpPr/>
            <p:nvPr/>
          </p:nvSpPr>
          <p:spPr>
            <a:xfrm>
              <a:off x="4071" y="3528"/>
              <a:ext cx="0" cy="100"/>
            </a:xfrm>
            <a:prstGeom prst="line">
              <a:avLst/>
            </a:prstGeom>
            <a:ln w="9525" cap="flat" cmpd="sng">
              <a:solidFill>
                <a:schemeClr val="tx1"/>
              </a:solidFill>
              <a:prstDash val="solid"/>
              <a:headEnd type="none" w="med" len="med"/>
              <a:tailEnd type="triangle" w="med" len="med"/>
            </a:ln>
          </p:spPr>
        </p:sp>
      </p:grpSp>
      <p:sp>
        <p:nvSpPr>
          <p:cNvPr id="30771" name="圆角矩形标注 23"/>
          <p:cNvSpPr/>
          <p:nvPr/>
        </p:nvSpPr>
        <p:spPr>
          <a:xfrm>
            <a:off x="6551613" y="3362325"/>
            <a:ext cx="2430462" cy="920750"/>
          </a:xfrm>
          <a:prstGeom prst="wedgeRoundRectCallout">
            <a:avLst>
              <a:gd name="adj1" fmla="val -58843"/>
              <a:gd name="adj2" fmla="val -71588"/>
              <a:gd name="adj3" fmla="val 16667"/>
            </a:avLst>
          </a:prstGeom>
          <a:noFill/>
          <a:ln w="19050" cap="flat" cmpd="sng">
            <a:solidFill>
              <a:srgbClr val="FF00FF"/>
            </a:solidFill>
            <a:prstDash val="solid"/>
            <a:round/>
            <a:headEnd type="none" w="med" len="med"/>
            <a:tailEnd type="none" w="med" len="med"/>
          </a:ln>
        </p:spPr>
        <p:txBody>
          <a:bodyPr>
            <a:spAutoFit/>
          </a:bodyPr>
          <a:lstStyle/>
          <a:p>
            <a:r>
              <a:rPr lang="zh-CN" altLang="en-US" sz="2400" dirty="0">
                <a:latin typeface="Times New Roman" panose="02020603050405020304" pitchFamily="18" charset="0"/>
              </a:rPr>
              <a:t>校验位置于</a:t>
            </a:r>
            <a:r>
              <a:rPr lang="en-US" altLang="zh-CN" sz="2400" dirty="0">
                <a:latin typeface="Times New Roman" panose="02020603050405020304" pitchFamily="18" charset="0"/>
              </a:rPr>
              <a:t>2</a:t>
            </a:r>
            <a:r>
              <a:rPr lang="en-US" altLang="zh-CN" sz="2400" baseline="30000" dirty="0">
                <a:latin typeface="Times New Roman" panose="02020603050405020304" pitchFamily="18" charset="0"/>
              </a:rPr>
              <a:t>i</a:t>
            </a:r>
            <a:r>
              <a:rPr lang="zh-CN" altLang="en-US" sz="2400" dirty="0">
                <a:latin typeface="Times New Roman" panose="02020603050405020304" pitchFamily="18" charset="0"/>
              </a:rPr>
              <a:t>码位上</a:t>
            </a:r>
            <a:r>
              <a:rPr lang="en-US" altLang="zh-CN" sz="2400" dirty="0">
                <a:latin typeface="Times New Roman" panose="02020603050405020304" pitchFamily="18" charset="0"/>
              </a:rPr>
              <a:t>(i=0,1,2…)</a:t>
            </a:r>
            <a:endParaRPr lang="zh-CN" altLang="en-US" sz="2400" dirty="0">
              <a:latin typeface="Times New Roman" panose="02020603050405020304" pitchFamily="18" charset="0"/>
            </a:endParaRPr>
          </a:p>
        </p:txBody>
      </p:sp>
      <p:sp>
        <p:nvSpPr>
          <p:cNvPr id="30772" name="TextBox 24"/>
          <p:cNvSpPr txBox="1"/>
          <p:nvPr/>
        </p:nvSpPr>
        <p:spPr>
          <a:xfrm>
            <a:off x="2409825" y="2463800"/>
            <a:ext cx="4065588" cy="461963"/>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rPr>
              <a:t>7      6     5     4      3     2      1</a:t>
            </a:r>
            <a:endParaRPr lang="zh-CN" altLang="en-US" sz="2400" dirty="0">
              <a:solidFill>
                <a:srgbClr val="FF0000"/>
              </a:solidFill>
              <a:latin typeface="Times New Roman" panose="02020603050405020304" pitchFamily="18" charset="0"/>
            </a:endParaRPr>
          </a:p>
        </p:txBody>
      </p:sp>
      <p:sp>
        <p:nvSpPr>
          <p:cNvPr id="32821" name="AutoShape 5">
            <a:hlinkClick r:id="rId10" action="ppaction://hlinksldjump"/>
          </p:cNvPr>
          <p:cNvSpPr/>
          <p:nvPr/>
        </p:nvSpPr>
        <p:spPr>
          <a:xfrm>
            <a:off x="8158163" y="6324600"/>
            <a:ext cx="215900" cy="228600"/>
          </a:xfrm>
          <a:prstGeom prst="downArrow">
            <a:avLst>
              <a:gd name="adj1" fmla="val 50000"/>
              <a:gd name="adj2" fmla="val 37519"/>
            </a:avLst>
          </a:prstGeom>
          <a:solidFill>
            <a:srgbClr val="FFCC00"/>
          </a:solidFill>
          <a:ln w="9525" cap="flat" cmpd="sng">
            <a:solidFill>
              <a:srgbClr val="339966"/>
            </a:solidFill>
            <a:prstDash val="solid"/>
            <a:miter/>
            <a:headEnd type="none" w="med" len="med"/>
            <a:tailEnd type="none" w="med" len="med"/>
          </a:ln>
        </p:spPr>
        <p:txBody>
          <a:bodyPr wrap="none" anchor="ctr" anchorCtr="0">
            <a:spAutoFit/>
          </a:bodyPr>
          <a:lstStyle/>
          <a:p>
            <a:endParaRPr lang="zh-CN" altLang="en-US" dirty="0">
              <a:latin typeface="Times New Roman" panose="02020603050405020304" pitchFamily="18" charset="0"/>
            </a:endParaRPr>
          </a:p>
        </p:txBody>
      </p:sp>
      <p:sp>
        <p:nvSpPr>
          <p:cNvPr id="32822" name="AutoShape 5">
            <a:hlinkClick r:id="rId11" action="ppaction://hlinksldjump"/>
          </p:cNvPr>
          <p:cNvSpPr/>
          <p:nvPr/>
        </p:nvSpPr>
        <p:spPr>
          <a:xfrm>
            <a:off x="8534400" y="6324600"/>
            <a:ext cx="215900" cy="228600"/>
          </a:xfrm>
          <a:prstGeom prst="downArrow">
            <a:avLst>
              <a:gd name="adj1" fmla="val 50000"/>
              <a:gd name="adj2" fmla="val 37519"/>
            </a:avLst>
          </a:prstGeom>
          <a:solidFill>
            <a:srgbClr val="FFCC00"/>
          </a:solidFill>
          <a:ln w="9525" cap="flat" cmpd="sng">
            <a:solidFill>
              <a:srgbClr val="339966"/>
            </a:solidFill>
            <a:prstDash val="solid"/>
            <a:miter/>
            <a:headEnd type="none" w="med" len="med"/>
            <a:tailEnd type="none" w="med" len="med"/>
          </a:ln>
        </p:spPr>
        <p:txBody>
          <a:bodyPr wrap="none" anchor="ctr" anchorCtr="0">
            <a:spAutoFit/>
          </a:bodyPr>
          <a:lstStyle/>
          <a:p>
            <a:endParaRPr lang="zh-CN" altLang="en-US" dirty="0">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animEffect transition="in" filter="blinds(horizontal)">
                                      <p:cBhvr>
                                        <p:cTn id="7" dur="500"/>
                                        <p:tgtEl>
                                          <p:spTgt spid="1300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0054"/>
                                        </p:tgtEl>
                                        <p:attrNameLst>
                                          <p:attrName>style.visibility</p:attrName>
                                        </p:attrNameLst>
                                      </p:cBhvr>
                                      <p:to>
                                        <p:strVal val="visible"/>
                                      </p:to>
                                    </p:set>
                                    <p:animEffect transition="in" filter="blinds(horizontal)">
                                      <p:cBhvr>
                                        <p:cTn id="12" dur="500"/>
                                        <p:tgtEl>
                                          <p:spTgt spid="13005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00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30108"/>
                                        </p:tgtEl>
                                        <p:attrNameLst>
                                          <p:attrName>style.visibility</p:attrName>
                                        </p:attrNameLst>
                                      </p:cBhvr>
                                      <p:to>
                                        <p:strVal val="visible"/>
                                      </p:to>
                                    </p:set>
                                    <p:animEffect transition="in" filter="blinds(horizontal)">
                                      <p:cBhvr>
                                        <p:cTn id="21" dur="500"/>
                                        <p:tgtEl>
                                          <p:spTgt spid="13010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0772"/>
                                        </p:tgtEl>
                                        <p:attrNameLst>
                                          <p:attrName>style.visibility</p:attrName>
                                        </p:attrNameLst>
                                      </p:cBhvr>
                                      <p:to>
                                        <p:strVal val="visible"/>
                                      </p:to>
                                    </p:set>
                                    <p:animEffect transition="in" filter="blinds(horizontal)">
                                      <p:cBhvr>
                                        <p:cTn id="26" dur="500"/>
                                        <p:tgtEl>
                                          <p:spTgt spid="3077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0771"/>
                                        </p:tgtEl>
                                        <p:attrNameLst>
                                          <p:attrName>style.visibility</p:attrName>
                                        </p:attrNameLst>
                                      </p:cBhvr>
                                      <p:to>
                                        <p:strVal val="visible"/>
                                      </p:to>
                                    </p:set>
                                    <p:animEffect transition="in" filter="blinds(horizontal)">
                                      <p:cBhvr>
                                        <p:cTn id="31" dur="500"/>
                                        <p:tgtEl>
                                          <p:spTgt spid="3077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008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linds(horizontal)">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0107"/>
                                        </p:tgtEl>
                                        <p:attrNameLst>
                                          <p:attrName>style.visibility</p:attrName>
                                        </p:attrNameLst>
                                      </p:cBhvr>
                                      <p:to>
                                        <p:strVal val="visible"/>
                                      </p:to>
                                    </p:set>
                                    <p:anim calcmode="lin" valueType="num">
                                      <p:cBhvr additive="base">
                                        <p:cTn id="45" dur="500" fill="hold"/>
                                        <p:tgtEl>
                                          <p:spTgt spid="130107"/>
                                        </p:tgtEl>
                                        <p:attrNameLst>
                                          <p:attrName>ppt_x</p:attrName>
                                        </p:attrNameLst>
                                      </p:cBhvr>
                                      <p:tavLst>
                                        <p:tav tm="0">
                                          <p:val>
                                            <p:strVal val="#ppt_x"/>
                                          </p:val>
                                        </p:tav>
                                        <p:tav tm="100000">
                                          <p:val>
                                            <p:strVal val="#ppt_x"/>
                                          </p:val>
                                        </p:tav>
                                      </p:tavLst>
                                    </p:anim>
                                    <p:anim calcmode="lin" valueType="num">
                                      <p:cBhvr additive="base">
                                        <p:cTn id="46" dur="500" fill="hold"/>
                                        <p:tgtEl>
                                          <p:spTgt spid="13010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32800"/>
                                        </p:tgtEl>
                                        <p:attrNameLst>
                                          <p:attrName>style.visibility</p:attrName>
                                        </p:attrNameLst>
                                      </p:cBhvr>
                                      <p:to>
                                        <p:strVal val="visible"/>
                                      </p:to>
                                    </p:set>
                                    <p:animEffect transition="in" filter="box(in)">
                                      <p:cBhvr>
                                        <p:cTn id="51" dur="500"/>
                                        <p:tgtEl>
                                          <p:spTgt spid="32800"/>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p:bldP spid="130054" grpId="0"/>
      <p:bldP spid="130056" grpId="0"/>
      <p:bldP spid="130085" grpId="0"/>
      <p:bldP spid="130107" grpId="0"/>
      <p:bldP spid="30771" grpId="0" animBg="1"/>
      <p:bldP spid="3077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100388" y="930275"/>
            <a:ext cx="2698750" cy="522288"/>
          </a:xfrm>
          <a:prstGeom prst="rect">
            <a:avLst/>
          </a:prstGeom>
          <a:noFill/>
          <a:ln w="9525">
            <a:noFill/>
          </a:ln>
        </p:spPr>
        <p:txBody>
          <a:bodyPr wrap="none">
            <a:spAutoFit/>
          </a:bodyPr>
          <a:lstStyle/>
          <a:p>
            <a:r>
              <a:rPr lang="zh-CN" altLang="en-US" dirty="0">
                <a:latin typeface="Times New Roman" panose="02020603050405020304" pitchFamily="18" charset="0"/>
              </a:rPr>
              <a:t>海明码的分组表</a:t>
            </a:r>
          </a:p>
        </p:txBody>
      </p:sp>
      <p:graphicFrame>
        <p:nvGraphicFramePr>
          <p:cNvPr id="7" name="表格 6"/>
          <p:cNvGraphicFramePr>
            <a:graphicFrameLocks noGrp="1"/>
          </p:cNvGraphicFramePr>
          <p:nvPr/>
        </p:nvGraphicFramePr>
        <p:xfrm>
          <a:off x="1458913" y="1741488"/>
          <a:ext cx="6598024" cy="2368550"/>
        </p:xfrm>
        <a:graphic>
          <a:graphicData uri="http://schemas.openxmlformats.org/drawingml/2006/table">
            <a:tbl>
              <a:tblPr firstRow="1" bandRow="1">
                <a:tableStyleId>{5C22544A-7EE6-4342-B048-85BDC9FD1C3A}</a:tableStyleId>
              </a:tblPr>
              <a:tblGrid>
                <a:gridCol w="1154653">
                  <a:extLst>
                    <a:ext uri="{9D8B030D-6E8A-4147-A177-3AD203B41FA5}">
                      <a16:colId xmlns:a16="http://schemas.microsoft.com/office/drawing/2014/main" val="20000"/>
                    </a:ext>
                  </a:extLst>
                </a:gridCol>
                <a:gridCol w="5443371">
                  <a:extLst>
                    <a:ext uri="{9D8B030D-6E8A-4147-A177-3AD203B41FA5}">
                      <a16:colId xmlns:a16="http://schemas.microsoft.com/office/drawing/2014/main" val="20001"/>
                    </a:ext>
                  </a:extLst>
                </a:gridCol>
              </a:tblGrid>
              <a:tr h="575908">
                <a:tc>
                  <a:txBody>
                    <a:bodyPr/>
                    <a:lstStyle/>
                    <a:p>
                      <a:endParaRPr lang="zh-CN" altLang="en-US" dirty="0"/>
                    </a:p>
                  </a:txBody>
                  <a:tcPr/>
                </a:tc>
                <a:tc>
                  <a:txBody>
                    <a:bodyPr/>
                    <a:lstStyle/>
                    <a:p>
                      <a:r>
                        <a:rPr lang="en-US" altLang="zh-CN" dirty="0"/>
                        <a:t>                       </a:t>
                      </a:r>
                      <a:r>
                        <a:rPr lang="zh-CN" altLang="en-US" dirty="0"/>
                        <a:t>码  位</a:t>
                      </a:r>
                      <a:r>
                        <a:rPr lang="en-US" altLang="zh-CN" dirty="0"/>
                        <a:t> </a:t>
                      </a:r>
                    </a:p>
                    <a:p>
                      <a:r>
                        <a:rPr lang="en-US" altLang="zh-CN" dirty="0"/>
                        <a:t>   7        6        5        4        3       2       1</a:t>
                      </a:r>
                      <a:endParaRPr lang="zh-CN" altLang="en-US" dirty="0"/>
                    </a:p>
                  </a:txBody>
                  <a:tcPr/>
                </a:tc>
                <a:extLst>
                  <a:ext uri="{0D108BD9-81ED-4DB2-BD59-A6C34878D82A}">
                    <a16:rowId xmlns:a16="http://schemas.microsoft.com/office/drawing/2014/main" val="10000"/>
                  </a:ext>
                </a:extLst>
              </a:tr>
              <a:tr h="575908">
                <a:tc>
                  <a:txBody>
                    <a:bodyPr/>
                    <a:lstStyle/>
                    <a:p>
                      <a:r>
                        <a:rPr lang="en-US" altLang="zh-CN" dirty="0"/>
                        <a:t>  P1</a:t>
                      </a:r>
                      <a:endParaRPr lang="zh-CN" altLang="en-US" dirty="0"/>
                    </a:p>
                  </a:txBody>
                  <a:tcPr/>
                </a:tc>
                <a:tc>
                  <a:txBody>
                    <a:bodyPr/>
                    <a:lstStyle/>
                    <a:p>
                      <a:r>
                        <a:rPr lang="en-US" altLang="zh-CN" dirty="0"/>
                        <a:t>   I4                 I2                 I1 </a:t>
                      </a:r>
                      <a:endParaRPr lang="zh-CN" altLang="en-US" dirty="0"/>
                    </a:p>
                  </a:txBody>
                  <a:tcPr/>
                </a:tc>
                <a:extLst>
                  <a:ext uri="{0D108BD9-81ED-4DB2-BD59-A6C34878D82A}">
                    <a16:rowId xmlns:a16="http://schemas.microsoft.com/office/drawing/2014/main" val="10001"/>
                  </a:ext>
                </a:extLst>
              </a:tr>
              <a:tr h="575908">
                <a:tc>
                  <a:txBody>
                    <a:bodyPr/>
                    <a:lstStyle/>
                    <a:p>
                      <a:r>
                        <a:rPr lang="en-US" altLang="zh-CN" dirty="0"/>
                        <a:t>  P2</a:t>
                      </a:r>
                      <a:endParaRPr lang="zh-CN" altLang="en-US" dirty="0"/>
                    </a:p>
                  </a:txBody>
                  <a:tcPr/>
                </a:tc>
                <a:tc>
                  <a:txBody>
                    <a:bodyPr/>
                    <a:lstStyle/>
                    <a:p>
                      <a:r>
                        <a:rPr lang="en-US" altLang="zh-CN" dirty="0"/>
                        <a:t>   I4       I3                           I1</a:t>
                      </a:r>
                      <a:endParaRPr lang="zh-CN" altLang="en-US" dirty="0"/>
                    </a:p>
                  </a:txBody>
                  <a:tcPr/>
                </a:tc>
                <a:extLst>
                  <a:ext uri="{0D108BD9-81ED-4DB2-BD59-A6C34878D82A}">
                    <a16:rowId xmlns:a16="http://schemas.microsoft.com/office/drawing/2014/main" val="10002"/>
                  </a:ext>
                </a:extLst>
              </a:tr>
              <a:tr h="575908">
                <a:tc>
                  <a:txBody>
                    <a:bodyPr/>
                    <a:lstStyle/>
                    <a:p>
                      <a:r>
                        <a:rPr lang="en-US" altLang="zh-CN" dirty="0"/>
                        <a:t>  P3</a:t>
                      </a:r>
                      <a:endParaRPr lang="zh-CN" altLang="en-US" dirty="0"/>
                    </a:p>
                  </a:txBody>
                  <a:tcPr/>
                </a:tc>
                <a:tc>
                  <a:txBody>
                    <a:bodyPr/>
                    <a:lstStyle/>
                    <a:p>
                      <a:r>
                        <a:rPr lang="en-US" altLang="zh-CN" dirty="0"/>
                        <a:t>   I4       I3       I2</a:t>
                      </a:r>
                      <a:endParaRPr lang="zh-CN" altLang="en-US" dirty="0"/>
                    </a:p>
                  </a:txBody>
                  <a:tcPr/>
                </a:tc>
                <a:extLst>
                  <a:ext uri="{0D108BD9-81ED-4DB2-BD59-A6C34878D82A}">
                    <a16:rowId xmlns:a16="http://schemas.microsoft.com/office/drawing/2014/main" val="10003"/>
                  </a:ext>
                </a:extLst>
              </a:tr>
            </a:tbl>
          </a:graphicData>
        </a:graphic>
      </p:graphicFrame>
      <p:sp>
        <p:nvSpPr>
          <p:cNvPr id="8" name="矩形 7"/>
          <p:cNvSpPr/>
          <p:nvPr/>
        </p:nvSpPr>
        <p:spPr>
          <a:xfrm>
            <a:off x="957263" y="4308475"/>
            <a:ext cx="7566025" cy="2246313"/>
          </a:xfrm>
          <a:prstGeom prst="rect">
            <a:avLst/>
          </a:prstGeom>
          <a:noFill/>
          <a:ln w="9525">
            <a:noFill/>
          </a:ln>
        </p:spPr>
        <p:txBody>
          <a:bodyPr>
            <a:spAutoFit/>
          </a:bodyPr>
          <a:lstStyle/>
          <a:p>
            <a:r>
              <a:rPr lang="zh-CN" altLang="en-US" dirty="0">
                <a:latin typeface="Times New Roman" panose="02020603050405020304" pitchFamily="18" charset="0"/>
              </a:rPr>
              <a:t>        将码位号用二进制表示，在例的方向由下往上，如码位号为</a:t>
            </a:r>
            <a:r>
              <a:rPr lang="en-US" altLang="zh-CN" dirty="0">
                <a:latin typeface="Times New Roman" panose="02020603050405020304" pitchFamily="18" charset="0"/>
              </a:rPr>
              <a:t>6</a:t>
            </a:r>
            <a:r>
              <a:rPr lang="zh-CN" altLang="en-US" dirty="0">
                <a:latin typeface="Times New Roman" panose="02020603050405020304" pitchFamily="18" charset="0"/>
              </a:rPr>
              <a:t>，由下往上填</a:t>
            </a:r>
            <a:r>
              <a:rPr lang="en-US" altLang="zh-CN" dirty="0">
                <a:latin typeface="Times New Roman" panose="02020603050405020304" pitchFamily="18" charset="0"/>
              </a:rPr>
              <a:t>110</a:t>
            </a:r>
            <a:r>
              <a:rPr lang="zh-CN" altLang="en-US" dirty="0">
                <a:latin typeface="Times New Roman" panose="02020603050405020304" pitchFamily="18" charset="0"/>
              </a:rPr>
              <a:t>，然后将每位相应的码元在列的方向填在该码位为“</a:t>
            </a:r>
            <a:r>
              <a:rPr lang="en-US" altLang="zh-CN" dirty="0">
                <a:latin typeface="Times New Roman" panose="02020603050405020304" pitchFamily="18" charset="0"/>
              </a:rPr>
              <a:t>1</a:t>
            </a:r>
            <a:r>
              <a:rPr lang="zh-CN" altLang="en-US" dirty="0">
                <a:latin typeface="Times New Roman" panose="02020603050405020304" pitchFamily="18" charset="0"/>
              </a:rPr>
              <a:t>”的位置。例码位为</a:t>
            </a:r>
            <a:r>
              <a:rPr lang="en-US" altLang="zh-CN" dirty="0">
                <a:latin typeface="Times New Roman" panose="02020603050405020304" pitchFamily="18" charset="0"/>
              </a:rPr>
              <a:t>6</a:t>
            </a:r>
            <a:r>
              <a:rPr lang="zh-CN" altLang="en-US" dirty="0">
                <a:latin typeface="Times New Roman" panose="02020603050405020304" pitchFamily="18" charset="0"/>
              </a:rPr>
              <a:t>的码元为</a:t>
            </a:r>
            <a:r>
              <a:rPr lang="en-US" altLang="zh-CN" dirty="0">
                <a:latin typeface="Times New Roman" panose="02020603050405020304" pitchFamily="18" charset="0"/>
              </a:rPr>
              <a:t>I3</a:t>
            </a:r>
            <a:r>
              <a:rPr lang="zh-CN" altLang="en-US" dirty="0">
                <a:latin typeface="Times New Roman" panose="02020603050405020304" pitchFamily="18" charset="0"/>
              </a:rPr>
              <a:t>，在它列下填</a:t>
            </a:r>
            <a:r>
              <a:rPr lang="en-US" altLang="zh-CN" dirty="0">
                <a:latin typeface="Times New Roman" panose="02020603050405020304" pitchFamily="18" charset="0"/>
              </a:rPr>
              <a:t>2</a:t>
            </a:r>
            <a:r>
              <a:rPr lang="zh-CN" altLang="en-US" dirty="0">
                <a:latin typeface="Times New Roman" panose="02020603050405020304" pitchFamily="18" charset="0"/>
              </a:rPr>
              <a:t>个</a:t>
            </a:r>
            <a:r>
              <a:rPr lang="en-US" altLang="zh-CN" dirty="0">
                <a:latin typeface="Times New Roman" panose="02020603050405020304" pitchFamily="18" charset="0"/>
              </a:rPr>
              <a:t>I3</a:t>
            </a:r>
            <a:r>
              <a:rPr lang="zh-CN" altLang="en-US" dirty="0">
                <a:latin typeface="Times New Roman" panose="02020603050405020304" pitchFamily="18" charset="0"/>
              </a:rPr>
              <a:t>。</a:t>
            </a:r>
          </a:p>
        </p:txBody>
      </p:sp>
      <p:sp>
        <p:nvSpPr>
          <p:cNvPr id="105493" name="AutoShape 5">
            <a:hlinkClick r:id="rId2" action="ppaction://hlinksldjump"/>
          </p:cNvPr>
          <p:cNvSpPr/>
          <p:nvPr/>
        </p:nvSpPr>
        <p:spPr>
          <a:xfrm flipV="1">
            <a:off x="247650" y="6334125"/>
            <a:ext cx="215900" cy="230188"/>
          </a:xfrm>
          <a:prstGeom prst="downArrow">
            <a:avLst>
              <a:gd name="adj1" fmla="val 50000"/>
              <a:gd name="adj2" fmla="val 37484"/>
            </a:avLst>
          </a:prstGeom>
          <a:solidFill>
            <a:srgbClr val="FFCC00"/>
          </a:solidFill>
          <a:ln w="9525" cap="flat" cmpd="sng">
            <a:solidFill>
              <a:srgbClr val="339966"/>
            </a:solidFill>
            <a:prstDash val="solid"/>
            <a:miter/>
            <a:headEnd type="none" w="med" len="med"/>
            <a:tailEnd type="none" w="med" len="med"/>
          </a:ln>
        </p:spPr>
        <p:txBody>
          <a:bodyPr anchor="ctr" anchorCtr="0">
            <a:spAutoFit/>
          </a:bodyPr>
          <a:lstStyle/>
          <a:p>
            <a:endParaRPr lang="zh-CN" altLang="en-US" dirty="0">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Text Box 4"/>
          <p:cNvSpPr txBox="1"/>
          <p:nvPr/>
        </p:nvSpPr>
        <p:spPr>
          <a:xfrm>
            <a:off x="981075" y="715963"/>
            <a:ext cx="2759075" cy="519112"/>
          </a:xfrm>
          <a:prstGeom prst="rect">
            <a:avLst/>
          </a:prstGeom>
          <a:noFill/>
          <a:ln w="9525">
            <a:noFill/>
          </a:ln>
        </p:spPr>
        <p:txBody>
          <a:bodyPr wrap="none">
            <a:spAutoFit/>
          </a:bodyPr>
          <a:lstStyle/>
          <a:p>
            <a:pPr>
              <a:buChar char="•"/>
            </a:pPr>
            <a:r>
              <a:rPr lang="zh-CN" altLang="en-US" dirty="0">
                <a:latin typeface="Times New Roman" panose="02020603050405020304" pitchFamily="18" charset="0"/>
              </a:rPr>
              <a:t>海明码校验和：</a:t>
            </a:r>
          </a:p>
        </p:txBody>
      </p:sp>
      <p:grpSp>
        <p:nvGrpSpPr>
          <p:cNvPr id="2" name="Group 14"/>
          <p:cNvGrpSpPr/>
          <p:nvPr/>
        </p:nvGrpSpPr>
        <p:grpSpPr>
          <a:xfrm>
            <a:off x="3306763" y="1182688"/>
            <a:ext cx="3479800" cy="1455737"/>
            <a:chOff x="1972" y="1344"/>
            <a:chExt cx="2192" cy="917"/>
          </a:xfrm>
        </p:grpSpPr>
        <p:graphicFrame>
          <p:nvGraphicFramePr>
            <p:cNvPr id="33794" name="Object 5"/>
            <p:cNvGraphicFramePr/>
            <p:nvPr/>
          </p:nvGraphicFramePr>
          <p:xfrm>
            <a:off x="2134" y="1624"/>
            <a:ext cx="2026" cy="354"/>
          </p:xfrm>
          <a:graphic>
            <a:graphicData uri="http://schemas.openxmlformats.org/presentationml/2006/ole">
              <mc:AlternateContent xmlns:mc="http://schemas.openxmlformats.org/markup-compatibility/2006">
                <mc:Choice xmlns:v="urn:schemas-microsoft-com:vml" Requires="v">
                  <p:oleObj spid="_x0000_s35850" r:id="rId3" imgW="1308100" imgH="228600" progId="Equation.3">
                    <p:embed/>
                  </p:oleObj>
                </mc:Choice>
                <mc:Fallback>
                  <p:oleObj r:id="rId3" imgW="1308100" imgH="228600" progId="Equation.3">
                    <p:embed/>
                    <p:pic>
                      <p:nvPicPr>
                        <p:cNvPr id="0" name="图片 3079"/>
                        <p:cNvPicPr/>
                        <p:nvPr/>
                      </p:nvPicPr>
                      <p:blipFill>
                        <a:blip r:embed="rId4"/>
                        <a:stretch>
                          <a:fillRect/>
                        </a:stretch>
                      </p:blipFill>
                      <p:spPr>
                        <a:xfrm>
                          <a:off x="2134" y="1624"/>
                          <a:ext cx="2026" cy="354"/>
                        </a:xfrm>
                        <a:prstGeom prst="rect">
                          <a:avLst/>
                        </a:prstGeom>
                        <a:noFill/>
                        <a:ln w="38100">
                          <a:noFill/>
                          <a:miter/>
                        </a:ln>
                      </p:spPr>
                    </p:pic>
                  </p:oleObj>
                </mc:Fallback>
              </mc:AlternateContent>
            </a:graphicData>
          </a:graphic>
        </p:graphicFrame>
        <p:graphicFrame>
          <p:nvGraphicFramePr>
            <p:cNvPr id="33795" name="Object 7"/>
            <p:cNvGraphicFramePr/>
            <p:nvPr/>
          </p:nvGraphicFramePr>
          <p:xfrm>
            <a:off x="2129" y="1344"/>
            <a:ext cx="2035" cy="350"/>
          </p:xfrm>
          <a:graphic>
            <a:graphicData uri="http://schemas.openxmlformats.org/presentationml/2006/ole">
              <mc:AlternateContent xmlns:mc="http://schemas.openxmlformats.org/markup-compatibility/2006">
                <mc:Choice xmlns:v="urn:schemas-microsoft-com:vml" Requires="v">
                  <p:oleObj spid="_x0000_s35851" r:id="rId5" imgW="1333500" imgH="228600" progId="Equation.3">
                    <p:embed/>
                  </p:oleObj>
                </mc:Choice>
                <mc:Fallback>
                  <p:oleObj r:id="rId5" imgW="1333500" imgH="228600" progId="Equation.3">
                    <p:embed/>
                    <p:pic>
                      <p:nvPicPr>
                        <p:cNvPr id="0" name="图片 3080"/>
                        <p:cNvPicPr/>
                        <p:nvPr/>
                      </p:nvPicPr>
                      <p:blipFill>
                        <a:blip r:embed="rId6"/>
                        <a:stretch>
                          <a:fillRect/>
                        </a:stretch>
                      </p:blipFill>
                      <p:spPr>
                        <a:xfrm>
                          <a:off x="2129" y="1344"/>
                          <a:ext cx="2035" cy="350"/>
                        </a:xfrm>
                        <a:prstGeom prst="rect">
                          <a:avLst/>
                        </a:prstGeom>
                        <a:noFill/>
                        <a:ln w="38100">
                          <a:noFill/>
                          <a:miter/>
                        </a:ln>
                      </p:spPr>
                    </p:pic>
                  </p:oleObj>
                </mc:Fallback>
              </mc:AlternateContent>
            </a:graphicData>
          </a:graphic>
        </p:graphicFrame>
        <p:graphicFrame>
          <p:nvGraphicFramePr>
            <p:cNvPr id="33796" name="Object 10"/>
            <p:cNvGraphicFramePr/>
            <p:nvPr/>
          </p:nvGraphicFramePr>
          <p:xfrm>
            <a:off x="2126" y="1906"/>
            <a:ext cx="2032" cy="355"/>
          </p:xfrm>
          <a:graphic>
            <a:graphicData uri="http://schemas.openxmlformats.org/presentationml/2006/ole">
              <mc:AlternateContent xmlns:mc="http://schemas.openxmlformats.org/markup-compatibility/2006">
                <mc:Choice xmlns:v="urn:schemas-microsoft-com:vml" Requires="v">
                  <p:oleObj spid="_x0000_s35852" r:id="rId7" imgW="1308100" imgH="228600" progId="Equation.3">
                    <p:embed/>
                  </p:oleObj>
                </mc:Choice>
                <mc:Fallback>
                  <p:oleObj r:id="rId7" imgW="1308100" imgH="228600" progId="Equation.3">
                    <p:embed/>
                    <p:pic>
                      <p:nvPicPr>
                        <p:cNvPr id="0" name="图片 3081"/>
                        <p:cNvPicPr/>
                        <p:nvPr/>
                      </p:nvPicPr>
                      <p:blipFill>
                        <a:blip r:embed="rId8"/>
                        <a:stretch>
                          <a:fillRect/>
                        </a:stretch>
                      </p:blipFill>
                      <p:spPr>
                        <a:xfrm>
                          <a:off x="2126" y="1906"/>
                          <a:ext cx="2032" cy="355"/>
                        </a:xfrm>
                        <a:prstGeom prst="rect">
                          <a:avLst/>
                        </a:prstGeom>
                        <a:noFill/>
                        <a:ln w="38100">
                          <a:noFill/>
                          <a:miter/>
                        </a:ln>
                      </p:spPr>
                    </p:pic>
                  </p:oleObj>
                </mc:Fallback>
              </mc:AlternateContent>
            </a:graphicData>
          </a:graphic>
        </p:graphicFrame>
        <p:sp>
          <p:nvSpPr>
            <p:cNvPr id="33811" name="AutoShape 13"/>
            <p:cNvSpPr/>
            <p:nvPr/>
          </p:nvSpPr>
          <p:spPr>
            <a:xfrm>
              <a:off x="1972" y="1529"/>
              <a:ext cx="96" cy="576"/>
            </a:xfrm>
            <a:prstGeom prst="leftBrace">
              <a:avLst>
                <a:gd name="adj1" fmla="val 50000"/>
                <a:gd name="adj2" fmla="val 50000"/>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sp>
        <p:nvSpPr>
          <p:cNvPr id="138255" name="Text Box 15"/>
          <p:cNvSpPr txBox="1"/>
          <p:nvPr/>
        </p:nvSpPr>
        <p:spPr>
          <a:xfrm>
            <a:off x="1384300" y="2595563"/>
            <a:ext cx="5832475" cy="519112"/>
          </a:xfrm>
          <a:prstGeom prst="rect">
            <a:avLst/>
          </a:prstGeom>
          <a:noFill/>
          <a:ln w="9525">
            <a:noFill/>
          </a:ln>
        </p:spPr>
        <p:txBody>
          <a:bodyPr wrap="none">
            <a:spAutoFit/>
          </a:bodyPr>
          <a:lstStyle/>
          <a:p>
            <a:r>
              <a:rPr lang="en-US" altLang="zh-CN" dirty="0">
                <a:latin typeface="Times New Roman" panose="02020603050405020304" pitchFamily="18" charset="0"/>
              </a:rPr>
              <a:t>    </a:t>
            </a:r>
            <a:r>
              <a:rPr lang="en-US" altLang="zh-CN" dirty="0">
                <a:solidFill>
                  <a:srgbClr val="6B03E9"/>
                </a:solidFill>
                <a:latin typeface="Times New Roman" panose="02020603050405020304" pitchFamily="18" charset="0"/>
              </a:rPr>
              <a:t>S</a:t>
            </a:r>
            <a:r>
              <a:rPr lang="en-US" altLang="zh-CN" baseline="-25000" dirty="0">
                <a:solidFill>
                  <a:srgbClr val="6B03E9"/>
                </a:solidFill>
                <a:latin typeface="Times New Roman" panose="02020603050405020304" pitchFamily="18" charset="0"/>
              </a:rPr>
              <a:t>i</a:t>
            </a:r>
            <a:r>
              <a:rPr lang="en-US" altLang="zh-CN" dirty="0">
                <a:solidFill>
                  <a:srgbClr val="6B03E9"/>
                </a:solidFill>
                <a:latin typeface="Times New Roman" panose="02020603050405020304" pitchFamily="18" charset="0"/>
              </a:rPr>
              <a:t>=0 </a:t>
            </a:r>
            <a:r>
              <a:rPr lang="zh-CN" altLang="en-US" dirty="0">
                <a:solidFill>
                  <a:srgbClr val="6B03E9"/>
                </a:solidFill>
                <a:latin typeface="Times New Roman" panose="02020603050405020304" pitchFamily="18" charset="0"/>
              </a:rPr>
              <a:t>无错；</a:t>
            </a:r>
            <a:r>
              <a:rPr lang="en-US" altLang="zh-CN" dirty="0">
                <a:solidFill>
                  <a:srgbClr val="6B03E9"/>
                </a:solidFill>
                <a:latin typeface="Times New Roman" panose="02020603050405020304" pitchFamily="18" charset="0"/>
              </a:rPr>
              <a:t>S</a:t>
            </a:r>
            <a:r>
              <a:rPr lang="en-US" altLang="zh-CN" baseline="-25000" dirty="0">
                <a:solidFill>
                  <a:srgbClr val="6B03E9"/>
                </a:solidFill>
                <a:latin typeface="Times New Roman" panose="02020603050405020304" pitchFamily="18" charset="0"/>
              </a:rPr>
              <a:t>i</a:t>
            </a:r>
            <a:r>
              <a:rPr lang="en-US" altLang="zh-CN" dirty="0">
                <a:solidFill>
                  <a:srgbClr val="6B03E9"/>
                </a:solidFill>
                <a:latin typeface="Times New Roman" panose="02020603050405020304" pitchFamily="18" charset="0"/>
              </a:rPr>
              <a:t>=1 </a:t>
            </a:r>
            <a:r>
              <a:rPr lang="zh-CN" altLang="en-US" dirty="0">
                <a:solidFill>
                  <a:srgbClr val="6B03E9"/>
                </a:solidFill>
                <a:latin typeface="Times New Roman" panose="02020603050405020304" pitchFamily="18" charset="0"/>
              </a:rPr>
              <a:t>出错。（</a:t>
            </a:r>
            <a:r>
              <a:rPr lang="en-US" altLang="zh-CN" dirty="0">
                <a:solidFill>
                  <a:srgbClr val="6B03E9"/>
                </a:solidFill>
                <a:latin typeface="Times New Roman" panose="02020603050405020304" pitchFamily="18" charset="0"/>
              </a:rPr>
              <a:t>i=0,1,2</a:t>
            </a:r>
            <a:r>
              <a:rPr lang="zh-CN" altLang="en-US" dirty="0">
                <a:solidFill>
                  <a:srgbClr val="6B03E9"/>
                </a:solidFill>
                <a:latin typeface="Times New Roman" panose="02020603050405020304" pitchFamily="18" charset="0"/>
              </a:rPr>
              <a:t>）</a:t>
            </a:r>
          </a:p>
        </p:txBody>
      </p:sp>
      <p:sp>
        <p:nvSpPr>
          <p:cNvPr id="138256" name="Text Box 16"/>
          <p:cNvSpPr txBox="1"/>
          <p:nvPr/>
        </p:nvSpPr>
        <p:spPr>
          <a:xfrm>
            <a:off x="1052513" y="3281363"/>
            <a:ext cx="2851150" cy="519112"/>
          </a:xfrm>
          <a:prstGeom prst="rect">
            <a:avLst/>
          </a:prstGeom>
          <a:noFill/>
          <a:ln w="9525">
            <a:noFill/>
          </a:ln>
        </p:spPr>
        <p:txBody>
          <a:bodyPr wrap="none">
            <a:spAutoFit/>
          </a:bodyPr>
          <a:lstStyle/>
          <a:p>
            <a:pPr>
              <a:buChar char="•"/>
            </a:pPr>
            <a:r>
              <a:rPr lang="zh-CN" altLang="en-US" dirty="0">
                <a:latin typeface="Times New Roman" panose="02020603050405020304" pitchFamily="18" charset="0"/>
              </a:rPr>
              <a:t>海明码错误定位</a:t>
            </a:r>
            <a:r>
              <a:rPr lang="en-US" altLang="zh-CN" dirty="0">
                <a:latin typeface="Times New Roman" panose="02020603050405020304" pitchFamily="18" charset="0"/>
              </a:rPr>
              <a:t>:</a:t>
            </a:r>
          </a:p>
        </p:txBody>
      </p:sp>
      <p:sp>
        <p:nvSpPr>
          <p:cNvPr id="138375" name="Text Box 135"/>
          <p:cNvSpPr txBox="1"/>
          <p:nvPr/>
        </p:nvSpPr>
        <p:spPr>
          <a:xfrm>
            <a:off x="1700213" y="3827463"/>
            <a:ext cx="6075362" cy="946150"/>
          </a:xfrm>
          <a:prstGeom prst="rect">
            <a:avLst/>
          </a:prstGeom>
          <a:noFill/>
          <a:ln w="9525">
            <a:noFill/>
          </a:ln>
        </p:spPr>
        <p:txBody>
          <a:bodyPr wrap="none">
            <a:spAutoFit/>
          </a:bodyPr>
          <a:lstStyle/>
          <a:p>
            <a:r>
              <a:rPr lang="en-US" altLang="zh-CN" dirty="0">
                <a:latin typeface="Times New Roman" panose="02020603050405020304" pitchFamily="18" charset="0"/>
              </a:rPr>
              <a:t>S</a:t>
            </a:r>
            <a:r>
              <a:rPr lang="en-US" altLang="zh-CN" baseline="-25000" dirty="0">
                <a:latin typeface="Times New Roman" panose="02020603050405020304" pitchFamily="18" charset="0"/>
              </a:rPr>
              <a:t>2</a:t>
            </a:r>
            <a:r>
              <a:rPr lang="en-US" altLang="zh-CN" dirty="0">
                <a:latin typeface="Times New Roman" panose="02020603050405020304" pitchFamily="18" charset="0"/>
              </a:rPr>
              <a:t>S</a:t>
            </a:r>
            <a:r>
              <a:rPr lang="en-US" altLang="zh-CN" baseline="-25000" dirty="0">
                <a:latin typeface="Times New Roman" panose="02020603050405020304" pitchFamily="18" charset="0"/>
              </a:rPr>
              <a:t>1</a:t>
            </a:r>
            <a:r>
              <a:rPr lang="en-US" altLang="zh-CN" dirty="0">
                <a:latin typeface="Times New Roman" panose="02020603050405020304" pitchFamily="18" charset="0"/>
              </a:rPr>
              <a:t>S</a:t>
            </a:r>
            <a:r>
              <a:rPr lang="en-US" altLang="zh-CN" baseline="-25000" dirty="0">
                <a:latin typeface="Times New Roman" panose="02020603050405020304" pitchFamily="18" charset="0"/>
              </a:rPr>
              <a:t>0</a:t>
            </a:r>
            <a:r>
              <a:rPr lang="zh-CN" altLang="en-US" dirty="0">
                <a:latin typeface="Times New Roman" panose="02020603050405020304" pitchFamily="18" charset="0"/>
              </a:rPr>
              <a:t>为</a:t>
            </a:r>
            <a:r>
              <a:rPr lang="en-US" altLang="zh-CN" dirty="0">
                <a:latin typeface="Times New Roman" panose="02020603050405020304" pitchFamily="18" charset="0"/>
              </a:rPr>
              <a:t>000</a:t>
            </a:r>
            <a:r>
              <a:rPr lang="zh-CN" altLang="en-US" dirty="0">
                <a:latin typeface="Times New Roman" panose="02020603050405020304" pitchFamily="18" charset="0"/>
              </a:rPr>
              <a:t>说明无错</a:t>
            </a:r>
            <a:r>
              <a:rPr lang="en-US" altLang="zh-CN" dirty="0">
                <a:latin typeface="Times New Roman" panose="02020603050405020304" pitchFamily="18" charset="0"/>
              </a:rPr>
              <a:t>;</a:t>
            </a:r>
          </a:p>
          <a:p>
            <a:r>
              <a:rPr lang="en-US" altLang="zh-CN" dirty="0">
                <a:latin typeface="Times New Roman" panose="02020603050405020304" pitchFamily="18" charset="0"/>
              </a:rPr>
              <a:t>S</a:t>
            </a:r>
            <a:r>
              <a:rPr lang="en-US" altLang="zh-CN" baseline="-25000" dirty="0">
                <a:latin typeface="Times New Roman" panose="02020603050405020304" pitchFamily="18" charset="0"/>
              </a:rPr>
              <a:t>2</a:t>
            </a:r>
            <a:r>
              <a:rPr lang="en-US" altLang="zh-CN" dirty="0">
                <a:latin typeface="Times New Roman" panose="02020603050405020304" pitchFamily="18" charset="0"/>
              </a:rPr>
              <a:t>S</a:t>
            </a:r>
            <a:r>
              <a:rPr lang="en-US" altLang="zh-CN" baseline="-25000" dirty="0">
                <a:latin typeface="Times New Roman" panose="02020603050405020304" pitchFamily="18" charset="0"/>
              </a:rPr>
              <a:t>1</a:t>
            </a:r>
            <a:r>
              <a:rPr lang="en-US" altLang="zh-CN" dirty="0">
                <a:latin typeface="Times New Roman" panose="02020603050405020304" pitchFamily="18" charset="0"/>
              </a:rPr>
              <a:t>S</a:t>
            </a:r>
            <a:r>
              <a:rPr lang="en-US" altLang="zh-CN" baseline="-25000" dirty="0">
                <a:latin typeface="Times New Roman" panose="02020603050405020304" pitchFamily="18" charset="0"/>
              </a:rPr>
              <a:t>0</a:t>
            </a:r>
            <a:r>
              <a:rPr lang="zh-CN" altLang="en-US" dirty="0">
                <a:latin typeface="Times New Roman" panose="02020603050405020304" pitchFamily="18" charset="0"/>
              </a:rPr>
              <a:t>为</a:t>
            </a:r>
            <a:r>
              <a:rPr lang="en-US" altLang="zh-CN" dirty="0">
                <a:latin typeface="Times New Roman" panose="02020603050405020304" pitchFamily="18" charset="0"/>
              </a:rPr>
              <a:t>111</a:t>
            </a:r>
            <a:r>
              <a:rPr lang="zh-CN" altLang="en-US" dirty="0">
                <a:latin typeface="Times New Roman" panose="02020603050405020304" pitchFamily="18" charset="0"/>
              </a:rPr>
              <a:t>至</a:t>
            </a:r>
            <a:r>
              <a:rPr lang="en-US" altLang="zh-CN" dirty="0">
                <a:latin typeface="Times New Roman" panose="02020603050405020304" pitchFamily="18" charset="0"/>
              </a:rPr>
              <a:t>001</a:t>
            </a:r>
            <a:r>
              <a:rPr lang="zh-CN" altLang="en-US" dirty="0">
                <a:latin typeface="Times New Roman" panose="02020603050405020304" pitchFamily="18" charset="0"/>
              </a:rPr>
              <a:t>表明一位出错位置。</a:t>
            </a:r>
          </a:p>
        </p:txBody>
      </p:sp>
      <p:sp>
        <p:nvSpPr>
          <p:cNvPr id="138377" name="Text Box 137"/>
          <p:cNvSpPr txBox="1"/>
          <p:nvPr/>
        </p:nvSpPr>
        <p:spPr>
          <a:xfrm>
            <a:off x="1455738" y="5867400"/>
            <a:ext cx="6154737" cy="519113"/>
          </a:xfrm>
          <a:prstGeom prst="rect">
            <a:avLst/>
          </a:prstGeom>
          <a:noFill/>
          <a:ln w="9525">
            <a:noFill/>
          </a:ln>
        </p:spPr>
        <p:txBody>
          <a:bodyPr wrap="none">
            <a:spAutoFit/>
          </a:bodyPr>
          <a:lstStyle/>
          <a:p>
            <a:r>
              <a:rPr lang="en-US" altLang="zh-CN" dirty="0">
                <a:latin typeface="Times New Roman" panose="02020603050405020304" pitchFamily="18" charset="0"/>
              </a:rPr>
              <a:t>S2=1</a:t>
            </a:r>
            <a:r>
              <a:rPr lang="zh-CN" altLang="en-US" dirty="0">
                <a:latin typeface="Times New Roman" panose="02020603050405020304" pitchFamily="18" charset="0"/>
              </a:rPr>
              <a:t>；</a:t>
            </a:r>
            <a:r>
              <a:rPr lang="en-US" altLang="zh-CN" dirty="0">
                <a:latin typeface="Times New Roman" panose="02020603050405020304" pitchFamily="18" charset="0"/>
              </a:rPr>
              <a:t>S1=0</a:t>
            </a:r>
            <a:r>
              <a:rPr lang="zh-CN" altLang="en-US" dirty="0">
                <a:latin typeface="Times New Roman" panose="02020603050405020304" pitchFamily="18" charset="0"/>
              </a:rPr>
              <a:t>；</a:t>
            </a:r>
            <a:r>
              <a:rPr lang="en-US" altLang="zh-CN" dirty="0">
                <a:latin typeface="Times New Roman" panose="02020603050405020304" pitchFamily="18" charset="0"/>
              </a:rPr>
              <a:t>S0=1  </a:t>
            </a:r>
            <a:r>
              <a:rPr lang="zh-CN" altLang="en-US" dirty="0">
                <a:latin typeface="Times New Roman" panose="02020603050405020304" pitchFamily="18" charset="0"/>
              </a:rPr>
              <a:t>说明第五位出错。</a:t>
            </a:r>
          </a:p>
        </p:txBody>
      </p:sp>
      <p:cxnSp>
        <p:nvCxnSpPr>
          <p:cNvPr id="138379" name="AutoShape 139"/>
          <p:cNvCxnSpPr/>
          <p:nvPr/>
        </p:nvCxnSpPr>
        <p:spPr>
          <a:xfrm rot="5400000" flipV="1">
            <a:off x="5287963" y="3440113"/>
            <a:ext cx="268287" cy="3467100"/>
          </a:xfrm>
          <a:prstGeom prst="bentConnector4">
            <a:avLst>
              <a:gd name="adj1" fmla="val -85208"/>
              <a:gd name="adj2" fmla="val 82648"/>
            </a:avLst>
          </a:prstGeom>
          <a:ln w="9525" cap="flat" cmpd="sng">
            <a:solidFill>
              <a:srgbClr val="FF0000"/>
            </a:solidFill>
            <a:prstDash val="solid"/>
            <a:miter/>
            <a:headEnd type="none" w="med" len="med"/>
            <a:tailEnd type="triangle" w="med" len="med"/>
          </a:ln>
        </p:spPr>
      </p:cxnSp>
      <p:grpSp>
        <p:nvGrpSpPr>
          <p:cNvPr id="3" name="Group 144"/>
          <p:cNvGrpSpPr/>
          <p:nvPr/>
        </p:nvGrpSpPr>
        <p:grpSpPr>
          <a:xfrm>
            <a:off x="7177088" y="4748213"/>
            <a:ext cx="755650" cy="912812"/>
            <a:chOff x="4521" y="2991"/>
            <a:chExt cx="476" cy="575"/>
          </a:xfrm>
        </p:grpSpPr>
        <p:sp>
          <p:nvSpPr>
            <p:cNvPr id="33809" name="AutoShape 141"/>
            <p:cNvSpPr/>
            <p:nvPr/>
          </p:nvSpPr>
          <p:spPr>
            <a:xfrm>
              <a:off x="4521" y="2991"/>
              <a:ext cx="476" cy="575"/>
            </a:xfrm>
            <a:prstGeom prst="irregularSeal2">
              <a:avLst/>
            </a:prstGeom>
            <a:solidFill>
              <a:srgbClr val="FF99CC"/>
            </a:solidFill>
            <a:ln w="9525">
              <a:noFill/>
            </a:ln>
          </p:spPr>
          <p:txBody>
            <a:bodyPr wrap="none" anchor="ctr" anchorCtr="0"/>
            <a:lstStyle/>
            <a:p>
              <a:endParaRPr lang="zh-CN" altLang="en-US" dirty="0">
                <a:latin typeface="Times New Roman" panose="02020603050405020304" pitchFamily="18" charset="0"/>
              </a:endParaRPr>
            </a:p>
          </p:txBody>
        </p:sp>
        <p:sp>
          <p:nvSpPr>
            <p:cNvPr id="33810" name="Text Box 140"/>
            <p:cNvSpPr txBox="1"/>
            <p:nvPr/>
          </p:nvSpPr>
          <p:spPr>
            <a:xfrm>
              <a:off x="4561" y="3098"/>
              <a:ext cx="336" cy="327"/>
            </a:xfrm>
            <a:prstGeom prst="rect">
              <a:avLst/>
            </a:prstGeom>
            <a:noFill/>
            <a:ln w="9525">
              <a:noFill/>
            </a:ln>
          </p:spPr>
          <p:txBody>
            <a:bodyPr>
              <a:spAutoFit/>
            </a:bodyPr>
            <a:lstStyle/>
            <a:p>
              <a:r>
                <a:rPr lang="zh-CN" altLang="en-US" dirty="0">
                  <a:latin typeface="Times New Roman" panose="02020603050405020304" pitchFamily="18" charset="0"/>
                </a:rPr>
                <a:t>错</a:t>
              </a:r>
            </a:p>
          </p:txBody>
        </p:sp>
      </p:grpSp>
      <p:grpSp>
        <p:nvGrpSpPr>
          <p:cNvPr id="4" name="Group 143"/>
          <p:cNvGrpSpPr/>
          <p:nvPr/>
        </p:nvGrpSpPr>
        <p:grpSpPr>
          <a:xfrm>
            <a:off x="1125538" y="4881563"/>
            <a:ext cx="4673600" cy="908050"/>
            <a:chOff x="709" y="3075"/>
            <a:chExt cx="2944" cy="572"/>
          </a:xfrm>
        </p:grpSpPr>
        <p:sp>
          <p:nvSpPr>
            <p:cNvPr id="33807" name="Text Box 136"/>
            <p:cNvSpPr txBox="1"/>
            <p:nvPr/>
          </p:nvSpPr>
          <p:spPr>
            <a:xfrm>
              <a:off x="709" y="3075"/>
              <a:ext cx="2944" cy="330"/>
            </a:xfrm>
            <a:prstGeom prst="rect">
              <a:avLst/>
            </a:prstGeom>
            <a:noFill/>
            <a:ln w="9525">
              <a:noFill/>
            </a:ln>
          </p:spPr>
          <p:txBody>
            <a:bodyPr wrap="none">
              <a:spAutoFit/>
            </a:bodyPr>
            <a:lstStyle/>
            <a:p>
              <a:r>
                <a:rPr lang="zh-CN" altLang="en-US" dirty="0">
                  <a:latin typeface="Times New Roman" panose="02020603050405020304" pitchFamily="18" charset="0"/>
                </a:rPr>
                <a:t>例：接收  </a:t>
              </a:r>
              <a:r>
                <a:rPr lang="en-US" altLang="zh-CN" dirty="0">
                  <a:latin typeface="Times New Roman" panose="02020603050405020304" pitchFamily="18" charset="0"/>
                </a:rPr>
                <a:t>0  1   1   1   0   1   0</a:t>
              </a:r>
            </a:p>
          </p:txBody>
        </p:sp>
        <p:sp>
          <p:nvSpPr>
            <p:cNvPr id="33808" name="Text Box 142"/>
            <p:cNvSpPr txBox="1"/>
            <p:nvPr/>
          </p:nvSpPr>
          <p:spPr>
            <a:xfrm>
              <a:off x="1690" y="3320"/>
              <a:ext cx="1931" cy="327"/>
            </a:xfrm>
            <a:prstGeom prst="rect">
              <a:avLst/>
            </a:prstGeom>
            <a:noFill/>
            <a:ln w="9525">
              <a:noFill/>
            </a:ln>
          </p:spPr>
          <p:txBody>
            <a:bodyPr>
              <a:spAutoFit/>
            </a:bodyPr>
            <a:lstStyle/>
            <a:p>
              <a:r>
                <a:rPr lang="en-US" altLang="zh-CN" dirty="0">
                  <a:latin typeface="Times New Roman" panose="02020603050405020304" pitchFamily="18" charset="0"/>
                </a:rPr>
                <a:t>I</a:t>
              </a:r>
              <a:r>
                <a:rPr lang="en-US" altLang="zh-CN" baseline="-25000" dirty="0">
                  <a:latin typeface="Times New Roman" panose="02020603050405020304" pitchFamily="18" charset="0"/>
                </a:rPr>
                <a:t>4  </a:t>
              </a:r>
              <a:r>
                <a:rPr lang="en-US" altLang="zh-CN" dirty="0">
                  <a:latin typeface="Times New Roman" panose="02020603050405020304" pitchFamily="18" charset="0"/>
                </a:rPr>
                <a:t>I</a:t>
              </a:r>
              <a:r>
                <a:rPr lang="en-US" altLang="zh-CN" baseline="-25000" dirty="0">
                  <a:latin typeface="Times New Roman" panose="02020603050405020304" pitchFamily="18" charset="0"/>
                </a:rPr>
                <a:t>3    </a:t>
              </a:r>
              <a:r>
                <a:rPr lang="en-US" altLang="zh-CN" dirty="0">
                  <a:latin typeface="Times New Roman" panose="02020603050405020304" pitchFamily="18" charset="0"/>
                </a:rPr>
                <a:t>I</a:t>
              </a:r>
              <a:r>
                <a:rPr lang="en-US" altLang="zh-CN" baseline="-25000" dirty="0">
                  <a:latin typeface="Times New Roman" panose="02020603050405020304" pitchFamily="18" charset="0"/>
                </a:rPr>
                <a:t>2  </a:t>
              </a:r>
              <a:r>
                <a:rPr lang="en-US" altLang="zh-CN" dirty="0">
                  <a:latin typeface="Times New Roman" panose="02020603050405020304" pitchFamily="18" charset="0"/>
                </a:rPr>
                <a:t>P</a:t>
              </a:r>
              <a:r>
                <a:rPr lang="en-US" altLang="zh-CN" baseline="-25000" dirty="0">
                  <a:latin typeface="Times New Roman" panose="02020603050405020304" pitchFamily="18" charset="0"/>
                </a:rPr>
                <a:t>3   </a:t>
              </a:r>
              <a:r>
                <a:rPr lang="en-US" altLang="zh-CN" dirty="0">
                  <a:latin typeface="Times New Roman" panose="02020603050405020304" pitchFamily="18" charset="0"/>
                </a:rPr>
                <a:t>I</a:t>
              </a:r>
              <a:r>
                <a:rPr lang="en-US" altLang="zh-CN" baseline="-25000" dirty="0">
                  <a:latin typeface="Times New Roman" panose="02020603050405020304" pitchFamily="18" charset="0"/>
                </a:rPr>
                <a:t>1   </a:t>
              </a:r>
              <a:r>
                <a:rPr lang="en-US" altLang="zh-CN" dirty="0">
                  <a:latin typeface="Times New Roman" panose="02020603050405020304" pitchFamily="18" charset="0"/>
                </a:rPr>
                <a:t>P</a:t>
              </a:r>
              <a:r>
                <a:rPr lang="en-US" altLang="zh-CN" baseline="-25000" dirty="0">
                  <a:latin typeface="Times New Roman" panose="02020603050405020304" pitchFamily="18" charset="0"/>
                </a:rPr>
                <a:t>2  </a:t>
              </a:r>
              <a:r>
                <a:rPr lang="en-US" altLang="zh-CN" dirty="0">
                  <a:latin typeface="Times New Roman" panose="02020603050405020304" pitchFamily="18" charset="0"/>
                </a:rPr>
                <a:t>P</a:t>
              </a:r>
              <a:r>
                <a:rPr lang="en-US" altLang="zh-CN" baseline="-25000" dirty="0">
                  <a:latin typeface="Times New Roman" panose="02020603050405020304" pitchFamily="18" charset="0"/>
                </a:rPr>
                <a:t>1</a:t>
              </a:r>
            </a:p>
          </p:txBody>
        </p:sp>
      </p:grpSp>
      <p:sp>
        <p:nvSpPr>
          <p:cNvPr id="33806" name="AutoShape 5">
            <a:hlinkClick r:id="rId9" action="ppaction://hlinksldjump"/>
          </p:cNvPr>
          <p:cNvSpPr/>
          <p:nvPr/>
        </p:nvSpPr>
        <p:spPr>
          <a:xfrm flipV="1">
            <a:off x="247650" y="6334125"/>
            <a:ext cx="215900" cy="230188"/>
          </a:xfrm>
          <a:prstGeom prst="downArrow">
            <a:avLst>
              <a:gd name="adj1" fmla="val 50000"/>
              <a:gd name="adj2" fmla="val 37484"/>
            </a:avLst>
          </a:prstGeom>
          <a:solidFill>
            <a:srgbClr val="FFCC00"/>
          </a:solidFill>
          <a:ln w="9525" cap="flat" cmpd="sng">
            <a:solidFill>
              <a:srgbClr val="339966"/>
            </a:solidFill>
            <a:prstDash val="solid"/>
            <a:miter/>
            <a:headEnd type="none" w="med" len="med"/>
            <a:tailEnd type="none" w="med" len="med"/>
          </a:ln>
        </p:spPr>
        <p:txBody>
          <a:bodyPr anchor="ctr" anchorCtr="0">
            <a:spAutoFit/>
          </a:bodyPr>
          <a:lstStyle/>
          <a:p>
            <a:endParaRPr lang="zh-CN" altLang="en-US" dirty="0">
              <a:latin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38255"/>
                                        </p:tgtEl>
                                        <p:attrNameLst>
                                          <p:attrName>style.visibility</p:attrName>
                                        </p:attrNameLst>
                                      </p:cBhvr>
                                      <p:to>
                                        <p:strVal val="visible"/>
                                      </p:to>
                                    </p:set>
                                    <p:animEffect transition="in" filter="box(in)">
                                      <p:cBhvr>
                                        <p:cTn id="16" dur="500"/>
                                        <p:tgtEl>
                                          <p:spTgt spid="13825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82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8375"/>
                                        </p:tgtEl>
                                        <p:attrNameLst>
                                          <p:attrName>style.visibility</p:attrName>
                                        </p:attrNameLst>
                                      </p:cBhvr>
                                      <p:to>
                                        <p:strVal val="visible"/>
                                      </p:to>
                                    </p:set>
                                    <p:animEffect transition="in" filter="blinds(horizontal)">
                                      <p:cBhvr>
                                        <p:cTn id="25" dur="500"/>
                                        <p:tgtEl>
                                          <p:spTgt spid="13837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38377"/>
                                        </p:tgtEl>
                                        <p:attrNameLst>
                                          <p:attrName>style.visibility</p:attrName>
                                        </p:attrNameLst>
                                      </p:cBhvr>
                                      <p:to>
                                        <p:strVal val="visible"/>
                                      </p:to>
                                    </p:set>
                                    <p:animEffect transition="in" filter="box(in)">
                                      <p:cBhvr>
                                        <p:cTn id="36" dur="500"/>
                                        <p:tgtEl>
                                          <p:spTgt spid="138377"/>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8379"/>
                                        </p:tgtEl>
                                        <p:attrNameLst>
                                          <p:attrName>style.visibility</p:attrName>
                                        </p:attrNameLst>
                                      </p:cBhvr>
                                      <p:to>
                                        <p:strVal val="visible"/>
                                      </p:to>
                                    </p:set>
                                    <p:anim calcmode="lin" valueType="num">
                                      <p:cBhvr additive="base">
                                        <p:cTn id="41" dur="500" fill="hold"/>
                                        <p:tgtEl>
                                          <p:spTgt spid="138379"/>
                                        </p:tgtEl>
                                        <p:attrNameLst>
                                          <p:attrName>ppt_x</p:attrName>
                                        </p:attrNameLst>
                                      </p:cBhvr>
                                      <p:tavLst>
                                        <p:tav tm="0">
                                          <p:val>
                                            <p:strVal val="#ppt_x"/>
                                          </p:val>
                                        </p:tav>
                                        <p:tav tm="100000">
                                          <p:val>
                                            <p:strVal val="#ppt_x"/>
                                          </p:val>
                                        </p:tav>
                                      </p:tavLst>
                                    </p:anim>
                                    <p:anim calcmode="lin" valueType="num">
                                      <p:cBhvr additive="base">
                                        <p:cTn id="42" dur="500" fill="hold"/>
                                        <p:tgtEl>
                                          <p:spTgt spid="13837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dissolv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35" presetClass="emph" presetSubtype="0" fill="hold" nodeType="clickEffect">
                                  <p:stCondLst>
                                    <p:cond delay="0"/>
                                  </p:stCondLst>
                                  <p:childTnLst>
                                    <p:anim calcmode="discrete" valueType="str">
                                      <p:cBhvr>
                                        <p:cTn id="51"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52" fill="hold">
                      <p:stCondLst>
                        <p:cond delay="indefinite"/>
                      </p:stCondLst>
                      <p:childTnLst>
                        <p:par>
                          <p:cTn id="53" fill="hold">
                            <p:stCondLst>
                              <p:cond delay="0"/>
                            </p:stCondLst>
                            <p:childTnLst>
                              <p:par>
                                <p:cTn id="54" presetID="32" presetClass="emph" presetSubtype="0" fill="hold" nodeType="clickEffect">
                                  <p:stCondLst>
                                    <p:cond delay="0"/>
                                  </p:stCondLst>
                                  <p:childTnLst>
                                    <p:animClr clrSpc="rgb" dir="cw">
                                      <p:cBhvr override="childStyle">
                                        <p:cTn id="55" dur="100" fill="hold"/>
                                        <p:tgtEl>
                                          <p:spTgt spid="3"/>
                                        </p:tgtEl>
                                        <p:attrNameLst>
                                          <p:attrName>style.color</p:attrName>
                                        </p:attrNameLst>
                                      </p:cBhvr>
                                      <p:to>
                                        <a:schemeClr val="accent2"/>
                                      </p:to>
                                    </p:animClr>
                                    <p:animClr clrSpc="rgb" dir="cw">
                                      <p:cBhvr>
                                        <p:cTn id="56" dur="100" fill="hold"/>
                                        <p:tgtEl>
                                          <p:spTgt spid="3"/>
                                        </p:tgtEl>
                                        <p:attrNameLst>
                                          <p:attrName>fillcolor</p:attrName>
                                        </p:attrNameLst>
                                      </p:cBhvr>
                                      <p:to>
                                        <a:schemeClr val="accent2"/>
                                      </p:to>
                                    </p:animClr>
                                    <p:set>
                                      <p:cBhvr>
                                        <p:cTn id="57" dur="100" fill="hold"/>
                                        <p:tgtEl>
                                          <p:spTgt spid="3"/>
                                        </p:tgtEl>
                                        <p:attrNameLst>
                                          <p:attrName>fill.type</p:attrName>
                                        </p:attrNameLst>
                                      </p:cBhvr>
                                      <p:to>
                                        <p:strVal val="solid"/>
                                      </p:to>
                                    </p:set>
                                    <p:set>
                                      <p:cBhvr>
                                        <p:cTn id="58" dur="100" fill="hold"/>
                                        <p:tgtEl>
                                          <p:spTgt spid="3"/>
                                        </p:tgtEl>
                                        <p:attrNameLst>
                                          <p:attrName>fill.on</p:attrName>
                                        </p:attrNameLst>
                                      </p:cBhvr>
                                      <p:to>
                                        <p:strVal val="true"/>
                                      </p:to>
                                    </p:set>
                                    <p:animRot by="120000">
                                      <p:cBhvr>
                                        <p:cTn id="59" dur="100" fill="hold">
                                          <p:stCondLst>
                                            <p:cond delay="0"/>
                                          </p:stCondLst>
                                        </p:cTn>
                                        <p:tgtEl>
                                          <p:spTgt spid="3"/>
                                        </p:tgtEl>
                                        <p:attrNameLst>
                                          <p:attrName>r</p:attrName>
                                        </p:attrNameLst>
                                      </p:cBhvr>
                                    </p:animRot>
                                    <p:animRot by="-240000">
                                      <p:cBhvr>
                                        <p:cTn id="60" dur="200" fill="hold">
                                          <p:stCondLst>
                                            <p:cond delay="200"/>
                                          </p:stCondLst>
                                        </p:cTn>
                                        <p:tgtEl>
                                          <p:spTgt spid="3"/>
                                        </p:tgtEl>
                                        <p:attrNameLst>
                                          <p:attrName>r</p:attrName>
                                        </p:attrNameLst>
                                      </p:cBhvr>
                                    </p:animRot>
                                    <p:animRot by="240000">
                                      <p:cBhvr>
                                        <p:cTn id="61" dur="200" fill="hold">
                                          <p:stCondLst>
                                            <p:cond delay="400"/>
                                          </p:stCondLst>
                                        </p:cTn>
                                        <p:tgtEl>
                                          <p:spTgt spid="3"/>
                                        </p:tgtEl>
                                        <p:attrNameLst>
                                          <p:attrName>r</p:attrName>
                                        </p:attrNameLst>
                                      </p:cBhvr>
                                    </p:animRot>
                                    <p:animRot by="-240000">
                                      <p:cBhvr>
                                        <p:cTn id="62" dur="200" fill="hold">
                                          <p:stCondLst>
                                            <p:cond delay="600"/>
                                          </p:stCondLst>
                                        </p:cTn>
                                        <p:tgtEl>
                                          <p:spTgt spid="3"/>
                                        </p:tgtEl>
                                        <p:attrNameLst>
                                          <p:attrName>r</p:attrName>
                                        </p:attrNameLst>
                                      </p:cBhvr>
                                    </p:animRot>
                                    <p:animRot by="120000">
                                      <p:cBhvr>
                                        <p:cTn id="63"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p:bldP spid="138255" grpId="0"/>
      <p:bldP spid="138256" grpId="0"/>
      <p:bldP spid="138375" grpId="0"/>
      <p:bldP spid="13837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2"/>
          <p:cNvSpPr>
            <a:spLocks noGrp="1"/>
          </p:cNvSpPr>
          <p:nvPr>
            <p:ph sz="half" idx="1"/>
          </p:nvPr>
        </p:nvSpPr>
        <p:spPr>
          <a:xfrm>
            <a:off x="457200" y="1290638"/>
            <a:ext cx="8191500" cy="4576762"/>
          </a:xfrm>
        </p:spPr>
        <p:txBody>
          <a:bodyPr vert="horz" wrap="square" lIns="91440" tIns="45720" rIns="91440" bIns="45720" anchor="t" anchorCtr="0"/>
          <a:lstStyle/>
          <a:p>
            <a:pPr>
              <a:buClr>
                <a:schemeClr val="bg2"/>
              </a:buClr>
              <a:buSzPct val="75000"/>
              <a:buFont typeface="Wingdings" panose="05000000000000000000" pitchFamily="2" charset="2"/>
            </a:pPr>
            <a:r>
              <a:rPr lang="en-US" altLang="zh-CN" dirty="0"/>
              <a:t>3</a:t>
            </a:r>
            <a:r>
              <a:rPr lang="zh-CN" altLang="en-US" dirty="0"/>
              <a:t>个校验方程形成的校验结果</a:t>
            </a:r>
            <a:r>
              <a:rPr lang="en-US" altLang="zh-CN" dirty="0"/>
              <a:t>S</a:t>
            </a:r>
            <a:r>
              <a:rPr lang="en-US" altLang="zh-CN" baseline="-25000" dirty="0"/>
              <a:t>2</a:t>
            </a:r>
            <a:r>
              <a:rPr lang="en-US" altLang="zh-CN" dirty="0"/>
              <a:t>S</a:t>
            </a:r>
            <a:r>
              <a:rPr lang="en-US" altLang="zh-CN" baseline="-25000" dirty="0"/>
              <a:t>1</a:t>
            </a:r>
            <a:r>
              <a:rPr lang="en-US" altLang="zh-CN" dirty="0"/>
              <a:t>S</a:t>
            </a:r>
            <a:r>
              <a:rPr lang="en-US" altLang="zh-CN" baseline="-25000" dirty="0"/>
              <a:t>0</a:t>
            </a:r>
            <a:r>
              <a:rPr lang="zh-CN" altLang="en-US" dirty="0"/>
              <a:t>共有</a:t>
            </a:r>
            <a:r>
              <a:rPr lang="en-US" altLang="zh-CN" dirty="0"/>
              <a:t>8</a:t>
            </a:r>
            <a:r>
              <a:rPr lang="zh-CN" altLang="en-US" dirty="0"/>
              <a:t>种不同的取值，可以指示</a:t>
            </a:r>
            <a:r>
              <a:rPr lang="en-US" altLang="zh-CN" dirty="0"/>
              <a:t>7</a:t>
            </a:r>
            <a:r>
              <a:rPr lang="zh-CN" altLang="en-US" dirty="0"/>
              <a:t>个码元的出错。即</a:t>
            </a:r>
            <a:r>
              <a:rPr lang="en-US" altLang="zh-CN" dirty="0"/>
              <a:t>3</a:t>
            </a:r>
            <a:r>
              <a:rPr lang="zh-CN" altLang="en-US" dirty="0"/>
              <a:t>个校验码最多指出</a:t>
            </a:r>
            <a:r>
              <a:rPr lang="en-US" altLang="zh-CN" dirty="0"/>
              <a:t>2</a:t>
            </a:r>
            <a:r>
              <a:rPr lang="en-US" altLang="zh-CN" baseline="30000" dirty="0"/>
              <a:t>3</a:t>
            </a:r>
            <a:r>
              <a:rPr lang="en-US" altLang="zh-CN" dirty="0"/>
              <a:t>-1</a:t>
            </a:r>
            <a:r>
              <a:rPr lang="zh-CN" altLang="en-US" dirty="0"/>
              <a:t>个码元的错误，其中信息码元个数为</a:t>
            </a:r>
            <a:r>
              <a:rPr lang="en-US" altLang="zh-CN" b="1" dirty="0"/>
              <a:t>(</a:t>
            </a:r>
            <a:r>
              <a:rPr lang="en-US" altLang="zh-CN" dirty="0"/>
              <a:t>2</a:t>
            </a:r>
            <a:r>
              <a:rPr lang="en-US" altLang="zh-CN" baseline="30000" dirty="0"/>
              <a:t>3</a:t>
            </a:r>
            <a:r>
              <a:rPr lang="en-US" altLang="zh-CN" dirty="0"/>
              <a:t>-1</a:t>
            </a:r>
            <a:r>
              <a:rPr lang="en-US" altLang="zh-CN" b="1" dirty="0"/>
              <a:t>)-</a:t>
            </a:r>
            <a:r>
              <a:rPr lang="en-US" altLang="zh-CN" dirty="0"/>
              <a:t>3</a:t>
            </a:r>
            <a:r>
              <a:rPr lang="zh-CN" altLang="en-US" dirty="0"/>
              <a:t>。</a:t>
            </a:r>
            <a:endParaRPr lang="en-US" altLang="zh-CN" dirty="0"/>
          </a:p>
          <a:p>
            <a:pPr>
              <a:buClr>
                <a:schemeClr val="bg2"/>
              </a:buClr>
              <a:buSzPct val="75000"/>
              <a:buFont typeface="Wingdings" panose="05000000000000000000" pitchFamily="2" charset="2"/>
            </a:pPr>
            <a:r>
              <a:rPr lang="zh-CN" altLang="en-US" dirty="0"/>
              <a:t>对于</a:t>
            </a:r>
            <a:r>
              <a:rPr lang="en-US" altLang="zh-CN" dirty="0"/>
              <a:t>n</a:t>
            </a:r>
            <a:r>
              <a:rPr lang="zh-CN" altLang="en-US" dirty="0"/>
              <a:t>位信息码，</a:t>
            </a:r>
            <a:r>
              <a:rPr lang="en-US" altLang="zh-CN" dirty="0"/>
              <a:t>k</a:t>
            </a:r>
            <a:r>
              <a:rPr lang="zh-CN" altLang="en-US" dirty="0"/>
              <a:t>位校验码，可推论得：</a:t>
            </a:r>
            <a:endParaRPr lang="en-US" altLang="zh-CN" dirty="0"/>
          </a:p>
          <a:p>
            <a:pPr>
              <a:buClr>
                <a:schemeClr val="bg2"/>
              </a:buClr>
              <a:buSzPct val="75000"/>
              <a:buFont typeface="Wingdings" panose="05000000000000000000" pitchFamily="2" charset="2"/>
              <a:buNone/>
            </a:pPr>
            <a:r>
              <a:rPr lang="en-US" altLang="zh-CN" dirty="0"/>
              <a:t>        </a:t>
            </a:r>
            <a:r>
              <a:rPr lang="en-US" altLang="zh-CN" b="1" dirty="0"/>
              <a:t>(</a:t>
            </a:r>
            <a:r>
              <a:rPr lang="en-US" altLang="zh-CN" dirty="0"/>
              <a:t>2</a:t>
            </a:r>
            <a:r>
              <a:rPr lang="en-US" altLang="zh-CN" baseline="30000" dirty="0"/>
              <a:t>k</a:t>
            </a:r>
            <a:r>
              <a:rPr lang="en-US" altLang="zh-CN" dirty="0"/>
              <a:t>-1</a:t>
            </a:r>
            <a:r>
              <a:rPr lang="en-US" altLang="zh-CN" b="1" dirty="0"/>
              <a:t>)-</a:t>
            </a:r>
            <a:r>
              <a:rPr lang="en-US" altLang="zh-CN" dirty="0"/>
              <a:t>k=n</a:t>
            </a:r>
          </a:p>
          <a:p>
            <a:pPr>
              <a:buClr>
                <a:schemeClr val="bg2"/>
              </a:buClr>
              <a:buSzPct val="75000"/>
              <a:buFont typeface="Wingdings" panose="05000000000000000000" pitchFamily="2" charset="2"/>
              <a:buNone/>
            </a:pPr>
            <a:r>
              <a:rPr lang="en-US" altLang="zh-CN" dirty="0"/>
              <a:t>   </a:t>
            </a:r>
            <a:r>
              <a:rPr lang="zh-CN" altLang="en-US" dirty="0"/>
              <a:t>因此检验位数</a:t>
            </a:r>
            <a:r>
              <a:rPr lang="en-US" altLang="zh-CN" dirty="0"/>
              <a:t>r</a:t>
            </a:r>
            <a:r>
              <a:rPr lang="zh-CN" altLang="en-US" dirty="0"/>
              <a:t>为可满足下列不等式的最小整数：</a:t>
            </a:r>
            <a:r>
              <a:rPr lang="en-US" altLang="zh-CN" b="1" dirty="0"/>
              <a:t> </a:t>
            </a:r>
            <a:r>
              <a:rPr lang="en-US" altLang="zh-CN" dirty="0"/>
              <a:t>2</a:t>
            </a:r>
            <a:r>
              <a:rPr lang="en-US" altLang="zh-CN" baseline="30000" dirty="0"/>
              <a:t>k</a:t>
            </a:r>
            <a:r>
              <a:rPr lang="en-US" altLang="zh-CN" dirty="0"/>
              <a:t>&gt;=k+n+1</a:t>
            </a:r>
            <a:endParaRPr lang="zh-CN" altLang="en-US" dirty="0"/>
          </a:p>
        </p:txBody>
      </p:sp>
    </p:spTree>
  </p:cSld>
  <p:clrMapOvr>
    <a:masterClrMapping/>
  </p:clrMapOvr>
  <p:transition spd="med">
    <p:zo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Text Box 4"/>
          <p:cNvSpPr txBox="1"/>
          <p:nvPr/>
        </p:nvSpPr>
        <p:spPr>
          <a:xfrm>
            <a:off x="857250" y="663575"/>
            <a:ext cx="5216525" cy="519113"/>
          </a:xfrm>
          <a:prstGeom prst="rect">
            <a:avLst/>
          </a:prstGeom>
          <a:noFill/>
          <a:ln w="9525">
            <a:noFill/>
          </a:ln>
        </p:spPr>
        <p:txBody>
          <a:bodyPr wrap="none">
            <a:spAutoFit/>
          </a:bodyPr>
          <a:lstStyle/>
          <a:p>
            <a:pPr>
              <a:buChar char="•"/>
            </a:pPr>
            <a:r>
              <a:rPr lang="zh-CN" altLang="en-US" dirty="0">
                <a:latin typeface="Times New Roman" panose="02020603050405020304" pitchFamily="18" charset="0"/>
              </a:rPr>
              <a:t>海明码信息位与校验位的关系：</a:t>
            </a:r>
          </a:p>
        </p:txBody>
      </p:sp>
      <p:graphicFrame>
        <p:nvGraphicFramePr>
          <p:cNvPr id="146520" name="Object 88"/>
          <p:cNvGraphicFramePr>
            <a:graphicFrameLocks noGrp="1"/>
          </p:cNvGraphicFramePr>
          <p:nvPr>
            <p:ph sz="half" idx="1"/>
          </p:nvPr>
        </p:nvGraphicFramePr>
        <p:xfrm>
          <a:off x="4243388" y="1360488"/>
          <a:ext cx="2286000" cy="561975"/>
        </p:xfrm>
        <a:graphic>
          <a:graphicData uri="http://schemas.openxmlformats.org/presentationml/2006/ole">
            <mc:AlternateContent xmlns:mc="http://schemas.openxmlformats.org/markup-compatibility/2006">
              <mc:Choice xmlns:v="urn:schemas-microsoft-com:vml" Requires="v">
                <p:oleObj spid="_x0000_s36868" r:id="rId3" imgW="824865" imgH="203200" progId="Equation.3">
                  <p:embed/>
                </p:oleObj>
              </mc:Choice>
              <mc:Fallback>
                <p:oleObj r:id="rId3" imgW="824865" imgH="203200" progId="Equation.3">
                  <p:embed/>
                  <p:pic>
                    <p:nvPicPr>
                      <p:cNvPr id="0" name="图片 3082"/>
                      <p:cNvPicPr/>
                      <p:nvPr/>
                    </p:nvPicPr>
                    <p:blipFill>
                      <a:blip r:embed="rId4"/>
                      <a:stretch>
                        <a:fillRect/>
                      </a:stretch>
                    </p:blipFill>
                    <p:spPr>
                      <a:xfrm>
                        <a:off x="4243388" y="1360488"/>
                        <a:ext cx="2286000" cy="561975"/>
                      </a:xfrm>
                      <a:prstGeom prst="rect">
                        <a:avLst/>
                      </a:prstGeom>
                      <a:noFill/>
                      <a:ln w="38100">
                        <a:miter/>
                      </a:ln>
                    </p:spPr>
                  </p:pic>
                </p:oleObj>
              </mc:Fallback>
            </mc:AlternateContent>
          </a:graphicData>
        </a:graphic>
      </p:graphicFrame>
      <p:sp>
        <p:nvSpPr>
          <p:cNvPr id="146523" name="Text Box 91"/>
          <p:cNvSpPr txBox="1"/>
          <p:nvPr/>
        </p:nvSpPr>
        <p:spPr>
          <a:xfrm>
            <a:off x="1154113" y="2012950"/>
            <a:ext cx="6229350" cy="519113"/>
          </a:xfrm>
          <a:prstGeom prst="rect">
            <a:avLst/>
          </a:prstGeom>
          <a:noFill/>
          <a:ln w="9525">
            <a:noFill/>
          </a:ln>
        </p:spPr>
        <p:txBody>
          <a:bodyPr wrap="none">
            <a:spAutoFit/>
          </a:bodyPr>
          <a:lstStyle/>
          <a:p>
            <a:r>
              <a:rPr lang="zh-CN" altLang="en-US" dirty="0">
                <a:latin typeface="Times New Roman" panose="02020603050405020304" pitchFamily="18" charset="0"/>
              </a:rPr>
              <a:t>其中</a:t>
            </a:r>
            <a:r>
              <a:rPr lang="en-US" altLang="zh-CN" dirty="0">
                <a:latin typeface="Times New Roman" panose="02020603050405020304" pitchFamily="18" charset="0"/>
              </a:rPr>
              <a:t>k</a:t>
            </a:r>
            <a:r>
              <a:rPr lang="zh-CN" altLang="en-US" dirty="0">
                <a:latin typeface="Times New Roman" panose="02020603050405020304" pitchFamily="18" charset="0"/>
              </a:rPr>
              <a:t>为校验位位数；</a:t>
            </a:r>
            <a:r>
              <a:rPr lang="en-US" altLang="zh-CN" dirty="0">
                <a:latin typeface="Times New Roman" panose="02020603050405020304" pitchFamily="18" charset="0"/>
              </a:rPr>
              <a:t>n</a:t>
            </a:r>
            <a:r>
              <a:rPr lang="zh-CN" altLang="en-US" dirty="0">
                <a:latin typeface="Times New Roman" panose="02020603050405020304" pitchFamily="18" charset="0"/>
              </a:rPr>
              <a:t>为信息位位数。</a:t>
            </a:r>
          </a:p>
        </p:txBody>
      </p:sp>
      <p:sp>
        <p:nvSpPr>
          <p:cNvPr id="34821" name="AutoShape 93"/>
          <p:cNvSpPr/>
          <p:nvPr/>
        </p:nvSpPr>
        <p:spPr>
          <a:xfrm rot="5400000">
            <a:off x="4132263" y="1336675"/>
            <a:ext cx="598487" cy="609600"/>
          </a:xfrm>
          <a:prstGeom prst="wedgeEllipseCallout">
            <a:avLst>
              <a:gd name="adj1" fmla="val 130"/>
              <a:gd name="adj2" fmla="val 158329"/>
            </a:avLst>
          </a:prstGeom>
          <a:noFill/>
          <a:ln w="9525" cap="flat" cmpd="sng">
            <a:solidFill>
              <a:srgbClr val="FF6600"/>
            </a:solidFill>
            <a:prstDash val="solid"/>
            <a:miter/>
            <a:headEnd type="none" w="med" len="med"/>
            <a:tailEnd type="none" w="med" len="med"/>
          </a:ln>
        </p:spPr>
        <p:txBody>
          <a:bodyPr rot="10800000" vert="eaVert"/>
          <a:lstStyle/>
          <a:p>
            <a:pPr algn="ctr"/>
            <a:endParaRPr lang="zh-CN" altLang="zh-CN" dirty="0">
              <a:latin typeface="Times New Roman" panose="02020603050405020304" pitchFamily="18" charset="0"/>
            </a:endParaRPr>
          </a:p>
        </p:txBody>
      </p:sp>
      <p:sp>
        <p:nvSpPr>
          <p:cNvPr id="146526" name="Text Box 94"/>
          <p:cNvSpPr txBox="1"/>
          <p:nvPr/>
        </p:nvSpPr>
        <p:spPr>
          <a:xfrm>
            <a:off x="1333500" y="1431925"/>
            <a:ext cx="2066925" cy="457200"/>
          </a:xfrm>
          <a:prstGeom prst="rect">
            <a:avLst/>
          </a:prstGeom>
          <a:noFill/>
          <a:ln w="9525">
            <a:noFill/>
          </a:ln>
        </p:spPr>
        <p:txBody>
          <a:bodyPr wrap="none">
            <a:spAutoFit/>
          </a:bodyPr>
          <a:lstStyle/>
          <a:p>
            <a:r>
              <a:rPr lang="zh-CN" altLang="en-US" sz="2400" i="1" dirty="0">
                <a:solidFill>
                  <a:srgbClr val="6B03E9"/>
                </a:solidFill>
                <a:latin typeface="Times New Roman" panose="02020603050405020304" pitchFamily="18" charset="0"/>
              </a:rPr>
              <a:t>海明码位数</a:t>
            </a:r>
            <a:r>
              <a:rPr lang="en-US" altLang="zh-CN" sz="2400" i="1" dirty="0">
                <a:solidFill>
                  <a:srgbClr val="6B03E9"/>
                </a:solidFill>
                <a:latin typeface="Times New Roman" panose="02020603050405020304" pitchFamily="18" charset="0"/>
              </a:rPr>
              <a:t>+1</a:t>
            </a:r>
          </a:p>
        </p:txBody>
      </p:sp>
      <p:grpSp>
        <p:nvGrpSpPr>
          <p:cNvPr id="2" name="Group 154"/>
          <p:cNvGrpSpPr/>
          <p:nvPr/>
        </p:nvGrpSpPr>
        <p:grpSpPr>
          <a:xfrm>
            <a:off x="1639888" y="2746375"/>
            <a:ext cx="4899025" cy="3795713"/>
            <a:chOff x="1033" y="1730"/>
            <a:chExt cx="3086" cy="2391"/>
          </a:xfrm>
        </p:grpSpPr>
        <p:grpSp>
          <p:nvGrpSpPr>
            <p:cNvPr id="34824" name="Group 150"/>
            <p:cNvGrpSpPr/>
            <p:nvPr/>
          </p:nvGrpSpPr>
          <p:grpSpPr>
            <a:xfrm>
              <a:off x="1033" y="1730"/>
              <a:ext cx="3086" cy="2391"/>
              <a:chOff x="2717" y="1230"/>
              <a:chExt cx="2544" cy="2945"/>
            </a:xfrm>
          </p:grpSpPr>
          <p:sp>
            <p:nvSpPr>
              <p:cNvPr id="34827" name="Rectangle 122"/>
              <p:cNvSpPr/>
              <p:nvPr/>
            </p:nvSpPr>
            <p:spPr>
              <a:xfrm>
                <a:off x="4413" y="3838"/>
                <a:ext cx="848" cy="326"/>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en-US" altLang="zh-CN" dirty="0">
                    <a:latin typeface="Arial" panose="020B0604020202020204" pitchFamily="34" charset="0"/>
                  </a:rPr>
                  <a:t>    255</a:t>
                </a:r>
              </a:p>
            </p:txBody>
          </p:sp>
          <p:sp>
            <p:nvSpPr>
              <p:cNvPr id="34828" name="Rectangle 121"/>
              <p:cNvSpPr/>
              <p:nvPr/>
            </p:nvSpPr>
            <p:spPr>
              <a:xfrm>
                <a:off x="3565" y="3838"/>
                <a:ext cx="848" cy="326"/>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en-US" altLang="zh-CN" dirty="0">
                    <a:latin typeface="Arial" panose="020B0604020202020204" pitchFamily="34" charset="0"/>
                  </a:rPr>
                  <a:t>    247</a:t>
                </a:r>
              </a:p>
            </p:txBody>
          </p:sp>
          <p:sp>
            <p:nvSpPr>
              <p:cNvPr id="34829" name="Rectangle 120"/>
              <p:cNvSpPr/>
              <p:nvPr/>
            </p:nvSpPr>
            <p:spPr>
              <a:xfrm>
                <a:off x="2717" y="3838"/>
                <a:ext cx="848" cy="326"/>
              </a:xfrm>
              <a:prstGeom prst="rect">
                <a:avLst/>
              </a:prstGeom>
              <a:noFill/>
              <a:ln w="9525">
                <a:noFill/>
              </a:ln>
            </p:spPr>
            <p:txBody>
              <a:bodyPr/>
              <a:lstStyle/>
              <a:p>
                <a:pPr algn="ctr" fontAlgn="base">
                  <a:spcBef>
                    <a:spcPct val="20000"/>
                  </a:spcBef>
                  <a:buClr>
                    <a:schemeClr val="bg2"/>
                  </a:buClr>
                  <a:buSzPct val="75000"/>
                  <a:buFont typeface="Wingdings" panose="05000000000000000000" pitchFamily="2" charset="2"/>
                </a:pPr>
                <a:r>
                  <a:rPr lang="en-US" altLang="zh-CN" dirty="0">
                    <a:latin typeface="Times New Roman" panose="02020603050405020304" pitchFamily="18" charset="0"/>
                  </a:rPr>
                  <a:t>8</a:t>
                </a:r>
              </a:p>
            </p:txBody>
          </p:sp>
          <p:sp>
            <p:nvSpPr>
              <p:cNvPr id="34830" name="Rectangle 119"/>
              <p:cNvSpPr/>
              <p:nvPr/>
            </p:nvSpPr>
            <p:spPr>
              <a:xfrm>
                <a:off x="4413" y="3512"/>
                <a:ext cx="848" cy="326"/>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en-US" altLang="zh-CN" dirty="0">
                    <a:latin typeface="Arial" panose="020B0604020202020204" pitchFamily="34" charset="0"/>
                  </a:rPr>
                  <a:t>    127</a:t>
                </a:r>
              </a:p>
            </p:txBody>
          </p:sp>
          <p:sp>
            <p:nvSpPr>
              <p:cNvPr id="34831" name="Rectangle 118"/>
              <p:cNvSpPr/>
              <p:nvPr/>
            </p:nvSpPr>
            <p:spPr>
              <a:xfrm>
                <a:off x="3565" y="3512"/>
                <a:ext cx="848" cy="326"/>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en-US" altLang="zh-CN" dirty="0">
                    <a:latin typeface="Arial" panose="020B0604020202020204" pitchFamily="34" charset="0"/>
                  </a:rPr>
                  <a:t>    120</a:t>
                </a:r>
              </a:p>
            </p:txBody>
          </p:sp>
          <p:sp>
            <p:nvSpPr>
              <p:cNvPr id="34832" name="Rectangle 117"/>
              <p:cNvSpPr/>
              <p:nvPr/>
            </p:nvSpPr>
            <p:spPr>
              <a:xfrm>
                <a:off x="2717" y="3512"/>
                <a:ext cx="848" cy="326"/>
              </a:xfrm>
              <a:prstGeom prst="rect">
                <a:avLst/>
              </a:prstGeom>
              <a:noFill/>
              <a:ln w="9525">
                <a:noFill/>
              </a:ln>
            </p:spPr>
            <p:txBody>
              <a:bodyPr/>
              <a:lstStyle/>
              <a:p>
                <a:pPr algn="ctr" fontAlgn="base">
                  <a:spcBef>
                    <a:spcPct val="20000"/>
                  </a:spcBef>
                  <a:buClr>
                    <a:schemeClr val="bg2"/>
                  </a:buClr>
                  <a:buSzPct val="75000"/>
                  <a:buFont typeface="Wingdings" panose="05000000000000000000" pitchFamily="2" charset="2"/>
                </a:pPr>
                <a:r>
                  <a:rPr lang="en-US" altLang="zh-CN" dirty="0">
                    <a:latin typeface="Times New Roman" panose="02020603050405020304" pitchFamily="18" charset="0"/>
                  </a:rPr>
                  <a:t>7</a:t>
                </a:r>
              </a:p>
            </p:txBody>
          </p:sp>
          <p:sp>
            <p:nvSpPr>
              <p:cNvPr id="34833" name="Rectangle 116"/>
              <p:cNvSpPr/>
              <p:nvPr/>
            </p:nvSpPr>
            <p:spPr>
              <a:xfrm>
                <a:off x="4413" y="3186"/>
                <a:ext cx="848" cy="326"/>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en-US" altLang="zh-CN" dirty="0">
                    <a:latin typeface="Arial" panose="020B0604020202020204" pitchFamily="34" charset="0"/>
                  </a:rPr>
                  <a:t>     63</a:t>
                </a:r>
              </a:p>
            </p:txBody>
          </p:sp>
          <p:sp>
            <p:nvSpPr>
              <p:cNvPr id="34834" name="Rectangle 115"/>
              <p:cNvSpPr/>
              <p:nvPr/>
            </p:nvSpPr>
            <p:spPr>
              <a:xfrm>
                <a:off x="3565" y="3186"/>
                <a:ext cx="848" cy="326"/>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en-US" altLang="zh-CN" dirty="0">
                    <a:latin typeface="Arial" panose="020B0604020202020204" pitchFamily="34" charset="0"/>
                  </a:rPr>
                  <a:t>     57</a:t>
                </a:r>
              </a:p>
            </p:txBody>
          </p:sp>
          <p:sp>
            <p:nvSpPr>
              <p:cNvPr id="34835" name="Rectangle 114"/>
              <p:cNvSpPr/>
              <p:nvPr/>
            </p:nvSpPr>
            <p:spPr>
              <a:xfrm>
                <a:off x="2717" y="3186"/>
                <a:ext cx="848" cy="326"/>
              </a:xfrm>
              <a:prstGeom prst="rect">
                <a:avLst/>
              </a:prstGeom>
              <a:noFill/>
              <a:ln w="9525">
                <a:noFill/>
              </a:ln>
            </p:spPr>
            <p:txBody>
              <a:bodyPr/>
              <a:lstStyle/>
              <a:p>
                <a:pPr algn="ctr" fontAlgn="base">
                  <a:spcBef>
                    <a:spcPct val="20000"/>
                  </a:spcBef>
                  <a:buClr>
                    <a:schemeClr val="bg2"/>
                  </a:buClr>
                  <a:buSzPct val="75000"/>
                  <a:buFont typeface="Wingdings" panose="05000000000000000000" pitchFamily="2" charset="2"/>
                </a:pPr>
                <a:r>
                  <a:rPr lang="en-US" altLang="zh-CN" dirty="0">
                    <a:latin typeface="Times New Roman" panose="02020603050405020304" pitchFamily="18" charset="0"/>
                  </a:rPr>
                  <a:t>6</a:t>
                </a:r>
              </a:p>
            </p:txBody>
          </p:sp>
          <p:sp>
            <p:nvSpPr>
              <p:cNvPr id="34836" name="Rectangle 113"/>
              <p:cNvSpPr/>
              <p:nvPr/>
            </p:nvSpPr>
            <p:spPr>
              <a:xfrm>
                <a:off x="4413" y="2860"/>
                <a:ext cx="848" cy="326"/>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en-US" altLang="zh-CN" dirty="0">
                    <a:latin typeface="Arial" panose="020B0604020202020204" pitchFamily="34" charset="0"/>
                  </a:rPr>
                  <a:t>     31</a:t>
                </a:r>
              </a:p>
            </p:txBody>
          </p:sp>
          <p:sp>
            <p:nvSpPr>
              <p:cNvPr id="34837" name="Rectangle 112"/>
              <p:cNvSpPr/>
              <p:nvPr/>
            </p:nvSpPr>
            <p:spPr>
              <a:xfrm>
                <a:off x="3565" y="2860"/>
                <a:ext cx="848" cy="326"/>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en-US" altLang="zh-CN" dirty="0">
                    <a:latin typeface="Arial" panose="020B0604020202020204" pitchFamily="34" charset="0"/>
                  </a:rPr>
                  <a:t>     26</a:t>
                </a:r>
              </a:p>
            </p:txBody>
          </p:sp>
          <p:sp>
            <p:nvSpPr>
              <p:cNvPr id="34838" name="Rectangle 111"/>
              <p:cNvSpPr/>
              <p:nvPr/>
            </p:nvSpPr>
            <p:spPr>
              <a:xfrm>
                <a:off x="2717" y="2860"/>
                <a:ext cx="848" cy="326"/>
              </a:xfrm>
              <a:prstGeom prst="rect">
                <a:avLst/>
              </a:prstGeom>
              <a:noFill/>
              <a:ln w="9525">
                <a:noFill/>
              </a:ln>
            </p:spPr>
            <p:txBody>
              <a:bodyPr/>
              <a:lstStyle/>
              <a:p>
                <a:pPr algn="ctr" fontAlgn="base">
                  <a:spcBef>
                    <a:spcPct val="20000"/>
                  </a:spcBef>
                  <a:buClr>
                    <a:schemeClr val="bg2"/>
                  </a:buClr>
                  <a:buSzPct val="75000"/>
                  <a:buFont typeface="Wingdings" panose="05000000000000000000" pitchFamily="2" charset="2"/>
                </a:pPr>
                <a:r>
                  <a:rPr lang="en-US" altLang="zh-CN" dirty="0">
                    <a:latin typeface="Times New Roman" panose="02020603050405020304" pitchFamily="18" charset="0"/>
                  </a:rPr>
                  <a:t>5</a:t>
                </a:r>
              </a:p>
            </p:txBody>
          </p:sp>
          <p:sp>
            <p:nvSpPr>
              <p:cNvPr id="34839" name="Rectangle 110"/>
              <p:cNvSpPr/>
              <p:nvPr/>
            </p:nvSpPr>
            <p:spPr>
              <a:xfrm>
                <a:off x="4413" y="2534"/>
                <a:ext cx="848" cy="326"/>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en-US" altLang="zh-CN" dirty="0">
                    <a:latin typeface="Arial" panose="020B0604020202020204" pitchFamily="34" charset="0"/>
                  </a:rPr>
                  <a:t>     15</a:t>
                </a:r>
              </a:p>
            </p:txBody>
          </p:sp>
          <p:sp>
            <p:nvSpPr>
              <p:cNvPr id="34840" name="Rectangle 109"/>
              <p:cNvSpPr/>
              <p:nvPr/>
            </p:nvSpPr>
            <p:spPr>
              <a:xfrm>
                <a:off x="3565" y="2534"/>
                <a:ext cx="848" cy="326"/>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en-US" altLang="zh-CN" dirty="0">
                    <a:latin typeface="Arial" panose="020B0604020202020204" pitchFamily="34" charset="0"/>
                  </a:rPr>
                  <a:t>     11</a:t>
                </a:r>
              </a:p>
            </p:txBody>
          </p:sp>
          <p:sp>
            <p:nvSpPr>
              <p:cNvPr id="34841" name="Rectangle 108"/>
              <p:cNvSpPr/>
              <p:nvPr/>
            </p:nvSpPr>
            <p:spPr>
              <a:xfrm>
                <a:off x="2717" y="2534"/>
                <a:ext cx="848" cy="326"/>
              </a:xfrm>
              <a:prstGeom prst="rect">
                <a:avLst/>
              </a:prstGeom>
              <a:noFill/>
              <a:ln w="9525">
                <a:noFill/>
              </a:ln>
            </p:spPr>
            <p:txBody>
              <a:bodyPr/>
              <a:lstStyle/>
              <a:p>
                <a:pPr algn="ctr" fontAlgn="base">
                  <a:spcBef>
                    <a:spcPct val="20000"/>
                  </a:spcBef>
                  <a:buClr>
                    <a:schemeClr val="bg2"/>
                  </a:buClr>
                  <a:buSzPct val="75000"/>
                  <a:buFont typeface="Wingdings" panose="05000000000000000000" pitchFamily="2" charset="2"/>
                </a:pPr>
                <a:r>
                  <a:rPr lang="en-US" altLang="zh-CN" dirty="0">
                    <a:latin typeface="Times New Roman" panose="02020603050405020304" pitchFamily="18" charset="0"/>
                  </a:rPr>
                  <a:t>4</a:t>
                </a:r>
              </a:p>
            </p:txBody>
          </p:sp>
          <p:sp>
            <p:nvSpPr>
              <p:cNvPr id="34842" name="Rectangle 107"/>
              <p:cNvSpPr/>
              <p:nvPr/>
            </p:nvSpPr>
            <p:spPr>
              <a:xfrm>
                <a:off x="4413" y="2208"/>
                <a:ext cx="848" cy="326"/>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en-US" altLang="zh-CN" dirty="0">
                    <a:latin typeface="Arial" panose="020B0604020202020204" pitchFamily="34" charset="0"/>
                  </a:rPr>
                  <a:t>      7</a:t>
                </a:r>
              </a:p>
            </p:txBody>
          </p:sp>
          <p:sp>
            <p:nvSpPr>
              <p:cNvPr id="34843" name="Rectangle 106"/>
              <p:cNvSpPr/>
              <p:nvPr/>
            </p:nvSpPr>
            <p:spPr>
              <a:xfrm>
                <a:off x="3565" y="2208"/>
                <a:ext cx="848" cy="326"/>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en-US" altLang="zh-CN" dirty="0">
                    <a:latin typeface="Arial" panose="020B0604020202020204" pitchFamily="34" charset="0"/>
                  </a:rPr>
                  <a:t>      4</a:t>
                </a:r>
              </a:p>
            </p:txBody>
          </p:sp>
          <p:sp>
            <p:nvSpPr>
              <p:cNvPr id="34844" name="Rectangle 105"/>
              <p:cNvSpPr/>
              <p:nvPr/>
            </p:nvSpPr>
            <p:spPr>
              <a:xfrm>
                <a:off x="2717" y="2208"/>
                <a:ext cx="848" cy="326"/>
              </a:xfrm>
              <a:prstGeom prst="rect">
                <a:avLst/>
              </a:prstGeom>
              <a:noFill/>
              <a:ln w="9525">
                <a:noFill/>
              </a:ln>
            </p:spPr>
            <p:txBody>
              <a:bodyPr/>
              <a:lstStyle/>
              <a:p>
                <a:pPr algn="ctr" fontAlgn="base">
                  <a:spcBef>
                    <a:spcPct val="20000"/>
                  </a:spcBef>
                  <a:buClr>
                    <a:schemeClr val="bg2"/>
                  </a:buClr>
                  <a:buSzPct val="75000"/>
                  <a:buFont typeface="Wingdings" panose="05000000000000000000" pitchFamily="2" charset="2"/>
                </a:pPr>
                <a:r>
                  <a:rPr lang="en-US" altLang="zh-CN" dirty="0">
                    <a:latin typeface="Times New Roman" panose="02020603050405020304" pitchFamily="18" charset="0"/>
                  </a:rPr>
                  <a:t>3</a:t>
                </a:r>
              </a:p>
            </p:txBody>
          </p:sp>
          <p:sp>
            <p:nvSpPr>
              <p:cNvPr id="34845" name="Rectangle 104"/>
              <p:cNvSpPr/>
              <p:nvPr/>
            </p:nvSpPr>
            <p:spPr>
              <a:xfrm>
                <a:off x="4413" y="1882"/>
                <a:ext cx="848" cy="326"/>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en-US" altLang="zh-CN" dirty="0">
                    <a:latin typeface="Arial" panose="020B0604020202020204" pitchFamily="34" charset="0"/>
                  </a:rPr>
                  <a:t>      3</a:t>
                </a:r>
              </a:p>
            </p:txBody>
          </p:sp>
          <p:sp>
            <p:nvSpPr>
              <p:cNvPr id="34846" name="Rectangle 103"/>
              <p:cNvSpPr/>
              <p:nvPr/>
            </p:nvSpPr>
            <p:spPr>
              <a:xfrm>
                <a:off x="3565" y="1882"/>
                <a:ext cx="848" cy="326"/>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en-US" altLang="zh-CN" dirty="0">
                    <a:latin typeface="Arial" panose="020B0604020202020204" pitchFamily="34" charset="0"/>
                  </a:rPr>
                  <a:t>      1</a:t>
                </a:r>
              </a:p>
            </p:txBody>
          </p:sp>
          <p:sp>
            <p:nvSpPr>
              <p:cNvPr id="34847" name="Rectangle 102"/>
              <p:cNvSpPr/>
              <p:nvPr/>
            </p:nvSpPr>
            <p:spPr>
              <a:xfrm>
                <a:off x="2717" y="1882"/>
                <a:ext cx="848" cy="326"/>
              </a:xfrm>
              <a:prstGeom prst="rect">
                <a:avLst/>
              </a:prstGeom>
              <a:noFill/>
              <a:ln w="9525">
                <a:noFill/>
              </a:ln>
            </p:spPr>
            <p:txBody>
              <a:bodyPr/>
              <a:lstStyle/>
              <a:p>
                <a:pPr algn="ctr" fontAlgn="base">
                  <a:spcBef>
                    <a:spcPct val="20000"/>
                  </a:spcBef>
                  <a:buClr>
                    <a:schemeClr val="bg2"/>
                  </a:buClr>
                  <a:buSzPct val="75000"/>
                  <a:buFont typeface="Wingdings" panose="05000000000000000000" pitchFamily="2" charset="2"/>
                </a:pPr>
                <a:r>
                  <a:rPr lang="en-US" altLang="zh-CN" dirty="0">
                    <a:latin typeface="Times New Roman" panose="02020603050405020304" pitchFamily="18" charset="0"/>
                  </a:rPr>
                  <a:t>2</a:t>
                </a:r>
              </a:p>
            </p:txBody>
          </p:sp>
          <p:sp>
            <p:nvSpPr>
              <p:cNvPr id="34848" name="Rectangle 101"/>
              <p:cNvSpPr/>
              <p:nvPr/>
            </p:nvSpPr>
            <p:spPr>
              <a:xfrm>
                <a:off x="4413" y="1556"/>
                <a:ext cx="848" cy="326"/>
              </a:xfrm>
              <a:prstGeom prst="rect">
                <a:avLst/>
              </a:prstGeom>
              <a:noFill/>
              <a:ln w="9525">
                <a:noFill/>
              </a:ln>
            </p:spPr>
            <p:txBody>
              <a:bodyPr/>
              <a:lstStyle/>
              <a:p>
                <a:pPr algn="ctr" fontAlgn="base">
                  <a:spcBef>
                    <a:spcPct val="20000"/>
                  </a:spcBef>
                  <a:buClr>
                    <a:schemeClr val="bg2"/>
                  </a:buClr>
                  <a:buSzPct val="75000"/>
                  <a:buFont typeface="Wingdings" panose="05000000000000000000" pitchFamily="2" charset="2"/>
                </a:pPr>
                <a:r>
                  <a:rPr lang="en-US" altLang="zh-CN" dirty="0">
                    <a:latin typeface="Arial" panose="020B0604020202020204" pitchFamily="34" charset="0"/>
                  </a:rPr>
                  <a:t>1</a:t>
                </a:r>
              </a:p>
            </p:txBody>
          </p:sp>
          <p:sp>
            <p:nvSpPr>
              <p:cNvPr id="34849" name="Rectangle 100"/>
              <p:cNvSpPr/>
              <p:nvPr/>
            </p:nvSpPr>
            <p:spPr>
              <a:xfrm>
                <a:off x="3565" y="1556"/>
                <a:ext cx="848" cy="326"/>
              </a:xfrm>
              <a:prstGeom prst="rect">
                <a:avLst/>
              </a:prstGeom>
              <a:noFill/>
              <a:ln w="9525">
                <a:noFill/>
              </a:ln>
            </p:spPr>
            <p:txBody>
              <a:bodyPr/>
              <a:lstStyle/>
              <a:p>
                <a:pPr algn="ctr" fontAlgn="base">
                  <a:spcBef>
                    <a:spcPct val="20000"/>
                  </a:spcBef>
                  <a:buClr>
                    <a:schemeClr val="bg2"/>
                  </a:buClr>
                  <a:buSzPct val="75000"/>
                  <a:buFont typeface="Wingdings" panose="05000000000000000000" pitchFamily="2" charset="2"/>
                </a:pPr>
                <a:r>
                  <a:rPr lang="en-US" altLang="zh-CN" dirty="0">
                    <a:latin typeface="Arial" panose="020B0604020202020204" pitchFamily="34" charset="0"/>
                  </a:rPr>
                  <a:t>0</a:t>
                </a:r>
              </a:p>
            </p:txBody>
          </p:sp>
          <p:sp>
            <p:nvSpPr>
              <p:cNvPr id="34850" name="Rectangle 99"/>
              <p:cNvSpPr/>
              <p:nvPr/>
            </p:nvSpPr>
            <p:spPr>
              <a:xfrm>
                <a:off x="2717" y="1556"/>
                <a:ext cx="848" cy="326"/>
              </a:xfrm>
              <a:prstGeom prst="rect">
                <a:avLst/>
              </a:prstGeom>
              <a:noFill/>
              <a:ln w="9525">
                <a:noFill/>
              </a:ln>
            </p:spPr>
            <p:txBody>
              <a:bodyPr/>
              <a:lstStyle/>
              <a:p>
                <a:pPr algn="ctr" fontAlgn="base">
                  <a:spcBef>
                    <a:spcPct val="20000"/>
                  </a:spcBef>
                  <a:buClr>
                    <a:schemeClr val="bg2"/>
                  </a:buClr>
                  <a:buSzPct val="75000"/>
                  <a:buFont typeface="Wingdings" panose="05000000000000000000" pitchFamily="2" charset="2"/>
                </a:pPr>
                <a:r>
                  <a:rPr lang="en-US" altLang="zh-CN" dirty="0">
                    <a:latin typeface="Times New Roman" panose="02020603050405020304" pitchFamily="18" charset="0"/>
                  </a:rPr>
                  <a:t>1</a:t>
                </a:r>
              </a:p>
            </p:txBody>
          </p:sp>
          <p:sp>
            <p:nvSpPr>
              <p:cNvPr id="34851" name="Rectangle 98"/>
              <p:cNvSpPr/>
              <p:nvPr/>
            </p:nvSpPr>
            <p:spPr>
              <a:xfrm>
                <a:off x="4413" y="1230"/>
                <a:ext cx="848" cy="326"/>
              </a:xfrm>
              <a:prstGeom prst="rect">
                <a:avLst/>
              </a:prstGeom>
              <a:noFill/>
              <a:ln w="9525">
                <a:noFill/>
              </a:ln>
            </p:spPr>
            <p:txBody>
              <a:bodyPr/>
              <a:lstStyle/>
              <a:p>
                <a:pPr fontAlgn="base">
                  <a:spcBef>
                    <a:spcPct val="20000"/>
                  </a:spcBef>
                  <a:buClr>
                    <a:schemeClr val="bg2"/>
                  </a:buClr>
                  <a:buSzPct val="75000"/>
                  <a:buFont typeface="Wingdings" panose="05000000000000000000" pitchFamily="2" charset="2"/>
                </a:pPr>
                <a:r>
                  <a:rPr lang="zh-CN" altLang="en-US" sz="2000" b="1" dirty="0">
                    <a:latin typeface="Arial" panose="020B0604020202020204" pitchFamily="34" charset="0"/>
                  </a:rPr>
                  <a:t>海明码位数</a:t>
                </a:r>
              </a:p>
            </p:txBody>
          </p:sp>
          <p:sp>
            <p:nvSpPr>
              <p:cNvPr id="34852" name="Rectangle 97"/>
              <p:cNvSpPr/>
              <p:nvPr/>
            </p:nvSpPr>
            <p:spPr>
              <a:xfrm>
                <a:off x="3565" y="1230"/>
                <a:ext cx="848" cy="326"/>
              </a:xfrm>
              <a:prstGeom prst="rect">
                <a:avLst/>
              </a:prstGeom>
              <a:noFill/>
              <a:ln w="9525">
                <a:noFill/>
              </a:ln>
            </p:spPr>
            <p:txBody>
              <a:bodyPr/>
              <a:lstStyle/>
              <a:p>
                <a:pPr algn="ctr" fontAlgn="t">
                  <a:spcBef>
                    <a:spcPct val="20000"/>
                  </a:spcBef>
                  <a:buClr>
                    <a:schemeClr val="bg2"/>
                  </a:buClr>
                  <a:buSzPct val="75000"/>
                  <a:buFont typeface="Wingdings" panose="05000000000000000000" pitchFamily="2" charset="2"/>
                </a:pPr>
                <a:r>
                  <a:rPr lang="en-US" altLang="zh-CN" dirty="0">
                    <a:latin typeface="Arial" panose="020B0604020202020204" pitchFamily="34" charset="0"/>
                  </a:rPr>
                  <a:t>n</a:t>
                </a:r>
                <a:r>
                  <a:rPr lang="en-US" altLang="zh-CN" baseline="-25000" dirty="0">
                    <a:latin typeface="Arial" panose="020B0604020202020204" pitchFamily="34" charset="0"/>
                  </a:rPr>
                  <a:t>max</a:t>
                </a:r>
              </a:p>
            </p:txBody>
          </p:sp>
          <p:sp>
            <p:nvSpPr>
              <p:cNvPr id="34853" name="Rectangle 96"/>
              <p:cNvSpPr/>
              <p:nvPr/>
            </p:nvSpPr>
            <p:spPr>
              <a:xfrm>
                <a:off x="2717" y="1230"/>
                <a:ext cx="848" cy="326"/>
              </a:xfrm>
              <a:prstGeom prst="rect">
                <a:avLst/>
              </a:prstGeom>
              <a:noFill/>
              <a:ln w="9525">
                <a:noFill/>
              </a:ln>
            </p:spPr>
            <p:txBody>
              <a:bodyPr/>
              <a:lstStyle/>
              <a:p>
                <a:pPr algn="ctr" fontAlgn="base">
                  <a:spcBef>
                    <a:spcPct val="20000"/>
                  </a:spcBef>
                  <a:buClr>
                    <a:schemeClr val="bg2"/>
                  </a:buClr>
                  <a:buSzPct val="75000"/>
                  <a:buFont typeface="Wingdings" panose="05000000000000000000" pitchFamily="2" charset="2"/>
                </a:pPr>
                <a:r>
                  <a:rPr lang="en-US" altLang="zh-CN" dirty="0">
                    <a:latin typeface="Arial" panose="020B0604020202020204" pitchFamily="34" charset="0"/>
                  </a:rPr>
                  <a:t>k</a:t>
                </a:r>
              </a:p>
            </p:txBody>
          </p:sp>
          <p:sp>
            <p:nvSpPr>
              <p:cNvPr id="34854" name="Line 123"/>
              <p:cNvSpPr/>
              <p:nvPr/>
            </p:nvSpPr>
            <p:spPr>
              <a:xfrm>
                <a:off x="2717" y="1230"/>
                <a:ext cx="2544" cy="0"/>
              </a:xfrm>
              <a:prstGeom prst="line">
                <a:avLst/>
              </a:prstGeom>
              <a:ln w="28575" cap="sq" cmpd="sng">
                <a:solidFill>
                  <a:schemeClr val="tx1"/>
                </a:solidFill>
                <a:prstDash val="solid"/>
                <a:headEnd type="none" w="med" len="med"/>
                <a:tailEnd type="none" w="med" len="med"/>
              </a:ln>
            </p:spPr>
          </p:sp>
          <p:sp>
            <p:nvSpPr>
              <p:cNvPr id="34855" name="Line 124"/>
              <p:cNvSpPr/>
              <p:nvPr/>
            </p:nvSpPr>
            <p:spPr>
              <a:xfrm>
                <a:off x="2717" y="1556"/>
                <a:ext cx="2544" cy="0"/>
              </a:xfrm>
              <a:prstGeom prst="line">
                <a:avLst/>
              </a:prstGeom>
              <a:ln w="12700" cap="flat" cmpd="sng">
                <a:solidFill>
                  <a:schemeClr val="tx1"/>
                </a:solidFill>
                <a:prstDash val="solid"/>
                <a:headEnd type="none" w="med" len="med"/>
                <a:tailEnd type="none" w="med" len="med"/>
              </a:ln>
            </p:spPr>
          </p:sp>
          <p:sp>
            <p:nvSpPr>
              <p:cNvPr id="34856" name="Line 125"/>
              <p:cNvSpPr/>
              <p:nvPr/>
            </p:nvSpPr>
            <p:spPr>
              <a:xfrm>
                <a:off x="2717" y="1882"/>
                <a:ext cx="2544" cy="0"/>
              </a:xfrm>
              <a:prstGeom prst="line">
                <a:avLst/>
              </a:prstGeom>
              <a:ln w="12700" cap="flat" cmpd="sng">
                <a:solidFill>
                  <a:schemeClr val="tx1"/>
                </a:solidFill>
                <a:prstDash val="solid"/>
                <a:headEnd type="none" w="med" len="med"/>
                <a:tailEnd type="none" w="med" len="med"/>
              </a:ln>
            </p:spPr>
          </p:sp>
          <p:sp>
            <p:nvSpPr>
              <p:cNvPr id="34857" name="Line 126"/>
              <p:cNvSpPr/>
              <p:nvPr/>
            </p:nvSpPr>
            <p:spPr>
              <a:xfrm>
                <a:off x="2717" y="2208"/>
                <a:ext cx="2544" cy="0"/>
              </a:xfrm>
              <a:prstGeom prst="line">
                <a:avLst/>
              </a:prstGeom>
              <a:ln w="12700" cap="flat" cmpd="sng">
                <a:solidFill>
                  <a:schemeClr val="tx1"/>
                </a:solidFill>
                <a:prstDash val="solid"/>
                <a:headEnd type="none" w="med" len="med"/>
                <a:tailEnd type="none" w="med" len="med"/>
              </a:ln>
            </p:spPr>
          </p:sp>
          <p:sp>
            <p:nvSpPr>
              <p:cNvPr id="34858" name="Line 127"/>
              <p:cNvSpPr/>
              <p:nvPr/>
            </p:nvSpPr>
            <p:spPr>
              <a:xfrm>
                <a:off x="2717" y="2534"/>
                <a:ext cx="2544" cy="0"/>
              </a:xfrm>
              <a:prstGeom prst="line">
                <a:avLst/>
              </a:prstGeom>
              <a:ln w="12700" cap="flat" cmpd="sng">
                <a:solidFill>
                  <a:schemeClr val="tx1"/>
                </a:solidFill>
                <a:prstDash val="solid"/>
                <a:headEnd type="none" w="med" len="med"/>
                <a:tailEnd type="none" w="med" len="med"/>
              </a:ln>
            </p:spPr>
          </p:sp>
          <p:sp>
            <p:nvSpPr>
              <p:cNvPr id="34859" name="Line 128"/>
              <p:cNvSpPr/>
              <p:nvPr/>
            </p:nvSpPr>
            <p:spPr>
              <a:xfrm>
                <a:off x="2717" y="2860"/>
                <a:ext cx="2544" cy="0"/>
              </a:xfrm>
              <a:prstGeom prst="line">
                <a:avLst/>
              </a:prstGeom>
              <a:ln w="12700" cap="flat" cmpd="sng">
                <a:solidFill>
                  <a:schemeClr val="tx1"/>
                </a:solidFill>
                <a:prstDash val="solid"/>
                <a:headEnd type="none" w="med" len="med"/>
                <a:tailEnd type="none" w="med" len="med"/>
              </a:ln>
            </p:spPr>
          </p:sp>
          <p:sp>
            <p:nvSpPr>
              <p:cNvPr id="34860" name="Line 129"/>
              <p:cNvSpPr/>
              <p:nvPr/>
            </p:nvSpPr>
            <p:spPr>
              <a:xfrm>
                <a:off x="2717" y="3186"/>
                <a:ext cx="2544" cy="0"/>
              </a:xfrm>
              <a:prstGeom prst="line">
                <a:avLst/>
              </a:prstGeom>
              <a:ln w="12700" cap="flat" cmpd="sng">
                <a:solidFill>
                  <a:schemeClr val="tx1"/>
                </a:solidFill>
                <a:prstDash val="solid"/>
                <a:headEnd type="none" w="med" len="med"/>
                <a:tailEnd type="none" w="med" len="med"/>
              </a:ln>
            </p:spPr>
          </p:sp>
          <p:sp>
            <p:nvSpPr>
              <p:cNvPr id="34861" name="Line 130"/>
              <p:cNvSpPr/>
              <p:nvPr/>
            </p:nvSpPr>
            <p:spPr>
              <a:xfrm>
                <a:off x="2717" y="3512"/>
                <a:ext cx="2544" cy="0"/>
              </a:xfrm>
              <a:prstGeom prst="line">
                <a:avLst/>
              </a:prstGeom>
              <a:ln w="12700" cap="flat" cmpd="sng">
                <a:solidFill>
                  <a:schemeClr val="tx1"/>
                </a:solidFill>
                <a:prstDash val="solid"/>
                <a:headEnd type="none" w="med" len="med"/>
                <a:tailEnd type="none" w="med" len="med"/>
              </a:ln>
            </p:spPr>
          </p:sp>
          <p:sp>
            <p:nvSpPr>
              <p:cNvPr id="34862" name="Line 131"/>
              <p:cNvSpPr/>
              <p:nvPr/>
            </p:nvSpPr>
            <p:spPr>
              <a:xfrm>
                <a:off x="2717" y="3838"/>
                <a:ext cx="2544" cy="0"/>
              </a:xfrm>
              <a:prstGeom prst="line">
                <a:avLst/>
              </a:prstGeom>
              <a:ln w="12700" cap="flat" cmpd="sng">
                <a:solidFill>
                  <a:schemeClr val="tx1"/>
                </a:solidFill>
                <a:prstDash val="solid"/>
                <a:headEnd type="none" w="med" len="med"/>
                <a:tailEnd type="none" w="med" len="med"/>
              </a:ln>
            </p:spPr>
          </p:sp>
          <p:sp>
            <p:nvSpPr>
              <p:cNvPr id="34863" name="Line 132"/>
              <p:cNvSpPr/>
              <p:nvPr/>
            </p:nvSpPr>
            <p:spPr>
              <a:xfrm>
                <a:off x="2717" y="4175"/>
                <a:ext cx="2544" cy="0"/>
              </a:xfrm>
              <a:prstGeom prst="line">
                <a:avLst/>
              </a:prstGeom>
              <a:ln w="28575" cap="sq" cmpd="sng">
                <a:solidFill>
                  <a:schemeClr val="tx1"/>
                </a:solidFill>
                <a:prstDash val="solid"/>
                <a:headEnd type="none" w="med" len="med"/>
                <a:tailEnd type="none" w="med" len="med"/>
              </a:ln>
            </p:spPr>
          </p:sp>
          <p:sp>
            <p:nvSpPr>
              <p:cNvPr id="34864" name="Line 133"/>
              <p:cNvSpPr/>
              <p:nvPr/>
            </p:nvSpPr>
            <p:spPr>
              <a:xfrm>
                <a:off x="2717" y="1230"/>
                <a:ext cx="0" cy="2934"/>
              </a:xfrm>
              <a:prstGeom prst="line">
                <a:avLst/>
              </a:prstGeom>
              <a:ln w="28575" cap="sq" cmpd="sng">
                <a:solidFill>
                  <a:schemeClr val="tx1"/>
                </a:solidFill>
                <a:prstDash val="solid"/>
                <a:headEnd type="none" w="med" len="med"/>
                <a:tailEnd type="none" w="med" len="med"/>
              </a:ln>
            </p:spPr>
          </p:sp>
          <p:sp>
            <p:nvSpPr>
              <p:cNvPr id="34865" name="Line 134"/>
              <p:cNvSpPr/>
              <p:nvPr/>
            </p:nvSpPr>
            <p:spPr>
              <a:xfrm>
                <a:off x="3565" y="1230"/>
                <a:ext cx="0" cy="2934"/>
              </a:xfrm>
              <a:prstGeom prst="line">
                <a:avLst/>
              </a:prstGeom>
              <a:ln w="12700" cap="flat" cmpd="sng">
                <a:solidFill>
                  <a:schemeClr val="tx1"/>
                </a:solidFill>
                <a:prstDash val="solid"/>
                <a:headEnd type="none" w="med" len="med"/>
                <a:tailEnd type="none" w="med" len="med"/>
              </a:ln>
            </p:spPr>
          </p:sp>
          <p:sp>
            <p:nvSpPr>
              <p:cNvPr id="34866" name="Line 135"/>
              <p:cNvSpPr/>
              <p:nvPr/>
            </p:nvSpPr>
            <p:spPr>
              <a:xfrm>
                <a:off x="4413" y="1230"/>
                <a:ext cx="0" cy="2934"/>
              </a:xfrm>
              <a:prstGeom prst="line">
                <a:avLst/>
              </a:prstGeom>
              <a:ln w="12700" cap="flat" cmpd="sng">
                <a:solidFill>
                  <a:schemeClr val="tx1"/>
                </a:solidFill>
                <a:prstDash val="solid"/>
                <a:headEnd type="none" w="med" len="med"/>
                <a:tailEnd type="none" w="med" len="med"/>
              </a:ln>
            </p:spPr>
          </p:sp>
          <p:sp>
            <p:nvSpPr>
              <p:cNvPr id="34867" name="Line 136"/>
              <p:cNvSpPr/>
              <p:nvPr/>
            </p:nvSpPr>
            <p:spPr>
              <a:xfrm>
                <a:off x="5261" y="1230"/>
                <a:ext cx="0" cy="2934"/>
              </a:xfrm>
              <a:prstGeom prst="line">
                <a:avLst/>
              </a:prstGeom>
              <a:ln w="28575" cap="sq" cmpd="sng">
                <a:solidFill>
                  <a:schemeClr val="tx1"/>
                </a:solidFill>
                <a:prstDash val="solid"/>
                <a:headEnd type="none" w="med" len="med"/>
                <a:tailEnd type="none" w="med" len="med"/>
              </a:ln>
            </p:spPr>
          </p:sp>
        </p:grpSp>
        <p:grpSp>
          <p:nvGrpSpPr>
            <p:cNvPr id="34825" name="Group 153"/>
            <p:cNvGrpSpPr>
              <a:grpSpLocks noChangeAspect="1"/>
            </p:cNvGrpSpPr>
            <p:nvPr/>
          </p:nvGrpSpPr>
          <p:grpSpPr>
            <a:xfrm>
              <a:off x="2788" y="2167"/>
              <a:ext cx="88" cy="110"/>
              <a:chOff x="2788" y="2167"/>
              <a:chExt cx="88" cy="110"/>
            </a:xfrm>
          </p:grpSpPr>
          <p:sp>
            <p:nvSpPr>
              <p:cNvPr id="34826" name="AutoShape 152"/>
              <p:cNvSpPr>
                <a:spLocks noChangeAspect="1" noTextEdit="1"/>
              </p:cNvSpPr>
              <p:nvPr/>
            </p:nvSpPr>
            <p:spPr>
              <a:xfrm>
                <a:off x="2788" y="2167"/>
                <a:ext cx="88" cy="110"/>
              </a:xfrm>
              <a:prstGeom prst="rect">
                <a:avLst/>
              </a:prstGeom>
              <a:noFill/>
              <a:ln w="9525">
                <a:noFill/>
              </a:ln>
            </p:spPr>
            <p:txBody>
              <a:bodyPr/>
              <a:lstStyle/>
              <a:p>
                <a:endParaRPr lang="zh-CN" altLang="en-US"/>
              </a:p>
            </p:txBody>
          </p:sp>
        </p:gr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46520"/>
                                        </p:tgtEl>
                                        <p:attrNameLst>
                                          <p:attrName>style.visibility</p:attrName>
                                        </p:attrNameLst>
                                      </p:cBhvr>
                                      <p:to>
                                        <p:strVal val="visible"/>
                                      </p:to>
                                    </p:set>
                                    <p:animEffect transition="in" filter="blinds(horizontal)">
                                      <p:cBhvr>
                                        <p:cTn id="11" dur="500"/>
                                        <p:tgtEl>
                                          <p:spTgt spid="146520"/>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46523"/>
                                        </p:tgtEl>
                                        <p:attrNameLst>
                                          <p:attrName>style.visibility</p:attrName>
                                        </p:attrNameLst>
                                      </p:cBhvr>
                                      <p:to>
                                        <p:strVal val="visible"/>
                                      </p:to>
                                    </p:set>
                                    <p:animEffect transition="in" filter="box(in)">
                                      <p:cBhvr>
                                        <p:cTn id="16" dur="500"/>
                                        <p:tgtEl>
                                          <p:spTgt spid="14652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4821"/>
                                        </p:tgtEl>
                                        <p:attrNameLst>
                                          <p:attrName>style.visibility</p:attrName>
                                        </p:attrNameLst>
                                      </p:cBhvr>
                                      <p:to>
                                        <p:strVal val="visible"/>
                                      </p:to>
                                    </p:set>
                                    <p:anim calcmode="lin" valueType="num">
                                      <p:cBhvr additive="base">
                                        <p:cTn id="21" dur="500" fill="hold"/>
                                        <p:tgtEl>
                                          <p:spTgt spid="34821"/>
                                        </p:tgtEl>
                                        <p:attrNameLst>
                                          <p:attrName>ppt_x</p:attrName>
                                        </p:attrNameLst>
                                      </p:cBhvr>
                                      <p:tavLst>
                                        <p:tav tm="0">
                                          <p:val>
                                            <p:strVal val="#ppt_x"/>
                                          </p:val>
                                        </p:tav>
                                        <p:tav tm="100000">
                                          <p:val>
                                            <p:strVal val="#ppt_x"/>
                                          </p:val>
                                        </p:tav>
                                      </p:tavLst>
                                    </p:anim>
                                    <p:anim calcmode="lin" valueType="num">
                                      <p:cBhvr additive="base">
                                        <p:cTn id="22" dur="500" fill="hold"/>
                                        <p:tgtEl>
                                          <p:spTgt spid="348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6526"/>
                                        </p:tgtEl>
                                        <p:attrNameLst>
                                          <p:attrName>style.visibility</p:attrName>
                                        </p:attrNameLst>
                                      </p:cBhvr>
                                      <p:to>
                                        <p:strVal val="visible"/>
                                      </p:to>
                                    </p:set>
                                    <p:animEffect transition="in" filter="dissolve">
                                      <p:cBhvr>
                                        <p:cTn id="27" dur="500"/>
                                        <p:tgtEl>
                                          <p:spTgt spid="14652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mph" presetSubtype="0" fill="hold" grpId="1" nodeType="clickEffect">
                                  <p:stCondLst>
                                    <p:cond delay="0"/>
                                  </p:stCondLst>
                                  <p:childTnLst>
                                    <p:animRot by="21600000">
                                      <p:cBhvr>
                                        <p:cTn id="31" dur="2000" fill="hold"/>
                                        <p:tgtEl>
                                          <p:spTgt spid="146526"/>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dissolve">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p:bldP spid="146523" grpId="0"/>
      <p:bldP spid="34821" grpId="0" animBg="1"/>
      <p:bldP spid="146526" grpId="0"/>
      <p:bldP spid="146526"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450850" y="720725"/>
            <a:ext cx="2673350" cy="549275"/>
          </a:xfrm>
          <a:prstGeom prst="rect">
            <a:avLst/>
          </a:prstGeom>
          <a:noFill/>
          <a:ln w="9525">
            <a:noFill/>
            <a:miter lim="800000"/>
          </a:ln>
          <a:effectLst/>
        </p:spPr>
        <p:txBody>
          <a:bodyPr wrap="none">
            <a:spAutoFit/>
          </a:bodyPr>
          <a:lstStyle/>
          <a:p>
            <a:pPr marR="0" defTabSz="914400" fontAlgn="base">
              <a:buClrTx/>
              <a:buSzTx/>
              <a:buFontTx/>
              <a:buNone/>
              <a:defRPr/>
            </a:pPr>
            <a:r>
              <a:rPr kumimoji="1" lang="en-US" altLang="zh-CN" sz="30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1.5.3  </a:t>
            </a:r>
            <a:r>
              <a:rPr kumimoji="1" lang="zh-CN" altLang="en-US" sz="3000" b="1"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字符代码</a:t>
            </a:r>
          </a:p>
        </p:txBody>
      </p:sp>
      <p:sp>
        <p:nvSpPr>
          <p:cNvPr id="39941" name="Text Box 5"/>
          <p:cNvSpPr txBox="1"/>
          <p:nvPr/>
        </p:nvSpPr>
        <p:spPr>
          <a:xfrm>
            <a:off x="1293813" y="3932238"/>
            <a:ext cx="6111875" cy="461962"/>
          </a:xfrm>
          <a:prstGeom prst="rect">
            <a:avLst/>
          </a:prstGeom>
          <a:noFill/>
          <a:ln w="9525">
            <a:noFill/>
          </a:ln>
        </p:spPr>
        <p:txBody>
          <a:bodyPr wrap="none">
            <a:spAutoFit/>
          </a:bodyPr>
          <a:lstStyle/>
          <a:p>
            <a:pPr fontAlgn="base"/>
            <a:r>
              <a:rPr lang="zh-CN" altLang="en-US" sz="2400" b="1" u="sng" dirty="0">
                <a:solidFill>
                  <a:srgbClr val="3333FF"/>
                </a:solidFill>
                <a:latin typeface="Times New Roman" panose="02020603050405020304" pitchFamily="18" charset="0"/>
              </a:rPr>
              <a:t>注：数字</a:t>
            </a:r>
            <a:r>
              <a:rPr lang="en-US" altLang="zh-CN" sz="2400" b="1" u="sng" dirty="0">
                <a:solidFill>
                  <a:srgbClr val="3333FF"/>
                </a:solidFill>
                <a:latin typeface="Times New Roman" panose="02020603050405020304" pitchFamily="18" charset="0"/>
              </a:rPr>
              <a:t>0, 1, …, 9</a:t>
            </a:r>
            <a:r>
              <a:rPr lang="zh-CN" altLang="en-US" sz="2400" b="1" u="sng" dirty="0">
                <a:solidFill>
                  <a:srgbClr val="3333FF"/>
                </a:solidFill>
                <a:latin typeface="Times New Roman" panose="02020603050405020304" pitchFamily="18" charset="0"/>
              </a:rPr>
              <a:t>与字符</a:t>
            </a:r>
            <a:r>
              <a:rPr lang="en-US" altLang="zh-CN" sz="2400" b="1" u="sng" dirty="0">
                <a:solidFill>
                  <a:srgbClr val="3333FF"/>
                </a:solidFill>
                <a:latin typeface="Times New Roman" panose="02020603050405020304" pitchFamily="18" charset="0"/>
              </a:rPr>
              <a:t>0, 1, …, 9</a:t>
            </a:r>
            <a:r>
              <a:rPr lang="zh-CN" altLang="en-US" sz="2400" b="1" u="sng" dirty="0">
                <a:solidFill>
                  <a:srgbClr val="3333FF"/>
                </a:solidFill>
                <a:latin typeface="Times New Roman" panose="02020603050405020304" pitchFamily="18" charset="0"/>
              </a:rPr>
              <a:t>是不同的</a:t>
            </a:r>
            <a:r>
              <a:rPr lang="en-US" altLang="zh-CN" sz="2400" b="1" u="sng" dirty="0">
                <a:solidFill>
                  <a:srgbClr val="3333FF"/>
                </a:solidFill>
                <a:latin typeface="Times New Roman" panose="02020603050405020304" pitchFamily="18" charset="0"/>
              </a:rPr>
              <a:t>.</a:t>
            </a:r>
          </a:p>
        </p:txBody>
      </p:sp>
      <p:sp>
        <p:nvSpPr>
          <p:cNvPr id="94212" name="矩形 4"/>
          <p:cNvSpPr/>
          <p:nvPr/>
        </p:nvSpPr>
        <p:spPr>
          <a:xfrm>
            <a:off x="635000" y="1477963"/>
            <a:ext cx="8110538" cy="830262"/>
          </a:xfrm>
          <a:prstGeom prst="rect">
            <a:avLst/>
          </a:prstGeom>
          <a:noFill/>
          <a:ln w="9525">
            <a:noFill/>
          </a:ln>
        </p:spPr>
        <p:txBody>
          <a:bodyPr>
            <a:spAutoFit/>
          </a:bodyPr>
          <a:lstStyle/>
          <a:p>
            <a:r>
              <a:rPr lang="zh-CN" altLang="en-US" sz="2400" dirty="0">
                <a:latin typeface="Times New Roman" panose="02020603050405020304" pitchFamily="18" charset="0"/>
              </a:rPr>
              <a:t>        对十进制数字、英文字母和专用符号进行编码，使计算机能够对其进行直接处理。它们的编码称为字符代码。</a:t>
            </a:r>
          </a:p>
        </p:txBody>
      </p:sp>
      <p:sp>
        <p:nvSpPr>
          <p:cNvPr id="94213" name="矩形 5"/>
          <p:cNvSpPr/>
          <p:nvPr/>
        </p:nvSpPr>
        <p:spPr>
          <a:xfrm>
            <a:off x="612775" y="2390775"/>
            <a:ext cx="7972425" cy="1570038"/>
          </a:xfrm>
          <a:prstGeom prst="rect">
            <a:avLst/>
          </a:prstGeom>
          <a:noFill/>
          <a:ln w="9525">
            <a:noFill/>
          </a:ln>
        </p:spPr>
        <p:txBody>
          <a:bodyPr>
            <a:spAutoFit/>
          </a:bodyPr>
          <a:lstStyle/>
          <a:p>
            <a:r>
              <a:rPr lang="zh-CN" altLang="en-US" sz="2400" dirty="0">
                <a:latin typeface="Times New Roman" panose="02020603050405020304" pitchFamily="18" charset="0"/>
              </a:rPr>
              <a:t>         </a:t>
            </a:r>
            <a:r>
              <a:rPr lang="en-US" altLang="zh-CN" sz="2400" dirty="0">
                <a:latin typeface="Times New Roman" panose="02020603050405020304" pitchFamily="18" charset="0"/>
              </a:rPr>
              <a:t>ASCII</a:t>
            </a:r>
            <a:r>
              <a:rPr lang="zh-CN" altLang="en-US" sz="2400" dirty="0">
                <a:latin typeface="Times New Roman" panose="02020603050405020304" pitchFamily="18" charset="0"/>
              </a:rPr>
              <a:t>码</a:t>
            </a:r>
            <a:r>
              <a:rPr lang="en-US" altLang="zh-CN" sz="2400" dirty="0">
                <a:latin typeface="Times New Roman" panose="02020603050405020304" pitchFamily="18" charset="0"/>
              </a:rPr>
              <a:t>(</a:t>
            </a:r>
            <a:r>
              <a:rPr lang="zh-CN" altLang="en-US" sz="2400" dirty="0">
                <a:latin typeface="Times New Roman" panose="02020603050405020304" pitchFamily="18" charset="0"/>
              </a:rPr>
              <a:t>美国标准信息交换码</a:t>
            </a:r>
            <a:r>
              <a:rPr lang="en-US" altLang="zh-CN" sz="2400" dirty="0">
                <a:latin typeface="Times New Roman" panose="02020603050405020304" pitchFamily="18" charset="0"/>
              </a:rPr>
              <a:t>)</a:t>
            </a:r>
            <a:r>
              <a:rPr lang="zh-CN" altLang="en-US" sz="2400" dirty="0">
                <a:latin typeface="Times New Roman" panose="02020603050405020304" pitchFamily="18" charset="0"/>
              </a:rPr>
              <a:t>是一种</a:t>
            </a:r>
            <a:r>
              <a:rPr lang="en-US" altLang="zh-CN" sz="2400" dirty="0">
                <a:latin typeface="Times New Roman" panose="02020603050405020304" pitchFamily="18" charset="0"/>
              </a:rPr>
              <a:t>7</a:t>
            </a:r>
            <a:r>
              <a:rPr lang="zh-CN" altLang="en-US" sz="2400" dirty="0">
                <a:latin typeface="Times New Roman" panose="02020603050405020304" pitchFamily="18" charset="0"/>
              </a:rPr>
              <a:t>位代码，有</a:t>
            </a:r>
            <a:r>
              <a:rPr lang="en-US" altLang="zh-CN" sz="2400" dirty="0">
                <a:latin typeface="Times New Roman" panose="02020603050405020304" pitchFamily="18" charset="0"/>
              </a:rPr>
              <a:t>26</a:t>
            </a:r>
            <a:r>
              <a:rPr lang="zh-CN" altLang="en-US" sz="2400" dirty="0">
                <a:latin typeface="Times New Roman" panose="02020603050405020304" pitchFamily="18" charset="0"/>
              </a:rPr>
              <a:t>个大写的英文字母、</a:t>
            </a:r>
            <a:r>
              <a:rPr lang="en-US" altLang="zh-CN" sz="2400" dirty="0">
                <a:latin typeface="Times New Roman" panose="02020603050405020304" pitchFamily="18" charset="0"/>
              </a:rPr>
              <a:t>26</a:t>
            </a:r>
            <a:r>
              <a:rPr lang="zh-CN" altLang="en-US" sz="2400" dirty="0">
                <a:latin typeface="Times New Roman" panose="02020603050405020304" pitchFamily="18" charset="0"/>
              </a:rPr>
              <a:t>个小写的英文字母、</a:t>
            </a:r>
            <a:r>
              <a:rPr lang="en-US" altLang="zh-CN" sz="2400" dirty="0">
                <a:latin typeface="Times New Roman" panose="02020603050405020304" pitchFamily="18" charset="0"/>
              </a:rPr>
              <a:t>10</a:t>
            </a:r>
            <a:r>
              <a:rPr lang="zh-CN" altLang="en-US" sz="2400" dirty="0">
                <a:latin typeface="Times New Roman" panose="02020603050405020304" pitchFamily="18" charset="0"/>
              </a:rPr>
              <a:t>个数字符号、</a:t>
            </a:r>
            <a:r>
              <a:rPr lang="en-US" altLang="zh-CN" sz="2400" dirty="0">
                <a:latin typeface="Times New Roman" panose="02020603050405020304" pitchFamily="18" charset="0"/>
              </a:rPr>
              <a:t>34</a:t>
            </a:r>
            <a:r>
              <a:rPr lang="zh-CN" altLang="en-US" sz="2400" dirty="0">
                <a:latin typeface="Times New Roman" panose="02020603050405020304" pitchFamily="18" charset="0"/>
              </a:rPr>
              <a:t>个专用符号，总共</a:t>
            </a:r>
            <a:r>
              <a:rPr lang="en-US" altLang="zh-CN" sz="2400" dirty="0">
                <a:latin typeface="Times New Roman" panose="02020603050405020304" pitchFamily="18" charset="0"/>
              </a:rPr>
              <a:t>96</a:t>
            </a:r>
            <a:r>
              <a:rPr lang="zh-CN" altLang="en-US" sz="2400" dirty="0">
                <a:latin typeface="Times New Roman" panose="02020603050405020304" pitchFamily="18" charset="0"/>
              </a:rPr>
              <a:t>个，称为图形字符，此外还有</a:t>
            </a:r>
            <a:r>
              <a:rPr lang="en-US" altLang="zh-CN" sz="2400" dirty="0">
                <a:latin typeface="Times New Roman" panose="02020603050405020304" pitchFamily="18" charset="0"/>
              </a:rPr>
              <a:t>32</a:t>
            </a:r>
            <a:r>
              <a:rPr lang="zh-CN" altLang="en-US" sz="2400" dirty="0">
                <a:latin typeface="Times New Roman" panose="02020603050405020304" pitchFamily="18" charset="0"/>
              </a:rPr>
              <a:t>个控制字符。 </a:t>
            </a:r>
          </a:p>
        </p:txBody>
      </p:sp>
      <p:sp>
        <p:nvSpPr>
          <p:cNvPr id="94214" name="矩形 6"/>
          <p:cNvSpPr/>
          <p:nvPr/>
        </p:nvSpPr>
        <p:spPr>
          <a:xfrm>
            <a:off x="690563" y="4457700"/>
            <a:ext cx="7970837" cy="1570038"/>
          </a:xfrm>
          <a:prstGeom prst="rect">
            <a:avLst/>
          </a:prstGeom>
          <a:noFill/>
          <a:ln w="9525">
            <a:noFill/>
          </a:ln>
        </p:spPr>
        <p:txBody>
          <a:bodyPr>
            <a:spAutoFit/>
          </a:bodyPr>
          <a:lstStyle/>
          <a:p>
            <a:r>
              <a:rPr lang="zh-CN" altLang="en-US" sz="2400" dirty="0">
                <a:latin typeface="Times New Roman" panose="02020603050405020304" pitchFamily="18" charset="0"/>
              </a:rPr>
              <a:t>         计算机中用一个字节</a:t>
            </a:r>
            <a:r>
              <a:rPr lang="en-US" altLang="zh-CN" sz="2400" dirty="0">
                <a:latin typeface="Times New Roman" panose="02020603050405020304" pitchFamily="18" charset="0"/>
              </a:rPr>
              <a:t>(8</a:t>
            </a:r>
            <a:r>
              <a:rPr lang="zh-CN" altLang="en-US" sz="2400" dirty="0">
                <a:latin typeface="Times New Roman" panose="02020603050405020304" pitchFamily="18" charset="0"/>
              </a:rPr>
              <a:t>位</a:t>
            </a:r>
            <a:r>
              <a:rPr lang="en-US" altLang="zh-CN" sz="2400" dirty="0">
                <a:latin typeface="Times New Roman" panose="02020603050405020304" pitchFamily="18" charset="0"/>
              </a:rPr>
              <a:t>)</a:t>
            </a:r>
            <a:r>
              <a:rPr lang="zh-CN" altLang="en-US" sz="2400" dirty="0">
                <a:latin typeface="Times New Roman" panose="02020603050405020304" pitchFamily="18" charset="0"/>
              </a:rPr>
              <a:t>表示一个字符，其中</a:t>
            </a:r>
            <a:r>
              <a:rPr lang="en-US" altLang="zh-CN" sz="2400" dirty="0">
                <a:latin typeface="Times New Roman" panose="02020603050405020304" pitchFamily="18" charset="0"/>
              </a:rPr>
              <a:t>7</a:t>
            </a:r>
            <a:r>
              <a:rPr lang="zh-CN" altLang="en-US" sz="2400" dirty="0">
                <a:latin typeface="Times New Roman" panose="02020603050405020304" pitchFamily="18" charset="0"/>
              </a:rPr>
              <a:t>位为标准码，最高位填入奇偶校验位。好处是低</a:t>
            </a:r>
            <a:r>
              <a:rPr lang="en-US" altLang="zh-CN" sz="2400" dirty="0">
                <a:latin typeface="Times New Roman" panose="02020603050405020304" pitchFamily="18" charset="0"/>
              </a:rPr>
              <a:t>7</a:t>
            </a:r>
            <a:r>
              <a:rPr lang="zh-CN" altLang="en-US" sz="2400" dirty="0">
                <a:latin typeface="Times New Roman" panose="02020603050405020304" pitchFamily="18" charset="0"/>
              </a:rPr>
              <a:t>位仍保持</a:t>
            </a:r>
            <a:r>
              <a:rPr lang="en-US" altLang="zh-CN" sz="2400" dirty="0">
                <a:latin typeface="Times New Roman" panose="02020603050405020304" pitchFamily="18" charset="0"/>
              </a:rPr>
              <a:t>7</a:t>
            </a:r>
            <a:r>
              <a:rPr lang="zh-CN" altLang="en-US" sz="2400" dirty="0">
                <a:latin typeface="Times New Roman" panose="02020603050405020304" pitchFamily="18" charset="0"/>
              </a:rPr>
              <a:t>位标准码的编码，高位奇偶校验位不影响计算机的内部处理和输入输出规则。</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blinds(horizontal)">
                                      <p:cBhvr>
                                        <p:cTn id="7" dur="500"/>
                                        <p:tgtEl>
                                          <p:spTgt spid="942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213"/>
                                        </p:tgtEl>
                                        <p:attrNameLst>
                                          <p:attrName>style.visibility</p:attrName>
                                        </p:attrNameLst>
                                      </p:cBhvr>
                                      <p:to>
                                        <p:strVal val="visible"/>
                                      </p:to>
                                    </p:set>
                                    <p:animEffect transition="in" filter="blinds(horizontal)">
                                      <p:cBhvr>
                                        <p:cTn id="12" dur="500"/>
                                        <p:tgtEl>
                                          <p:spTgt spid="942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41">
                                            <p:txEl>
                                              <p:pRg st="0" end="0"/>
                                            </p:txEl>
                                          </p:spTgt>
                                        </p:tgtEl>
                                        <p:attrNameLst>
                                          <p:attrName>style.visibility</p:attrName>
                                        </p:attrNameLst>
                                      </p:cBhvr>
                                      <p:to>
                                        <p:strVal val="visible"/>
                                      </p:to>
                                    </p:set>
                                    <p:animEffect transition="in" filter="wipe(left)">
                                      <p:cBhvr>
                                        <p:cTn id="17" dur="500"/>
                                        <p:tgtEl>
                                          <p:spTgt spid="3994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214"/>
                                        </p:tgtEl>
                                        <p:attrNameLst>
                                          <p:attrName>style.visibility</p:attrName>
                                        </p:attrNameLst>
                                      </p:cBhvr>
                                      <p:to>
                                        <p:strVal val="visible"/>
                                      </p:to>
                                    </p:set>
                                    <p:animEffect transition="in" filter="blinds(horizontal)">
                                      <p:cBhvr>
                                        <p:cTn id="22" dur="500"/>
                                        <p:tgtEl>
                                          <p:spTgt spid="94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p:bldP spid="94212" grpId="0"/>
      <p:bldP spid="94213" grpId="0"/>
      <p:bldP spid="9421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矩形 1"/>
          <p:cNvSpPr/>
          <p:nvPr/>
        </p:nvSpPr>
        <p:spPr>
          <a:xfrm>
            <a:off x="903288" y="1204913"/>
            <a:ext cx="7551737" cy="1570037"/>
          </a:xfrm>
          <a:prstGeom prst="rect">
            <a:avLst/>
          </a:prstGeom>
          <a:noFill/>
          <a:ln w="9525">
            <a:noFill/>
          </a:ln>
        </p:spPr>
        <p:txBody>
          <a:bodyPr>
            <a:spAutoFit/>
          </a:bodyPr>
          <a:lstStyle/>
          <a:p>
            <a:r>
              <a:rPr lang="zh-CN" altLang="en-US" sz="3200" dirty="0">
                <a:latin typeface="Times New Roman" panose="02020603050405020304" pitchFamily="18" charset="0"/>
              </a:rPr>
              <a:t>作业：</a:t>
            </a:r>
            <a:endParaRPr lang="en-US" altLang="zh-CN" sz="3200" dirty="0">
              <a:latin typeface="Times New Roman" panose="02020603050405020304" pitchFamily="18" charset="0"/>
            </a:endParaRPr>
          </a:p>
          <a:p>
            <a:r>
              <a:rPr lang="en-US" altLang="zh-CN" sz="3200" dirty="0">
                <a:latin typeface="Times New Roman" panose="02020603050405020304" pitchFamily="18" charset="0"/>
              </a:rPr>
              <a:t>       </a:t>
            </a:r>
            <a:r>
              <a:rPr lang="zh-CN" altLang="en-US" sz="3200" dirty="0">
                <a:latin typeface="Times New Roman" panose="02020603050405020304" pitchFamily="18" charset="0"/>
              </a:rPr>
              <a:t>课后题第</a:t>
            </a:r>
            <a:r>
              <a:rPr lang="en-US" altLang="zh-CN" sz="3200" dirty="0">
                <a:latin typeface="Times New Roman" panose="02020603050405020304" pitchFamily="18" charset="0"/>
              </a:rPr>
              <a:t>1</a:t>
            </a:r>
            <a:r>
              <a:rPr lang="zh-CN" altLang="en-US" sz="3200" dirty="0">
                <a:latin typeface="Times New Roman" panose="02020603050405020304" pitchFamily="18" charset="0"/>
              </a:rPr>
              <a:t>、</a:t>
            </a:r>
            <a:r>
              <a:rPr lang="en-US" altLang="zh-CN" sz="3200" dirty="0">
                <a:latin typeface="Times New Roman" panose="02020603050405020304" pitchFamily="18" charset="0"/>
              </a:rPr>
              <a:t>2</a:t>
            </a:r>
            <a:r>
              <a:rPr lang="zh-CN" altLang="en-US" sz="3200" dirty="0">
                <a:latin typeface="Times New Roman" panose="02020603050405020304" pitchFamily="18" charset="0"/>
              </a:rPr>
              <a:t>、</a:t>
            </a:r>
            <a:r>
              <a:rPr lang="en-US" altLang="zh-CN" sz="3200" dirty="0">
                <a:latin typeface="Times New Roman" panose="02020603050405020304" pitchFamily="18" charset="0"/>
              </a:rPr>
              <a:t>4</a:t>
            </a:r>
            <a:r>
              <a:rPr lang="zh-CN" altLang="en-US" sz="3200" dirty="0">
                <a:latin typeface="Times New Roman" panose="02020603050405020304" pitchFamily="18" charset="0"/>
              </a:rPr>
              <a:t>、</a:t>
            </a:r>
            <a:r>
              <a:rPr lang="en-US" altLang="zh-CN" sz="3200" dirty="0">
                <a:latin typeface="Times New Roman" panose="02020603050405020304" pitchFamily="18" charset="0"/>
              </a:rPr>
              <a:t>8</a:t>
            </a:r>
            <a:r>
              <a:rPr lang="zh-CN" altLang="en-US" sz="3200" dirty="0">
                <a:latin typeface="Times New Roman" panose="02020603050405020304" pitchFamily="18" charset="0"/>
              </a:rPr>
              <a:t>、</a:t>
            </a:r>
            <a:r>
              <a:rPr lang="en-US" altLang="zh-CN" sz="3200" dirty="0">
                <a:latin typeface="Times New Roman" panose="02020603050405020304" pitchFamily="18" charset="0"/>
              </a:rPr>
              <a:t>9</a:t>
            </a:r>
            <a:r>
              <a:rPr lang="zh-CN" altLang="en-US" sz="3200" dirty="0">
                <a:latin typeface="Times New Roman" panose="02020603050405020304" pitchFamily="18" charset="0"/>
              </a:rPr>
              <a:t>、</a:t>
            </a:r>
            <a:r>
              <a:rPr lang="en-US" altLang="zh-CN" sz="3200" dirty="0">
                <a:latin typeface="Times New Roman" panose="02020603050405020304" pitchFamily="18" charset="0"/>
              </a:rPr>
              <a:t>10</a:t>
            </a:r>
            <a:r>
              <a:rPr lang="zh-CN" altLang="en-US" sz="3200" dirty="0">
                <a:latin typeface="Times New Roman" panose="02020603050405020304" pitchFamily="18" charset="0"/>
              </a:rPr>
              <a:t>、</a:t>
            </a:r>
            <a:r>
              <a:rPr lang="en-US" altLang="zh-CN" sz="3200" dirty="0">
                <a:latin typeface="Times New Roman" panose="02020603050405020304" pitchFamily="18" charset="0"/>
              </a:rPr>
              <a:t>11</a:t>
            </a:r>
            <a:r>
              <a:rPr lang="zh-CN" altLang="en-US" sz="3200" dirty="0">
                <a:latin typeface="Times New Roman" panose="02020603050405020304" pitchFamily="18" charset="0"/>
              </a:rPr>
              <a:t>、</a:t>
            </a:r>
            <a:r>
              <a:rPr lang="en-US" altLang="zh-CN" sz="3200" dirty="0">
                <a:latin typeface="Times New Roman" panose="02020603050405020304" pitchFamily="18" charset="0"/>
              </a:rPr>
              <a:t>12</a:t>
            </a:r>
            <a:r>
              <a:rPr lang="zh-CN" altLang="en-US" sz="3200" dirty="0">
                <a:latin typeface="Times New Roman" panose="02020603050405020304" pitchFamily="18" charset="0"/>
              </a:rPr>
              <a:t>、</a:t>
            </a:r>
            <a:r>
              <a:rPr lang="en-US" altLang="zh-CN" sz="3200" dirty="0">
                <a:latin typeface="Times New Roman" panose="02020603050405020304" pitchFamily="18" charset="0"/>
              </a:rPr>
              <a:t>16</a:t>
            </a:r>
            <a:r>
              <a:rPr lang="zh-CN" altLang="en-US" sz="3200" dirty="0">
                <a:latin typeface="Times New Roman" panose="02020603050405020304" pitchFamily="18" charset="0"/>
              </a:rPr>
              <a:t>、</a:t>
            </a:r>
            <a:r>
              <a:rPr lang="en-US" altLang="zh-CN" sz="3200" dirty="0">
                <a:latin typeface="Times New Roman" panose="02020603050405020304" pitchFamily="18" charset="0"/>
              </a:rPr>
              <a:t>17</a:t>
            </a:r>
            <a:r>
              <a:rPr lang="zh-CN" altLang="en-US" sz="3200" dirty="0">
                <a:latin typeface="Times New Roman" panose="02020603050405020304" pitchFamily="18" charset="0"/>
              </a:rPr>
              <a:t>、</a:t>
            </a:r>
            <a:r>
              <a:rPr lang="en-US" altLang="zh-CN" sz="3200" dirty="0">
                <a:latin typeface="Times New Roman" panose="02020603050405020304" pitchFamily="18" charset="0"/>
              </a:rPr>
              <a:t>19</a:t>
            </a:r>
            <a:r>
              <a:rPr lang="zh-CN" altLang="en-US" sz="3200" dirty="0">
                <a:latin typeface="Times New Roman" panose="02020603050405020304" pitchFamily="18" charset="0"/>
              </a:rPr>
              <a:t>题</a:t>
            </a:r>
          </a:p>
        </p:txBody>
      </p:sp>
    </p:spTree>
  </p:cSld>
  <p:clrMapOvr>
    <a:masterClrMapping/>
  </p:clrMapOvr>
  <p:transition spd="med">
    <p:zoom/>
  </p:transition>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ctr" latinLnBrk="0" hangingPunct="1">
          <a:lnSpc>
            <a:spcPct val="100000"/>
          </a:lnSpc>
          <a:spcBef>
            <a:spcPct val="0"/>
          </a:spcBef>
          <a:spcAft>
            <a:spcPct val="0"/>
          </a:spcAft>
          <a:buClrTx/>
          <a:buSzTx/>
          <a:buFontTx/>
          <a:buNone/>
          <a:def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6468</Words>
  <Application>Microsoft Office PowerPoint</Application>
  <PresentationFormat>全屏显示(4:3)</PresentationFormat>
  <Paragraphs>1155</Paragraphs>
  <Slides>96</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96</vt:i4>
      </vt:variant>
    </vt:vector>
  </HeadingPairs>
  <TitlesOfParts>
    <vt:vector size="112" baseType="lpstr">
      <vt:lpstr>Monotype Sorts</vt:lpstr>
      <vt:lpstr>黑体</vt:lpstr>
      <vt:lpstr>华文宋体</vt:lpstr>
      <vt:lpstr>华文新魏</vt:lpstr>
      <vt:lpstr>楷体_GB2312</vt:lpstr>
      <vt:lpstr>宋体</vt:lpstr>
      <vt:lpstr>幼圆</vt:lpstr>
      <vt:lpstr>Arial</vt:lpstr>
      <vt:lpstr>Arial Black</vt:lpstr>
      <vt:lpstr>Calibri</vt:lpstr>
      <vt:lpstr>Symbol</vt:lpstr>
      <vt:lpstr>Times New Roman</vt:lpstr>
      <vt:lpstr>Wingdings</vt:lpstr>
      <vt:lpstr>Pixel</vt:lpstr>
      <vt:lpstr>Equation.3</vt:lpstr>
      <vt:lpstr>Microsoft Excel 97-2003 Worksheet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vt:lpstr>
      <vt:lpstr>PowerPoint 演示文稿</vt:lpstr>
      <vt:lpstr>二进制与八进制转换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格雷码的特点：</vt:lpstr>
      <vt:lpstr>典型二进制格雷码转换成二进制数的方法：</vt:lpstr>
      <vt:lpstr>步进码的形成：</vt:lpstr>
      <vt:lpstr>PowerPoint 演示文稿</vt:lpstr>
      <vt:lpstr>PowerPoint 演示文稿</vt:lpstr>
      <vt:lpstr>PowerPoint 演示文稿</vt:lpstr>
      <vt:lpstr>PowerPoint 演示文稿</vt:lpstr>
      <vt:lpstr>⑵ 简单的奇偶校验码：</vt:lpstr>
      <vt:lpstr>⑶  检错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教师</dc:creator>
  <cp:lastModifiedBy>刘雪洁</cp:lastModifiedBy>
  <cp:revision>525</cp:revision>
  <cp:lastPrinted>1999-10-10T02:25:00Z</cp:lastPrinted>
  <dcterms:created xsi:type="dcterms:W3CDTF">1999-09-13T01:56:00Z</dcterms:created>
  <dcterms:modified xsi:type="dcterms:W3CDTF">2024-02-26T05:12:12Z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9AFEA6A959894E15B38E86E7B5B62777</vt:lpwstr>
  </property>
  <property fmtid="{D5CDD505-2E9C-101B-9397-08002B2CF9AE}" pid="3" name="KSOProductBuildVer">
    <vt:lpwstr>2052-11.1.0.10938</vt:lpwstr>
  </property>
</Properties>
</file>