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93"/>
  </p:handoutMasterIdLst>
  <p:sldIdLst>
    <p:sldId id="335" r:id="rId3"/>
    <p:sldId id="333" r:id="rId4"/>
    <p:sldId id="257" r:id="rId5"/>
    <p:sldId id="259" r:id="rId6"/>
    <p:sldId id="363" r:id="rId7"/>
    <p:sldId id="364" r:id="rId8"/>
    <p:sldId id="260" r:id="rId9"/>
    <p:sldId id="261" r:id="rId10"/>
    <p:sldId id="263" r:id="rId11"/>
    <p:sldId id="264" r:id="rId12"/>
    <p:sldId id="265" r:id="rId13"/>
    <p:sldId id="266" r:id="rId14"/>
    <p:sldId id="362" r:id="rId15"/>
    <p:sldId id="269" r:id="rId16"/>
    <p:sldId id="270" r:id="rId17"/>
    <p:sldId id="271" r:id="rId18"/>
    <p:sldId id="322" r:id="rId19"/>
    <p:sldId id="272" r:id="rId20"/>
    <p:sldId id="273" r:id="rId21"/>
    <p:sldId id="275" r:id="rId22"/>
    <p:sldId id="276" r:id="rId23"/>
    <p:sldId id="365" r:id="rId24"/>
    <p:sldId id="278" r:id="rId25"/>
    <p:sldId id="366" r:id="rId26"/>
    <p:sldId id="279" r:id="rId27"/>
    <p:sldId id="280" r:id="rId28"/>
    <p:sldId id="282" r:id="rId29"/>
    <p:sldId id="323" r:id="rId30"/>
    <p:sldId id="338" r:id="rId31"/>
    <p:sldId id="281" r:id="rId32"/>
    <p:sldId id="339" r:id="rId33"/>
    <p:sldId id="283" r:id="rId34"/>
    <p:sldId id="341" r:id="rId35"/>
    <p:sldId id="340" r:id="rId36"/>
    <p:sldId id="284" r:id="rId37"/>
    <p:sldId id="324" r:id="rId38"/>
    <p:sldId id="285" r:id="rId39"/>
    <p:sldId id="325" r:id="rId40"/>
    <p:sldId id="287" r:id="rId41"/>
    <p:sldId id="342" r:id="rId42"/>
    <p:sldId id="288" r:id="rId43"/>
    <p:sldId id="289" r:id="rId44"/>
    <p:sldId id="290" r:id="rId45"/>
    <p:sldId id="291" r:id="rId46"/>
    <p:sldId id="367" r:id="rId47"/>
    <p:sldId id="368" r:id="rId49"/>
    <p:sldId id="292" r:id="rId50"/>
    <p:sldId id="293" r:id="rId51"/>
    <p:sldId id="294" r:id="rId52"/>
    <p:sldId id="369" r:id="rId53"/>
    <p:sldId id="343" r:id="rId54"/>
    <p:sldId id="370" r:id="rId55"/>
    <p:sldId id="371" r:id="rId56"/>
    <p:sldId id="372" r:id="rId57"/>
    <p:sldId id="295" r:id="rId58"/>
    <p:sldId id="296" r:id="rId59"/>
    <p:sldId id="327" r:id="rId60"/>
    <p:sldId id="298" r:id="rId61"/>
    <p:sldId id="373" r:id="rId62"/>
    <p:sldId id="299" r:id="rId63"/>
    <p:sldId id="301" r:id="rId64"/>
    <p:sldId id="302" r:id="rId65"/>
    <p:sldId id="303" r:id="rId66"/>
    <p:sldId id="304" r:id="rId67"/>
    <p:sldId id="332" r:id="rId68"/>
    <p:sldId id="305" r:id="rId69"/>
    <p:sldId id="374" r:id="rId70"/>
    <p:sldId id="375" r:id="rId71"/>
    <p:sldId id="376" r:id="rId72"/>
    <p:sldId id="377" r:id="rId73"/>
    <p:sldId id="306" r:id="rId74"/>
    <p:sldId id="380" r:id="rId75"/>
    <p:sldId id="379" r:id="rId76"/>
    <p:sldId id="307" r:id="rId77"/>
    <p:sldId id="378" r:id="rId78"/>
    <p:sldId id="308" r:id="rId79"/>
    <p:sldId id="309" r:id="rId80"/>
    <p:sldId id="330" r:id="rId81"/>
    <p:sldId id="310" r:id="rId82"/>
    <p:sldId id="331" r:id="rId83"/>
    <p:sldId id="311" r:id="rId84"/>
    <p:sldId id="312" r:id="rId85"/>
    <p:sldId id="313" r:id="rId86"/>
    <p:sldId id="315" r:id="rId87"/>
    <p:sldId id="316" r:id="rId88"/>
    <p:sldId id="317" r:id="rId89"/>
    <p:sldId id="319" r:id="rId90"/>
    <p:sldId id="320" r:id="rId91"/>
    <p:sldId id="381" r:id="rId92"/>
  </p:sldIdLst>
  <p:sldSz cx="9144000" cy="6858000" type="screen4x3"/>
  <p:notesSz cx="6858000" cy="9144000"/>
  <p:custDataLst>
    <p:tags r:id="rId97"/>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6699"/>
    <a:srgbClr val="FDFFE7"/>
    <a:srgbClr val="EEF9FC"/>
    <a:srgbClr val="FFFFF3"/>
    <a:srgbClr val="FCFEEC"/>
    <a:srgbClr val="E7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62"/>
    <p:restoredTop sz="66588"/>
  </p:normalViewPr>
  <p:slideViewPr>
    <p:cSldViewPr snapToGrid="0" showGuides="1">
      <p:cViewPr varScale="1">
        <p:scale>
          <a:sx n="70" d="100"/>
          <a:sy n="70"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966"/>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image" Target="../media/image54.wmf"/><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6" Type="http://schemas.openxmlformats.org/officeDocument/2006/relationships/image" Target="../media/image62.wmf"/><Relationship Id="rId15" Type="http://schemas.openxmlformats.org/officeDocument/2006/relationships/image" Target="../media/image61.wmf"/><Relationship Id="rId14" Type="http://schemas.openxmlformats.org/officeDocument/2006/relationships/image" Target="../media/image60.wmf"/><Relationship Id="rId13" Type="http://schemas.openxmlformats.org/officeDocument/2006/relationships/image" Target="../media/image59.wmf"/><Relationship Id="rId12" Type="http://schemas.openxmlformats.org/officeDocument/2006/relationships/image" Target="../media/image58.wmf"/><Relationship Id="rId11" Type="http://schemas.openxmlformats.org/officeDocument/2006/relationships/image" Target="../media/image57.wmf"/><Relationship Id="rId10" Type="http://schemas.openxmlformats.org/officeDocument/2006/relationships/image" Target="../media/image56.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66.wmf"/><Relationship Id="rId2" Type="http://schemas.openxmlformats.org/officeDocument/2006/relationships/image" Target="../media/image70.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8.wmf"/><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8.wmf"/><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17.wmf"/><Relationship Id="rId8" Type="http://schemas.openxmlformats.org/officeDocument/2006/relationships/image" Target="../media/image123.wmf"/><Relationship Id="rId7" Type="http://schemas.openxmlformats.org/officeDocument/2006/relationships/image" Target="../media/image122.wmf"/><Relationship Id="rId6" Type="http://schemas.openxmlformats.org/officeDocument/2006/relationships/image" Target="../media/image121.wmf"/><Relationship Id="rId5" Type="http://schemas.openxmlformats.org/officeDocument/2006/relationships/image" Target="../media/image25.wmf"/><Relationship Id="rId4" Type="http://schemas.openxmlformats.org/officeDocument/2006/relationships/image" Target="../media/image28.wmf"/><Relationship Id="rId3" Type="http://schemas.openxmlformats.org/officeDocument/2006/relationships/image" Target="../media/image120.wmf"/><Relationship Id="rId2" Type="http://schemas.openxmlformats.org/officeDocument/2006/relationships/image" Target="../media/image119.wmf"/><Relationship Id="rId14" Type="http://schemas.openxmlformats.org/officeDocument/2006/relationships/image" Target="../media/image126.wmf"/><Relationship Id="rId13" Type="http://schemas.openxmlformats.org/officeDocument/2006/relationships/image" Target="../media/image115.wmf"/><Relationship Id="rId12" Type="http://schemas.openxmlformats.org/officeDocument/2006/relationships/image" Target="../media/image125.wmf"/><Relationship Id="rId11" Type="http://schemas.openxmlformats.org/officeDocument/2006/relationships/image" Target="../media/image124.wmf"/><Relationship Id="rId10" Type="http://schemas.openxmlformats.org/officeDocument/2006/relationships/image" Target="../media/image118.wmf"/><Relationship Id="rId1" Type="http://schemas.openxmlformats.org/officeDocument/2006/relationships/image" Target="../media/image24.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33.wmf"/><Relationship Id="rId8" Type="http://schemas.openxmlformats.org/officeDocument/2006/relationships/image" Target="../media/image132.wmf"/><Relationship Id="rId7" Type="http://schemas.openxmlformats.org/officeDocument/2006/relationships/image" Target="../media/image131.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5.wmf"/><Relationship Id="rId20" Type="http://schemas.openxmlformats.org/officeDocument/2006/relationships/image" Target="../media/image144.wmf"/><Relationship Id="rId2" Type="http://schemas.openxmlformats.org/officeDocument/2006/relationships/image" Target="../media/image118.wmf"/><Relationship Id="rId19" Type="http://schemas.openxmlformats.org/officeDocument/2006/relationships/image" Target="../media/image143.wmf"/><Relationship Id="rId18" Type="http://schemas.openxmlformats.org/officeDocument/2006/relationships/image" Target="../media/image142.wmf"/><Relationship Id="rId17" Type="http://schemas.openxmlformats.org/officeDocument/2006/relationships/image" Target="../media/image141.wmf"/><Relationship Id="rId16" Type="http://schemas.openxmlformats.org/officeDocument/2006/relationships/image" Target="../media/image140.wmf"/><Relationship Id="rId15" Type="http://schemas.openxmlformats.org/officeDocument/2006/relationships/image" Target="../media/image139.wmf"/><Relationship Id="rId14" Type="http://schemas.openxmlformats.org/officeDocument/2006/relationships/image" Target="../media/image138.wmf"/><Relationship Id="rId13" Type="http://schemas.openxmlformats.org/officeDocument/2006/relationships/image" Target="../media/image137.wmf"/><Relationship Id="rId12" Type="http://schemas.openxmlformats.org/officeDocument/2006/relationships/image" Target="../media/image136.wmf"/><Relationship Id="rId11" Type="http://schemas.openxmlformats.org/officeDocument/2006/relationships/image" Target="../media/image135.wmf"/><Relationship Id="rId10" Type="http://schemas.openxmlformats.org/officeDocument/2006/relationships/image" Target="../media/image134.wmf"/><Relationship Id="rId1"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6" Type="http://schemas.openxmlformats.org/officeDocument/2006/relationships/image" Target="../media/image39.wmf"/><Relationship Id="rId15" Type="http://schemas.openxmlformats.org/officeDocument/2006/relationships/image" Target="../media/image38.wmf"/><Relationship Id="rId14" Type="http://schemas.openxmlformats.org/officeDocument/2006/relationships/image" Target="../media/image37.wmf"/><Relationship Id="rId13" Type="http://schemas.openxmlformats.org/officeDocument/2006/relationships/image" Target="../media/image36.wmf"/><Relationship Id="rId12" Type="http://schemas.openxmlformats.org/officeDocument/2006/relationships/image" Target="../media/image35.wmf"/><Relationship Id="rId11" Type="http://schemas.openxmlformats.org/officeDocument/2006/relationships/image" Target="../media/image34.wmf"/><Relationship Id="rId10" Type="http://schemas.openxmlformats.org/officeDocument/2006/relationships/image" Target="../media/image33.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6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Rot="1" noTextEdit="1"/>
          </p:cNvSpPr>
          <p:nvPr>
            <p:ph type="sldImg"/>
          </p:nvPr>
        </p:nvSpPr>
        <p:spPr>
          <a:ln/>
        </p:spPr>
      </p:sp>
      <p:sp>
        <p:nvSpPr>
          <p:cNvPr id="113667" name="Rectangle 3"/>
          <p:cNvSpPr/>
          <p:nvPr>
            <p:ph type="body" idx="1"/>
          </p:nvPr>
        </p:nvSpPr>
        <p:spPr>
          <a:ln/>
        </p:spPr>
        <p:txBody>
          <a:bodyPr wrap="square" lIns="91440" tIns="45720" rIns="91440" bIns="45720" anchor="t" anchorCtr="0"/>
          <a:p>
            <a:pPr lvl="0"/>
            <a:r>
              <a:rPr lang="zh-CN" altLang="en-US" dirty="0"/>
              <a:t>讨论分与或式，和或与式</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4813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8138"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9729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9730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p:sp>
        <p:nvSpPr>
          <p:cNvPr id="9625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625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grpSp>
        <p:nvGrpSpPr>
          <p:cNvPr id="4710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4710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711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627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8.wmf"/><Relationship Id="rId7" Type="http://schemas.openxmlformats.org/officeDocument/2006/relationships/oleObject" Target="../embeddings/oleObject7.bin"/><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11.wmf"/><Relationship Id="rId13" Type="http://schemas.openxmlformats.org/officeDocument/2006/relationships/oleObject" Target="../embeddings/oleObject10.bin"/><Relationship Id="rId12" Type="http://schemas.openxmlformats.org/officeDocument/2006/relationships/image" Target="../media/image10.wmf"/><Relationship Id="rId11" Type="http://schemas.openxmlformats.org/officeDocument/2006/relationships/oleObject" Target="../embeddings/oleObject9.bin"/><Relationship Id="rId10" Type="http://schemas.openxmlformats.org/officeDocument/2006/relationships/image" Target="../media/image9.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0" Type="http://schemas.openxmlformats.org/officeDocument/2006/relationships/vmlDrawing" Target="../drawings/vmlDrawing4.vml"/><Relationship Id="rId1"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 Id="rId3" Type="http://schemas.openxmlformats.org/officeDocument/2006/relationships/oleObject" Target="../embeddings/oleObject16.bin"/><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6.wmf"/><Relationship Id="rId1"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 Id="rId3" Type="http://schemas.openxmlformats.org/officeDocument/2006/relationships/oleObject" Target="../embeddings/oleObject22.bin"/><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7.wmf"/><Relationship Id="rId7" Type="http://schemas.openxmlformats.org/officeDocument/2006/relationships/oleObject" Target="../embeddings/oleObject27.bin"/><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 Id="rId34" Type="http://schemas.openxmlformats.org/officeDocument/2006/relationships/vmlDrawing" Target="../drawings/vmlDrawing8.vml"/><Relationship Id="rId33" Type="http://schemas.openxmlformats.org/officeDocument/2006/relationships/slideLayout" Target="../slideLayouts/slideLayout7.xml"/><Relationship Id="rId32" Type="http://schemas.openxmlformats.org/officeDocument/2006/relationships/image" Target="../media/image39.wmf"/><Relationship Id="rId31" Type="http://schemas.openxmlformats.org/officeDocument/2006/relationships/oleObject" Target="../embeddings/oleObject39.bin"/><Relationship Id="rId30" Type="http://schemas.openxmlformats.org/officeDocument/2006/relationships/image" Target="../media/image38.wmf"/><Relationship Id="rId3" Type="http://schemas.openxmlformats.org/officeDocument/2006/relationships/oleObject" Target="../embeddings/oleObject25.bin"/><Relationship Id="rId29" Type="http://schemas.openxmlformats.org/officeDocument/2006/relationships/oleObject" Target="../embeddings/oleObject38.bin"/><Relationship Id="rId28" Type="http://schemas.openxmlformats.org/officeDocument/2006/relationships/image" Target="../media/image37.wmf"/><Relationship Id="rId27" Type="http://schemas.openxmlformats.org/officeDocument/2006/relationships/oleObject" Target="../embeddings/oleObject37.bin"/><Relationship Id="rId26" Type="http://schemas.openxmlformats.org/officeDocument/2006/relationships/image" Target="../media/image36.wmf"/><Relationship Id="rId25" Type="http://schemas.openxmlformats.org/officeDocument/2006/relationships/oleObject" Target="../embeddings/oleObject36.bin"/><Relationship Id="rId24" Type="http://schemas.openxmlformats.org/officeDocument/2006/relationships/image" Target="../media/image35.wmf"/><Relationship Id="rId23" Type="http://schemas.openxmlformats.org/officeDocument/2006/relationships/oleObject" Target="../embeddings/oleObject35.bin"/><Relationship Id="rId22" Type="http://schemas.openxmlformats.org/officeDocument/2006/relationships/image" Target="../media/image34.wmf"/><Relationship Id="rId21" Type="http://schemas.openxmlformats.org/officeDocument/2006/relationships/oleObject" Target="../embeddings/oleObject34.bin"/><Relationship Id="rId20" Type="http://schemas.openxmlformats.org/officeDocument/2006/relationships/image" Target="../media/image33.wmf"/><Relationship Id="rId2" Type="http://schemas.openxmlformats.org/officeDocument/2006/relationships/image" Target="../media/image24.wmf"/><Relationship Id="rId19" Type="http://schemas.openxmlformats.org/officeDocument/2006/relationships/oleObject" Target="../embeddings/oleObject33.bin"/><Relationship Id="rId18" Type="http://schemas.openxmlformats.org/officeDocument/2006/relationships/image" Target="../media/image32.wmf"/><Relationship Id="rId17" Type="http://schemas.openxmlformats.org/officeDocument/2006/relationships/oleObject" Target="../embeddings/oleObject32.bin"/><Relationship Id="rId16" Type="http://schemas.openxmlformats.org/officeDocument/2006/relationships/image" Target="../media/image31.wmf"/><Relationship Id="rId15" Type="http://schemas.openxmlformats.org/officeDocument/2006/relationships/oleObject" Target="../embeddings/oleObject31.bin"/><Relationship Id="rId14" Type="http://schemas.openxmlformats.org/officeDocument/2006/relationships/image" Target="../media/image30.wmf"/><Relationship Id="rId13" Type="http://schemas.openxmlformats.org/officeDocument/2006/relationships/oleObject" Target="../embeddings/oleObject30.bin"/><Relationship Id="rId12" Type="http://schemas.openxmlformats.org/officeDocument/2006/relationships/image" Target="../media/image29.wmf"/><Relationship Id="rId11" Type="http://schemas.openxmlformats.org/officeDocument/2006/relationships/oleObject" Target="../embeddings/oleObject29.bin"/><Relationship Id="rId10" Type="http://schemas.openxmlformats.org/officeDocument/2006/relationships/image" Target="../media/image28.wmf"/><Relationship Id="rId1"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3.wmf"/><Relationship Id="rId7" Type="http://schemas.openxmlformats.org/officeDocument/2006/relationships/oleObject" Target="../embeddings/oleObject43.bin"/><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44.wmf"/><Relationship Id="rId1"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46.wmf"/><Relationship Id="rId3" Type="http://schemas.openxmlformats.org/officeDocument/2006/relationships/oleObject" Target="../embeddings/oleObject46.bin"/><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4" Type="http://schemas.openxmlformats.org/officeDocument/2006/relationships/vmlDrawing" Target="../drawings/vmlDrawing11.vml"/><Relationship Id="rId33" Type="http://schemas.openxmlformats.org/officeDocument/2006/relationships/slideLayout" Target="../slideLayouts/slideLayout7.xml"/><Relationship Id="rId32" Type="http://schemas.openxmlformats.org/officeDocument/2006/relationships/image" Target="../media/image62.wmf"/><Relationship Id="rId31" Type="http://schemas.openxmlformats.org/officeDocument/2006/relationships/oleObject" Target="../embeddings/oleObject62.bin"/><Relationship Id="rId30" Type="http://schemas.openxmlformats.org/officeDocument/2006/relationships/image" Target="../media/image61.wmf"/><Relationship Id="rId3" Type="http://schemas.openxmlformats.org/officeDocument/2006/relationships/oleObject" Target="../embeddings/oleObject48.bin"/><Relationship Id="rId29" Type="http://schemas.openxmlformats.org/officeDocument/2006/relationships/oleObject" Target="../embeddings/oleObject61.bin"/><Relationship Id="rId28" Type="http://schemas.openxmlformats.org/officeDocument/2006/relationships/image" Target="../media/image60.wmf"/><Relationship Id="rId27" Type="http://schemas.openxmlformats.org/officeDocument/2006/relationships/oleObject" Target="../embeddings/oleObject60.bin"/><Relationship Id="rId26" Type="http://schemas.openxmlformats.org/officeDocument/2006/relationships/image" Target="../media/image59.wmf"/><Relationship Id="rId25" Type="http://schemas.openxmlformats.org/officeDocument/2006/relationships/oleObject" Target="../embeddings/oleObject59.bin"/><Relationship Id="rId24" Type="http://schemas.openxmlformats.org/officeDocument/2006/relationships/image" Target="../media/image58.wmf"/><Relationship Id="rId23" Type="http://schemas.openxmlformats.org/officeDocument/2006/relationships/oleObject" Target="../embeddings/oleObject58.bin"/><Relationship Id="rId22" Type="http://schemas.openxmlformats.org/officeDocument/2006/relationships/image" Target="../media/image57.wmf"/><Relationship Id="rId21" Type="http://schemas.openxmlformats.org/officeDocument/2006/relationships/oleObject" Target="../embeddings/oleObject57.bin"/><Relationship Id="rId20" Type="http://schemas.openxmlformats.org/officeDocument/2006/relationships/image" Target="../media/image56.wmf"/><Relationship Id="rId2" Type="http://schemas.openxmlformats.org/officeDocument/2006/relationships/image" Target="../media/image47.wmf"/><Relationship Id="rId19" Type="http://schemas.openxmlformats.org/officeDocument/2006/relationships/oleObject" Target="../embeddings/oleObject56.bin"/><Relationship Id="rId18" Type="http://schemas.openxmlformats.org/officeDocument/2006/relationships/image" Target="../media/image55.wmf"/><Relationship Id="rId17" Type="http://schemas.openxmlformats.org/officeDocument/2006/relationships/oleObject" Target="../embeddings/oleObject55.bin"/><Relationship Id="rId16" Type="http://schemas.openxmlformats.org/officeDocument/2006/relationships/image" Target="../media/image54.wmf"/><Relationship Id="rId15" Type="http://schemas.openxmlformats.org/officeDocument/2006/relationships/oleObject" Target="../embeddings/oleObject54.bin"/><Relationship Id="rId14" Type="http://schemas.openxmlformats.org/officeDocument/2006/relationships/image" Target="../media/image53.wmf"/><Relationship Id="rId13" Type="http://schemas.openxmlformats.org/officeDocument/2006/relationships/oleObject" Target="../embeddings/oleObject53.bin"/><Relationship Id="rId12" Type="http://schemas.openxmlformats.org/officeDocument/2006/relationships/image" Target="../media/image52.wmf"/><Relationship Id="rId11" Type="http://schemas.openxmlformats.org/officeDocument/2006/relationships/oleObject" Target="../embeddings/oleObject52.bin"/><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6.wmf"/><Relationship Id="rId7" Type="http://schemas.openxmlformats.org/officeDocument/2006/relationships/oleObject" Target="../embeddings/oleObject66.bin"/><Relationship Id="rId6" Type="http://schemas.openxmlformats.org/officeDocument/2006/relationships/image" Target="../media/image65.wmf"/><Relationship Id="rId5" Type="http://schemas.openxmlformats.org/officeDocument/2006/relationships/oleObject" Target="../embeddings/oleObject65.bin"/><Relationship Id="rId4" Type="http://schemas.openxmlformats.org/officeDocument/2006/relationships/image" Target="../media/image64.wmf"/><Relationship Id="rId3" Type="http://schemas.openxmlformats.org/officeDocument/2006/relationships/oleObject" Target="../embeddings/oleObject64.bin"/><Relationship Id="rId2" Type="http://schemas.openxmlformats.org/officeDocument/2006/relationships/image" Target="../media/image63.w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68.wmf"/><Relationship Id="rId11" Type="http://schemas.openxmlformats.org/officeDocument/2006/relationships/oleObject" Target="../embeddings/oleObject68.bin"/><Relationship Id="rId10" Type="http://schemas.openxmlformats.org/officeDocument/2006/relationships/image" Target="../media/image67.wmf"/><Relationship Id="rId1"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70.bin"/><Relationship Id="rId2" Type="http://schemas.openxmlformats.org/officeDocument/2006/relationships/image" Target="../media/image45.wmf"/><Relationship Id="rId1" Type="http://schemas.openxmlformats.org/officeDocument/2006/relationships/oleObject" Target="../embeddings/oleObject69.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1.wmf"/><Relationship Id="rId7" Type="http://schemas.openxmlformats.org/officeDocument/2006/relationships/oleObject" Target="../embeddings/oleObject74.bin"/><Relationship Id="rId6" Type="http://schemas.openxmlformats.org/officeDocument/2006/relationships/image" Target="../media/image66.wmf"/><Relationship Id="rId5" Type="http://schemas.openxmlformats.org/officeDocument/2006/relationships/oleObject" Target="../embeddings/oleObject73.bin"/><Relationship Id="rId4" Type="http://schemas.openxmlformats.org/officeDocument/2006/relationships/image" Target="../media/image70.wmf"/><Relationship Id="rId3" Type="http://schemas.openxmlformats.org/officeDocument/2006/relationships/oleObject" Target="../embeddings/oleObject72.bin"/><Relationship Id="rId2" Type="http://schemas.openxmlformats.org/officeDocument/2006/relationships/image" Target="../media/image44.wmf"/><Relationship Id="rId12" Type="http://schemas.openxmlformats.org/officeDocument/2006/relationships/vmlDrawing" Target="../drawings/vmlDrawing14.vml"/><Relationship Id="rId11" Type="http://schemas.openxmlformats.org/officeDocument/2006/relationships/slideLayout" Target="../slideLayouts/slideLayout2.xml"/><Relationship Id="rId10" Type="http://schemas.openxmlformats.org/officeDocument/2006/relationships/image" Target="../media/image72.wmf"/><Relationship Id="rId1"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6.wmf"/><Relationship Id="rId7" Type="http://schemas.openxmlformats.org/officeDocument/2006/relationships/oleObject" Target="../embeddings/oleObject79.bin"/><Relationship Id="rId6" Type="http://schemas.openxmlformats.org/officeDocument/2006/relationships/image" Target="../media/image75.wmf"/><Relationship Id="rId5" Type="http://schemas.openxmlformats.org/officeDocument/2006/relationships/oleObject" Target="../embeddings/oleObject78.bin"/><Relationship Id="rId4" Type="http://schemas.openxmlformats.org/officeDocument/2006/relationships/image" Target="../media/image74.wmf"/><Relationship Id="rId3" Type="http://schemas.openxmlformats.org/officeDocument/2006/relationships/oleObject" Target="../embeddings/oleObject77.bin"/><Relationship Id="rId2" Type="http://schemas.openxmlformats.org/officeDocument/2006/relationships/image" Target="../media/image73.wmf"/><Relationship Id="rId10" Type="http://schemas.openxmlformats.org/officeDocument/2006/relationships/vmlDrawing" Target="../drawings/vmlDrawing15.vml"/><Relationship Id="rId1" Type="http://schemas.openxmlformats.org/officeDocument/2006/relationships/oleObject" Target="../embeddings/oleObject76.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0.wmf"/><Relationship Id="rId7" Type="http://schemas.openxmlformats.org/officeDocument/2006/relationships/oleObject" Target="../embeddings/oleObject83.bin"/><Relationship Id="rId6" Type="http://schemas.openxmlformats.org/officeDocument/2006/relationships/image" Target="../media/image79.wmf"/><Relationship Id="rId5" Type="http://schemas.openxmlformats.org/officeDocument/2006/relationships/oleObject" Target="../embeddings/oleObject82.bin"/><Relationship Id="rId4" Type="http://schemas.openxmlformats.org/officeDocument/2006/relationships/image" Target="../media/image78.wmf"/><Relationship Id="rId3" Type="http://schemas.openxmlformats.org/officeDocument/2006/relationships/oleObject" Target="../embeddings/oleObject81.bin"/><Relationship Id="rId2" Type="http://schemas.openxmlformats.org/officeDocument/2006/relationships/image" Target="../media/image77.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82.wmf"/><Relationship Id="rId11" Type="http://schemas.openxmlformats.org/officeDocument/2006/relationships/oleObject" Target="../embeddings/oleObject85.bin"/><Relationship Id="rId10" Type="http://schemas.openxmlformats.org/officeDocument/2006/relationships/image" Target="../media/image81.wmf"/><Relationship Id="rId1" Type="http://schemas.openxmlformats.org/officeDocument/2006/relationships/oleObject" Target="../embeddings/oleObject8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86.wmf"/><Relationship Id="rId7" Type="http://schemas.openxmlformats.org/officeDocument/2006/relationships/oleObject" Target="../embeddings/oleObject89.bin"/><Relationship Id="rId6" Type="http://schemas.openxmlformats.org/officeDocument/2006/relationships/image" Target="../media/image85.wmf"/><Relationship Id="rId5" Type="http://schemas.openxmlformats.org/officeDocument/2006/relationships/oleObject" Target="../embeddings/oleObject88.bin"/><Relationship Id="rId4" Type="http://schemas.openxmlformats.org/officeDocument/2006/relationships/image" Target="../media/image84.wmf"/><Relationship Id="rId3" Type="http://schemas.openxmlformats.org/officeDocument/2006/relationships/oleObject" Target="../embeddings/oleObject87.bin"/><Relationship Id="rId2" Type="http://schemas.openxmlformats.org/officeDocument/2006/relationships/image" Target="../media/image83.wmf"/><Relationship Id="rId16" Type="http://schemas.openxmlformats.org/officeDocument/2006/relationships/vmlDrawing" Target="../drawings/vmlDrawing17.vml"/><Relationship Id="rId15" Type="http://schemas.openxmlformats.org/officeDocument/2006/relationships/slideLayout" Target="../slideLayouts/slideLayout7.xml"/><Relationship Id="rId14" Type="http://schemas.openxmlformats.org/officeDocument/2006/relationships/image" Target="../media/image89.wmf"/><Relationship Id="rId13" Type="http://schemas.openxmlformats.org/officeDocument/2006/relationships/oleObject" Target="../embeddings/oleObject92.bin"/><Relationship Id="rId12" Type="http://schemas.openxmlformats.org/officeDocument/2006/relationships/image" Target="../media/image88.wmf"/><Relationship Id="rId11" Type="http://schemas.openxmlformats.org/officeDocument/2006/relationships/oleObject" Target="../embeddings/oleObject91.bin"/><Relationship Id="rId10" Type="http://schemas.openxmlformats.org/officeDocument/2006/relationships/image" Target="../media/image87.wmf"/><Relationship Id="rId1" Type="http://schemas.openxmlformats.org/officeDocument/2006/relationships/oleObject" Target="../embeddings/oleObject8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91.wmf"/><Relationship Id="rId3" Type="http://schemas.openxmlformats.org/officeDocument/2006/relationships/oleObject" Target="../embeddings/oleObject94.bin"/><Relationship Id="rId2" Type="http://schemas.openxmlformats.org/officeDocument/2006/relationships/image" Target="../media/image90.wmf"/><Relationship Id="rId1" Type="http://schemas.openxmlformats.org/officeDocument/2006/relationships/oleObject" Target="../embeddings/oleObject93.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wmf"/><Relationship Id="rId7" Type="http://schemas.openxmlformats.org/officeDocument/2006/relationships/oleObject" Target="../embeddings/oleObject98.bin"/><Relationship Id="rId6" Type="http://schemas.openxmlformats.org/officeDocument/2006/relationships/image" Target="../media/image93.wmf"/><Relationship Id="rId5" Type="http://schemas.openxmlformats.org/officeDocument/2006/relationships/oleObject" Target="../embeddings/oleObject97.bin"/><Relationship Id="rId4" Type="http://schemas.openxmlformats.org/officeDocument/2006/relationships/image" Target="../media/image92.wmf"/><Relationship Id="rId3" Type="http://schemas.openxmlformats.org/officeDocument/2006/relationships/oleObject" Target="../embeddings/oleObject96.bin"/><Relationship Id="rId2" Type="http://schemas.openxmlformats.org/officeDocument/2006/relationships/image" Target="../media/image91.wmf"/><Relationship Id="rId10" Type="http://schemas.openxmlformats.org/officeDocument/2006/relationships/vmlDrawing" Target="../drawings/vmlDrawing19.vml"/><Relationship Id="rId1" Type="http://schemas.openxmlformats.org/officeDocument/2006/relationships/oleObject" Target="../embeddings/oleObject95.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98.wmf"/><Relationship Id="rId7" Type="http://schemas.openxmlformats.org/officeDocument/2006/relationships/oleObject" Target="../embeddings/oleObject102.bin"/><Relationship Id="rId6" Type="http://schemas.openxmlformats.org/officeDocument/2006/relationships/image" Target="../media/image97.wmf"/><Relationship Id="rId5" Type="http://schemas.openxmlformats.org/officeDocument/2006/relationships/oleObject" Target="../embeddings/oleObject101.bin"/><Relationship Id="rId4" Type="http://schemas.openxmlformats.org/officeDocument/2006/relationships/image" Target="../media/image96.wmf"/><Relationship Id="rId3" Type="http://schemas.openxmlformats.org/officeDocument/2006/relationships/oleObject" Target="../embeddings/oleObject100.bin"/><Relationship Id="rId2" Type="http://schemas.openxmlformats.org/officeDocument/2006/relationships/image" Target="../media/image95.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100.wmf"/><Relationship Id="rId11" Type="http://schemas.openxmlformats.org/officeDocument/2006/relationships/oleObject" Target="../embeddings/oleObject104.bin"/><Relationship Id="rId10" Type="http://schemas.openxmlformats.org/officeDocument/2006/relationships/image" Target="../media/image99.wmf"/><Relationship Id="rId1" Type="http://schemas.openxmlformats.org/officeDocument/2006/relationships/oleObject" Target="../embeddings/oleObject99.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04.wmf"/><Relationship Id="rId7" Type="http://schemas.openxmlformats.org/officeDocument/2006/relationships/oleObject" Target="../embeddings/oleObject108.bin"/><Relationship Id="rId6" Type="http://schemas.openxmlformats.org/officeDocument/2006/relationships/image" Target="../media/image103.wmf"/><Relationship Id="rId5" Type="http://schemas.openxmlformats.org/officeDocument/2006/relationships/oleObject" Target="../embeddings/oleObject107.bin"/><Relationship Id="rId4" Type="http://schemas.openxmlformats.org/officeDocument/2006/relationships/image" Target="../media/image102.wmf"/><Relationship Id="rId3" Type="http://schemas.openxmlformats.org/officeDocument/2006/relationships/oleObject" Target="../embeddings/oleObject106.bin"/><Relationship Id="rId2" Type="http://schemas.openxmlformats.org/officeDocument/2006/relationships/image" Target="../media/image101.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108.wmf"/><Relationship Id="rId15" Type="http://schemas.openxmlformats.org/officeDocument/2006/relationships/oleObject" Target="../embeddings/oleObject112.bin"/><Relationship Id="rId14" Type="http://schemas.openxmlformats.org/officeDocument/2006/relationships/image" Target="../media/image107.wmf"/><Relationship Id="rId13" Type="http://schemas.openxmlformats.org/officeDocument/2006/relationships/oleObject" Target="../embeddings/oleObject111.bin"/><Relationship Id="rId12" Type="http://schemas.openxmlformats.org/officeDocument/2006/relationships/image" Target="../media/image106.wmf"/><Relationship Id="rId11" Type="http://schemas.openxmlformats.org/officeDocument/2006/relationships/oleObject" Target="../embeddings/oleObject110.bin"/><Relationship Id="rId10" Type="http://schemas.openxmlformats.org/officeDocument/2006/relationships/image" Target="../media/image105.wmf"/><Relationship Id="rId1" Type="http://schemas.openxmlformats.org/officeDocument/2006/relationships/oleObject" Target="../embeddings/oleObject10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110.wmf"/><Relationship Id="rId3" Type="http://schemas.openxmlformats.org/officeDocument/2006/relationships/oleObject" Target="../embeddings/oleObject114.bin"/><Relationship Id="rId2" Type="http://schemas.openxmlformats.org/officeDocument/2006/relationships/image" Target="../media/image109.wmf"/><Relationship Id="rId1" Type="http://schemas.openxmlformats.org/officeDocument/2006/relationships/oleObject" Target="../embeddings/oleObject11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14.wmf"/><Relationship Id="rId7" Type="http://schemas.openxmlformats.org/officeDocument/2006/relationships/oleObject" Target="../embeddings/oleObject118.bin"/><Relationship Id="rId6" Type="http://schemas.openxmlformats.org/officeDocument/2006/relationships/image" Target="../media/image113.wmf"/><Relationship Id="rId5" Type="http://schemas.openxmlformats.org/officeDocument/2006/relationships/oleObject" Target="../embeddings/oleObject117.bin"/><Relationship Id="rId4" Type="http://schemas.openxmlformats.org/officeDocument/2006/relationships/image" Target="../media/image112.wmf"/><Relationship Id="rId3" Type="http://schemas.openxmlformats.org/officeDocument/2006/relationships/oleObject" Target="../embeddings/oleObject116.bin"/><Relationship Id="rId2" Type="http://schemas.openxmlformats.org/officeDocument/2006/relationships/image" Target="../media/image111.wmf"/><Relationship Id="rId18" Type="http://schemas.openxmlformats.org/officeDocument/2006/relationships/vmlDrawing" Target="../drawings/vmlDrawing23.vml"/><Relationship Id="rId17" Type="http://schemas.openxmlformats.org/officeDocument/2006/relationships/slideLayout" Target="../slideLayouts/slideLayout7.xml"/><Relationship Id="rId16" Type="http://schemas.openxmlformats.org/officeDocument/2006/relationships/image" Target="../media/image118.wmf"/><Relationship Id="rId15" Type="http://schemas.openxmlformats.org/officeDocument/2006/relationships/oleObject" Target="../embeddings/oleObject122.bin"/><Relationship Id="rId14" Type="http://schemas.openxmlformats.org/officeDocument/2006/relationships/image" Target="../media/image117.wmf"/><Relationship Id="rId13" Type="http://schemas.openxmlformats.org/officeDocument/2006/relationships/oleObject" Target="../embeddings/oleObject121.bin"/><Relationship Id="rId12" Type="http://schemas.openxmlformats.org/officeDocument/2006/relationships/image" Target="../media/image116.wmf"/><Relationship Id="rId11" Type="http://schemas.openxmlformats.org/officeDocument/2006/relationships/oleObject" Target="../embeddings/oleObject120.bin"/><Relationship Id="rId10" Type="http://schemas.openxmlformats.org/officeDocument/2006/relationships/image" Target="../media/image115.wmf"/><Relationship Id="rId1" Type="http://schemas.openxmlformats.org/officeDocument/2006/relationships/oleObject" Target="../embeddings/oleObject115.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28.wmf"/><Relationship Id="rId7" Type="http://schemas.openxmlformats.org/officeDocument/2006/relationships/oleObject" Target="../embeddings/oleObject126.bin"/><Relationship Id="rId6" Type="http://schemas.openxmlformats.org/officeDocument/2006/relationships/image" Target="../media/image120.wmf"/><Relationship Id="rId5" Type="http://schemas.openxmlformats.org/officeDocument/2006/relationships/oleObject" Target="../embeddings/oleObject125.bin"/><Relationship Id="rId4" Type="http://schemas.openxmlformats.org/officeDocument/2006/relationships/image" Target="../media/image119.wmf"/><Relationship Id="rId31" Type="http://schemas.openxmlformats.org/officeDocument/2006/relationships/vmlDrawing" Target="../drawings/vmlDrawing24.vml"/><Relationship Id="rId30" Type="http://schemas.openxmlformats.org/officeDocument/2006/relationships/slideLayout" Target="../slideLayouts/slideLayout7.xml"/><Relationship Id="rId3" Type="http://schemas.openxmlformats.org/officeDocument/2006/relationships/oleObject" Target="../embeddings/oleObject124.bin"/><Relationship Id="rId29" Type="http://schemas.openxmlformats.org/officeDocument/2006/relationships/oleObject" Target="../embeddings/oleObject137.bin"/><Relationship Id="rId28" Type="http://schemas.openxmlformats.org/officeDocument/2006/relationships/image" Target="../media/image126.wmf"/><Relationship Id="rId27" Type="http://schemas.openxmlformats.org/officeDocument/2006/relationships/oleObject" Target="../embeddings/oleObject136.bin"/><Relationship Id="rId26" Type="http://schemas.openxmlformats.org/officeDocument/2006/relationships/image" Target="../media/image115.wmf"/><Relationship Id="rId25" Type="http://schemas.openxmlformats.org/officeDocument/2006/relationships/oleObject" Target="../embeddings/oleObject135.bin"/><Relationship Id="rId24" Type="http://schemas.openxmlformats.org/officeDocument/2006/relationships/image" Target="../media/image125.wmf"/><Relationship Id="rId23" Type="http://schemas.openxmlformats.org/officeDocument/2006/relationships/oleObject" Target="../embeddings/oleObject134.bin"/><Relationship Id="rId22" Type="http://schemas.openxmlformats.org/officeDocument/2006/relationships/image" Target="../media/image124.wmf"/><Relationship Id="rId21" Type="http://schemas.openxmlformats.org/officeDocument/2006/relationships/oleObject" Target="../embeddings/oleObject133.bin"/><Relationship Id="rId20" Type="http://schemas.openxmlformats.org/officeDocument/2006/relationships/image" Target="../media/image118.wmf"/><Relationship Id="rId2" Type="http://schemas.openxmlformats.org/officeDocument/2006/relationships/image" Target="../media/image24.wmf"/><Relationship Id="rId19" Type="http://schemas.openxmlformats.org/officeDocument/2006/relationships/oleObject" Target="../embeddings/oleObject132.bin"/><Relationship Id="rId18" Type="http://schemas.openxmlformats.org/officeDocument/2006/relationships/image" Target="../media/image117.wmf"/><Relationship Id="rId17" Type="http://schemas.openxmlformats.org/officeDocument/2006/relationships/oleObject" Target="../embeddings/oleObject131.bin"/><Relationship Id="rId16" Type="http://schemas.openxmlformats.org/officeDocument/2006/relationships/image" Target="../media/image123.wmf"/><Relationship Id="rId15" Type="http://schemas.openxmlformats.org/officeDocument/2006/relationships/oleObject" Target="../embeddings/oleObject130.bin"/><Relationship Id="rId14" Type="http://schemas.openxmlformats.org/officeDocument/2006/relationships/image" Target="../media/image122.wmf"/><Relationship Id="rId13" Type="http://schemas.openxmlformats.org/officeDocument/2006/relationships/oleObject" Target="../embeddings/oleObject129.bin"/><Relationship Id="rId12" Type="http://schemas.openxmlformats.org/officeDocument/2006/relationships/image" Target="../media/image121.wmf"/><Relationship Id="rId11" Type="http://schemas.openxmlformats.org/officeDocument/2006/relationships/oleObject" Target="../embeddings/oleObject128.bin"/><Relationship Id="rId10" Type="http://schemas.openxmlformats.org/officeDocument/2006/relationships/image" Target="../media/image25.wmf"/><Relationship Id="rId1" Type="http://schemas.openxmlformats.org/officeDocument/2006/relationships/oleObject" Target="../embeddings/oleObject123.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42.bin"/><Relationship Id="rId8" Type="http://schemas.openxmlformats.org/officeDocument/2006/relationships/image" Target="../media/image128.wmf"/><Relationship Id="rId7" Type="http://schemas.openxmlformats.org/officeDocument/2006/relationships/oleObject" Target="../embeddings/oleObject141.bin"/><Relationship Id="rId6" Type="http://schemas.openxmlformats.org/officeDocument/2006/relationships/image" Target="../media/image125.wmf"/><Relationship Id="rId5" Type="http://schemas.openxmlformats.org/officeDocument/2006/relationships/oleObject" Target="../embeddings/oleObject140.bin"/><Relationship Id="rId42" Type="http://schemas.openxmlformats.org/officeDocument/2006/relationships/vmlDrawing" Target="../drawings/vmlDrawing25.vml"/><Relationship Id="rId41" Type="http://schemas.openxmlformats.org/officeDocument/2006/relationships/slideLayout" Target="../slideLayouts/slideLayout7.xml"/><Relationship Id="rId40" Type="http://schemas.openxmlformats.org/officeDocument/2006/relationships/image" Target="../media/image144.wmf"/><Relationship Id="rId4" Type="http://schemas.openxmlformats.org/officeDocument/2006/relationships/image" Target="../media/image118.wmf"/><Relationship Id="rId39" Type="http://schemas.openxmlformats.org/officeDocument/2006/relationships/oleObject" Target="../embeddings/oleObject157.bin"/><Relationship Id="rId38" Type="http://schemas.openxmlformats.org/officeDocument/2006/relationships/image" Target="../media/image143.wmf"/><Relationship Id="rId37" Type="http://schemas.openxmlformats.org/officeDocument/2006/relationships/oleObject" Target="../embeddings/oleObject156.bin"/><Relationship Id="rId36" Type="http://schemas.openxmlformats.org/officeDocument/2006/relationships/image" Target="../media/image142.wmf"/><Relationship Id="rId35" Type="http://schemas.openxmlformats.org/officeDocument/2006/relationships/oleObject" Target="../embeddings/oleObject155.bin"/><Relationship Id="rId34" Type="http://schemas.openxmlformats.org/officeDocument/2006/relationships/image" Target="../media/image141.wmf"/><Relationship Id="rId33" Type="http://schemas.openxmlformats.org/officeDocument/2006/relationships/oleObject" Target="../embeddings/oleObject154.bin"/><Relationship Id="rId32" Type="http://schemas.openxmlformats.org/officeDocument/2006/relationships/image" Target="../media/image140.wmf"/><Relationship Id="rId31" Type="http://schemas.openxmlformats.org/officeDocument/2006/relationships/oleObject" Target="../embeddings/oleObject153.bin"/><Relationship Id="rId30" Type="http://schemas.openxmlformats.org/officeDocument/2006/relationships/image" Target="../media/image139.wmf"/><Relationship Id="rId3" Type="http://schemas.openxmlformats.org/officeDocument/2006/relationships/oleObject" Target="../embeddings/oleObject139.bin"/><Relationship Id="rId29" Type="http://schemas.openxmlformats.org/officeDocument/2006/relationships/oleObject" Target="../embeddings/oleObject152.bin"/><Relationship Id="rId28" Type="http://schemas.openxmlformats.org/officeDocument/2006/relationships/image" Target="../media/image138.wmf"/><Relationship Id="rId27" Type="http://schemas.openxmlformats.org/officeDocument/2006/relationships/oleObject" Target="../embeddings/oleObject151.bin"/><Relationship Id="rId26" Type="http://schemas.openxmlformats.org/officeDocument/2006/relationships/image" Target="../media/image137.wmf"/><Relationship Id="rId25" Type="http://schemas.openxmlformats.org/officeDocument/2006/relationships/oleObject" Target="../embeddings/oleObject150.bin"/><Relationship Id="rId24" Type="http://schemas.openxmlformats.org/officeDocument/2006/relationships/image" Target="../media/image136.wmf"/><Relationship Id="rId23" Type="http://schemas.openxmlformats.org/officeDocument/2006/relationships/oleObject" Target="../embeddings/oleObject149.bin"/><Relationship Id="rId22" Type="http://schemas.openxmlformats.org/officeDocument/2006/relationships/image" Target="../media/image135.wmf"/><Relationship Id="rId21" Type="http://schemas.openxmlformats.org/officeDocument/2006/relationships/oleObject" Target="../embeddings/oleObject148.bin"/><Relationship Id="rId20" Type="http://schemas.openxmlformats.org/officeDocument/2006/relationships/image" Target="../media/image134.wmf"/><Relationship Id="rId2" Type="http://schemas.openxmlformats.org/officeDocument/2006/relationships/image" Target="../media/image127.wmf"/><Relationship Id="rId19" Type="http://schemas.openxmlformats.org/officeDocument/2006/relationships/oleObject" Target="../embeddings/oleObject147.bin"/><Relationship Id="rId18" Type="http://schemas.openxmlformats.org/officeDocument/2006/relationships/image" Target="../media/image133.wmf"/><Relationship Id="rId17" Type="http://schemas.openxmlformats.org/officeDocument/2006/relationships/oleObject" Target="../embeddings/oleObject146.bin"/><Relationship Id="rId16" Type="http://schemas.openxmlformats.org/officeDocument/2006/relationships/image" Target="../media/image132.wmf"/><Relationship Id="rId15" Type="http://schemas.openxmlformats.org/officeDocument/2006/relationships/oleObject" Target="../embeddings/oleObject145.bin"/><Relationship Id="rId14" Type="http://schemas.openxmlformats.org/officeDocument/2006/relationships/image" Target="../media/image131.wmf"/><Relationship Id="rId13" Type="http://schemas.openxmlformats.org/officeDocument/2006/relationships/oleObject" Target="../embeddings/oleObject144.bin"/><Relationship Id="rId12" Type="http://schemas.openxmlformats.org/officeDocument/2006/relationships/image" Target="../media/image130.wmf"/><Relationship Id="rId11" Type="http://schemas.openxmlformats.org/officeDocument/2006/relationships/oleObject" Target="../embeddings/oleObject143.bin"/><Relationship Id="rId10" Type="http://schemas.openxmlformats.org/officeDocument/2006/relationships/image" Target="../media/image129.wmf"/><Relationship Id="rId1" Type="http://schemas.openxmlformats.org/officeDocument/2006/relationships/oleObject" Target="../embeddings/oleObject13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147.wmf"/><Relationship Id="rId5" Type="http://schemas.openxmlformats.org/officeDocument/2006/relationships/oleObject" Target="../embeddings/oleObject160.bin"/><Relationship Id="rId4" Type="http://schemas.openxmlformats.org/officeDocument/2006/relationships/image" Target="../media/image146.wmf"/><Relationship Id="rId3" Type="http://schemas.openxmlformats.org/officeDocument/2006/relationships/oleObject" Target="../embeddings/oleObject159.bin"/><Relationship Id="rId2" Type="http://schemas.openxmlformats.org/officeDocument/2006/relationships/image" Target="../media/image145.wmf"/><Relationship Id="rId1" Type="http://schemas.openxmlformats.org/officeDocument/2006/relationships/oleObject" Target="../embeddings/oleObject158.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148.wmf"/><Relationship Id="rId1" Type="http://schemas.openxmlformats.org/officeDocument/2006/relationships/oleObject" Target="../embeddings/oleObject161.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0.png"/><Relationship Id="rId1" Type="http://schemas.openxmlformats.org/officeDocument/2006/relationships/image" Target="../media/image1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151.wmf"/><Relationship Id="rId1" Type="http://schemas.openxmlformats.org/officeDocument/2006/relationships/oleObject" Target="../embeddings/oleObject16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image" Target="../media/image153.wmf"/><Relationship Id="rId3" Type="http://schemas.openxmlformats.org/officeDocument/2006/relationships/oleObject" Target="../embeddings/oleObject164.bin"/><Relationship Id="rId2" Type="http://schemas.openxmlformats.org/officeDocument/2006/relationships/image" Target="../media/image152.wmf"/><Relationship Id="rId1" Type="http://schemas.openxmlformats.org/officeDocument/2006/relationships/oleObject" Target="../embeddings/oleObject163.bin"/></Relationships>
</file>

<file path=ppt/slides/_rels/slide8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7.wmf"/><Relationship Id="rId7" Type="http://schemas.openxmlformats.org/officeDocument/2006/relationships/oleObject" Target="../embeddings/oleObject168.bin"/><Relationship Id="rId6" Type="http://schemas.openxmlformats.org/officeDocument/2006/relationships/image" Target="../media/image156.wmf"/><Relationship Id="rId5" Type="http://schemas.openxmlformats.org/officeDocument/2006/relationships/oleObject" Target="../embeddings/oleObject167.bin"/><Relationship Id="rId4" Type="http://schemas.openxmlformats.org/officeDocument/2006/relationships/image" Target="../media/image155.wmf"/><Relationship Id="rId3" Type="http://schemas.openxmlformats.org/officeDocument/2006/relationships/oleObject" Target="../embeddings/oleObject166.bin"/><Relationship Id="rId2" Type="http://schemas.openxmlformats.org/officeDocument/2006/relationships/image" Target="../media/image154.wmf"/><Relationship Id="rId10" Type="http://schemas.openxmlformats.org/officeDocument/2006/relationships/vmlDrawing" Target="../drawings/vmlDrawing30.vml"/><Relationship Id="rId1" Type="http://schemas.openxmlformats.org/officeDocument/2006/relationships/oleObject" Target="../embeddings/oleObject165.bin"/></Relationships>
</file>

<file path=ppt/slides/_rels/slide82.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160.wmf"/><Relationship Id="rId5" Type="http://schemas.openxmlformats.org/officeDocument/2006/relationships/oleObject" Target="../embeddings/oleObject171.bin"/><Relationship Id="rId4" Type="http://schemas.openxmlformats.org/officeDocument/2006/relationships/image" Target="../media/image159.wmf"/><Relationship Id="rId3" Type="http://schemas.openxmlformats.org/officeDocument/2006/relationships/oleObject" Target="../embeddings/oleObject170.bin"/><Relationship Id="rId2" Type="http://schemas.openxmlformats.org/officeDocument/2006/relationships/image" Target="../media/image158.wmf"/><Relationship Id="rId1" Type="http://schemas.openxmlformats.org/officeDocument/2006/relationships/oleObject" Target="../embeddings/oleObject169.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62.wmf"/><Relationship Id="rId3" Type="http://schemas.openxmlformats.org/officeDocument/2006/relationships/oleObject" Target="../embeddings/oleObject173.bin"/><Relationship Id="rId2" Type="http://schemas.openxmlformats.org/officeDocument/2006/relationships/image" Target="../media/image161.wmf"/><Relationship Id="rId1" Type="http://schemas.openxmlformats.org/officeDocument/2006/relationships/oleObject" Target="../embeddings/oleObject172.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163.wmf"/><Relationship Id="rId1" Type="http://schemas.openxmlformats.org/officeDocument/2006/relationships/oleObject" Target="../embeddings/oleObject17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165.wmf"/><Relationship Id="rId3" Type="http://schemas.openxmlformats.org/officeDocument/2006/relationships/oleObject" Target="../embeddings/oleObject176.bin"/><Relationship Id="rId2" Type="http://schemas.openxmlformats.org/officeDocument/2006/relationships/image" Target="../media/image164.wmf"/><Relationship Id="rId1" Type="http://schemas.openxmlformats.org/officeDocument/2006/relationships/oleObject" Target="../embeddings/oleObject175.bin"/></Relationships>
</file>

<file path=ppt/slides/_rels/slide88.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168.wmf"/><Relationship Id="rId5" Type="http://schemas.openxmlformats.org/officeDocument/2006/relationships/oleObject" Target="../embeddings/oleObject179.bin"/><Relationship Id="rId4" Type="http://schemas.openxmlformats.org/officeDocument/2006/relationships/image" Target="../media/image167.wmf"/><Relationship Id="rId3" Type="http://schemas.openxmlformats.org/officeDocument/2006/relationships/oleObject" Target="../embeddings/oleObject178.bin"/><Relationship Id="rId2" Type="http://schemas.openxmlformats.org/officeDocument/2006/relationships/image" Target="../media/image166.wmf"/><Relationship Id="rId1" Type="http://schemas.openxmlformats.org/officeDocument/2006/relationships/oleObject" Target="../embeddings/oleObject177.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8"/>
          <p:cNvSpPr txBox="1"/>
          <p:nvPr/>
        </p:nvSpPr>
        <p:spPr>
          <a:xfrm>
            <a:off x="542925" y="2436813"/>
            <a:ext cx="8194675" cy="1098550"/>
          </a:xfrm>
          <a:prstGeom prst="rect">
            <a:avLst/>
          </a:prstGeom>
          <a:noFill/>
          <a:ln w="9525">
            <a:noFill/>
          </a:ln>
        </p:spPr>
        <p:txBody>
          <a:bodyPr>
            <a:spAutoFit/>
          </a:bodyPr>
          <a:p>
            <a:r>
              <a:rPr lang="zh-CN" altLang="en-US" sz="6600" dirty="0">
                <a:latin typeface="Arial" panose="020B0604020202020204" pitchFamily="34" charset="0"/>
                <a:ea typeface="华文新魏" panose="02010800040101010101" pitchFamily="2" charset="-122"/>
              </a:rPr>
              <a:t>第二章  逻辑代数基础</a:t>
            </a:r>
            <a:endParaRPr lang="zh-CN" altLang="en-US" sz="6600" dirty="0">
              <a:latin typeface="Arial" panose="020B0604020202020204" pitchFamily="34" charset="0"/>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895350" y="1262063"/>
            <a:ext cx="2328863" cy="2259012"/>
            <a:chOff x="833" y="2166"/>
            <a:chExt cx="1467" cy="1423"/>
          </a:xfrm>
        </p:grpSpPr>
        <p:sp>
          <p:nvSpPr>
            <p:cNvPr id="58392" name="Rectangle 3"/>
            <p:cNvSpPr/>
            <p:nvPr/>
          </p:nvSpPr>
          <p:spPr>
            <a:xfrm>
              <a:off x="833" y="2166"/>
              <a:ext cx="1445" cy="1423"/>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8393" name="Text Box 4"/>
            <p:cNvSpPr txBox="1"/>
            <p:nvPr/>
          </p:nvSpPr>
          <p:spPr>
            <a:xfrm>
              <a:off x="943" y="2176"/>
              <a:ext cx="1143" cy="1403"/>
            </a:xfrm>
            <a:prstGeom prst="rect">
              <a:avLst/>
            </a:prstGeom>
            <a:noFill/>
            <a:ln w="9525">
              <a:noFill/>
            </a:ln>
          </p:spPr>
          <p:txBody>
            <a:bodyPr wrap="none">
              <a:spAutoFit/>
            </a:bodyPr>
            <a:p>
              <a:r>
                <a:rPr lang="en-US" altLang="zh-CN" i="1" dirty="0">
                  <a:latin typeface="Times New Roman" panose="02020603050405020304" pitchFamily="18" charset="0"/>
                </a:rPr>
                <a:t>A    B       F</a:t>
              </a:r>
              <a:endParaRPr lang="en-US" altLang="zh-CN" i="1" dirty="0">
                <a:latin typeface="Times New Roman" panose="02020603050405020304" pitchFamily="18" charset="0"/>
              </a:endParaRPr>
            </a:p>
            <a:p>
              <a:r>
                <a:rPr lang="en-US" altLang="zh-CN" dirty="0">
                  <a:latin typeface="Times New Roman" panose="02020603050405020304" pitchFamily="18" charset="0"/>
                </a:rPr>
                <a:t>0     0       0</a:t>
              </a:r>
              <a:endParaRPr lang="en-US" altLang="zh-CN" dirty="0">
                <a:latin typeface="Times New Roman" panose="02020603050405020304" pitchFamily="18" charset="0"/>
              </a:endParaRPr>
            </a:p>
            <a:p>
              <a:r>
                <a:rPr lang="en-US" altLang="zh-CN" dirty="0">
                  <a:latin typeface="Times New Roman" panose="02020603050405020304" pitchFamily="18" charset="0"/>
                </a:rPr>
                <a:t>0     1       0</a:t>
              </a:r>
              <a:endParaRPr lang="en-US" altLang="zh-CN" dirty="0">
                <a:latin typeface="Times New Roman" panose="02020603050405020304" pitchFamily="18" charset="0"/>
              </a:endParaRPr>
            </a:p>
            <a:p>
              <a:r>
                <a:rPr lang="en-US" altLang="zh-CN" dirty="0">
                  <a:latin typeface="Times New Roman" panose="02020603050405020304" pitchFamily="18" charset="0"/>
                </a:rPr>
                <a:t>1     0       0</a:t>
              </a:r>
              <a:endParaRPr lang="en-US" altLang="zh-CN" dirty="0">
                <a:latin typeface="Times New Roman" panose="02020603050405020304" pitchFamily="18" charset="0"/>
              </a:endParaRPr>
            </a:p>
            <a:p>
              <a:r>
                <a:rPr lang="en-US" altLang="zh-CN" dirty="0">
                  <a:latin typeface="Times New Roman" panose="02020603050405020304" pitchFamily="18" charset="0"/>
                </a:rPr>
                <a:t>1     1       1</a:t>
              </a:r>
              <a:endParaRPr lang="en-US" altLang="zh-CN" dirty="0">
                <a:latin typeface="Times New Roman" panose="02020603050405020304" pitchFamily="18" charset="0"/>
              </a:endParaRPr>
            </a:p>
          </p:txBody>
        </p:sp>
        <p:sp>
          <p:nvSpPr>
            <p:cNvPr id="58394" name="Line 5"/>
            <p:cNvSpPr/>
            <p:nvPr/>
          </p:nvSpPr>
          <p:spPr>
            <a:xfrm>
              <a:off x="856" y="2455"/>
              <a:ext cx="1444" cy="0"/>
            </a:xfrm>
            <a:prstGeom prst="line">
              <a:avLst/>
            </a:prstGeom>
            <a:ln w="9525" cap="flat" cmpd="sng">
              <a:solidFill>
                <a:schemeClr val="tx1"/>
              </a:solidFill>
              <a:prstDash val="solid"/>
              <a:headEnd type="none" w="med" len="med"/>
              <a:tailEnd type="none" w="med" len="med"/>
            </a:ln>
          </p:spPr>
        </p:sp>
        <p:sp>
          <p:nvSpPr>
            <p:cNvPr id="58395" name="Line 6"/>
            <p:cNvSpPr/>
            <p:nvPr/>
          </p:nvSpPr>
          <p:spPr>
            <a:xfrm>
              <a:off x="856" y="2736"/>
              <a:ext cx="1444" cy="0"/>
            </a:xfrm>
            <a:prstGeom prst="line">
              <a:avLst/>
            </a:prstGeom>
            <a:ln w="9525" cap="flat" cmpd="sng">
              <a:solidFill>
                <a:schemeClr val="tx1"/>
              </a:solidFill>
              <a:prstDash val="solid"/>
              <a:headEnd type="none" w="med" len="med"/>
              <a:tailEnd type="none" w="med" len="med"/>
            </a:ln>
          </p:spPr>
        </p:sp>
        <p:sp>
          <p:nvSpPr>
            <p:cNvPr id="58396" name="Line 7"/>
            <p:cNvSpPr/>
            <p:nvPr/>
          </p:nvSpPr>
          <p:spPr>
            <a:xfrm>
              <a:off x="856" y="3018"/>
              <a:ext cx="1444" cy="0"/>
            </a:xfrm>
            <a:prstGeom prst="line">
              <a:avLst/>
            </a:prstGeom>
            <a:ln w="9525" cap="flat" cmpd="sng">
              <a:solidFill>
                <a:schemeClr val="tx1"/>
              </a:solidFill>
              <a:prstDash val="solid"/>
              <a:headEnd type="none" w="med" len="med"/>
              <a:tailEnd type="none" w="med" len="med"/>
            </a:ln>
          </p:spPr>
        </p:sp>
        <p:sp>
          <p:nvSpPr>
            <p:cNvPr id="58397" name="Line 8"/>
            <p:cNvSpPr/>
            <p:nvPr/>
          </p:nvSpPr>
          <p:spPr>
            <a:xfrm>
              <a:off x="856" y="3300"/>
              <a:ext cx="1444" cy="0"/>
            </a:xfrm>
            <a:prstGeom prst="line">
              <a:avLst/>
            </a:prstGeom>
            <a:ln w="9525" cap="flat" cmpd="sng">
              <a:solidFill>
                <a:schemeClr val="tx1"/>
              </a:solidFill>
              <a:prstDash val="solid"/>
              <a:headEnd type="none" w="med" len="med"/>
              <a:tailEnd type="none" w="med" len="med"/>
            </a:ln>
          </p:spPr>
        </p:sp>
        <p:sp>
          <p:nvSpPr>
            <p:cNvPr id="58398" name="Line 9"/>
            <p:cNvSpPr/>
            <p:nvPr/>
          </p:nvSpPr>
          <p:spPr>
            <a:xfrm>
              <a:off x="1700" y="2178"/>
              <a:ext cx="0" cy="1411"/>
            </a:xfrm>
            <a:prstGeom prst="line">
              <a:avLst/>
            </a:prstGeom>
            <a:ln w="9525" cap="flat" cmpd="sng">
              <a:solidFill>
                <a:schemeClr val="tx1"/>
              </a:solidFill>
              <a:prstDash val="solid"/>
              <a:headEnd type="none" w="med" len="med"/>
              <a:tailEnd type="none" w="med" len="med"/>
            </a:ln>
          </p:spPr>
        </p:sp>
      </p:grpSp>
      <p:sp>
        <p:nvSpPr>
          <p:cNvPr id="10250" name="Text Box 10"/>
          <p:cNvSpPr txBox="1"/>
          <p:nvPr/>
        </p:nvSpPr>
        <p:spPr>
          <a:xfrm>
            <a:off x="1033463" y="715963"/>
            <a:ext cx="1889125" cy="519112"/>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与</a:t>
            </a:r>
            <a:r>
              <a:rPr lang="en-US" altLang="zh-CN" dirty="0">
                <a:latin typeface="Times New Roman" panose="02020603050405020304" pitchFamily="18" charset="0"/>
              </a:rPr>
              <a:t>"</a:t>
            </a:r>
            <a:r>
              <a:rPr lang="zh-CN" altLang="en-US" dirty="0">
                <a:latin typeface="Times New Roman" panose="02020603050405020304" pitchFamily="18" charset="0"/>
              </a:rPr>
              <a:t>运算表</a:t>
            </a:r>
            <a:endParaRPr lang="zh-CN" altLang="en-US" dirty="0">
              <a:latin typeface="Times New Roman" panose="02020603050405020304" pitchFamily="18" charset="0"/>
            </a:endParaRPr>
          </a:p>
        </p:txBody>
      </p:sp>
      <p:grpSp>
        <p:nvGrpSpPr>
          <p:cNvPr id="3" name="Group 39"/>
          <p:cNvGrpSpPr/>
          <p:nvPr/>
        </p:nvGrpSpPr>
        <p:grpSpPr>
          <a:xfrm>
            <a:off x="4243388" y="1384300"/>
            <a:ext cx="3689350" cy="2119313"/>
            <a:chOff x="2333" y="953"/>
            <a:chExt cx="2324" cy="1335"/>
          </a:xfrm>
        </p:grpSpPr>
        <p:sp>
          <p:nvSpPr>
            <p:cNvPr id="58377" name="Line 32"/>
            <p:cNvSpPr/>
            <p:nvPr/>
          </p:nvSpPr>
          <p:spPr>
            <a:xfrm>
              <a:off x="4456" y="2277"/>
              <a:ext cx="178" cy="0"/>
            </a:xfrm>
            <a:prstGeom prst="line">
              <a:avLst/>
            </a:prstGeom>
            <a:ln w="63500" cap="flat" cmpd="sng">
              <a:solidFill>
                <a:schemeClr val="tx1"/>
              </a:solidFill>
              <a:prstDash val="solid"/>
              <a:headEnd type="none" w="med" len="med"/>
              <a:tailEnd type="none" w="med" len="med"/>
            </a:ln>
          </p:spPr>
        </p:sp>
        <p:grpSp>
          <p:nvGrpSpPr>
            <p:cNvPr id="58378" name="Group 35"/>
            <p:cNvGrpSpPr/>
            <p:nvPr/>
          </p:nvGrpSpPr>
          <p:grpSpPr>
            <a:xfrm>
              <a:off x="2333" y="953"/>
              <a:ext cx="2324" cy="1335"/>
              <a:chOff x="2600" y="1087"/>
              <a:chExt cx="2324" cy="1335"/>
            </a:xfrm>
          </p:grpSpPr>
          <p:grpSp>
            <p:nvGrpSpPr>
              <p:cNvPr id="58379" name="Group 33"/>
              <p:cNvGrpSpPr/>
              <p:nvPr/>
            </p:nvGrpSpPr>
            <p:grpSpPr>
              <a:xfrm>
                <a:off x="2600" y="1087"/>
                <a:ext cx="2324" cy="1335"/>
                <a:chOff x="2600" y="1087"/>
                <a:chExt cx="2324" cy="1335"/>
              </a:xfrm>
            </p:grpSpPr>
            <p:sp>
              <p:nvSpPr>
                <p:cNvPr id="58381" name="Oval 12"/>
                <p:cNvSpPr/>
                <p:nvPr/>
              </p:nvSpPr>
              <p:spPr>
                <a:xfrm>
                  <a:off x="2636" y="1433"/>
                  <a:ext cx="66" cy="66"/>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8382" name="Freeform 13"/>
                <p:cNvSpPr/>
                <p:nvPr/>
              </p:nvSpPr>
              <p:spPr>
                <a:xfrm>
                  <a:off x="2690" y="1255"/>
                  <a:ext cx="800" cy="211"/>
                </a:xfrm>
                <a:custGeom>
                  <a:avLst/>
                  <a:gdLst>
                    <a:gd name="txL" fmla="*/ 0 w 800"/>
                    <a:gd name="txT" fmla="*/ 0 h 211"/>
                    <a:gd name="txR" fmla="*/ 800 w 800"/>
                    <a:gd name="txB" fmla="*/ 211 h 211"/>
                  </a:gdLst>
                  <a:ahLst/>
                  <a:cxnLst>
                    <a:cxn ang="0">
                      <a:pos x="0" y="211"/>
                    </a:cxn>
                    <a:cxn ang="0">
                      <a:pos x="589" y="211"/>
                    </a:cxn>
                    <a:cxn ang="0">
                      <a:pos x="800" y="0"/>
                    </a:cxn>
                  </a:cxnLst>
                  <a:rect l="txL" t="txT" r="txR" b="txB"/>
                  <a:pathLst>
                    <a:path w="800" h="211">
                      <a:moveTo>
                        <a:pt x="0" y="211"/>
                      </a:moveTo>
                      <a:lnTo>
                        <a:pt x="589" y="211"/>
                      </a:lnTo>
                      <a:lnTo>
                        <a:pt x="800" y="0"/>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8383" name="Freeform 16"/>
                <p:cNvSpPr/>
                <p:nvPr/>
              </p:nvSpPr>
              <p:spPr>
                <a:xfrm>
                  <a:off x="4323" y="1488"/>
                  <a:ext cx="489" cy="934"/>
                </a:xfrm>
                <a:custGeom>
                  <a:avLst/>
                  <a:gdLst>
                    <a:gd name="txL" fmla="*/ 0 w 489"/>
                    <a:gd name="txT" fmla="*/ 0 h 934"/>
                    <a:gd name="txR" fmla="*/ 489 w 489"/>
                    <a:gd name="txB" fmla="*/ 934 h 934"/>
                  </a:gdLst>
                  <a:ahLst/>
                  <a:cxnLst>
                    <a:cxn ang="0">
                      <a:pos x="0" y="0"/>
                    </a:cxn>
                    <a:cxn ang="0">
                      <a:pos x="489" y="0"/>
                    </a:cxn>
                    <a:cxn ang="0">
                      <a:pos x="489" y="934"/>
                    </a:cxn>
                  </a:cxnLst>
                  <a:rect l="txL" t="txT" r="txR" b="txB"/>
                  <a:pathLst>
                    <a:path w="489" h="934">
                      <a:moveTo>
                        <a:pt x="0" y="0"/>
                      </a:moveTo>
                      <a:lnTo>
                        <a:pt x="489" y="0"/>
                      </a:lnTo>
                      <a:lnTo>
                        <a:pt x="489" y="93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nvGrpSpPr>
                <p:cNvPr id="58384" name="Group 18"/>
                <p:cNvGrpSpPr/>
                <p:nvPr/>
              </p:nvGrpSpPr>
              <p:grpSpPr>
                <a:xfrm>
                  <a:off x="4690" y="1820"/>
                  <a:ext cx="234" cy="234"/>
                  <a:chOff x="4868" y="3243"/>
                  <a:chExt cx="322" cy="322"/>
                </a:xfrm>
              </p:grpSpPr>
              <p:sp>
                <p:nvSpPr>
                  <p:cNvPr id="58389" name="Oval 19"/>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8390" name="Line 20"/>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58391" name="Line 21"/>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58385" name="Text Box 22"/>
                <p:cNvSpPr txBox="1"/>
                <p:nvPr/>
              </p:nvSpPr>
              <p:spPr>
                <a:xfrm>
                  <a:off x="2600" y="1175"/>
                  <a:ext cx="354" cy="327"/>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u</a:t>
                  </a:r>
                  <a:endParaRPr lang="en-US" altLang="zh-CN" dirty="0">
                    <a:latin typeface="Times New Roman" panose="02020603050405020304" pitchFamily="18" charset="0"/>
                  </a:endParaRPr>
                </a:p>
              </p:txBody>
            </p:sp>
            <p:sp>
              <p:nvSpPr>
                <p:cNvPr id="58386" name="Text Box 23"/>
                <p:cNvSpPr txBox="1"/>
                <p:nvPr/>
              </p:nvSpPr>
              <p:spPr>
                <a:xfrm>
                  <a:off x="3187" y="1087"/>
                  <a:ext cx="253" cy="327"/>
                </a:xfrm>
                <a:prstGeom prst="rect">
                  <a:avLst/>
                </a:prstGeom>
                <a:noFill/>
                <a:ln w="9525">
                  <a:noFill/>
                </a:ln>
              </p:spPr>
              <p:txBody>
                <a:bodyPr wrap="none">
                  <a:spAutoFit/>
                </a:bodyPr>
                <a:p>
                  <a:r>
                    <a:rPr lang="en-US" altLang="zh-CN" i="1" dirty="0">
                      <a:latin typeface="Times New Roman" panose="02020603050405020304" pitchFamily="18" charset="0"/>
                    </a:rPr>
                    <a:t>A</a:t>
                  </a:r>
                  <a:endParaRPr lang="en-US" altLang="zh-CN" dirty="0">
                    <a:latin typeface="Times New Roman" panose="02020603050405020304" pitchFamily="18" charset="0"/>
                  </a:endParaRPr>
                </a:p>
              </p:txBody>
            </p:sp>
            <p:sp>
              <p:nvSpPr>
                <p:cNvPr id="58387" name="Text Box 24"/>
                <p:cNvSpPr txBox="1"/>
                <p:nvPr/>
              </p:nvSpPr>
              <p:spPr>
                <a:xfrm>
                  <a:off x="3964" y="1133"/>
                  <a:ext cx="253" cy="327"/>
                </a:xfrm>
                <a:prstGeom prst="rect">
                  <a:avLst/>
                </a:prstGeom>
                <a:noFill/>
                <a:ln w="9525">
                  <a:noFill/>
                </a:ln>
              </p:spPr>
              <p:txBody>
                <a:bodyPr wrap="none">
                  <a:spAutoFit/>
                </a:bodyPr>
                <a:p>
                  <a:r>
                    <a:rPr lang="en-US" altLang="zh-CN" i="1" dirty="0">
                      <a:latin typeface="Times New Roman" panose="02020603050405020304" pitchFamily="18" charset="0"/>
                    </a:rPr>
                    <a:t>B</a:t>
                  </a:r>
                  <a:endParaRPr lang="en-US" altLang="zh-CN" dirty="0">
                    <a:latin typeface="Times New Roman" panose="02020603050405020304" pitchFamily="18" charset="0"/>
                  </a:endParaRPr>
                </a:p>
              </p:txBody>
            </p:sp>
            <p:sp>
              <p:nvSpPr>
                <p:cNvPr id="58388" name="Freeform 27"/>
                <p:cNvSpPr/>
                <p:nvPr/>
              </p:nvSpPr>
              <p:spPr>
                <a:xfrm>
                  <a:off x="3479" y="1255"/>
                  <a:ext cx="800" cy="211"/>
                </a:xfrm>
                <a:custGeom>
                  <a:avLst/>
                  <a:gdLst>
                    <a:gd name="txL" fmla="*/ 0 w 800"/>
                    <a:gd name="txT" fmla="*/ 0 h 211"/>
                    <a:gd name="txR" fmla="*/ 800 w 800"/>
                    <a:gd name="txB" fmla="*/ 211 h 211"/>
                  </a:gdLst>
                  <a:ahLst/>
                  <a:cxnLst>
                    <a:cxn ang="0">
                      <a:pos x="0" y="211"/>
                    </a:cxn>
                    <a:cxn ang="0">
                      <a:pos x="589" y="211"/>
                    </a:cxn>
                    <a:cxn ang="0">
                      <a:pos x="800" y="0"/>
                    </a:cxn>
                  </a:cxnLst>
                  <a:rect l="txL" t="txT" r="txR" b="txB"/>
                  <a:pathLst>
                    <a:path w="800" h="211">
                      <a:moveTo>
                        <a:pt x="0" y="211"/>
                      </a:moveTo>
                      <a:lnTo>
                        <a:pt x="589" y="211"/>
                      </a:lnTo>
                      <a:lnTo>
                        <a:pt x="800" y="0"/>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58380" name="Text Box 34"/>
              <p:cNvSpPr txBox="1"/>
              <p:nvPr/>
            </p:nvSpPr>
            <p:spPr>
              <a:xfrm>
                <a:off x="4454" y="1764"/>
                <a:ext cx="253" cy="327"/>
              </a:xfrm>
              <a:prstGeom prst="rect">
                <a:avLst/>
              </a:prstGeom>
              <a:noFill/>
              <a:ln w="9525">
                <a:noFill/>
              </a:ln>
            </p:spPr>
            <p:txBody>
              <a:bodyPr wrap="none">
                <a:spAutoFit/>
              </a:bodyPr>
              <a:p>
                <a:r>
                  <a:rPr lang="en-US" altLang="zh-CN" i="1" dirty="0">
                    <a:latin typeface="Times New Roman" panose="02020603050405020304" pitchFamily="18" charset="0"/>
                  </a:rPr>
                  <a:t>F</a:t>
                </a:r>
                <a:endParaRPr lang="en-US" altLang="zh-CN" dirty="0">
                  <a:latin typeface="Times New Roman" panose="02020603050405020304" pitchFamily="18" charset="0"/>
                </a:endParaRPr>
              </a:p>
            </p:txBody>
          </p:sp>
        </p:grpSp>
      </p:grpSp>
      <p:sp>
        <p:nvSpPr>
          <p:cNvPr id="10276" name="Text Box 36"/>
          <p:cNvSpPr txBox="1"/>
          <p:nvPr/>
        </p:nvSpPr>
        <p:spPr>
          <a:xfrm>
            <a:off x="787400" y="3879850"/>
            <a:ext cx="7356475" cy="523875"/>
          </a:xfrm>
          <a:prstGeom prst="rect">
            <a:avLst/>
          </a:prstGeom>
          <a:noFill/>
          <a:ln w="9525">
            <a:noFill/>
          </a:ln>
        </p:spPr>
        <p:txBody>
          <a:bodyPr>
            <a:spAutoFit/>
          </a:bodyPr>
          <a:p>
            <a:r>
              <a:rPr lang="zh-CN" altLang="en-US" dirty="0">
                <a:latin typeface="Times New Roman" panose="02020603050405020304" pitchFamily="18" charset="0"/>
              </a:rPr>
              <a:t>由“与”运算的运算表可知“与”运算法则为：</a:t>
            </a:r>
            <a:endParaRPr lang="zh-CN" altLang="en-US" dirty="0">
              <a:latin typeface="Times New Roman" panose="02020603050405020304" pitchFamily="18" charset="0"/>
            </a:endParaRPr>
          </a:p>
        </p:txBody>
      </p:sp>
      <p:sp>
        <p:nvSpPr>
          <p:cNvPr id="10277" name="Text Box 37"/>
          <p:cNvSpPr txBox="1"/>
          <p:nvPr/>
        </p:nvSpPr>
        <p:spPr>
          <a:xfrm>
            <a:off x="3048000" y="4479925"/>
            <a:ext cx="3190875" cy="946150"/>
          </a:xfrm>
          <a:prstGeom prst="rect">
            <a:avLst/>
          </a:prstGeom>
          <a:noFill/>
          <a:ln w="9525">
            <a:noFill/>
          </a:ln>
        </p:spPr>
        <p:txBody>
          <a:bodyPr wrap="none">
            <a:spAutoFit/>
          </a:bodyPr>
          <a:p>
            <a:r>
              <a:rPr lang="en-US" altLang="zh-CN" dirty="0">
                <a:latin typeface="Times New Roman" panose="02020603050405020304" pitchFamily="18" charset="0"/>
              </a:rPr>
              <a:t>0 </a:t>
            </a:r>
            <a:r>
              <a:rPr lang="en-US" altLang="zh-CN" dirty="0">
                <a:latin typeface="Times New Roman" panose="02020603050405020304" pitchFamily="18" charset="0"/>
                <a:sym typeface="Symbol" panose="05050102010706020507" pitchFamily="18" charset="2"/>
              </a:rPr>
              <a:t> 0 = 0	1  0 = 0</a:t>
            </a:r>
            <a:br>
              <a:rPr lang="en-US" altLang="zh-CN" dirty="0">
                <a:latin typeface="Times New Roman" panose="02020603050405020304" pitchFamily="18" charset="0"/>
                <a:sym typeface="Symbol" panose="05050102010706020507" pitchFamily="18" charset="2"/>
              </a:rPr>
            </a:br>
            <a:r>
              <a:rPr lang="en-US" altLang="zh-CN" dirty="0">
                <a:latin typeface="Times New Roman" panose="02020603050405020304" pitchFamily="18" charset="0"/>
                <a:sym typeface="Symbol" panose="05050102010706020507" pitchFamily="18" charset="2"/>
              </a:rPr>
              <a:t>0  1 = 0	1  1 = 1</a:t>
            </a:r>
            <a:endParaRPr lang="en-US" altLang="zh-CN" dirty="0">
              <a:latin typeface="Times New Roman" panose="02020603050405020304" pitchFamily="18" charset="0"/>
              <a:sym typeface="Symbol" panose="05050102010706020507" pitchFamily="18" charset="2"/>
            </a:endParaRPr>
          </a:p>
        </p:txBody>
      </p:sp>
      <p:sp>
        <p:nvSpPr>
          <p:cNvPr id="10278" name="Text Box 38"/>
          <p:cNvSpPr txBox="1"/>
          <p:nvPr/>
        </p:nvSpPr>
        <p:spPr>
          <a:xfrm>
            <a:off x="785813" y="5522913"/>
            <a:ext cx="6108700" cy="519112"/>
          </a:xfrm>
          <a:prstGeom prst="rect">
            <a:avLst/>
          </a:prstGeom>
          <a:noFill/>
          <a:ln w="9525">
            <a:noFill/>
          </a:ln>
        </p:spPr>
        <p:txBody>
          <a:bodyPr wrap="none">
            <a:spAutoFit/>
          </a:bodyPr>
          <a:p>
            <a:r>
              <a:rPr lang="zh-CN" altLang="en-US" dirty="0">
                <a:latin typeface="Times New Roman" panose="02020603050405020304" pitchFamily="18" charset="0"/>
              </a:rPr>
              <a:t>实现“与”运算的逻辑电路称为“与”门。</a:t>
            </a:r>
            <a:endParaRPr lang="zh-CN" altLang="en-US" dirty="0">
              <a:latin typeface="Times New Roman" panose="02020603050405020304" pitchFamily="18" charset="0"/>
            </a:endParaRPr>
          </a:p>
        </p:txBody>
      </p:sp>
      <p:sp>
        <p:nvSpPr>
          <p:cNvPr id="53256" name="矩形 31"/>
          <p:cNvSpPr/>
          <p:nvPr/>
        </p:nvSpPr>
        <p:spPr>
          <a:xfrm>
            <a:off x="5137150" y="3209925"/>
            <a:ext cx="1601788" cy="523875"/>
          </a:xfrm>
          <a:prstGeom prst="rect">
            <a:avLst/>
          </a:prstGeom>
          <a:noFill/>
          <a:ln w="9525">
            <a:noFill/>
          </a:ln>
        </p:spPr>
        <p:txBody>
          <a:bodyPr wrap="none">
            <a:spAutoFit/>
          </a:bodyPr>
          <a:p>
            <a:r>
              <a:rPr lang="en-US" altLang="zh-CN" b="1" i="1" dirty="0">
                <a:latin typeface="Times New Roman" panose="02020603050405020304" pitchFamily="18" charset="0"/>
              </a:rPr>
              <a:t>F</a:t>
            </a:r>
            <a:r>
              <a:rPr lang="zh-CN" altLang="en-US" b="1" i="1" dirty="0">
                <a:latin typeface="Times New Roman" panose="02020603050405020304" pitchFamily="18" charset="0"/>
              </a:rPr>
              <a:t>＝</a:t>
            </a:r>
            <a:r>
              <a:rPr lang="en-US" altLang="zh-CN" b="1" i="1" dirty="0">
                <a:latin typeface="Times New Roman" panose="02020603050405020304" pitchFamily="18" charset="0"/>
              </a:rPr>
              <a:t>A </a:t>
            </a:r>
            <a:r>
              <a:rPr lang="en-US" altLang="zh-CN" b="1" i="1" dirty="0">
                <a:latin typeface="Times New Roman" panose="02020603050405020304" pitchFamily="18" charset="0"/>
                <a:sym typeface="Symbol" panose="05050102010706020507" pitchFamily="18" charset="2"/>
              </a:rPr>
              <a:t> B</a:t>
            </a:r>
            <a:r>
              <a:rPr lang="en-US" altLang="zh-CN" b="1" dirty="0">
                <a:latin typeface="Times New Roman" panose="02020603050405020304" pitchFamily="18" charset="0"/>
                <a:sym typeface="Symbol" panose="05050102010706020507" pitchFamily="18" charset="2"/>
              </a:rPr>
              <a:t> </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50">
                                            <p:txEl>
                                              <p:charRg st="0" end="7"/>
                                            </p:txEl>
                                          </p:spTgt>
                                        </p:tgtEl>
                                        <p:attrNameLst>
                                          <p:attrName>style.visibility</p:attrName>
                                        </p:attrNameLst>
                                      </p:cBhvr>
                                      <p:to>
                                        <p:strVal val="visible"/>
                                      </p:to>
                                    </p:set>
                                    <p:animEffect transition="in" filter="wipe(left)">
                                      <p:cBhvr>
                                        <p:cTn id="7" dur="500"/>
                                        <p:tgtEl>
                                          <p:spTgt spid="10250">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56"/>
                                        </p:tgtEl>
                                        <p:attrNameLst>
                                          <p:attrName>style.visibility</p:attrName>
                                        </p:attrNameLst>
                                      </p:cBhvr>
                                      <p:to>
                                        <p:strVal val="visible"/>
                                      </p:to>
                                    </p:set>
                                    <p:animEffect transition="in" filter="blinds(horizontal)">
                                      <p:cBhvr>
                                        <p:cTn id="22" dur="500"/>
                                        <p:tgtEl>
                                          <p:spTgt spid="532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76">
                                            <p:txEl>
                                              <p:charRg st="0" end="22"/>
                                            </p:txEl>
                                          </p:spTgt>
                                        </p:tgtEl>
                                        <p:attrNameLst>
                                          <p:attrName>style.visibility</p:attrName>
                                        </p:attrNameLst>
                                      </p:cBhvr>
                                      <p:to>
                                        <p:strVal val="visible"/>
                                      </p:to>
                                    </p:set>
                                    <p:animEffect transition="in" filter="wipe(left)">
                                      <p:cBhvr>
                                        <p:cTn id="27" dur="500"/>
                                        <p:tgtEl>
                                          <p:spTgt spid="10276">
                                            <p:txEl>
                                              <p:charRg st="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77">
                                            <p:txEl>
                                              <p:charRg st="0" end="40"/>
                                            </p:txEl>
                                          </p:spTgt>
                                        </p:tgtEl>
                                        <p:attrNameLst>
                                          <p:attrName>style.visibility</p:attrName>
                                        </p:attrNameLst>
                                      </p:cBhvr>
                                      <p:to>
                                        <p:strVal val="visible"/>
                                      </p:to>
                                    </p:set>
                                    <p:animEffect transition="in" filter="wipe(left)">
                                      <p:cBhvr>
                                        <p:cTn id="32" dur="500"/>
                                        <p:tgtEl>
                                          <p:spTgt spid="10277">
                                            <p:txEl>
                                              <p:charRg st="0" end="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78">
                                            <p:txEl>
                                              <p:charRg st="0" end="20"/>
                                            </p:txEl>
                                          </p:spTgt>
                                        </p:tgtEl>
                                        <p:attrNameLst>
                                          <p:attrName>style.visibility</p:attrName>
                                        </p:attrNameLst>
                                      </p:cBhvr>
                                      <p:to>
                                        <p:strVal val="visible"/>
                                      </p:to>
                                    </p:set>
                                    <p:animEffect transition="in" filter="wipe(left)">
                                      <p:cBhvr>
                                        <p:cTn id="37" dur="500"/>
                                        <p:tgtEl>
                                          <p:spTgt spid="10278">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build="p"/>
      <p:bldP spid="10276" grpId="0" build="p"/>
      <p:bldP spid="10277" grpId="0" build="p"/>
      <p:bldP spid="10278" grpId="0" build="p"/>
      <p:bldP spid="532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a:spLocks noChangeArrowheads="1"/>
          </p:cNvSpPr>
          <p:nvPr/>
        </p:nvSpPr>
        <p:spPr bwMode="auto">
          <a:xfrm>
            <a:off x="555625" y="774700"/>
            <a:ext cx="2343150"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非</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运算</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1267" name="Text Box 3"/>
          <p:cNvSpPr txBox="1"/>
          <p:nvPr/>
        </p:nvSpPr>
        <p:spPr>
          <a:xfrm>
            <a:off x="1028700" y="1539875"/>
            <a:ext cx="7073900" cy="2314575"/>
          </a:xfrm>
          <a:prstGeom prst="rect">
            <a:avLst/>
          </a:prstGeom>
          <a:noFill/>
          <a:ln w="9525">
            <a:noFill/>
          </a:ln>
        </p:spPr>
        <p:txBody>
          <a:bodyPr>
            <a:spAutoFit/>
          </a:bodyPr>
          <a:p>
            <a:pPr indent="669925">
              <a:lnSpc>
                <a:spcPct val="130000"/>
              </a:lnSpc>
              <a:spcBef>
                <a:spcPct val="50000"/>
              </a:spcBef>
            </a:pPr>
            <a:r>
              <a:rPr lang="zh-CN" altLang="en-US" b="1" dirty="0">
                <a:latin typeface="Times New Roman" panose="02020603050405020304" pitchFamily="18" charset="0"/>
              </a:rPr>
              <a:t>如果某一事件的发生取决于</a:t>
            </a:r>
            <a:r>
              <a:rPr lang="zh-CN" altLang="en-US" b="1" dirty="0">
                <a:solidFill>
                  <a:srgbClr val="FF6699"/>
                </a:solidFill>
                <a:latin typeface="Times New Roman" panose="02020603050405020304" pitchFamily="18" charset="0"/>
              </a:rPr>
              <a:t>条件的否定</a:t>
            </a:r>
            <a:r>
              <a:rPr lang="zh-CN" altLang="en-US" b="1" dirty="0">
                <a:latin typeface="Times New Roman" panose="02020603050405020304" pitchFamily="18" charset="0"/>
              </a:rPr>
              <a:t>，则这种因果关系称为</a:t>
            </a:r>
            <a:r>
              <a:rPr lang="en-US" altLang="zh-CN" b="1" dirty="0">
                <a:latin typeface="Times New Roman" panose="02020603050405020304" pitchFamily="18" charset="0"/>
              </a:rPr>
              <a:t>"</a:t>
            </a:r>
            <a:r>
              <a:rPr lang="zh-CN" altLang="en-US" b="1" dirty="0">
                <a:latin typeface="Times New Roman" panose="02020603050405020304" pitchFamily="18" charset="0"/>
              </a:rPr>
              <a:t>非</a:t>
            </a:r>
            <a:r>
              <a:rPr lang="en-US" altLang="zh-CN" b="1" dirty="0">
                <a:latin typeface="Times New Roman" panose="02020603050405020304" pitchFamily="18" charset="0"/>
              </a:rPr>
              <a:t>"</a:t>
            </a:r>
            <a:r>
              <a:rPr lang="zh-CN" altLang="en-US" b="1" dirty="0">
                <a:latin typeface="Times New Roman" panose="02020603050405020304" pitchFamily="18" charset="0"/>
              </a:rPr>
              <a:t>逻辑。</a:t>
            </a:r>
            <a:r>
              <a:rPr lang="en-US" altLang="zh-CN" b="1" dirty="0">
                <a:latin typeface="Times New Roman" panose="02020603050405020304" pitchFamily="18" charset="0"/>
              </a:rPr>
              <a:t>"</a:t>
            </a:r>
            <a:r>
              <a:rPr lang="zh-CN" altLang="en-US" b="1" dirty="0">
                <a:latin typeface="Times New Roman" panose="02020603050405020304" pitchFamily="18" charset="0"/>
              </a:rPr>
              <a:t>非</a:t>
            </a:r>
            <a:r>
              <a:rPr lang="en-US" altLang="zh-CN" b="1" dirty="0">
                <a:latin typeface="Times New Roman" panose="02020603050405020304" pitchFamily="18" charset="0"/>
              </a:rPr>
              <a:t>"</a:t>
            </a:r>
            <a:r>
              <a:rPr lang="zh-CN" altLang="en-US" b="1" dirty="0">
                <a:latin typeface="Times New Roman" panose="02020603050405020304" pitchFamily="18" charset="0"/>
              </a:rPr>
              <a:t>逻辑用</a:t>
            </a:r>
            <a:r>
              <a:rPr lang="en-US" altLang="zh-CN" b="1" dirty="0">
                <a:latin typeface="Times New Roman" panose="02020603050405020304" pitchFamily="18" charset="0"/>
              </a:rPr>
              <a:t>"</a:t>
            </a:r>
            <a:r>
              <a:rPr lang="zh-CN" altLang="en-US" b="1" dirty="0">
                <a:latin typeface="Times New Roman" panose="02020603050405020304" pitchFamily="18" charset="0"/>
              </a:rPr>
              <a:t>非</a:t>
            </a:r>
            <a:r>
              <a:rPr lang="en-US" altLang="zh-CN" b="1" dirty="0">
                <a:latin typeface="Times New Roman" panose="02020603050405020304" pitchFamily="18" charset="0"/>
              </a:rPr>
              <a:t>"</a:t>
            </a:r>
            <a:r>
              <a:rPr lang="zh-CN" altLang="en-US" b="1" dirty="0">
                <a:latin typeface="Times New Roman" panose="02020603050405020304" pitchFamily="18" charset="0"/>
              </a:rPr>
              <a:t>运算描述。</a:t>
            </a:r>
            <a:r>
              <a:rPr lang="en-US" altLang="zh-CN" b="1" dirty="0">
                <a:latin typeface="Times New Roman" panose="02020603050405020304" pitchFamily="18" charset="0"/>
              </a:rPr>
              <a:t>"</a:t>
            </a:r>
            <a:r>
              <a:rPr lang="zh-CN" altLang="en-US" b="1" dirty="0">
                <a:latin typeface="Times New Roman" panose="02020603050405020304" pitchFamily="18" charset="0"/>
              </a:rPr>
              <a:t>非</a:t>
            </a:r>
            <a:r>
              <a:rPr lang="en-US" altLang="zh-CN" b="1" dirty="0">
                <a:latin typeface="Times New Roman" panose="02020603050405020304" pitchFamily="18" charset="0"/>
              </a:rPr>
              <a:t>"</a:t>
            </a:r>
            <a:r>
              <a:rPr lang="zh-CN" altLang="en-US" b="1" dirty="0">
                <a:latin typeface="Times New Roman" panose="02020603050405020304" pitchFamily="18" charset="0"/>
              </a:rPr>
              <a:t>运算又称求反运算，运算符为</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zh-CN" b="1" dirty="0">
                <a:latin typeface="Times New Roman" panose="02020603050405020304" pitchFamily="18" charset="0"/>
              </a:rPr>
              <a:t>或"¬". "非"运算可表示为</a:t>
            </a:r>
            <a:endParaRPr lang="zh-CN" altLang="en-US" b="1" dirty="0">
              <a:latin typeface="Times New Roman" panose="02020603050405020304" pitchFamily="18" charset="0"/>
            </a:endParaRPr>
          </a:p>
        </p:txBody>
      </p:sp>
      <p:grpSp>
        <p:nvGrpSpPr>
          <p:cNvPr id="2" name="Group 4"/>
          <p:cNvGrpSpPr/>
          <p:nvPr/>
        </p:nvGrpSpPr>
        <p:grpSpPr>
          <a:xfrm>
            <a:off x="2770188" y="4043363"/>
            <a:ext cx="3016250" cy="519112"/>
            <a:chOff x="1753" y="2732"/>
            <a:chExt cx="1900" cy="327"/>
          </a:xfrm>
        </p:grpSpPr>
        <p:sp>
          <p:nvSpPr>
            <p:cNvPr id="59398" name="Line 5"/>
            <p:cNvSpPr/>
            <p:nvPr/>
          </p:nvSpPr>
          <p:spPr>
            <a:xfrm>
              <a:off x="2078" y="2811"/>
              <a:ext cx="134" cy="0"/>
            </a:xfrm>
            <a:prstGeom prst="line">
              <a:avLst/>
            </a:prstGeom>
            <a:ln w="9525" cap="flat" cmpd="sng">
              <a:solidFill>
                <a:schemeClr val="tx1"/>
              </a:solidFill>
              <a:prstDash val="solid"/>
              <a:headEnd type="none" w="med" len="med"/>
              <a:tailEnd type="none" w="med" len="med"/>
            </a:ln>
          </p:spPr>
        </p:sp>
        <p:sp>
          <p:nvSpPr>
            <p:cNvPr id="59399" name="Rectangle 6"/>
            <p:cNvSpPr/>
            <p:nvPr/>
          </p:nvSpPr>
          <p:spPr>
            <a:xfrm>
              <a:off x="1753" y="2732"/>
              <a:ext cx="1900" cy="327"/>
            </a:xfrm>
            <a:prstGeom prst="rect">
              <a:avLst/>
            </a:prstGeom>
            <a:noFill/>
            <a:ln w="9525">
              <a:noFill/>
            </a:ln>
          </p:spPr>
          <p:txBody>
            <a:bodyPr wrap="none">
              <a:spAutoFit/>
            </a:bodyPr>
            <a:p>
              <a:r>
                <a:rPr lang="en-US" altLang="zh-CN" i="1" dirty="0">
                  <a:latin typeface="Times New Roman" panose="02020603050405020304" pitchFamily="18" charset="0"/>
                </a:rPr>
                <a:t>F=A	</a:t>
              </a:r>
              <a:r>
                <a:rPr lang="zh-CN" altLang="zh-CN" dirty="0">
                  <a:latin typeface="Times New Roman" panose="02020603050405020304" pitchFamily="18" charset="0"/>
                </a:rPr>
                <a:t>或	</a:t>
              </a:r>
              <a:r>
                <a:rPr lang="en-US" altLang="zh-CN" i="1" dirty="0">
                  <a:latin typeface="Times New Roman" panose="02020603050405020304" pitchFamily="18" charset="0"/>
                </a:rPr>
                <a:t>F= ¬A</a:t>
              </a:r>
              <a:endParaRPr lang="en-US" altLang="zh-CN" i="1" dirty="0">
                <a:latin typeface="Times New Roman" panose="02020603050405020304" pitchFamily="18" charset="0"/>
              </a:endParaRPr>
            </a:p>
          </p:txBody>
        </p:sp>
      </p:grpSp>
      <p:sp>
        <p:nvSpPr>
          <p:cNvPr id="11271" name="Text Box 7"/>
          <p:cNvSpPr txBox="1"/>
          <p:nvPr/>
        </p:nvSpPr>
        <p:spPr>
          <a:xfrm>
            <a:off x="1042988" y="4829175"/>
            <a:ext cx="7091362" cy="1117600"/>
          </a:xfrm>
          <a:prstGeom prst="rect">
            <a:avLst/>
          </a:prstGeom>
          <a:noFill/>
          <a:ln w="9525">
            <a:noFill/>
          </a:ln>
        </p:spPr>
        <p:txBody>
          <a:bodyPr>
            <a:spAutoFit/>
          </a:bodyPr>
          <a:p>
            <a:pPr>
              <a:lnSpc>
                <a:spcPct val="120000"/>
              </a:lnSpc>
              <a:spcBef>
                <a:spcPct val="50000"/>
              </a:spcBef>
            </a:pPr>
            <a:r>
              <a:rPr lang="zh-CN" altLang="en-US" b="1" dirty="0">
                <a:latin typeface="Times New Roman" panose="02020603050405020304" pitchFamily="18" charset="0"/>
              </a:rPr>
              <a:t>读作</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zh-CN" altLang="zh-CN" b="1" dirty="0">
                <a:latin typeface="Times New Roman" panose="02020603050405020304" pitchFamily="18" charset="0"/>
              </a:rPr>
              <a:t>等于</a:t>
            </a:r>
            <a:r>
              <a:rPr lang="en-US" altLang="zh-CN" b="1" i="1" dirty="0">
                <a:latin typeface="Times New Roman" panose="02020603050405020304" pitchFamily="18" charset="0"/>
              </a:rPr>
              <a:t>A</a:t>
            </a:r>
            <a:r>
              <a:rPr lang="zh-CN" altLang="zh-CN" b="1" dirty="0">
                <a:latin typeface="Times New Roman" panose="02020603050405020304" pitchFamily="18" charset="0"/>
              </a:rPr>
              <a:t>非"，意思是若</a:t>
            </a:r>
            <a:r>
              <a:rPr lang="en-US" altLang="zh-CN" b="1" i="1" dirty="0">
                <a:latin typeface="Times New Roman" panose="02020603050405020304" pitchFamily="18" charset="0"/>
              </a:rPr>
              <a:t>A</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0</a:t>
            </a:r>
            <a:r>
              <a:rPr lang="zh-CN" altLang="en-US" b="1" dirty="0">
                <a:latin typeface="Times New Roman" panose="02020603050405020304" pitchFamily="18" charset="0"/>
                <a:sym typeface="Symbol" panose="05050102010706020507" pitchFamily="18" charset="2"/>
              </a:rPr>
              <a:t>，</a:t>
            </a:r>
            <a:r>
              <a:rPr lang="zh-CN" altLang="zh-CN" b="1" dirty="0">
                <a:latin typeface="Times New Roman" panose="02020603050405020304" pitchFamily="18" charset="0"/>
                <a:sym typeface="Symbol" panose="05050102010706020507" pitchFamily="18" charset="2"/>
              </a:rPr>
              <a:t>则</a:t>
            </a:r>
            <a:r>
              <a:rPr lang="en-US" altLang="zh-CN" b="1" i="1" dirty="0">
                <a:latin typeface="Times New Roman" panose="02020603050405020304" pitchFamily="18" charset="0"/>
                <a:sym typeface="Symbol" panose="05050102010706020507" pitchFamily="18" charset="2"/>
              </a:rPr>
              <a:t>F</a:t>
            </a:r>
            <a:r>
              <a:rPr lang="zh-CN" altLang="zh-CN" b="1" dirty="0">
                <a:latin typeface="Times New Roman" panose="02020603050405020304" pitchFamily="18" charset="0"/>
                <a:sym typeface="Symbol" panose="05050102010706020507" pitchFamily="18" charset="2"/>
              </a:rPr>
              <a:t>为1；反之，若</a:t>
            </a:r>
            <a:r>
              <a:rPr lang="en-US" altLang="zh-CN" b="1" i="1" dirty="0">
                <a:latin typeface="Times New Roman" panose="02020603050405020304" pitchFamily="18" charset="0"/>
                <a:sym typeface="Symbol" panose="05050102010706020507" pitchFamily="18" charset="2"/>
              </a:rPr>
              <a:t>A</a:t>
            </a:r>
            <a:r>
              <a:rPr lang="en-US" altLang="zh-CN" b="1" dirty="0">
                <a:latin typeface="Times New Roman" panose="02020603050405020304" pitchFamily="18" charset="0"/>
                <a:sym typeface="Symbol" panose="05050102010706020507" pitchFamily="18" charset="2"/>
              </a:rPr>
              <a:t>=1, </a:t>
            </a:r>
            <a:r>
              <a:rPr lang="zh-CN" altLang="zh-CN" b="1" dirty="0">
                <a:latin typeface="Times New Roman" panose="02020603050405020304" pitchFamily="18" charset="0"/>
                <a:sym typeface="Symbol" panose="05050102010706020507" pitchFamily="18" charset="2"/>
              </a:rPr>
              <a:t>则</a:t>
            </a:r>
            <a:r>
              <a:rPr lang="en-US" altLang="zh-CN" b="1" i="1" dirty="0">
                <a:latin typeface="Times New Roman" panose="02020603050405020304" pitchFamily="18" charset="0"/>
                <a:sym typeface="Symbol" panose="05050102010706020507" pitchFamily="18" charset="2"/>
              </a:rPr>
              <a:t>F</a:t>
            </a:r>
            <a:r>
              <a:rPr lang="zh-CN" altLang="zh-CN" b="1" dirty="0">
                <a:latin typeface="Times New Roman" panose="02020603050405020304" pitchFamily="18" charset="0"/>
                <a:sym typeface="Symbol" panose="05050102010706020507" pitchFamily="18" charset="2"/>
              </a:rPr>
              <a:t>为0。</a:t>
            </a:r>
            <a:endParaRPr lang="zh-CN" altLang="en-US"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charRg st="0" end="82"/>
                                            </p:txEl>
                                          </p:spTgt>
                                        </p:tgtEl>
                                        <p:attrNameLst>
                                          <p:attrName>style.visibility</p:attrName>
                                        </p:attrNameLst>
                                      </p:cBhvr>
                                      <p:to>
                                        <p:strVal val="visible"/>
                                      </p:to>
                                    </p:set>
                                    <p:animEffect transition="in" filter="wipe(left)">
                                      <p:cBhvr>
                                        <p:cTn id="7" dur="500"/>
                                        <p:tgtEl>
                                          <p:spTgt spid="11267">
                                            <p:txEl>
                                              <p:charRg st="0"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1">
                                            <p:txEl>
                                              <p:charRg st="0" end="38"/>
                                            </p:txEl>
                                          </p:spTgt>
                                        </p:tgtEl>
                                        <p:attrNameLst>
                                          <p:attrName>style.visibility</p:attrName>
                                        </p:attrNameLst>
                                      </p:cBhvr>
                                      <p:to>
                                        <p:strVal val="visible"/>
                                      </p:to>
                                    </p:set>
                                    <p:animEffect transition="in" filter="wipe(left)">
                                      <p:cBhvr>
                                        <p:cTn id="17" dur="500"/>
                                        <p:tgtEl>
                                          <p:spTgt spid="11271">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8" name="Text Box 10"/>
          <p:cNvSpPr txBox="1"/>
          <p:nvPr/>
        </p:nvSpPr>
        <p:spPr>
          <a:xfrm>
            <a:off x="1041400" y="1090613"/>
            <a:ext cx="1901825" cy="519112"/>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非</a:t>
            </a:r>
            <a:r>
              <a:rPr lang="en-US" altLang="zh-CN" dirty="0">
                <a:latin typeface="Times New Roman" panose="02020603050405020304" pitchFamily="18" charset="0"/>
              </a:rPr>
              <a:t>"</a:t>
            </a:r>
            <a:r>
              <a:rPr lang="zh-CN" altLang="en-US" dirty="0">
                <a:latin typeface="Times New Roman" panose="02020603050405020304" pitchFamily="18" charset="0"/>
              </a:rPr>
              <a:t>运算表</a:t>
            </a:r>
            <a:endParaRPr lang="zh-CN" altLang="en-US" dirty="0">
              <a:latin typeface="Times New Roman" panose="02020603050405020304" pitchFamily="18" charset="0"/>
            </a:endParaRPr>
          </a:p>
        </p:txBody>
      </p:sp>
      <p:sp>
        <p:nvSpPr>
          <p:cNvPr id="12314" name="Text Box 26"/>
          <p:cNvSpPr txBox="1"/>
          <p:nvPr/>
        </p:nvSpPr>
        <p:spPr>
          <a:xfrm>
            <a:off x="771525" y="4152900"/>
            <a:ext cx="7566025" cy="523875"/>
          </a:xfrm>
          <a:prstGeom prst="rect">
            <a:avLst/>
          </a:prstGeom>
          <a:noFill/>
          <a:ln w="9525">
            <a:noFill/>
          </a:ln>
        </p:spPr>
        <p:txBody>
          <a:bodyPr>
            <a:spAutoFit/>
          </a:bodyPr>
          <a:p>
            <a:r>
              <a:rPr lang="zh-CN" altLang="en-US" dirty="0">
                <a:latin typeface="Times New Roman" panose="02020603050405020304" pitchFamily="18" charset="0"/>
              </a:rPr>
              <a:t>由“非”运算的运算表可知“非”运算法则为：</a:t>
            </a:r>
            <a:endParaRPr lang="zh-CN" altLang="en-US" dirty="0">
              <a:latin typeface="Times New Roman" panose="02020603050405020304" pitchFamily="18" charset="0"/>
            </a:endParaRPr>
          </a:p>
        </p:txBody>
      </p:sp>
      <p:graphicFrame>
        <p:nvGraphicFramePr>
          <p:cNvPr id="12316" name="Object 28"/>
          <p:cNvGraphicFramePr>
            <a:graphicFrameLocks noChangeAspect="1"/>
          </p:cNvGraphicFramePr>
          <p:nvPr/>
        </p:nvGraphicFramePr>
        <p:xfrm>
          <a:off x="2763838" y="4786313"/>
          <a:ext cx="2747962" cy="496887"/>
        </p:xfrm>
        <a:graphic>
          <a:graphicData uri="http://schemas.openxmlformats.org/presentationml/2006/ole">
            <mc:AlternateContent xmlns:mc="http://schemas.openxmlformats.org/markup-compatibility/2006">
              <mc:Choice xmlns:v="urn:schemas-microsoft-com:vml" Requires="v">
                <p:oleObj spid="_x0000_s3086" name="" r:id="rId1" imgW="1193800" imgH="215900" progId="Equation.3">
                  <p:embed/>
                </p:oleObj>
              </mc:Choice>
              <mc:Fallback>
                <p:oleObj name="" r:id="rId1" imgW="1193800" imgH="215900" progId="Equation.3">
                  <p:embed/>
                  <p:pic>
                    <p:nvPicPr>
                      <p:cNvPr id="0" name="图片 3085"/>
                      <p:cNvPicPr/>
                      <p:nvPr/>
                    </p:nvPicPr>
                    <p:blipFill>
                      <a:blip r:embed="rId2"/>
                      <a:stretch>
                        <a:fillRect/>
                      </a:stretch>
                    </p:blipFill>
                    <p:spPr>
                      <a:xfrm>
                        <a:off x="2763838" y="4786313"/>
                        <a:ext cx="2747962" cy="496887"/>
                      </a:xfrm>
                      <a:prstGeom prst="rect">
                        <a:avLst/>
                      </a:prstGeom>
                      <a:noFill/>
                      <a:ln w="38100">
                        <a:noFill/>
                        <a:miter/>
                      </a:ln>
                    </p:spPr>
                  </p:pic>
                </p:oleObj>
              </mc:Fallback>
            </mc:AlternateContent>
          </a:graphicData>
        </a:graphic>
      </p:graphicFrame>
      <p:grpSp>
        <p:nvGrpSpPr>
          <p:cNvPr id="2" name="Group 33"/>
          <p:cNvGrpSpPr/>
          <p:nvPr/>
        </p:nvGrpSpPr>
        <p:grpSpPr>
          <a:xfrm>
            <a:off x="903288" y="1763713"/>
            <a:ext cx="2328862" cy="1630362"/>
            <a:chOff x="533" y="700"/>
            <a:chExt cx="1467" cy="1027"/>
          </a:xfrm>
        </p:grpSpPr>
        <p:sp>
          <p:nvSpPr>
            <p:cNvPr id="1052" name="Rectangle 3"/>
            <p:cNvSpPr/>
            <p:nvPr/>
          </p:nvSpPr>
          <p:spPr>
            <a:xfrm>
              <a:off x="533" y="777"/>
              <a:ext cx="1445" cy="923"/>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53" name="Line 5"/>
            <p:cNvSpPr/>
            <p:nvPr/>
          </p:nvSpPr>
          <p:spPr>
            <a:xfrm>
              <a:off x="556" y="1066"/>
              <a:ext cx="1444" cy="0"/>
            </a:xfrm>
            <a:prstGeom prst="line">
              <a:avLst/>
            </a:prstGeom>
            <a:ln w="9525" cap="flat" cmpd="sng">
              <a:solidFill>
                <a:schemeClr val="tx1"/>
              </a:solidFill>
              <a:prstDash val="solid"/>
              <a:headEnd type="none" w="med" len="med"/>
              <a:tailEnd type="none" w="med" len="med"/>
            </a:ln>
          </p:spPr>
        </p:sp>
        <p:sp>
          <p:nvSpPr>
            <p:cNvPr id="1054" name="Line 9"/>
            <p:cNvSpPr/>
            <p:nvPr/>
          </p:nvSpPr>
          <p:spPr>
            <a:xfrm>
              <a:off x="1222" y="767"/>
              <a:ext cx="0" cy="945"/>
            </a:xfrm>
            <a:prstGeom prst="line">
              <a:avLst/>
            </a:prstGeom>
            <a:ln w="9525" cap="flat" cmpd="sng">
              <a:solidFill>
                <a:schemeClr val="tx1"/>
              </a:solidFill>
              <a:prstDash val="solid"/>
              <a:headEnd type="none" w="med" len="med"/>
              <a:tailEnd type="none" w="med" len="med"/>
            </a:ln>
          </p:spPr>
        </p:sp>
        <p:sp>
          <p:nvSpPr>
            <p:cNvPr id="1055" name="Line 31"/>
            <p:cNvSpPr/>
            <p:nvPr/>
          </p:nvSpPr>
          <p:spPr>
            <a:xfrm>
              <a:off x="556" y="1377"/>
              <a:ext cx="1444" cy="0"/>
            </a:xfrm>
            <a:prstGeom prst="line">
              <a:avLst/>
            </a:prstGeom>
            <a:ln w="9525" cap="flat" cmpd="sng">
              <a:solidFill>
                <a:schemeClr val="tx1"/>
              </a:solidFill>
              <a:prstDash val="solid"/>
              <a:headEnd type="none" w="med" len="med"/>
              <a:tailEnd type="none" w="med" len="med"/>
            </a:ln>
          </p:spPr>
        </p:sp>
        <p:sp>
          <p:nvSpPr>
            <p:cNvPr id="1056" name="Text Box 32"/>
            <p:cNvSpPr txBox="1"/>
            <p:nvPr/>
          </p:nvSpPr>
          <p:spPr>
            <a:xfrm>
              <a:off x="742" y="700"/>
              <a:ext cx="997" cy="1027"/>
            </a:xfrm>
            <a:prstGeom prst="rect">
              <a:avLst/>
            </a:prstGeom>
            <a:noFill/>
            <a:ln w="9525">
              <a:noFill/>
            </a:ln>
          </p:spPr>
          <p:txBody>
            <a:bodyPr wrap="none">
              <a:spAutoFit/>
            </a:bodyPr>
            <a:p>
              <a:pPr>
                <a:lnSpc>
                  <a:spcPct val="120000"/>
                </a:lnSpc>
              </a:pPr>
              <a:r>
                <a:rPr lang="en-US" altLang="zh-CN" i="1" dirty="0">
                  <a:latin typeface="Times New Roman" panose="02020603050405020304" pitchFamily="18" charset="0"/>
                </a:rPr>
                <a:t>A	   F</a:t>
              </a:r>
              <a:endParaRPr lang="en-US" altLang="zh-CN" i="1" dirty="0">
                <a:latin typeface="Times New Roman" panose="02020603050405020304" pitchFamily="18" charset="0"/>
              </a:endParaRPr>
            </a:p>
            <a:p>
              <a:pPr>
                <a:lnSpc>
                  <a:spcPct val="120000"/>
                </a:lnSpc>
              </a:pPr>
              <a:r>
                <a:rPr lang="en-US" altLang="zh-CN" dirty="0">
                  <a:latin typeface="Times New Roman" panose="02020603050405020304" pitchFamily="18" charset="0"/>
                </a:rPr>
                <a:t>0	   1</a:t>
              </a:r>
              <a:endParaRPr lang="en-US" altLang="zh-CN" dirty="0">
                <a:latin typeface="Times New Roman" panose="02020603050405020304" pitchFamily="18" charset="0"/>
              </a:endParaRPr>
            </a:p>
            <a:p>
              <a:pPr>
                <a:lnSpc>
                  <a:spcPct val="120000"/>
                </a:lnSpc>
              </a:pPr>
              <a:r>
                <a:rPr lang="en-US" altLang="zh-CN" dirty="0">
                  <a:latin typeface="Times New Roman" panose="02020603050405020304" pitchFamily="18" charset="0"/>
                </a:rPr>
                <a:t>1	   0</a:t>
              </a:r>
              <a:endParaRPr lang="en-US" altLang="zh-CN" dirty="0">
                <a:latin typeface="Times New Roman" panose="02020603050405020304" pitchFamily="18" charset="0"/>
              </a:endParaRPr>
            </a:p>
          </p:txBody>
        </p:sp>
      </p:grpSp>
      <p:grpSp>
        <p:nvGrpSpPr>
          <p:cNvPr id="3" name="Group 43"/>
          <p:cNvGrpSpPr/>
          <p:nvPr/>
        </p:nvGrpSpPr>
        <p:grpSpPr>
          <a:xfrm>
            <a:off x="4403725" y="1031875"/>
            <a:ext cx="3248025" cy="2476500"/>
            <a:chOff x="2743" y="829"/>
            <a:chExt cx="2046" cy="1560"/>
          </a:xfrm>
        </p:grpSpPr>
        <p:sp>
          <p:nvSpPr>
            <p:cNvPr id="1035" name="Text Box 21"/>
            <p:cNvSpPr txBox="1"/>
            <p:nvPr/>
          </p:nvSpPr>
          <p:spPr>
            <a:xfrm>
              <a:off x="2743" y="829"/>
              <a:ext cx="354" cy="327"/>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u</a:t>
              </a:r>
              <a:endParaRPr lang="en-US" altLang="zh-CN" dirty="0">
                <a:latin typeface="Times New Roman" panose="02020603050405020304" pitchFamily="18" charset="0"/>
              </a:endParaRPr>
            </a:p>
          </p:txBody>
        </p:sp>
        <p:sp>
          <p:nvSpPr>
            <p:cNvPr id="1036" name="Line 11"/>
            <p:cNvSpPr/>
            <p:nvPr/>
          </p:nvSpPr>
          <p:spPr>
            <a:xfrm>
              <a:off x="4255" y="2387"/>
              <a:ext cx="178" cy="0"/>
            </a:xfrm>
            <a:prstGeom prst="line">
              <a:avLst/>
            </a:prstGeom>
            <a:ln w="63500" cap="flat" cmpd="sng">
              <a:solidFill>
                <a:schemeClr val="tx1"/>
              </a:solidFill>
              <a:prstDash val="solid"/>
              <a:headEnd type="none" w="med" len="med"/>
              <a:tailEnd type="none" w="med" len="med"/>
            </a:ln>
          </p:spPr>
        </p:sp>
        <p:sp>
          <p:nvSpPr>
            <p:cNvPr id="1037" name="Freeform 15"/>
            <p:cNvSpPr/>
            <p:nvPr/>
          </p:nvSpPr>
          <p:spPr>
            <a:xfrm>
              <a:off x="2833" y="1111"/>
              <a:ext cx="589" cy="9"/>
            </a:xfrm>
            <a:custGeom>
              <a:avLst/>
              <a:gdLst>
                <a:gd name="txL" fmla="*/ 0 w 589"/>
                <a:gd name="txT" fmla="*/ 0 h 9"/>
                <a:gd name="txR" fmla="*/ 589 w 589"/>
                <a:gd name="txB" fmla="*/ 9 h 9"/>
              </a:gdLst>
              <a:ahLst/>
              <a:cxnLst>
                <a:cxn ang="0">
                  <a:pos x="0" y="9"/>
                </a:cxn>
                <a:cxn ang="0">
                  <a:pos x="589" y="9"/>
                </a:cxn>
                <a:cxn ang="0">
                  <a:pos x="577" y="0"/>
                </a:cxn>
              </a:cxnLst>
              <a:rect l="txL" t="txT" r="txR" b="txB"/>
              <a:pathLst>
                <a:path w="589" h="9">
                  <a:moveTo>
                    <a:pt x="0" y="9"/>
                  </a:moveTo>
                  <a:lnTo>
                    <a:pt x="589" y="9"/>
                  </a:lnTo>
                  <a:lnTo>
                    <a:pt x="577" y="0"/>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38" name="Freeform 16"/>
            <p:cNvSpPr/>
            <p:nvPr/>
          </p:nvSpPr>
          <p:spPr>
            <a:xfrm>
              <a:off x="3743" y="1119"/>
              <a:ext cx="934" cy="934"/>
            </a:xfrm>
            <a:custGeom>
              <a:avLst/>
              <a:gdLst>
                <a:gd name="txL" fmla="*/ 0 w 934"/>
                <a:gd name="txT" fmla="*/ 0 h 934"/>
                <a:gd name="txR" fmla="*/ 934 w 934"/>
                <a:gd name="txB" fmla="*/ 934 h 934"/>
              </a:gdLst>
              <a:ahLst/>
              <a:cxnLst>
                <a:cxn ang="0">
                  <a:pos x="0" y="3"/>
                </a:cxn>
                <a:cxn ang="0">
                  <a:pos x="934" y="0"/>
                </a:cxn>
                <a:cxn ang="0">
                  <a:pos x="934" y="934"/>
                </a:cxn>
              </a:cxnLst>
              <a:rect l="txL" t="txT" r="txR" b="txB"/>
              <a:pathLst>
                <a:path w="934" h="934">
                  <a:moveTo>
                    <a:pt x="0" y="3"/>
                  </a:moveTo>
                  <a:lnTo>
                    <a:pt x="934" y="0"/>
                  </a:lnTo>
                  <a:lnTo>
                    <a:pt x="934" y="93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nvGrpSpPr>
            <p:cNvPr id="1039" name="Group 17"/>
            <p:cNvGrpSpPr/>
            <p:nvPr/>
          </p:nvGrpSpPr>
          <p:grpSpPr>
            <a:xfrm>
              <a:off x="4555" y="1451"/>
              <a:ext cx="234" cy="234"/>
              <a:chOff x="4868" y="3243"/>
              <a:chExt cx="322" cy="322"/>
            </a:xfrm>
          </p:grpSpPr>
          <p:sp>
            <p:nvSpPr>
              <p:cNvPr id="1049" name="Oval 18"/>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50" name="Line 19"/>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1051" name="Line 20"/>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1040" name="Text Box 22"/>
            <p:cNvSpPr txBox="1"/>
            <p:nvPr/>
          </p:nvSpPr>
          <p:spPr>
            <a:xfrm>
              <a:off x="3718" y="1441"/>
              <a:ext cx="253" cy="327"/>
            </a:xfrm>
            <a:prstGeom prst="rect">
              <a:avLst/>
            </a:prstGeom>
            <a:noFill/>
            <a:ln w="9525">
              <a:noFill/>
            </a:ln>
          </p:spPr>
          <p:txBody>
            <a:bodyPr wrap="none">
              <a:spAutoFit/>
            </a:bodyPr>
            <a:p>
              <a:r>
                <a:rPr lang="en-US" altLang="zh-CN" i="1" dirty="0">
                  <a:latin typeface="Times New Roman" panose="02020603050405020304" pitchFamily="18" charset="0"/>
                </a:rPr>
                <a:t>A</a:t>
              </a:r>
              <a:endParaRPr lang="en-US" altLang="zh-CN" dirty="0">
                <a:latin typeface="Times New Roman" panose="02020603050405020304" pitchFamily="18" charset="0"/>
              </a:endParaRPr>
            </a:p>
          </p:txBody>
        </p:sp>
        <p:sp>
          <p:nvSpPr>
            <p:cNvPr id="1041" name="Text Box 25"/>
            <p:cNvSpPr txBox="1"/>
            <p:nvPr/>
          </p:nvSpPr>
          <p:spPr>
            <a:xfrm>
              <a:off x="4319" y="1395"/>
              <a:ext cx="253" cy="327"/>
            </a:xfrm>
            <a:prstGeom prst="rect">
              <a:avLst/>
            </a:prstGeom>
            <a:noFill/>
            <a:ln w="9525">
              <a:noFill/>
            </a:ln>
          </p:spPr>
          <p:txBody>
            <a:bodyPr wrap="none">
              <a:spAutoFit/>
            </a:bodyPr>
            <a:p>
              <a:r>
                <a:rPr lang="en-US" altLang="zh-CN" i="1" dirty="0">
                  <a:latin typeface="Times New Roman" panose="02020603050405020304" pitchFamily="18" charset="0"/>
                </a:rPr>
                <a:t>F</a:t>
              </a:r>
              <a:endParaRPr lang="en-US" altLang="zh-CN" i="1" dirty="0">
                <a:latin typeface="Times New Roman" panose="02020603050405020304" pitchFamily="18" charset="0"/>
              </a:endParaRPr>
            </a:p>
          </p:txBody>
        </p:sp>
        <p:sp>
          <p:nvSpPr>
            <p:cNvPr id="1042" name="Rectangle 34"/>
            <p:cNvSpPr/>
            <p:nvPr/>
          </p:nvSpPr>
          <p:spPr>
            <a:xfrm>
              <a:off x="3377" y="1066"/>
              <a:ext cx="366" cy="10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43" name="Freeform 37"/>
            <p:cNvSpPr/>
            <p:nvPr/>
          </p:nvSpPr>
          <p:spPr>
            <a:xfrm>
              <a:off x="3866" y="1122"/>
              <a:ext cx="155" cy="655"/>
            </a:xfrm>
            <a:custGeom>
              <a:avLst/>
              <a:gdLst>
                <a:gd name="txL" fmla="*/ 0 w 155"/>
                <a:gd name="txT" fmla="*/ 0 h 655"/>
                <a:gd name="txR" fmla="*/ 155 w 155"/>
                <a:gd name="txB" fmla="*/ 655 h 655"/>
              </a:gdLst>
              <a:ahLst/>
              <a:cxnLst>
                <a:cxn ang="0">
                  <a:pos x="155" y="0"/>
                </a:cxn>
                <a:cxn ang="0">
                  <a:pos x="155" y="500"/>
                </a:cxn>
                <a:cxn ang="0">
                  <a:pos x="0" y="655"/>
                </a:cxn>
              </a:cxnLst>
              <a:rect l="txL" t="txT" r="txR" b="txB"/>
              <a:pathLst>
                <a:path w="155" h="655">
                  <a:moveTo>
                    <a:pt x="155" y="0"/>
                  </a:moveTo>
                  <a:lnTo>
                    <a:pt x="155" y="500"/>
                  </a:lnTo>
                  <a:lnTo>
                    <a:pt x="0" y="655"/>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44" name="Freeform 38"/>
            <p:cNvSpPr/>
            <p:nvPr/>
          </p:nvSpPr>
          <p:spPr>
            <a:xfrm>
              <a:off x="4021" y="1823"/>
              <a:ext cx="667" cy="244"/>
            </a:xfrm>
            <a:custGeom>
              <a:avLst/>
              <a:gdLst>
                <a:gd name="txL" fmla="*/ 0 w 645"/>
                <a:gd name="txT" fmla="*/ 0 h 333"/>
                <a:gd name="txR" fmla="*/ 645 w 645"/>
                <a:gd name="txB" fmla="*/ 333 h 333"/>
              </a:gdLst>
              <a:ahLst/>
              <a:cxnLst>
                <a:cxn ang="0">
                  <a:pos x="0" y="0"/>
                </a:cxn>
                <a:cxn ang="0">
                  <a:pos x="0" y="51"/>
                </a:cxn>
                <a:cxn ang="0">
                  <a:pos x="789" y="51"/>
                </a:cxn>
              </a:cxnLst>
              <a:rect l="txL" t="txT" r="txR" b="txB"/>
              <a:pathLst>
                <a:path w="645" h="333">
                  <a:moveTo>
                    <a:pt x="0" y="0"/>
                  </a:moveTo>
                  <a:lnTo>
                    <a:pt x="0" y="333"/>
                  </a:lnTo>
                  <a:lnTo>
                    <a:pt x="645" y="333"/>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045" name="Line 39"/>
            <p:cNvSpPr/>
            <p:nvPr/>
          </p:nvSpPr>
          <p:spPr>
            <a:xfrm>
              <a:off x="4343" y="2066"/>
              <a:ext cx="0" cy="323"/>
            </a:xfrm>
            <a:prstGeom prst="line">
              <a:avLst/>
            </a:prstGeom>
            <a:ln w="28575" cap="flat" cmpd="sng">
              <a:solidFill>
                <a:schemeClr val="tx1"/>
              </a:solidFill>
              <a:prstDash val="solid"/>
              <a:headEnd type="none" w="med" len="med"/>
              <a:tailEnd type="none" w="med" len="med"/>
            </a:ln>
          </p:spPr>
        </p:sp>
        <p:sp>
          <p:nvSpPr>
            <p:cNvPr id="1046" name="Oval 40"/>
            <p:cNvSpPr/>
            <p:nvPr/>
          </p:nvSpPr>
          <p:spPr>
            <a:xfrm>
              <a:off x="3990" y="1087"/>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47" name="Oval 14"/>
            <p:cNvSpPr/>
            <p:nvPr/>
          </p:nvSpPr>
          <p:spPr>
            <a:xfrm>
              <a:off x="2779" y="1087"/>
              <a:ext cx="66" cy="6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48" name="Oval 41"/>
            <p:cNvSpPr/>
            <p:nvPr/>
          </p:nvSpPr>
          <p:spPr>
            <a:xfrm>
              <a:off x="4300" y="2032"/>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12335" name="Text Box 47"/>
          <p:cNvSpPr txBox="1"/>
          <p:nvPr/>
        </p:nvSpPr>
        <p:spPr>
          <a:xfrm>
            <a:off x="754063" y="5486400"/>
            <a:ext cx="6121400" cy="519113"/>
          </a:xfrm>
          <a:prstGeom prst="rect">
            <a:avLst/>
          </a:prstGeom>
          <a:noFill/>
          <a:ln w="9525">
            <a:noFill/>
          </a:ln>
        </p:spPr>
        <p:txBody>
          <a:bodyPr wrap="none">
            <a:spAutoFit/>
          </a:bodyPr>
          <a:p>
            <a:r>
              <a:rPr lang="zh-CN" altLang="en-US" dirty="0">
                <a:latin typeface="Times New Roman" panose="02020603050405020304" pitchFamily="18" charset="0"/>
              </a:rPr>
              <a:t>实现“非”运算的逻辑电路称为“非”门。</a:t>
            </a:r>
            <a:endParaRPr lang="zh-CN" altLang="en-US" dirty="0">
              <a:latin typeface="Times New Roman" panose="02020603050405020304" pitchFamily="18" charset="0"/>
            </a:endParaRPr>
          </a:p>
        </p:txBody>
      </p:sp>
      <p:grpSp>
        <p:nvGrpSpPr>
          <p:cNvPr id="5" name="Group 4"/>
          <p:cNvGrpSpPr/>
          <p:nvPr/>
        </p:nvGrpSpPr>
        <p:grpSpPr>
          <a:xfrm>
            <a:off x="5072063" y="3140075"/>
            <a:ext cx="1108075" cy="523875"/>
            <a:chOff x="1753" y="2732"/>
            <a:chExt cx="698" cy="330"/>
          </a:xfrm>
        </p:grpSpPr>
        <p:sp>
          <p:nvSpPr>
            <p:cNvPr id="1033" name="Line 5"/>
            <p:cNvSpPr/>
            <p:nvPr/>
          </p:nvSpPr>
          <p:spPr>
            <a:xfrm>
              <a:off x="2078" y="2811"/>
              <a:ext cx="134" cy="0"/>
            </a:xfrm>
            <a:prstGeom prst="line">
              <a:avLst/>
            </a:prstGeom>
            <a:ln w="9525" cap="flat" cmpd="sng">
              <a:solidFill>
                <a:schemeClr val="tx1"/>
              </a:solidFill>
              <a:prstDash val="solid"/>
              <a:headEnd type="none" w="med" len="med"/>
              <a:tailEnd type="none" w="med" len="med"/>
            </a:ln>
          </p:spPr>
        </p:sp>
        <p:sp>
          <p:nvSpPr>
            <p:cNvPr id="1034" name="Rectangle 6"/>
            <p:cNvSpPr/>
            <p:nvPr/>
          </p:nvSpPr>
          <p:spPr>
            <a:xfrm>
              <a:off x="1753" y="2732"/>
              <a:ext cx="698" cy="330"/>
            </a:xfrm>
            <a:prstGeom prst="rect">
              <a:avLst/>
            </a:prstGeom>
            <a:noFill/>
            <a:ln w="9525">
              <a:noFill/>
            </a:ln>
          </p:spPr>
          <p:txBody>
            <a:bodyPr wrap="none">
              <a:spAutoFit/>
            </a:bodyPr>
            <a:p>
              <a:r>
                <a:rPr lang="en-US" altLang="zh-CN" i="1" dirty="0">
                  <a:latin typeface="Times New Roman" panose="02020603050405020304" pitchFamily="18" charset="0"/>
                </a:rPr>
                <a:t>F=A	</a:t>
              </a:r>
              <a:endParaRPr lang="en-US" altLang="zh-CN" i="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8">
                                            <p:txEl>
                                              <p:charRg st="0" end="7"/>
                                            </p:txEl>
                                          </p:spTgt>
                                        </p:tgtEl>
                                        <p:attrNameLst>
                                          <p:attrName>style.visibility</p:attrName>
                                        </p:attrNameLst>
                                      </p:cBhvr>
                                      <p:to>
                                        <p:strVal val="visible"/>
                                      </p:to>
                                    </p:set>
                                    <p:animEffect transition="in" filter="wipe(left)">
                                      <p:cBhvr>
                                        <p:cTn id="7" dur="500"/>
                                        <p:tgtEl>
                                          <p:spTgt spid="12298">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14">
                                            <p:txEl>
                                              <p:charRg st="0" end="22"/>
                                            </p:txEl>
                                          </p:spTgt>
                                        </p:tgtEl>
                                        <p:attrNameLst>
                                          <p:attrName>style.visibility</p:attrName>
                                        </p:attrNameLst>
                                      </p:cBhvr>
                                      <p:to>
                                        <p:strVal val="visible"/>
                                      </p:to>
                                    </p:set>
                                    <p:animEffect transition="in" filter="wipe(left)">
                                      <p:cBhvr>
                                        <p:cTn id="27" dur="500"/>
                                        <p:tgtEl>
                                          <p:spTgt spid="12314">
                                            <p:txEl>
                                              <p:charRg st="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16"/>
                                        </p:tgtEl>
                                        <p:attrNameLst>
                                          <p:attrName>style.visibility</p:attrName>
                                        </p:attrNameLst>
                                      </p:cBhvr>
                                      <p:to>
                                        <p:strVal val="visible"/>
                                      </p:to>
                                    </p:set>
                                    <p:animEffect transition="in" filter="wipe(left)">
                                      <p:cBhvr>
                                        <p:cTn id="32" dur="500"/>
                                        <p:tgtEl>
                                          <p:spTgt spid="123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35">
                                            <p:txEl>
                                              <p:charRg st="0" end="20"/>
                                            </p:txEl>
                                          </p:spTgt>
                                        </p:tgtEl>
                                        <p:attrNameLst>
                                          <p:attrName>style.visibility</p:attrName>
                                        </p:attrNameLst>
                                      </p:cBhvr>
                                      <p:to>
                                        <p:strVal val="visible"/>
                                      </p:to>
                                    </p:set>
                                    <p:animEffect transition="in" filter="wipe(left)">
                                      <p:cBhvr>
                                        <p:cTn id="37" dur="500"/>
                                        <p:tgtEl>
                                          <p:spTgt spid="12335">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build="p"/>
      <p:bldP spid="12314" grpId="0" build="p"/>
      <p:bldP spid="123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Text Box 2"/>
          <p:cNvSpPr txBox="1"/>
          <p:nvPr/>
        </p:nvSpPr>
        <p:spPr>
          <a:xfrm>
            <a:off x="654050" y="1301750"/>
            <a:ext cx="6540500" cy="519113"/>
          </a:xfrm>
          <a:prstGeom prst="rect">
            <a:avLst/>
          </a:prstGeom>
          <a:noFill/>
          <a:ln w="9525">
            <a:noFill/>
          </a:ln>
        </p:spPr>
        <p:txBody>
          <a:bodyPr wrap="none">
            <a:spAutoFit/>
          </a:bodyPr>
          <a:p>
            <a:pPr defTabSz="914400">
              <a:tabLst>
                <a:tab pos="1235075" algn="l"/>
                <a:tab pos="2857500" algn="l"/>
              </a:tabLst>
            </a:pPr>
            <a:r>
              <a:rPr lang="zh-CN" altLang="en-US" b="1" dirty="0">
                <a:latin typeface="Times New Roman" panose="02020603050405020304" pitchFamily="18" charset="0"/>
              </a:rPr>
              <a:t>公理</a:t>
            </a:r>
            <a:r>
              <a:rPr lang="en-US" altLang="zh-CN" b="1" dirty="0">
                <a:latin typeface="Times New Roman" panose="02020603050405020304" pitchFamily="18" charset="0"/>
              </a:rPr>
              <a:t>1	</a:t>
            </a:r>
            <a:r>
              <a:rPr lang="zh-CN" altLang="en-US" b="1" dirty="0">
                <a:latin typeface="Times New Roman" panose="02020603050405020304" pitchFamily="18" charset="0"/>
              </a:rPr>
              <a:t>交换律</a:t>
            </a:r>
            <a:r>
              <a:rPr lang="zh-CN" altLang="en-US" dirty="0">
                <a:latin typeface="Times New Roman" panose="02020603050405020304" pitchFamily="18" charset="0"/>
              </a:rPr>
              <a:t> 	</a:t>
            </a:r>
            <a:r>
              <a:rPr lang="en-US" altLang="zh-CN" i="1" dirty="0">
                <a:latin typeface="Times New Roman" panose="02020603050405020304" pitchFamily="18" charset="0"/>
              </a:rPr>
              <a:t>A+B=B+A,  A </a:t>
            </a:r>
            <a:r>
              <a:rPr lang="en-US" altLang="zh-CN" i="1" dirty="0">
                <a:latin typeface="Times New Roman" panose="02020603050405020304" pitchFamily="18" charset="0"/>
                <a:sym typeface="Symbol" panose="05050102010706020507" pitchFamily="18" charset="2"/>
              </a:rPr>
              <a:t> B=B  A</a:t>
            </a:r>
            <a:endParaRPr lang="en-US" altLang="zh-CN" i="1" dirty="0">
              <a:latin typeface="Times New Roman" panose="02020603050405020304" pitchFamily="18" charset="0"/>
              <a:sym typeface="Symbol" panose="05050102010706020507" pitchFamily="18" charset="2"/>
            </a:endParaRPr>
          </a:p>
        </p:txBody>
      </p:sp>
      <p:sp>
        <p:nvSpPr>
          <p:cNvPr id="152579" name="Text Box 3"/>
          <p:cNvSpPr txBox="1"/>
          <p:nvPr/>
        </p:nvSpPr>
        <p:spPr>
          <a:xfrm>
            <a:off x="635000" y="1851025"/>
            <a:ext cx="6127750" cy="1289050"/>
          </a:xfrm>
          <a:prstGeom prst="rect">
            <a:avLst/>
          </a:prstGeom>
          <a:noFill/>
          <a:ln w="9525">
            <a:noFill/>
          </a:ln>
        </p:spPr>
        <p:txBody>
          <a:bodyPr wrap="none">
            <a:spAutoFit/>
          </a:bodyPr>
          <a:p>
            <a:pPr defTabSz="914400">
              <a:lnSpc>
                <a:spcPct val="140000"/>
              </a:lnSpc>
              <a:tabLst>
                <a:tab pos="1235075" algn="l"/>
                <a:tab pos="2857500" algn="l"/>
              </a:tabLst>
            </a:pPr>
            <a:r>
              <a:rPr lang="zh-CN" altLang="en-US" b="1" dirty="0">
                <a:latin typeface="Times New Roman" panose="02020603050405020304" pitchFamily="18" charset="0"/>
              </a:rPr>
              <a:t>公理</a:t>
            </a:r>
            <a:r>
              <a:rPr lang="en-US" altLang="zh-CN" b="1" dirty="0">
                <a:latin typeface="Times New Roman" panose="02020603050405020304" pitchFamily="18" charset="0"/>
              </a:rPr>
              <a:t>2	</a:t>
            </a:r>
            <a:r>
              <a:rPr lang="zh-CN" altLang="en-US" b="1" dirty="0">
                <a:latin typeface="Times New Roman" panose="02020603050405020304" pitchFamily="18" charset="0"/>
              </a:rPr>
              <a:t>结合律</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A+B</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B+C</a:t>
            </a:r>
            <a:r>
              <a:rPr lang="en-US" altLang="zh-CN" dirty="0">
                <a:latin typeface="Times New Roman" panose="02020603050405020304" pitchFamily="18" charset="0"/>
              </a:rPr>
              <a:t>), </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 B</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C</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B  C</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152580" name="Text Box 4"/>
          <p:cNvSpPr txBox="1"/>
          <p:nvPr/>
        </p:nvSpPr>
        <p:spPr>
          <a:xfrm>
            <a:off x="619125" y="3005138"/>
            <a:ext cx="7262813" cy="1289050"/>
          </a:xfrm>
          <a:prstGeom prst="rect">
            <a:avLst/>
          </a:prstGeom>
          <a:noFill/>
          <a:ln w="9525">
            <a:noFill/>
          </a:ln>
        </p:spPr>
        <p:txBody>
          <a:bodyPr wrap="none">
            <a:spAutoFit/>
          </a:bodyPr>
          <a:p>
            <a:pPr defTabSz="914400">
              <a:lnSpc>
                <a:spcPct val="140000"/>
              </a:lnSpc>
              <a:tabLst>
                <a:tab pos="1235075" algn="l"/>
                <a:tab pos="2857500" algn="l"/>
              </a:tabLst>
            </a:pPr>
            <a:r>
              <a:rPr lang="zh-CN" altLang="en-US" b="1" dirty="0">
                <a:latin typeface="Times New Roman" panose="02020603050405020304" pitchFamily="18" charset="0"/>
              </a:rPr>
              <a:t>公理</a:t>
            </a:r>
            <a:r>
              <a:rPr lang="en-US" altLang="zh-CN" b="1" dirty="0">
                <a:latin typeface="Times New Roman" panose="02020603050405020304" pitchFamily="18" charset="0"/>
              </a:rPr>
              <a:t>3	</a:t>
            </a:r>
            <a:r>
              <a:rPr lang="zh-CN" altLang="en-US" b="1" dirty="0">
                <a:latin typeface="Times New Roman" panose="02020603050405020304" pitchFamily="18" charset="0"/>
              </a:rPr>
              <a:t>分配律</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 =(</a:t>
            </a:r>
            <a:r>
              <a:rPr lang="en-US" altLang="zh-CN" i="1" dirty="0">
                <a:latin typeface="Times New Roman" panose="02020603050405020304" pitchFamily="18" charset="0"/>
              </a:rPr>
              <a:t>A+B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B+C</a:t>
            </a:r>
            <a:r>
              <a:rPr lang="en-US" altLang="zh-CN" dirty="0">
                <a:latin typeface="Times New Roman" panose="02020603050405020304" pitchFamily="18" charset="0"/>
              </a:rPr>
              <a:t>), </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B+C</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  B+A  C</a:t>
            </a:r>
            <a:endParaRPr lang="en-US" altLang="zh-CN" i="1" dirty="0">
              <a:latin typeface="Times New Roman" panose="02020603050405020304" pitchFamily="18" charset="0"/>
              <a:sym typeface="Symbol" panose="05050102010706020507" pitchFamily="18" charset="2"/>
            </a:endParaRPr>
          </a:p>
        </p:txBody>
      </p:sp>
      <p:sp>
        <p:nvSpPr>
          <p:cNvPr id="152581" name="Text Box 5"/>
          <p:cNvSpPr txBox="1"/>
          <p:nvPr/>
        </p:nvSpPr>
        <p:spPr>
          <a:xfrm>
            <a:off x="611188" y="4337050"/>
            <a:ext cx="5664200" cy="946150"/>
          </a:xfrm>
          <a:prstGeom prst="rect">
            <a:avLst/>
          </a:prstGeom>
          <a:noFill/>
          <a:ln w="9525">
            <a:noFill/>
          </a:ln>
        </p:spPr>
        <p:txBody>
          <a:bodyPr wrap="none">
            <a:spAutoFit/>
          </a:bodyPr>
          <a:p>
            <a:pPr defTabSz="914400">
              <a:tabLst>
                <a:tab pos="1235075" algn="l"/>
                <a:tab pos="2857500" algn="l"/>
              </a:tabLst>
            </a:pPr>
            <a:r>
              <a:rPr lang="zh-CN" altLang="en-US" b="1" dirty="0">
                <a:latin typeface="Times New Roman" panose="02020603050405020304" pitchFamily="18" charset="0"/>
              </a:rPr>
              <a:t>公理</a:t>
            </a:r>
            <a:r>
              <a:rPr lang="en-US" altLang="zh-CN" b="1" dirty="0">
                <a:latin typeface="Times New Roman" panose="02020603050405020304" pitchFamily="18" charset="0"/>
              </a:rPr>
              <a:t>4	0</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律</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+ 0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A </a:t>
            </a:r>
            <a:r>
              <a:rPr lang="en-US" altLang="zh-CN" dirty="0">
                <a:latin typeface="Times New Roman" panose="02020603050405020304" pitchFamily="18" charset="0"/>
                <a:sym typeface="Symbol" panose="05050102010706020507" pitchFamily="18" charset="2"/>
              </a:rPr>
              <a:t> 1=</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defTabSz="914400">
              <a:tabLst>
                <a:tab pos="1235075" algn="l"/>
                <a:tab pos="2857500" algn="l"/>
              </a:tabLst>
            </a:pPr>
            <a:r>
              <a:rPr lang="en-US" altLang="zh-CN" i="1" dirty="0">
                <a:latin typeface="Times New Roman" panose="02020603050405020304" pitchFamily="18" charset="0"/>
                <a:sym typeface="Symbol" panose="05050102010706020507" pitchFamily="18" charset="2"/>
              </a:rPr>
              <a:t>                                 A</a:t>
            </a:r>
            <a:r>
              <a:rPr lang="en-US" altLang="zh-CN" dirty="0">
                <a:latin typeface="Times New Roman" panose="02020603050405020304" pitchFamily="18" charset="0"/>
                <a:sym typeface="Symbol" panose="05050102010706020507" pitchFamily="18" charset="2"/>
              </a:rPr>
              <a:t>+1=1, </a:t>
            </a:r>
            <a:r>
              <a:rPr lang="en-US" altLang="zh-CN" i="1" dirty="0">
                <a:latin typeface="Times New Roman" panose="02020603050405020304" pitchFamily="18" charset="0"/>
                <a:sym typeface="Symbol" panose="05050102010706020507" pitchFamily="18" charset="2"/>
              </a:rPr>
              <a:t>A </a:t>
            </a:r>
            <a:r>
              <a:rPr lang="en-US" altLang="zh-CN" dirty="0">
                <a:latin typeface="Times New Roman" panose="02020603050405020304" pitchFamily="18" charset="0"/>
                <a:sym typeface="Symbol" panose="05050102010706020507" pitchFamily="18" charset="2"/>
              </a:rPr>
              <a:t> 0=0</a:t>
            </a:r>
            <a:r>
              <a:rPr lang="zh-CN" altLang="en-US" dirty="0">
                <a:latin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sym typeface="Symbol" panose="05050102010706020507" pitchFamily="18" charset="2"/>
            </a:endParaRPr>
          </a:p>
        </p:txBody>
      </p:sp>
      <p:grpSp>
        <p:nvGrpSpPr>
          <p:cNvPr id="2" name="Group 6"/>
          <p:cNvGrpSpPr/>
          <p:nvPr/>
        </p:nvGrpSpPr>
        <p:grpSpPr>
          <a:xfrm>
            <a:off x="623888" y="5405438"/>
            <a:ext cx="5440362" cy="519112"/>
            <a:chOff x="375" y="3182"/>
            <a:chExt cx="3427" cy="327"/>
          </a:xfrm>
        </p:grpSpPr>
        <p:sp>
          <p:nvSpPr>
            <p:cNvPr id="60424" name="Text Box 7"/>
            <p:cNvSpPr txBox="1"/>
            <p:nvPr/>
          </p:nvSpPr>
          <p:spPr>
            <a:xfrm>
              <a:off x="375" y="3182"/>
              <a:ext cx="3427" cy="327"/>
            </a:xfrm>
            <a:prstGeom prst="rect">
              <a:avLst/>
            </a:prstGeom>
            <a:noFill/>
            <a:ln w="9525">
              <a:noFill/>
            </a:ln>
          </p:spPr>
          <p:txBody>
            <a:bodyPr wrap="none">
              <a:spAutoFit/>
            </a:bodyPr>
            <a:p>
              <a:pPr defTabSz="914400">
                <a:tabLst>
                  <a:tab pos="1235075" algn="l"/>
                  <a:tab pos="2857500" algn="l"/>
                </a:tabLst>
              </a:pPr>
              <a:r>
                <a:rPr lang="zh-CN" altLang="en-US" b="1" dirty="0">
                  <a:latin typeface="Times New Roman" panose="02020603050405020304" pitchFamily="18" charset="0"/>
                </a:rPr>
                <a:t>公理</a:t>
              </a:r>
              <a:r>
                <a:rPr lang="en-US" altLang="zh-CN" b="1" dirty="0">
                  <a:latin typeface="Times New Roman" panose="02020603050405020304" pitchFamily="18" charset="0"/>
                </a:rPr>
                <a:t>5	</a:t>
              </a:r>
              <a:r>
                <a:rPr lang="zh-CN" altLang="en-US" b="1" dirty="0">
                  <a:latin typeface="Times New Roman" panose="02020603050405020304" pitchFamily="18" charset="0"/>
                </a:rPr>
                <a:t>互补律  	</a:t>
              </a:r>
              <a:r>
                <a:rPr lang="en-US" altLang="zh-CN" i="1" dirty="0">
                  <a:latin typeface="Times New Roman" panose="02020603050405020304" pitchFamily="18" charset="0"/>
                </a:rPr>
                <a:t>A+ A</a:t>
              </a:r>
              <a:r>
                <a:rPr lang="en-US" altLang="zh-CN" dirty="0">
                  <a:latin typeface="Times New Roman" panose="02020603050405020304" pitchFamily="18" charset="0"/>
                </a:rPr>
                <a:t> =1,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sym typeface="Symbol" panose="05050102010706020507" pitchFamily="18" charset="2"/>
              </a:endParaRPr>
            </a:p>
          </p:txBody>
        </p:sp>
        <p:sp>
          <p:nvSpPr>
            <p:cNvPr id="60425" name="Line 8"/>
            <p:cNvSpPr/>
            <p:nvPr/>
          </p:nvSpPr>
          <p:spPr>
            <a:xfrm>
              <a:off x="2582" y="3267"/>
              <a:ext cx="96" cy="0"/>
            </a:xfrm>
            <a:prstGeom prst="line">
              <a:avLst/>
            </a:prstGeom>
            <a:ln w="9525" cap="flat" cmpd="sng">
              <a:solidFill>
                <a:schemeClr val="tx1"/>
              </a:solidFill>
              <a:prstDash val="solid"/>
              <a:headEnd type="none" w="med" len="med"/>
              <a:tailEnd type="none" w="med" len="med"/>
            </a:ln>
          </p:spPr>
        </p:sp>
        <p:sp>
          <p:nvSpPr>
            <p:cNvPr id="60426" name="Line 9"/>
            <p:cNvSpPr/>
            <p:nvPr/>
          </p:nvSpPr>
          <p:spPr>
            <a:xfrm>
              <a:off x="3383" y="3267"/>
              <a:ext cx="96" cy="0"/>
            </a:xfrm>
            <a:prstGeom prst="line">
              <a:avLst/>
            </a:prstGeom>
            <a:ln w="9525" cap="flat" cmpd="sng">
              <a:solidFill>
                <a:schemeClr val="tx1"/>
              </a:solidFill>
              <a:prstDash val="solid"/>
              <a:headEnd type="none" w="med" len="med"/>
              <a:tailEnd type="none" w="med" len="med"/>
            </a:ln>
          </p:spPr>
        </p:sp>
      </p:grpSp>
      <p:sp>
        <p:nvSpPr>
          <p:cNvPr id="152586" name="Rectangle 10"/>
          <p:cNvSpPr>
            <a:spLocks noChangeArrowheads="1"/>
          </p:cNvSpPr>
          <p:nvPr/>
        </p:nvSpPr>
        <p:spPr bwMode="auto">
          <a:xfrm>
            <a:off x="360363" y="549275"/>
            <a:ext cx="3068638" cy="584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3200" b="1" i="0" u="none" strike="noStrike" kern="1200" cap="none" spc="0" normalizeH="0" baseline="0" noProof="0" dirty="0">
                <a:ln>
                  <a:noFill/>
                </a:ln>
                <a:solidFill>
                  <a:schemeClr val="bg2">
                    <a:lumMod val="60000"/>
                    <a:lumOff val="40000"/>
                  </a:schemeClr>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满足下列公理</a:t>
            </a:r>
            <a:r>
              <a:rPr kumimoji="1" lang="zh-CN" altLang="en-US" sz="3200" b="1" i="0" u="none" strike="noStrike" kern="1200" cap="none" spc="0" normalizeH="0" baseline="0" noProof="0" dirty="0">
                <a:ln>
                  <a:noFill/>
                </a:ln>
                <a:solidFill>
                  <a:schemeClr val="bg2">
                    <a:lumMod val="60000"/>
                    <a:lumOff val="40000"/>
                  </a:schemeClr>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endParaRPr kumimoji="1" lang="zh-CN" altLang="en-US" sz="3200" b="1" i="0" u="none" strike="noStrike" kern="1200" cap="none" spc="0" normalizeH="0" baseline="0" noProof="0" dirty="0">
              <a:ln>
                <a:noFill/>
              </a:ln>
              <a:solidFill>
                <a:schemeClr val="bg2">
                  <a:lumMod val="60000"/>
                  <a:lumOff val="40000"/>
                </a:schemeClr>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8">
                                            <p:txEl>
                                              <p:charRg st="0" end="31"/>
                                            </p:txEl>
                                          </p:spTgt>
                                        </p:tgtEl>
                                        <p:attrNameLst>
                                          <p:attrName>style.visibility</p:attrName>
                                        </p:attrNameLst>
                                      </p:cBhvr>
                                      <p:to>
                                        <p:strVal val="visible"/>
                                      </p:to>
                                    </p:set>
                                    <p:animEffect transition="in" filter="wipe(left)">
                                      <p:cBhvr>
                                        <p:cTn id="7" dur="500"/>
                                        <p:tgtEl>
                                          <p:spTgt spid="152578">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9">
                                            <p:txEl>
                                              <p:charRg st="0" end="53"/>
                                            </p:txEl>
                                          </p:spTgt>
                                        </p:tgtEl>
                                        <p:attrNameLst>
                                          <p:attrName>style.visibility</p:attrName>
                                        </p:attrNameLst>
                                      </p:cBhvr>
                                      <p:to>
                                        <p:strVal val="visible"/>
                                      </p:to>
                                    </p:set>
                                    <p:animEffect transition="in" filter="wipe(left)">
                                      <p:cBhvr>
                                        <p:cTn id="12" dur="500"/>
                                        <p:tgtEl>
                                          <p:spTgt spid="152579">
                                            <p:txEl>
                                              <p:charRg st="0"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80">
                                            <p:txEl>
                                              <p:charRg st="0" end="66"/>
                                            </p:txEl>
                                          </p:spTgt>
                                        </p:tgtEl>
                                        <p:attrNameLst>
                                          <p:attrName>style.visibility</p:attrName>
                                        </p:attrNameLst>
                                      </p:cBhvr>
                                      <p:to>
                                        <p:strVal val="visible"/>
                                      </p:to>
                                    </p:set>
                                    <p:animEffect transition="in" filter="wipe(left)">
                                      <p:cBhvr>
                                        <p:cTn id="17" dur="500"/>
                                        <p:tgtEl>
                                          <p:spTgt spid="152580">
                                            <p:txEl>
                                              <p:charRg st="0"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81">
                                            <p:txEl>
                                              <p:charRg st="0" end="29"/>
                                            </p:txEl>
                                          </p:spTgt>
                                        </p:tgtEl>
                                        <p:attrNameLst>
                                          <p:attrName>style.visibility</p:attrName>
                                        </p:attrNameLst>
                                      </p:cBhvr>
                                      <p:to>
                                        <p:strVal val="visible"/>
                                      </p:to>
                                    </p:set>
                                    <p:animEffect transition="in" filter="wipe(left)">
                                      <p:cBhvr>
                                        <p:cTn id="22" dur="500"/>
                                        <p:tgtEl>
                                          <p:spTgt spid="152581">
                                            <p:txEl>
                                              <p:charRg st="0" end="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2581">
                                            <p:txEl>
                                              <p:charRg st="29" end="78"/>
                                            </p:txEl>
                                          </p:spTgt>
                                        </p:tgtEl>
                                        <p:attrNameLst>
                                          <p:attrName>style.visibility</p:attrName>
                                        </p:attrNameLst>
                                      </p:cBhvr>
                                      <p:to>
                                        <p:strVal val="visible"/>
                                      </p:to>
                                    </p:set>
                                    <p:animEffect transition="in" filter="wipe(left)">
                                      <p:cBhvr>
                                        <p:cTn id="27" dur="500"/>
                                        <p:tgtEl>
                                          <p:spTgt spid="152581">
                                            <p:txEl>
                                              <p:charRg st="29" end="7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p:bldP spid="152579" grpId="0" build="p"/>
      <p:bldP spid="152580" grpId="0" build="p"/>
      <p:bldP spid="15258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a:spLocks noChangeArrowheads="1"/>
          </p:cNvSpPr>
          <p:nvPr/>
        </p:nvSpPr>
        <p:spPr bwMode="auto">
          <a:xfrm>
            <a:off x="392113" y="617538"/>
            <a:ext cx="4178300"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2.1.3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逻辑函数的表示法</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15363" name="Text Box 3"/>
          <p:cNvSpPr txBox="1">
            <a:spLocks noChangeArrowheads="1"/>
          </p:cNvSpPr>
          <p:nvPr/>
        </p:nvSpPr>
        <p:spPr bwMode="auto">
          <a:xfrm>
            <a:off x="544513" y="1379538"/>
            <a:ext cx="26638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一、逻辑表达式</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5364" name="Text Box 4"/>
          <p:cNvSpPr txBox="1"/>
          <p:nvPr/>
        </p:nvSpPr>
        <p:spPr>
          <a:xfrm>
            <a:off x="673100" y="2047875"/>
            <a:ext cx="8480425" cy="522288"/>
          </a:xfrm>
          <a:prstGeom prst="rect">
            <a:avLst/>
          </a:prstGeom>
          <a:noFill/>
          <a:ln w="9525">
            <a:noFill/>
          </a:ln>
        </p:spPr>
        <p:txBody>
          <a:bodyPr wrap="none">
            <a:spAutoFit/>
          </a:bodyPr>
          <a:p>
            <a:r>
              <a:rPr lang="zh-CN" altLang="en-US" b="1" dirty="0">
                <a:latin typeface="Times New Roman" panose="02020603050405020304" pitchFamily="18" charset="0"/>
              </a:rPr>
              <a:t>由逻辑变量、常量和逻辑运算符构成的合法表达式。</a:t>
            </a:r>
            <a:endParaRPr lang="zh-CN" altLang="en-US" b="1" dirty="0">
              <a:latin typeface="Times New Roman" panose="02020603050405020304" pitchFamily="18" charset="0"/>
            </a:endParaRPr>
          </a:p>
        </p:txBody>
      </p:sp>
      <p:grpSp>
        <p:nvGrpSpPr>
          <p:cNvPr id="2" name="Group 11"/>
          <p:cNvGrpSpPr/>
          <p:nvPr/>
        </p:nvGrpSpPr>
        <p:grpSpPr>
          <a:xfrm>
            <a:off x="1195388" y="3930650"/>
            <a:ext cx="6653212" cy="523875"/>
            <a:chOff x="766" y="2369"/>
            <a:chExt cx="4191" cy="330"/>
          </a:xfrm>
        </p:grpSpPr>
        <p:sp>
          <p:nvSpPr>
            <p:cNvPr id="2062" name="Text Box 5"/>
            <p:cNvSpPr txBox="1"/>
            <p:nvPr/>
          </p:nvSpPr>
          <p:spPr>
            <a:xfrm>
              <a:off x="766" y="2369"/>
              <a:ext cx="3171" cy="330"/>
            </a:xfrm>
            <a:prstGeom prst="rect">
              <a:avLst/>
            </a:prstGeom>
            <a:noFill/>
            <a:ln w="9525">
              <a:noFill/>
            </a:ln>
          </p:spPr>
          <p:txBody>
            <a:bodyPr wrap="none">
              <a:spAutoFit/>
            </a:bodyPr>
            <a:p>
              <a:pPr>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进行</a:t>
              </a:r>
              <a:r>
                <a:rPr lang="en-US" altLang="zh-CN" b="1" dirty="0">
                  <a:latin typeface="Times New Roman" panose="02020603050405020304" pitchFamily="18" charset="0"/>
                </a:rPr>
                <a:t>"</a:t>
              </a:r>
              <a:r>
                <a:rPr lang="zh-CN" altLang="en-US" b="1" dirty="0">
                  <a:latin typeface="Times New Roman" panose="02020603050405020304" pitchFamily="18" charset="0"/>
                </a:rPr>
                <a:t>非</a:t>
              </a:r>
              <a:r>
                <a:rPr lang="en-US" altLang="zh-CN" b="1" dirty="0">
                  <a:latin typeface="Times New Roman" panose="02020603050405020304" pitchFamily="18" charset="0"/>
                </a:rPr>
                <a:t>"</a:t>
              </a:r>
              <a:r>
                <a:rPr lang="zh-CN" altLang="en-US" b="1" dirty="0">
                  <a:latin typeface="Times New Roman" panose="02020603050405020304" pitchFamily="18" charset="0"/>
                </a:rPr>
                <a:t>运算可不加括号</a:t>
              </a:r>
              <a:r>
                <a:rPr lang="en-US" altLang="zh-CN" b="1" dirty="0">
                  <a:latin typeface="Times New Roman" panose="02020603050405020304" pitchFamily="18" charset="0"/>
                </a:rPr>
                <a:t>, </a:t>
              </a:r>
              <a:r>
                <a:rPr lang="zh-CN" altLang="en-US" b="1" dirty="0">
                  <a:latin typeface="Times New Roman" panose="02020603050405020304" pitchFamily="18" charset="0"/>
                </a:rPr>
                <a:t>如</a:t>
              </a:r>
              <a:endParaRPr lang="zh-CN" altLang="en-US" b="1" dirty="0">
                <a:latin typeface="Times New Roman" panose="02020603050405020304" pitchFamily="18" charset="0"/>
              </a:endParaRPr>
            </a:p>
          </p:txBody>
        </p:sp>
        <p:graphicFrame>
          <p:nvGraphicFramePr>
            <p:cNvPr id="2051" name="Object 1025"/>
            <p:cNvGraphicFramePr>
              <a:graphicFrameLocks noChangeAspect="1"/>
            </p:cNvGraphicFramePr>
            <p:nvPr/>
          </p:nvGraphicFramePr>
          <p:xfrm>
            <a:off x="3893" y="2401"/>
            <a:ext cx="1064" cy="255"/>
          </p:xfrm>
          <a:graphic>
            <a:graphicData uri="http://schemas.openxmlformats.org/presentationml/2006/ole">
              <mc:AlternateContent xmlns:mc="http://schemas.openxmlformats.org/markup-compatibility/2006">
                <mc:Choice xmlns:v="urn:schemas-microsoft-com:vml" Requires="v">
                  <p:oleObj spid="_x0000_s3080" name="" r:id="rId1" imgW="1688465" imgH="406400" progId="Equation.3">
                    <p:embed/>
                  </p:oleObj>
                </mc:Choice>
                <mc:Fallback>
                  <p:oleObj name="" r:id="rId1" imgW="1688465" imgH="406400" progId="Equation.3">
                    <p:embed/>
                    <p:pic>
                      <p:nvPicPr>
                        <p:cNvPr id="0" name="图片 3079"/>
                        <p:cNvPicPr/>
                        <p:nvPr/>
                      </p:nvPicPr>
                      <p:blipFill>
                        <a:blip r:embed="rId2"/>
                        <a:stretch>
                          <a:fillRect/>
                        </a:stretch>
                      </p:blipFill>
                      <p:spPr>
                        <a:xfrm>
                          <a:off x="3893" y="2401"/>
                          <a:ext cx="1064" cy="255"/>
                        </a:xfrm>
                        <a:prstGeom prst="rect">
                          <a:avLst/>
                        </a:prstGeom>
                        <a:noFill/>
                        <a:ln w="38100">
                          <a:noFill/>
                          <a:miter/>
                        </a:ln>
                      </p:spPr>
                    </p:pic>
                  </p:oleObj>
                </mc:Fallback>
              </mc:AlternateContent>
            </a:graphicData>
          </a:graphic>
        </p:graphicFrame>
      </p:grpSp>
      <p:sp>
        <p:nvSpPr>
          <p:cNvPr id="15368" name="Text Box 8"/>
          <p:cNvSpPr txBox="1"/>
          <p:nvPr/>
        </p:nvSpPr>
        <p:spPr>
          <a:xfrm>
            <a:off x="1216025" y="4510088"/>
            <a:ext cx="6529388" cy="523875"/>
          </a:xfrm>
          <a:prstGeom prst="rect">
            <a:avLst/>
          </a:prstGeom>
          <a:noFill/>
          <a:ln w="9525">
            <a:noFill/>
          </a:ln>
        </p:spPr>
        <p:txBody>
          <a:bodyPr wrap="none">
            <a:spAutoFit/>
          </a:bodyPr>
          <a:p>
            <a:pPr>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运算符一般可省略</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i="1" dirty="0">
                <a:latin typeface="Times New Roman" panose="02020603050405020304" pitchFamily="18" charset="0"/>
                <a:sym typeface="Symbol" panose="05050102010706020507" pitchFamily="18" charset="2"/>
              </a:rPr>
              <a:t>B</a:t>
            </a:r>
            <a:r>
              <a:rPr lang="zh-CN" altLang="zh-CN" b="1" dirty="0">
                <a:latin typeface="Times New Roman" panose="02020603050405020304" pitchFamily="18" charset="0"/>
                <a:sym typeface="Symbol" panose="05050102010706020507" pitchFamily="18" charset="2"/>
              </a:rPr>
              <a:t>可写成</a:t>
            </a:r>
            <a:r>
              <a:rPr lang="en-US" altLang="zh-CN" b="1" i="1" dirty="0">
                <a:latin typeface="Times New Roman" panose="02020603050405020304" pitchFamily="18" charset="0"/>
                <a:sym typeface="Symbol" panose="05050102010706020507" pitchFamily="18" charset="2"/>
              </a:rPr>
              <a:t>AB</a:t>
            </a:r>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sp>
        <p:nvSpPr>
          <p:cNvPr id="15369" name="Text Box 9"/>
          <p:cNvSpPr txBox="1"/>
          <p:nvPr/>
        </p:nvSpPr>
        <p:spPr>
          <a:xfrm>
            <a:off x="1217613" y="5027613"/>
            <a:ext cx="6672262" cy="1152525"/>
          </a:xfrm>
          <a:prstGeom prst="rect">
            <a:avLst/>
          </a:prstGeom>
          <a:noFill/>
          <a:ln w="9525">
            <a:noFill/>
          </a:ln>
        </p:spPr>
        <p:txBody>
          <a:bodyPr>
            <a:spAutoFit/>
          </a:bodyPr>
          <a:p>
            <a:pPr>
              <a:lnSpc>
                <a:spcPct val="130000"/>
              </a:lnSpc>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可根据先</a:t>
            </a:r>
            <a:r>
              <a:rPr lang="en-US" altLang="zh-CN" b="1" dirty="0">
                <a:latin typeface="Times New Roman" panose="02020603050405020304" pitchFamily="18" charset="0"/>
              </a:rPr>
              <a:t>"</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后</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的顺序去括号</a:t>
            </a:r>
            <a:r>
              <a:rPr lang="en-US" altLang="zh-CN" b="1" dirty="0">
                <a:latin typeface="Times New Roman" panose="02020603050405020304" pitchFamily="18" charset="0"/>
              </a:rPr>
              <a:t>, </a:t>
            </a:r>
            <a:r>
              <a:rPr lang="zh-CN" altLang="en-US" b="1" dirty="0">
                <a:latin typeface="Times New Roman" panose="02020603050405020304" pitchFamily="18" charset="0"/>
              </a:rPr>
              <a:t>如：</a:t>
            </a:r>
            <a:br>
              <a:rPr lang="zh-CN" altLang="en-US" b="1" dirty="0">
                <a:latin typeface="Times New Roman" panose="02020603050405020304" pitchFamily="18" charset="0"/>
              </a:rPr>
            </a:b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AB</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en-US" altLang="zh-CN" b="1" i="1" dirty="0">
                <a:latin typeface="Times New Roman" panose="02020603050405020304" pitchFamily="18" charset="0"/>
              </a:rPr>
              <a:t>CD</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i="1" dirty="0">
                <a:latin typeface="Times New Roman" panose="02020603050405020304" pitchFamily="18" charset="0"/>
              </a:rPr>
              <a:t>AB</a:t>
            </a:r>
            <a:r>
              <a:rPr lang="zh-CN" altLang="en-US" b="1" dirty="0">
                <a:latin typeface="Times New Roman" panose="02020603050405020304" pitchFamily="18" charset="0"/>
              </a:rPr>
              <a:t>＋</a:t>
            </a:r>
            <a:r>
              <a:rPr lang="en-US" altLang="zh-CN" b="1" i="1" dirty="0">
                <a:latin typeface="Times New Roman" panose="02020603050405020304" pitchFamily="18" charset="0"/>
              </a:rPr>
              <a:t>CD</a:t>
            </a:r>
            <a:endParaRPr lang="en-US" altLang="zh-CN" b="1" dirty="0">
              <a:latin typeface="Times New Roman" panose="02020603050405020304" pitchFamily="18" charset="0"/>
            </a:endParaRPr>
          </a:p>
        </p:txBody>
      </p:sp>
      <p:grpSp>
        <p:nvGrpSpPr>
          <p:cNvPr id="3" name="Group 15"/>
          <p:cNvGrpSpPr/>
          <p:nvPr/>
        </p:nvGrpSpPr>
        <p:grpSpPr>
          <a:xfrm>
            <a:off x="1512888" y="2698750"/>
            <a:ext cx="4410075" cy="546100"/>
            <a:chOff x="953" y="1700"/>
            <a:chExt cx="2778" cy="344"/>
          </a:xfrm>
        </p:grpSpPr>
        <p:sp>
          <p:nvSpPr>
            <p:cNvPr id="2061" name="Text Box 12"/>
            <p:cNvSpPr txBox="1"/>
            <p:nvPr/>
          </p:nvSpPr>
          <p:spPr>
            <a:xfrm>
              <a:off x="953" y="1702"/>
              <a:ext cx="571" cy="330"/>
            </a:xfrm>
            <a:prstGeom prst="rect">
              <a:avLst/>
            </a:prstGeom>
            <a:noFill/>
            <a:ln w="9525">
              <a:noFill/>
            </a:ln>
          </p:spPr>
          <p:txBody>
            <a:bodyPr wrap="none">
              <a:spAutoFit/>
            </a:bodyPr>
            <a:p>
              <a:r>
                <a:rPr lang="zh-CN" altLang="en-US" b="1" dirty="0">
                  <a:latin typeface="Times New Roman" panose="02020603050405020304" pitchFamily="18" charset="0"/>
                </a:rPr>
                <a:t>例：</a:t>
              </a:r>
              <a:endParaRPr lang="zh-CN" altLang="en-US" b="1" dirty="0">
                <a:latin typeface="Times New Roman" panose="02020603050405020304" pitchFamily="18" charset="0"/>
              </a:endParaRPr>
            </a:p>
          </p:txBody>
        </p:sp>
        <p:graphicFrame>
          <p:nvGraphicFramePr>
            <p:cNvPr id="2050" name="Object 1024"/>
            <p:cNvGraphicFramePr>
              <a:graphicFrameLocks noChangeAspect="1"/>
            </p:cNvGraphicFramePr>
            <p:nvPr/>
          </p:nvGraphicFramePr>
          <p:xfrm>
            <a:off x="1629" y="1700"/>
            <a:ext cx="2102" cy="344"/>
          </p:xfrm>
          <a:graphic>
            <a:graphicData uri="http://schemas.openxmlformats.org/presentationml/2006/ole">
              <mc:AlternateContent xmlns:mc="http://schemas.openxmlformats.org/markup-compatibility/2006">
                <mc:Choice xmlns:v="urn:schemas-microsoft-com:vml" Requires="v">
                  <p:oleObj spid="_x0000_s3079" name="" r:id="rId3" imgW="1397000" imgH="228600" progId="Equation.3">
                    <p:embed/>
                  </p:oleObj>
                </mc:Choice>
                <mc:Fallback>
                  <p:oleObj name="" r:id="rId3" imgW="1397000" imgH="228600" progId="Equation.3">
                    <p:embed/>
                    <p:pic>
                      <p:nvPicPr>
                        <p:cNvPr id="0" name="图片 3078"/>
                        <p:cNvPicPr/>
                        <p:nvPr/>
                      </p:nvPicPr>
                      <p:blipFill>
                        <a:blip r:embed="rId4"/>
                        <a:stretch>
                          <a:fillRect/>
                        </a:stretch>
                      </p:blipFill>
                      <p:spPr>
                        <a:xfrm>
                          <a:off x="1629" y="1700"/>
                          <a:ext cx="2102" cy="344"/>
                        </a:xfrm>
                        <a:prstGeom prst="rect">
                          <a:avLst/>
                        </a:prstGeom>
                        <a:noFill/>
                        <a:ln w="38100">
                          <a:noFill/>
                          <a:miter/>
                        </a:ln>
                      </p:spPr>
                    </p:pic>
                  </p:oleObj>
                </mc:Fallback>
              </mc:AlternateContent>
            </a:graphicData>
          </a:graphic>
        </p:graphicFrame>
      </p:grpSp>
      <p:sp>
        <p:nvSpPr>
          <p:cNvPr id="15376" name="Text Box 16"/>
          <p:cNvSpPr txBox="1"/>
          <p:nvPr/>
        </p:nvSpPr>
        <p:spPr>
          <a:xfrm>
            <a:off x="952500" y="3355975"/>
            <a:ext cx="184150" cy="519113"/>
          </a:xfrm>
          <a:prstGeom prst="rect">
            <a:avLst/>
          </a:prstGeom>
          <a:noFill/>
          <a:ln w="9525">
            <a:noFill/>
          </a:ln>
        </p:spPr>
        <p:txBody>
          <a:bodyPr wrap="none">
            <a:spAutoFit/>
          </a:bodyPr>
          <a:p>
            <a:endParaRPr lang="zh-CN" altLang="zh-CN" b="1" dirty="0">
              <a:latin typeface="Times New Roman" panose="02020603050405020304" pitchFamily="18" charset="0"/>
            </a:endParaRPr>
          </a:p>
        </p:txBody>
      </p:sp>
      <p:sp>
        <p:nvSpPr>
          <p:cNvPr id="15377" name="Text Box 17"/>
          <p:cNvSpPr txBox="1"/>
          <p:nvPr/>
        </p:nvSpPr>
        <p:spPr>
          <a:xfrm>
            <a:off x="1120775" y="3319463"/>
            <a:ext cx="4513263" cy="523875"/>
          </a:xfrm>
          <a:prstGeom prst="rect">
            <a:avLst/>
          </a:prstGeom>
          <a:noFill/>
          <a:ln w="9525">
            <a:noFill/>
          </a:ln>
        </p:spPr>
        <p:txBody>
          <a:bodyPr wrap="none">
            <a:spAutoFit/>
          </a:bodyPr>
          <a:p>
            <a:r>
              <a:rPr lang="zh-CN" altLang="en-US" b="1" dirty="0">
                <a:latin typeface="Times New Roman" panose="02020603050405020304" pitchFamily="18" charset="0"/>
              </a:rPr>
              <a:t>逻辑表达式书写省略规则：</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4">
                                            <p:txEl>
                                              <p:charRg st="0" end="24"/>
                                            </p:txEl>
                                          </p:spTgt>
                                        </p:tgtEl>
                                        <p:attrNameLst>
                                          <p:attrName>style.visibility</p:attrName>
                                        </p:attrNameLst>
                                      </p:cBhvr>
                                      <p:to>
                                        <p:strVal val="visible"/>
                                      </p:to>
                                    </p:set>
                                    <p:animEffect transition="in" filter="wipe(left)">
                                      <p:cBhvr>
                                        <p:cTn id="13" dur="500"/>
                                        <p:tgtEl>
                                          <p:spTgt spid="15364">
                                            <p:txEl>
                                              <p:charRg st="0"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nodePh="1">
                                  <p:stCondLst>
                                    <p:cond delay="0"/>
                                  </p:stCondLst>
                                  <p:endCondLst>
                                    <p:cond evt="begin" delay="0">
                                      <p:tn val="22"/>
                                    </p:cond>
                                  </p:endCondLst>
                                  <p:childTnLst>
                                    <p:set>
                                      <p:cBhvr>
                                        <p:cTn id="23" dur="1" fill="hold">
                                          <p:stCondLst>
                                            <p:cond delay="0"/>
                                          </p:stCondLst>
                                        </p:cTn>
                                        <p:tgtEl>
                                          <p:spTgt spid="15376"/>
                                        </p:tgtEl>
                                        <p:attrNameLst>
                                          <p:attrName>style.visibility</p:attrName>
                                        </p:attrNameLst>
                                      </p:cBhvr>
                                      <p:to>
                                        <p:strVal val="visible"/>
                                      </p:to>
                                    </p:set>
                                    <p:anim calcmode="lin" valueType="num">
                                      <p:cBhvr additive="base">
                                        <p:cTn id="24" dur="500" fill="hold"/>
                                        <p:tgtEl>
                                          <p:spTgt spid="15376"/>
                                        </p:tgtEl>
                                        <p:attrNameLst>
                                          <p:attrName>ppt_x</p:attrName>
                                        </p:attrNameLst>
                                      </p:cBhvr>
                                      <p:tavLst>
                                        <p:tav tm="0">
                                          <p:val>
                                            <p:strVal val="0-#ppt_w/2"/>
                                          </p:val>
                                        </p:tav>
                                        <p:tav tm="100000">
                                          <p:val>
                                            <p:strVal val="#ppt_x"/>
                                          </p:val>
                                        </p:tav>
                                      </p:tavLst>
                                    </p:anim>
                                    <p:anim calcmode="lin" valueType="num">
                                      <p:cBhvr additive="base">
                                        <p:cTn id="25"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5377"/>
                                        </p:tgtEl>
                                        <p:attrNameLst>
                                          <p:attrName>style.visibility</p:attrName>
                                        </p:attrNameLst>
                                      </p:cBhvr>
                                      <p:to>
                                        <p:strVal val="visible"/>
                                      </p:to>
                                    </p:set>
                                    <p:anim calcmode="lin" valueType="num">
                                      <p:cBhvr additive="base">
                                        <p:cTn id="30" dur="500" fill="hold"/>
                                        <p:tgtEl>
                                          <p:spTgt spid="15377"/>
                                        </p:tgtEl>
                                        <p:attrNameLst>
                                          <p:attrName>ppt_x</p:attrName>
                                        </p:attrNameLst>
                                      </p:cBhvr>
                                      <p:tavLst>
                                        <p:tav tm="0">
                                          <p:val>
                                            <p:strVal val="0-#ppt_w/2"/>
                                          </p:val>
                                        </p:tav>
                                        <p:tav tm="100000">
                                          <p:val>
                                            <p:strVal val="#ppt_x"/>
                                          </p:val>
                                        </p:tav>
                                      </p:tavLst>
                                    </p:anim>
                                    <p:anim calcmode="lin" valueType="num">
                                      <p:cBhvr additive="base">
                                        <p:cTn id="31" dur="500" fill="hold"/>
                                        <p:tgtEl>
                                          <p:spTgt spid="1537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368">
                                            <p:txEl>
                                              <p:charRg st="0" end="25"/>
                                            </p:txEl>
                                          </p:spTgt>
                                        </p:tgtEl>
                                        <p:attrNameLst>
                                          <p:attrName>style.visibility</p:attrName>
                                        </p:attrNameLst>
                                      </p:cBhvr>
                                      <p:to>
                                        <p:strVal val="visible"/>
                                      </p:to>
                                    </p:set>
                                    <p:animEffect transition="in" filter="wipe(left)">
                                      <p:cBhvr>
                                        <p:cTn id="41" dur="500"/>
                                        <p:tgtEl>
                                          <p:spTgt spid="15368">
                                            <p:txEl>
                                              <p:charRg st="0" end="2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369"/>
                                        </p:tgtEl>
                                        <p:attrNameLst>
                                          <p:attrName>style.visibility</p:attrName>
                                        </p:attrNameLst>
                                      </p:cBhvr>
                                      <p:to>
                                        <p:strVal val="visible"/>
                                      </p:to>
                                    </p:set>
                                    <p:anim calcmode="lin" valueType="num">
                                      <p:cBhvr additive="base">
                                        <p:cTn id="46" dur="500" fill="hold"/>
                                        <p:tgtEl>
                                          <p:spTgt spid="15369"/>
                                        </p:tgtEl>
                                        <p:attrNameLst>
                                          <p:attrName>ppt_x</p:attrName>
                                        </p:attrNameLst>
                                      </p:cBhvr>
                                      <p:tavLst>
                                        <p:tav tm="0">
                                          <p:val>
                                            <p:strVal val="0-#ppt_w/2"/>
                                          </p:val>
                                        </p:tav>
                                        <p:tav tm="100000">
                                          <p:val>
                                            <p:strVal val="#ppt_x"/>
                                          </p:val>
                                        </p:tav>
                                      </p:tavLst>
                                    </p:anim>
                                    <p:anim calcmode="lin" valueType="num">
                                      <p:cBhvr additive="base">
                                        <p:cTn id="47" dur="500" fill="hold"/>
                                        <p:tgtEl>
                                          <p:spTgt spid="15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build="p"/>
      <p:bldP spid="15368" grpId="0" build="p"/>
      <p:bldP spid="15369" grpId="0"/>
      <p:bldP spid="15376" grpId="0"/>
      <p:bldP spid="153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4624" name="Object 0"/>
          <p:cNvGraphicFramePr>
            <a:graphicFrameLocks noChangeAspect="1"/>
          </p:cNvGraphicFramePr>
          <p:nvPr/>
        </p:nvGraphicFramePr>
        <p:xfrm>
          <a:off x="1558925" y="5299075"/>
          <a:ext cx="3390900" cy="404813"/>
        </p:xfrm>
        <a:graphic>
          <a:graphicData uri="http://schemas.openxmlformats.org/presentationml/2006/ole">
            <mc:AlternateContent xmlns:mc="http://schemas.openxmlformats.org/markup-compatibility/2006">
              <mc:Choice xmlns:v="urn:schemas-microsoft-com:vml" Requires="v">
                <p:oleObj spid="_x0000_s3081" name="" r:id="rId1" imgW="3390900" imgH="406400" progId="Equation.3">
                  <p:embed/>
                </p:oleObj>
              </mc:Choice>
              <mc:Fallback>
                <p:oleObj name="" r:id="rId1" imgW="3390900" imgH="406400" progId="Equation.3">
                  <p:embed/>
                  <p:pic>
                    <p:nvPicPr>
                      <p:cNvPr id="0" name="图片 3080"/>
                      <p:cNvPicPr/>
                      <p:nvPr/>
                    </p:nvPicPr>
                    <p:blipFill>
                      <a:blip r:embed="rId2"/>
                      <a:stretch>
                        <a:fillRect/>
                      </a:stretch>
                    </p:blipFill>
                    <p:spPr>
                      <a:xfrm>
                        <a:off x="1558925" y="5299075"/>
                        <a:ext cx="3390900" cy="404813"/>
                      </a:xfrm>
                      <a:prstGeom prst="rect">
                        <a:avLst/>
                      </a:prstGeom>
                      <a:noFill/>
                      <a:ln w="38100">
                        <a:noFill/>
                        <a:miter/>
                      </a:ln>
                    </p:spPr>
                  </p:pic>
                </p:oleObj>
              </mc:Fallback>
            </mc:AlternateContent>
          </a:graphicData>
        </a:graphic>
      </p:graphicFrame>
      <p:graphicFrame>
        <p:nvGraphicFramePr>
          <p:cNvPr id="154625" name="Object 1"/>
          <p:cNvGraphicFramePr>
            <a:graphicFrameLocks noChangeAspect="1"/>
          </p:cNvGraphicFramePr>
          <p:nvPr/>
        </p:nvGraphicFramePr>
        <p:xfrm>
          <a:off x="1562100" y="4670425"/>
          <a:ext cx="3073400" cy="404813"/>
        </p:xfrm>
        <a:graphic>
          <a:graphicData uri="http://schemas.openxmlformats.org/presentationml/2006/ole">
            <mc:AlternateContent xmlns:mc="http://schemas.openxmlformats.org/markup-compatibility/2006">
              <mc:Choice xmlns:v="urn:schemas-microsoft-com:vml" Requires="v">
                <p:oleObj spid="_x0000_s3082" name="" r:id="rId3" imgW="3073400" imgH="406400" progId="Equation.3">
                  <p:embed/>
                </p:oleObj>
              </mc:Choice>
              <mc:Fallback>
                <p:oleObj name="" r:id="rId3" imgW="3073400" imgH="406400" progId="Equation.3">
                  <p:embed/>
                  <p:pic>
                    <p:nvPicPr>
                      <p:cNvPr id="0" name="图片 3081"/>
                      <p:cNvPicPr/>
                      <p:nvPr/>
                    </p:nvPicPr>
                    <p:blipFill>
                      <a:blip r:embed="rId4"/>
                      <a:stretch>
                        <a:fillRect/>
                      </a:stretch>
                    </p:blipFill>
                    <p:spPr>
                      <a:xfrm>
                        <a:off x="1562100" y="4670425"/>
                        <a:ext cx="3073400" cy="404813"/>
                      </a:xfrm>
                      <a:prstGeom prst="rect">
                        <a:avLst/>
                      </a:prstGeom>
                      <a:noFill/>
                      <a:ln w="38100">
                        <a:noFill/>
                        <a:miter/>
                      </a:ln>
                    </p:spPr>
                  </p:pic>
                </p:oleObj>
              </mc:Fallback>
            </mc:AlternateContent>
          </a:graphicData>
        </a:graphic>
      </p:graphicFrame>
      <p:graphicFrame>
        <p:nvGraphicFramePr>
          <p:cNvPr id="154626" name="Object 2"/>
          <p:cNvGraphicFramePr>
            <a:graphicFrameLocks noChangeAspect="1"/>
          </p:cNvGraphicFramePr>
          <p:nvPr/>
        </p:nvGraphicFramePr>
        <p:xfrm>
          <a:off x="1544638" y="4035425"/>
          <a:ext cx="3086100" cy="404813"/>
        </p:xfrm>
        <a:graphic>
          <a:graphicData uri="http://schemas.openxmlformats.org/presentationml/2006/ole">
            <mc:AlternateContent xmlns:mc="http://schemas.openxmlformats.org/markup-compatibility/2006">
              <mc:Choice xmlns:v="urn:schemas-microsoft-com:vml" Requires="v">
                <p:oleObj spid="_x0000_s3083" name="" r:id="rId5" imgW="3086100" imgH="406400" progId="Equation.3">
                  <p:embed/>
                </p:oleObj>
              </mc:Choice>
              <mc:Fallback>
                <p:oleObj name="" r:id="rId5" imgW="3086100" imgH="406400" progId="Equation.3">
                  <p:embed/>
                  <p:pic>
                    <p:nvPicPr>
                      <p:cNvPr id="0" name="图片 3082"/>
                      <p:cNvPicPr/>
                      <p:nvPr/>
                    </p:nvPicPr>
                    <p:blipFill>
                      <a:blip r:embed="rId6"/>
                      <a:stretch>
                        <a:fillRect/>
                      </a:stretch>
                    </p:blipFill>
                    <p:spPr>
                      <a:xfrm>
                        <a:off x="1544638" y="4035425"/>
                        <a:ext cx="3086100" cy="404813"/>
                      </a:xfrm>
                      <a:prstGeom prst="rect">
                        <a:avLst/>
                      </a:prstGeom>
                      <a:noFill/>
                      <a:ln w="38100">
                        <a:noFill/>
                        <a:miter/>
                      </a:ln>
                    </p:spPr>
                  </p:pic>
                </p:oleObj>
              </mc:Fallback>
            </mc:AlternateContent>
          </a:graphicData>
        </a:graphic>
      </p:graphicFrame>
      <p:graphicFrame>
        <p:nvGraphicFramePr>
          <p:cNvPr id="154627" name="Object 3"/>
          <p:cNvGraphicFramePr>
            <a:graphicFrameLocks noChangeAspect="1"/>
          </p:cNvGraphicFramePr>
          <p:nvPr/>
        </p:nvGraphicFramePr>
        <p:xfrm>
          <a:off x="1506538" y="3324225"/>
          <a:ext cx="4175125" cy="538163"/>
        </p:xfrm>
        <a:graphic>
          <a:graphicData uri="http://schemas.openxmlformats.org/presentationml/2006/ole">
            <mc:AlternateContent xmlns:mc="http://schemas.openxmlformats.org/markup-compatibility/2006">
              <mc:Choice xmlns:v="urn:schemas-microsoft-com:vml" Requires="v">
                <p:oleObj spid="_x0000_s3084" name="" r:id="rId7" imgW="1473200" imgH="228600" progId="Equation.3">
                  <p:embed/>
                </p:oleObj>
              </mc:Choice>
              <mc:Fallback>
                <p:oleObj name="" r:id="rId7" imgW="1473200" imgH="228600" progId="Equation.3">
                  <p:embed/>
                  <p:pic>
                    <p:nvPicPr>
                      <p:cNvPr id="0" name="图片 3083"/>
                      <p:cNvPicPr/>
                      <p:nvPr/>
                    </p:nvPicPr>
                    <p:blipFill>
                      <a:blip r:embed="rId8"/>
                      <a:stretch>
                        <a:fillRect/>
                      </a:stretch>
                    </p:blipFill>
                    <p:spPr>
                      <a:xfrm>
                        <a:off x="1506538" y="3324225"/>
                        <a:ext cx="4175125" cy="538163"/>
                      </a:xfrm>
                      <a:prstGeom prst="rect">
                        <a:avLst/>
                      </a:prstGeom>
                      <a:noFill/>
                      <a:ln w="38100">
                        <a:noFill/>
                        <a:miter/>
                      </a:ln>
                    </p:spPr>
                  </p:pic>
                </p:oleObj>
              </mc:Fallback>
            </mc:AlternateContent>
          </a:graphicData>
        </a:graphic>
      </p:graphicFrame>
      <p:graphicFrame>
        <p:nvGraphicFramePr>
          <p:cNvPr id="154628" name="Object 4"/>
          <p:cNvGraphicFramePr>
            <a:graphicFrameLocks noChangeAspect="1"/>
          </p:cNvGraphicFramePr>
          <p:nvPr/>
        </p:nvGraphicFramePr>
        <p:xfrm>
          <a:off x="1535113" y="2801938"/>
          <a:ext cx="3111500" cy="404812"/>
        </p:xfrm>
        <a:graphic>
          <a:graphicData uri="http://schemas.openxmlformats.org/presentationml/2006/ole">
            <mc:AlternateContent xmlns:mc="http://schemas.openxmlformats.org/markup-compatibility/2006">
              <mc:Choice xmlns:v="urn:schemas-microsoft-com:vml" Requires="v">
                <p:oleObj spid="_x0000_s3076" name="" r:id="rId9" imgW="3111500" imgH="406400" progId="Equation.3">
                  <p:embed/>
                </p:oleObj>
              </mc:Choice>
              <mc:Fallback>
                <p:oleObj name="" r:id="rId9" imgW="3111500" imgH="406400" progId="Equation.3">
                  <p:embed/>
                  <p:pic>
                    <p:nvPicPr>
                      <p:cNvPr id="0" name="图片 3075"/>
                      <p:cNvPicPr/>
                      <p:nvPr/>
                    </p:nvPicPr>
                    <p:blipFill>
                      <a:blip r:embed="rId10"/>
                      <a:stretch>
                        <a:fillRect/>
                      </a:stretch>
                    </p:blipFill>
                    <p:spPr>
                      <a:xfrm>
                        <a:off x="1535113" y="2801938"/>
                        <a:ext cx="3111500" cy="404812"/>
                      </a:xfrm>
                      <a:prstGeom prst="rect">
                        <a:avLst/>
                      </a:prstGeom>
                      <a:noFill/>
                      <a:ln w="38100">
                        <a:noFill/>
                        <a:miter/>
                      </a:ln>
                    </p:spPr>
                  </p:pic>
                </p:oleObj>
              </mc:Fallback>
            </mc:AlternateContent>
          </a:graphicData>
        </a:graphic>
      </p:graphicFrame>
      <p:graphicFrame>
        <p:nvGraphicFramePr>
          <p:cNvPr id="154629" name="Object 5"/>
          <p:cNvGraphicFramePr>
            <a:graphicFrameLocks noChangeAspect="1"/>
          </p:cNvGraphicFramePr>
          <p:nvPr/>
        </p:nvGraphicFramePr>
        <p:xfrm>
          <a:off x="1517650" y="2149475"/>
          <a:ext cx="2755900" cy="404813"/>
        </p:xfrm>
        <a:graphic>
          <a:graphicData uri="http://schemas.openxmlformats.org/presentationml/2006/ole">
            <mc:AlternateContent xmlns:mc="http://schemas.openxmlformats.org/markup-compatibility/2006">
              <mc:Choice xmlns:v="urn:schemas-microsoft-com:vml" Requires="v">
                <p:oleObj spid="_x0000_s3077" name="" r:id="rId11" imgW="2755900" imgH="406400" progId="Equation.3">
                  <p:embed/>
                </p:oleObj>
              </mc:Choice>
              <mc:Fallback>
                <p:oleObj name="" r:id="rId11" imgW="2755900" imgH="406400" progId="Equation.3">
                  <p:embed/>
                  <p:pic>
                    <p:nvPicPr>
                      <p:cNvPr id="0" name="图片 3076"/>
                      <p:cNvPicPr/>
                      <p:nvPr/>
                    </p:nvPicPr>
                    <p:blipFill>
                      <a:blip r:embed="rId12"/>
                      <a:stretch>
                        <a:fillRect/>
                      </a:stretch>
                    </p:blipFill>
                    <p:spPr>
                      <a:xfrm>
                        <a:off x="1517650" y="2149475"/>
                        <a:ext cx="2755900" cy="404813"/>
                      </a:xfrm>
                      <a:prstGeom prst="rect">
                        <a:avLst/>
                      </a:prstGeom>
                      <a:noFill/>
                      <a:ln w="38100">
                        <a:noFill/>
                        <a:miter/>
                      </a:ln>
                    </p:spPr>
                  </p:pic>
                </p:oleObj>
              </mc:Fallback>
            </mc:AlternateContent>
          </a:graphicData>
        </a:graphic>
      </p:graphicFrame>
      <p:graphicFrame>
        <p:nvGraphicFramePr>
          <p:cNvPr id="154630" name="Object 6"/>
          <p:cNvGraphicFramePr>
            <a:graphicFrameLocks noChangeAspect="1"/>
          </p:cNvGraphicFramePr>
          <p:nvPr/>
        </p:nvGraphicFramePr>
        <p:xfrm>
          <a:off x="1516063" y="1497013"/>
          <a:ext cx="2755900" cy="404812"/>
        </p:xfrm>
        <a:graphic>
          <a:graphicData uri="http://schemas.openxmlformats.org/presentationml/2006/ole">
            <mc:AlternateContent xmlns:mc="http://schemas.openxmlformats.org/markup-compatibility/2006">
              <mc:Choice xmlns:v="urn:schemas-microsoft-com:vml" Requires="v">
                <p:oleObj spid="_x0000_s3078" name="" r:id="rId13" imgW="2755900" imgH="406400" progId="Equation.3">
                  <p:embed/>
                </p:oleObj>
              </mc:Choice>
              <mc:Fallback>
                <p:oleObj name="" r:id="rId13" imgW="2755900" imgH="406400" progId="Equation.3">
                  <p:embed/>
                  <p:pic>
                    <p:nvPicPr>
                      <p:cNvPr id="0" name="图片 3077"/>
                      <p:cNvPicPr/>
                      <p:nvPr/>
                    </p:nvPicPr>
                    <p:blipFill>
                      <a:blip r:embed="rId14"/>
                      <a:stretch>
                        <a:fillRect/>
                      </a:stretch>
                    </p:blipFill>
                    <p:spPr>
                      <a:xfrm>
                        <a:off x="1516063" y="1497013"/>
                        <a:ext cx="2755900" cy="404812"/>
                      </a:xfrm>
                      <a:prstGeom prst="rect">
                        <a:avLst/>
                      </a:prstGeom>
                      <a:noFill/>
                      <a:ln w="38100">
                        <a:noFill/>
                        <a:miter/>
                      </a:ln>
                    </p:spPr>
                  </p:pic>
                </p:oleObj>
              </mc:Fallback>
            </mc:AlternateContent>
          </a:graphicData>
        </a:graphic>
      </p:graphicFrame>
      <p:sp>
        <p:nvSpPr>
          <p:cNvPr id="11" name="矩形 10"/>
          <p:cNvSpPr/>
          <p:nvPr/>
        </p:nvSpPr>
        <p:spPr>
          <a:xfrm>
            <a:off x="792163" y="822325"/>
            <a:ext cx="4151313"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C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常用逻辑表达式的读法：</a:t>
            </a:r>
            <a:endParaRPr kumimoji="1" lang="zh-CN" altLang="en-US" sz="2800" b="1" i="0" u="none" strike="noStrike" kern="1200" cap="none" spc="0" normalizeH="0" baseline="0" noProof="0" dirty="0">
              <a:ln>
                <a:noFill/>
              </a:ln>
              <a:solidFill>
                <a:srgbClr val="CC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4630"/>
                                        </p:tgtEl>
                                        <p:attrNameLst>
                                          <p:attrName>style.visibility</p:attrName>
                                        </p:attrNameLst>
                                      </p:cBhvr>
                                      <p:to>
                                        <p:strVal val="visible"/>
                                      </p:to>
                                    </p:set>
                                    <p:animEffect transition="in" filter="wipe(left)">
                                      <p:cBhvr>
                                        <p:cTn id="7" dur="500"/>
                                        <p:tgtEl>
                                          <p:spTgt spid="1546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Effect transition="in" filter="wipe(left)">
                                      <p:cBhvr>
                                        <p:cTn id="12" dur="500"/>
                                        <p:tgtEl>
                                          <p:spTgt spid="1546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4628"/>
                                        </p:tgtEl>
                                        <p:attrNameLst>
                                          <p:attrName>style.visibility</p:attrName>
                                        </p:attrNameLst>
                                      </p:cBhvr>
                                      <p:to>
                                        <p:strVal val="visible"/>
                                      </p:to>
                                    </p:set>
                                    <p:animEffect transition="in" filter="wipe(left)">
                                      <p:cBhvr>
                                        <p:cTn id="17" dur="500"/>
                                        <p:tgtEl>
                                          <p:spTgt spid="154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627"/>
                                        </p:tgtEl>
                                        <p:attrNameLst>
                                          <p:attrName>style.visibility</p:attrName>
                                        </p:attrNameLst>
                                      </p:cBhvr>
                                      <p:to>
                                        <p:strVal val="visible"/>
                                      </p:to>
                                    </p:set>
                                    <p:animEffect transition="in" filter="wipe(left)">
                                      <p:cBhvr>
                                        <p:cTn id="22" dur="500"/>
                                        <p:tgtEl>
                                          <p:spTgt spid="1546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4626"/>
                                        </p:tgtEl>
                                        <p:attrNameLst>
                                          <p:attrName>style.visibility</p:attrName>
                                        </p:attrNameLst>
                                      </p:cBhvr>
                                      <p:to>
                                        <p:strVal val="visible"/>
                                      </p:to>
                                    </p:set>
                                    <p:animEffect transition="in" filter="wipe(left)">
                                      <p:cBhvr>
                                        <p:cTn id="27" dur="500"/>
                                        <p:tgtEl>
                                          <p:spTgt spid="1546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4625"/>
                                        </p:tgtEl>
                                        <p:attrNameLst>
                                          <p:attrName>style.visibility</p:attrName>
                                        </p:attrNameLst>
                                      </p:cBhvr>
                                      <p:to>
                                        <p:strVal val="visible"/>
                                      </p:to>
                                    </p:set>
                                    <p:animEffect transition="in" filter="wipe(left)">
                                      <p:cBhvr>
                                        <p:cTn id="32" dur="500"/>
                                        <p:tgtEl>
                                          <p:spTgt spid="1546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624"/>
                                        </p:tgtEl>
                                        <p:attrNameLst>
                                          <p:attrName>style.visibility</p:attrName>
                                        </p:attrNameLst>
                                      </p:cBhvr>
                                      <p:to>
                                        <p:strVal val="visible"/>
                                      </p:to>
                                    </p:set>
                                    <p:animEffect transition="in" filter="wipe(left)">
                                      <p:cBhvr>
                                        <p:cTn id="37" dur="500"/>
                                        <p:tgtEl>
                                          <p:spTgt spid="154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a:spLocks noChangeArrowheads="1"/>
          </p:cNvSpPr>
          <p:nvPr/>
        </p:nvSpPr>
        <p:spPr bwMode="auto">
          <a:xfrm>
            <a:off x="573088" y="728663"/>
            <a:ext cx="1970088"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二、真值表</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7411" name="Text Box 3"/>
          <p:cNvSpPr txBox="1"/>
          <p:nvPr/>
        </p:nvSpPr>
        <p:spPr>
          <a:xfrm>
            <a:off x="638175" y="1463675"/>
            <a:ext cx="4686300" cy="2822575"/>
          </a:xfrm>
          <a:prstGeom prst="rect">
            <a:avLst/>
          </a:prstGeom>
          <a:noFill/>
          <a:ln w="9525">
            <a:noFill/>
          </a:ln>
        </p:spPr>
        <p:txBody>
          <a:bodyPr>
            <a:spAutoFit/>
          </a:bodyPr>
          <a:p>
            <a:pPr indent="669925">
              <a:lnSpc>
                <a:spcPct val="160000"/>
              </a:lnSpc>
              <a:spcBef>
                <a:spcPct val="50000"/>
              </a:spcBef>
            </a:pPr>
            <a:r>
              <a:rPr lang="zh-CN" altLang="en-US" b="1" dirty="0">
                <a:latin typeface="Times New Roman" panose="02020603050405020304" pitchFamily="18" charset="0"/>
              </a:rPr>
              <a:t>真值表是一种由逻辑变量的</a:t>
            </a:r>
            <a:r>
              <a:rPr lang="zh-CN" altLang="en-US" b="1" dirty="0">
                <a:solidFill>
                  <a:srgbClr val="C00000"/>
                </a:solidFill>
                <a:latin typeface="Times New Roman" panose="02020603050405020304" pitchFamily="18" charset="0"/>
              </a:rPr>
              <a:t>所有</a:t>
            </a:r>
            <a:r>
              <a:rPr lang="zh-CN" altLang="en-US" b="1" dirty="0">
                <a:latin typeface="Times New Roman" panose="02020603050405020304" pitchFamily="18" charset="0"/>
              </a:rPr>
              <a:t>可能的取值组合及其对应的逻辑函数值所构成的表格</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pSp>
        <p:nvGrpSpPr>
          <p:cNvPr id="2" name="Group 18"/>
          <p:cNvGrpSpPr/>
          <p:nvPr/>
        </p:nvGrpSpPr>
        <p:grpSpPr>
          <a:xfrm>
            <a:off x="654050" y="4375150"/>
            <a:ext cx="4519613" cy="1152525"/>
            <a:chOff x="452" y="2136"/>
            <a:chExt cx="2483" cy="726"/>
          </a:xfrm>
        </p:grpSpPr>
        <p:sp>
          <p:nvSpPr>
            <p:cNvPr id="61452" name="Text Box 4"/>
            <p:cNvSpPr txBox="1"/>
            <p:nvPr/>
          </p:nvSpPr>
          <p:spPr>
            <a:xfrm>
              <a:off x="452" y="2136"/>
              <a:ext cx="2483" cy="726"/>
            </a:xfrm>
            <a:prstGeom prst="rect">
              <a:avLst/>
            </a:prstGeom>
            <a:noFill/>
            <a:ln w="9525">
              <a:noFill/>
            </a:ln>
          </p:spPr>
          <p:txBody>
            <a:bodyPr>
              <a:spAutoFit/>
            </a:bodyPr>
            <a:p>
              <a:pPr marL="1050925" indent="-1050925">
                <a:lnSpc>
                  <a:spcPct val="130000"/>
                </a:lnSpc>
              </a:pPr>
              <a:r>
                <a:rPr lang="zh-CN" altLang="en-US" b="1" dirty="0">
                  <a:latin typeface="Times New Roman" panose="02020603050405020304" pitchFamily="18" charset="0"/>
                </a:rPr>
                <a:t>例如：函数   </a:t>
              </a:r>
              <a:r>
                <a:rPr lang="en-US" altLang="zh-CN" b="1" i="1" dirty="0">
                  <a:latin typeface="Times New Roman" panose="02020603050405020304" pitchFamily="18" charset="0"/>
                </a:rPr>
                <a:t>F=AB + AC </a:t>
              </a:r>
              <a:r>
                <a:rPr lang="zh-CN" altLang="zh-CN" b="1" dirty="0">
                  <a:latin typeface="Times New Roman" panose="02020603050405020304" pitchFamily="18" charset="0"/>
                </a:rPr>
                <a:t>的真值表如</a:t>
              </a:r>
              <a:r>
                <a:rPr lang="zh-CN" altLang="en-US" b="1" dirty="0">
                  <a:latin typeface="Times New Roman" panose="02020603050405020304" pitchFamily="18" charset="0"/>
                </a:rPr>
                <a:t>右所示</a:t>
              </a:r>
              <a:r>
                <a:rPr lang="zh-CN"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61453" name="Line 5"/>
            <p:cNvSpPr/>
            <p:nvPr/>
          </p:nvSpPr>
          <p:spPr>
            <a:xfrm>
              <a:off x="2042" y="2253"/>
              <a:ext cx="145" cy="0"/>
            </a:xfrm>
            <a:prstGeom prst="line">
              <a:avLst/>
            </a:prstGeom>
            <a:ln w="9525" cap="flat" cmpd="sng">
              <a:solidFill>
                <a:schemeClr val="tx1"/>
              </a:solidFill>
              <a:prstDash val="solid"/>
              <a:headEnd type="none" w="med" len="med"/>
              <a:tailEnd type="none" w="med" len="med"/>
            </a:ln>
          </p:spPr>
        </p:sp>
        <p:sp>
          <p:nvSpPr>
            <p:cNvPr id="61454" name="Line 6"/>
            <p:cNvSpPr/>
            <p:nvPr/>
          </p:nvSpPr>
          <p:spPr>
            <a:xfrm>
              <a:off x="2343" y="2253"/>
              <a:ext cx="155" cy="0"/>
            </a:xfrm>
            <a:prstGeom prst="line">
              <a:avLst/>
            </a:prstGeom>
            <a:ln w="9525" cap="flat" cmpd="sng">
              <a:solidFill>
                <a:schemeClr val="tx1"/>
              </a:solidFill>
              <a:prstDash val="solid"/>
              <a:headEnd type="none" w="med" len="med"/>
              <a:tailEnd type="none" w="med" len="med"/>
            </a:ln>
          </p:spPr>
        </p:sp>
      </p:grpSp>
      <p:grpSp>
        <p:nvGrpSpPr>
          <p:cNvPr id="3" name="Group 19"/>
          <p:cNvGrpSpPr/>
          <p:nvPr/>
        </p:nvGrpSpPr>
        <p:grpSpPr>
          <a:xfrm>
            <a:off x="5846763" y="1728788"/>
            <a:ext cx="2274887" cy="3795712"/>
            <a:chOff x="3773" y="1254"/>
            <a:chExt cx="1433" cy="2391"/>
          </a:xfrm>
        </p:grpSpPr>
        <p:sp>
          <p:nvSpPr>
            <p:cNvPr id="61446" name="Text Box 8"/>
            <p:cNvSpPr txBox="1"/>
            <p:nvPr/>
          </p:nvSpPr>
          <p:spPr>
            <a:xfrm>
              <a:off x="3815" y="1264"/>
              <a:ext cx="1301" cy="330"/>
            </a:xfrm>
            <a:prstGeom prst="rect">
              <a:avLst/>
            </a:prstGeom>
            <a:noFill/>
            <a:ln w="9525">
              <a:noFill/>
            </a:ln>
          </p:spPr>
          <p:txBody>
            <a:bodyPr wrap="none">
              <a:spAutoFit/>
            </a:bodyPr>
            <a:p>
              <a:r>
                <a:rPr lang="en-US" altLang="zh-CN" b="1" i="1" dirty="0">
                  <a:latin typeface="Times New Roman" panose="02020603050405020304" pitchFamily="18" charset="0"/>
                </a:rPr>
                <a:t>A B C	        F</a:t>
              </a:r>
              <a:endParaRPr lang="en-US" altLang="zh-CN" b="1" i="1" dirty="0">
                <a:latin typeface="Times New Roman" panose="02020603050405020304" pitchFamily="18" charset="0"/>
              </a:endParaRPr>
            </a:p>
          </p:txBody>
        </p:sp>
        <p:sp>
          <p:nvSpPr>
            <p:cNvPr id="61447" name="Line 10"/>
            <p:cNvSpPr/>
            <p:nvPr/>
          </p:nvSpPr>
          <p:spPr>
            <a:xfrm>
              <a:off x="3773" y="1266"/>
              <a:ext cx="1433" cy="0"/>
            </a:xfrm>
            <a:prstGeom prst="line">
              <a:avLst/>
            </a:prstGeom>
            <a:ln w="9525" cap="flat" cmpd="sng">
              <a:solidFill>
                <a:srgbClr val="0000CC"/>
              </a:solidFill>
              <a:prstDash val="solid"/>
              <a:headEnd type="none" w="med" len="med"/>
              <a:tailEnd type="none" w="med" len="med"/>
            </a:ln>
          </p:spPr>
        </p:sp>
        <p:sp>
          <p:nvSpPr>
            <p:cNvPr id="61448" name="Line 11"/>
            <p:cNvSpPr/>
            <p:nvPr/>
          </p:nvSpPr>
          <p:spPr>
            <a:xfrm>
              <a:off x="3773" y="1627"/>
              <a:ext cx="1433" cy="0"/>
            </a:xfrm>
            <a:prstGeom prst="line">
              <a:avLst/>
            </a:prstGeom>
            <a:ln w="9525" cap="flat" cmpd="sng">
              <a:solidFill>
                <a:srgbClr val="0000CC"/>
              </a:solidFill>
              <a:prstDash val="solid"/>
              <a:headEnd type="none" w="med" len="med"/>
              <a:tailEnd type="none" w="med" len="med"/>
            </a:ln>
          </p:spPr>
        </p:sp>
        <p:sp>
          <p:nvSpPr>
            <p:cNvPr id="61449" name="Line 12"/>
            <p:cNvSpPr/>
            <p:nvPr/>
          </p:nvSpPr>
          <p:spPr>
            <a:xfrm>
              <a:off x="4639" y="1254"/>
              <a:ext cx="0" cy="2390"/>
            </a:xfrm>
            <a:prstGeom prst="line">
              <a:avLst/>
            </a:prstGeom>
            <a:ln w="9525" cap="flat" cmpd="sng">
              <a:solidFill>
                <a:srgbClr val="0000CC"/>
              </a:solidFill>
              <a:prstDash val="solid"/>
              <a:headEnd type="none" w="med" len="med"/>
              <a:tailEnd type="none" w="med" len="med"/>
            </a:ln>
          </p:spPr>
        </p:sp>
        <p:sp>
          <p:nvSpPr>
            <p:cNvPr id="61450" name="Text Box 13"/>
            <p:cNvSpPr txBox="1"/>
            <p:nvPr/>
          </p:nvSpPr>
          <p:spPr>
            <a:xfrm>
              <a:off x="3826" y="1651"/>
              <a:ext cx="1250" cy="1994"/>
            </a:xfrm>
            <a:prstGeom prst="rect">
              <a:avLst/>
            </a:prstGeom>
            <a:noFill/>
            <a:ln w="9525">
              <a:noFill/>
            </a:ln>
          </p:spPr>
          <p:txBody>
            <a:bodyPr wrap="none">
              <a:spAutoFit/>
            </a:bodyPr>
            <a:p>
              <a:pPr defTabSz="914400">
                <a:lnSpc>
                  <a:spcPct val="90000"/>
                </a:lnSpc>
                <a:tabLst>
                  <a:tab pos="1622425" algn="l"/>
                </a:tabLst>
              </a:pPr>
              <a:r>
                <a:rPr lang="en-US" altLang="zh-CN" b="1" dirty="0">
                  <a:latin typeface="Times New Roman" panose="02020603050405020304" pitchFamily="18" charset="0"/>
                </a:rPr>
                <a:t>0  0  0	0</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0  0  1	1</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0  1  0	0</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0  1  1	1</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1  0  0	1</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1  0  1	1</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1  1  0	0</a:t>
              </a:r>
              <a:endParaRPr lang="en-US" altLang="zh-CN" b="1" dirty="0">
                <a:latin typeface="Times New Roman" panose="02020603050405020304" pitchFamily="18" charset="0"/>
              </a:endParaRPr>
            </a:p>
            <a:p>
              <a:pPr defTabSz="914400">
                <a:lnSpc>
                  <a:spcPct val="90000"/>
                </a:lnSpc>
                <a:tabLst>
                  <a:tab pos="1622425" algn="l"/>
                </a:tabLst>
              </a:pPr>
              <a:r>
                <a:rPr lang="en-US" altLang="zh-CN" b="1" dirty="0">
                  <a:latin typeface="Times New Roman" panose="02020603050405020304" pitchFamily="18" charset="0"/>
                </a:rPr>
                <a:t>1  1  1	0</a:t>
              </a:r>
              <a:endParaRPr lang="en-US" altLang="zh-CN" b="1" dirty="0">
                <a:latin typeface="Times New Roman" panose="02020603050405020304" pitchFamily="18" charset="0"/>
              </a:endParaRPr>
            </a:p>
          </p:txBody>
        </p:sp>
        <p:sp>
          <p:nvSpPr>
            <p:cNvPr id="61451" name="Line 14"/>
            <p:cNvSpPr/>
            <p:nvPr/>
          </p:nvSpPr>
          <p:spPr>
            <a:xfrm>
              <a:off x="3773" y="3644"/>
              <a:ext cx="1433"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charRg st="0" end="39"/>
                                            </p:txEl>
                                          </p:spTgt>
                                        </p:tgtEl>
                                        <p:attrNameLst>
                                          <p:attrName>style.visibility</p:attrName>
                                        </p:attrNameLst>
                                      </p:cBhvr>
                                      <p:to>
                                        <p:strVal val="visible"/>
                                      </p:to>
                                    </p:set>
                                    <p:animEffect transition="in" filter="wipe(left)">
                                      <p:cBhvr>
                                        <p:cTn id="7" dur="500"/>
                                        <p:tgtEl>
                                          <p:spTgt spid="1741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a:spLocks noChangeArrowheads="1"/>
          </p:cNvSpPr>
          <p:nvPr/>
        </p:nvSpPr>
        <p:spPr bwMode="auto">
          <a:xfrm>
            <a:off x="442913" y="892175"/>
            <a:ext cx="1970088"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三、卡诺图</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71684" name="Text Box 4"/>
          <p:cNvSpPr txBox="1"/>
          <p:nvPr/>
        </p:nvSpPr>
        <p:spPr>
          <a:xfrm>
            <a:off x="892175" y="1604963"/>
            <a:ext cx="7627938" cy="2678112"/>
          </a:xfrm>
          <a:prstGeom prst="rect">
            <a:avLst/>
          </a:prstGeom>
          <a:noFill/>
          <a:ln w="9525">
            <a:noFill/>
          </a:ln>
        </p:spPr>
        <p:txBody>
          <a:bodyPr>
            <a:spAutoFit/>
          </a:bodyPr>
          <a:p>
            <a:pPr>
              <a:lnSpc>
                <a:spcPct val="150000"/>
              </a:lnSpc>
            </a:pPr>
            <a:r>
              <a:rPr lang="zh-CN" altLang="en-US" b="1" dirty="0">
                <a:latin typeface="Times New Roman" panose="02020603050405020304" pitchFamily="18" charset="0"/>
              </a:rPr>
              <a:t>        卡诺图是一种用图形描述逻辑函数的方法。</a:t>
            </a:r>
            <a:endParaRPr lang="en-US" altLang="zh-CN" b="1" dirty="0">
              <a:latin typeface="Times New Roman" panose="02020603050405020304" pitchFamily="18" charset="0"/>
            </a:endParaRPr>
          </a:p>
          <a:p>
            <a:pPr>
              <a:lnSpc>
                <a:spcPct val="150000"/>
              </a:lnSpc>
            </a:pPr>
            <a:r>
              <a:rPr lang="en-US" altLang="zh-CN" b="1" dirty="0">
                <a:latin typeface="Times New Roman" panose="02020603050405020304" pitchFamily="18" charset="0"/>
              </a:rPr>
              <a:t>        </a:t>
            </a:r>
            <a:r>
              <a:rPr lang="zh-CN" altLang="en-US" b="1" dirty="0">
                <a:latin typeface="Times New Roman" panose="02020603050405020304" pitchFamily="18" charset="0"/>
              </a:rPr>
              <a:t>卡诺图是由表示逻辑变量的所有可能组合的小方格构成的图形，可以表示并化简逻辑函数。</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2">
                                            <p:txEl>
                                              <p:charRg st="0" end="6"/>
                                            </p:txEl>
                                          </p:spTgt>
                                        </p:tgtEl>
                                        <p:attrNameLst>
                                          <p:attrName>style.visibility</p:attrName>
                                        </p:attrNameLst>
                                      </p:cBhvr>
                                      <p:to>
                                        <p:strVal val="visible"/>
                                      </p:to>
                                    </p:set>
                                    <p:animEffect transition="in" filter="wipe(left)">
                                      <p:cBhvr>
                                        <p:cTn id="7" dur="500"/>
                                        <p:tgtEl>
                                          <p:spTgt spid="71682">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684"/>
                                        </p:tgtEl>
                                        <p:attrNameLst>
                                          <p:attrName>style.visibility</p:attrName>
                                        </p:attrNameLst>
                                      </p:cBhvr>
                                      <p:to>
                                        <p:strVal val="visible"/>
                                      </p:to>
                                    </p:set>
                                    <p:anim calcmode="lin" valueType="num">
                                      <p:cBhvr additive="base">
                                        <p:cTn id="12" dur="500" fill="hold"/>
                                        <p:tgtEl>
                                          <p:spTgt spid="71684"/>
                                        </p:tgtEl>
                                        <p:attrNameLst>
                                          <p:attrName>ppt_x</p:attrName>
                                        </p:attrNameLst>
                                      </p:cBhvr>
                                      <p:tavLst>
                                        <p:tav tm="0">
                                          <p:val>
                                            <p:strVal val="0-#ppt_w/2"/>
                                          </p:val>
                                        </p:tav>
                                        <p:tav tm="100000">
                                          <p:val>
                                            <p:strVal val="#ppt_x"/>
                                          </p:val>
                                        </p:tav>
                                      </p:tavLst>
                                    </p:anim>
                                    <p:anim calcmode="lin" valueType="num">
                                      <p:cBhvr additive="base">
                                        <p:cTn id="13"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dvAuto="1000" build="p"/>
      <p:bldP spid="716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Text Box 3"/>
          <p:cNvSpPr txBox="1">
            <a:spLocks noChangeArrowheads="1"/>
          </p:cNvSpPr>
          <p:nvPr/>
        </p:nvSpPr>
        <p:spPr bwMode="auto">
          <a:xfrm>
            <a:off x="373063" y="695325"/>
            <a:ext cx="6115050" cy="579438"/>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2.2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逻辑代数的基本定理和规则</a:t>
            </a:r>
            <a:endPar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endParaRPr>
          </a:p>
        </p:txBody>
      </p:sp>
      <p:sp>
        <p:nvSpPr>
          <p:cNvPr id="18436" name="Text Box 4"/>
          <p:cNvSpPr txBox="1">
            <a:spLocks noChangeArrowheads="1"/>
          </p:cNvSpPr>
          <p:nvPr/>
        </p:nvSpPr>
        <p:spPr bwMode="auto">
          <a:xfrm>
            <a:off x="811213" y="1481138"/>
            <a:ext cx="2673350"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2.2.1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基本定理</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18437" name="Text Box 5"/>
          <p:cNvSpPr txBox="1">
            <a:spLocks noChangeArrowheads="1"/>
          </p:cNvSpPr>
          <p:nvPr/>
        </p:nvSpPr>
        <p:spPr bwMode="auto">
          <a:xfrm>
            <a:off x="1581150" y="2322513"/>
            <a:ext cx="5416550" cy="2332038"/>
          </a:xfrm>
          <a:prstGeom prst="rect">
            <a:avLst/>
          </a:prstGeom>
          <a:noFill/>
          <a:ln w="9525">
            <a:noFill/>
            <a:miter lim="800000"/>
          </a:ln>
          <a:effectLst/>
        </p:spPr>
        <p:txBody>
          <a:bodyPr>
            <a:spAutoFit/>
          </a:bodyPr>
          <a:lstStyle/>
          <a:p>
            <a:pPr marR="0" defTabSz="914400">
              <a:lnSpc>
                <a:spcPct val="130000"/>
              </a:lnSpc>
              <a:buClrTx/>
              <a:buSzTx/>
              <a:buFontTx/>
              <a:buNone/>
              <a:tabLst>
                <a:tab pos="476250" algn="l"/>
                <a:tab pos="952500" algn="l"/>
                <a:tab pos="1428750" algn="l"/>
              </a:tabLst>
              <a:defRPr/>
            </a:pP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定理</a:t>
            </a:r>
            <a:r>
              <a:rPr kumimoji="1" lang="en-US" altLang="zh-CN"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	</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0</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0</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0		1</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0</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a:t>
            </a:r>
            <a:br>
              <a:rPr kumimoji="1" lang="en-US" altLang="zh-CN" kern="1200" cap="none" spc="0" normalizeH="0" baseline="0" noProof="0" dirty="0">
                <a:latin typeface="Times New Roman" panose="02020603050405020304" pitchFamily="18" charset="0"/>
                <a:ea typeface="宋体" panose="02010600030101010101" pitchFamily="2" charset="-122"/>
                <a:cs typeface="+mn-cs"/>
              </a:rPr>
            </a:br>
            <a:r>
              <a:rPr kumimoji="1" lang="en-US" altLang="zh-CN" kern="1200" cap="none" spc="0" normalizeH="0" baseline="0" noProof="0" dirty="0">
                <a:latin typeface="Times New Roman" panose="02020603050405020304" pitchFamily="18" charset="0"/>
                <a:ea typeface="宋体" panose="02010600030101010101" pitchFamily="2" charset="-122"/>
                <a:cs typeface="+mn-cs"/>
              </a:rPr>
              <a:t>		      0</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	           1</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a:t>
            </a:r>
            <a:br>
              <a:rPr kumimoji="1" lang="en-US" altLang="zh-CN" kern="1200" cap="none" spc="0" normalizeH="0" baseline="0" noProof="0" dirty="0">
                <a:latin typeface="Times New Roman" panose="02020603050405020304" pitchFamily="18" charset="0"/>
                <a:ea typeface="宋体" panose="02010600030101010101" pitchFamily="2" charset="-122"/>
                <a:cs typeface="+mn-cs"/>
              </a:rPr>
            </a:br>
            <a:r>
              <a:rPr kumimoji="1" lang="en-US" altLang="zh-CN" kern="1200" cap="none" spc="0" normalizeH="0" baseline="0" noProof="0" dirty="0">
                <a:latin typeface="Times New Roman" panose="02020603050405020304" pitchFamily="18" charset="0"/>
                <a:ea typeface="宋体" panose="02010600030101010101" pitchFamily="2" charset="-122"/>
                <a:cs typeface="+mn-cs"/>
              </a:rPr>
              <a:t>	           0 </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0 </a:t>
            </a:r>
            <a:r>
              <a:rPr kumimoji="1" lang="zh-CN" altLang="en-US"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0	           1  0 </a:t>
            </a:r>
            <a:r>
              <a:rPr kumimoji="1" lang="zh-CN" altLang="en-US"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R="0" defTabSz="914400">
              <a:lnSpc>
                <a:spcPct val="130000"/>
              </a:lnSpc>
              <a:buClrTx/>
              <a:buSzTx/>
              <a:buFontTx/>
              <a:buNone/>
              <a:tabLst>
                <a:tab pos="476250" algn="l"/>
                <a:tab pos="952500" algn="l"/>
                <a:tab pos="1428750" algn="l"/>
              </a:tabLst>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0  1 </a:t>
            </a:r>
            <a:r>
              <a:rPr kumimoji="1" lang="zh-CN" altLang="en-US"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0           1  1 </a:t>
            </a:r>
            <a:r>
              <a:rPr kumimoji="1" lang="zh-CN" altLang="en-US"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1  </a:t>
            </a:r>
            <a:endPar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p:txBody>
      </p:sp>
      <p:grpSp>
        <p:nvGrpSpPr>
          <p:cNvPr id="2" name="Group 12"/>
          <p:cNvGrpSpPr/>
          <p:nvPr/>
        </p:nvGrpSpPr>
        <p:grpSpPr>
          <a:xfrm>
            <a:off x="1757363" y="5048250"/>
            <a:ext cx="3867150" cy="519113"/>
            <a:chOff x="1023" y="3304"/>
            <a:chExt cx="2436" cy="327"/>
          </a:xfrm>
        </p:grpSpPr>
        <p:sp>
          <p:nvSpPr>
            <p:cNvPr id="63494" name="Text Box 8"/>
            <p:cNvSpPr txBox="1"/>
            <p:nvPr/>
          </p:nvSpPr>
          <p:spPr>
            <a:xfrm>
              <a:off x="1023" y="3304"/>
              <a:ext cx="2436" cy="327"/>
            </a:xfrm>
            <a:prstGeom prst="rect">
              <a:avLst/>
            </a:prstGeom>
            <a:noFill/>
            <a:ln w="9525">
              <a:noFill/>
            </a:ln>
          </p:spPr>
          <p:txBody>
            <a:bodyPr wrap="none">
              <a:spAutoFit/>
            </a:bodyPr>
            <a:p>
              <a:r>
                <a:rPr lang="zh-CN" altLang="en-US" dirty="0">
                  <a:latin typeface="Times New Roman" panose="02020603050405020304" pitchFamily="18" charset="0"/>
                </a:rPr>
                <a:t>推论：    </a:t>
              </a:r>
              <a:r>
                <a:rPr lang="en-US" altLang="zh-CN" dirty="0">
                  <a:latin typeface="Times New Roman" panose="02020603050405020304" pitchFamily="18" charset="0"/>
                </a:rPr>
                <a:t>1 = 0         0 = 1</a:t>
              </a:r>
              <a:endParaRPr lang="en-US" altLang="zh-CN" dirty="0">
                <a:latin typeface="Times New Roman" panose="02020603050405020304" pitchFamily="18" charset="0"/>
              </a:endParaRPr>
            </a:p>
          </p:txBody>
        </p:sp>
        <p:sp>
          <p:nvSpPr>
            <p:cNvPr id="63495" name="Line 10"/>
            <p:cNvSpPr/>
            <p:nvPr/>
          </p:nvSpPr>
          <p:spPr>
            <a:xfrm>
              <a:off x="1963" y="3374"/>
              <a:ext cx="118" cy="0"/>
            </a:xfrm>
            <a:prstGeom prst="line">
              <a:avLst/>
            </a:prstGeom>
            <a:ln w="9525" cap="flat" cmpd="sng">
              <a:solidFill>
                <a:schemeClr val="tx1"/>
              </a:solidFill>
              <a:prstDash val="solid"/>
              <a:headEnd type="none" w="med" len="med"/>
              <a:tailEnd type="none" w="med" len="med"/>
            </a:ln>
          </p:spPr>
        </p:sp>
        <p:sp>
          <p:nvSpPr>
            <p:cNvPr id="63496" name="Line 11"/>
            <p:cNvSpPr/>
            <p:nvPr/>
          </p:nvSpPr>
          <p:spPr>
            <a:xfrm>
              <a:off x="2915" y="3374"/>
              <a:ext cx="130"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additive="base">
                                        <p:cTn id="13" dur="500" fill="hold"/>
                                        <p:tgtEl>
                                          <p:spTgt spid="18437"/>
                                        </p:tgtEl>
                                        <p:attrNameLst>
                                          <p:attrName>ppt_x</p:attrName>
                                        </p:attrNameLst>
                                      </p:cBhvr>
                                      <p:tavLst>
                                        <p:tav tm="0">
                                          <p:val>
                                            <p:strVal val="0-#ppt_w/2"/>
                                          </p:val>
                                        </p:tav>
                                        <p:tav tm="100000">
                                          <p:val>
                                            <p:strVal val="#ppt_x"/>
                                          </p:val>
                                        </p:tav>
                                      </p:tavLst>
                                    </p:anim>
                                    <p:anim calcmode="lin" valueType="num">
                                      <p:cBhvr additive="base">
                                        <p:cTn id="14"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676275" y="1057275"/>
            <a:ext cx="7123113" cy="604838"/>
          </a:xfrm>
          <a:prstGeom prst="rect">
            <a:avLst/>
          </a:prstGeom>
          <a:noFill/>
          <a:ln w="9525">
            <a:noFill/>
          </a:ln>
        </p:spPr>
        <p:txBody>
          <a:bodyPr wrap="none">
            <a:spAutoFit/>
          </a:bodyPr>
          <a:p>
            <a:pPr defTabSz="914400">
              <a:lnSpc>
                <a:spcPct val="12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2(</a:t>
            </a:r>
            <a:r>
              <a:rPr lang="zh-CN" altLang="en-US" b="1" dirty="0">
                <a:latin typeface="Times New Roman" panose="02020603050405020304" pitchFamily="18" charset="0"/>
              </a:rPr>
              <a:t>重叠律</a:t>
            </a:r>
            <a:r>
              <a:rPr lang="en-US" altLang="zh-CN" b="1"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A  A </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 </a:t>
            </a:r>
            <a:endParaRPr lang="en-US" altLang="zh-CN" i="1" dirty="0">
              <a:latin typeface="Times New Roman" panose="02020603050405020304" pitchFamily="18" charset="0"/>
              <a:sym typeface="Symbol" panose="05050102010706020507" pitchFamily="18" charset="2"/>
            </a:endParaRPr>
          </a:p>
        </p:txBody>
      </p:sp>
      <p:sp>
        <p:nvSpPr>
          <p:cNvPr id="19459" name="Text Box 3"/>
          <p:cNvSpPr txBox="1"/>
          <p:nvPr/>
        </p:nvSpPr>
        <p:spPr>
          <a:xfrm>
            <a:off x="657225" y="1693863"/>
            <a:ext cx="7723188" cy="604837"/>
          </a:xfrm>
          <a:prstGeom prst="rect">
            <a:avLst/>
          </a:prstGeom>
          <a:noFill/>
          <a:ln w="9525">
            <a:noFill/>
          </a:ln>
        </p:spPr>
        <p:txBody>
          <a:bodyPr wrap="none">
            <a:spAutoFit/>
          </a:bodyPr>
          <a:p>
            <a:pPr defTabSz="914400">
              <a:lnSpc>
                <a:spcPct val="12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3(</a:t>
            </a:r>
            <a:r>
              <a:rPr lang="zh-CN" altLang="en-US" b="1" dirty="0">
                <a:latin typeface="Times New Roman" panose="02020603050405020304" pitchFamily="18" charset="0"/>
              </a:rPr>
              <a:t>吸收律</a:t>
            </a:r>
            <a:r>
              <a:rPr lang="en-US" altLang="zh-CN" b="1"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 B</a:t>
            </a:r>
            <a:r>
              <a:rPr lang="zh-CN" altLang="en-US" dirty="0">
                <a:latin typeface="Times New Roman" panose="02020603050405020304" pitchFamily="18" charset="0"/>
              </a:rPr>
              <a:t>＝</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A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 +B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endParaRPr lang="en-US" altLang="zh-CN" i="1" dirty="0">
              <a:latin typeface="Times New Roman" panose="02020603050405020304" pitchFamily="18" charset="0"/>
              <a:sym typeface="Symbol" panose="05050102010706020507" pitchFamily="18" charset="2"/>
            </a:endParaRPr>
          </a:p>
        </p:txBody>
      </p:sp>
      <p:grpSp>
        <p:nvGrpSpPr>
          <p:cNvPr id="2" name="Group 43"/>
          <p:cNvGrpSpPr/>
          <p:nvPr/>
        </p:nvGrpSpPr>
        <p:grpSpPr>
          <a:xfrm>
            <a:off x="638175" y="2295525"/>
            <a:ext cx="8124825" cy="690563"/>
            <a:chOff x="402" y="1446"/>
            <a:chExt cx="5118" cy="435"/>
          </a:xfrm>
        </p:grpSpPr>
        <p:sp>
          <p:nvSpPr>
            <p:cNvPr id="64538" name="Text Box 5"/>
            <p:cNvSpPr txBox="1"/>
            <p:nvPr/>
          </p:nvSpPr>
          <p:spPr>
            <a:xfrm>
              <a:off x="402" y="1446"/>
              <a:ext cx="5118" cy="435"/>
            </a:xfrm>
            <a:prstGeom prst="rect">
              <a:avLst/>
            </a:prstGeom>
            <a:noFill/>
            <a:ln w="9525">
              <a:noFill/>
            </a:ln>
          </p:spPr>
          <p:txBody>
            <a:bodyPr wrap="none">
              <a:spAutoFit/>
            </a:bodyPr>
            <a:p>
              <a:pPr defTabSz="914400">
                <a:lnSpc>
                  <a:spcPct val="14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4(</a:t>
              </a:r>
              <a:r>
                <a:rPr lang="zh-CN" altLang="en-US" b="1" dirty="0">
                  <a:latin typeface="Times New Roman" panose="02020603050405020304" pitchFamily="18" charset="0"/>
                </a:rPr>
                <a:t>吸收律</a:t>
              </a:r>
              <a:r>
                <a:rPr lang="en-US" altLang="zh-CN" b="1"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 B</a:t>
              </a:r>
              <a:r>
                <a:rPr lang="zh-CN" altLang="en-US" dirty="0">
                  <a:latin typeface="Times New Roman" panose="02020603050405020304" pitchFamily="18" charset="0"/>
                </a:rPr>
                <a:t>＝</a:t>
              </a:r>
              <a:r>
                <a:rPr lang="en-US" altLang="zh-CN" i="1" dirty="0">
                  <a:latin typeface="Times New Roman" panose="02020603050405020304" pitchFamily="18" charset="0"/>
                </a:rPr>
                <a:t>A+B	</a:t>
              </a:r>
              <a:r>
                <a:rPr lang="en-US" altLang="zh-CN" i="1" dirty="0">
                  <a:latin typeface="Times New Roman" panose="02020603050405020304" pitchFamily="18" charset="0"/>
                  <a:sym typeface="Symbol" panose="05050102010706020507" pitchFamily="18" charset="2"/>
                </a:rPr>
                <a:t>A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 +B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 B</a:t>
              </a:r>
              <a:endParaRPr lang="en-US" altLang="zh-CN" i="1" dirty="0">
                <a:latin typeface="Times New Roman" panose="02020603050405020304" pitchFamily="18" charset="0"/>
                <a:sym typeface="Symbol" panose="05050102010706020507" pitchFamily="18" charset="2"/>
              </a:endParaRPr>
            </a:p>
          </p:txBody>
        </p:sp>
        <p:sp>
          <p:nvSpPr>
            <p:cNvPr id="64539" name="Line 7"/>
            <p:cNvSpPr/>
            <p:nvPr/>
          </p:nvSpPr>
          <p:spPr>
            <a:xfrm>
              <a:off x="2576" y="1620"/>
              <a:ext cx="133" cy="0"/>
            </a:xfrm>
            <a:prstGeom prst="line">
              <a:avLst/>
            </a:prstGeom>
            <a:ln w="9525" cap="flat" cmpd="sng">
              <a:solidFill>
                <a:schemeClr val="tx1"/>
              </a:solidFill>
              <a:prstDash val="solid"/>
              <a:headEnd type="none" w="med" len="med"/>
              <a:tailEnd type="none" w="med" len="med"/>
            </a:ln>
          </p:spPr>
        </p:sp>
        <p:sp>
          <p:nvSpPr>
            <p:cNvPr id="64540" name="Line 8"/>
            <p:cNvSpPr/>
            <p:nvPr/>
          </p:nvSpPr>
          <p:spPr>
            <a:xfrm>
              <a:off x="4289" y="1608"/>
              <a:ext cx="133" cy="0"/>
            </a:xfrm>
            <a:prstGeom prst="line">
              <a:avLst/>
            </a:prstGeom>
            <a:ln w="9525" cap="flat" cmpd="sng">
              <a:solidFill>
                <a:schemeClr val="tx1"/>
              </a:solidFill>
              <a:prstDash val="solid"/>
              <a:headEnd type="none" w="med" len="med"/>
              <a:tailEnd type="none" w="med" len="med"/>
            </a:ln>
          </p:spPr>
        </p:sp>
      </p:grpSp>
      <p:grpSp>
        <p:nvGrpSpPr>
          <p:cNvPr id="3" name="Group 42"/>
          <p:cNvGrpSpPr/>
          <p:nvPr/>
        </p:nvGrpSpPr>
        <p:grpSpPr>
          <a:xfrm>
            <a:off x="617538" y="3019425"/>
            <a:ext cx="3841750" cy="690563"/>
            <a:chOff x="590" y="1949"/>
            <a:chExt cx="2420" cy="435"/>
          </a:xfrm>
        </p:grpSpPr>
        <p:sp>
          <p:nvSpPr>
            <p:cNvPr id="64534" name="Text Box 10"/>
            <p:cNvSpPr txBox="1"/>
            <p:nvPr/>
          </p:nvSpPr>
          <p:spPr>
            <a:xfrm>
              <a:off x="590" y="1949"/>
              <a:ext cx="2420" cy="435"/>
            </a:xfrm>
            <a:prstGeom prst="rect">
              <a:avLst/>
            </a:prstGeom>
            <a:noFill/>
            <a:ln w="9525">
              <a:noFill/>
            </a:ln>
          </p:spPr>
          <p:txBody>
            <a:bodyPr wrap="none">
              <a:spAutoFit/>
            </a:bodyPr>
            <a:p>
              <a:pPr defTabSz="914400">
                <a:lnSpc>
                  <a:spcPct val="14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5(</a:t>
              </a:r>
              <a:r>
                <a:rPr lang="zh-CN" altLang="en-US" b="1" dirty="0">
                  <a:latin typeface="Times New Roman" panose="02020603050405020304" pitchFamily="18" charset="0"/>
                </a:rPr>
                <a:t>对合律</a:t>
              </a:r>
              <a:r>
                <a:rPr lang="en-US" altLang="zh-CN" b="1"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	</a:t>
              </a:r>
              <a:endParaRPr lang="en-US" altLang="zh-CN" i="1" dirty="0">
                <a:latin typeface="Times New Roman" panose="02020603050405020304" pitchFamily="18" charset="0"/>
                <a:sym typeface="Symbol" panose="05050102010706020507" pitchFamily="18" charset="2"/>
              </a:endParaRPr>
            </a:p>
          </p:txBody>
        </p:sp>
        <p:grpSp>
          <p:nvGrpSpPr>
            <p:cNvPr id="64535" name="Group 26"/>
            <p:cNvGrpSpPr/>
            <p:nvPr/>
          </p:nvGrpSpPr>
          <p:grpSpPr>
            <a:xfrm>
              <a:off x="2399" y="2069"/>
              <a:ext cx="111" cy="33"/>
              <a:chOff x="1470" y="2289"/>
              <a:chExt cx="111" cy="33"/>
            </a:xfrm>
          </p:grpSpPr>
          <p:sp>
            <p:nvSpPr>
              <p:cNvPr id="64536" name="Line 11"/>
              <p:cNvSpPr/>
              <p:nvPr/>
            </p:nvSpPr>
            <p:spPr>
              <a:xfrm>
                <a:off x="1470" y="2322"/>
                <a:ext cx="111" cy="0"/>
              </a:xfrm>
              <a:prstGeom prst="line">
                <a:avLst/>
              </a:prstGeom>
              <a:ln w="9525" cap="flat" cmpd="sng">
                <a:solidFill>
                  <a:schemeClr val="tx1"/>
                </a:solidFill>
                <a:prstDash val="solid"/>
                <a:headEnd type="none" w="med" len="med"/>
                <a:tailEnd type="none" w="med" len="med"/>
              </a:ln>
            </p:spPr>
          </p:sp>
          <p:sp>
            <p:nvSpPr>
              <p:cNvPr id="64537" name="Line 12"/>
              <p:cNvSpPr/>
              <p:nvPr/>
            </p:nvSpPr>
            <p:spPr>
              <a:xfrm>
                <a:off x="1470" y="2289"/>
                <a:ext cx="111" cy="0"/>
              </a:xfrm>
              <a:prstGeom prst="line">
                <a:avLst/>
              </a:prstGeom>
              <a:ln w="9525" cap="flat" cmpd="sng">
                <a:solidFill>
                  <a:schemeClr val="tx1"/>
                </a:solidFill>
                <a:prstDash val="solid"/>
                <a:headEnd type="none" w="med" len="med"/>
                <a:tailEnd type="none" w="med" len="med"/>
              </a:ln>
            </p:spPr>
          </p:sp>
        </p:grpSp>
      </p:grpSp>
      <p:grpSp>
        <p:nvGrpSpPr>
          <p:cNvPr id="5" name="Group 23"/>
          <p:cNvGrpSpPr/>
          <p:nvPr/>
        </p:nvGrpSpPr>
        <p:grpSpPr>
          <a:xfrm>
            <a:off x="617538" y="3714750"/>
            <a:ext cx="7696200" cy="690563"/>
            <a:chOff x="543" y="2705"/>
            <a:chExt cx="4848" cy="435"/>
          </a:xfrm>
        </p:grpSpPr>
        <p:sp>
          <p:nvSpPr>
            <p:cNvPr id="64527" name="Text Box 14"/>
            <p:cNvSpPr txBox="1"/>
            <p:nvPr/>
          </p:nvSpPr>
          <p:spPr>
            <a:xfrm>
              <a:off x="543" y="2705"/>
              <a:ext cx="4848" cy="435"/>
            </a:xfrm>
            <a:prstGeom prst="rect">
              <a:avLst/>
            </a:prstGeom>
            <a:noFill/>
            <a:ln w="9525">
              <a:noFill/>
            </a:ln>
          </p:spPr>
          <p:txBody>
            <a:bodyPr wrap="none">
              <a:spAutoFit/>
            </a:bodyPr>
            <a:p>
              <a:pPr>
                <a:lnSpc>
                  <a:spcPct val="140000"/>
                </a:lnSpc>
              </a:pPr>
              <a:r>
                <a:rPr lang="zh-CN" altLang="en-US" b="1" dirty="0">
                  <a:latin typeface="Times New Roman" panose="02020603050405020304" pitchFamily="18" charset="0"/>
                </a:rPr>
                <a:t>定理</a:t>
              </a:r>
              <a:r>
                <a:rPr lang="en-US" altLang="zh-CN" b="1" dirty="0">
                  <a:latin typeface="Times New Roman" panose="02020603050405020304" pitchFamily="18" charset="0"/>
                </a:rPr>
                <a:t>6(</a:t>
              </a:r>
              <a:r>
                <a:rPr lang="zh-CN" altLang="en-US" b="1" dirty="0">
                  <a:latin typeface="Times New Roman" panose="02020603050405020304" pitchFamily="18" charset="0"/>
                </a:rPr>
                <a:t>德摩根定理</a:t>
              </a:r>
              <a:r>
                <a:rPr lang="en-US" altLang="zh-CN" b="1"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A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B	</a:t>
              </a:r>
              <a:r>
                <a:rPr lang="en-US" altLang="zh-CN" i="1" dirty="0">
                  <a:latin typeface="Times New Roman" panose="02020603050405020304" pitchFamily="18" charset="0"/>
                  <a:sym typeface="Symbol" panose="05050102010706020507" pitchFamily="18" charset="2"/>
                </a:rPr>
                <a:t>A  B </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 </a:t>
              </a:r>
              <a:endParaRPr lang="en-US" altLang="zh-CN" i="1" dirty="0">
                <a:latin typeface="Times New Roman" panose="02020603050405020304" pitchFamily="18" charset="0"/>
                <a:sym typeface="Symbol" panose="05050102010706020507" pitchFamily="18" charset="2"/>
              </a:endParaRPr>
            </a:p>
          </p:txBody>
        </p:sp>
        <p:sp>
          <p:nvSpPr>
            <p:cNvPr id="64528" name="Line 15"/>
            <p:cNvSpPr/>
            <p:nvPr/>
          </p:nvSpPr>
          <p:spPr>
            <a:xfrm>
              <a:off x="2710" y="2841"/>
              <a:ext cx="478" cy="0"/>
            </a:xfrm>
            <a:prstGeom prst="line">
              <a:avLst/>
            </a:prstGeom>
            <a:ln w="9525" cap="flat" cmpd="sng">
              <a:solidFill>
                <a:schemeClr val="tx1"/>
              </a:solidFill>
              <a:prstDash val="solid"/>
              <a:headEnd type="none" w="med" len="med"/>
              <a:tailEnd type="none" w="med" len="med"/>
            </a:ln>
          </p:spPr>
        </p:sp>
        <p:sp>
          <p:nvSpPr>
            <p:cNvPr id="64529" name="Line 16"/>
            <p:cNvSpPr/>
            <p:nvPr/>
          </p:nvSpPr>
          <p:spPr>
            <a:xfrm>
              <a:off x="4056" y="2855"/>
              <a:ext cx="478" cy="0"/>
            </a:xfrm>
            <a:prstGeom prst="line">
              <a:avLst/>
            </a:prstGeom>
            <a:ln w="9525" cap="flat" cmpd="sng">
              <a:solidFill>
                <a:schemeClr val="tx1"/>
              </a:solidFill>
              <a:prstDash val="solid"/>
              <a:headEnd type="none" w="med" len="med"/>
              <a:tailEnd type="none" w="med" len="med"/>
            </a:ln>
          </p:spPr>
        </p:sp>
        <p:sp>
          <p:nvSpPr>
            <p:cNvPr id="64530" name="Line 17"/>
            <p:cNvSpPr/>
            <p:nvPr/>
          </p:nvSpPr>
          <p:spPr>
            <a:xfrm>
              <a:off x="3394" y="2852"/>
              <a:ext cx="133" cy="0"/>
            </a:xfrm>
            <a:prstGeom prst="line">
              <a:avLst/>
            </a:prstGeom>
            <a:ln w="9525" cap="flat" cmpd="sng">
              <a:solidFill>
                <a:schemeClr val="tx1"/>
              </a:solidFill>
              <a:prstDash val="solid"/>
              <a:headEnd type="none" w="med" len="med"/>
              <a:tailEnd type="none" w="med" len="med"/>
            </a:ln>
          </p:spPr>
        </p:sp>
        <p:sp>
          <p:nvSpPr>
            <p:cNvPr id="64531" name="Line 18"/>
            <p:cNvSpPr/>
            <p:nvPr/>
          </p:nvSpPr>
          <p:spPr>
            <a:xfrm>
              <a:off x="3704" y="2839"/>
              <a:ext cx="133" cy="0"/>
            </a:xfrm>
            <a:prstGeom prst="line">
              <a:avLst/>
            </a:prstGeom>
            <a:ln w="9525" cap="flat" cmpd="sng">
              <a:solidFill>
                <a:schemeClr val="tx1"/>
              </a:solidFill>
              <a:prstDash val="solid"/>
              <a:headEnd type="none" w="med" len="med"/>
              <a:tailEnd type="none" w="med" len="med"/>
            </a:ln>
          </p:spPr>
        </p:sp>
        <p:sp>
          <p:nvSpPr>
            <p:cNvPr id="64532" name="Line 19"/>
            <p:cNvSpPr/>
            <p:nvPr/>
          </p:nvSpPr>
          <p:spPr>
            <a:xfrm>
              <a:off x="4790" y="2846"/>
              <a:ext cx="133" cy="0"/>
            </a:xfrm>
            <a:prstGeom prst="line">
              <a:avLst/>
            </a:prstGeom>
            <a:ln w="9525" cap="flat" cmpd="sng">
              <a:solidFill>
                <a:schemeClr val="tx1"/>
              </a:solidFill>
              <a:prstDash val="solid"/>
              <a:headEnd type="none" w="med" len="med"/>
              <a:tailEnd type="none" w="med" len="med"/>
            </a:ln>
          </p:spPr>
        </p:sp>
        <p:sp>
          <p:nvSpPr>
            <p:cNvPr id="64533" name="Line 22"/>
            <p:cNvSpPr/>
            <p:nvPr/>
          </p:nvSpPr>
          <p:spPr>
            <a:xfrm>
              <a:off x="5129" y="2839"/>
              <a:ext cx="133" cy="0"/>
            </a:xfrm>
            <a:prstGeom prst="line">
              <a:avLst/>
            </a:prstGeom>
            <a:ln w="9525" cap="flat" cmpd="sng">
              <a:solidFill>
                <a:schemeClr val="tx1"/>
              </a:solidFill>
              <a:prstDash val="solid"/>
              <a:headEnd type="none" w="med" len="med"/>
              <a:tailEnd type="none" w="med" len="med"/>
            </a:ln>
          </p:spPr>
        </p:sp>
      </p:grpSp>
      <p:grpSp>
        <p:nvGrpSpPr>
          <p:cNvPr id="6" name="Group 31"/>
          <p:cNvGrpSpPr/>
          <p:nvPr/>
        </p:nvGrpSpPr>
        <p:grpSpPr>
          <a:xfrm>
            <a:off x="677863" y="4456113"/>
            <a:ext cx="7521575" cy="690562"/>
            <a:chOff x="521" y="3005"/>
            <a:chExt cx="4738" cy="435"/>
          </a:xfrm>
        </p:grpSpPr>
        <p:sp>
          <p:nvSpPr>
            <p:cNvPr id="64524" name="Text Box 24"/>
            <p:cNvSpPr txBox="1"/>
            <p:nvPr/>
          </p:nvSpPr>
          <p:spPr>
            <a:xfrm>
              <a:off x="521" y="3005"/>
              <a:ext cx="4738" cy="435"/>
            </a:xfrm>
            <a:prstGeom prst="rect">
              <a:avLst/>
            </a:prstGeom>
            <a:noFill/>
            <a:ln w="9525">
              <a:noFill/>
            </a:ln>
          </p:spPr>
          <p:txBody>
            <a:bodyPr>
              <a:spAutoFit/>
            </a:bodyPr>
            <a:p>
              <a:pPr defTabSz="914400">
                <a:lnSpc>
                  <a:spcPct val="14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7	</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zh-CN" altLang="en-US" i="1" dirty="0">
                  <a:latin typeface="Times New Roman" panose="02020603050405020304" pitchFamily="18" charset="0"/>
                </a:rPr>
                <a:t>＝</a:t>
              </a:r>
              <a:r>
                <a:rPr lang="en-US" altLang="zh-CN" i="1" dirty="0">
                  <a:latin typeface="Times New Roman" panose="02020603050405020304" pitchFamily="18" charset="0"/>
                </a:rPr>
                <a:t>A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endParaRPr lang="en-US" altLang="zh-CN" dirty="0">
                <a:latin typeface="Times New Roman" panose="02020603050405020304" pitchFamily="18" charset="0"/>
                <a:sym typeface="Symbol" panose="05050102010706020507" pitchFamily="18" charset="2"/>
              </a:endParaRPr>
            </a:p>
          </p:txBody>
        </p:sp>
        <p:sp>
          <p:nvSpPr>
            <p:cNvPr id="64525" name="Line 29"/>
            <p:cNvSpPr/>
            <p:nvPr/>
          </p:nvSpPr>
          <p:spPr>
            <a:xfrm>
              <a:off x="2189" y="3155"/>
              <a:ext cx="134" cy="0"/>
            </a:xfrm>
            <a:prstGeom prst="line">
              <a:avLst/>
            </a:prstGeom>
            <a:ln w="9525" cap="flat" cmpd="sng">
              <a:solidFill>
                <a:schemeClr val="tx1"/>
              </a:solidFill>
              <a:prstDash val="solid"/>
              <a:headEnd type="none" w="med" len="med"/>
              <a:tailEnd type="none" w="med" len="med"/>
            </a:ln>
          </p:spPr>
        </p:sp>
        <p:sp>
          <p:nvSpPr>
            <p:cNvPr id="64526" name="Line 30"/>
            <p:cNvSpPr/>
            <p:nvPr/>
          </p:nvSpPr>
          <p:spPr>
            <a:xfrm>
              <a:off x="4467" y="3155"/>
              <a:ext cx="134" cy="0"/>
            </a:xfrm>
            <a:prstGeom prst="line">
              <a:avLst/>
            </a:prstGeom>
            <a:ln w="9525" cap="flat" cmpd="sng">
              <a:solidFill>
                <a:schemeClr val="tx1"/>
              </a:solidFill>
              <a:prstDash val="solid"/>
              <a:headEnd type="none" w="med" len="med"/>
              <a:tailEnd type="none" w="med" len="med"/>
            </a:ln>
          </p:spPr>
        </p:sp>
      </p:grpSp>
      <p:grpSp>
        <p:nvGrpSpPr>
          <p:cNvPr id="7" name="Group 44"/>
          <p:cNvGrpSpPr/>
          <p:nvPr/>
        </p:nvGrpSpPr>
        <p:grpSpPr>
          <a:xfrm>
            <a:off x="657225" y="5114925"/>
            <a:ext cx="7521575" cy="690563"/>
            <a:chOff x="521" y="3316"/>
            <a:chExt cx="4738" cy="435"/>
          </a:xfrm>
        </p:grpSpPr>
        <p:sp>
          <p:nvSpPr>
            <p:cNvPr id="64521" name="Text Box 28"/>
            <p:cNvSpPr txBox="1"/>
            <p:nvPr/>
          </p:nvSpPr>
          <p:spPr>
            <a:xfrm>
              <a:off x="521" y="3316"/>
              <a:ext cx="4738" cy="435"/>
            </a:xfrm>
            <a:prstGeom prst="rect">
              <a:avLst/>
            </a:prstGeom>
            <a:noFill/>
            <a:ln w="9525">
              <a:noFill/>
            </a:ln>
          </p:spPr>
          <p:txBody>
            <a:bodyPr>
              <a:spAutoFit/>
            </a:bodyPr>
            <a:p>
              <a:pPr defTabSz="914400">
                <a:lnSpc>
                  <a:spcPct val="140000"/>
                </a:lnSpc>
                <a:tabLst>
                  <a:tab pos="1339850" algn="l"/>
                </a:tabLst>
              </a:pPr>
              <a:r>
                <a:rPr lang="zh-CN" altLang="en-US" b="1" dirty="0">
                  <a:latin typeface="Times New Roman" panose="02020603050405020304" pitchFamily="18" charset="0"/>
                </a:rPr>
                <a:t>定理</a:t>
              </a:r>
              <a:r>
                <a:rPr lang="en-US" altLang="zh-CN" b="1" dirty="0">
                  <a:latin typeface="Times New Roman" panose="02020603050405020304" pitchFamily="18" charset="0"/>
                </a:rPr>
                <a:t>8(</a:t>
              </a:r>
              <a:r>
                <a:rPr lang="zh-CN" altLang="en-US" b="1" dirty="0">
                  <a:latin typeface="Times New Roman" panose="02020603050405020304" pitchFamily="18" charset="0"/>
                </a:rPr>
                <a:t>包含律</a:t>
              </a:r>
              <a:r>
                <a:rPr lang="en-US" altLang="zh-CN" b="1"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C+BC</a:t>
              </a:r>
              <a:r>
                <a:rPr lang="zh-CN" altLang="en-US" i="1"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endParaRPr lang="en-US" altLang="zh-CN" i="1" dirty="0">
                <a:latin typeface="Times New Roman" panose="02020603050405020304" pitchFamily="18" charset="0"/>
                <a:sym typeface="Symbol" panose="05050102010706020507" pitchFamily="18" charset="2"/>
              </a:endParaRPr>
            </a:p>
          </p:txBody>
        </p:sp>
        <p:sp>
          <p:nvSpPr>
            <p:cNvPr id="64522" name="Line 32"/>
            <p:cNvSpPr/>
            <p:nvPr/>
          </p:nvSpPr>
          <p:spPr>
            <a:xfrm>
              <a:off x="2860" y="3476"/>
              <a:ext cx="145" cy="0"/>
            </a:xfrm>
            <a:prstGeom prst="line">
              <a:avLst/>
            </a:prstGeom>
            <a:ln w="9525" cap="flat" cmpd="sng">
              <a:solidFill>
                <a:schemeClr val="tx1"/>
              </a:solidFill>
              <a:prstDash val="solid"/>
              <a:headEnd type="none" w="med" len="med"/>
              <a:tailEnd type="none" w="med" len="med"/>
            </a:ln>
          </p:spPr>
        </p:sp>
        <p:sp>
          <p:nvSpPr>
            <p:cNvPr id="64523" name="Line 33"/>
            <p:cNvSpPr/>
            <p:nvPr/>
          </p:nvSpPr>
          <p:spPr>
            <a:xfrm>
              <a:off x="4337" y="3477"/>
              <a:ext cx="145"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charRg st="0" end="26"/>
                                            </p:txEl>
                                          </p:spTgt>
                                        </p:tgtEl>
                                        <p:attrNameLst>
                                          <p:attrName>style.visibility</p:attrName>
                                        </p:attrNameLst>
                                      </p:cBhvr>
                                      <p:to>
                                        <p:strVal val="visible"/>
                                      </p:to>
                                    </p:set>
                                    <p:animEffect transition="in" filter="wipe(left)">
                                      <p:cBhvr>
                                        <p:cTn id="7" dur="500"/>
                                        <p:tgtEl>
                                          <p:spTgt spid="19458">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charRg st="0" end="41"/>
                                            </p:txEl>
                                          </p:spTgt>
                                        </p:tgtEl>
                                        <p:attrNameLst>
                                          <p:attrName>style.visibility</p:attrName>
                                        </p:attrNameLst>
                                      </p:cBhvr>
                                      <p:to>
                                        <p:strVal val="visible"/>
                                      </p:to>
                                    </p:set>
                                    <p:animEffect transition="in" filter="wipe(left)">
                                      <p:cBhvr>
                                        <p:cTn id="12" dur="500"/>
                                        <p:tgtEl>
                                          <p:spTgt spid="19459">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2"/>
          <p:cNvSpPr txBox="1">
            <a:spLocks noChangeArrowheads="1"/>
          </p:cNvSpPr>
          <p:nvPr/>
        </p:nvSpPr>
        <p:spPr bwMode="auto">
          <a:xfrm>
            <a:off x="998538" y="1284288"/>
            <a:ext cx="7705725" cy="3511550"/>
          </a:xfrm>
          <a:prstGeom prst="rect">
            <a:avLst/>
          </a:prstGeom>
          <a:noFill/>
          <a:ln w="9525">
            <a:noFill/>
            <a:miter lim="800000"/>
          </a:ln>
          <a:effectLst/>
        </p:spPr>
        <p:txBody>
          <a:bodyPr>
            <a:spAutoFit/>
          </a:bodyPr>
          <a:lstStyle/>
          <a:p>
            <a:pPr marL="387350" marR="0" indent="-387350" defTabSz="914400">
              <a:spcBef>
                <a:spcPct val="50000"/>
              </a:spcBef>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学习要求</a:t>
            </a:r>
            <a:r>
              <a:rPr kumimoji="1" lang="zh-CN" altLang="en-US"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a:p>
            <a:pPr marL="387350" marR="0" indent="-387350" defTabSz="914400">
              <a:spcBef>
                <a:spcPct val="50000"/>
              </a:spcBef>
              <a:buClrTx/>
              <a:buSzTx/>
              <a:buFontTx/>
              <a:buChar char="•"/>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掌握逻辑代数的基本概念，学会用逻辑函数描述逻辑问题的基本方法。</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a:p>
            <a:pPr marL="387350" marR="0" indent="-387350" defTabSz="914400">
              <a:spcBef>
                <a:spcPct val="50000"/>
              </a:spcBef>
              <a:buClrTx/>
              <a:buSzTx/>
              <a:buFontTx/>
              <a:buChar char="•"/>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掌握逻辑代数的公理、基本定理和重要规则；</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a:p>
            <a:pPr marL="387350" marR="0" indent="-387350" defTabSz="914400">
              <a:spcBef>
                <a:spcPct val="50000"/>
              </a:spcBef>
              <a:buClrTx/>
              <a:buSzTx/>
              <a:buFontTx/>
              <a:buChar char="•"/>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学会用代数法化简逻辑函数；</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a:p>
            <a:pPr marL="387350" marR="0" indent="-387350" defTabSz="914400">
              <a:spcBef>
                <a:spcPct val="50000"/>
              </a:spcBef>
              <a:buClrTx/>
              <a:buSzTx/>
              <a:buFontTx/>
              <a:buChar char="•"/>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熟练掌握用卡诺图化简逻辑函数。</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6"/>
          <p:cNvGrpSpPr/>
          <p:nvPr/>
        </p:nvGrpSpPr>
        <p:grpSpPr>
          <a:xfrm>
            <a:off x="1873250" y="5889625"/>
            <a:ext cx="5651500" cy="519113"/>
            <a:chOff x="1153" y="3032"/>
            <a:chExt cx="3560" cy="327"/>
          </a:xfrm>
        </p:grpSpPr>
        <p:sp>
          <p:nvSpPr>
            <p:cNvPr id="65545" name="Rectangle 3"/>
            <p:cNvSpPr/>
            <p:nvPr/>
          </p:nvSpPr>
          <p:spPr>
            <a:xfrm>
              <a:off x="1153" y="3032"/>
              <a:ext cx="3560" cy="327"/>
            </a:xfrm>
            <a:prstGeom prst="rect">
              <a:avLst/>
            </a:prstGeom>
            <a:noFill/>
            <a:ln w="9525">
              <a:noFill/>
            </a:ln>
          </p:spPr>
          <p:txBody>
            <a:bodyPr wrap="none">
              <a:spAutoFit/>
            </a:bodyPr>
            <a:p>
              <a:pPr>
                <a:spcBef>
                  <a:spcPct val="50000"/>
                </a:spcBef>
              </a:pPr>
              <a:r>
                <a:rPr lang="en-US" altLang="zh-CN" i="1" dirty="0">
                  <a:latin typeface="Times New Roman" panose="02020603050405020304" pitchFamily="18" charset="0"/>
                </a:rPr>
                <a:t>f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1</a:t>
              </a:r>
              <a:r>
                <a:rPr lang="en-US" altLang="zh-CN" i="1" dirty="0">
                  <a:latin typeface="Times New Roman" panose="02020603050405020304" pitchFamily="18" charset="0"/>
                </a:rPr>
                <a:t>, A</a:t>
              </a:r>
              <a:r>
                <a:rPr lang="en-US" altLang="zh-CN" i="1" baseline="-25000" dirty="0">
                  <a:latin typeface="Times New Roman" panose="02020603050405020304" pitchFamily="18" charset="0"/>
                </a:rPr>
                <a:t>2</a:t>
              </a:r>
              <a:r>
                <a:rPr lang="en-US" altLang="zh-CN" i="1" dirty="0">
                  <a:latin typeface="Times New Roman" panose="02020603050405020304" pitchFamily="18" charset="0"/>
                </a:rPr>
                <a:t>, …, A</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f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1</a:t>
              </a:r>
              <a:r>
                <a:rPr lang="en-US" altLang="zh-CN" i="1" dirty="0">
                  <a:latin typeface="Times New Roman" panose="02020603050405020304" pitchFamily="18" charset="0"/>
                </a:rPr>
                <a:t>, A</a:t>
              </a:r>
              <a:r>
                <a:rPr lang="en-US" altLang="zh-CN" i="1" baseline="-25000" dirty="0">
                  <a:latin typeface="Times New Roman" panose="02020603050405020304" pitchFamily="18" charset="0"/>
                </a:rPr>
                <a:t>2</a:t>
              </a:r>
              <a:r>
                <a:rPr lang="en-US" altLang="zh-CN" i="1" dirty="0">
                  <a:latin typeface="Times New Roman" panose="02020603050405020304" pitchFamily="18" charset="0"/>
                </a:rPr>
                <a:t>, …, A</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65546" name="Line 4"/>
            <p:cNvSpPr/>
            <p:nvPr/>
          </p:nvSpPr>
          <p:spPr>
            <a:xfrm>
              <a:off x="2868" y="3100"/>
              <a:ext cx="167" cy="0"/>
            </a:xfrm>
            <a:prstGeom prst="line">
              <a:avLst/>
            </a:prstGeom>
            <a:ln w="9525" cap="flat" cmpd="sng">
              <a:solidFill>
                <a:schemeClr val="tx1"/>
              </a:solidFill>
              <a:prstDash val="solid"/>
              <a:headEnd type="none" w="med" len="med"/>
              <a:tailEnd type="none" w="med" len="med"/>
            </a:ln>
          </p:spPr>
        </p:sp>
      </p:grpSp>
      <p:sp>
        <p:nvSpPr>
          <p:cNvPr id="21512" name="Text Box 8"/>
          <p:cNvSpPr txBox="1">
            <a:spLocks noChangeArrowheads="1"/>
          </p:cNvSpPr>
          <p:nvPr/>
        </p:nvSpPr>
        <p:spPr bwMode="auto">
          <a:xfrm>
            <a:off x="430213" y="544513"/>
            <a:ext cx="4562475"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2.2.2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逻辑代数的重要规则</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21513" name="Text Box 9"/>
          <p:cNvSpPr txBox="1">
            <a:spLocks noChangeArrowheads="1"/>
          </p:cNvSpPr>
          <p:nvPr/>
        </p:nvSpPr>
        <p:spPr bwMode="auto">
          <a:xfrm>
            <a:off x="820738" y="1100138"/>
            <a:ext cx="23209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一、代入规则</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1514" name="Text Box 10"/>
          <p:cNvSpPr txBox="1"/>
          <p:nvPr/>
        </p:nvSpPr>
        <p:spPr>
          <a:xfrm>
            <a:off x="1125538" y="1641475"/>
            <a:ext cx="7426325" cy="1758950"/>
          </a:xfrm>
          <a:prstGeom prst="rect">
            <a:avLst/>
          </a:prstGeom>
          <a:noFill/>
          <a:ln w="9525">
            <a:noFill/>
          </a:ln>
        </p:spPr>
        <p:txBody>
          <a:bodyPr>
            <a:spAutoFit/>
          </a:bodyPr>
          <a:p>
            <a:pPr indent="669925">
              <a:lnSpc>
                <a:spcPct val="130000"/>
              </a:lnSpc>
              <a:spcBef>
                <a:spcPct val="50000"/>
              </a:spcBef>
            </a:pPr>
            <a:r>
              <a:rPr lang="zh-CN" altLang="en-US" dirty="0">
                <a:latin typeface="Times New Roman" panose="02020603050405020304" pitchFamily="18" charset="0"/>
              </a:rPr>
              <a:t>任何一个含有变量</a:t>
            </a:r>
            <a:r>
              <a:rPr lang="en-US" altLang="zh-CN" dirty="0">
                <a:latin typeface="Times New Roman" panose="02020603050405020304" pitchFamily="18" charset="0"/>
              </a:rPr>
              <a:t>A</a:t>
            </a:r>
            <a:r>
              <a:rPr lang="zh-CN" altLang="zh-CN" dirty="0">
                <a:latin typeface="Times New Roman" panose="02020603050405020304" pitchFamily="18" charset="0"/>
              </a:rPr>
              <a:t>的逻辑等式，如果将所有出现</a:t>
            </a:r>
            <a:r>
              <a:rPr lang="en-US" altLang="zh-CN" dirty="0">
                <a:latin typeface="Times New Roman" panose="02020603050405020304" pitchFamily="18" charset="0"/>
              </a:rPr>
              <a:t>A</a:t>
            </a:r>
            <a:r>
              <a:rPr lang="zh-CN" altLang="zh-CN" dirty="0">
                <a:latin typeface="Times New Roman" panose="02020603050405020304" pitchFamily="18" charset="0"/>
              </a:rPr>
              <a:t>的位置都代之以同一个逻辑函数</a:t>
            </a:r>
            <a:r>
              <a:rPr lang="en-US" altLang="zh-CN" dirty="0">
                <a:latin typeface="Times New Roman" panose="02020603050405020304" pitchFamily="18" charset="0"/>
              </a:rPr>
              <a:t>F</a:t>
            </a:r>
            <a:r>
              <a:rPr lang="zh-CN" altLang="en-US" dirty="0">
                <a:latin typeface="Times New Roman" panose="02020603050405020304" pitchFamily="18" charset="0"/>
              </a:rPr>
              <a:t>，</a:t>
            </a:r>
            <a:r>
              <a:rPr lang="zh-CN" altLang="zh-CN" dirty="0">
                <a:latin typeface="Times New Roman" panose="02020603050405020304" pitchFamily="18" charset="0"/>
              </a:rPr>
              <a:t>则等式仍然成立。</a:t>
            </a:r>
            <a:endParaRPr lang="zh-CN" altLang="en-US" dirty="0">
              <a:latin typeface="Times New Roman" panose="02020603050405020304" pitchFamily="18" charset="0"/>
            </a:endParaRPr>
          </a:p>
        </p:txBody>
      </p:sp>
      <p:grpSp>
        <p:nvGrpSpPr>
          <p:cNvPr id="3" name="Group 13"/>
          <p:cNvGrpSpPr/>
          <p:nvPr/>
        </p:nvGrpSpPr>
        <p:grpSpPr>
          <a:xfrm>
            <a:off x="1211263" y="3195638"/>
            <a:ext cx="6862762" cy="2657475"/>
            <a:chOff x="763" y="2013"/>
            <a:chExt cx="4323" cy="1674"/>
          </a:xfrm>
        </p:grpSpPr>
        <p:sp>
          <p:nvSpPr>
            <p:cNvPr id="65543" name="Text Box 2"/>
            <p:cNvSpPr txBox="1"/>
            <p:nvPr/>
          </p:nvSpPr>
          <p:spPr>
            <a:xfrm>
              <a:off x="763" y="2013"/>
              <a:ext cx="4323" cy="1674"/>
            </a:xfrm>
            <a:prstGeom prst="rect">
              <a:avLst/>
            </a:prstGeom>
            <a:noFill/>
            <a:ln w="9525">
              <a:noFill/>
            </a:ln>
          </p:spPr>
          <p:txBody>
            <a:bodyPr>
              <a:spAutoFit/>
            </a:bodyPr>
            <a:p>
              <a:pPr>
                <a:lnSpc>
                  <a:spcPct val="150000"/>
                </a:lnSpc>
                <a:spcBef>
                  <a:spcPct val="50000"/>
                </a:spcBef>
              </a:pPr>
              <a:r>
                <a:rPr lang="zh-CN" altLang="en-US" b="1" dirty="0">
                  <a:latin typeface="Times New Roman" panose="02020603050405020304" pitchFamily="18" charset="0"/>
                </a:rPr>
                <a:t>例如</a:t>
              </a:r>
              <a:r>
                <a:rPr lang="zh-CN" altLang="en-US" dirty="0">
                  <a:latin typeface="Times New Roman" panose="02020603050405020304" pitchFamily="18" charset="0"/>
                </a:rPr>
                <a:t>：给定逻辑等式</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B+C</a:t>
              </a:r>
              <a:r>
                <a:rPr lang="en-US" altLang="zh-CN" dirty="0">
                  <a:latin typeface="Times New Roman" panose="02020603050405020304" pitchFamily="18" charset="0"/>
                </a:rPr>
                <a:t>)</a:t>
              </a:r>
              <a:r>
                <a:rPr lang="en-US" altLang="zh-CN" i="1" dirty="0">
                  <a:latin typeface="Times New Roman" panose="02020603050405020304" pitchFamily="18" charset="0"/>
                </a:rPr>
                <a:t>=AB+AC</a:t>
              </a:r>
              <a:r>
                <a:rPr lang="zh-CN" altLang="en-US" dirty="0">
                  <a:latin typeface="Times New Roman" panose="02020603050405020304" pitchFamily="18" charset="0"/>
                </a:rPr>
                <a:t>，</a:t>
              </a:r>
              <a:r>
                <a:rPr lang="zh-CN" altLang="zh-CN" dirty="0">
                  <a:latin typeface="Times New Roman" panose="02020603050405020304" pitchFamily="18" charset="0"/>
                </a:rPr>
                <a:t>若用</a:t>
              </a:r>
              <a:r>
                <a:rPr lang="en-US" altLang="zh-CN" i="1" dirty="0">
                  <a:latin typeface="Times New Roman" panose="02020603050405020304" pitchFamily="18" charset="0"/>
                </a:rPr>
                <a:t>A+BC</a:t>
              </a:r>
              <a:r>
                <a:rPr lang="zh-CN" altLang="zh-CN" dirty="0">
                  <a:latin typeface="Times New Roman" panose="02020603050405020304" pitchFamily="18" charset="0"/>
                </a:rPr>
                <a:t>代替</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zh-CN" altLang="zh-CN" dirty="0">
                  <a:latin typeface="Times New Roman" panose="02020603050405020304" pitchFamily="18" charset="0"/>
                </a:rPr>
                <a:t>则该等式仍然成立，即：</a:t>
              </a:r>
              <a:br>
                <a:rPr lang="zh-CN" altLang="zh-CN" dirty="0">
                  <a:latin typeface="Times New Roman" panose="02020603050405020304" pitchFamily="18" charset="0"/>
                </a:rPr>
              </a:br>
              <a:r>
                <a:rPr lang="zh-CN" altLang="zh-CN" dirty="0">
                  <a:latin typeface="Times New Roman" panose="02020603050405020304" pitchFamily="18" charset="0"/>
                </a:rPr>
                <a:t>	(</a:t>
              </a:r>
              <a:r>
                <a:rPr lang="en-US" altLang="zh-CN" i="1" dirty="0">
                  <a:latin typeface="Times New Roman" panose="02020603050405020304" pitchFamily="18" charset="0"/>
                </a:rPr>
                <a:t>A+BC</a:t>
              </a:r>
              <a:r>
                <a:rPr lang="en-US" altLang="zh-CN" dirty="0">
                  <a:latin typeface="Times New Roman" panose="02020603050405020304" pitchFamily="18" charset="0"/>
                </a:rPr>
                <a:t>)(</a:t>
              </a:r>
              <a:r>
                <a:rPr lang="en-US" altLang="zh-CN" i="1" dirty="0">
                  <a:latin typeface="Times New Roman" panose="02020603050405020304" pitchFamily="18" charset="0"/>
                </a:rPr>
                <a:t>B+C</a:t>
              </a:r>
              <a:r>
                <a:rPr lang="en-US" altLang="zh-CN" dirty="0">
                  <a:latin typeface="Times New Roman" panose="02020603050405020304" pitchFamily="18" charset="0"/>
                </a:rPr>
                <a:t>)=(</a:t>
              </a:r>
              <a:r>
                <a:rPr lang="en-US" altLang="zh-CN" i="1" dirty="0">
                  <a:latin typeface="Times New Roman" panose="02020603050405020304" pitchFamily="18" charset="0"/>
                </a:rPr>
                <a:t>A+BC</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A+BC</a:t>
              </a:r>
              <a:r>
                <a:rPr lang="en-US" altLang="zh-CN" dirty="0">
                  <a:latin typeface="Times New Roman" panose="02020603050405020304" pitchFamily="18" charset="0"/>
                </a:rPr>
                <a:t>)</a:t>
              </a:r>
              <a:r>
                <a:rPr lang="en-US" altLang="zh-CN" i="1" dirty="0">
                  <a:latin typeface="Times New Roman" panose="02020603050405020304" pitchFamily="18" charset="0"/>
                </a:rPr>
                <a:t>C</a:t>
              </a:r>
              <a:br>
                <a:rPr lang="en-US" altLang="zh-CN" dirty="0">
                  <a:latin typeface="Times New Roman" panose="02020603050405020304" pitchFamily="18" charset="0"/>
                </a:rPr>
              </a:br>
              <a:r>
                <a:rPr lang="zh-CN" altLang="en-US" dirty="0">
                  <a:latin typeface="Times New Roman" panose="02020603050405020304" pitchFamily="18" charset="0"/>
                </a:rPr>
                <a:t>由公理</a:t>
              </a:r>
              <a:r>
                <a:rPr lang="en-US" altLang="zh-CN" dirty="0">
                  <a:latin typeface="Times New Roman" panose="02020603050405020304" pitchFamily="18" charset="0"/>
                </a:rPr>
                <a:t>5(A+A=1)</a:t>
              </a:r>
              <a:r>
                <a:rPr lang="zh-CN" altLang="zh-CN" dirty="0">
                  <a:latin typeface="Times New Roman" panose="02020603050405020304" pitchFamily="18" charset="0"/>
                </a:rPr>
                <a:t>同样有等式</a:t>
              </a:r>
              <a:endParaRPr lang="zh-CN" altLang="en-US" dirty="0">
                <a:latin typeface="Times New Roman" panose="02020603050405020304" pitchFamily="18" charset="0"/>
              </a:endParaRPr>
            </a:p>
          </p:txBody>
        </p:sp>
        <p:sp>
          <p:nvSpPr>
            <p:cNvPr id="65544" name="Line 12"/>
            <p:cNvSpPr/>
            <p:nvPr/>
          </p:nvSpPr>
          <p:spPr>
            <a:xfrm>
              <a:off x="1994" y="3357"/>
              <a:ext cx="141"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3">
                                            <p:txEl>
                                              <p:charRg st="0" end="7"/>
                                            </p:txEl>
                                          </p:spTgt>
                                        </p:tgtEl>
                                        <p:attrNameLst>
                                          <p:attrName>style.visibility</p:attrName>
                                        </p:attrNameLst>
                                      </p:cBhvr>
                                      <p:to>
                                        <p:strVal val="visible"/>
                                      </p:to>
                                    </p:set>
                                    <p:animEffect transition="in" filter="wipe(left)">
                                      <p:cBhvr>
                                        <p:cTn id="7" dur="500"/>
                                        <p:tgtEl>
                                          <p:spTgt spid="21513">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14"/>
                                        </p:tgtEl>
                                        <p:attrNameLst>
                                          <p:attrName>style.visibility</p:attrName>
                                        </p:attrNameLst>
                                      </p:cBhvr>
                                      <p:to>
                                        <p:strVal val="visible"/>
                                      </p:to>
                                    </p:set>
                                    <p:anim calcmode="lin" valueType="num">
                                      <p:cBhvr additive="base">
                                        <p:cTn id="12" dur="500" fill="hold"/>
                                        <p:tgtEl>
                                          <p:spTgt spid="21514"/>
                                        </p:tgtEl>
                                        <p:attrNameLst>
                                          <p:attrName>ppt_x</p:attrName>
                                        </p:attrNameLst>
                                      </p:cBhvr>
                                      <p:tavLst>
                                        <p:tav tm="0">
                                          <p:val>
                                            <p:strVal val="0-#ppt_w/2"/>
                                          </p:val>
                                        </p:tav>
                                        <p:tav tm="100000">
                                          <p:val>
                                            <p:strVal val="#ppt_x"/>
                                          </p:val>
                                        </p:tav>
                                      </p:tavLst>
                                    </p:anim>
                                    <p:anim calcmode="lin" valueType="num">
                                      <p:cBhvr additive="base">
                                        <p:cTn id="13"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uild="p"/>
      <p:bldP spid="215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a:spLocks noChangeArrowheads="1"/>
          </p:cNvSpPr>
          <p:nvPr/>
        </p:nvSpPr>
        <p:spPr bwMode="auto">
          <a:xfrm>
            <a:off x="546100" y="444500"/>
            <a:ext cx="23209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二、反演规则</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pSp>
        <p:nvGrpSpPr>
          <p:cNvPr id="2" name="Group 26"/>
          <p:cNvGrpSpPr/>
          <p:nvPr/>
        </p:nvGrpSpPr>
        <p:grpSpPr>
          <a:xfrm>
            <a:off x="1222375" y="3122613"/>
            <a:ext cx="6667500" cy="1289050"/>
            <a:chOff x="770" y="1967"/>
            <a:chExt cx="4200" cy="812"/>
          </a:xfrm>
        </p:grpSpPr>
        <p:grpSp>
          <p:nvGrpSpPr>
            <p:cNvPr id="4109" name="Group 19"/>
            <p:cNvGrpSpPr/>
            <p:nvPr/>
          </p:nvGrpSpPr>
          <p:grpSpPr>
            <a:xfrm>
              <a:off x="2124" y="2398"/>
              <a:ext cx="1776" cy="327"/>
              <a:chOff x="1842" y="3327"/>
              <a:chExt cx="1776" cy="327"/>
            </a:xfrm>
          </p:grpSpPr>
          <p:sp>
            <p:nvSpPr>
              <p:cNvPr id="4113" name="Rectangle 6"/>
              <p:cNvSpPr/>
              <p:nvPr/>
            </p:nvSpPr>
            <p:spPr>
              <a:xfrm>
                <a:off x="1842" y="3327"/>
                <a:ext cx="1776" cy="327"/>
              </a:xfrm>
              <a:prstGeom prst="rect">
                <a:avLst/>
              </a:prstGeom>
              <a:noFill/>
              <a:ln w="9525">
                <a:noFill/>
              </a:ln>
            </p:spPr>
            <p:txBody>
              <a:bodyPr wrap="none">
                <a:spAutoFit/>
              </a:bodyPr>
              <a:p>
                <a:pPr>
                  <a:spcBef>
                    <a:spcPct val="50000"/>
                  </a:spcBef>
                </a:pPr>
                <a:r>
                  <a:rPr lang="en-US" altLang="zh-CN" i="1" dirty="0">
                    <a:latin typeface="Times New Roman" panose="02020603050405020304" pitchFamily="18" charset="0"/>
                  </a:rPr>
                  <a:t>F</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C+D</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4114" name="Line 7"/>
              <p:cNvSpPr/>
              <p:nvPr/>
            </p:nvSpPr>
            <p:spPr>
              <a:xfrm>
                <a:off x="1912" y="3377"/>
                <a:ext cx="122" cy="0"/>
              </a:xfrm>
              <a:prstGeom prst="line">
                <a:avLst/>
              </a:prstGeom>
              <a:ln w="9525" cap="flat" cmpd="sng">
                <a:solidFill>
                  <a:schemeClr val="tx1"/>
                </a:solidFill>
                <a:prstDash val="solid"/>
                <a:headEnd type="none" w="med" len="med"/>
                <a:tailEnd type="none" w="med" len="med"/>
              </a:ln>
            </p:spPr>
          </p:sp>
          <p:sp>
            <p:nvSpPr>
              <p:cNvPr id="4115" name="Line 8"/>
              <p:cNvSpPr/>
              <p:nvPr/>
            </p:nvSpPr>
            <p:spPr>
              <a:xfrm>
                <a:off x="2634" y="3377"/>
                <a:ext cx="122" cy="0"/>
              </a:xfrm>
              <a:prstGeom prst="line">
                <a:avLst/>
              </a:prstGeom>
              <a:ln w="9525" cap="flat" cmpd="sng">
                <a:solidFill>
                  <a:schemeClr val="tx1"/>
                </a:solidFill>
                <a:prstDash val="solid"/>
                <a:headEnd type="none" w="med" len="med"/>
                <a:tailEnd type="none" w="med" len="med"/>
              </a:ln>
            </p:spPr>
          </p:sp>
          <p:sp>
            <p:nvSpPr>
              <p:cNvPr id="4116" name="Line 9"/>
              <p:cNvSpPr/>
              <p:nvPr/>
            </p:nvSpPr>
            <p:spPr>
              <a:xfrm>
                <a:off x="3047" y="3377"/>
                <a:ext cx="122" cy="0"/>
              </a:xfrm>
              <a:prstGeom prst="line">
                <a:avLst/>
              </a:prstGeom>
              <a:ln w="9525" cap="flat" cmpd="sng">
                <a:solidFill>
                  <a:schemeClr val="tx1"/>
                </a:solidFill>
                <a:prstDash val="solid"/>
                <a:headEnd type="none" w="med" len="med"/>
                <a:tailEnd type="none" w="med" len="med"/>
              </a:ln>
            </p:spPr>
          </p:sp>
        </p:grpSp>
        <p:sp>
          <p:nvSpPr>
            <p:cNvPr id="4110" name="Text Box 11"/>
            <p:cNvSpPr txBox="1"/>
            <p:nvPr/>
          </p:nvSpPr>
          <p:spPr>
            <a:xfrm>
              <a:off x="770" y="1967"/>
              <a:ext cx="4200" cy="812"/>
            </a:xfrm>
            <a:prstGeom prst="rect">
              <a:avLst/>
            </a:prstGeom>
            <a:noFill/>
            <a:ln w="9525">
              <a:noFill/>
            </a:ln>
          </p:spPr>
          <p:txBody>
            <a:bodyPr>
              <a:spAutoFit/>
            </a:bodyPr>
            <a:p>
              <a:pPr marL="1146175" indent="-1146175">
                <a:lnSpc>
                  <a:spcPct val="140000"/>
                </a:lnSpc>
                <a:spcBef>
                  <a:spcPct val="50000"/>
                </a:spcBef>
              </a:pPr>
              <a:r>
                <a:rPr lang="zh-CN" altLang="en-US" b="1" dirty="0">
                  <a:latin typeface="Times New Roman" panose="02020603050405020304" pitchFamily="18" charset="0"/>
                </a:rPr>
                <a:t>例如</a:t>
              </a:r>
              <a:r>
                <a:rPr lang="zh-CN" altLang="en-US" dirty="0">
                  <a:latin typeface="Times New Roman" panose="02020603050405020304" pitchFamily="18" charset="0"/>
                </a:rPr>
                <a:t>：已知</a:t>
              </a:r>
              <a:r>
                <a:rPr lang="en-US" altLang="zh-CN" i="1" dirty="0">
                  <a:latin typeface="Times New Roman" panose="02020603050405020304" pitchFamily="18" charset="0"/>
                </a:rPr>
                <a:t>F</a:t>
              </a:r>
              <a:r>
                <a:rPr lang="zh-CN" altLang="en-US" i="1" dirty="0">
                  <a:latin typeface="Times New Roman" panose="02020603050405020304" pitchFamily="18" charset="0"/>
                </a:rPr>
                <a:t>＝</a:t>
              </a:r>
              <a:r>
                <a:rPr lang="en-US" altLang="zh-CN" i="1" dirty="0">
                  <a:latin typeface="Times New Roman" panose="02020603050405020304" pitchFamily="18" charset="0"/>
                </a:rPr>
                <a:t>AB</a:t>
              </a:r>
              <a:r>
                <a:rPr lang="zh-CN" altLang="en-US" dirty="0">
                  <a:latin typeface="Times New Roman" panose="02020603050405020304" pitchFamily="18" charset="0"/>
                </a:rPr>
                <a:t>＋</a:t>
              </a:r>
              <a:r>
                <a:rPr lang="en-US" altLang="zh-CN" i="1" dirty="0">
                  <a:latin typeface="Times New Roman" panose="02020603050405020304" pitchFamily="18" charset="0"/>
                </a:rPr>
                <a:t>CD</a:t>
              </a:r>
              <a:r>
                <a:rPr lang="zh-CN" altLang="en-US" dirty="0">
                  <a:latin typeface="Times New Roman" panose="02020603050405020304" pitchFamily="18" charset="0"/>
                </a:rPr>
                <a:t>，</a:t>
              </a:r>
              <a:r>
                <a:rPr lang="zh-CN" altLang="zh-CN" dirty="0">
                  <a:latin typeface="Times New Roman" panose="02020603050405020304" pitchFamily="18" charset="0"/>
                </a:rPr>
                <a:t>根据反演规可得到:</a:t>
              </a:r>
              <a:r>
                <a:rPr lang="en-US" altLang="zh-CN" dirty="0">
                  <a:latin typeface="Times New Roman" panose="02020603050405020304" pitchFamily="18" charset="0"/>
                </a:rPr>
                <a:t>  </a:t>
              </a:r>
              <a:endParaRPr lang="en-US" altLang="zh-CN" dirty="0">
                <a:latin typeface="Times New Roman" panose="02020603050405020304" pitchFamily="18" charset="0"/>
                <a:sym typeface="Symbol" panose="05050102010706020507" pitchFamily="18" charset="2"/>
              </a:endParaRPr>
            </a:p>
          </p:txBody>
        </p:sp>
        <p:sp>
          <p:nvSpPr>
            <p:cNvPr id="4111" name="Line 12"/>
            <p:cNvSpPr/>
            <p:nvPr/>
          </p:nvSpPr>
          <p:spPr>
            <a:xfrm>
              <a:off x="2338" y="2124"/>
              <a:ext cx="122" cy="0"/>
            </a:xfrm>
            <a:prstGeom prst="line">
              <a:avLst/>
            </a:prstGeom>
            <a:ln w="9525" cap="flat" cmpd="sng">
              <a:solidFill>
                <a:schemeClr val="tx1"/>
              </a:solidFill>
              <a:prstDash val="solid"/>
              <a:headEnd type="none" w="med" len="med"/>
              <a:tailEnd type="none" w="med" len="med"/>
            </a:ln>
          </p:spPr>
        </p:sp>
        <p:sp>
          <p:nvSpPr>
            <p:cNvPr id="4112" name="Line 13"/>
            <p:cNvSpPr/>
            <p:nvPr/>
          </p:nvSpPr>
          <p:spPr>
            <a:xfrm>
              <a:off x="2982" y="2112"/>
              <a:ext cx="122" cy="0"/>
            </a:xfrm>
            <a:prstGeom prst="line">
              <a:avLst/>
            </a:prstGeom>
            <a:ln w="9525" cap="flat" cmpd="sng">
              <a:solidFill>
                <a:schemeClr val="tx1"/>
              </a:solidFill>
              <a:prstDash val="solid"/>
              <a:headEnd type="none" w="med" len="med"/>
              <a:tailEnd type="none" w="med" len="med"/>
            </a:ln>
          </p:spPr>
        </p:sp>
      </p:grpSp>
      <p:grpSp>
        <p:nvGrpSpPr>
          <p:cNvPr id="4" name="Group 17"/>
          <p:cNvGrpSpPr/>
          <p:nvPr/>
        </p:nvGrpSpPr>
        <p:grpSpPr>
          <a:xfrm>
            <a:off x="1201738" y="885825"/>
            <a:ext cx="6880225" cy="2314575"/>
            <a:chOff x="745" y="1004"/>
            <a:chExt cx="4334" cy="1458"/>
          </a:xfrm>
        </p:grpSpPr>
        <p:sp>
          <p:nvSpPr>
            <p:cNvPr id="4108" name="Text Box 3"/>
            <p:cNvSpPr txBox="1"/>
            <p:nvPr/>
          </p:nvSpPr>
          <p:spPr>
            <a:xfrm>
              <a:off x="745" y="1004"/>
              <a:ext cx="4334" cy="1458"/>
            </a:xfrm>
            <a:prstGeom prst="rect">
              <a:avLst/>
            </a:prstGeom>
            <a:noFill/>
            <a:ln w="9525">
              <a:noFill/>
            </a:ln>
          </p:spPr>
          <p:txBody>
            <a:bodyPr>
              <a:spAutoFit/>
            </a:bodyPr>
            <a:p>
              <a:pPr indent="758825">
                <a:lnSpc>
                  <a:spcPct val="130000"/>
                </a:lnSpc>
                <a:spcBef>
                  <a:spcPct val="50000"/>
                </a:spcBef>
              </a:pPr>
              <a:r>
                <a:rPr lang="zh-CN" altLang="en-US" dirty="0">
                  <a:latin typeface="Times New Roman" panose="02020603050405020304" pitchFamily="18" charset="0"/>
                </a:rPr>
                <a:t>如果将逻辑函数</a:t>
              </a:r>
              <a:r>
                <a:rPr lang="en-US" altLang="zh-CN" i="1" dirty="0">
                  <a:latin typeface="Times New Roman" panose="02020603050405020304" pitchFamily="18" charset="0"/>
                </a:rPr>
                <a:t>F</a:t>
              </a:r>
              <a:r>
                <a:rPr lang="zh-CN" altLang="zh-CN" dirty="0">
                  <a:latin typeface="Times New Roman" panose="02020603050405020304" pitchFamily="18" charset="0"/>
                </a:rPr>
                <a:t>中所有的" </a:t>
              </a:r>
              <a:r>
                <a:rPr lang="zh-CN" altLang="zh-CN" dirty="0">
                  <a:latin typeface="Times New Roman" panose="02020603050405020304" pitchFamily="18" charset="0"/>
                  <a:sym typeface="Symbol" panose="05050102010706020507" pitchFamily="18" charset="2"/>
                </a:rPr>
                <a:t> </a:t>
              </a:r>
              <a:r>
                <a:rPr lang="zh-CN" altLang="zh-CN" dirty="0">
                  <a:latin typeface="Times New Roman" panose="02020603050405020304" pitchFamily="18" charset="0"/>
                </a:rPr>
                <a:t>"变成"+", "+"变成" </a:t>
              </a:r>
              <a:r>
                <a:rPr lang="zh-CN"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 ", "0"变成"1", "1"变成"0", 原变量变成反变量，反变量变成原变量，所得到的新函数是原函数的反函数</a:t>
              </a:r>
              <a:endParaRPr lang="zh-CN" altLang="en-US" dirty="0">
                <a:latin typeface="Times New Roman" panose="02020603050405020304" pitchFamily="18" charset="0"/>
              </a:endParaRPr>
            </a:p>
          </p:txBody>
        </p:sp>
        <p:graphicFrame>
          <p:nvGraphicFramePr>
            <p:cNvPr id="4101" name="Object 3"/>
            <p:cNvGraphicFramePr>
              <a:graphicFrameLocks noChangeAspect="1"/>
            </p:cNvGraphicFramePr>
            <p:nvPr/>
          </p:nvGraphicFramePr>
          <p:xfrm>
            <a:off x="3484" y="2187"/>
            <a:ext cx="191" cy="223"/>
          </p:xfrm>
          <a:graphic>
            <a:graphicData uri="http://schemas.openxmlformats.org/presentationml/2006/ole">
              <mc:AlternateContent xmlns:mc="http://schemas.openxmlformats.org/markup-compatibility/2006">
                <mc:Choice xmlns:v="urn:schemas-microsoft-com:vml" Requires="v">
                  <p:oleObj spid="_x0000_s3088" name="" r:id="rId1" imgW="304800" imgH="355600" progId="Equation.3">
                    <p:embed/>
                  </p:oleObj>
                </mc:Choice>
                <mc:Fallback>
                  <p:oleObj name="" r:id="rId1" imgW="304800" imgH="355600" progId="Equation.3">
                    <p:embed/>
                    <p:pic>
                      <p:nvPicPr>
                        <p:cNvPr id="0" name="图片 3087"/>
                        <p:cNvPicPr/>
                        <p:nvPr/>
                      </p:nvPicPr>
                      <p:blipFill>
                        <a:blip r:embed="rId2"/>
                        <a:stretch>
                          <a:fillRect/>
                        </a:stretch>
                      </p:blipFill>
                      <p:spPr>
                        <a:xfrm>
                          <a:off x="3484" y="2187"/>
                          <a:ext cx="191" cy="223"/>
                        </a:xfrm>
                        <a:prstGeom prst="rect">
                          <a:avLst/>
                        </a:prstGeom>
                        <a:noFill/>
                        <a:ln w="38100">
                          <a:noFill/>
                          <a:miter/>
                        </a:ln>
                      </p:spPr>
                    </p:pic>
                  </p:oleObj>
                </mc:Fallback>
              </mc:AlternateContent>
            </a:graphicData>
          </a:graphic>
        </p:graphicFrame>
      </p:grpSp>
      <p:sp>
        <p:nvSpPr>
          <p:cNvPr id="22548" name="Text Box 20"/>
          <p:cNvSpPr txBox="1"/>
          <p:nvPr/>
        </p:nvSpPr>
        <p:spPr>
          <a:xfrm>
            <a:off x="1182688" y="4340225"/>
            <a:ext cx="7056437" cy="1117600"/>
          </a:xfrm>
          <a:prstGeom prst="rect">
            <a:avLst/>
          </a:prstGeom>
          <a:noFill/>
          <a:ln w="9525">
            <a:noFill/>
          </a:ln>
        </p:spPr>
        <p:txBody>
          <a:bodyPr>
            <a:spAutoFit/>
          </a:bodyPr>
          <a:p>
            <a:pPr indent="673100">
              <a:lnSpc>
                <a:spcPct val="120000"/>
              </a:lnSpc>
              <a:spcBef>
                <a:spcPct val="50000"/>
              </a:spcBef>
            </a:pPr>
            <a:r>
              <a:rPr lang="zh-CN" altLang="en-US" dirty="0">
                <a:latin typeface="Times New Roman" panose="02020603050405020304" pitchFamily="18" charset="0"/>
              </a:rPr>
              <a:t>使用反演规则时</a:t>
            </a:r>
            <a:r>
              <a:rPr lang="en-US" altLang="zh-CN" dirty="0">
                <a:latin typeface="Times New Roman" panose="02020603050405020304" pitchFamily="18" charset="0"/>
              </a:rPr>
              <a:t>, </a:t>
            </a:r>
            <a:r>
              <a:rPr lang="zh-CN" altLang="en-US" dirty="0">
                <a:latin typeface="Times New Roman" panose="02020603050405020304" pitchFamily="18" charset="0"/>
              </a:rPr>
              <a:t>应注意保持原函式中运算符号的优先顺序不变。</a:t>
            </a:r>
            <a:endParaRPr lang="zh-CN" altLang="en-US" dirty="0">
              <a:latin typeface="Times New Roman" panose="02020603050405020304" pitchFamily="18" charset="0"/>
            </a:endParaRPr>
          </a:p>
        </p:txBody>
      </p:sp>
      <p:grpSp>
        <p:nvGrpSpPr>
          <p:cNvPr id="5" name="Group 21"/>
          <p:cNvGrpSpPr/>
          <p:nvPr/>
        </p:nvGrpSpPr>
        <p:grpSpPr>
          <a:xfrm>
            <a:off x="1219200" y="5407025"/>
            <a:ext cx="5378450" cy="534988"/>
            <a:chOff x="709" y="1761"/>
            <a:chExt cx="3388" cy="337"/>
          </a:xfrm>
        </p:grpSpPr>
        <p:sp>
          <p:nvSpPr>
            <p:cNvPr id="4107" name="Text Box 22"/>
            <p:cNvSpPr txBox="1"/>
            <p:nvPr/>
          </p:nvSpPr>
          <p:spPr>
            <a:xfrm>
              <a:off x="709" y="1761"/>
              <a:ext cx="1237" cy="327"/>
            </a:xfrm>
            <a:prstGeom prst="rect">
              <a:avLst/>
            </a:prstGeom>
            <a:noFill/>
            <a:ln w="9525">
              <a:noFill/>
            </a:ln>
          </p:spPr>
          <p:txBody>
            <a:bodyPr wrap="none">
              <a:spAutoFit/>
            </a:bodyPr>
            <a:p>
              <a:r>
                <a:rPr lang="zh-CN" altLang="en-US" b="1" dirty="0">
                  <a:latin typeface="Times New Roman" panose="02020603050405020304" pitchFamily="18" charset="0"/>
                </a:rPr>
                <a:t>例如：</a:t>
              </a:r>
              <a:r>
                <a:rPr lang="zh-CN" altLang="en-US" dirty="0">
                  <a:latin typeface="Times New Roman" panose="02020603050405020304" pitchFamily="18" charset="0"/>
                </a:rPr>
                <a:t>已知</a:t>
              </a:r>
              <a:endParaRPr lang="zh-CN" altLang="en-US" dirty="0">
                <a:latin typeface="Times New Roman" panose="02020603050405020304" pitchFamily="18" charset="0"/>
              </a:endParaRPr>
            </a:p>
          </p:txBody>
        </p:sp>
        <p:graphicFrame>
          <p:nvGraphicFramePr>
            <p:cNvPr id="4100" name="Object 2"/>
            <p:cNvGraphicFramePr>
              <a:graphicFrameLocks noChangeAspect="1"/>
            </p:cNvGraphicFramePr>
            <p:nvPr/>
          </p:nvGraphicFramePr>
          <p:xfrm>
            <a:off x="1929" y="1819"/>
            <a:ext cx="2168" cy="279"/>
          </p:xfrm>
          <a:graphic>
            <a:graphicData uri="http://schemas.openxmlformats.org/presentationml/2006/ole">
              <mc:AlternateContent xmlns:mc="http://schemas.openxmlformats.org/markup-compatibility/2006">
                <mc:Choice xmlns:v="urn:schemas-microsoft-com:vml" Requires="v">
                  <p:oleObj spid="_x0000_s3093" name="" r:id="rId3" imgW="3441700" imgH="444500" progId="Equation.3">
                    <p:embed/>
                  </p:oleObj>
                </mc:Choice>
                <mc:Fallback>
                  <p:oleObj name="" r:id="rId3" imgW="3441700" imgH="444500" progId="Equation.3">
                    <p:embed/>
                    <p:pic>
                      <p:nvPicPr>
                        <p:cNvPr id="0" name="图片 3092"/>
                        <p:cNvPicPr/>
                        <p:nvPr/>
                      </p:nvPicPr>
                      <p:blipFill>
                        <a:blip r:embed="rId4"/>
                        <a:stretch>
                          <a:fillRect/>
                        </a:stretch>
                      </p:blipFill>
                      <p:spPr>
                        <a:xfrm>
                          <a:off x="1929" y="1819"/>
                          <a:ext cx="2168" cy="279"/>
                        </a:xfrm>
                        <a:prstGeom prst="rect">
                          <a:avLst/>
                        </a:prstGeom>
                        <a:noFill/>
                        <a:ln w="38100">
                          <a:noFill/>
                          <a:miter/>
                        </a:ln>
                      </p:spPr>
                    </p:pic>
                  </p:oleObj>
                </mc:Fallback>
              </mc:AlternateContent>
            </a:graphicData>
          </a:graphic>
        </p:graphicFrame>
      </p:grpSp>
      <p:graphicFrame>
        <p:nvGraphicFramePr>
          <p:cNvPr id="155648" name="Object 0"/>
          <p:cNvGraphicFramePr>
            <a:graphicFrameLocks noChangeAspect="1"/>
          </p:cNvGraphicFramePr>
          <p:nvPr/>
        </p:nvGraphicFramePr>
        <p:xfrm>
          <a:off x="1190625" y="6061075"/>
          <a:ext cx="3225800" cy="442913"/>
        </p:xfrm>
        <a:graphic>
          <a:graphicData uri="http://schemas.openxmlformats.org/presentationml/2006/ole">
            <mc:AlternateContent xmlns:mc="http://schemas.openxmlformats.org/markup-compatibility/2006">
              <mc:Choice xmlns:v="urn:schemas-microsoft-com:vml" Requires="v">
                <p:oleObj spid="_x0000_s3089" name="" r:id="rId5" imgW="3225800" imgH="444500" progId="Equation.3">
                  <p:embed/>
                </p:oleObj>
              </mc:Choice>
              <mc:Fallback>
                <p:oleObj name="" r:id="rId5" imgW="3225800" imgH="444500" progId="Equation.3">
                  <p:embed/>
                  <p:pic>
                    <p:nvPicPr>
                      <p:cNvPr id="0" name="图片 3088"/>
                      <p:cNvPicPr/>
                      <p:nvPr/>
                    </p:nvPicPr>
                    <p:blipFill>
                      <a:blip r:embed="rId6"/>
                      <a:stretch>
                        <a:fillRect/>
                      </a:stretch>
                    </p:blipFill>
                    <p:spPr>
                      <a:xfrm>
                        <a:off x="1190625" y="6061075"/>
                        <a:ext cx="3225800" cy="442913"/>
                      </a:xfrm>
                      <a:prstGeom prst="rect">
                        <a:avLst/>
                      </a:prstGeom>
                      <a:noFill/>
                      <a:ln w="38100">
                        <a:noFill/>
                        <a:miter/>
                      </a:ln>
                    </p:spPr>
                  </p:pic>
                </p:oleObj>
              </mc:Fallback>
            </mc:AlternateContent>
          </a:graphicData>
        </a:graphic>
      </p:graphicFrame>
      <p:graphicFrame>
        <p:nvGraphicFramePr>
          <p:cNvPr id="155649" name="Object 1"/>
          <p:cNvGraphicFramePr>
            <a:graphicFrameLocks noChangeAspect="1"/>
          </p:cNvGraphicFramePr>
          <p:nvPr/>
        </p:nvGraphicFramePr>
        <p:xfrm>
          <a:off x="5138738" y="6073775"/>
          <a:ext cx="2971800" cy="368300"/>
        </p:xfrm>
        <a:graphic>
          <a:graphicData uri="http://schemas.openxmlformats.org/presentationml/2006/ole">
            <mc:AlternateContent xmlns:mc="http://schemas.openxmlformats.org/markup-compatibility/2006">
              <mc:Choice xmlns:v="urn:schemas-microsoft-com:vml" Requires="v">
                <p:oleObj spid="_x0000_s3090" name="" r:id="rId7" imgW="2971800" imgH="368300" progId="Equation.3">
                  <p:embed/>
                </p:oleObj>
              </mc:Choice>
              <mc:Fallback>
                <p:oleObj name="" r:id="rId7" imgW="2971800" imgH="368300" progId="Equation.3">
                  <p:embed/>
                  <p:pic>
                    <p:nvPicPr>
                      <p:cNvPr id="0" name="图片 3089"/>
                      <p:cNvPicPr/>
                      <p:nvPr/>
                    </p:nvPicPr>
                    <p:blipFill>
                      <a:blip r:embed="rId8"/>
                      <a:stretch>
                        <a:fillRect/>
                      </a:stretch>
                    </p:blipFill>
                    <p:spPr>
                      <a:xfrm>
                        <a:off x="5138738" y="6073775"/>
                        <a:ext cx="2971800" cy="368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2548">
                                            <p:txEl>
                                              <p:charRg st="0" end="31"/>
                                            </p:txEl>
                                          </p:spTgt>
                                        </p:tgtEl>
                                        <p:attrNameLst>
                                          <p:attrName>style.visibility</p:attrName>
                                        </p:attrNameLst>
                                      </p:cBhvr>
                                      <p:to>
                                        <p:strVal val="visible"/>
                                      </p:to>
                                    </p:set>
                                    <p:animEffect transition="in" filter="wipe(left)">
                                      <p:cBhvr>
                                        <p:cTn id="23" dur="500"/>
                                        <p:tgtEl>
                                          <p:spTgt spid="22548">
                                            <p:txEl>
                                              <p:charRg st="0" end="3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5648"/>
                                        </p:tgtEl>
                                        <p:attrNameLst>
                                          <p:attrName>style.visibility</p:attrName>
                                        </p:attrNameLst>
                                      </p:cBhvr>
                                      <p:to>
                                        <p:strVal val="visible"/>
                                      </p:to>
                                    </p:set>
                                    <p:animEffect transition="in" filter="wipe(left)">
                                      <p:cBhvr>
                                        <p:cTn id="33" dur="500"/>
                                        <p:tgtEl>
                                          <p:spTgt spid="1556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5649"/>
                                        </p:tgtEl>
                                        <p:attrNameLst>
                                          <p:attrName>style.visibility</p:attrName>
                                        </p:attrNameLst>
                                      </p:cBhvr>
                                      <p:to>
                                        <p:strVal val="visible"/>
                                      </p:to>
                                    </p:set>
                                    <p:animEffect transition="in" filter="wipe(left)">
                                      <p:cBhvr>
                                        <p:cTn id="38" dur="500"/>
                                        <p:tgtEl>
                                          <p:spTgt spid="155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48" grpId="0" advAuto="100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Text Box 3"/>
          <p:cNvSpPr txBox="1"/>
          <p:nvPr/>
        </p:nvSpPr>
        <p:spPr>
          <a:xfrm>
            <a:off x="301625" y="885825"/>
            <a:ext cx="8175625" cy="652463"/>
          </a:xfrm>
          <a:prstGeom prst="rect">
            <a:avLst/>
          </a:prstGeom>
          <a:noFill/>
          <a:ln w="9525">
            <a:noFill/>
          </a:ln>
        </p:spPr>
        <p:txBody>
          <a:bodyPr>
            <a:spAutoFit/>
          </a:bodyPr>
          <a:p>
            <a:pPr indent="758825">
              <a:lnSpc>
                <a:spcPct val="130000"/>
              </a:lnSpc>
              <a:spcBef>
                <a:spcPct val="50000"/>
              </a:spcBef>
            </a:pPr>
            <a:r>
              <a:rPr lang="zh-CN" altLang="en-US" dirty="0">
                <a:latin typeface="Times New Roman" panose="02020603050405020304" pitchFamily="18" charset="0"/>
              </a:rPr>
              <a:t>例：利用反演规则求下列逻辑函数的反函数。</a:t>
            </a:r>
            <a:endParaRPr lang="zh-CN" altLang="en-US" dirty="0">
              <a:latin typeface="Times New Roman" panose="02020603050405020304" pitchFamily="18" charset="0"/>
            </a:endParaRPr>
          </a:p>
        </p:txBody>
      </p:sp>
      <p:sp>
        <p:nvSpPr>
          <p:cNvPr id="22548" name="Text Box 20"/>
          <p:cNvSpPr txBox="1"/>
          <p:nvPr/>
        </p:nvSpPr>
        <p:spPr>
          <a:xfrm>
            <a:off x="452438" y="2855913"/>
            <a:ext cx="7808912" cy="560387"/>
          </a:xfrm>
          <a:prstGeom prst="rect">
            <a:avLst/>
          </a:prstGeom>
          <a:noFill/>
          <a:ln w="9525">
            <a:noFill/>
          </a:ln>
        </p:spPr>
        <p:txBody>
          <a:bodyPr>
            <a:spAutoFit/>
          </a:bodyPr>
          <a:p>
            <a:pPr indent="673100">
              <a:lnSpc>
                <a:spcPct val="120000"/>
              </a:lnSpc>
              <a:spcBef>
                <a:spcPct val="50000"/>
              </a:spcBef>
            </a:pPr>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graphicFrame>
        <p:nvGraphicFramePr>
          <p:cNvPr id="5122" name="Object 6"/>
          <p:cNvGraphicFramePr>
            <a:graphicFrameLocks noChangeAspect="1"/>
          </p:cNvGraphicFramePr>
          <p:nvPr/>
        </p:nvGraphicFramePr>
        <p:xfrm>
          <a:off x="2084388" y="1447800"/>
          <a:ext cx="4244975" cy="1027113"/>
        </p:xfrm>
        <a:graphic>
          <a:graphicData uri="http://schemas.openxmlformats.org/presentationml/2006/ole">
            <mc:AlternateContent xmlns:mc="http://schemas.openxmlformats.org/markup-compatibility/2006">
              <mc:Choice xmlns:v="urn:schemas-microsoft-com:vml" Requires="v">
                <p:oleObj spid="_x0000_s3091" name="" r:id="rId1" imgW="1282700" imgH="533400" progId="Equation.3">
                  <p:embed/>
                </p:oleObj>
              </mc:Choice>
              <mc:Fallback>
                <p:oleObj name="" r:id="rId1" imgW="1282700" imgH="533400" progId="Equation.3">
                  <p:embed/>
                  <p:pic>
                    <p:nvPicPr>
                      <p:cNvPr id="0" name="图片 3090"/>
                      <p:cNvPicPr/>
                      <p:nvPr/>
                    </p:nvPicPr>
                    <p:blipFill>
                      <a:blip r:embed="rId2"/>
                      <a:stretch>
                        <a:fillRect/>
                      </a:stretch>
                    </p:blipFill>
                    <p:spPr>
                      <a:xfrm>
                        <a:off x="2084388" y="1447800"/>
                        <a:ext cx="4244975" cy="1027113"/>
                      </a:xfrm>
                      <a:prstGeom prst="rect">
                        <a:avLst/>
                      </a:prstGeom>
                      <a:noFill/>
                      <a:ln w="38100">
                        <a:noFill/>
                        <a:miter/>
                      </a:ln>
                    </p:spPr>
                  </p:pic>
                </p:oleObj>
              </mc:Fallback>
            </mc:AlternateContent>
          </a:graphicData>
        </a:graphic>
      </p:graphicFrame>
      <p:graphicFrame>
        <p:nvGraphicFramePr>
          <p:cNvPr id="22" name="Object 7"/>
          <p:cNvGraphicFramePr>
            <a:graphicFrameLocks noChangeAspect="1"/>
          </p:cNvGraphicFramePr>
          <p:nvPr/>
        </p:nvGraphicFramePr>
        <p:xfrm>
          <a:off x="2305050" y="3168650"/>
          <a:ext cx="2998788" cy="503238"/>
        </p:xfrm>
        <a:graphic>
          <a:graphicData uri="http://schemas.openxmlformats.org/presentationml/2006/ole">
            <mc:AlternateContent xmlns:mc="http://schemas.openxmlformats.org/markup-compatibility/2006">
              <mc:Choice xmlns:v="urn:schemas-microsoft-com:vml" Requires="v">
                <p:oleObj spid="_x0000_s3094" name="" r:id="rId3" imgW="1435100" imgH="241300" progId="Equation.3">
                  <p:embed/>
                </p:oleObj>
              </mc:Choice>
              <mc:Fallback>
                <p:oleObj name="" r:id="rId3" imgW="1435100" imgH="241300" progId="Equation.3">
                  <p:embed/>
                  <p:pic>
                    <p:nvPicPr>
                      <p:cNvPr id="0" name="图片 3093"/>
                      <p:cNvPicPr/>
                      <p:nvPr/>
                    </p:nvPicPr>
                    <p:blipFill>
                      <a:blip r:embed="rId4"/>
                      <a:stretch>
                        <a:fillRect/>
                      </a:stretch>
                    </p:blipFill>
                    <p:spPr>
                      <a:xfrm>
                        <a:off x="2305050" y="3168650"/>
                        <a:ext cx="2998788" cy="503238"/>
                      </a:xfrm>
                      <a:prstGeom prst="rect">
                        <a:avLst/>
                      </a:prstGeom>
                      <a:noFill/>
                      <a:ln w="38100">
                        <a:noFill/>
                        <a:miter/>
                      </a:ln>
                    </p:spPr>
                  </p:pic>
                </p:oleObj>
              </mc:Fallback>
            </mc:AlternateContent>
          </a:graphicData>
        </a:graphic>
      </p:graphicFrame>
      <p:graphicFrame>
        <p:nvGraphicFramePr>
          <p:cNvPr id="23" name="Object 8"/>
          <p:cNvGraphicFramePr>
            <a:graphicFrameLocks noChangeAspect="1"/>
          </p:cNvGraphicFramePr>
          <p:nvPr/>
        </p:nvGraphicFramePr>
        <p:xfrm>
          <a:off x="2325688" y="3971925"/>
          <a:ext cx="2913062" cy="649288"/>
        </p:xfrm>
        <a:graphic>
          <a:graphicData uri="http://schemas.openxmlformats.org/presentationml/2006/ole">
            <mc:AlternateContent xmlns:mc="http://schemas.openxmlformats.org/markup-compatibility/2006">
              <mc:Choice xmlns:v="urn:schemas-microsoft-com:vml" Requires="v">
                <p:oleObj spid="_x0000_s3092" name="" r:id="rId5" imgW="1307465" imgH="292100" progId="Equation.3">
                  <p:embed/>
                </p:oleObj>
              </mc:Choice>
              <mc:Fallback>
                <p:oleObj name="" r:id="rId5" imgW="1307465" imgH="292100" progId="Equation.3">
                  <p:embed/>
                  <p:pic>
                    <p:nvPicPr>
                      <p:cNvPr id="0" name="图片 3091"/>
                      <p:cNvPicPr/>
                      <p:nvPr/>
                    </p:nvPicPr>
                    <p:blipFill>
                      <a:blip r:embed="rId6"/>
                      <a:stretch>
                        <a:fillRect/>
                      </a:stretch>
                    </p:blipFill>
                    <p:spPr>
                      <a:xfrm>
                        <a:off x="2325688" y="3971925"/>
                        <a:ext cx="2913062" cy="6492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48"/>
                                        </p:tgtEl>
                                        <p:attrNameLst>
                                          <p:attrName>style.visibility</p:attrName>
                                        </p:attrNameLst>
                                      </p:cBhvr>
                                      <p:to>
                                        <p:strVal val="visible"/>
                                      </p:to>
                                    </p:set>
                                    <p:animEffect transition="in" filter="blinds(horizontal)">
                                      <p:cBhvr>
                                        <p:cTn id="7" dur="500"/>
                                        <p:tgtEl>
                                          <p:spTgt spid="225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a:spLocks noChangeArrowheads="1"/>
          </p:cNvSpPr>
          <p:nvPr/>
        </p:nvSpPr>
        <p:spPr bwMode="auto">
          <a:xfrm>
            <a:off x="587375" y="555625"/>
            <a:ext cx="2328863"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三、对偶规则</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4580" name="Text Box 4"/>
          <p:cNvSpPr txBox="1"/>
          <p:nvPr/>
        </p:nvSpPr>
        <p:spPr>
          <a:xfrm>
            <a:off x="895350" y="1330325"/>
            <a:ext cx="7532688" cy="2111375"/>
          </a:xfrm>
          <a:prstGeom prst="rect">
            <a:avLst/>
          </a:prstGeom>
          <a:noFill/>
          <a:ln w="9525">
            <a:noFill/>
          </a:ln>
        </p:spPr>
        <p:txBody>
          <a:bodyPr>
            <a:spAutoFit/>
          </a:bodyPr>
          <a:p>
            <a:pPr indent="758825">
              <a:lnSpc>
                <a:spcPct val="120000"/>
              </a:lnSpc>
              <a:spcBef>
                <a:spcPts val="1200"/>
              </a:spcBef>
            </a:pPr>
            <a:r>
              <a:rPr lang="zh-CN" altLang="en-US" dirty="0">
                <a:latin typeface="Times New Roman" panose="02020603050405020304" pitchFamily="18" charset="0"/>
              </a:rPr>
              <a:t>如果将逻辑函数</a:t>
            </a:r>
            <a:r>
              <a:rPr lang="en-US" altLang="zh-CN" i="1" dirty="0">
                <a:latin typeface="Times New Roman" panose="02020603050405020304" pitchFamily="18" charset="0"/>
              </a:rPr>
              <a:t>F</a:t>
            </a:r>
            <a:r>
              <a:rPr lang="zh-CN" altLang="zh-CN" dirty="0">
                <a:latin typeface="Times New Roman" panose="02020603050405020304" pitchFamily="18" charset="0"/>
              </a:rPr>
              <a:t>中所有的" </a:t>
            </a:r>
            <a:r>
              <a:rPr lang="zh-CN" altLang="zh-CN" dirty="0">
                <a:latin typeface="Times New Roman" panose="02020603050405020304" pitchFamily="18" charset="0"/>
                <a:sym typeface="Symbol" panose="05050102010706020507" pitchFamily="18" charset="2"/>
              </a:rPr>
              <a:t> </a:t>
            </a:r>
            <a:r>
              <a:rPr lang="zh-CN" altLang="zh-CN" dirty="0">
                <a:latin typeface="Times New Roman" panose="02020603050405020304" pitchFamily="18" charset="0"/>
              </a:rPr>
              <a:t>"变成"+", "+"变成" </a:t>
            </a:r>
            <a:r>
              <a:rPr lang="zh-CN"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 ", "0"变成"1", "1"变成"0", 则所得到的新逻辑函数</a:t>
            </a:r>
            <a:r>
              <a:rPr lang="en-US" altLang="zh-CN" i="1" dirty="0">
                <a:latin typeface="Times New Roman" panose="02020603050405020304" pitchFamily="18" charset="0"/>
              </a:rPr>
              <a:t>F</a:t>
            </a:r>
            <a:r>
              <a:rPr lang="zh-CN" altLang="zh-CN" dirty="0">
                <a:latin typeface="Times New Roman" panose="02020603050405020304" pitchFamily="18" charset="0"/>
              </a:rPr>
              <a:t>的对偶式</a:t>
            </a:r>
            <a:r>
              <a:rPr lang="en-US" altLang="zh-CN" i="1" dirty="0">
                <a:latin typeface="Times New Roman" panose="02020603050405020304" pitchFamily="18" charset="0"/>
              </a:rPr>
              <a:t>F'</a:t>
            </a:r>
            <a:r>
              <a:rPr lang="zh-CN" altLang="en-US" dirty="0">
                <a:latin typeface="Times New Roman" panose="02020603050405020304" pitchFamily="18" charset="0"/>
              </a:rPr>
              <a:t>。</a:t>
            </a:r>
            <a:r>
              <a:rPr lang="zh-CN" altLang="zh-CN" dirty="0">
                <a:latin typeface="Times New Roman" panose="02020603050405020304" pitchFamily="18" charset="0"/>
              </a:rPr>
              <a:t>如果</a:t>
            </a:r>
            <a:r>
              <a:rPr lang="en-US" altLang="zh-CN" i="1" dirty="0">
                <a:latin typeface="Times New Roman" panose="02020603050405020304" pitchFamily="18" charset="0"/>
              </a:rPr>
              <a:t>F'</a:t>
            </a:r>
            <a:r>
              <a:rPr lang="zh-CN" altLang="zh-CN" dirty="0">
                <a:latin typeface="Times New Roman" panose="02020603050405020304" pitchFamily="18" charset="0"/>
              </a:rPr>
              <a:t>是</a:t>
            </a:r>
            <a:r>
              <a:rPr lang="en-US" altLang="zh-CN" i="1" dirty="0">
                <a:latin typeface="Times New Roman" panose="02020603050405020304" pitchFamily="18" charset="0"/>
              </a:rPr>
              <a:t>F</a:t>
            </a:r>
            <a:r>
              <a:rPr lang="zh-CN" altLang="zh-CN" dirty="0">
                <a:latin typeface="Times New Roman" panose="02020603050405020304" pitchFamily="18" charset="0"/>
              </a:rPr>
              <a:t>的对偶式，则</a:t>
            </a:r>
            <a:r>
              <a:rPr lang="en-US" altLang="zh-CN" i="1" dirty="0">
                <a:latin typeface="Times New Roman" panose="02020603050405020304" pitchFamily="18" charset="0"/>
              </a:rPr>
              <a:t>F</a:t>
            </a:r>
            <a:r>
              <a:rPr lang="zh-CN" altLang="zh-CN" dirty="0">
                <a:latin typeface="Times New Roman" panose="02020603050405020304" pitchFamily="18" charset="0"/>
              </a:rPr>
              <a:t>也是</a:t>
            </a:r>
            <a:r>
              <a:rPr lang="en-US" altLang="zh-CN" i="1" dirty="0">
                <a:latin typeface="Times New Roman" panose="02020603050405020304" pitchFamily="18" charset="0"/>
              </a:rPr>
              <a:t>F' </a:t>
            </a:r>
            <a:r>
              <a:rPr lang="zh-CN" altLang="zh-CN" dirty="0">
                <a:latin typeface="Times New Roman" panose="02020603050405020304" pitchFamily="18" charset="0"/>
              </a:rPr>
              <a:t>的对偶式，即</a:t>
            </a:r>
            <a:r>
              <a:rPr lang="en-US" altLang="zh-CN" i="1" dirty="0">
                <a:latin typeface="Times New Roman" panose="02020603050405020304" pitchFamily="18" charset="0"/>
              </a:rPr>
              <a:t>F</a:t>
            </a:r>
            <a:r>
              <a:rPr lang="zh-CN" altLang="zh-CN" dirty="0">
                <a:latin typeface="Times New Roman" panose="02020603050405020304" pitchFamily="18" charset="0"/>
              </a:rPr>
              <a:t>与</a:t>
            </a:r>
            <a:r>
              <a:rPr lang="en-US" altLang="zh-CN" i="1" dirty="0">
                <a:latin typeface="Times New Roman" panose="02020603050405020304" pitchFamily="18" charset="0"/>
              </a:rPr>
              <a:t>F'</a:t>
            </a:r>
            <a:r>
              <a:rPr lang="zh-CN" altLang="zh-CN" dirty="0">
                <a:latin typeface="Times New Roman" panose="02020603050405020304" pitchFamily="18" charset="0"/>
              </a:rPr>
              <a:t>互为对偶式。</a:t>
            </a:r>
            <a:endParaRPr lang="zh-CN" altLang="en-US" dirty="0">
              <a:latin typeface="Times New Roman" panose="02020603050405020304" pitchFamily="18" charset="0"/>
            </a:endParaRPr>
          </a:p>
        </p:txBody>
      </p:sp>
      <p:sp>
        <p:nvSpPr>
          <p:cNvPr id="24581" name="Text Box 5"/>
          <p:cNvSpPr txBox="1"/>
          <p:nvPr/>
        </p:nvSpPr>
        <p:spPr>
          <a:xfrm>
            <a:off x="935038" y="4491038"/>
            <a:ext cx="7554912" cy="1117600"/>
          </a:xfrm>
          <a:prstGeom prst="rect">
            <a:avLst/>
          </a:prstGeom>
          <a:noFill/>
          <a:ln w="9525">
            <a:noFill/>
          </a:ln>
        </p:spPr>
        <p:txBody>
          <a:bodyPr>
            <a:spAutoFit/>
          </a:bodyPr>
          <a:p>
            <a:pPr indent="669925">
              <a:lnSpc>
                <a:spcPct val="120000"/>
              </a:lnSpc>
              <a:spcBef>
                <a:spcPct val="50000"/>
              </a:spcBef>
            </a:pPr>
            <a:r>
              <a:rPr lang="zh-CN" altLang="en-US" dirty="0">
                <a:latin typeface="Times New Roman" panose="02020603050405020304" pitchFamily="18" charset="0"/>
              </a:rPr>
              <a:t>求某一函数</a:t>
            </a:r>
            <a:r>
              <a:rPr lang="en-US" altLang="zh-CN" i="1" dirty="0">
                <a:latin typeface="Times New Roman" panose="02020603050405020304" pitchFamily="18" charset="0"/>
              </a:rPr>
              <a:t>F</a:t>
            </a:r>
            <a:r>
              <a:rPr lang="zh-CN" altLang="zh-CN" dirty="0">
                <a:latin typeface="Times New Roman" panose="02020603050405020304" pitchFamily="18" charset="0"/>
              </a:rPr>
              <a:t>的对偶式时，同样要注意保持原函数的运算顺序不变。</a:t>
            </a:r>
            <a:endParaRPr lang="zh-CN" altLang="en-US" dirty="0">
              <a:latin typeface="Times New Roman" panose="02020603050405020304" pitchFamily="18" charset="0"/>
            </a:endParaRPr>
          </a:p>
        </p:txBody>
      </p:sp>
      <p:grpSp>
        <p:nvGrpSpPr>
          <p:cNvPr id="2" name="Group 25"/>
          <p:cNvGrpSpPr/>
          <p:nvPr/>
        </p:nvGrpSpPr>
        <p:grpSpPr>
          <a:xfrm>
            <a:off x="1585913" y="3889375"/>
            <a:ext cx="5854700" cy="523875"/>
            <a:chOff x="800" y="2130"/>
            <a:chExt cx="3688" cy="330"/>
          </a:xfrm>
        </p:grpSpPr>
        <p:sp>
          <p:nvSpPr>
            <p:cNvPr id="66566" name="Text Box 7"/>
            <p:cNvSpPr txBox="1"/>
            <p:nvPr/>
          </p:nvSpPr>
          <p:spPr>
            <a:xfrm>
              <a:off x="800" y="2130"/>
              <a:ext cx="3688" cy="330"/>
            </a:xfrm>
            <a:prstGeom prst="rect">
              <a:avLst/>
            </a:prstGeom>
            <a:noFill/>
            <a:ln w="9525">
              <a:noFill/>
            </a:ln>
          </p:spPr>
          <p:txBody>
            <a:bodyPr wrap="none">
              <a:spAutoFit/>
            </a:bodyPr>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 = </a:t>
              </a:r>
              <a:r>
                <a:rPr lang="en-US" altLang="zh-CN" i="1" dirty="0">
                  <a:latin typeface="Times New Roman" panose="02020603050405020304" pitchFamily="18" charset="0"/>
                </a:rPr>
                <a:t>A+ B + C        </a:t>
              </a:r>
              <a:r>
                <a:rPr lang="en-US" altLang="zh-CN" dirty="0">
                  <a:latin typeface="Times New Roman" panose="02020603050405020304" pitchFamily="18" charset="0"/>
                </a:rPr>
                <a:t> </a:t>
              </a:r>
              <a:r>
                <a:rPr lang="en-US" altLang="zh-CN" i="1" dirty="0">
                  <a:latin typeface="Times New Roman" panose="02020603050405020304" pitchFamily="18" charset="0"/>
                </a:rPr>
                <a:t>F ' = A  ·   B ·</a:t>
              </a:r>
              <a:r>
                <a:rPr lang="en-US" altLang="zh-CN" dirty="0">
                  <a:latin typeface="Times New Roman" panose="02020603050405020304" pitchFamily="18" charset="0"/>
                </a:rPr>
                <a:t> </a:t>
              </a:r>
              <a:r>
                <a:rPr lang="en-US" altLang="zh-CN" i="1" dirty="0">
                  <a:latin typeface="Times New Roman" panose="02020603050405020304" pitchFamily="18" charset="0"/>
                </a:rPr>
                <a:t>C</a:t>
              </a:r>
              <a:endParaRPr lang="en-US" altLang="zh-CN" i="1" dirty="0">
                <a:latin typeface="Times New Roman" panose="02020603050405020304" pitchFamily="18" charset="0"/>
              </a:endParaRPr>
            </a:p>
          </p:txBody>
        </p:sp>
        <p:grpSp>
          <p:nvGrpSpPr>
            <p:cNvPr id="66567" name="Group 19"/>
            <p:cNvGrpSpPr/>
            <p:nvPr/>
          </p:nvGrpSpPr>
          <p:grpSpPr>
            <a:xfrm>
              <a:off x="1563" y="2151"/>
              <a:ext cx="1047" cy="59"/>
              <a:chOff x="1563" y="2151"/>
              <a:chExt cx="1047" cy="59"/>
            </a:xfrm>
          </p:grpSpPr>
          <p:sp>
            <p:nvSpPr>
              <p:cNvPr id="66573" name="Line 9"/>
              <p:cNvSpPr/>
              <p:nvPr/>
            </p:nvSpPr>
            <p:spPr>
              <a:xfrm>
                <a:off x="2374" y="2210"/>
                <a:ext cx="141" cy="0"/>
              </a:xfrm>
              <a:prstGeom prst="line">
                <a:avLst/>
              </a:prstGeom>
              <a:ln w="9525" cap="flat" cmpd="sng">
                <a:solidFill>
                  <a:schemeClr val="tx1"/>
                </a:solidFill>
                <a:prstDash val="solid"/>
                <a:headEnd type="none" w="med" len="med"/>
                <a:tailEnd type="none" w="med" len="med"/>
              </a:ln>
            </p:spPr>
          </p:sp>
          <p:sp>
            <p:nvSpPr>
              <p:cNvPr id="66574" name="Line 10"/>
              <p:cNvSpPr/>
              <p:nvPr/>
            </p:nvSpPr>
            <p:spPr>
              <a:xfrm flipH="1">
                <a:off x="1999" y="2175"/>
                <a:ext cx="552" cy="0"/>
              </a:xfrm>
              <a:prstGeom prst="line">
                <a:avLst/>
              </a:prstGeom>
              <a:ln w="9525" cap="flat" cmpd="sng">
                <a:solidFill>
                  <a:schemeClr val="tx1"/>
                </a:solidFill>
                <a:prstDash val="solid"/>
                <a:headEnd type="none" w="med" len="med"/>
                <a:tailEnd type="none" w="med" len="med"/>
              </a:ln>
            </p:spPr>
          </p:sp>
          <p:sp>
            <p:nvSpPr>
              <p:cNvPr id="66575" name="Line 13"/>
              <p:cNvSpPr/>
              <p:nvPr/>
            </p:nvSpPr>
            <p:spPr>
              <a:xfrm>
                <a:off x="1610" y="2210"/>
                <a:ext cx="142" cy="0"/>
              </a:xfrm>
              <a:prstGeom prst="line">
                <a:avLst/>
              </a:prstGeom>
              <a:ln w="9525" cap="flat" cmpd="sng">
                <a:solidFill>
                  <a:schemeClr val="tx1"/>
                </a:solidFill>
                <a:prstDash val="solid"/>
                <a:headEnd type="none" w="med" len="med"/>
                <a:tailEnd type="none" w="med" len="med"/>
              </a:ln>
            </p:spPr>
          </p:sp>
          <p:sp>
            <p:nvSpPr>
              <p:cNvPr id="66576" name="Line 18"/>
              <p:cNvSpPr/>
              <p:nvPr/>
            </p:nvSpPr>
            <p:spPr>
              <a:xfrm flipH="1">
                <a:off x="1563" y="2151"/>
                <a:ext cx="1047" cy="0"/>
              </a:xfrm>
              <a:prstGeom prst="line">
                <a:avLst/>
              </a:prstGeom>
              <a:ln w="9525" cap="flat" cmpd="sng">
                <a:solidFill>
                  <a:schemeClr val="tx1"/>
                </a:solidFill>
                <a:prstDash val="solid"/>
                <a:headEnd type="none" w="med" len="med"/>
                <a:tailEnd type="none" w="med" len="med"/>
              </a:ln>
            </p:spPr>
          </p:sp>
        </p:grpSp>
        <p:grpSp>
          <p:nvGrpSpPr>
            <p:cNvPr id="66568" name="Group 20"/>
            <p:cNvGrpSpPr/>
            <p:nvPr/>
          </p:nvGrpSpPr>
          <p:grpSpPr>
            <a:xfrm>
              <a:off x="3427" y="2147"/>
              <a:ext cx="1047" cy="59"/>
              <a:chOff x="1563" y="2151"/>
              <a:chExt cx="1047" cy="59"/>
            </a:xfrm>
          </p:grpSpPr>
          <p:sp>
            <p:nvSpPr>
              <p:cNvPr id="66569" name="Line 21"/>
              <p:cNvSpPr/>
              <p:nvPr/>
            </p:nvSpPr>
            <p:spPr>
              <a:xfrm>
                <a:off x="2374" y="2210"/>
                <a:ext cx="141" cy="0"/>
              </a:xfrm>
              <a:prstGeom prst="line">
                <a:avLst/>
              </a:prstGeom>
              <a:ln w="9525" cap="flat" cmpd="sng">
                <a:solidFill>
                  <a:schemeClr val="tx1"/>
                </a:solidFill>
                <a:prstDash val="solid"/>
                <a:headEnd type="none" w="med" len="med"/>
                <a:tailEnd type="none" w="med" len="med"/>
              </a:ln>
            </p:spPr>
          </p:sp>
          <p:sp>
            <p:nvSpPr>
              <p:cNvPr id="66570" name="Line 22"/>
              <p:cNvSpPr/>
              <p:nvPr/>
            </p:nvSpPr>
            <p:spPr>
              <a:xfrm flipH="1">
                <a:off x="1999" y="2175"/>
                <a:ext cx="552" cy="0"/>
              </a:xfrm>
              <a:prstGeom prst="line">
                <a:avLst/>
              </a:prstGeom>
              <a:ln w="9525" cap="flat" cmpd="sng">
                <a:solidFill>
                  <a:schemeClr val="tx1"/>
                </a:solidFill>
                <a:prstDash val="solid"/>
                <a:headEnd type="none" w="med" len="med"/>
                <a:tailEnd type="none" w="med" len="med"/>
              </a:ln>
            </p:spPr>
          </p:sp>
          <p:sp>
            <p:nvSpPr>
              <p:cNvPr id="66571" name="Line 23"/>
              <p:cNvSpPr/>
              <p:nvPr/>
            </p:nvSpPr>
            <p:spPr>
              <a:xfrm>
                <a:off x="1610" y="2210"/>
                <a:ext cx="142" cy="0"/>
              </a:xfrm>
              <a:prstGeom prst="line">
                <a:avLst/>
              </a:prstGeom>
              <a:ln w="9525" cap="flat" cmpd="sng">
                <a:solidFill>
                  <a:schemeClr val="tx1"/>
                </a:solidFill>
                <a:prstDash val="solid"/>
                <a:headEnd type="none" w="med" len="med"/>
                <a:tailEnd type="none" w="med" len="med"/>
              </a:ln>
            </p:spPr>
          </p:sp>
          <p:sp>
            <p:nvSpPr>
              <p:cNvPr id="66572" name="Line 24"/>
              <p:cNvSpPr/>
              <p:nvPr/>
            </p:nvSpPr>
            <p:spPr>
              <a:xfrm flipH="1">
                <a:off x="1563" y="2151"/>
                <a:ext cx="1047" cy="0"/>
              </a:xfrm>
              <a:prstGeom prst="line">
                <a:avLst/>
              </a:prstGeom>
              <a:ln w="952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580">
                                            <p:txEl>
                                              <p:charRg st="0" end="109"/>
                                            </p:txEl>
                                          </p:spTgt>
                                        </p:tgtEl>
                                        <p:attrNameLst>
                                          <p:attrName>style.visibility</p:attrName>
                                        </p:attrNameLst>
                                      </p:cBhvr>
                                      <p:to>
                                        <p:strVal val="visible"/>
                                      </p:to>
                                    </p:set>
                                    <p:animEffect transition="in" filter="wipe(left)">
                                      <p:cBhvr>
                                        <p:cTn id="13" dur="500"/>
                                        <p:tgtEl>
                                          <p:spTgt spid="24580">
                                            <p:txEl>
                                              <p:charRg st="0" end="10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81">
                                            <p:txEl>
                                              <p:charRg st="0" end="31"/>
                                            </p:txEl>
                                          </p:spTgt>
                                        </p:tgtEl>
                                        <p:attrNameLst>
                                          <p:attrName>style.visibility</p:attrName>
                                        </p:attrNameLst>
                                      </p:cBhvr>
                                      <p:to>
                                        <p:strVal val="visible"/>
                                      </p:to>
                                    </p:set>
                                    <p:animEffect transition="in" filter="wipe(left)">
                                      <p:cBhvr>
                                        <p:cTn id="24" dur="500"/>
                                        <p:tgtEl>
                                          <p:spTgt spid="24581">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build="p"/>
      <p:bldP spid="2458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2" name="Text Box 6"/>
          <p:cNvSpPr txBox="1">
            <a:spLocks noChangeArrowheads="1"/>
          </p:cNvSpPr>
          <p:nvPr/>
        </p:nvSpPr>
        <p:spPr bwMode="auto">
          <a:xfrm>
            <a:off x="762000" y="830263"/>
            <a:ext cx="7743825" cy="1117600"/>
          </a:xfrm>
          <a:prstGeom prst="rect">
            <a:avLst/>
          </a:prstGeom>
          <a:noFill/>
          <a:ln w="9525">
            <a:noFill/>
            <a:miter lim="800000"/>
          </a:ln>
          <a:effectLst/>
        </p:spPr>
        <p:txBody>
          <a:bodyPr>
            <a:spAutoFit/>
          </a:bodyPr>
          <a:lstStyle/>
          <a:p>
            <a:pPr marL="1816100" marR="0" indent="-1816100" defTabSz="914400">
              <a:lnSpc>
                <a:spcPct val="120000"/>
              </a:lnSpc>
              <a:spcBef>
                <a:spcPct val="50000"/>
              </a:spcBef>
              <a:buClrTx/>
              <a:buSzTx/>
              <a:buFontTx/>
              <a:buNone/>
              <a:defRPr/>
            </a:pPr>
            <a:r>
              <a:rPr kumimoji="1" lang="zh-CN" altLang="en-US" b="1" kern="1200" cap="none" spc="0" normalizeH="0" baseline="0" noProof="0" dirty="0">
                <a:solidFill>
                  <a:schemeClr val="bg2">
                    <a:lumMod val="60000"/>
                    <a:lumOff val="40000"/>
                  </a:schemeClr>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对偶规则应用</a:t>
            </a: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若两个逻辑函数</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F</a:t>
            </a:r>
            <a:r>
              <a:rPr kumimoji="1" lang="zh-CN" altLang="en-US" i="1" kern="1200" cap="none" spc="0" normalizeH="0" baseline="0" noProof="0" dirty="0">
                <a:latin typeface="Times New Roman" panose="02020603050405020304" pitchFamily="18" charset="0"/>
                <a:ea typeface="宋体" panose="02010600030101010101" pitchFamily="2" charset="-122"/>
                <a:cs typeface="+mn-cs"/>
              </a:rPr>
              <a:t>和</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G</a:t>
            </a:r>
            <a:r>
              <a:rPr kumimoji="1" lang="zh-CN" altLang="zh-CN" kern="1200" cap="none" spc="0" normalizeH="0" baseline="0" noProof="0" dirty="0">
                <a:latin typeface="Times New Roman" panose="02020603050405020304" pitchFamily="18" charset="0"/>
                <a:ea typeface="宋体" panose="02010600030101010101" pitchFamily="2" charset="-122"/>
                <a:cs typeface="+mn-cs"/>
              </a:rPr>
              <a:t>相等，则其对偶式</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F' </a:t>
            </a:r>
            <a:r>
              <a:rPr kumimoji="1" lang="zh-CN" altLang="zh-CN" kern="1200" cap="none" spc="0" normalizeH="0" baseline="0" noProof="0" dirty="0">
                <a:latin typeface="Times New Roman" panose="02020603050405020304" pitchFamily="18" charset="0"/>
                <a:ea typeface="宋体" panose="02010600030101010101" pitchFamily="2" charset="-122"/>
                <a:cs typeface="+mn-cs"/>
              </a:rPr>
              <a:t>和</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G'</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a:t>
            </a:r>
            <a:r>
              <a:rPr kumimoji="1" lang="zh-CN" altLang="zh-CN" kern="1200" cap="none" spc="0" normalizeH="0" baseline="0" noProof="0" dirty="0">
                <a:latin typeface="Times New Roman" panose="02020603050405020304" pitchFamily="18" charset="0"/>
                <a:ea typeface="宋体" panose="02010600030101010101" pitchFamily="2" charset="-122"/>
                <a:cs typeface="+mn-cs"/>
              </a:rPr>
              <a:t>也相等。</a:t>
            </a:r>
            <a:endParaRPr kumimoji="1" lang="zh-CN" altLang="en-US" i="1" kern="1200" cap="none" spc="0" normalizeH="0" baseline="0" noProof="0" dirty="0">
              <a:latin typeface="Times New Roman" panose="02020603050405020304" pitchFamily="18" charset="0"/>
              <a:ea typeface="宋体" panose="02010600030101010101" pitchFamily="2" charset="-122"/>
              <a:cs typeface="+mn-cs"/>
            </a:endParaRPr>
          </a:p>
        </p:txBody>
      </p:sp>
      <p:grpSp>
        <p:nvGrpSpPr>
          <p:cNvPr id="2" name="Group 32"/>
          <p:cNvGrpSpPr/>
          <p:nvPr/>
        </p:nvGrpSpPr>
        <p:grpSpPr>
          <a:xfrm>
            <a:off x="749300" y="1935163"/>
            <a:ext cx="3822700" cy="523875"/>
            <a:chOff x="519" y="3781"/>
            <a:chExt cx="2408" cy="330"/>
          </a:xfrm>
        </p:grpSpPr>
        <p:sp>
          <p:nvSpPr>
            <p:cNvPr id="6170" name="Text Box 26"/>
            <p:cNvSpPr txBox="1"/>
            <p:nvPr/>
          </p:nvSpPr>
          <p:spPr>
            <a:xfrm>
              <a:off x="519" y="3781"/>
              <a:ext cx="2408" cy="330"/>
            </a:xfrm>
            <a:prstGeom prst="rect">
              <a:avLst/>
            </a:prstGeom>
            <a:noFill/>
            <a:ln w="9525">
              <a:noFill/>
            </a:ln>
          </p:spPr>
          <p:txBody>
            <a:bodyPr wrap="none">
              <a:spAutoFit/>
            </a:bodyPr>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AB+AC+BC=AB+C</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171" name="Line 28"/>
            <p:cNvSpPr/>
            <p:nvPr/>
          </p:nvSpPr>
          <p:spPr>
            <a:xfrm>
              <a:off x="1011" y="3809"/>
              <a:ext cx="141" cy="0"/>
            </a:xfrm>
            <a:prstGeom prst="line">
              <a:avLst/>
            </a:prstGeom>
            <a:ln w="9525" cap="flat" cmpd="sng">
              <a:solidFill>
                <a:schemeClr val="tx1"/>
              </a:solidFill>
              <a:prstDash val="solid"/>
              <a:headEnd type="none" w="med" len="med"/>
              <a:tailEnd type="none" w="med" len="med"/>
            </a:ln>
          </p:spPr>
        </p:sp>
        <p:sp>
          <p:nvSpPr>
            <p:cNvPr id="6172" name="Line 29"/>
            <p:cNvSpPr/>
            <p:nvPr/>
          </p:nvSpPr>
          <p:spPr>
            <a:xfrm>
              <a:off x="1442" y="3804"/>
              <a:ext cx="141" cy="0"/>
            </a:xfrm>
            <a:prstGeom prst="line">
              <a:avLst/>
            </a:prstGeom>
            <a:ln w="9525" cap="flat" cmpd="sng">
              <a:solidFill>
                <a:schemeClr val="tx1"/>
              </a:solidFill>
              <a:prstDash val="solid"/>
              <a:headEnd type="none" w="med" len="med"/>
              <a:tailEnd type="none" w="med" len="med"/>
            </a:ln>
          </p:spPr>
        </p:sp>
      </p:grpSp>
      <p:grpSp>
        <p:nvGrpSpPr>
          <p:cNvPr id="3" name="Group 32"/>
          <p:cNvGrpSpPr/>
          <p:nvPr/>
        </p:nvGrpSpPr>
        <p:grpSpPr>
          <a:xfrm>
            <a:off x="1255713" y="2540000"/>
            <a:ext cx="3495675" cy="523875"/>
            <a:chOff x="160" y="3747"/>
            <a:chExt cx="2042" cy="330"/>
          </a:xfrm>
        </p:grpSpPr>
        <p:sp>
          <p:nvSpPr>
            <p:cNvPr id="6167" name="Text Box 26"/>
            <p:cNvSpPr txBox="1"/>
            <p:nvPr/>
          </p:nvSpPr>
          <p:spPr>
            <a:xfrm>
              <a:off x="160" y="3747"/>
              <a:ext cx="2042" cy="330"/>
            </a:xfrm>
            <a:prstGeom prst="rect">
              <a:avLst/>
            </a:prstGeom>
            <a:noFill/>
            <a:ln w="9525">
              <a:noFill/>
            </a:ln>
          </p:spPr>
          <p:txBody>
            <a:bodyPr wrap="none">
              <a:spAutoFit/>
            </a:bodyPr>
            <a:p>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(A+B)</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rPr>
                <a:t>(A+C)∙(B+C</a:t>
              </a:r>
              <a:r>
                <a:rPr lang="zh-CN" altLang="en-US" dirty="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
          <p:nvSpPr>
            <p:cNvPr id="6168" name="Line 28"/>
            <p:cNvSpPr/>
            <p:nvPr/>
          </p:nvSpPr>
          <p:spPr>
            <a:xfrm>
              <a:off x="581" y="3795"/>
              <a:ext cx="141" cy="0"/>
            </a:xfrm>
            <a:prstGeom prst="line">
              <a:avLst/>
            </a:prstGeom>
            <a:ln w="9525" cap="flat" cmpd="sng">
              <a:solidFill>
                <a:schemeClr val="tx1"/>
              </a:solidFill>
              <a:prstDash val="solid"/>
              <a:headEnd type="none" w="med" len="med"/>
              <a:tailEnd type="none" w="med" len="med"/>
            </a:ln>
          </p:spPr>
        </p:sp>
        <p:sp>
          <p:nvSpPr>
            <p:cNvPr id="6169" name="Line 29"/>
            <p:cNvSpPr/>
            <p:nvPr/>
          </p:nvSpPr>
          <p:spPr>
            <a:xfrm>
              <a:off x="1184" y="3790"/>
              <a:ext cx="141" cy="0"/>
            </a:xfrm>
            <a:prstGeom prst="line">
              <a:avLst/>
            </a:prstGeom>
            <a:ln w="9525" cap="flat" cmpd="sng">
              <a:solidFill>
                <a:schemeClr val="tx1"/>
              </a:solidFill>
              <a:prstDash val="solid"/>
              <a:headEnd type="none" w="med" len="med"/>
              <a:tailEnd type="none" w="med" len="med"/>
            </a:ln>
          </p:spPr>
        </p:sp>
      </p:grpSp>
      <p:sp>
        <p:nvSpPr>
          <p:cNvPr id="32" name="Text Box 26"/>
          <p:cNvSpPr txBox="1"/>
          <p:nvPr/>
        </p:nvSpPr>
        <p:spPr>
          <a:xfrm>
            <a:off x="5173663" y="2476500"/>
            <a:ext cx="1454150" cy="523875"/>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(A+B)∙C</a:t>
            </a:r>
            <a:endParaRPr lang="en-US" altLang="zh-CN" dirty="0">
              <a:solidFill>
                <a:srgbClr val="FF0000"/>
              </a:solidFill>
              <a:latin typeface="Times New Roman" panose="02020603050405020304" pitchFamily="18" charset="0"/>
            </a:endParaRPr>
          </a:p>
        </p:txBody>
      </p:sp>
      <p:sp>
        <p:nvSpPr>
          <p:cNvPr id="37" name="矩形 36"/>
          <p:cNvSpPr/>
          <p:nvPr/>
        </p:nvSpPr>
        <p:spPr>
          <a:xfrm>
            <a:off x="717550" y="2522538"/>
            <a:ext cx="903288" cy="522287"/>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
        <p:nvSpPr>
          <p:cNvPr id="38" name="矩形 37"/>
          <p:cNvSpPr/>
          <p:nvPr/>
        </p:nvSpPr>
        <p:spPr>
          <a:xfrm>
            <a:off x="4681538" y="2522538"/>
            <a:ext cx="387350" cy="522287"/>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39" name="Text Box 3"/>
          <p:cNvSpPr txBox="1"/>
          <p:nvPr/>
        </p:nvSpPr>
        <p:spPr>
          <a:xfrm>
            <a:off x="376238" y="3540125"/>
            <a:ext cx="8175625" cy="652463"/>
          </a:xfrm>
          <a:prstGeom prst="rect">
            <a:avLst/>
          </a:prstGeom>
          <a:noFill/>
          <a:ln w="9525">
            <a:noFill/>
          </a:ln>
        </p:spPr>
        <p:txBody>
          <a:bodyPr>
            <a:spAutoFit/>
          </a:bodyPr>
          <a:p>
            <a:pPr indent="758825">
              <a:lnSpc>
                <a:spcPct val="130000"/>
              </a:lnSpc>
              <a:spcBef>
                <a:spcPct val="50000"/>
              </a:spcBef>
            </a:pPr>
            <a:r>
              <a:rPr lang="zh-CN" altLang="en-US" dirty="0">
                <a:latin typeface="Times New Roman" panose="02020603050405020304" pitchFamily="18" charset="0"/>
              </a:rPr>
              <a:t>例：利用对偶规则求下列逻辑函数的对偶式。</a:t>
            </a:r>
            <a:endParaRPr lang="zh-CN" altLang="en-US" dirty="0">
              <a:latin typeface="Times New Roman" panose="02020603050405020304" pitchFamily="18" charset="0"/>
            </a:endParaRPr>
          </a:p>
        </p:txBody>
      </p:sp>
      <p:sp>
        <p:nvSpPr>
          <p:cNvPr id="40" name="Text Box 20"/>
          <p:cNvSpPr txBox="1"/>
          <p:nvPr/>
        </p:nvSpPr>
        <p:spPr>
          <a:xfrm>
            <a:off x="398463" y="5219700"/>
            <a:ext cx="7808912" cy="560388"/>
          </a:xfrm>
          <a:prstGeom prst="rect">
            <a:avLst/>
          </a:prstGeom>
          <a:noFill/>
          <a:ln w="9525">
            <a:noFill/>
          </a:ln>
        </p:spPr>
        <p:txBody>
          <a:bodyPr>
            <a:spAutoFit/>
          </a:bodyPr>
          <a:p>
            <a:pPr indent="673100">
              <a:lnSpc>
                <a:spcPct val="120000"/>
              </a:lnSpc>
              <a:spcBef>
                <a:spcPct val="50000"/>
              </a:spcBef>
            </a:pPr>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graphicFrame>
        <p:nvGraphicFramePr>
          <p:cNvPr id="6146" name="Object 2"/>
          <p:cNvGraphicFramePr>
            <a:graphicFrameLocks noChangeAspect="1"/>
          </p:cNvGraphicFramePr>
          <p:nvPr/>
        </p:nvGraphicFramePr>
        <p:xfrm>
          <a:off x="2105025" y="4176713"/>
          <a:ext cx="4167188" cy="1081087"/>
        </p:xfrm>
        <a:graphic>
          <a:graphicData uri="http://schemas.openxmlformats.org/presentationml/2006/ole">
            <mc:AlternateContent xmlns:mc="http://schemas.openxmlformats.org/markup-compatibility/2006">
              <mc:Choice xmlns:v="urn:schemas-microsoft-com:vml" Requires="v">
                <p:oleObj spid="_x0000_s3103" name="" r:id="rId1" imgW="1282700" imgH="533400" progId="Equation.3">
                  <p:embed/>
                </p:oleObj>
              </mc:Choice>
              <mc:Fallback>
                <p:oleObj name="" r:id="rId1" imgW="1282700" imgH="533400" progId="Equation.3">
                  <p:embed/>
                  <p:pic>
                    <p:nvPicPr>
                      <p:cNvPr id="0" name="图片 3102"/>
                      <p:cNvPicPr/>
                      <p:nvPr/>
                    </p:nvPicPr>
                    <p:blipFill>
                      <a:blip r:embed="rId2"/>
                      <a:stretch>
                        <a:fillRect/>
                      </a:stretch>
                    </p:blipFill>
                    <p:spPr>
                      <a:xfrm>
                        <a:off x="2105025" y="4176713"/>
                        <a:ext cx="4167188" cy="1081087"/>
                      </a:xfrm>
                      <a:prstGeom prst="rect">
                        <a:avLst/>
                      </a:prstGeom>
                      <a:noFill/>
                      <a:ln w="38100">
                        <a:noFill/>
                        <a:miter/>
                      </a:ln>
                    </p:spPr>
                  </p:pic>
                </p:oleObj>
              </mc:Fallback>
            </mc:AlternateContent>
          </a:graphicData>
        </a:graphic>
      </p:graphicFrame>
      <p:graphicFrame>
        <p:nvGraphicFramePr>
          <p:cNvPr id="42" name="Object 3"/>
          <p:cNvGraphicFramePr>
            <a:graphicFrameLocks noChangeAspect="1"/>
          </p:cNvGraphicFramePr>
          <p:nvPr/>
        </p:nvGraphicFramePr>
        <p:xfrm>
          <a:off x="2614613" y="5467350"/>
          <a:ext cx="3024187" cy="504825"/>
        </p:xfrm>
        <a:graphic>
          <a:graphicData uri="http://schemas.openxmlformats.org/presentationml/2006/ole">
            <mc:AlternateContent xmlns:mc="http://schemas.openxmlformats.org/markup-compatibility/2006">
              <mc:Choice xmlns:v="urn:schemas-microsoft-com:vml" Requires="v">
                <p:oleObj spid="_x0000_s3101" name="" r:id="rId3" imgW="1447800" imgH="241300" progId="Equation.3">
                  <p:embed/>
                </p:oleObj>
              </mc:Choice>
              <mc:Fallback>
                <p:oleObj name="" r:id="rId3" imgW="1447800" imgH="241300" progId="Equation.3">
                  <p:embed/>
                  <p:pic>
                    <p:nvPicPr>
                      <p:cNvPr id="0" name="图片 3100"/>
                      <p:cNvPicPr/>
                      <p:nvPr/>
                    </p:nvPicPr>
                    <p:blipFill>
                      <a:blip r:embed="rId4"/>
                      <a:stretch>
                        <a:fillRect/>
                      </a:stretch>
                    </p:blipFill>
                    <p:spPr>
                      <a:xfrm>
                        <a:off x="2614613" y="5467350"/>
                        <a:ext cx="3024187" cy="504825"/>
                      </a:xfrm>
                      <a:prstGeom prst="rect">
                        <a:avLst/>
                      </a:prstGeom>
                      <a:noFill/>
                      <a:ln w="38100">
                        <a:noFill/>
                        <a:miter/>
                      </a:ln>
                    </p:spPr>
                  </p:pic>
                </p:oleObj>
              </mc:Fallback>
            </mc:AlternateContent>
          </a:graphicData>
        </a:graphic>
      </p:graphicFrame>
      <p:graphicFrame>
        <p:nvGraphicFramePr>
          <p:cNvPr id="43" name="Object 4"/>
          <p:cNvGraphicFramePr>
            <a:graphicFrameLocks noChangeAspect="1"/>
          </p:cNvGraphicFramePr>
          <p:nvPr/>
        </p:nvGraphicFramePr>
        <p:xfrm>
          <a:off x="2633663" y="6110288"/>
          <a:ext cx="2943225" cy="649287"/>
        </p:xfrm>
        <a:graphic>
          <a:graphicData uri="http://schemas.openxmlformats.org/presentationml/2006/ole">
            <mc:AlternateContent xmlns:mc="http://schemas.openxmlformats.org/markup-compatibility/2006">
              <mc:Choice xmlns:v="urn:schemas-microsoft-com:vml" Requires="v">
                <p:oleObj spid="_x0000_s3102" name="" r:id="rId5" imgW="1320165" imgH="292100" progId="Equation.3">
                  <p:embed/>
                </p:oleObj>
              </mc:Choice>
              <mc:Fallback>
                <p:oleObj name="" r:id="rId5" imgW="1320165" imgH="292100" progId="Equation.3">
                  <p:embed/>
                  <p:pic>
                    <p:nvPicPr>
                      <p:cNvPr id="0" name="图片 3101"/>
                      <p:cNvPicPr/>
                      <p:nvPr/>
                    </p:nvPicPr>
                    <p:blipFill>
                      <a:blip r:embed="rId6"/>
                      <a:stretch>
                        <a:fillRect/>
                      </a:stretch>
                    </p:blipFill>
                    <p:spPr>
                      <a:xfrm>
                        <a:off x="2633663" y="6110288"/>
                        <a:ext cx="2943225" cy="649287"/>
                      </a:xfrm>
                      <a:prstGeom prst="rect">
                        <a:avLst/>
                      </a:prstGeom>
                      <a:noFill/>
                      <a:ln w="38100">
                        <a:noFill/>
                        <a:miter/>
                      </a:ln>
                    </p:spPr>
                  </p:pic>
                </p:oleObj>
              </mc:Fallback>
            </mc:AlternateContent>
          </a:graphicData>
        </a:graphic>
      </p:graphicFrame>
      <p:grpSp>
        <p:nvGrpSpPr>
          <p:cNvPr id="6157" name="组合 21"/>
          <p:cNvGrpSpPr/>
          <p:nvPr/>
        </p:nvGrpSpPr>
        <p:grpSpPr>
          <a:xfrm>
            <a:off x="4545013" y="1992313"/>
            <a:ext cx="3824287" cy="522287"/>
            <a:chOff x="4545652" y="1992032"/>
            <a:chExt cx="3822906" cy="523220"/>
          </a:xfrm>
        </p:grpSpPr>
        <p:sp>
          <p:nvSpPr>
            <p:cNvPr id="6164" name="Text Box 26"/>
            <p:cNvSpPr txBox="1"/>
            <p:nvPr/>
          </p:nvSpPr>
          <p:spPr>
            <a:xfrm>
              <a:off x="4545652" y="1992032"/>
              <a:ext cx="3822906" cy="523220"/>
            </a:xfrm>
            <a:prstGeom prst="rect">
              <a:avLst/>
            </a:prstGeom>
            <a:noFill/>
            <a:ln w="9525">
              <a:noFill/>
            </a:ln>
          </p:spPr>
          <p:txBody>
            <a:bodyPr wrap="none">
              <a:spAutoFit/>
            </a:bodyPr>
            <a:p>
              <a:r>
                <a:rPr lang="zh-CN" altLang="en-US" dirty="0">
                  <a:latin typeface="Times New Roman" panose="02020603050405020304" pitchFamily="18" charset="0"/>
                </a:rPr>
                <a:t>例</a:t>
              </a:r>
              <a:r>
                <a:rPr lang="en-US" altLang="zh-CN" dirty="0">
                  <a:latin typeface="Times New Roman" panose="02020603050405020304" pitchFamily="18" charset="0"/>
                </a:rPr>
                <a:t>: AB+AC+BC=A+BC </a:t>
              </a:r>
              <a:endParaRPr lang="en-US" altLang="zh-CN" dirty="0">
                <a:latin typeface="Times New Roman" panose="02020603050405020304" pitchFamily="18" charset="0"/>
              </a:endParaRPr>
            </a:p>
          </p:txBody>
        </p:sp>
        <p:sp>
          <p:nvSpPr>
            <p:cNvPr id="6165" name="Line 28"/>
            <p:cNvSpPr/>
            <p:nvPr/>
          </p:nvSpPr>
          <p:spPr>
            <a:xfrm>
              <a:off x="5408654" y="2091069"/>
              <a:ext cx="223838" cy="0"/>
            </a:xfrm>
            <a:prstGeom prst="line">
              <a:avLst/>
            </a:prstGeom>
            <a:ln w="9525" cap="flat" cmpd="sng">
              <a:solidFill>
                <a:schemeClr val="tx1"/>
              </a:solidFill>
              <a:prstDash val="solid"/>
              <a:headEnd type="none" w="med" len="med"/>
              <a:tailEnd type="none" w="med" len="med"/>
            </a:ln>
          </p:spPr>
        </p:sp>
        <p:sp>
          <p:nvSpPr>
            <p:cNvPr id="6166" name="Line 28"/>
            <p:cNvSpPr/>
            <p:nvPr/>
          </p:nvSpPr>
          <p:spPr>
            <a:xfrm>
              <a:off x="6131998" y="2091069"/>
              <a:ext cx="223838" cy="0"/>
            </a:xfrm>
            <a:prstGeom prst="line">
              <a:avLst/>
            </a:prstGeom>
            <a:ln w="9525" cap="flat" cmpd="sng">
              <a:solidFill>
                <a:schemeClr val="tx1"/>
              </a:solidFill>
              <a:prstDash val="solid"/>
              <a:headEnd type="none" w="med" len="med"/>
              <a:tailEnd type="none" w="med" len="med"/>
            </a:ln>
          </p:spPr>
        </p:sp>
      </p:grpSp>
      <p:grpSp>
        <p:nvGrpSpPr>
          <p:cNvPr id="5" name="Group 32"/>
          <p:cNvGrpSpPr/>
          <p:nvPr/>
        </p:nvGrpSpPr>
        <p:grpSpPr>
          <a:xfrm>
            <a:off x="1257300" y="2924175"/>
            <a:ext cx="3495675" cy="523875"/>
            <a:chOff x="160" y="3747"/>
            <a:chExt cx="2042" cy="330"/>
          </a:xfrm>
        </p:grpSpPr>
        <p:sp>
          <p:nvSpPr>
            <p:cNvPr id="6161" name="Text Box 26"/>
            <p:cNvSpPr txBox="1"/>
            <p:nvPr/>
          </p:nvSpPr>
          <p:spPr>
            <a:xfrm>
              <a:off x="160" y="3747"/>
              <a:ext cx="2042" cy="330"/>
            </a:xfrm>
            <a:prstGeom prst="rect">
              <a:avLst/>
            </a:prstGeom>
            <a:noFill/>
            <a:ln w="9525">
              <a:noFill/>
            </a:ln>
          </p:spPr>
          <p:txBody>
            <a:bodyPr wrap="none">
              <a:spAutoFit/>
            </a:bodyPr>
            <a:p>
              <a:r>
                <a:rPr lang="zh-CN" altLang="en-US" dirty="0">
                  <a:latin typeface="Times New Roman" panose="02020603050405020304" pitchFamily="18" charset="0"/>
                </a:rPr>
                <a:t> </a:t>
              </a:r>
              <a:r>
                <a:rPr lang="en-US" altLang="zh-CN" dirty="0">
                  <a:latin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(A+C)∙(B+C</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
          <p:nvSpPr>
            <p:cNvPr id="6162" name="Line 28"/>
            <p:cNvSpPr/>
            <p:nvPr/>
          </p:nvSpPr>
          <p:spPr>
            <a:xfrm>
              <a:off x="581" y="3795"/>
              <a:ext cx="141" cy="0"/>
            </a:xfrm>
            <a:prstGeom prst="line">
              <a:avLst/>
            </a:prstGeom>
            <a:ln w="9525" cap="flat" cmpd="sng">
              <a:solidFill>
                <a:schemeClr val="tx1"/>
              </a:solidFill>
              <a:prstDash val="solid"/>
              <a:headEnd type="none" w="med" len="med"/>
              <a:tailEnd type="none" w="med" len="med"/>
            </a:ln>
          </p:spPr>
        </p:sp>
        <p:sp>
          <p:nvSpPr>
            <p:cNvPr id="6163" name="Line 29"/>
            <p:cNvSpPr/>
            <p:nvPr/>
          </p:nvSpPr>
          <p:spPr>
            <a:xfrm>
              <a:off x="1184" y="3790"/>
              <a:ext cx="141" cy="0"/>
            </a:xfrm>
            <a:prstGeom prst="line">
              <a:avLst/>
            </a:prstGeom>
            <a:ln w="9525" cap="flat" cmpd="sng">
              <a:solidFill>
                <a:schemeClr val="tx1"/>
              </a:solidFill>
              <a:prstDash val="solid"/>
              <a:headEnd type="none" w="med" len="med"/>
              <a:tailEnd type="none" w="med" len="med"/>
            </a:ln>
          </p:spPr>
        </p:sp>
      </p:grpSp>
      <p:sp>
        <p:nvSpPr>
          <p:cNvPr id="27" name="Text Box 26"/>
          <p:cNvSpPr txBox="1"/>
          <p:nvPr/>
        </p:nvSpPr>
        <p:spPr>
          <a:xfrm>
            <a:off x="5175250" y="2860675"/>
            <a:ext cx="1362075" cy="523875"/>
          </a:xfrm>
          <a:prstGeom prst="rect">
            <a:avLst/>
          </a:prstGeom>
          <a:noFill/>
          <a:ln w="9525">
            <a:noFill/>
          </a:ln>
        </p:spPr>
        <p:txBody>
          <a:bodyPr>
            <a:spAutoFit/>
          </a:bodyPr>
          <a:p>
            <a:r>
              <a:rPr lang="en-US" altLang="zh-CN" dirty="0">
                <a:latin typeface="Times New Roman" panose="02020603050405020304" pitchFamily="18" charset="0"/>
              </a:rPr>
              <a:t>A∙(B+C)</a:t>
            </a:r>
            <a:endParaRPr lang="en-US" altLang="zh-CN" dirty="0">
              <a:latin typeface="Times New Roman" panose="02020603050405020304" pitchFamily="18" charset="0"/>
            </a:endParaRPr>
          </a:p>
        </p:txBody>
      </p:sp>
      <p:sp>
        <p:nvSpPr>
          <p:cNvPr id="28" name="矩形 27"/>
          <p:cNvSpPr/>
          <p:nvPr/>
        </p:nvSpPr>
        <p:spPr>
          <a:xfrm>
            <a:off x="4683125" y="2906713"/>
            <a:ext cx="387350" cy="522287"/>
          </a:xfrm>
          <a:prstGeom prst="rect">
            <a:avLst/>
          </a:prstGeom>
          <a:noFill/>
          <a:ln w="9525">
            <a:noFill/>
          </a:ln>
        </p:spPr>
        <p:txBody>
          <a:bodyPr wrap="none">
            <a:spAutoFit/>
          </a:bodyPr>
          <a:p>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2">
                                            <p:txEl>
                                              <p:charRg st="0" end="37"/>
                                            </p:txEl>
                                          </p:spTgt>
                                        </p:tgtEl>
                                        <p:attrNameLst>
                                          <p:attrName>style.visibility</p:attrName>
                                        </p:attrNameLst>
                                      </p:cBhvr>
                                      <p:to>
                                        <p:strVal val="visible"/>
                                      </p:to>
                                    </p:set>
                                    <p:animEffect transition="in" filter="wipe(left)">
                                      <p:cBhvr>
                                        <p:cTn id="7" dur="500"/>
                                        <p:tgtEl>
                                          <p:spTgt spid="24582">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linds(horizontal)">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horizontal)">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146"/>
                                        </p:tgtEl>
                                        <p:attrNameLst>
                                          <p:attrName>style.visibility</p:attrName>
                                        </p:attrNameLst>
                                      </p:cBhvr>
                                      <p:to>
                                        <p:strVal val="visible"/>
                                      </p:to>
                                    </p:set>
                                    <p:animEffect transition="in" filter="blinds(horizontal)">
                                      <p:cBhvr>
                                        <p:cTn id="40" dur="500"/>
                                        <p:tgtEl>
                                          <p:spTgt spid="61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p:bldP spid="32" grpId="0"/>
      <p:bldP spid="37" grpId="0"/>
      <p:bldP spid="38" grpId="0"/>
      <p:bldP spid="39" grpId="0"/>
      <p:bldP spid="40"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a:spLocks noChangeArrowheads="1"/>
          </p:cNvSpPr>
          <p:nvPr/>
        </p:nvSpPr>
        <p:spPr bwMode="auto">
          <a:xfrm>
            <a:off x="396875" y="504825"/>
            <a:ext cx="6524625" cy="579438"/>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2.3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逻辑函数表达式的形式与变换</a:t>
            </a:r>
            <a:endPar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endParaRPr>
          </a:p>
        </p:txBody>
      </p:sp>
      <p:sp>
        <p:nvSpPr>
          <p:cNvPr id="25603" name="Text Box 3"/>
          <p:cNvSpPr txBox="1">
            <a:spLocks noChangeArrowheads="1"/>
          </p:cNvSpPr>
          <p:nvPr/>
        </p:nvSpPr>
        <p:spPr bwMode="auto">
          <a:xfrm>
            <a:off x="539750" y="1241425"/>
            <a:ext cx="5722938"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2.3.1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逻辑函数表达式的基本形式</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25604" name="Text Box 4"/>
          <p:cNvSpPr txBox="1">
            <a:spLocks noChangeArrowheads="1"/>
          </p:cNvSpPr>
          <p:nvPr/>
        </p:nvSpPr>
        <p:spPr bwMode="auto">
          <a:xfrm>
            <a:off x="520700" y="1985963"/>
            <a:ext cx="8045450" cy="519113"/>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两种基本形式：</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积之和</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表达式与</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和之积</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表达式</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kern="1200" cap="none" spc="0" normalizeH="0" baseline="0" noProof="0" dirty="0">
              <a:latin typeface="Times New Roman" panose="02020603050405020304" pitchFamily="18" charset="0"/>
              <a:ea typeface="宋体" panose="02010600030101010101" pitchFamily="2" charset="-122"/>
              <a:cs typeface="+mn-cs"/>
            </a:endParaRPr>
          </a:p>
        </p:txBody>
      </p:sp>
      <p:grpSp>
        <p:nvGrpSpPr>
          <p:cNvPr id="2" name="Group 22"/>
          <p:cNvGrpSpPr/>
          <p:nvPr/>
        </p:nvGrpSpPr>
        <p:grpSpPr>
          <a:xfrm>
            <a:off x="538163" y="2597150"/>
            <a:ext cx="8605837" cy="1298575"/>
            <a:chOff x="423" y="2294"/>
            <a:chExt cx="4711" cy="818"/>
          </a:xfrm>
        </p:grpSpPr>
        <p:sp>
          <p:nvSpPr>
            <p:cNvPr id="25605" name="Text Box 5"/>
            <p:cNvSpPr txBox="1">
              <a:spLocks noChangeArrowheads="1"/>
            </p:cNvSpPr>
            <p:nvPr/>
          </p:nvSpPr>
          <p:spPr bwMode="auto">
            <a:xfrm>
              <a:off x="423" y="2294"/>
              <a:ext cx="4711" cy="818"/>
            </a:xfrm>
            <a:prstGeom prst="rect">
              <a:avLst/>
            </a:prstGeom>
            <a:noFill/>
            <a:ln w="9525">
              <a:noFill/>
              <a:miter lim="800000"/>
            </a:ln>
            <a:effectLst/>
          </p:spPr>
          <p:txBody>
            <a:bodyPr>
              <a:spAutoFit/>
            </a:bodyPr>
            <a:lstStyle/>
            <a:p>
              <a:pPr marR="0" defTabSz="914400">
                <a:lnSpc>
                  <a:spcPct val="140000"/>
                </a:lnSpc>
                <a:spcBef>
                  <a:spcPct val="50000"/>
                </a:spcBef>
                <a:buClrTx/>
                <a:buSzTx/>
                <a:buFontTx/>
                <a:buNone/>
                <a:defRPr/>
              </a:pPr>
              <a:r>
                <a:rPr kumimoji="1" lang="en-US" altLang="zh-CN"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积之和</a:t>
              </a:r>
              <a:r>
                <a:rPr kumimoji="1" lang="en-US" altLang="zh-CN"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由若干个</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与</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项经</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或</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运算形成的表达式</a:t>
              </a:r>
              <a:endParaRPr kumimoji="1" lang="zh-CN" altLang="en-US" i="1" kern="1200" cap="none" spc="0" normalizeH="0" baseline="0" noProof="0" dirty="0">
                <a:latin typeface="Times New Roman" panose="02020603050405020304" pitchFamily="18" charset="0"/>
                <a:ea typeface="宋体" panose="02010600030101010101" pitchFamily="2" charset="-122"/>
                <a:cs typeface="+mn-cs"/>
              </a:endParaRPr>
            </a:p>
          </p:txBody>
        </p:sp>
        <p:graphicFrame>
          <p:nvGraphicFramePr>
            <p:cNvPr id="7172" name="Object 15"/>
            <p:cNvGraphicFramePr>
              <a:graphicFrameLocks noChangeAspect="1"/>
            </p:cNvGraphicFramePr>
            <p:nvPr/>
          </p:nvGraphicFramePr>
          <p:xfrm>
            <a:off x="3012" y="2759"/>
            <a:ext cx="1736" cy="232"/>
          </p:xfrm>
          <a:graphic>
            <a:graphicData uri="http://schemas.openxmlformats.org/presentationml/2006/ole">
              <mc:AlternateContent xmlns:mc="http://schemas.openxmlformats.org/markup-compatibility/2006">
                <mc:Choice xmlns:v="urn:schemas-microsoft-com:vml" Requires="v">
                  <p:oleObj spid="_x0000_s3107" name="" r:id="rId1" imgW="2755900" imgH="368300" progId="Equation.3">
                    <p:embed/>
                  </p:oleObj>
                </mc:Choice>
                <mc:Fallback>
                  <p:oleObj name="" r:id="rId1" imgW="2755900" imgH="368300" progId="Equation.3">
                    <p:embed/>
                    <p:pic>
                      <p:nvPicPr>
                        <p:cNvPr id="0" name="图片 3106"/>
                        <p:cNvPicPr/>
                        <p:nvPr/>
                      </p:nvPicPr>
                      <p:blipFill>
                        <a:blip r:embed="rId2"/>
                        <a:stretch>
                          <a:fillRect/>
                        </a:stretch>
                      </p:blipFill>
                      <p:spPr>
                        <a:xfrm>
                          <a:off x="3012" y="2759"/>
                          <a:ext cx="1736" cy="232"/>
                        </a:xfrm>
                        <a:prstGeom prst="rect">
                          <a:avLst/>
                        </a:prstGeom>
                        <a:noFill/>
                        <a:ln w="38100">
                          <a:noFill/>
                          <a:miter/>
                        </a:ln>
                      </p:spPr>
                    </p:pic>
                  </p:oleObj>
                </mc:Fallback>
              </mc:AlternateContent>
            </a:graphicData>
          </a:graphic>
        </p:graphicFrame>
        <p:sp>
          <p:nvSpPr>
            <p:cNvPr id="7184" name="Rectangle 16"/>
            <p:cNvSpPr/>
            <p:nvPr/>
          </p:nvSpPr>
          <p:spPr>
            <a:xfrm>
              <a:off x="729" y="2713"/>
              <a:ext cx="2452" cy="330"/>
            </a:xfrm>
            <a:prstGeom prst="rect">
              <a:avLst/>
            </a:prstGeom>
            <a:noFill/>
            <a:ln w="9525">
              <a:noFill/>
            </a:ln>
          </p:spPr>
          <p:txBody>
            <a:bodyPr>
              <a:spAutoFit/>
            </a:bodyPr>
            <a:p>
              <a:r>
                <a:rPr lang="zh-CN" altLang="en-US" dirty="0">
                  <a:latin typeface="Times New Roman" panose="02020603050405020304" pitchFamily="18" charset="0"/>
                </a:rPr>
                <a:t>也称“与或”表达式。例：</a:t>
              </a:r>
              <a:endParaRPr lang="zh-CN" altLang="en-US" dirty="0">
                <a:latin typeface="Times New Roman" panose="02020603050405020304" pitchFamily="18" charset="0"/>
              </a:endParaRPr>
            </a:p>
          </p:txBody>
        </p:sp>
      </p:grpSp>
      <p:grpSp>
        <p:nvGrpSpPr>
          <p:cNvPr id="3" name="Group 21"/>
          <p:cNvGrpSpPr/>
          <p:nvPr/>
        </p:nvGrpSpPr>
        <p:grpSpPr>
          <a:xfrm>
            <a:off x="571500" y="3919538"/>
            <a:ext cx="8401050" cy="1611312"/>
            <a:chOff x="423" y="3181"/>
            <a:chExt cx="4988" cy="1015"/>
          </a:xfrm>
        </p:grpSpPr>
        <p:sp>
          <p:nvSpPr>
            <p:cNvPr id="25607" name="Text Box 7"/>
            <p:cNvSpPr txBox="1">
              <a:spLocks noChangeArrowheads="1"/>
            </p:cNvSpPr>
            <p:nvPr/>
          </p:nvSpPr>
          <p:spPr bwMode="auto">
            <a:xfrm>
              <a:off x="423" y="3181"/>
              <a:ext cx="4988" cy="435"/>
            </a:xfrm>
            <a:prstGeom prst="rect">
              <a:avLst/>
            </a:prstGeom>
            <a:noFill/>
            <a:ln w="9525">
              <a:noFill/>
              <a:miter lim="800000"/>
            </a:ln>
            <a:effectLst/>
          </p:spPr>
          <p:txBody>
            <a:bodyPr>
              <a:spAutoFit/>
            </a:bodyPr>
            <a:lstStyle/>
            <a:p>
              <a:pPr marR="0" defTabSz="914400">
                <a:lnSpc>
                  <a:spcPct val="140000"/>
                </a:lnSpc>
                <a:spcBef>
                  <a:spcPct val="50000"/>
                </a:spcBef>
                <a:buClrTx/>
                <a:buSzTx/>
                <a:buFontTx/>
                <a:buNone/>
                <a:defRPr/>
              </a:pPr>
              <a:r>
                <a:rPr kumimoji="1" lang="en-US" altLang="zh-CN"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和之积</a:t>
              </a:r>
              <a:r>
                <a:rPr kumimoji="1" lang="en-US" altLang="zh-CN"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由若干个</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或</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项经</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与</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运算形成的表达式</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graphicFrame>
          <p:nvGraphicFramePr>
            <p:cNvPr id="7171" name="Object 17"/>
            <p:cNvGraphicFramePr>
              <a:graphicFrameLocks noChangeAspect="1"/>
            </p:cNvGraphicFramePr>
            <p:nvPr/>
          </p:nvGraphicFramePr>
          <p:xfrm>
            <a:off x="1951" y="3917"/>
            <a:ext cx="2696" cy="279"/>
          </p:xfrm>
          <a:graphic>
            <a:graphicData uri="http://schemas.openxmlformats.org/presentationml/2006/ole">
              <mc:AlternateContent xmlns:mc="http://schemas.openxmlformats.org/markup-compatibility/2006">
                <mc:Choice xmlns:v="urn:schemas-microsoft-com:vml" Requires="v">
                  <p:oleObj spid="_x0000_s3106" name="" r:id="rId3" imgW="4457700" imgH="444500" progId="Equation.3">
                    <p:embed/>
                  </p:oleObj>
                </mc:Choice>
                <mc:Fallback>
                  <p:oleObj name="" r:id="rId3" imgW="4457700" imgH="444500" progId="Equation.3">
                    <p:embed/>
                    <p:pic>
                      <p:nvPicPr>
                        <p:cNvPr id="0" name="图片 3105"/>
                        <p:cNvPicPr/>
                        <p:nvPr/>
                      </p:nvPicPr>
                      <p:blipFill>
                        <a:blip r:embed="rId4"/>
                        <a:stretch>
                          <a:fillRect/>
                        </a:stretch>
                      </p:blipFill>
                      <p:spPr>
                        <a:xfrm>
                          <a:off x="1951" y="3917"/>
                          <a:ext cx="2696" cy="279"/>
                        </a:xfrm>
                        <a:prstGeom prst="rect">
                          <a:avLst/>
                        </a:prstGeom>
                        <a:noFill/>
                        <a:ln w="38100">
                          <a:noFill/>
                          <a:miter/>
                        </a:ln>
                      </p:spPr>
                    </p:pic>
                  </p:oleObj>
                </mc:Fallback>
              </mc:AlternateContent>
            </a:graphicData>
          </a:graphic>
        </p:graphicFrame>
        <p:sp>
          <p:nvSpPr>
            <p:cNvPr id="7182" name="Rectangle 18"/>
            <p:cNvSpPr/>
            <p:nvPr/>
          </p:nvSpPr>
          <p:spPr>
            <a:xfrm>
              <a:off x="761" y="3583"/>
              <a:ext cx="3009" cy="330"/>
            </a:xfrm>
            <a:prstGeom prst="rect">
              <a:avLst/>
            </a:prstGeom>
            <a:noFill/>
            <a:ln w="9525">
              <a:noFill/>
            </a:ln>
          </p:spPr>
          <p:txBody>
            <a:bodyPr>
              <a:spAutoFit/>
            </a:bodyPr>
            <a:p>
              <a:r>
                <a:rPr lang="zh-CN" altLang="en-US" dirty="0">
                  <a:latin typeface="Times New Roman" panose="02020603050405020304" pitchFamily="18" charset="0"/>
                </a:rPr>
                <a:t>也称“或与”表达式。例：</a:t>
              </a:r>
              <a:endParaRPr lang="zh-CN" altLang="en-US" dirty="0">
                <a:latin typeface="Times New Roman" panose="02020603050405020304" pitchFamily="18" charset="0"/>
              </a:endParaRPr>
            </a:p>
          </p:txBody>
        </p:sp>
      </p:grpSp>
      <p:grpSp>
        <p:nvGrpSpPr>
          <p:cNvPr id="4" name="Group 27"/>
          <p:cNvGrpSpPr/>
          <p:nvPr/>
        </p:nvGrpSpPr>
        <p:grpSpPr>
          <a:xfrm>
            <a:off x="903288" y="5670550"/>
            <a:ext cx="7980362" cy="954088"/>
            <a:chOff x="1046" y="3422"/>
            <a:chExt cx="5027" cy="601"/>
          </a:xfrm>
        </p:grpSpPr>
        <p:graphicFrame>
          <p:nvGraphicFramePr>
            <p:cNvPr id="7170" name="Object 24"/>
            <p:cNvGraphicFramePr>
              <a:graphicFrameLocks noChangeAspect="1"/>
            </p:cNvGraphicFramePr>
            <p:nvPr/>
          </p:nvGraphicFramePr>
          <p:xfrm>
            <a:off x="1353" y="3422"/>
            <a:ext cx="2398" cy="351"/>
          </p:xfrm>
          <a:graphic>
            <a:graphicData uri="http://schemas.openxmlformats.org/presentationml/2006/ole">
              <mc:AlternateContent xmlns:mc="http://schemas.openxmlformats.org/markup-compatibility/2006">
                <mc:Choice xmlns:v="urn:schemas-microsoft-com:vml" Requires="v">
                  <p:oleObj spid="_x0000_s3108" name="" r:id="rId5" imgW="1562100" imgH="228600" progId="Equation.3">
                    <p:embed/>
                  </p:oleObj>
                </mc:Choice>
                <mc:Fallback>
                  <p:oleObj name="" r:id="rId5" imgW="1562100" imgH="228600" progId="Equation.3">
                    <p:embed/>
                    <p:pic>
                      <p:nvPicPr>
                        <p:cNvPr id="0" name="图片 3107"/>
                        <p:cNvPicPr/>
                        <p:nvPr/>
                      </p:nvPicPr>
                      <p:blipFill>
                        <a:blip r:embed="rId6"/>
                        <a:stretch>
                          <a:fillRect/>
                        </a:stretch>
                      </p:blipFill>
                      <p:spPr>
                        <a:xfrm>
                          <a:off x="1353" y="3422"/>
                          <a:ext cx="2398" cy="351"/>
                        </a:xfrm>
                        <a:prstGeom prst="rect">
                          <a:avLst/>
                        </a:prstGeom>
                        <a:noFill/>
                        <a:ln w="38100">
                          <a:noFill/>
                          <a:miter/>
                        </a:ln>
                      </p:spPr>
                    </p:pic>
                  </p:oleObj>
                </mc:Fallback>
              </mc:AlternateContent>
            </a:graphicData>
          </a:graphic>
        </p:graphicFrame>
        <p:sp>
          <p:nvSpPr>
            <p:cNvPr id="7179" name="Text Box 25"/>
            <p:cNvSpPr txBox="1"/>
            <p:nvPr/>
          </p:nvSpPr>
          <p:spPr>
            <a:xfrm>
              <a:off x="3818" y="3422"/>
              <a:ext cx="2255" cy="601"/>
            </a:xfrm>
            <a:prstGeom prst="rect">
              <a:avLst/>
            </a:prstGeom>
            <a:noFill/>
            <a:ln w="9525">
              <a:noFill/>
            </a:ln>
          </p:spPr>
          <p:txBody>
            <a:bodyPr>
              <a:spAutoFit/>
            </a:bodyPr>
            <a:p>
              <a:r>
                <a:rPr lang="zh-CN" altLang="en-US" dirty="0">
                  <a:latin typeface="Times New Roman" panose="02020603050405020304" pitchFamily="18" charset="0"/>
                </a:rPr>
                <a:t>既不是与或表达式也不是或与表达式。</a:t>
              </a:r>
              <a:endParaRPr lang="zh-CN" altLang="en-US" dirty="0">
                <a:latin typeface="Times New Roman" panose="02020603050405020304" pitchFamily="18" charset="0"/>
              </a:endParaRPr>
            </a:p>
          </p:txBody>
        </p:sp>
        <p:sp>
          <p:nvSpPr>
            <p:cNvPr id="7180" name="Text Box 26"/>
            <p:cNvSpPr txBox="1"/>
            <p:nvPr/>
          </p:nvSpPr>
          <p:spPr>
            <a:xfrm>
              <a:off x="1046" y="3429"/>
              <a:ext cx="340" cy="327"/>
            </a:xfrm>
            <a:prstGeom prst="rect">
              <a:avLst/>
            </a:prstGeom>
            <a:noFill/>
            <a:ln w="9525">
              <a:noFill/>
            </a:ln>
          </p:spPr>
          <p:txBody>
            <a:bodyPr wrap="none">
              <a:spAutoFit/>
            </a:bodyPr>
            <a:p>
              <a:r>
                <a:rPr lang="zh-CN" altLang="en-US" dirty="0">
                  <a:latin typeface="Times New Roman" panose="02020603050405020304" pitchFamily="18" charset="0"/>
                </a:rPr>
                <a:t>而</a:t>
              </a:r>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a:spLocks noChangeArrowheads="1"/>
          </p:cNvSpPr>
          <p:nvPr/>
        </p:nvSpPr>
        <p:spPr bwMode="auto">
          <a:xfrm>
            <a:off x="430213" y="639763"/>
            <a:ext cx="5722938"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2.3.2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逻辑函数表达式的标准形式</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26627" name="Text Box 3"/>
          <p:cNvSpPr txBox="1">
            <a:spLocks noChangeArrowheads="1"/>
          </p:cNvSpPr>
          <p:nvPr/>
        </p:nvSpPr>
        <p:spPr bwMode="auto">
          <a:xfrm>
            <a:off x="781050" y="1414463"/>
            <a:ext cx="1962150"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一、最小项</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6628" name="Text Box 4"/>
          <p:cNvSpPr txBox="1">
            <a:spLocks noChangeArrowheads="1"/>
          </p:cNvSpPr>
          <p:nvPr/>
        </p:nvSpPr>
        <p:spPr bwMode="auto">
          <a:xfrm>
            <a:off x="806450" y="2066925"/>
            <a:ext cx="7599363" cy="3970338"/>
          </a:xfrm>
          <a:prstGeom prst="rect">
            <a:avLst/>
          </a:prstGeom>
          <a:noFill/>
          <a:ln w="9525">
            <a:noFill/>
            <a:miter lim="800000"/>
          </a:ln>
          <a:effectLst/>
        </p:spPr>
        <p:txBody>
          <a:bodyPr>
            <a:spAutoFit/>
          </a:bodyPr>
          <a:lstStyle/>
          <a:p>
            <a:pPr marR="0" indent="669925" defTabSz="914400">
              <a:lnSpc>
                <a:spcPct val="150000"/>
              </a:lnSpc>
              <a:spcBef>
                <a:spcPct val="50000"/>
              </a:spcBef>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如果一个具有</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n</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个变量的函数的</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积</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项包含全部</a:t>
            </a:r>
            <a:r>
              <a:rPr kumimoji="1" lang="en-US" altLang="zh-CN" i="1" kern="1200" cap="none" spc="0" normalizeH="0" baseline="0" noProof="0" dirty="0">
                <a:latin typeface="Times New Roman" panose="02020603050405020304" pitchFamily="18" charset="0"/>
                <a:ea typeface="宋体" panose="02010600030101010101" pitchFamily="2" charset="-122"/>
                <a:cs typeface="+mn-cs"/>
              </a:rPr>
              <a:t>n</a:t>
            </a:r>
            <a:r>
              <a:rPr kumimoji="1" lang="zh-CN" altLang="zh-CN" kern="1200" cap="none" spc="0" normalizeH="0" baseline="0" noProof="0" dirty="0">
                <a:latin typeface="Times New Roman" panose="02020603050405020304" pitchFamily="18" charset="0"/>
                <a:ea typeface="宋体" panose="02010600030101010101" pitchFamily="2" charset="-122"/>
                <a:cs typeface="+mn-cs"/>
              </a:rPr>
              <a:t>个变量, 每个变量都以原变量或反变量形式出现, 且仅出现一次，则这个"积"项被称为</a:t>
            </a:r>
            <a:r>
              <a:rPr kumimoji="1" lang="zh-CN" altLang="zh-CN"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最小项</a:t>
            </a:r>
            <a:r>
              <a:rPr kumimoji="1" lang="zh-CN" altLang="zh-CN" kern="1200" cap="none" spc="0" normalizeH="0" baseline="0" noProof="0" dirty="0">
                <a:latin typeface="Times New Roman" panose="02020603050405020304" pitchFamily="18" charset="0"/>
                <a:ea typeface="宋体" panose="02010600030101010101" pitchFamily="2" charset="-122"/>
                <a:cs typeface="+mn-cs"/>
              </a:rPr>
              <a:t>。假如一个函数完全由最小项所组成, 那么该函数表达式称为标准"积之和"表达式, 即"最小项之和". </a:t>
            </a:r>
            <a:endParaRPr kumimoji="1" lang="en-US" altLang="zh-CN"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charRg st="0" end="6"/>
                                            </p:txEl>
                                          </p:spTgt>
                                        </p:tgtEl>
                                        <p:attrNameLst>
                                          <p:attrName>style.visibility</p:attrName>
                                        </p:attrNameLst>
                                      </p:cBhvr>
                                      <p:to>
                                        <p:strVal val="visible"/>
                                      </p:to>
                                    </p:set>
                                    <p:animEffect transition="in" filter="wipe(left)">
                                      <p:cBhvr>
                                        <p:cTn id="7" dur="500"/>
                                        <p:tgtEl>
                                          <p:spTgt spid="2662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charRg st="0" end="118"/>
                                            </p:txEl>
                                          </p:spTgt>
                                        </p:tgtEl>
                                        <p:attrNameLst>
                                          <p:attrName>style.visibility</p:attrName>
                                        </p:attrNameLst>
                                      </p:cBhvr>
                                      <p:to>
                                        <p:strVal val="visible"/>
                                      </p:to>
                                    </p:set>
                                    <p:animEffect transition="in" filter="wipe(left)">
                                      <p:cBhvr>
                                        <p:cTn id="12" dur="500"/>
                                        <p:tgtEl>
                                          <p:spTgt spid="26628">
                                            <p:txEl>
                                              <p:charRg st="0"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126"/>
          <p:cNvGrpSpPr/>
          <p:nvPr/>
        </p:nvGrpSpPr>
        <p:grpSpPr>
          <a:xfrm>
            <a:off x="1520825" y="1931988"/>
            <a:ext cx="5524500" cy="4268787"/>
            <a:chOff x="958" y="1217"/>
            <a:chExt cx="3480" cy="2689"/>
          </a:xfrm>
        </p:grpSpPr>
        <p:sp>
          <p:nvSpPr>
            <p:cNvPr id="8215" name="Line 1065"/>
            <p:cNvSpPr/>
            <p:nvPr/>
          </p:nvSpPr>
          <p:spPr>
            <a:xfrm>
              <a:off x="1004" y="1224"/>
              <a:ext cx="3422" cy="0"/>
            </a:xfrm>
            <a:prstGeom prst="line">
              <a:avLst/>
            </a:prstGeom>
            <a:ln w="9525" cap="flat" cmpd="sng">
              <a:solidFill>
                <a:srgbClr val="3333FF"/>
              </a:solidFill>
              <a:prstDash val="solid"/>
              <a:headEnd type="none" w="med" len="med"/>
              <a:tailEnd type="none" w="med" len="med"/>
            </a:ln>
          </p:spPr>
        </p:sp>
        <p:sp>
          <p:nvSpPr>
            <p:cNvPr id="8216" name="Line 1066"/>
            <p:cNvSpPr/>
            <p:nvPr/>
          </p:nvSpPr>
          <p:spPr>
            <a:xfrm flipV="1">
              <a:off x="1038" y="1873"/>
              <a:ext cx="3353" cy="0"/>
            </a:xfrm>
            <a:prstGeom prst="line">
              <a:avLst/>
            </a:prstGeom>
            <a:ln w="9525" cap="flat" cmpd="sng">
              <a:solidFill>
                <a:srgbClr val="3333FF"/>
              </a:solidFill>
              <a:prstDash val="solid"/>
              <a:headEnd type="none" w="med" len="med"/>
              <a:tailEnd type="none" w="med" len="med"/>
            </a:ln>
          </p:spPr>
        </p:sp>
        <p:sp>
          <p:nvSpPr>
            <p:cNvPr id="8217" name="Line 1067"/>
            <p:cNvSpPr/>
            <p:nvPr/>
          </p:nvSpPr>
          <p:spPr>
            <a:xfrm>
              <a:off x="1015" y="3903"/>
              <a:ext cx="3423" cy="0"/>
            </a:xfrm>
            <a:prstGeom prst="line">
              <a:avLst/>
            </a:prstGeom>
            <a:ln w="9525" cap="flat" cmpd="sng">
              <a:solidFill>
                <a:srgbClr val="3333FF"/>
              </a:solidFill>
              <a:prstDash val="solid"/>
              <a:headEnd type="none" w="med" len="med"/>
              <a:tailEnd type="none" w="med" len="med"/>
            </a:ln>
          </p:spPr>
        </p:sp>
        <p:sp>
          <p:nvSpPr>
            <p:cNvPr id="8218" name="Line 1068"/>
            <p:cNvSpPr/>
            <p:nvPr/>
          </p:nvSpPr>
          <p:spPr>
            <a:xfrm>
              <a:off x="2377" y="1236"/>
              <a:ext cx="0" cy="2666"/>
            </a:xfrm>
            <a:prstGeom prst="line">
              <a:avLst/>
            </a:prstGeom>
            <a:ln w="9525" cap="flat" cmpd="sng">
              <a:solidFill>
                <a:srgbClr val="3333FF"/>
              </a:solidFill>
              <a:prstDash val="solid"/>
              <a:headEnd type="none" w="med" len="med"/>
              <a:tailEnd type="none" w="med" len="med"/>
            </a:ln>
          </p:spPr>
        </p:sp>
        <p:sp>
          <p:nvSpPr>
            <p:cNvPr id="8219" name="Line 1069"/>
            <p:cNvSpPr/>
            <p:nvPr/>
          </p:nvSpPr>
          <p:spPr>
            <a:xfrm>
              <a:off x="4419" y="1236"/>
              <a:ext cx="0" cy="2666"/>
            </a:xfrm>
            <a:prstGeom prst="line">
              <a:avLst/>
            </a:prstGeom>
            <a:ln w="9525" cap="flat" cmpd="sng">
              <a:solidFill>
                <a:srgbClr val="3333FF"/>
              </a:solidFill>
              <a:prstDash val="solid"/>
              <a:headEnd type="none" w="med" len="med"/>
              <a:tailEnd type="none" w="med" len="med"/>
            </a:ln>
          </p:spPr>
        </p:sp>
        <p:sp>
          <p:nvSpPr>
            <p:cNvPr id="8220" name="Line 1070"/>
            <p:cNvSpPr/>
            <p:nvPr/>
          </p:nvSpPr>
          <p:spPr>
            <a:xfrm>
              <a:off x="3398" y="1567"/>
              <a:ext cx="0" cy="2335"/>
            </a:xfrm>
            <a:prstGeom prst="line">
              <a:avLst/>
            </a:prstGeom>
            <a:ln w="9525" cap="flat" cmpd="sng">
              <a:solidFill>
                <a:srgbClr val="3333FF"/>
              </a:solidFill>
              <a:prstDash val="solid"/>
              <a:headEnd type="none" w="med" len="med"/>
              <a:tailEnd type="none" w="med" len="med"/>
            </a:ln>
          </p:spPr>
        </p:sp>
        <p:sp>
          <p:nvSpPr>
            <p:cNvPr id="8221" name="Line 1072"/>
            <p:cNvSpPr/>
            <p:nvPr/>
          </p:nvSpPr>
          <p:spPr>
            <a:xfrm>
              <a:off x="2385" y="1555"/>
              <a:ext cx="2028" cy="0"/>
            </a:xfrm>
            <a:prstGeom prst="line">
              <a:avLst/>
            </a:prstGeom>
            <a:ln w="9525" cap="flat" cmpd="sng">
              <a:solidFill>
                <a:srgbClr val="3333FF"/>
              </a:solidFill>
              <a:prstDash val="solid"/>
              <a:headEnd type="none" w="med" len="med"/>
              <a:tailEnd type="none" w="med" len="med"/>
            </a:ln>
          </p:spPr>
        </p:sp>
        <p:sp>
          <p:nvSpPr>
            <p:cNvPr id="8222" name="Text Box 1073"/>
            <p:cNvSpPr txBox="1"/>
            <p:nvPr/>
          </p:nvSpPr>
          <p:spPr>
            <a:xfrm>
              <a:off x="958" y="1252"/>
              <a:ext cx="1436" cy="288"/>
            </a:xfrm>
            <a:prstGeom prst="rect">
              <a:avLst/>
            </a:prstGeom>
            <a:noFill/>
            <a:ln w="9525">
              <a:noFill/>
            </a:ln>
          </p:spPr>
          <p:txBody>
            <a:bodyPr wrap="none">
              <a:spAutoFit/>
            </a:bodyPr>
            <a:p>
              <a:r>
                <a:rPr lang="zh-CN" altLang="en-US" sz="2400" dirty="0">
                  <a:latin typeface="Times New Roman" panose="02020603050405020304" pitchFamily="18" charset="0"/>
                </a:rPr>
                <a:t>变量的各组取值</a:t>
              </a:r>
              <a:endParaRPr lang="zh-CN" altLang="en-US" sz="2400" dirty="0">
                <a:latin typeface="Times New Roman" panose="02020603050405020304" pitchFamily="18" charset="0"/>
              </a:endParaRPr>
            </a:p>
          </p:txBody>
        </p:sp>
        <p:sp>
          <p:nvSpPr>
            <p:cNvPr id="8223" name="Text Box 1075"/>
            <p:cNvSpPr txBox="1"/>
            <p:nvPr/>
          </p:nvSpPr>
          <p:spPr>
            <a:xfrm>
              <a:off x="1189" y="1587"/>
              <a:ext cx="987" cy="327"/>
            </a:xfrm>
            <a:prstGeom prst="rect">
              <a:avLst/>
            </a:prstGeom>
            <a:noFill/>
            <a:ln w="9525">
              <a:noFill/>
            </a:ln>
          </p:spPr>
          <p:txBody>
            <a:bodyPr wrap="none">
              <a:spAutoFit/>
            </a:bodyPr>
            <a:p>
              <a:r>
                <a:rPr lang="en-US" altLang="zh-CN" i="1" dirty="0">
                  <a:latin typeface="Times New Roman" panose="02020603050405020304" pitchFamily="18" charset="0"/>
                </a:rPr>
                <a:t>A    B    C</a:t>
              </a:r>
              <a:endParaRPr lang="en-US" altLang="zh-CN" dirty="0">
                <a:latin typeface="Times New Roman" panose="02020603050405020304" pitchFamily="18" charset="0"/>
              </a:endParaRPr>
            </a:p>
          </p:txBody>
        </p:sp>
        <p:sp>
          <p:nvSpPr>
            <p:cNvPr id="8224" name="Text Box 1076"/>
            <p:cNvSpPr txBox="1"/>
            <p:nvPr/>
          </p:nvSpPr>
          <p:spPr>
            <a:xfrm>
              <a:off x="1224" y="1994"/>
              <a:ext cx="978" cy="1867"/>
            </a:xfrm>
            <a:prstGeom prst="rect">
              <a:avLst/>
            </a:prstGeom>
            <a:noFill/>
            <a:ln w="9525">
              <a:noFill/>
            </a:ln>
          </p:spPr>
          <p:txBody>
            <a:bodyPr>
              <a:spAutoFit/>
            </a:bodyPr>
            <a:p>
              <a:pPr defTabSz="914400">
                <a:lnSpc>
                  <a:spcPct val="40000"/>
                </a:lnSpc>
                <a:spcBef>
                  <a:spcPct val="50000"/>
                </a:spcBef>
                <a:tabLst>
                  <a:tab pos="565150" algn="l"/>
                  <a:tab pos="1146175" algn="l"/>
                </a:tabLst>
              </a:pPr>
              <a:r>
                <a:rPr lang="en-US" altLang="zh-CN" dirty="0">
                  <a:latin typeface="Times New Roman" panose="02020603050405020304" pitchFamily="18" charset="0"/>
                </a:rPr>
                <a:t>0	0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0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1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1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0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0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1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1	1</a:t>
              </a:r>
              <a:endParaRPr lang="en-US" altLang="zh-CN" dirty="0">
                <a:latin typeface="Times New Roman" panose="02020603050405020304" pitchFamily="18" charset="0"/>
              </a:endParaRPr>
            </a:p>
          </p:txBody>
        </p:sp>
        <p:sp>
          <p:nvSpPr>
            <p:cNvPr id="8225" name="Text Box 1078"/>
            <p:cNvSpPr txBox="1"/>
            <p:nvPr/>
          </p:nvSpPr>
          <p:spPr>
            <a:xfrm>
              <a:off x="2403" y="1240"/>
              <a:ext cx="2016" cy="288"/>
            </a:xfrm>
            <a:prstGeom prst="rect">
              <a:avLst/>
            </a:prstGeom>
            <a:noFill/>
            <a:ln w="9525">
              <a:noFill/>
            </a:ln>
          </p:spPr>
          <p:txBody>
            <a:bodyPr wrap="none">
              <a:spAutoFit/>
            </a:bodyPr>
            <a:p>
              <a:r>
                <a:rPr lang="zh-CN" altLang="en-US" sz="2400" dirty="0">
                  <a:latin typeface="Times New Roman" panose="02020603050405020304" pitchFamily="18" charset="0"/>
                </a:rPr>
                <a:t>对应的最小项及其编号</a:t>
              </a:r>
              <a:endParaRPr lang="zh-CN" altLang="en-US" sz="2400" dirty="0">
                <a:latin typeface="Times New Roman" panose="02020603050405020304" pitchFamily="18" charset="0"/>
              </a:endParaRPr>
            </a:p>
          </p:txBody>
        </p:sp>
        <p:sp>
          <p:nvSpPr>
            <p:cNvPr id="8226" name="Text Box 1081"/>
            <p:cNvSpPr txBox="1"/>
            <p:nvPr/>
          </p:nvSpPr>
          <p:spPr>
            <a:xfrm>
              <a:off x="2534" y="1573"/>
              <a:ext cx="692" cy="288"/>
            </a:xfrm>
            <a:prstGeom prst="rect">
              <a:avLst/>
            </a:prstGeom>
            <a:noFill/>
            <a:ln w="9525">
              <a:noFill/>
            </a:ln>
          </p:spPr>
          <p:txBody>
            <a:bodyPr wrap="none">
              <a:spAutoFit/>
            </a:bodyPr>
            <a:p>
              <a:r>
                <a:rPr lang="zh-CN" altLang="en-US" sz="2400" dirty="0">
                  <a:latin typeface="Times New Roman" panose="02020603050405020304" pitchFamily="18" charset="0"/>
                </a:rPr>
                <a:t>最小项</a:t>
              </a:r>
              <a:endParaRPr lang="zh-CN" altLang="en-US" sz="2400" dirty="0">
                <a:latin typeface="Times New Roman" panose="02020603050405020304" pitchFamily="18" charset="0"/>
              </a:endParaRPr>
            </a:p>
          </p:txBody>
        </p:sp>
        <p:sp>
          <p:nvSpPr>
            <p:cNvPr id="8227" name="Text Box 1082"/>
            <p:cNvSpPr txBox="1"/>
            <p:nvPr/>
          </p:nvSpPr>
          <p:spPr>
            <a:xfrm>
              <a:off x="3611" y="1586"/>
              <a:ext cx="596" cy="288"/>
            </a:xfrm>
            <a:prstGeom prst="rect">
              <a:avLst/>
            </a:prstGeom>
            <a:noFill/>
            <a:ln w="9525">
              <a:noFill/>
            </a:ln>
          </p:spPr>
          <p:txBody>
            <a:bodyPr wrap="none">
              <a:spAutoFit/>
            </a:bodyPr>
            <a:p>
              <a:r>
                <a:rPr lang="zh-CN" altLang="en-US" sz="2400" dirty="0">
                  <a:latin typeface="Times New Roman" panose="02020603050405020304" pitchFamily="18" charset="0"/>
                </a:rPr>
                <a:t>编  号</a:t>
              </a:r>
              <a:endParaRPr lang="zh-CN" altLang="en-US" sz="2400" dirty="0">
                <a:latin typeface="Times New Roman" panose="02020603050405020304" pitchFamily="18" charset="0"/>
              </a:endParaRPr>
            </a:p>
          </p:txBody>
        </p:sp>
        <p:graphicFrame>
          <p:nvGraphicFramePr>
            <p:cNvPr id="8194" name="Object 1024"/>
            <p:cNvGraphicFramePr>
              <a:graphicFrameLocks noChangeAspect="1"/>
            </p:cNvGraphicFramePr>
            <p:nvPr/>
          </p:nvGraphicFramePr>
          <p:xfrm>
            <a:off x="2588" y="1944"/>
            <a:ext cx="568" cy="199"/>
          </p:xfrm>
          <a:graphic>
            <a:graphicData uri="http://schemas.openxmlformats.org/presentationml/2006/ole">
              <mc:AlternateContent xmlns:mc="http://schemas.openxmlformats.org/markup-compatibility/2006">
                <mc:Choice xmlns:v="urn:schemas-microsoft-com:vml" Requires="v">
                  <p:oleObj spid="_x0000_s3113" name="" r:id="rId1" imgW="901065" imgH="368300" progId="Equation.3">
                    <p:embed/>
                  </p:oleObj>
                </mc:Choice>
                <mc:Fallback>
                  <p:oleObj name="" r:id="rId1" imgW="901065" imgH="368300" progId="Equation.3">
                    <p:embed/>
                    <p:pic>
                      <p:nvPicPr>
                        <p:cNvPr id="0" name="图片 3112"/>
                        <p:cNvPicPr/>
                        <p:nvPr/>
                      </p:nvPicPr>
                      <p:blipFill>
                        <a:blip r:embed="rId2"/>
                        <a:stretch>
                          <a:fillRect/>
                        </a:stretch>
                      </p:blipFill>
                      <p:spPr>
                        <a:xfrm>
                          <a:off x="2588" y="1944"/>
                          <a:ext cx="568" cy="199"/>
                        </a:xfrm>
                        <a:prstGeom prst="rect">
                          <a:avLst/>
                        </a:prstGeom>
                        <a:noFill/>
                        <a:ln w="38100">
                          <a:noFill/>
                          <a:miter/>
                        </a:ln>
                      </p:spPr>
                    </p:pic>
                  </p:oleObj>
                </mc:Fallback>
              </mc:AlternateContent>
            </a:graphicData>
          </a:graphic>
        </p:graphicFrame>
        <p:graphicFrame>
          <p:nvGraphicFramePr>
            <p:cNvPr id="8195" name="Object 1025"/>
            <p:cNvGraphicFramePr>
              <a:graphicFrameLocks noChangeAspect="1"/>
            </p:cNvGraphicFramePr>
            <p:nvPr/>
          </p:nvGraphicFramePr>
          <p:xfrm>
            <a:off x="2587" y="2198"/>
            <a:ext cx="568" cy="199"/>
          </p:xfrm>
          <a:graphic>
            <a:graphicData uri="http://schemas.openxmlformats.org/presentationml/2006/ole">
              <mc:AlternateContent xmlns:mc="http://schemas.openxmlformats.org/markup-compatibility/2006">
                <mc:Choice xmlns:v="urn:schemas-microsoft-com:vml" Requires="v">
                  <p:oleObj spid="_x0000_s3109" name="" r:id="rId3" imgW="901065" imgH="368300" progId="Equation.3">
                    <p:embed/>
                  </p:oleObj>
                </mc:Choice>
                <mc:Fallback>
                  <p:oleObj name="" r:id="rId3" imgW="901065" imgH="368300" progId="Equation.3">
                    <p:embed/>
                    <p:pic>
                      <p:nvPicPr>
                        <p:cNvPr id="0" name="图片 3108"/>
                        <p:cNvPicPr/>
                        <p:nvPr/>
                      </p:nvPicPr>
                      <p:blipFill>
                        <a:blip r:embed="rId4"/>
                        <a:stretch>
                          <a:fillRect/>
                        </a:stretch>
                      </p:blipFill>
                      <p:spPr>
                        <a:xfrm>
                          <a:off x="2587" y="2198"/>
                          <a:ext cx="568" cy="199"/>
                        </a:xfrm>
                        <a:prstGeom prst="rect">
                          <a:avLst/>
                        </a:prstGeom>
                        <a:noFill/>
                        <a:ln w="38100">
                          <a:noFill/>
                          <a:miter/>
                        </a:ln>
                      </p:spPr>
                    </p:pic>
                  </p:oleObj>
                </mc:Fallback>
              </mc:AlternateContent>
            </a:graphicData>
          </a:graphic>
        </p:graphicFrame>
        <p:graphicFrame>
          <p:nvGraphicFramePr>
            <p:cNvPr id="8196" name="Object 1026"/>
            <p:cNvGraphicFramePr>
              <a:graphicFrameLocks noChangeAspect="1"/>
            </p:cNvGraphicFramePr>
            <p:nvPr/>
          </p:nvGraphicFramePr>
          <p:xfrm>
            <a:off x="2587" y="2452"/>
            <a:ext cx="568" cy="188"/>
          </p:xfrm>
          <a:graphic>
            <a:graphicData uri="http://schemas.openxmlformats.org/presentationml/2006/ole">
              <mc:AlternateContent xmlns:mc="http://schemas.openxmlformats.org/markup-compatibility/2006">
                <mc:Choice xmlns:v="urn:schemas-microsoft-com:vml" Requires="v">
                  <p:oleObj spid="_x0000_s3110" name="" r:id="rId5" imgW="901065" imgH="368300" progId="Equation.3">
                    <p:embed/>
                  </p:oleObj>
                </mc:Choice>
                <mc:Fallback>
                  <p:oleObj name="" r:id="rId5" imgW="901065" imgH="368300" progId="Equation.3">
                    <p:embed/>
                    <p:pic>
                      <p:nvPicPr>
                        <p:cNvPr id="0" name="图片 3109"/>
                        <p:cNvPicPr/>
                        <p:nvPr/>
                      </p:nvPicPr>
                      <p:blipFill>
                        <a:blip r:embed="rId6"/>
                        <a:stretch>
                          <a:fillRect/>
                        </a:stretch>
                      </p:blipFill>
                      <p:spPr>
                        <a:xfrm>
                          <a:off x="2587" y="2452"/>
                          <a:ext cx="568" cy="188"/>
                        </a:xfrm>
                        <a:prstGeom prst="rect">
                          <a:avLst/>
                        </a:prstGeom>
                        <a:noFill/>
                        <a:ln w="38100">
                          <a:noFill/>
                          <a:miter/>
                        </a:ln>
                      </p:spPr>
                    </p:pic>
                  </p:oleObj>
                </mc:Fallback>
              </mc:AlternateContent>
            </a:graphicData>
          </a:graphic>
        </p:graphicFrame>
        <p:graphicFrame>
          <p:nvGraphicFramePr>
            <p:cNvPr id="8197" name="Object 1027"/>
            <p:cNvGraphicFramePr>
              <a:graphicFrameLocks noChangeAspect="1"/>
            </p:cNvGraphicFramePr>
            <p:nvPr/>
          </p:nvGraphicFramePr>
          <p:xfrm>
            <a:off x="2551" y="2670"/>
            <a:ext cx="643" cy="213"/>
          </p:xfrm>
          <a:graphic>
            <a:graphicData uri="http://schemas.openxmlformats.org/presentationml/2006/ole">
              <mc:AlternateContent xmlns:mc="http://schemas.openxmlformats.org/markup-compatibility/2006">
                <mc:Choice xmlns:v="urn:schemas-microsoft-com:vml" Requires="v">
                  <p:oleObj spid="_x0000_s3111" name="" r:id="rId7" imgW="901065" imgH="368300" progId="Equation.3">
                    <p:embed/>
                  </p:oleObj>
                </mc:Choice>
                <mc:Fallback>
                  <p:oleObj name="" r:id="rId7" imgW="901065" imgH="368300" progId="Equation.3">
                    <p:embed/>
                    <p:pic>
                      <p:nvPicPr>
                        <p:cNvPr id="0" name="图片 3110"/>
                        <p:cNvPicPr/>
                        <p:nvPr/>
                      </p:nvPicPr>
                      <p:blipFill>
                        <a:blip r:embed="rId8"/>
                        <a:stretch>
                          <a:fillRect/>
                        </a:stretch>
                      </p:blipFill>
                      <p:spPr>
                        <a:xfrm>
                          <a:off x="2551" y="2670"/>
                          <a:ext cx="643" cy="213"/>
                        </a:xfrm>
                        <a:prstGeom prst="rect">
                          <a:avLst/>
                        </a:prstGeom>
                        <a:noFill/>
                        <a:ln w="38100">
                          <a:noFill/>
                          <a:miter/>
                        </a:ln>
                      </p:spPr>
                    </p:pic>
                  </p:oleObj>
                </mc:Fallback>
              </mc:AlternateContent>
            </a:graphicData>
          </a:graphic>
        </p:graphicFrame>
        <p:graphicFrame>
          <p:nvGraphicFramePr>
            <p:cNvPr id="8198" name="Object 1028"/>
            <p:cNvGraphicFramePr>
              <a:graphicFrameLocks noChangeAspect="1"/>
            </p:cNvGraphicFramePr>
            <p:nvPr/>
          </p:nvGraphicFramePr>
          <p:xfrm>
            <a:off x="2588" y="2938"/>
            <a:ext cx="568" cy="188"/>
          </p:xfrm>
          <a:graphic>
            <a:graphicData uri="http://schemas.openxmlformats.org/presentationml/2006/ole">
              <mc:AlternateContent xmlns:mc="http://schemas.openxmlformats.org/markup-compatibility/2006">
                <mc:Choice xmlns:v="urn:schemas-microsoft-com:vml" Requires="v">
                  <p:oleObj spid="_x0000_s3112" name="" r:id="rId9" imgW="901065" imgH="368300" progId="Equation.3">
                    <p:embed/>
                  </p:oleObj>
                </mc:Choice>
                <mc:Fallback>
                  <p:oleObj name="" r:id="rId9" imgW="901065" imgH="368300" progId="Equation.3">
                    <p:embed/>
                    <p:pic>
                      <p:nvPicPr>
                        <p:cNvPr id="0" name="图片 3111"/>
                        <p:cNvPicPr/>
                        <p:nvPr/>
                      </p:nvPicPr>
                      <p:blipFill>
                        <a:blip r:embed="rId10"/>
                        <a:stretch>
                          <a:fillRect/>
                        </a:stretch>
                      </p:blipFill>
                      <p:spPr>
                        <a:xfrm>
                          <a:off x="2588" y="2938"/>
                          <a:ext cx="568" cy="188"/>
                        </a:xfrm>
                        <a:prstGeom prst="rect">
                          <a:avLst/>
                        </a:prstGeom>
                        <a:noFill/>
                        <a:ln w="38100">
                          <a:noFill/>
                          <a:miter/>
                        </a:ln>
                      </p:spPr>
                    </p:pic>
                  </p:oleObj>
                </mc:Fallback>
              </mc:AlternateContent>
            </a:graphicData>
          </a:graphic>
        </p:graphicFrame>
        <p:graphicFrame>
          <p:nvGraphicFramePr>
            <p:cNvPr id="8199" name="Object 1029"/>
            <p:cNvGraphicFramePr>
              <a:graphicFrameLocks noChangeAspect="1"/>
            </p:cNvGraphicFramePr>
            <p:nvPr/>
          </p:nvGraphicFramePr>
          <p:xfrm>
            <a:off x="2587" y="3181"/>
            <a:ext cx="568" cy="188"/>
          </p:xfrm>
          <a:graphic>
            <a:graphicData uri="http://schemas.openxmlformats.org/presentationml/2006/ole">
              <mc:AlternateContent xmlns:mc="http://schemas.openxmlformats.org/markup-compatibility/2006">
                <mc:Choice xmlns:v="urn:schemas-microsoft-com:vml" Requires="v">
                  <p:oleObj spid="_x0000_s3104" name="" r:id="rId11" imgW="901065" imgH="368300" progId="Equation.3">
                    <p:embed/>
                  </p:oleObj>
                </mc:Choice>
                <mc:Fallback>
                  <p:oleObj name="" r:id="rId11" imgW="901065" imgH="368300" progId="Equation.3">
                    <p:embed/>
                    <p:pic>
                      <p:nvPicPr>
                        <p:cNvPr id="0" name="图片 3103"/>
                        <p:cNvPicPr/>
                        <p:nvPr/>
                      </p:nvPicPr>
                      <p:blipFill>
                        <a:blip r:embed="rId12"/>
                        <a:stretch>
                          <a:fillRect/>
                        </a:stretch>
                      </p:blipFill>
                      <p:spPr>
                        <a:xfrm>
                          <a:off x="2587" y="3181"/>
                          <a:ext cx="568" cy="188"/>
                        </a:xfrm>
                        <a:prstGeom prst="rect">
                          <a:avLst/>
                        </a:prstGeom>
                        <a:noFill/>
                        <a:ln w="38100">
                          <a:noFill/>
                          <a:miter/>
                        </a:ln>
                      </p:spPr>
                    </p:pic>
                  </p:oleObj>
                </mc:Fallback>
              </mc:AlternateContent>
            </a:graphicData>
          </a:graphic>
        </p:graphicFrame>
        <p:graphicFrame>
          <p:nvGraphicFramePr>
            <p:cNvPr id="8200" name="Object 1030"/>
            <p:cNvGraphicFramePr>
              <a:graphicFrameLocks noChangeAspect="1"/>
            </p:cNvGraphicFramePr>
            <p:nvPr/>
          </p:nvGraphicFramePr>
          <p:xfrm>
            <a:off x="2587" y="3424"/>
            <a:ext cx="568" cy="188"/>
          </p:xfrm>
          <a:graphic>
            <a:graphicData uri="http://schemas.openxmlformats.org/presentationml/2006/ole">
              <mc:AlternateContent xmlns:mc="http://schemas.openxmlformats.org/markup-compatibility/2006">
                <mc:Choice xmlns:v="urn:schemas-microsoft-com:vml" Requires="v">
                  <p:oleObj spid="_x0000_s3105" name="" r:id="rId13" imgW="901065" imgH="368300" progId="Equation.3">
                    <p:embed/>
                  </p:oleObj>
                </mc:Choice>
                <mc:Fallback>
                  <p:oleObj name="" r:id="rId13" imgW="901065" imgH="368300" progId="Equation.3">
                    <p:embed/>
                    <p:pic>
                      <p:nvPicPr>
                        <p:cNvPr id="0" name="图片 3104"/>
                        <p:cNvPicPr/>
                        <p:nvPr/>
                      </p:nvPicPr>
                      <p:blipFill>
                        <a:blip r:embed="rId14"/>
                        <a:stretch>
                          <a:fillRect/>
                        </a:stretch>
                      </p:blipFill>
                      <p:spPr>
                        <a:xfrm>
                          <a:off x="2587" y="3424"/>
                          <a:ext cx="568" cy="188"/>
                        </a:xfrm>
                        <a:prstGeom prst="rect">
                          <a:avLst/>
                        </a:prstGeom>
                        <a:noFill/>
                        <a:ln w="38100">
                          <a:noFill/>
                          <a:miter/>
                        </a:ln>
                      </p:spPr>
                    </p:pic>
                  </p:oleObj>
                </mc:Fallback>
              </mc:AlternateContent>
            </a:graphicData>
          </a:graphic>
        </p:graphicFrame>
        <p:graphicFrame>
          <p:nvGraphicFramePr>
            <p:cNvPr id="8201" name="Object 1031"/>
            <p:cNvGraphicFramePr>
              <a:graphicFrameLocks noChangeAspect="1"/>
            </p:cNvGraphicFramePr>
            <p:nvPr/>
          </p:nvGraphicFramePr>
          <p:xfrm>
            <a:off x="2587" y="3668"/>
            <a:ext cx="568" cy="162"/>
          </p:xfrm>
          <a:graphic>
            <a:graphicData uri="http://schemas.openxmlformats.org/presentationml/2006/ole">
              <mc:AlternateContent xmlns:mc="http://schemas.openxmlformats.org/markup-compatibility/2006">
                <mc:Choice xmlns:v="urn:schemas-microsoft-com:vml" Requires="v">
                  <p:oleObj spid="_x0000_s3121" name="" r:id="rId15" imgW="901065" imgH="317500" progId="Equation.3">
                    <p:embed/>
                  </p:oleObj>
                </mc:Choice>
                <mc:Fallback>
                  <p:oleObj name="" r:id="rId15" imgW="901065" imgH="317500" progId="Equation.3">
                    <p:embed/>
                    <p:pic>
                      <p:nvPicPr>
                        <p:cNvPr id="0" name="图片 3120"/>
                        <p:cNvPicPr/>
                        <p:nvPr/>
                      </p:nvPicPr>
                      <p:blipFill>
                        <a:blip r:embed="rId16"/>
                        <a:stretch>
                          <a:fillRect/>
                        </a:stretch>
                      </p:blipFill>
                      <p:spPr>
                        <a:xfrm>
                          <a:off x="2587" y="3668"/>
                          <a:ext cx="568" cy="162"/>
                        </a:xfrm>
                        <a:prstGeom prst="rect">
                          <a:avLst/>
                        </a:prstGeom>
                        <a:noFill/>
                        <a:ln w="38100">
                          <a:noFill/>
                          <a:miter/>
                        </a:ln>
                      </p:spPr>
                    </p:pic>
                  </p:oleObj>
                </mc:Fallback>
              </mc:AlternateContent>
            </a:graphicData>
          </a:graphic>
        </p:graphicFrame>
        <p:graphicFrame>
          <p:nvGraphicFramePr>
            <p:cNvPr id="8202" name="Object 1032"/>
            <p:cNvGraphicFramePr>
              <a:graphicFrameLocks noChangeAspect="1"/>
            </p:cNvGraphicFramePr>
            <p:nvPr/>
          </p:nvGraphicFramePr>
          <p:xfrm>
            <a:off x="3781" y="1950"/>
            <a:ext cx="271" cy="232"/>
          </p:xfrm>
          <a:graphic>
            <a:graphicData uri="http://schemas.openxmlformats.org/presentationml/2006/ole">
              <mc:AlternateContent xmlns:mc="http://schemas.openxmlformats.org/markup-compatibility/2006">
                <mc:Choice xmlns:v="urn:schemas-microsoft-com:vml" Requires="v">
                  <p:oleObj spid="_x0000_s3115" name="" r:id="rId17" imgW="431800" imgH="431800" progId="Equation.3">
                    <p:embed/>
                  </p:oleObj>
                </mc:Choice>
                <mc:Fallback>
                  <p:oleObj name="" r:id="rId17" imgW="431800" imgH="431800" progId="Equation.3">
                    <p:embed/>
                    <p:pic>
                      <p:nvPicPr>
                        <p:cNvPr id="0" name="图片 3114"/>
                        <p:cNvPicPr/>
                        <p:nvPr/>
                      </p:nvPicPr>
                      <p:blipFill>
                        <a:blip r:embed="rId18"/>
                        <a:stretch>
                          <a:fillRect/>
                        </a:stretch>
                      </p:blipFill>
                      <p:spPr>
                        <a:xfrm>
                          <a:off x="3781" y="1950"/>
                          <a:ext cx="271" cy="232"/>
                        </a:xfrm>
                        <a:prstGeom prst="rect">
                          <a:avLst/>
                        </a:prstGeom>
                        <a:noFill/>
                        <a:ln w="38100">
                          <a:noFill/>
                          <a:miter/>
                        </a:ln>
                      </p:spPr>
                    </p:pic>
                  </p:oleObj>
                </mc:Fallback>
              </mc:AlternateContent>
            </a:graphicData>
          </a:graphic>
        </p:graphicFrame>
        <p:graphicFrame>
          <p:nvGraphicFramePr>
            <p:cNvPr id="8203" name="Object 1033"/>
            <p:cNvGraphicFramePr>
              <a:graphicFrameLocks noChangeAspect="1"/>
            </p:cNvGraphicFramePr>
            <p:nvPr/>
          </p:nvGraphicFramePr>
          <p:xfrm>
            <a:off x="3781" y="2191"/>
            <a:ext cx="232" cy="226"/>
          </p:xfrm>
          <a:graphic>
            <a:graphicData uri="http://schemas.openxmlformats.org/presentationml/2006/ole">
              <mc:AlternateContent xmlns:mc="http://schemas.openxmlformats.org/markup-compatibility/2006">
                <mc:Choice xmlns:v="urn:schemas-microsoft-com:vml" Requires="v">
                  <p:oleObj spid="_x0000_s3120" name="" r:id="rId19" imgW="368300" imgH="419100" progId="Equation.3">
                    <p:embed/>
                  </p:oleObj>
                </mc:Choice>
                <mc:Fallback>
                  <p:oleObj name="" r:id="rId19" imgW="368300" imgH="419100" progId="Equation.3">
                    <p:embed/>
                    <p:pic>
                      <p:nvPicPr>
                        <p:cNvPr id="0" name="图片 3119"/>
                        <p:cNvPicPr/>
                        <p:nvPr/>
                      </p:nvPicPr>
                      <p:blipFill>
                        <a:blip r:embed="rId20"/>
                        <a:stretch>
                          <a:fillRect/>
                        </a:stretch>
                      </p:blipFill>
                      <p:spPr>
                        <a:xfrm>
                          <a:off x="3781" y="2191"/>
                          <a:ext cx="232" cy="226"/>
                        </a:xfrm>
                        <a:prstGeom prst="rect">
                          <a:avLst/>
                        </a:prstGeom>
                        <a:noFill/>
                        <a:ln w="38100">
                          <a:noFill/>
                          <a:miter/>
                        </a:ln>
                      </p:spPr>
                    </p:pic>
                  </p:oleObj>
                </mc:Fallback>
              </mc:AlternateContent>
            </a:graphicData>
          </a:graphic>
        </p:graphicFrame>
        <p:graphicFrame>
          <p:nvGraphicFramePr>
            <p:cNvPr id="8204" name="Object 1034"/>
            <p:cNvGraphicFramePr>
              <a:graphicFrameLocks noChangeAspect="1"/>
            </p:cNvGraphicFramePr>
            <p:nvPr/>
          </p:nvGraphicFramePr>
          <p:xfrm>
            <a:off x="3781" y="2426"/>
            <a:ext cx="271" cy="226"/>
          </p:xfrm>
          <a:graphic>
            <a:graphicData uri="http://schemas.openxmlformats.org/presentationml/2006/ole">
              <mc:AlternateContent xmlns:mc="http://schemas.openxmlformats.org/markup-compatibility/2006">
                <mc:Choice xmlns:v="urn:schemas-microsoft-com:vml" Requires="v">
                  <p:oleObj spid="_x0000_s3114" name="" r:id="rId21" imgW="431800" imgH="419100" progId="Equation.3">
                    <p:embed/>
                  </p:oleObj>
                </mc:Choice>
                <mc:Fallback>
                  <p:oleObj name="" r:id="rId21" imgW="431800" imgH="419100" progId="Equation.3">
                    <p:embed/>
                    <p:pic>
                      <p:nvPicPr>
                        <p:cNvPr id="0" name="图片 3113"/>
                        <p:cNvPicPr/>
                        <p:nvPr/>
                      </p:nvPicPr>
                      <p:blipFill>
                        <a:blip r:embed="rId22"/>
                        <a:stretch>
                          <a:fillRect/>
                        </a:stretch>
                      </p:blipFill>
                      <p:spPr>
                        <a:xfrm>
                          <a:off x="3781" y="2426"/>
                          <a:ext cx="271" cy="226"/>
                        </a:xfrm>
                        <a:prstGeom prst="rect">
                          <a:avLst/>
                        </a:prstGeom>
                        <a:noFill/>
                        <a:ln w="38100">
                          <a:noFill/>
                          <a:miter/>
                        </a:ln>
                      </p:spPr>
                    </p:pic>
                  </p:oleObj>
                </mc:Fallback>
              </mc:AlternateContent>
            </a:graphicData>
          </a:graphic>
        </p:graphicFrame>
        <p:graphicFrame>
          <p:nvGraphicFramePr>
            <p:cNvPr id="8205" name="Object 1035"/>
            <p:cNvGraphicFramePr>
              <a:graphicFrameLocks noChangeAspect="1"/>
            </p:cNvGraphicFramePr>
            <p:nvPr/>
          </p:nvGraphicFramePr>
          <p:xfrm>
            <a:off x="3781" y="2661"/>
            <a:ext cx="255" cy="232"/>
          </p:xfrm>
          <a:graphic>
            <a:graphicData uri="http://schemas.openxmlformats.org/presentationml/2006/ole">
              <mc:AlternateContent xmlns:mc="http://schemas.openxmlformats.org/markup-compatibility/2006">
                <mc:Choice xmlns:v="urn:schemas-microsoft-com:vml" Requires="v">
                  <p:oleObj spid="_x0000_s3116" name="" r:id="rId23" imgW="406400" imgH="431800" progId="Equation.3">
                    <p:embed/>
                  </p:oleObj>
                </mc:Choice>
                <mc:Fallback>
                  <p:oleObj name="" r:id="rId23" imgW="406400" imgH="431800" progId="Equation.3">
                    <p:embed/>
                    <p:pic>
                      <p:nvPicPr>
                        <p:cNvPr id="0" name="图片 3115"/>
                        <p:cNvPicPr/>
                        <p:nvPr/>
                      </p:nvPicPr>
                      <p:blipFill>
                        <a:blip r:embed="rId24"/>
                        <a:stretch>
                          <a:fillRect/>
                        </a:stretch>
                      </p:blipFill>
                      <p:spPr>
                        <a:xfrm>
                          <a:off x="3781" y="2661"/>
                          <a:ext cx="255" cy="232"/>
                        </a:xfrm>
                        <a:prstGeom prst="rect">
                          <a:avLst/>
                        </a:prstGeom>
                        <a:noFill/>
                        <a:ln w="38100">
                          <a:noFill/>
                          <a:miter/>
                        </a:ln>
                      </p:spPr>
                    </p:pic>
                  </p:oleObj>
                </mc:Fallback>
              </mc:AlternateContent>
            </a:graphicData>
          </a:graphic>
        </p:graphicFrame>
        <p:graphicFrame>
          <p:nvGraphicFramePr>
            <p:cNvPr id="8206" name="Object 1036"/>
            <p:cNvGraphicFramePr>
              <a:graphicFrameLocks noChangeAspect="1"/>
            </p:cNvGraphicFramePr>
            <p:nvPr/>
          </p:nvGraphicFramePr>
          <p:xfrm>
            <a:off x="3781" y="2902"/>
            <a:ext cx="271" cy="226"/>
          </p:xfrm>
          <a:graphic>
            <a:graphicData uri="http://schemas.openxmlformats.org/presentationml/2006/ole">
              <mc:AlternateContent xmlns:mc="http://schemas.openxmlformats.org/markup-compatibility/2006">
                <mc:Choice xmlns:v="urn:schemas-microsoft-com:vml" Requires="v">
                  <p:oleObj spid="_x0000_s3117" name="" r:id="rId25" imgW="431800" imgH="419100" progId="Equation.3">
                    <p:embed/>
                  </p:oleObj>
                </mc:Choice>
                <mc:Fallback>
                  <p:oleObj name="" r:id="rId25" imgW="431800" imgH="419100" progId="Equation.3">
                    <p:embed/>
                    <p:pic>
                      <p:nvPicPr>
                        <p:cNvPr id="0" name="图片 3116"/>
                        <p:cNvPicPr/>
                        <p:nvPr/>
                      </p:nvPicPr>
                      <p:blipFill>
                        <a:blip r:embed="rId26"/>
                        <a:stretch>
                          <a:fillRect/>
                        </a:stretch>
                      </p:blipFill>
                      <p:spPr>
                        <a:xfrm>
                          <a:off x="3781" y="2902"/>
                          <a:ext cx="271" cy="226"/>
                        </a:xfrm>
                        <a:prstGeom prst="rect">
                          <a:avLst/>
                        </a:prstGeom>
                        <a:noFill/>
                        <a:ln w="38100">
                          <a:noFill/>
                          <a:miter/>
                        </a:ln>
                      </p:spPr>
                    </p:pic>
                  </p:oleObj>
                </mc:Fallback>
              </mc:AlternateContent>
            </a:graphicData>
          </a:graphic>
        </p:graphicFrame>
        <p:graphicFrame>
          <p:nvGraphicFramePr>
            <p:cNvPr id="8207" name="Object 1037"/>
            <p:cNvGraphicFramePr>
              <a:graphicFrameLocks noChangeAspect="1"/>
            </p:cNvGraphicFramePr>
            <p:nvPr/>
          </p:nvGraphicFramePr>
          <p:xfrm>
            <a:off x="3781" y="3137"/>
            <a:ext cx="264" cy="232"/>
          </p:xfrm>
          <a:graphic>
            <a:graphicData uri="http://schemas.openxmlformats.org/presentationml/2006/ole">
              <mc:AlternateContent xmlns:mc="http://schemas.openxmlformats.org/markup-compatibility/2006">
                <mc:Choice xmlns:v="urn:schemas-microsoft-com:vml" Requires="v">
                  <p:oleObj spid="_x0000_s3118" name="" r:id="rId27" imgW="419100" imgH="431800" progId="Equation.3">
                    <p:embed/>
                  </p:oleObj>
                </mc:Choice>
                <mc:Fallback>
                  <p:oleObj name="" r:id="rId27" imgW="419100" imgH="431800" progId="Equation.3">
                    <p:embed/>
                    <p:pic>
                      <p:nvPicPr>
                        <p:cNvPr id="0" name="图片 3117"/>
                        <p:cNvPicPr/>
                        <p:nvPr/>
                      </p:nvPicPr>
                      <p:blipFill>
                        <a:blip r:embed="rId28"/>
                        <a:stretch>
                          <a:fillRect/>
                        </a:stretch>
                      </p:blipFill>
                      <p:spPr>
                        <a:xfrm>
                          <a:off x="3781" y="3137"/>
                          <a:ext cx="264" cy="232"/>
                        </a:xfrm>
                        <a:prstGeom prst="rect">
                          <a:avLst/>
                        </a:prstGeom>
                        <a:noFill/>
                        <a:ln w="38100">
                          <a:noFill/>
                          <a:miter/>
                        </a:ln>
                      </p:spPr>
                    </p:pic>
                  </p:oleObj>
                </mc:Fallback>
              </mc:AlternateContent>
            </a:graphicData>
          </a:graphic>
        </p:graphicFrame>
        <p:graphicFrame>
          <p:nvGraphicFramePr>
            <p:cNvPr id="8208" name="Object 1038"/>
            <p:cNvGraphicFramePr>
              <a:graphicFrameLocks noChangeAspect="1"/>
            </p:cNvGraphicFramePr>
            <p:nvPr/>
          </p:nvGraphicFramePr>
          <p:xfrm>
            <a:off x="3781" y="3378"/>
            <a:ext cx="264" cy="232"/>
          </p:xfrm>
          <a:graphic>
            <a:graphicData uri="http://schemas.openxmlformats.org/presentationml/2006/ole">
              <mc:AlternateContent xmlns:mc="http://schemas.openxmlformats.org/markup-compatibility/2006">
                <mc:Choice xmlns:v="urn:schemas-microsoft-com:vml" Requires="v">
                  <p:oleObj spid="_x0000_s3119" name="" r:id="rId29" imgW="419100" imgH="431800" progId="Equation.3">
                    <p:embed/>
                  </p:oleObj>
                </mc:Choice>
                <mc:Fallback>
                  <p:oleObj name="" r:id="rId29" imgW="419100" imgH="431800" progId="Equation.3">
                    <p:embed/>
                    <p:pic>
                      <p:nvPicPr>
                        <p:cNvPr id="0" name="图片 3118"/>
                        <p:cNvPicPr/>
                        <p:nvPr/>
                      </p:nvPicPr>
                      <p:blipFill>
                        <a:blip r:embed="rId30"/>
                        <a:stretch>
                          <a:fillRect/>
                        </a:stretch>
                      </p:blipFill>
                      <p:spPr>
                        <a:xfrm>
                          <a:off x="3781" y="3378"/>
                          <a:ext cx="264" cy="232"/>
                        </a:xfrm>
                        <a:prstGeom prst="rect">
                          <a:avLst/>
                        </a:prstGeom>
                        <a:noFill/>
                        <a:ln w="38100">
                          <a:noFill/>
                          <a:miter/>
                        </a:ln>
                      </p:spPr>
                    </p:pic>
                  </p:oleObj>
                </mc:Fallback>
              </mc:AlternateContent>
            </a:graphicData>
          </a:graphic>
        </p:graphicFrame>
        <p:graphicFrame>
          <p:nvGraphicFramePr>
            <p:cNvPr id="8209" name="Object 1039"/>
            <p:cNvGraphicFramePr>
              <a:graphicFrameLocks noChangeAspect="1"/>
            </p:cNvGraphicFramePr>
            <p:nvPr/>
          </p:nvGraphicFramePr>
          <p:xfrm>
            <a:off x="3781" y="3619"/>
            <a:ext cx="271" cy="232"/>
          </p:xfrm>
          <a:graphic>
            <a:graphicData uri="http://schemas.openxmlformats.org/presentationml/2006/ole">
              <mc:AlternateContent xmlns:mc="http://schemas.openxmlformats.org/markup-compatibility/2006">
                <mc:Choice xmlns:v="urn:schemas-microsoft-com:vml" Requires="v">
                  <p:oleObj spid="_x0000_s3099" name="" r:id="rId31" imgW="431800" imgH="431800" progId="Equation.3">
                    <p:embed/>
                  </p:oleObj>
                </mc:Choice>
                <mc:Fallback>
                  <p:oleObj name="" r:id="rId31" imgW="431800" imgH="431800" progId="Equation.3">
                    <p:embed/>
                    <p:pic>
                      <p:nvPicPr>
                        <p:cNvPr id="0" name="图片 3098"/>
                        <p:cNvPicPr/>
                        <p:nvPr/>
                      </p:nvPicPr>
                      <p:blipFill>
                        <a:blip r:embed="rId32"/>
                        <a:stretch>
                          <a:fillRect/>
                        </a:stretch>
                      </p:blipFill>
                      <p:spPr>
                        <a:xfrm>
                          <a:off x="3781" y="3619"/>
                          <a:ext cx="271" cy="232"/>
                        </a:xfrm>
                        <a:prstGeom prst="rect">
                          <a:avLst/>
                        </a:prstGeom>
                        <a:noFill/>
                        <a:ln w="38100">
                          <a:noFill/>
                          <a:miter/>
                        </a:ln>
                      </p:spPr>
                    </p:pic>
                  </p:oleObj>
                </mc:Fallback>
              </mc:AlternateContent>
            </a:graphicData>
          </a:graphic>
        </p:graphicFrame>
        <p:sp>
          <p:nvSpPr>
            <p:cNvPr id="8228" name="Line 1123"/>
            <p:cNvSpPr/>
            <p:nvPr/>
          </p:nvSpPr>
          <p:spPr>
            <a:xfrm flipH="1">
              <a:off x="1012" y="1217"/>
              <a:ext cx="1" cy="2689"/>
            </a:xfrm>
            <a:prstGeom prst="line">
              <a:avLst/>
            </a:prstGeom>
            <a:ln w="9525" cap="flat" cmpd="sng">
              <a:solidFill>
                <a:srgbClr val="3333FF"/>
              </a:solidFill>
              <a:prstDash val="solid"/>
              <a:headEnd type="none" w="med" len="med"/>
              <a:tailEnd type="none" w="med" len="med"/>
            </a:ln>
          </p:spPr>
        </p:sp>
      </p:grpSp>
      <p:sp>
        <p:nvSpPr>
          <p:cNvPr id="8211" name="Text Box 1125"/>
          <p:cNvSpPr txBox="1"/>
          <p:nvPr/>
        </p:nvSpPr>
        <p:spPr>
          <a:xfrm>
            <a:off x="585788" y="885825"/>
            <a:ext cx="3702050" cy="519113"/>
          </a:xfrm>
          <a:prstGeom prst="rect">
            <a:avLst/>
          </a:prstGeom>
          <a:noFill/>
          <a:ln w="9525">
            <a:noFill/>
          </a:ln>
        </p:spPr>
        <p:txBody>
          <a:bodyPr wrap="none">
            <a:spAutoFit/>
          </a:bodyPr>
          <a:p>
            <a:r>
              <a:rPr lang="zh-CN" altLang="en-US" dirty="0">
                <a:latin typeface="Times New Roman" panose="02020603050405020304" pitchFamily="18" charset="0"/>
              </a:rPr>
              <a:t>三变量函数的最小项：</a:t>
            </a:r>
            <a:endParaRPr lang="zh-CN" altLang="en-US" dirty="0">
              <a:latin typeface="Times New Roman" panose="02020603050405020304" pitchFamily="18" charset="0"/>
            </a:endParaRPr>
          </a:p>
        </p:txBody>
      </p:sp>
      <p:sp>
        <p:nvSpPr>
          <p:cNvPr id="36" name="圆角矩形标注 35"/>
          <p:cNvSpPr/>
          <p:nvPr/>
        </p:nvSpPr>
        <p:spPr>
          <a:xfrm>
            <a:off x="150607" y="3055172"/>
            <a:ext cx="1366220" cy="1204857"/>
          </a:xfrm>
          <a:prstGeom prst="wedgeRoundRectCallout">
            <a:avLst>
              <a:gd name="adj1" fmla="val 98325"/>
              <a:gd name="adj2" fmla="val -59773"/>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N</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个变量，可构成</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2</a:t>
            </a:r>
            <a:r>
              <a:rPr kumimoji="0" lang="en-US" altLang="zh-CN" sz="2000" b="0" i="0" u="none" strike="noStrike" kern="1200" cap="none" spc="0" normalizeH="0" baseline="30000" noProof="0" dirty="0">
                <a:ln>
                  <a:solidFill>
                    <a:schemeClr val="bg2">
                      <a:lumMod val="60000"/>
                      <a:lumOff val="40000"/>
                    </a:schemeClr>
                  </a:solidFill>
                </a:ln>
                <a:solidFill>
                  <a:srgbClr val="0000FF"/>
                </a:solidFill>
                <a:effectLst/>
                <a:uLnTx/>
                <a:uFillTx/>
                <a:latin typeface="+mn-lt"/>
                <a:ea typeface="+mn-ea"/>
                <a:cs typeface="+mn-cs"/>
              </a:rPr>
              <a:t>n</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个最小项</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
        <p:nvSpPr>
          <p:cNvPr id="37" name="圆角矩形标注 36"/>
          <p:cNvSpPr/>
          <p:nvPr/>
        </p:nvSpPr>
        <p:spPr>
          <a:xfrm>
            <a:off x="7316993" y="1583168"/>
            <a:ext cx="1366220" cy="1204857"/>
          </a:xfrm>
          <a:prstGeom prst="wedgeRoundRectCallout">
            <a:avLst>
              <a:gd name="adj1" fmla="val -133959"/>
              <a:gd name="adj2" fmla="val 83084"/>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通常用</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m</a:t>
            </a:r>
            <a:r>
              <a:rPr kumimoji="0" lang="en-US" altLang="zh-CN" sz="2000" b="0" i="0" u="none" strike="noStrike" kern="1200" cap="none" spc="0" normalizeH="0" baseline="-25000" noProof="0" dirty="0">
                <a:ln>
                  <a:solidFill>
                    <a:schemeClr val="bg2">
                      <a:lumMod val="60000"/>
                      <a:lumOff val="40000"/>
                    </a:schemeClr>
                  </a:solidFill>
                </a:ln>
                <a:solidFill>
                  <a:srgbClr val="0000FF"/>
                </a:solidFill>
                <a:effectLst/>
                <a:uLnTx/>
                <a:uFillTx/>
                <a:latin typeface="+mn-lt"/>
                <a:ea typeface="+mn-ea"/>
                <a:cs typeface="+mn-cs"/>
              </a:rPr>
              <a:t>i</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表示最小项</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
        <p:nvSpPr>
          <p:cNvPr id="38" name="圆角矩形标注 37"/>
          <p:cNvSpPr/>
          <p:nvPr/>
        </p:nvSpPr>
        <p:spPr>
          <a:xfrm>
            <a:off x="7229139" y="3316942"/>
            <a:ext cx="1764254" cy="2126427"/>
          </a:xfrm>
          <a:prstGeom prst="wedgeRoundRectCallout">
            <a:avLst>
              <a:gd name="adj1" fmla="val -94325"/>
              <a:gd name="adj2" fmla="val 22376"/>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各乘积项中原变量记为</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1</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，反变量记为</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0</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，得到二进制数，对应的十进制数为下标</a:t>
            </a:r>
            <a:r>
              <a:rPr kumimoji="0" lang="en-US" altLang="zh-CN" sz="2000" b="0" i="0" u="none" strike="noStrike" kern="1200" cap="none" spc="0" normalizeH="0" baseline="0" noProof="0" dirty="0" err="1">
                <a:ln>
                  <a:solidFill>
                    <a:schemeClr val="bg2">
                      <a:lumMod val="60000"/>
                      <a:lumOff val="40000"/>
                    </a:schemeClr>
                  </a:solidFill>
                </a:ln>
                <a:solidFill>
                  <a:srgbClr val="0000FF"/>
                </a:solidFill>
                <a:effectLst/>
                <a:uLnTx/>
                <a:uFillTx/>
                <a:latin typeface="+mn-lt"/>
                <a:ea typeface="+mn-ea"/>
                <a:cs typeface="+mn-cs"/>
              </a:rPr>
              <a:t>i</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Text Box 3"/>
          <p:cNvSpPr txBox="1"/>
          <p:nvPr/>
        </p:nvSpPr>
        <p:spPr>
          <a:xfrm>
            <a:off x="3551238" y="1763713"/>
            <a:ext cx="3670300" cy="519112"/>
          </a:xfrm>
          <a:prstGeom prst="rect">
            <a:avLst/>
          </a:prstGeom>
          <a:noFill/>
          <a:ln w="9525">
            <a:noFill/>
          </a:ln>
        </p:spPr>
        <p:txBody>
          <a:bodyPr>
            <a:spAutoFit/>
          </a:bodyPr>
          <a:p>
            <a:pPr defTabSz="914400">
              <a:tabLst>
                <a:tab pos="2574925" algn="l"/>
              </a:tabLst>
            </a:pPr>
            <a:r>
              <a:rPr lang="en-US" altLang="zh-CN" dirty="0">
                <a:latin typeface="Times New Roman" panose="02020603050405020304" pitchFamily="18" charset="0"/>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6</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7</a:t>
            </a:r>
            <a:endParaRPr lang="en-US" altLang="zh-CN" dirty="0">
              <a:latin typeface="Times New Roman" panose="02020603050405020304" pitchFamily="18" charset="0"/>
            </a:endParaRPr>
          </a:p>
        </p:txBody>
      </p:sp>
      <p:sp>
        <p:nvSpPr>
          <p:cNvPr id="72715" name="Text Box 11"/>
          <p:cNvSpPr txBox="1"/>
          <p:nvPr/>
        </p:nvSpPr>
        <p:spPr>
          <a:xfrm>
            <a:off x="1035050" y="2728913"/>
            <a:ext cx="3092450" cy="519112"/>
          </a:xfrm>
          <a:prstGeom prst="rect">
            <a:avLst/>
          </a:prstGeom>
          <a:noFill/>
          <a:ln w="9525">
            <a:noFill/>
          </a:ln>
        </p:spPr>
        <p:txBody>
          <a:bodyPr wrap="none">
            <a:spAutoFit/>
          </a:bodyPr>
          <a:p>
            <a:r>
              <a:rPr lang="zh-CN" altLang="en-US" u="sng" dirty="0">
                <a:solidFill>
                  <a:srgbClr val="3333FF"/>
                </a:solidFill>
                <a:latin typeface="Times New Roman" panose="02020603050405020304" pitchFamily="18" charset="0"/>
              </a:rPr>
              <a:t>注意：变量的顺序</a:t>
            </a:r>
            <a:r>
              <a:rPr lang="en-US" altLang="zh-CN" u="sng" dirty="0">
                <a:solidFill>
                  <a:srgbClr val="3333FF"/>
                </a:solidFill>
                <a:latin typeface="Times New Roman" panose="02020603050405020304" pitchFamily="18" charset="0"/>
              </a:rPr>
              <a:t>.</a:t>
            </a:r>
            <a:endParaRPr lang="en-US" altLang="zh-CN" u="sng" dirty="0">
              <a:solidFill>
                <a:srgbClr val="3333FF"/>
              </a:solidFill>
              <a:latin typeface="Times New Roman" panose="02020603050405020304" pitchFamily="18" charset="0"/>
            </a:endParaRPr>
          </a:p>
        </p:txBody>
      </p:sp>
      <p:sp>
        <p:nvSpPr>
          <p:cNvPr id="72721" name="Text Box 17"/>
          <p:cNvSpPr txBox="1"/>
          <p:nvPr/>
        </p:nvSpPr>
        <p:spPr>
          <a:xfrm>
            <a:off x="966788" y="5775325"/>
            <a:ext cx="6197600" cy="519113"/>
          </a:xfrm>
          <a:prstGeom prst="rect">
            <a:avLst/>
          </a:prstGeom>
          <a:noFill/>
          <a:ln w="9525">
            <a:noFill/>
          </a:ln>
        </p:spPr>
        <p:txBody>
          <a:bodyPr wrap="none">
            <a:spAutoFit/>
          </a:bodyPr>
          <a:p>
            <a:r>
              <a:rPr lang="zh-CN" altLang="en-US" dirty="0">
                <a:latin typeface="Times New Roman" panose="02020603050405020304" pitchFamily="18" charset="0"/>
              </a:rPr>
              <a:t>即</a:t>
            </a:r>
            <a:r>
              <a:rPr lang="en-US" altLang="zh-CN" i="1" dirty="0">
                <a:latin typeface="Times New Roman" panose="02020603050405020304" pitchFamily="18" charset="0"/>
              </a:rPr>
              <a:t>n</a:t>
            </a:r>
            <a:r>
              <a:rPr lang="zh-CN" altLang="zh-CN" dirty="0">
                <a:latin typeface="Times New Roman" panose="02020603050405020304" pitchFamily="18" charset="0"/>
              </a:rPr>
              <a:t>个变量的所有最小项之和恒等于1。</a:t>
            </a:r>
            <a:endParaRPr lang="zh-CN" altLang="en-US" dirty="0">
              <a:latin typeface="Times New Roman" panose="02020603050405020304" pitchFamily="18" charset="0"/>
            </a:endParaRPr>
          </a:p>
        </p:txBody>
      </p:sp>
      <p:grpSp>
        <p:nvGrpSpPr>
          <p:cNvPr id="2" name="Group 24"/>
          <p:cNvGrpSpPr/>
          <p:nvPr/>
        </p:nvGrpSpPr>
        <p:grpSpPr>
          <a:xfrm>
            <a:off x="2778125" y="4679950"/>
            <a:ext cx="2368550" cy="977900"/>
            <a:chOff x="521" y="3207"/>
            <a:chExt cx="1492" cy="616"/>
          </a:xfrm>
        </p:grpSpPr>
        <p:sp>
          <p:nvSpPr>
            <p:cNvPr id="9228" name="Text Box 25"/>
            <p:cNvSpPr txBox="1"/>
            <p:nvPr/>
          </p:nvSpPr>
          <p:spPr>
            <a:xfrm>
              <a:off x="521" y="3367"/>
              <a:ext cx="616" cy="327"/>
            </a:xfrm>
            <a:prstGeom prst="rect">
              <a:avLst/>
            </a:prstGeom>
            <a:noFill/>
            <a:ln w="9525">
              <a:noFill/>
            </a:ln>
          </p:spPr>
          <p:txBody>
            <a:bodyPr wrap="none">
              <a:spAutoFit/>
            </a:bodyPr>
            <a:p>
              <a:r>
                <a:rPr lang="zh-CN" altLang="en-US" dirty="0">
                  <a:latin typeface="Times New Roman" panose="02020603050405020304" pitchFamily="18" charset="0"/>
                </a:rPr>
                <a:t>所以 </a:t>
              </a:r>
              <a:endParaRPr lang="zh-CN" altLang="en-US" dirty="0">
                <a:latin typeface="Times New Roman" panose="02020603050405020304" pitchFamily="18" charset="0"/>
              </a:endParaRPr>
            </a:p>
          </p:txBody>
        </p:sp>
        <p:graphicFrame>
          <p:nvGraphicFramePr>
            <p:cNvPr id="9222" name="Object 26"/>
            <p:cNvGraphicFramePr>
              <a:graphicFrameLocks noChangeAspect="1"/>
            </p:cNvGraphicFramePr>
            <p:nvPr/>
          </p:nvGraphicFramePr>
          <p:xfrm>
            <a:off x="1101" y="3207"/>
            <a:ext cx="912" cy="616"/>
          </p:xfrm>
          <a:graphic>
            <a:graphicData uri="http://schemas.openxmlformats.org/presentationml/2006/ole">
              <mc:AlternateContent xmlns:mc="http://schemas.openxmlformats.org/markup-compatibility/2006">
                <mc:Choice xmlns:v="urn:schemas-microsoft-com:vml" Requires="v">
                  <p:oleObj spid="_x0000_s3096" name="" r:id="rId1" imgW="1447800" imgH="977900" progId="Equation.3">
                    <p:embed/>
                  </p:oleObj>
                </mc:Choice>
                <mc:Fallback>
                  <p:oleObj name="" r:id="rId1" imgW="1447800" imgH="977900" progId="Equation.3">
                    <p:embed/>
                    <p:pic>
                      <p:nvPicPr>
                        <p:cNvPr id="0" name="图片 3095"/>
                        <p:cNvPicPr/>
                        <p:nvPr/>
                      </p:nvPicPr>
                      <p:blipFill>
                        <a:blip r:embed="rId2"/>
                        <a:stretch>
                          <a:fillRect/>
                        </a:stretch>
                      </p:blipFill>
                      <p:spPr>
                        <a:xfrm>
                          <a:off x="1101" y="3207"/>
                          <a:ext cx="912" cy="616"/>
                        </a:xfrm>
                        <a:prstGeom prst="rect">
                          <a:avLst/>
                        </a:prstGeom>
                        <a:noFill/>
                        <a:ln w="38100">
                          <a:noFill/>
                          <a:miter/>
                        </a:ln>
                      </p:spPr>
                    </p:pic>
                  </p:oleObj>
                </mc:Fallback>
              </mc:AlternateContent>
            </a:graphicData>
          </a:graphic>
        </p:graphicFrame>
      </p:grpSp>
      <p:graphicFrame>
        <p:nvGraphicFramePr>
          <p:cNvPr id="72731" name="Object 27"/>
          <p:cNvGraphicFramePr>
            <a:graphicFrameLocks noChangeAspect="1"/>
          </p:cNvGraphicFramePr>
          <p:nvPr/>
        </p:nvGraphicFramePr>
        <p:xfrm>
          <a:off x="1504950" y="1247775"/>
          <a:ext cx="6826250" cy="522288"/>
        </p:xfrm>
        <a:graphic>
          <a:graphicData uri="http://schemas.openxmlformats.org/presentationml/2006/ole">
            <mc:AlternateContent xmlns:mc="http://schemas.openxmlformats.org/markup-compatibility/2006">
              <mc:Choice xmlns:v="urn:schemas-microsoft-com:vml" Requires="v">
                <p:oleObj spid="_x0000_s3100" name="" r:id="rId3" imgW="2603500" imgH="241300" progId="Equation.3">
                  <p:embed/>
                </p:oleObj>
              </mc:Choice>
              <mc:Fallback>
                <p:oleObj name="" r:id="rId3" imgW="2603500" imgH="241300" progId="Equation.3">
                  <p:embed/>
                  <p:pic>
                    <p:nvPicPr>
                      <p:cNvPr id="0" name="图片 3099"/>
                      <p:cNvPicPr/>
                      <p:nvPr/>
                    </p:nvPicPr>
                    <p:blipFill>
                      <a:blip r:embed="rId4"/>
                      <a:stretch>
                        <a:fillRect/>
                      </a:stretch>
                    </p:blipFill>
                    <p:spPr>
                      <a:xfrm>
                        <a:off x="1504950" y="1247775"/>
                        <a:ext cx="6826250" cy="522288"/>
                      </a:xfrm>
                      <a:prstGeom prst="rect">
                        <a:avLst/>
                      </a:prstGeom>
                      <a:noFill/>
                      <a:ln w="38100">
                        <a:noFill/>
                        <a:miter/>
                      </a:ln>
                    </p:spPr>
                  </p:pic>
                </p:oleObj>
              </mc:Fallback>
            </mc:AlternateContent>
          </a:graphicData>
        </a:graphic>
      </p:graphicFrame>
      <p:graphicFrame>
        <p:nvGraphicFramePr>
          <p:cNvPr id="72733" name="Object 29"/>
          <p:cNvGraphicFramePr>
            <a:graphicFrameLocks noChangeAspect="1"/>
          </p:cNvGraphicFramePr>
          <p:nvPr/>
        </p:nvGraphicFramePr>
        <p:xfrm>
          <a:off x="1173163" y="3355975"/>
          <a:ext cx="6199187" cy="571500"/>
        </p:xfrm>
        <a:graphic>
          <a:graphicData uri="http://schemas.openxmlformats.org/presentationml/2006/ole">
            <mc:AlternateContent xmlns:mc="http://schemas.openxmlformats.org/markup-compatibility/2006">
              <mc:Choice xmlns:v="urn:schemas-microsoft-com:vml" Requires="v">
                <p:oleObj spid="_x0000_s3097" name="" r:id="rId5" imgW="2755900" imgH="254000" progId="Equation.3">
                  <p:embed/>
                </p:oleObj>
              </mc:Choice>
              <mc:Fallback>
                <p:oleObj name="" r:id="rId5" imgW="2755900" imgH="254000" progId="Equation.3">
                  <p:embed/>
                  <p:pic>
                    <p:nvPicPr>
                      <p:cNvPr id="0" name="图片 3096"/>
                      <p:cNvPicPr/>
                      <p:nvPr/>
                    </p:nvPicPr>
                    <p:blipFill>
                      <a:blip r:embed="rId6"/>
                      <a:stretch>
                        <a:fillRect/>
                      </a:stretch>
                    </p:blipFill>
                    <p:spPr>
                      <a:xfrm>
                        <a:off x="1173163" y="3355975"/>
                        <a:ext cx="6199187" cy="571500"/>
                      </a:xfrm>
                      <a:prstGeom prst="rect">
                        <a:avLst/>
                      </a:prstGeom>
                      <a:noFill/>
                      <a:ln w="38100">
                        <a:noFill/>
                        <a:miter/>
                      </a:ln>
                    </p:spPr>
                  </p:pic>
                </p:oleObj>
              </mc:Fallback>
            </mc:AlternateContent>
          </a:graphicData>
        </a:graphic>
      </p:graphicFrame>
      <p:graphicFrame>
        <p:nvGraphicFramePr>
          <p:cNvPr id="72734" name="Object 30"/>
          <p:cNvGraphicFramePr>
            <a:graphicFrameLocks noChangeAspect="1"/>
          </p:cNvGraphicFramePr>
          <p:nvPr/>
        </p:nvGraphicFramePr>
        <p:xfrm>
          <a:off x="1068388" y="3765550"/>
          <a:ext cx="6999287" cy="1001713"/>
        </p:xfrm>
        <a:graphic>
          <a:graphicData uri="http://schemas.openxmlformats.org/presentationml/2006/ole">
            <mc:AlternateContent xmlns:mc="http://schemas.openxmlformats.org/markup-compatibility/2006">
              <mc:Choice xmlns:v="urn:schemas-microsoft-com:vml" Requires="v">
                <p:oleObj spid="_x0000_s3095" name="" r:id="rId7" imgW="6997700" imgH="1003300" progId="Equation.3">
                  <p:embed/>
                </p:oleObj>
              </mc:Choice>
              <mc:Fallback>
                <p:oleObj name="" r:id="rId7" imgW="6997700" imgH="1003300" progId="Equation.3">
                  <p:embed/>
                  <p:pic>
                    <p:nvPicPr>
                      <p:cNvPr id="0" name="图片 3094"/>
                      <p:cNvPicPr/>
                      <p:nvPr/>
                    </p:nvPicPr>
                    <p:blipFill>
                      <a:blip r:embed="rId8"/>
                      <a:stretch>
                        <a:fillRect/>
                      </a:stretch>
                    </p:blipFill>
                    <p:spPr>
                      <a:xfrm>
                        <a:off x="1068388" y="3765550"/>
                        <a:ext cx="6999287" cy="1001713"/>
                      </a:xfrm>
                      <a:prstGeom prst="rect">
                        <a:avLst/>
                      </a:prstGeom>
                      <a:noFill/>
                      <a:ln w="38100">
                        <a:noFill/>
                        <a:miter/>
                      </a:ln>
                    </p:spPr>
                  </p:pic>
                </p:oleObj>
              </mc:Fallback>
            </mc:AlternateContent>
          </a:graphicData>
        </a:graphic>
      </p:graphicFrame>
      <p:sp>
        <p:nvSpPr>
          <p:cNvPr id="72735" name="Rectangle 31"/>
          <p:cNvSpPr/>
          <p:nvPr/>
        </p:nvSpPr>
        <p:spPr>
          <a:xfrm>
            <a:off x="3562350" y="2281238"/>
            <a:ext cx="2424113"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(2, 3, 6, 7)</a:t>
            </a:r>
            <a:endParaRPr lang="en-US" altLang="zh-CN" dirty="0">
              <a:latin typeface="Times New Roman" panose="02020603050405020304" pitchFamily="18" charset="0"/>
              <a:sym typeface="Symbol" panose="05050102010706020507" pitchFamily="18" charset="2"/>
            </a:endParaRPr>
          </a:p>
        </p:txBody>
      </p:sp>
      <p:graphicFrame>
        <p:nvGraphicFramePr>
          <p:cNvPr id="9221" name="Object 32"/>
          <p:cNvGraphicFramePr>
            <a:graphicFrameLocks noChangeAspect="1"/>
          </p:cNvGraphicFramePr>
          <p:nvPr/>
        </p:nvGraphicFramePr>
        <p:xfrm>
          <a:off x="955675" y="644525"/>
          <a:ext cx="6808788" cy="442913"/>
        </p:xfrm>
        <a:graphic>
          <a:graphicData uri="http://schemas.openxmlformats.org/presentationml/2006/ole">
            <mc:AlternateContent xmlns:mc="http://schemas.openxmlformats.org/markup-compatibility/2006">
              <mc:Choice xmlns:v="urn:schemas-microsoft-com:vml" Requires="v">
                <p:oleObj spid="_x0000_s3098" name="" r:id="rId9" imgW="6807200" imgH="444500" progId="Equation.3">
                  <p:embed/>
                </p:oleObj>
              </mc:Choice>
              <mc:Fallback>
                <p:oleObj name="" r:id="rId9" imgW="6807200" imgH="444500" progId="Equation.3">
                  <p:embed/>
                  <p:pic>
                    <p:nvPicPr>
                      <p:cNvPr id="0" name="图片 3097"/>
                      <p:cNvPicPr/>
                      <p:nvPr/>
                    </p:nvPicPr>
                    <p:blipFill>
                      <a:blip r:embed="rId10"/>
                      <a:stretch>
                        <a:fillRect/>
                      </a:stretch>
                    </p:blipFill>
                    <p:spPr>
                      <a:xfrm>
                        <a:off x="955675" y="644525"/>
                        <a:ext cx="6808788" cy="442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731"/>
                                        </p:tgtEl>
                                        <p:attrNameLst>
                                          <p:attrName>style.visibility</p:attrName>
                                        </p:attrNameLst>
                                      </p:cBhvr>
                                      <p:to>
                                        <p:strVal val="visible"/>
                                      </p:to>
                                    </p:set>
                                    <p:anim calcmode="lin" valueType="num">
                                      <p:cBhvr additive="base">
                                        <p:cTn id="7" dur="500" fill="hold"/>
                                        <p:tgtEl>
                                          <p:spTgt spid="72731"/>
                                        </p:tgtEl>
                                        <p:attrNameLst>
                                          <p:attrName>ppt_x</p:attrName>
                                        </p:attrNameLst>
                                      </p:cBhvr>
                                      <p:tavLst>
                                        <p:tav tm="0">
                                          <p:val>
                                            <p:strVal val="0-#ppt_w/2"/>
                                          </p:val>
                                        </p:tav>
                                        <p:tav tm="100000">
                                          <p:val>
                                            <p:strVal val="#ppt_x"/>
                                          </p:val>
                                        </p:tav>
                                      </p:tavLst>
                                    </p:anim>
                                    <p:anim calcmode="lin" valueType="num">
                                      <p:cBhvr additive="base">
                                        <p:cTn id="8" dur="500" fill="hold"/>
                                        <p:tgtEl>
                                          <p:spTgt spid="727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2707">
                                            <p:txEl>
                                              <p:charRg st="0" end="16"/>
                                            </p:txEl>
                                          </p:spTgt>
                                        </p:tgtEl>
                                        <p:attrNameLst>
                                          <p:attrName>style.visibility</p:attrName>
                                        </p:attrNameLst>
                                      </p:cBhvr>
                                      <p:to>
                                        <p:strVal val="visible"/>
                                      </p:to>
                                    </p:set>
                                    <p:animEffect transition="in" filter="wipe(left)">
                                      <p:cBhvr>
                                        <p:cTn id="13" dur="500"/>
                                        <p:tgtEl>
                                          <p:spTgt spid="72707">
                                            <p:txEl>
                                              <p:charRg st="0"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2735">
                                            <p:txEl>
                                              <p:charRg st="0" end="17"/>
                                            </p:txEl>
                                          </p:spTgt>
                                        </p:tgtEl>
                                        <p:attrNameLst>
                                          <p:attrName>style.visibility</p:attrName>
                                        </p:attrNameLst>
                                      </p:cBhvr>
                                      <p:to>
                                        <p:strVal val="visible"/>
                                      </p:to>
                                    </p:set>
                                    <p:animEffect transition="in" filter="wipe(left)">
                                      <p:cBhvr>
                                        <p:cTn id="18" dur="500"/>
                                        <p:tgtEl>
                                          <p:spTgt spid="72735">
                                            <p:txEl>
                                              <p:charRg st="0" end="1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2715">
                                            <p:txEl>
                                              <p:charRg st="0" end="10"/>
                                            </p:txEl>
                                          </p:spTgt>
                                        </p:tgtEl>
                                        <p:attrNameLst>
                                          <p:attrName>style.visibility</p:attrName>
                                        </p:attrNameLst>
                                      </p:cBhvr>
                                      <p:to>
                                        <p:strVal val="visible"/>
                                      </p:to>
                                    </p:set>
                                    <p:animEffect transition="in" filter="wipe(left)">
                                      <p:cBhvr>
                                        <p:cTn id="23" dur="500"/>
                                        <p:tgtEl>
                                          <p:spTgt spid="72715">
                                            <p:txEl>
                                              <p:charRg st="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2733"/>
                                        </p:tgtEl>
                                        <p:attrNameLst>
                                          <p:attrName>style.visibility</p:attrName>
                                        </p:attrNameLst>
                                      </p:cBhvr>
                                      <p:to>
                                        <p:strVal val="visible"/>
                                      </p:to>
                                    </p:set>
                                    <p:animEffect transition="in" filter="wipe(left)">
                                      <p:cBhvr>
                                        <p:cTn id="28" dur="500"/>
                                        <p:tgtEl>
                                          <p:spTgt spid="727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2734"/>
                                        </p:tgtEl>
                                        <p:attrNameLst>
                                          <p:attrName>style.visibility</p:attrName>
                                        </p:attrNameLst>
                                      </p:cBhvr>
                                      <p:to>
                                        <p:strVal val="visible"/>
                                      </p:to>
                                    </p:set>
                                    <p:animEffect transition="in" filter="wipe(left)">
                                      <p:cBhvr>
                                        <p:cTn id="33" dur="500"/>
                                        <p:tgtEl>
                                          <p:spTgt spid="727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2721">
                                            <p:txEl>
                                              <p:charRg st="0" end="19"/>
                                            </p:txEl>
                                          </p:spTgt>
                                        </p:tgtEl>
                                        <p:attrNameLst>
                                          <p:attrName>style.visibility</p:attrName>
                                        </p:attrNameLst>
                                      </p:cBhvr>
                                      <p:to>
                                        <p:strVal val="visible"/>
                                      </p:to>
                                    </p:set>
                                    <p:animEffect transition="in" filter="wipe(left)">
                                      <p:cBhvr>
                                        <p:cTn id="43" dur="500"/>
                                        <p:tgtEl>
                                          <p:spTgt spid="72721">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15" grpId="0" build="p"/>
      <p:bldP spid="72721" grpId="0" build="p"/>
      <p:bldP spid="727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650875" y="573088"/>
            <a:ext cx="2697163" cy="522287"/>
          </a:xfrm>
          <a:prstGeom prst="rect">
            <a:avLst/>
          </a:prstGeom>
          <a:noFill/>
          <a:ln w="9525">
            <a:noFill/>
          </a:ln>
        </p:spPr>
        <p:txBody>
          <a:bodyPr wrap="none">
            <a:spAutoFit/>
          </a:bodyPr>
          <a:p>
            <a:r>
              <a:rPr lang="zh-CN" altLang="en-US" b="1" dirty="0">
                <a:solidFill>
                  <a:srgbClr val="C00000"/>
                </a:solidFill>
                <a:latin typeface="Times New Roman" panose="02020603050405020304" pitchFamily="18" charset="0"/>
              </a:rPr>
              <a:t>最小项的性质：</a:t>
            </a:r>
            <a:endParaRPr lang="zh-CN" altLang="en-US" b="1" dirty="0">
              <a:solidFill>
                <a:srgbClr val="C00000"/>
              </a:solidFill>
              <a:latin typeface="Times New Roman" panose="02020603050405020304" pitchFamily="18" charset="0"/>
            </a:endParaRPr>
          </a:p>
        </p:txBody>
      </p:sp>
      <p:sp>
        <p:nvSpPr>
          <p:cNvPr id="103430" name="Text Box 6"/>
          <p:cNvSpPr txBox="1"/>
          <p:nvPr/>
        </p:nvSpPr>
        <p:spPr>
          <a:xfrm>
            <a:off x="725488" y="2430463"/>
            <a:ext cx="8443912" cy="1470025"/>
          </a:xfrm>
          <a:prstGeom prst="rect">
            <a:avLst/>
          </a:prstGeom>
          <a:noFill/>
          <a:ln w="9525">
            <a:noFill/>
          </a:ln>
        </p:spPr>
        <p:txBody>
          <a:bodyPr wrap="none">
            <a:spAutoFit/>
          </a:bodyPr>
          <a:p>
            <a:r>
              <a:rPr lang="en-US" altLang="zh-CN" dirty="0">
                <a:latin typeface="Times New Roman" panose="02020603050405020304" pitchFamily="18" charset="0"/>
              </a:rPr>
              <a:t>2</a:t>
            </a:r>
            <a:r>
              <a:rPr lang="zh-CN" altLang="en-US" dirty="0">
                <a:latin typeface="Times New Roman" panose="02020603050405020304" pitchFamily="18" charset="0"/>
              </a:rPr>
              <a:t>）当函数以最小项之和形式表示时，可很容易列出</a:t>
            </a:r>
            <a:endParaRPr lang="zh-CN" altLang="en-US" dirty="0">
              <a:latin typeface="Times New Roman" panose="02020603050405020304" pitchFamily="18" charset="0"/>
            </a:endParaRPr>
          </a:p>
          <a:p>
            <a:r>
              <a:rPr lang="zh-CN" altLang="en-US" dirty="0">
                <a:latin typeface="Times New Roman" panose="02020603050405020304" pitchFamily="18" charset="0"/>
              </a:rPr>
              <a:t>函数及反函数的真值表（在真值表中，函数所包含的</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最小项填“</a:t>
            </a:r>
            <a:r>
              <a:rPr lang="en-US" altLang="zh-CN" dirty="0">
                <a:latin typeface="Times New Roman" panose="02020603050405020304" pitchFamily="18" charset="0"/>
              </a:rPr>
              <a:t>1”</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2" name="Group 12"/>
          <p:cNvGrpSpPr/>
          <p:nvPr/>
        </p:nvGrpSpPr>
        <p:grpSpPr>
          <a:xfrm>
            <a:off x="766763" y="3654425"/>
            <a:ext cx="5294312" cy="671513"/>
            <a:chOff x="472" y="1618"/>
            <a:chExt cx="3335" cy="423"/>
          </a:xfrm>
        </p:grpSpPr>
        <p:sp>
          <p:nvSpPr>
            <p:cNvPr id="10253" name="Text Box 7"/>
            <p:cNvSpPr txBox="1"/>
            <p:nvPr/>
          </p:nvSpPr>
          <p:spPr>
            <a:xfrm>
              <a:off x="472" y="1655"/>
              <a:ext cx="676" cy="327"/>
            </a:xfrm>
            <a:prstGeom prst="rect">
              <a:avLst/>
            </a:prstGeom>
            <a:noFill/>
            <a:ln w="9525">
              <a:noFill/>
            </a:ln>
          </p:spPr>
          <p:txBody>
            <a:bodyPr wrap="none">
              <a:spAutoFit/>
            </a:bodyPr>
            <a:p>
              <a:r>
                <a:rPr lang="en-US" altLang="zh-CN" dirty="0">
                  <a:latin typeface="Times New Roman" panose="02020603050405020304" pitchFamily="18" charset="0"/>
                </a:rPr>
                <a:t>3</a:t>
              </a:r>
              <a:r>
                <a:rPr lang="zh-CN" altLang="en-US" dirty="0">
                  <a:latin typeface="Times New Roman" panose="02020603050405020304" pitchFamily="18" charset="0"/>
                </a:rPr>
                <a:t>）当</a:t>
              </a:r>
              <a:endParaRPr lang="zh-CN" altLang="en-US" dirty="0">
                <a:latin typeface="Times New Roman" panose="02020603050405020304" pitchFamily="18" charset="0"/>
              </a:endParaRPr>
            </a:p>
          </p:txBody>
        </p:sp>
        <p:graphicFrame>
          <p:nvGraphicFramePr>
            <p:cNvPr id="10242" name="Object 8"/>
            <p:cNvGraphicFramePr>
              <a:graphicFrameLocks noChangeAspect="1"/>
            </p:cNvGraphicFramePr>
            <p:nvPr/>
          </p:nvGraphicFramePr>
          <p:xfrm>
            <a:off x="1201" y="1685"/>
            <a:ext cx="565" cy="339"/>
          </p:xfrm>
          <a:graphic>
            <a:graphicData uri="http://schemas.openxmlformats.org/presentationml/2006/ole">
              <mc:AlternateContent xmlns:mc="http://schemas.openxmlformats.org/markup-compatibility/2006">
                <mc:Choice xmlns:v="urn:schemas-microsoft-com:vml" Requires="v">
                  <p:oleObj spid="_x0000_s3085" name="" r:id="rId1" imgW="317500" imgH="190500" progId="Equation.3">
                    <p:embed/>
                  </p:oleObj>
                </mc:Choice>
                <mc:Fallback>
                  <p:oleObj name="" r:id="rId1" imgW="317500" imgH="190500" progId="Equation.3">
                    <p:embed/>
                    <p:pic>
                      <p:nvPicPr>
                        <p:cNvPr id="0" name="图片 3084"/>
                        <p:cNvPicPr/>
                        <p:nvPr/>
                      </p:nvPicPr>
                      <p:blipFill>
                        <a:blip r:embed="rId2"/>
                        <a:stretch>
                          <a:fillRect/>
                        </a:stretch>
                      </p:blipFill>
                      <p:spPr>
                        <a:xfrm>
                          <a:off x="1201" y="1685"/>
                          <a:ext cx="565" cy="339"/>
                        </a:xfrm>
                        <a:prstGeom prst="rect">
                          <a:avLst/>
                        </a:prstGeom>
                        <a:noFill/>
                        <a:ln w="38100">
                          <a:noFill/>
                          <a:miter/>
                        </a:ln>
                      </p:spPr>
                    </p:pic>
                  </p:oleObj>
                </mc:Fallback>
              </mc:AlternateContent>
            </a:graphicData>
          </a:graphic>
        </p:graphicFrame>
        <p:sp>
          <p:nvSpPr>
            <p:cNvPr id="10254" name="Text Box 9"/>
            <p:cNvSpPr txBox="1"/>
            <p:nvPr/>
          </p:nvSpPr>
          <p:spPr>
            <a:xfrm>
              <a:off x="1866" y="1641"/>
              <a:ext cx="564" cy="327"/>
            </a:xfrm>
            <a:prstGeom prst="rect">
              <a:avLst/>
            </a:prstGeom>
            <a:noFill/>
            <a:ln w="9525">
              <a:noFill/>
            </a:ln>
          </p:spPr>
          <p:txBody>
            <a:bodyPr wrap="none">
              <a:spAutoFit/>
            </a:bodyPr>
            <a:p>
              <a:r>
                <a:rPr lang="zh-CN" altLang="en-US" dirty="0">
                  <a:latin typeface="Times New Roman" panose="02020603050405020304" pitchFamily="18" charset="0"/>
                </a:rPr>
                <a:t>时，</a:t>
              </a:r>
              <a:endParaRPr lang="zh-CN" altLang="en-US" dirty="0">
                <a:latin typeface="Times New Roman" panose="02020603050405020304" pitchFamily="18" charset="0"/>
              </a:endParaRPr>
            </a:p>
          </p:txBody>
        </p:sp>
        <p:graphicFrame>
          <p:nvGraphicFramePr>
            <p:cNvPr id="10243" name="Object 10"/>
            <p:cNvGraphicFramePr>
              <a:graphicFrameLocks noChangeAspect="1"/>
            </p:cNvGraphicFramePr>
            <p:nvPr/>
          </p:nvGraphicFramePr>
          <p:xfrm>
            <a:off x="2380" y="1658"/>
            <a:ext cx="1068" cy="383"/>
          </p:xfrm>
          <a:graphic>
            <a:graphicData uri="http://schemas.openxmlformats.org/presentationml/2006/ole">
              <mc:AlternateContent xmlns:mc="http://schemas.openxmlformats.org/markup-compatibility/2006">
                <mc:Choice xmlns:v="urn:schemas-microsoft-com:vml" Requires="v">
                  <p:oleObj spid="_x0000_s3087" name="" r:id="rId3" imgW="673100" imgH="241300" progId="Equation.3">
                    <p:embed/>
                  </p:oleObj>
                </mc:Choice>
                <mc:Fallback>
                  <p:oleObj name="" r:id="rId3" imgW="673100" imgH="241300" progId="Equation.3">
                    <p:embed/>
                    <p:pic>
                      <p:nvPicPr>
                        <p:cNvPr id="0" name="图片 3086"/>
                        <p:cNvPicPr/>
                        <p:nvPr/>
                      </p:nvPicPr>
                      <p:blipFill>
                        <a:blip r:embed="rId4"/>
                        <a:stretch>
                          <a:fillRect/>
                        </a:stretch>
                      </p:blipFill>
                      <p:spPr>
                        <a:xfrm>
                          <a:off x="2380" y="1658"/>
                          <a:ext cx="1068" cy="383"/>
                        </a:xfrm>
                        <a:prstGeom prst="rect">
                          <a:avLst/>
                        </a:prstGeom>
                        <a:noFill/>
                        <a:ln w="38100">
                          <a:noFill/>
                          <a:miter/>
                        </a:ln>
                      </p:spPr>
                    </p:pic>
                  </p:oleObj>
                </mc:Fallback>
              </mc:AlternateContent>
            </a:graphicData>
          </a:graphic>
        </p:graphicFrame>
        <p:sp>
          <p:nvSpPr>
            <p:cNvPr id="10255" name="Text Box 11"/>
            <p:cNvSpPr txBox="1"/>
            <p:nvPr/>
          </p:nvSpPr>
          <p:spPr>
            <a:xfrm>
              <a:off x="3467" y="1618"/>
              <a:ext cx="340" cy="327"/>
            </a:xfrm>
            <a:prstGeom prst="rect">
              <a:avLst/>
            </a:prstGeom>
            <a:noFill/>
            <a:ln w="9525">
              <a:noFill/>
            </a:ln>
          </p:spPr>
          <p:txBody>
            <a:bodyPr wrap="none">
              <a:spAutoFit/>
            </a:bodyPr>
            <a:p>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sp>
        <p:nvSpPr>
          <p:cNvPr id="103437" name="Text Box 13"/>
          <p:cNvSpPr txBox="1"/>
          <p:nvPr/>
        </p:nvSpPr>
        <p:spPr>
          <a:xfrm>
            <a:off x="731838" y="4333875"/>
            <a:ext cx="5391150" cy="523875"/>
          </a:xfrm>
          <a:prstGeom prst="rect">
            <a:avLst/>
          </a:prstGeom>
          <a:noFill/>
          <a:ln w="9525">
            <a:noFill/>
          </a:ln>
        </p:spPr>
        <p:txBody>
          <a:bodyPr wrap="none">
            <a:spAutoFit/>
          </a:bodyPr>
          <a:p>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n</a:t>
            </a:r>
            <a:r>
              <a:rPr lang="zh-CN" altLang="en-US" dirty="0">
                <a:latin typeface="Times New Roman" panose="02020603050405020304" pitchFamily="18" charset="0"/>
              </a:rPr>
              <a:t>变量的最小项有</a:t>
            </a:r>
            <a:r>
              <a:rPr lang="en-US" altLang="zh-CN" dirty="0">
                <a:latin typeface="Times New Roman" panose="02020603050405020304" pitchFamily="18" charset="0"/>
              </a:rPr>
              <a:t>n</a:t>
            </a:r>
            <a:r>
              <a:rPr lang="zh-CN" altLang="en-US" dirty="0">
                <a:latin typeface="Times New Roman" panose="02020603050405020304" pitchFamily="18" charset="0"/>
              </a:rPr>
              <a:t>个相邻项。</a:t>
            </a:r>
            <a:endParaRPr lang="zh-CN" altLang="en-US" dirty="0">
              <a:latin typeface="Times New Roman" panose="02020603050405020304" pitchFamily="18" charset="0"/>
            </a:endParaRPr>
          </a:p>
        </p:txBody>
      </p:sp>
      <p:sp>
        <p:nvSpPr>
          <p:cNvPr id="103438" name="Text Box 14"/>
          <p:cNvSpPr txBox="1"/>
          <p:nvPr/>
        </p:nvSpPr>
        <p:spPr>
          <a:xfrm>
            <a:off x="819150" y="4933950"/>
            <a:ext cx="8443913" cy="523875"/>
          </a:xfrm>
          <a:prstGeom prst="rect">
            <a:avLst/>
          </a:prstGeom>
          <a:noFill/>
          <a:ln w="9525">
            <a:noFill/>
          </a:ln>
        </p:spPr>
        <p:txBody>
          <a:bodyPr wrap="none">
            <a:spAutoFit/>
          </a:bodyPr>
          <a:p>
            <a:r>
              <a:rPr lang="zh-CN" altLang="en-US" b="1" dirty="0">
                <a:solidFill>
                  <a:srgbClr val="0000FF"/>
                </a:solidFill>
                <a:latin typeface="Times New Roman" panose="02020603050405020304" pitchFamily="18" charset="0"/>
              </a:rPr>
              <a:t>相邻项</a:t>
            </a:r>
            <a:r>
              <a:rPr lang="zh-CN" altLang="en-US" dirty="0">
                <a:latin typeface="Times New Roman" panose="02020603050405020304" pitchFamily="18" charset="0"/>
              </a:rPr>
              <a:t>：只有一个变量不同（以相反的形式出现）。</a:t>
            </a:r>
            <a:endParaRPr lang="zh-CN" altLang="en-US" dirty="0">
              <a:latin typeface="Times New Roman" panose="02020603050405020304" pitchFamily="18" charset="0"/>
            </a:endParaRPr>
          </a:p>
        </p:txBody>
      </p:sp>
      <p:sp>
        <p:nvSpPr>
          <p:cNvPr id="103439" name="Text Box 15"/>
          <p:cNvSpPr txBox="1"/>
          <p:nvPr/>
        </p:nvSpPr>
        <p:spPr>
          <a:xfrm>
            <a:off x="2317750" y="5518150"/>
            <a:ext cx="5124450" cy="519113"/>
          </a:xfrm>
          <a:prstGeom prst="rect">
            <a:avLst/>
          </a:prstGeom>
          <a:noFill/>
          <a:ln w="9525">
            <a:noFill/>
          </a:ln>
        </p:spPr>
        <p:txBody>
          <a:bodyPr wrap="none">
            <a:spAutoFit/>
          </a:bodyPr>
          <a:p>
            <a:r>
              <a:rPr lang="zh-CN" altLang="en-US" dirty="0">
                <a:latin typeface="Times New Roman" panose="02020603050405020304" pitchFamily="18" charset="0"/>
              </a:rPr>
              <a:t>一对相邻项可以消去一个变量。</a:t>
            </a:r>
            <a:endParaRPr lang="zh-CN" altLang="en-US" dirty="0">
              <a:latin typeface="Times New Roman" panose="02020603050405020304" pitchFamily="18" charset="0"/>
            </a:endParaRPr>
          </a:p>
        </p:txBody>
      </p:sp>
      <p:grpSp>
        <p:nvGrpSpPr>
          <p:cNvPr id="3" name="组合 17"/>
          <p:cNvGrpSpPr/>
          <p:nvPr/>
        </p:nvGrpSpPr>
        <p:grpSpPr>
          <a:xfrm>
            <a:off x="698500" y="1144588"/>
            <a:ext cx="8251825" cy="1384300"/>
            <a:chOff x="699247" y="1144372"/>
            <a:chExt cx="8251115" cy="1384995"/>
          </a:xfrm>
        </p:grpSpPr>
        <p:sp>
          <p:nvSpPr>
            <p:cNvPr id="10251" name="矩形 14"/>
            <p:cNvSpPr/>
            <p:nvPr/>
          </p:nvSpPr>
          <p:spPr>
            <a:xfrm>
              <a:off x="699247" y="1144372"/>
              <a:ext cx="8251115" cy="1384995"/>
            </a:xfrm>
            <a:prstGeom prst="rect">
              <a:avLst/>
            </a:prstGeom>
            <a:noFill/>
            <a:ln w="9525">
              <a:noFill/>
            </a:ln>
          </p:spPr>
          <p:txBody>
            <a:bodyPr>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对任何一个最小项</a:t>
              </a:r>
              <a:r>
                <a:rPr lang="en-US" altLang="zh-CN" dirty="0">
                  <a:latin typeface="Times New Roman" panose="02020603050405020304" pitchFamily="18" charset="0"/>
                </a:rPr>
                <a:t>m</a:t>
              </a:r>
              <a:r>
                <a:rPr lang="en-US" altLang="zh-CN" baseline="-25000" dirty="0">
                  <a:latin typeface="Times New Roman" panose="02020603050405020304" pitchFamily="18" charset="0"/>
                </a:rPr>
                <a:t>i</a:t>
              </a:r>
              <a:r>
                <a:rPr lang="zh-CN" altLang="en-US" dirty="0">
                  <a:latin typeface="Times New Roman" panose="02020603050405020304" pitchFamily="18" charset="0"/>
                </a:rPr>
                <a:t>，只有一组变量的取值能使其值为</a:t>
              </a:r>
              <a:r>
                <a:rPr lang="en-US" altLang="zh-CN" dirty="0">
                  <a:latin typeface="Times New Roman" panose="02020603050405020304" pitchFamily="18" charset="0"/>
                </a:rPr>
                <a:t>1</a:t>
              </a:r>
              <a:r>
                <a:rPr lang="zh-CN" altLang="en-US" dirty="0">
                  <a:latin typeface="Times New Roman" panose="02020603050405020304" pitchFamily="18" charset="0"/>
                </a:rPr>
                <a:t>。例</a:t>
              </a:r>
              <a:r>
                <a:rPr lang="en-US" altLang="zh-CN" dirty="0">
                  <a:latin typeface="Times New Roman" panose="02020603050405020304" pitchFamily="18" charset="0"/>
                </a:rPr>
                <a:t>ABC</a:t>
              </a:r>
              <a:r>
                <a:rPr lang="zh-CN" altLang="en-US" dirty="0">
                  <a:latin typeface="Times New Roman" panose="02020603050405020304" pitchFamily="18" charset="0"/>
                </a:rPr>
                <a:t>，只有在</a:t>
              </a:r>
              <a:r>
                <a:rPr lang="en-US" altLang="zh-CN" dirty="0">
                  <a:latin typeface="Times New Roman" panose="02020603050405020304" pitchFamily="18" charset="0"/>
                </a:rPr>
                <a:t>A,B,C</a:t>
              </a:r>
              <a:r>
                <a:rPr lang="zh-CN" altLang="en-US" dirty="0">
                  <a:latin typeface="Times New Roman" panose="02020603050405020304" pitchFamily="18" charset="0"/>
                </a:rPr>
                <a:t>的取值分别为</a:t>
              </a:r>
              <a:r>
                <a:rPr lang="en-US" altLang="zh-CN" dirty="0">
                  <a:latin typeface="Times New Roman" panose="02020603050405020304" pitchFamily="18" charset="0"/>
                </a:rPr>
                <a:t>1,0,1</a:t>
              </a:r>
              <a:r>
                <a:rPr lang="zh-CN" altLang="en-US" dirty="0">
                  <a:latin typeface="Times New Roman" panose="02020603050405020304" pitchFamily="18" charset="0"/>
                </a:rPr>
                <a:t>时，其值才为</a:t>
              </a:r>
              <a:r>
                <a:rPr lang="en-US" altLang="zh-CN" dirty="0">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cxnSp>
          <p:nvCxnSpPr>
            <p:cNvPr id="17" name="直接连接符 16"/>
            <p:cNvCxnSpPr/>
            <p:nvPr/>
          </p:nvCxnSpPr>
          <p:spPr>
            <a:xfrm>
              <a:off x="3000924" y="1646274"/>
              <a:ext cx="204770" cy="11118"/>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0"/>
                                        </p:tgtEl>
                                        <p:attrNameLst>
                                          <p:attrName>style.visibility</p:attrName>
                                        </p:attrNameLst>
                                      </p:cBhvr>
                                      <p:to>
                                        <p:strVal val="visible"/>
                                      </p:to>
                                    </p:set>
                                    <p:anim calcmode="lin" valueType="num">
                                      <p:cBhvr additive="base">
                                        <p:cTn id="13" dur="500" fill="hold"/>
                                        <p:tgtEl>
                                          <p:spTgt spid="103430"/>
                                        </p:tgtEl>
                                        <p:attrNameLst>
                                          <p:attrName>ppt_x</p:attrName>
                                        </p:attrNameLst>
                                      </p:cBhvr>
                                      <p:tavLst>
                                        <p:tav tm="0">
                                          <p:val>
                                            <p:strVal val="0-#ppt_w/2"/>
                                          </p:val>
                                        </p:tav>
                                        <p:tav tm="100000">
                                          <p:val>
                                            <p:strVal val="#ppt_x"/>
                                          </p:val>
                                        </p:tav>
                                      </p:tavLst>
                                    </p:anim>
                                    <p:anim calcmode="lin" valueType="num">
                                      <p:cBhvr additive="base">
                                        <p:cTn id="14" dur="500" fill="hold"/>
                                        <p:tgtEl>
                                          <p:spTgt spid="1034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37"/>
                                        </p:tgtEl>
                                        <p:attrNameLst>
                                          <p:attrName>style.visibility</p:attrName>
                                        </p:attrNameLst>
                                      </p:cBhvr>
                                      <p:to>
                                        <p:strVal val="visible"/>
                                      </p:to>
                                    </p:set>
                                    <p:anim calcmode="lin" valueType="num">
                                      <p:cBhvr additive="base">
                                        <p:cTn id="25" dur="500" fill="hold"/>
                                        <p:tgtEl>
                                          <p:spTgt spid="103437"/>
                                        </p:tgtEl>
                                        <p:attrNameLst>
                                          <p:attrName>ppt_x</p:attrName>
                                        </p:attrNameLst>
                                      </p:cBhvr>
                                      <p:tavLst>
                                        <p:tav tm="0">
                                          <p:val>
                                            <p:strVal val="0-#ppt_w/2"/>
                                          </p:val>
                                        </p:tav>
                                        <p:tav tm="100000">
                                          <p:val>
                                            <p:strVal val="#ppt_x"/>
                                          </p:val>
                                        </p:tav>
                                      </p:tavLst>
                                    </p:anim>
                                    <p:anim calcmode="lin" valueType="num">
                                      <p:cBhvr additive="base">
                                        <p:cTn id="26" dur="500" fill="hold"/>
                                        <p:tgtEl>
                                          <p:spTgt spid="10343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438"/>
                                        </p:tgtEl>
                                        <p:attrNameLst>
                                          <p:attrName>style.visibility</p:attrName>
                                        </p:attrNameLst>
                                      </p:cBhvr>
                                      <p:to>
                                        <p:strVal val="visible"/>
                                      </p:to>
                                    </p:set>
                                    <p:anim calcmode="lin" valueType="num">
                                      <p:cBhvr additive="base">
                                        <p:cTn id="31" dur="500" fill="hold"/>
                                        <p:tgtEl>
                                          <p:spTgt spid="103438"/>
                                        </p:tgtEl>
                                        <p:attrNameLst>
                                          <p:attrName>ppt_x</p:attrName>
                                        </p:attrNameLst>
                                      </p:cBhvr>
                                      <p:tavLst>
                                        <p:tav tm="0">
                                          <p:val>
                                            <p:strVal val="0-#ppt_w/2"/>
                                          </p:val>
                                        </p:tav>
                                        <p:tav tm="100000">
                                          <p:val>
                                            <p:strVal val="#ppt_x"/>
                                          </p:val>
                                        </p:tav>
                                      </p:tavLst>
                                    </p:anim>
                                    <p:anim calcmode="lin" valueType="num">
                                      <p:cBhvr additive="base">
                                        <p:cTn id="32"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439"/>
                                        </p:tgtEl>
                                        <p:attrNameLst>
                                          <p:attrName>style.visibility</p:attrName>
                                        </p:attrNameLst>
                                      </p:cBhvr>
                                      <p:to>
                                        <p:strVal val="visible"/>
                                      </p:to>
                                    </p:set>
                                    <p:anim calcmode="lin" valueType="num">
                                      <p:cBhvr additive="base">
                                        <p:cTn id="37" dur="500" fill="hold"/>
                                        <p:tgtEl>
                                          <p:spTgt spid="103439"/>
                                        </p:tgtEl>
                                        <p:attrNameLst>
                                          <p:attrName>ppt_x</p:attrName>
                                        </p:attrNameLst>
                                      </p:cBhvr>
                                      <p:tavLst>
                                        <p:tav tm="0">
                                          <p:val>
                                            <p:strVal val="0-#ppt_w/2"/>
                                          </p:val>
                                        </p:tav>
                                        <p:tav tm="100000">
                                          <p:val>
                                            <p:strVal val="#ppt_x"/>
                                          </p:val>
                                        </p:tav>
                                      </p:tavLst>
                                    </p:anim>
                                    <p:anim calcmode="lin" valueType="num">
                                      <p:cBhvr additive="base">
                                        <p:cTn id="38" dur="500" fill="hold"/>
                                        <p:tgtEl>
                                          <p:spTgt spid="103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103437" grpId="0"/>
      <p:bldP spid="103438" grpId="0"/>
      <p:bldP spid="1034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2"/>
          <p:cNvSpPr txBox="1">
            <a:spLocks noChangeArrowheads="1"/>
          </p:cNvSpPr>
          <p:nvPr/>
        </p:nvSpPr>
        <p:spPr bwMode="auto">
          <a:xfrm>
            <a:off x="252413" y="719138"/>
            <a:ext cx="4594225"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2.1  </a:t>
            </a:r>
            <a:r>
              <a:rPr kumimoji="1" lang="zh-CN" altLang="en-US" sz="30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逻辑代数的基本概念</a:t>
            </a:r>
            <a:endParaRPr kumimoji="1" lang="zh-CN" altLang="en-US" sz="30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endParaRPr>
          </a:p>
        </p:txBody>
      </p:sp>
      <p:sp>
        <p:nvSpPr>
          <p:cNvPr id="3075" name="Text Box 3"/>
          <p:cNvSpPr txBox="1"/>
          <p:nvPr/>
        </p:nvSpPr>
        <p:spPr>
          <a:xfrm>
            <a:off x="974725" y="1631950"/>
            <a:ext cx="7315200" cy="4402138"/>
          </a:xfrm>
          <a:prstGeom prst="rect">
            <a:avLst/>
          </a:prstGeom>
          <a:noFill/>
          <a:ln w="9525">
            <a:noFill/>
          </a:ln>
        </p:spPr>
        <p:txBody>
          <a:bodyPr>
            <a:spAutoFit/>
          </a:bodyPr>
          <a:p>
            <a:pPr indent="669925">
              <a:lnSpc>
                <a:spcPct val="160000"/>
              </a:lnSpc>
              <a:spcBef>
                <a:spcPct val="50000"/>
              </a:spcBef>
            </a:pPr>
            <a:r>
              <a:rPr lang="zh-CN" altLang="en-US" b="1" dirty="0">
                <a:latin typeface="Times New Roman" panose="02020603050405020304" pitchFamily="18" charset="0"/>
              </a:rPr>
              <a:t>逻辑代数是一个由</a:t>
            </a:r>
            <a:r>
              <a:rPr lang="zh-CN" altLang="en-US" b="1" dirty="0">
                <a:solidFill>
                  <a:srgbClr val="FF6699"/>
                </a:solidFill>
                <a:latin typeface="Times New Roman" panose="02020603050405020304" pitchFamily="18" charset="0"/>
              </a:rPr>
              <a:t>逻辑变量集</a:t>
            </a:r>
            <a:r>
              <a:rPr lang="en-US" altLang="zh-CN" b="1" i="1" dirty="0">
                <a:solidFill>
                  <a:srgbClr val="FF6699"/>
                </a:solidFill>
                <a:latin typeface="Times New Roman" panose="02020603050405020304" pitchFamily="18" charset="0"/>
              </a:rPr>
              <a:t>K</a:t>
            </a:r>
            <a:r>
              <a:rPr lang="zh-CN" altLang="en-US" b="1" dirty="0">
                <a:latin typeface="Times New Roman" panose="02020603050405020304" pitchFamily="18" charset="0"/>
              </a:rPr>
              <a:t>，</a:t>
            </a:r>
            <a:r>
              <a:rPr lang="zh-CN" altLang="zh-CN" b="1" dirty="0">
                <a:latin typeface="Times New Roman" panose="02020603050405020304" pitchFamily="18" charset="0"/>
              </a:rPr>
              <a:t>常量</a:t>
            </a:r>
            <a:r>
              <a:rPr lang="zh-CN" altLang="zh-CN" b="1" dirty="0">
                <a:solidFill>
                  <a:srgbClr val="FF6699"/>
                </a:solidFill>
                <a:latin typeface="Times New Roman" panose="02020603050405020304" pitchFamily="18" charset="0"/>
              </a:rPr>
              <a:t>0</a:t>
            </a:r>
            <a:r>
              <a:rPr lang="zh-CN" altLang="zh-CN" b="1" dirty="0">
                <a:latin typeface="Times New Roman" panose="02020603050405020304" pitchFamily="18" charset="0"/>
              </a:rPr>
              <a:t>和</a:t>
            </a:r>
            <a:r>
              <a:rPr lang="zh-CN" altLang="zh-CN" b="1" dirty="0">
                <a:solidFill>
                  <a:srgbClr val="FF6699"/>
                </a:solidFill>
                <a:latin typeface="Times New Roman" panose="02020603050405020304" pitchFamily="18" charset="0"/>
              </a:rPr>
              <a:t>1</a:t>
            </a:r>
            <a:r>
              <a:rPr lang="zh-CN" altLang="zh-CN" b="1" dirty="0">
                <a:latin typeface="Times New Roman" panose="02020603050405020304" pitchFamily="18" charset="0"/>
              </a:rPr>
              <a:t>以及“</a:t>
            </a:r>
            <a:r>
              <a:rPr lang="zh-CN" altLang="zh-CN" b="1" dirty="0">
                <a:solidFill>
                  <a:srgbClr val="FF6699"/>
                </a:solidFill>
                <a:latin typeface="Times New Roman" panose="02020603050405020304" pitchFamily="18" charset="0"/>
              </a:rPr>
              <a:t>与</a:t>
            </a:r>
            <a:r>
              <a:rPr lang="zh-CN" altLang="zh-CN" b="1" dirty="0">
                <a:latin typeface="Times New Roman" panose="02020603050405020304" pitchFamily="18" charset="0"/>
              </a:rPr>
              <a:t>”、“</a:t>
            </a:r>
            <a:r>
              <a:rPr lang="zh-CN" altLang="zh-CN" b="1" dirty="0">
                <a:solidFill>
                  <a:srgbClr val="FF6699"/>
                </a:solidFill>
                <a:latin typeface="Times New Roman" panose="02020603050405020304" pitchFamily="18" charset="0"/>
              </a:rPr>
              <a:t>或</a:t>
            </a:r>
            <a:r>
              <a:rPr lang="zh-CN" altLang="zh-CN" b="1" dirty="0">
                <a:latin typeface="Times New Roman" panose="02020603050405020304" pitchFamily="18" charset="0"/>
              </a:rPr>
              <a:t>”、“</a:t>
            </a:r>
            <a:r>
              <a:rPr lang="zh-CN" altLang="zh-CN" b="1" dirty="0">
                <a:solidFill>
                  <a:srgbClr val="FF6699"/>
                </a:solidFill>
                <a:latin typeface="Times New Roman" panose="02020603050405020304" pitchFamily="18" charset="0"/>
              </a:rPr>
              <a:t>非</a:t>
            </a:r>
            <a:r>
              <a:rPr lang="zh-CN" altLang="zh-CN" b="1" dirty="0">
                <a:latin typeface="Times New Roman" panose="02020603050405020304" pitchFamily="18" charset="0"/>
              </a:rPr>
              <a:t>”3种基本运算构成的一个封闭的代数系统，记为</a:t>
            </a:r>
            <a:r>
              <a:rPr lang="en-US" altLang="zh-CN" b="1" i="1" dirty="0">
                <a:latin typeface="Times New Roman" panose="02020603050405020304" pitchFamily="18" charset="0"/>
              </a:rPr>
              <a:t>L</a:t>
            </a:r>
            <a:r>
              <a:rPr lang="en-US" altLang="zh-CN" b="1" dirty="0">
                <a:latin typeface="Times New Roman" panose="02020603050405020304" pitchFamily="18" charset="0"/>
              </a:rPr>
              <a:t>={</a:t>
            </a:r>
            <a:r>
              <a:rPr lang="en-US" altLang="zh-CN" b="1" i="1" dirty="0">
                <a:latin typeface="Times New Roman" panose="02020603050405020304" pitchFamily="18" charset="0"/>
              </a:rPr>
              <a:t>K</a:t>
            </a:r>
            <a:r>
              <a:rPr lang="en-US" altLang="zh-CN" b="1" dirty="0">
                <a:latin typeface="Times New Roman" panose="02020603050405020304" pitchFamily="18" charset="0"/>
              </a:rPr>
              <a:t>, +, •, -, 0, 1}</a:t>
            </a:r>
            <a:r>
              <a:rPr lang="zh-CN" altLang="en-US" b="1" dirty="0">
                <a:latin typeface="Times New Roman" panose="02020603050405020304" pitchFamily="18" charset="0"/>
              </a:rPr>
              <a:t>。它是一个</a:t>
            </a:r>
            <a:r>
              <a:rPr lang="zh-CN" altLang="en-US" b="1" dirty="0">
                <a:solidFill>
                  <a:srgbClr val="FF6699"/>
                </a:solidFill>
                <a:latin typeface="Times New Roman" panose="02020603050405020304" pitchFamily="18" charset="0"/>
              </a:rPr>
              <a:t>二值</a:t>
            </a:r>
            <a:r>
              <a:rPr lang="zh-CN" altLang="en-US" b="1" dirty="0">
                <a:latin typeface="Times New Roman" panose="02020603050405020304" pitchFamily="18" charset="0"/>
              </a:rPr>
              <a:t>代数系统。</a:t>
            </a:r>
            <a:r>
              <a:rPr lang="zh-CN" altLang="zh-CN" b="1" dirty="0">
                <a:latin typeface="Times New Roman" panose="02020603050405020304" pitchFamily="18" charset="0"/>
              </a:rPr>
              <a:t>常量0和1</a:t>
            </a:r>
            <a:r>
              <a:rPr lang="zh-CN" altLang="en-US" b="1" dirty="0">
                <a:latin typeface="Times New Roman" panose="02020603050405020304" pitchFamily="18" charset="0"/>
              </a:rPr>
              <a:t>表示真和假，无大小之分。</a:t>
            </a:r>
            <a:endParaRPr lang="zh-CN" altLang="en-US" b="1" dirty="0">
              <a:latin typeface="Times New Roman" panose="02020603050405020304" pitchFamily="18" charset="0"/>
            </a:endParaRPr>
          </a:p>
          <a:p>
            <a:pPr indent="669925">
              <a:lnSpc>
                <a:spcPct val="160000"/>
              </a:lnSpc>
              <a:spcBef>
                <a:spcPct val="50000"/>
              </a:spcBef>
            </a:pP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charRg st="0" end="104"/>
                                            </p:txEl>
                                          </p:spTgt>
                                        </p:tgtEl>
                                        <p:attrNameLst>
                                          <p:attrName>style.visibility</p:attrName>
                                        </p:attrNameLst>
                                      </p:cBhvr>
                                      <p:to>
                                        <p:strVal val="visible"/>
                                      </p:to>
                                    </p:set>
                                    <p:animEffect transition="in" filter="wipe(left)">
                                      <p:cBhvr>
                                        <p:cTn id="7" dur="500"/>
                                        <p:tgtEl>
                                          <p:spTgt spid="3075">
                                            <p:txEl>
                                              <p:charRg st="0"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Text Box 3"/>
          <p:cNvSpPr txBox="1">
            <a:spLocks noChangeArrowheads="1"/>
          </p:cNvSpPr>
          <p:nvPr/>
        </p:nvSpPr>
        <p:spPr bwMode="auto">
          <a:xfrm>
            <a:off x="611188" y="681038"/>
            <a:ext cx="19780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二、最大项</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27652" name="Text Box 4"/>
          <p:cNvSpPr txBox="1"/>
          <p:nvPr/>
        </p:nvSpPr>
        <p:spPr>
          <a:xfrm>
            <a:off x="596900" y="1636713"/>
            <a:ext cx="8128000" cy="3298825"/>
          </a:xfrm>
          <a:prstGeom prst="rect">
            <a:avLst/>
          </a:prstGeom>
          <a:noFill/>
          <a:ln w="9525">
            <a:noFill/>
          </a:ln>
        </p:spPr>
        <p:txBody>
          <a:bodyPr>
            <a:spAutoFit/>
          </a:bodyPr>
          <a:p>
            <a:pPr indent="669925">
              <a:lnSpc>
                <a:spcPct val="150000"/>
              </a:lnSpc>
              <a:spcBef>
                <a:spcPct val="50000"/>
              </a:spcBef>
            </a:pPr>
            <a:r>
              <a:rPr lang="zh-CN" altLang="en-US" dirty="0">
                <a:latin typeface="Times New Roman" panose="02020603050405020304" pitchFamily="18" charset="0"/>
              </a:rPr>
              <a:t>如果一个具有</a:t>
            </a:r>
            <a:r>
              <a:rPr lang="en-US" altLang="zh-CN" i="1" dirty="0">
                <a:latin typeface="Times New Roman" panose="02020603050405020304" pitchFamily="18" charset="0"/>
              </a:rPr>
              <a:t>n</a:t>
            </a:r>
            <a:r>
              <a:rPr lang="zh-CN" altLang="zh-CN" dirty="0">
                <a:latin typeface="Times New Roman" panose="02020603050405020304" pitchFamily="18" charset="0"/>
              </a:rPr>
              <a:t>个变量的函数的"和"项包含全部</a:t>
            </a:r>
            <a:r>
              <a:rPr lang="en-US" altLang="zh-CN" i="1" dirty="0">
                <a:latin typeface="Times New Roman" panose="02020603050405020304" pitchFamily="18" charset="0"/>
              </a:rPr>
              <a:t>n</a:t>
            </a:r>
            <a:r>
              <a:rPr lang="zh-CN" altLang="zh-CN" dirty="0">
                <a:latin typeface="Times New Roman" panose="02020603050405020304" pitchFamily="18" charset="0"/>
              </a:rPr>
              <a:t>个变量，每个变量都以原变量或</a:t>
            </a:r>
            <a:r>
              <a:rPr lang="zh-CN" altLang="en-US" dirty="0">
                <a:latin typeface="Times New Roman" panose="02020603050405020304" pitchFamily="18" charset="0"/>
              </a:rPr>
              <a:t>反</a:t>
            </a:r>
            <a:r>
              <a:rPr lang="zh-CN" altLang="zh-CN" dirty="0">
                <a:latin typeface="Times New Roman" panose="02020603050405020304" pitchFamily="18" charset="0"/>
              </a:rPr>
              <a:t>变量形式出现，且仅出现一次，则这个"和"项称为</a:t>
            </a:r>
            <a:r>
              <a:rPr lang="zh-CN" altLang="zh-CN" b="1" dirty="0">
                <a:solidFill>
                  <a:srgbClr val="0000FF"/>
                </a:solidFill>
                <a:latin typeface="Times New Roman" panose="02020603050405020304" pitchFamily="18" charset="0"/>
              </a:rPr>
              <a:t>最大项</a:t>
            </a:r>
            <a:r>
              <a:rPr lang="zh-CN" altLang="zh-CN" dirty="0">
                <a:latin typeface="Times New Roman" panose="02020603050405020304" pitchFamily="18" charset="0"/>
              </a:rPr>
              <a:t>。假如一个函数完全由最大项组成，那么这个函数表达式称为标准"和之积"表达式。</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0-#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57"/>
          <p:cNvGrpSpPr/>
          <p:nvPr/>
        </p:nvGrpSpPr>
        <p:grpSpPr>
          <a:xfrm>
            <a:off x="1758950" y="1838325"/>
            <a:ext cx="5451475" cy="4305300"/>
            <a:chOff x="2179" y="1262"/>
            <a:chExt cx="3434" cy="2712"/>
          </a:xfrm>
        </p:grpSpPr>
        <p:sp>
          <p:nvSpPr>
            <p:cNvPr id="11287" name="Line 6"/>
            <p:cNvSpPr/>
            <p:nvPr/>
          </p:nvSpPr>
          <p:spPr>
            <a:xfrm>
              <a:off x="2213" y="1281"/>
              <a:ext cx="3319" cy="0"/>
            </a:xfrm>
            <a:prstGeom prst="line">
              <a:avLst/>
            </a:prstGeom>
            <a:ln w="9525" cap="flat" cmpd="sng">
              <a:solidFill>
                <a:srgbClr val="3333FF"/>
              </a:solidFill>
              <a:prstDash val="solid"/>
              <a:headEnd type="none" w="med" len="med"/>
              <a:tailEnd type="none" w="med" len="med"/>
            </a:ln>
          </p:spPr>
        </p:sp>
        <p:sp>
          <p:nvSpPr>
            <p:cNvPr id="11288" name="Line 7"/>
            <p:cNvSpPr/>
            <p:nvPr/>
          </p:nvSpPr>
          <p:spPr>
            <a:xfrm>
              <a:off x="2202" y="1930"/>
              <a:ext cx="3330" cy="0"/>
            </a:xfrm>
            <a:prstGeom prst="line">
              <a:avLst/>
            </a:prstGeom>
            <a:ln w="9525" cap="flat" cmpd="sng">
              <a:solidFill>
                <a:srgbClr val="3333FF"/>
              </a:solidFill>
              <a:prstDash val="solid"/>
              <a:headEnd type="none" w="med" len="med"/>
              <a:tailEnd type="none" w="med" len="med"/>
            </a:ln>
          </p:spPr>
        </p:sp>
        <p:sp>
          <p:nvSpPr>
            <p:cNvPr id="11289" name="Line 8"/>
            <p:cNvSpPr/>
            <p:nvPr/>
          </p:nvSpPr>
          <p:spPr>
            <a:xfrm>
              <a:off x="2190" y="3960"/>
              <a:ext cx="3342" cy="0"/>
            </a:xfrm>
            <a:prstGeom prst="line">
              <a:avLst/>
            </a:prstGeom>
            <a:ln w="9525" cap="flat" cmpd="sng">
              <a:solidFill>
                <a:srgbClr val="3333FF"/>
              </a:solidFill>
              <a:prstDash val="solid"/>
              <a:headEnd type="none" w="med" len="med"/>
              <a:tailEnd type="none" w="med" len="med"/>
            </a:ln>
          </p:spPr>
        </p:sp>
        <p:sp>
          <p:nvSpPr>
            <p:cNvPr id="11290" name="Line 9"/>
            <p:cNvSpPr/>
            <p:nvPr/>
          </p:nvSpPr>
          <p:spPr>
            <a:xfrm>
              <a:off x="3564" y="1304"/>
              <a:ext cx="0" cy="2666"/>
            </a:xfrm>
            <a:prstGeom prst="line">
              <a:avLst/>
            </a:prstGeom>
            <a:ln w="9525" cap="flat" cmpd="sng">
              <a:solidFill>
                <a:srgbClr val="3333FF"/>
              </a:solidFill>
              <a:prstDash val="solid"/>
              <a:headEnd type="none" w="med" len="med"/>
              <a:tailEnd type="none" w="med" len="med"/>
            </a:ln>
          </p:spPr>
        </p:sp>
        <p:sp>
          <p:nvSpPr>
            <p:cNvPr id="11291" name="Line 10"/>
            <p:cNvSpPr/>
            <p:nvPr/>
          </p:nvSpPr>
          <p:spPr>
            <a:xfrm>
              <a:off x="2195" y="1293"/>
              <a:ext cx="0" cy="2666"/>
            </a:xfrm>
            <a:prstGeom prst="line">
              <a:avLst/>
            </a:prstGeom>
            <a:ln w="9525" cap="flat" cmpd="sng">
              <a:solidFill>
                <a:srgbClr val="3333FF"/>
              </a:solidFill>
              <a:prstDash val="solid"/>
              <a:headEnd type="none" w="med" len="med"/>
              <a:tailEnd type="none" w="med" len="med"/>
            </a:ln>
          </p:spPr>
        </p:sp>
        <p:sp>
          <p:nvSpPr>
            <p:cNvPr id="11292" name="Line 12"/>
            <p:cNvSpPr/>
            <p:nvPr/>
          </p:nvSpPr>
          <p:spPr>
            <a:xfrm>
              <a:off x="4646" y="1625"/>
              <a:ext cx="0" cy="2334"/>
            </a:xfrm>
            <a:prstGeom prst="line">
              <a:avLst/>
            </a:prstGeom>
            <a:ln w="9525" cap="flat" cmpd="sng">
              <a:solidFill>
                <a:srgbClr val="3333FF"/>
              </a:solidFill>
              <a:prstDash val="solid"/>
              <a:headEnd type="none" w="med" len="med"/>
              <a:tailEnd type="none" w="med" len="med"/>
            </a:ln>
          </p:spPr>
        </p:sp>
        <p:sp>
          <p:nvSpPr>
            <p:cNvPr id="11293" name="Line 13"/>
            <p:cNvSpPr/>
            <p:nvPr/>
          </p:nvSpPr>
          <p:spPr>
            <a:xfrm>
              <a:off x="3560" y="1612"/>
              <a:ext cx="1959" cy="0"/>
            </a:xfrm>
            <a:prstGeom prst="line">
              <a:avLst/>
            </a:prstGeom>
            <a:ln w="9525" cap="flat" cmpd="sng">
              <a:solidFill>
                <a:srgbClr val="3333FF"/>
              </a:solidFill>
              <a:prstDash val="solid"/>
              <a:headEnd type="none" w="med" len="med"/>
              <a:tailEnd type="none" w="med" len="med"/>
            </a:ln>
          </p:spPr>
        </p:sp>
        <p:sp>
          <p:nvSpPr>
            <p:cNvPr id="11294" name="Text Box 14"/>
            <p:cNvSpPr txBox="1"/>
            <p:nvPr/>
          </p:nvSpPr>
          <p:spPr>
            <a:xfrm>
              <a:off x="2179" y="1332"/>
              <a:ext cx="1436" cy="288"/>
            </a:xfrm>
            <a:prstGeom prst="rect">
              <a:avLst/>
            </a:prstGeom>
            <a:noFill/>
            <a:ln w="9525">
              <a:noFill/>
            </a:ln>
          </p:spPr>
          <p:txBody>
            <a:bodyPr wrap="none">
              <a:spAutoFit/>
            </a:bodyPr>
            <a:p>
              <a:r>
                <a:rPr lang="zh-CN" altLang="en-US" sz="2400" dirty="0">
                  <a:latin typeface="Times New Roman" panose="02020603050405020304" pitchFamily="18" charset="0"/>
                </a:rPr>
                <a:t>变量的各组取值</a:t>
              </a:r>
              <a:endParaRPr lang="zh-CN" altLang="en-US" sz="2400" dirty="0">
                <a:latin typeface="Times New Roman" panose="02020603050405020304" pitchFamily="18" charset="0"/>
              </a:endParaRPr>
            </a:p>
          </p:txBody>
        </p:sp>
        <p:sp>
          <p:nvSpPr>
            <p:cNvPr id="11295" name="Text Box 15"/>
            <p:cNvSpPr txBox="1"/>
            <p:nvPr/>
          </p:nvSpPr>
          <p:spPr>
            <a:xfrm>
              <a:off x="2387" y="1609"/>
              <a:ext cx="987" cy="327"/>
            </a:xfrm>
            <a:prstGeom prst="rect">
              <a:avLst/>
            </a:prstGeom>
            <a:noFill/>
            <a:ln w="9525">
              <a:noFill/>
            </a:ln>
          </p:spPr>
          <p:txBody>
            <a:bodyPr wrap="none">
              <a:spAutoFit/>
            </a:bodyPr>
            <a:p>
              <a:r>
                <a:rPr lang="en-US" altLang="zh-CN" i="1" dirty="0">
                  <a:latin typeface="Times New Roman" panose="02020603050405020304" pitchFamily="18" charset="0"/>
                </a:rPr>
                <a:t>A    B    C</a:t>
              </a:r>
              <a:endParaRPr lang="en-US" altLang="zh-CN" dirty="0">
                <a:latin typeface="Times New Roman" panose="02020603050405020304" pitchFamily="18" charset="0"/>
              </a:endParaRPr>
            </a:p>
          </p:txBody>
        </p:sp>
        <p:sp>
          <p:nvSpPr>
            <p:cNvPr id="11296" name="Text Box 16"/>
            <p:cNvSpPr txBox="1"/>
            <p:nvPr/>
          </p:nvSpPr>
          <p:spPr>
            <a:xfrm>
              <a:off x="2387" y="2005"/>
              <a:ext cx="978" cy="1867"/>
            </a:xfrm>
            <a:prstGeom prst="rect">
              <a:avLst/>
            </a:prstGeom>
            <a:noFill/>
            <a:ln w="9525">
              <a:noFill/>
            </a:ln>
          </p:spPr>
          <p:txBody>
            <a:bodyPr>
              <a:spAutoFit/>
            </a:bodyPr>
            <a:p>
              <a:pPr defTabSz="914400">
                <a:lnSpc>
                  <a:spcPct val="40000"/>
                </a:lnSpc>
                <a:spcBef>
                  <a:spcPct val="50000"/>
                </a:spcBef>
                <a:tabLst>
                  <a:tab pos="565150" algn="l"/>
                  <a:tab pos="1146175" algn="l"/>
                </a:tabLst>
              </a:pPr>
              <a:r>
                <a:rPr lang="en-US" altLang="zh-CN" dirty="0">
                  <a:latin typeface="Times New Roman" panose="02020603050405020304" pitchFamily="18" charset="0"/>
                </a:rPr>
                <a:t>0	0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0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1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0	1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0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0	1</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1	0</a:t>
              </a:r>
              <a:endParaRPr lang="en-US" altLang="zh-CN" dirty="0">
                <a:latin typeface="Times New Roman" panose="02020603050405020304" pitchFamily="18" charset="0"/>
              </a:endParaRPr>
            </a:p>
            <a:p>
              <a:pPr defTabSz="914400">
                <a:lnSpc>
                  <a:spcPct val="40000"/>
                </a:lnSpc>
                <a:spcBef>
                  <a:spcPct val="50000"/>
                </a:spcBef>
                <a:tabLst>
                  <a:tab pos="565150" algn="l"/>
                  <a:tab pos="1146175" algn="l"/>
                </a:tabLst>
              </a:pPr>
              <a:r>
                <a:rPr lang="en-US" altLang="zh-CN" dirty="0">
                  <a:latin typeface="Times New Roman" panose="02020603050405020304" pitchFamily="18" charset="0"/>
                </a:rPr>
                <a:t>1	1	1</a:t>
              </a:r>
              <a:endParaRPr lang="en-US" altLang="zh-CN" dirty="0">
                <a:latin typeface="Times New Roman" panose="02020603050405020304" pitchFamily="18" charset="0"/>
              </a:endParaRPr>
            </a:p>
          </p:txBody>
        </p:sp>
        <p:sp>
          <p:nvSpPr>
            <p:cNvPr id="11297" name="Text Box 18"/>
            <p:cNvSpPr txBox="1"/>
            <p:nvPr/>
          </p:nvSpPr>
          <p:spPr>
            <a:xfrm>
              <a:off x="3597" y="1274"/>
              <a:ext cx="2016" cy="288"/>
            </a:xfrm>
            <a:prstGeom prst="rect">
              <a:avLst/>
            </a:prstGeom>
            <a:noFill/>
            <a:ln w="9525">
              <a:noFill/>
            </a:ln>
          </p:spPr>
          <p:txBody>
            <a:bodyPr wrap="none">
              <a:spAutoFit/>
            </a:bodyPr>
            <a:p>
              <a:r>
                <a:rPr lang="zh-CN" altLang="en-US" sz="2400" dirty="0">
                  <a:latin typeface="Times New Roman" panose="02020603050405020304" pitchFamily="18" charset="0"/>
                </a:rPr>
                <a:t>对应的最大项及其编号</a:t>
              </a:r>
              <a:endParaRPr lang="zh-CN" altLang="en-US" sz="2400" dirty="0">
                <a:latin typeface="Times New Roman" panose="02020603050405020304" pitchFamily="18" charset="0"/>
              </a:endParaRPr>
            </a:p>
          </p:txBody>
        </p:sp>
        <p:sp>
          <p:nvSpPr>
            <p:cNvPr id="11298" name="Text Box 21"/>
            <p:cNvSpPr txBox="1"/>
            <p:nvPr/>
          </p:nvSpPr>
          <p:spPr>
            <a:xfrm>
              <a:off x="3751" y="1607"/>
              <a:ext cx="692" cy="288"/>
            </a:xfrm>
            <a:prstGeom prst="rect">
              <a:avLst/>
            </a:prstGeom>
            <a:noFill/>
            <a:ln w="9525">
              <a:noFill/>
            </a:ln>
          </p:spPr>
          <p:txBody>
            <a:bodyPr wrap="none">
              <a:spAutoFit/>
            </a:bodyPr>
            <a:p>
              <a:r>
                <a:rPr lang="zh-CN" altLang="en-US" sz="2400" dirty="0">
                  <a:latin typeface="Times New Roman" panose="02020603050405020304" pitchFamily="18" charset="0"/>
                </a:rPr>
                <a:t>最大项</a:t>
              </a:r>
              <a:endParaRPr lang="zh-CN" altLang="en-US" sz="2400" dirty="0">
                <a:latin typeface="Times New Roman" panose="02020603050405020304" pitchFamily="18" charset="0"/>
              </a:endParaRPr>
            </a:p>
          </p:txBody>
        </p:sp>
        <p:sp>
          <p:nvSpPr>
            <p:cNvPr id="11299" name="Text Box 22"/>
            <p:cNvSpPr txBox="1"/>
            <p:nvPr/>
          </p:nvSpPr>
          <p:spPr>
            <a:xfrm>
              <a:off x="4784" y="1620"/>
              <a:ext cx="596" cy="288"/>
            </a:xfrm>
            <a:prstGeom prst="rect">
              <a:avLst/>
            </a:prstGeom>
            <a:noFill/>
            <a:ln w="9525">
              <a:noFill/>
            </a:ln>
          </p:spPr>
          <p:txBody>
            <a:bodyPr wrap="none">
              <a:spAutoFit/>
            </a:bodyPr>
            <a:p>
              <a:r>
                <a:rPr lang="zh-CN" altLang="en-US" sz="2400" dirty="0">
                  <a:latin typeface="Times New Roman" panose="02020603050405020304" pitchFamily="18" charset="0"/>
                </a:rPr>
                <a:t>编  号</a:t>
              </a:r>
              <a:endParaRPr lang="zh-CN" altLang="en-US" sz="2400" dirty="0">
                <a:latin typeface="Times New Roman" panose="02020603050405020304" pitchFamily="18" charset="0"/>
              </a:endParaRPr>
            </a:p>
          </p:txBody>
        </p:sp>
        <p:graphicFrame>
          <p:nvGraphicFramePr>
            <p:cNvPr id="11266" name="Object 39"/>
            <p:cNvGraphicFramePr>
              <a:graphicFrameLocks noChangeAspect="1"/>
            </p:cNvGraphicFramePr>
            <p:nvPr/>
          </p:nvGraphicFramePr>
          <p:xfrm>
            <a:off x="3684" y="2013"/>
            <a:ext cx="896" cy="162"/>
          </p:xfrm>
          <a:graphic>
            <a:graphicData uri="http://schemas.openxmlformats.org/presentationml/2006/ole">
              <mc:AlternateContent xmlns:mc="http://schemas.openxmlformats.org/markup-compatibility/2006">
                <mc:Choice xmlns:v="urn:schemas-microsoft-com:vml" Requires="v">
                  <p:oleObj spid="_x0000_s3144" name="" r:id="rId1" imgW="1421765" imgH="317500" progId="Equation.3">
                    <p:embed/>
                  </p:oleObj>
                </mc:Choice>
                <mc:Fallback>
                  <p:oleObj name="" r:id="rId1" imgW="1421765" imgH="317500" progId="Equation.3">
                    <p:embed/>
                    <p:pic>
                      <p:nvPicPr>
                        <p:cNvPr id="0" name="图片 3143"/>
                        <p:cNvPicPr/>
                        <p:nvPr/>
                      </p:nvPicPr>
                      <p:blipFill>
                        <a:blip r:embed="rId2"/>
                        <a:stretch>
                          <a:fillRect/>
                        </a:stretch>
                      </p:blipFill>
                      <p:spPr>
                        <a:xfrm>
                          <a:off x="3684" y="2013"/>
                          <a:ext cx="896" cy="162"/>
                        </a:xfrm>
                        <a:prstGeom prst="rect">
                          <a:avLst/>
                        </a:prstGeom>
                        <a:noFill/>
                        <a:ln w="38100">
                          <a:noFill/>
                          <a:miter/>
                        </a:ln>
                      </p:spPr>
                    </p:pic>
                  </p:oleObj>
                </mc:Fallback>
              </mc:AlternateContent>
            </a:graphicData>
          </a:graphic>
        </p:graphicFrame>
        <p:graphicFrame>
          <p:nvGraphicFramePr>
            <p:cNvPr id="11267" name="Object 40"/>
            <p:cNvGraphicFramePr>
              <a:graphicFrameLocks noChangeAspect="1"/>
            </p:cNvGraphicFramePr>
            <p:nvPr/>
          </p:nvGraphicFramePr>
          <p:xfrm>
            <a:off x="3684" y="2233"/>
            <a:ext cx="896" cy="189"/>
          </p:xfrm>
          <a:graphic>
            <a:graphicData uri="http://schemas.openxmlformats.org/presentationml/2006/ole">
              <mc:AlternateContent xmlns:mc="http://schemas.openxmlformats.org/markup-compatibility/2006">
                <mc:Choice xmlns:v="urn:schemas-microsoft-com:vml" Requires="v">
                  <p:oleObj spid="_x0000_s3154" name="" r:id="rId3" imgW="1422400" imgH="368300" progId="Equation.3">
                    <p:embed/>
                  </p:oleObj>
                </mc:Choice>
                <mc:Fallback>
                  <p:oleObj name="" r:id="rId3" imgW="1422400" imgH="368300" progId="Equation.3">
                    <p:embed/>
                    <p:pic>
                      <p:nvPicPr>
                        <p:cNvPr id="0" name="图片 3153"/>
                        <p:cNvPicPr/>
                        <p:nvPr/>
                      </p:nvPicPr>
                      <p:blipFill>
                        <a:blip r:embed="rId4"/>
                        <a:stretch>
                          <a:fillRect/>
                        </a:stretch>
                      </p:blipFill>
                      <p:spPr>
                        <a:xfrm>
                          <a:off x="3684" y="2233"/>
                          <a:ext cx="896" cy="189"/>
                        </a:xfrm>
                        <a:prstGeom prst="rect">
                          <a:avLst/>
                        </a:prstGeom>
                        <a:noFill/>
                        <a:ln w="38100">
                          <a:noFill/>
                          <a:miter/>
                        </a:ln>
                      </p:spPr>
                    </p:pic>
                  </p:oleObj>
                </mc:Fallback>
              </mc:AlternateContent>
            </a:graphicData>
          </a:graphic>
        </p:graphicFrame>
        <p:graphicFrame>
          <p:nvGraphicFramePr>
            <p:cNvPr id="11268" name="Object 41"/>
            <p:cNvGraphicFramePr>
              <a:graphicFrameLocks noChangeAspect="1"/>
            </p:cNvGraphicFramePr>
            <p:nvPr/>
          </p:nvGraphicFramePr>
          <p:xfrm>
            <a:off x="3684" y="2500"/>
            <a:ext cx="896" cy="189"/>
          </p:xfrm>
          <a:graphic>
            <a:graphicData uri="http://schemas.openxmlformats.org/presentationml/2006/ole">
              <mc:AlternateContent xmlns:mc="http://schemas.openxmlformats.org/markup-compatibility/2006">
                <mc:Choice xmlns:v="urn:schemas-microsoft-com:vml" Requires="v">
                  <p:oleObj spid="_x0000_s3136" name="" r:id="rId5" imgW="1422400" imgH="368300" progId="Equation.3">
                    <p:embed/>
                  </p:oleObj>
                </mc:Choice>
                <mc:Fallback>
                  <p:oleObj name="" r:id="rId5" imgW="1422400" imgH="368300" progId="Equation.3">
                    <p:embed/>
                    <p:pic>
                      <p:nvPicPr>
                        <p:cNvPr id="0" name="图片 3135"/>
                        <p:cNvPicPr/>
                        <p:nvPr/>
                      </p:nvPicPr>
                      <p:blipFill>
                        <a:blip r:embed="rId6"/>
                        <a:stretch>
                          <a:fillRect/>
                        </a:stretch>
                      </p:blipFill>
                      <p:spPr>
                        <a:xfrm>
                          <a:off x="3684" y="2500"/>
                          <a:ext cx="896" cy="189"/>
                        </a:xfrm>
                        <a:prstGeom prst="rect">
                          <a:avLst/>
                        </a:prstGeom>
                        <a:noFill/>
                        <a:ln w="38100">
                          <a:noFill/>
                          <a:miter/>
                        </a:ln>
                      </p:spPr>
                    </p:pic>
                  </p:oleObj>
                </mc:Fallback>
              </mc:AlternateContent>
            </a:graphicData>
          </a:graphic>
        </p:graphicFrame>
        <p:graphicFrame>
          <p:nvGraphicFramePr>
            <p:cNvPr id="11269" name="Object 42"/>
            <p:cNvGraphicFramePr>
              <a:graphicFrameLocks noChangeAspect="1"/>
            </p:cNvGraphicFramePr>
            <p:nvPr/>
          </p:nvGraphicFramePr>
          <p:xfrm>
            <a:off x="3684" y="2722"/>
            <a:ext cx="896" cy="189"/>
          </p:xfrm>
          <a:graphic>
            <a:graphicData uri="http://schemas.openxmlformats.org/presentationml/2006/ole">
              <mc:AlternateContent xmlns:mc="http://schemas.openxmlformats.org/markup-compatibility/2006">
                <mc:Choice xmlns:v="urn:schemas-microsoft-com:vml" Requires="v">
                  <p:oleObj spid="_x0000_s3135" name="" r:id="rId7" imgW="1422400" imgH="368300" progId="Equation.3">
                    <p:embed/>
                  </p:oleObj>
                </mc:Choice>
                <mc:Fallback>
                  <p:oleObj name="" r:id="rId7" imgW="1422400" imgH="368300" progId="Equation.3">
                    <p:embed/>
                    <p:pic>
                      <p:nvPicPr>
                        <p:cNvPr id="0" name="图片 3134"/>
                        <p:cNvPicPr/>
                        <p:nvPr/>
                      </p:nvPicPr>
                      <p:blipFill>
                        <a:blip r:embed="rId8"/>
                        <a:stretch>
                          <a:fillRect/>
                        </a:stretch>
                      </p:blipFill>
                      <p:spPr>
                        <a:xfrm>
                          <a:off x="3684" y="2722"/>
                          <a:ext cx="896" cy="189"/>
                        </a:xfrm>
                        <a:prstGeom prst="rect">
                          <a:avLst/>
                        </a:prstGeom>
                        <a:noFill/>
                        <a:ln w="38100">
                          <a:noFill/>
                          <a:miter/>
                        </a:ln>
                      </p:spPr>
                    </p:pic>
                  </p:oleObj>
                </mc:Fallback>
              </mc:AlternateContent>
            </a:graphicData>
          </a:graphic>
        </p:graphicFrame>
        <p:graphicFrame>
          <p:nvGraphicFramePr>
            <p:cNvPr id="11270" name="Object 43"/>
            <p:cNvGraphicFramePr>
              <a:graphicFrameLocks noChangeAspect="1"/>
            </p:cNvGraphicFramePr>
            <p:nvPr/>
          </p:nvGraphicFramePr>
          <p:xfrm>
            <a:off x="3695" y="2988"/>
            <a:ext cx="896" cy="189"/>
          </p:xfrm>
          <a:graphic>
            <a:graphicData uri="http://schemas.openxmlformats.org/presentationml/2006/ole">
              <mc:AlternateContent xmlns:mc="http://schemas.openxmlformats.org/markup-compatibility/2006">
                <mc:Choice xmlns:v="urn:schemas-microsoft-com:vml" Requires="v">
                  <p:oleObj spid="_x0000_s3141" name="" r:id="rId9" imgW="1422400" imgH="368300" progId="Equation.3">
                    <p:embed/>
                  </p:oleObj>
                </mc:Choice>
                <mc:Fallback>
                  <p:oleObj name="" r:id="rId9" imgW="1422400" imgH="368300" progId="Equation.3">
                    <p:embed/>
                    <p:pic>
                      <p:nvPicPr>
                        <p:cNvPr id="0" name="图片 3140"/>
                        <p:cNvPicPr/>
                        <p:nvPr/>
                      </p:nvPicPr>
                      <p:blipFill>
                        <a:blip r:embed="rId10"/>
                        <a:stretch>
                          <a:fillRect/>
                        </a:stretch>
                      </p:blipFill>
                      <p:spPr>
                        <a:xfrm>
                          <a:off x="3695" y="2988"/>
                          <a:ext cx="896" cy="189"/>
                        </a:xfrm>
                        <a:prstGeom prst="rect">
                          <a:avLst/>
                        </a:prstGeom>
                        <a:noFill/>
                        <a:ln w="38100">
                          <a:noFill/>
                          <a:miter/>
                        </a:ln>
                      </p:spPr>
                    </p:pic>
                  </p:oleObj>
                </mc:Fallback>
              </mc:AlternateContent>
            </a:graphicData>
          </a:graphic>
        </p:graphicFrame>
        <p:graphicFrame>
          <p:nvGraphicFramePr>
            <p:cNvPr id="11271" name="Object 44"/>
            <p:cNvGraphicFramePr>
              <a:graphicFrameLocks noChangeAspect="1"/>
            </p:cNvGraphicFramePr>
            <p:nvPr/>
          </p:nvGraphicFramePr>
          <p:xfrm>
            <a:off x="3684" y="3199"/>
            <a:ext cx="896" cy="189"/>
          </p:xfrm>
          <a:graphic>
            <a:graphicData uri="http://schemas.openxmlformats.org/presentationml/2006/ole">
              <mc:AlternateContent xmlns:mc="http://schemas.openxmlformats.org/markup-compatibility/2006">
                <mc:Choice xmlns:v="urn:schemas-microsoft-com:vml" Requires="v">
                  <p:oleObj spid="_x0000_s3147" name="" r:id="rId11" imgW="1422400" imgH="368300" progId="Equation.3">
                    <p:embed/>
                  </p:oleObj>
                </mc:Choice>
                <mc:Fallback>
                  <p:oleObj name="" r:id="rId11" imgW="1422400" imgH="368300" progId="Equation.3">
                    <p:embed/>
                    <p:pic>
                      <p:nvPicPr>
                        <p:cNvPr id="0" name="图片 3146"/>
                        <p:cNvPicPr/>
                        <p:nvPr/>
                      </p:nvPicPr>
                      <p:blipFill>
                        <a:blip r:embed="rId12"/>
                        <a:stretch>
                          <a:fillRect/>
                        </a:stretch>
                      </p:blipFill>
                      <p:spPr>
                        <a:xfrm>
                          <a:off x="3684" y="3199"/>
                          <a:ext cx="896" cy="189"/>
                        </a:xfrm>
                        <a:prstGeom prst="rect">
                          <a:avLst/>
                        </a:prstGeom>
                        <a:noFill/>
                        <a:ln w="38100">
                          <a:noFill/>
                          <a:miter/>
                        </a:ln>
                      </p:spPr>
                    </p:pic>
                  </p:oleObj>
                </mc:Fallback>
              </mc:AlternateContent>
            </a:graphicData>
          </a:graphic>
        </p:graphicFrame>
        <p:graphicFrame>
          <p:nvGraphicFramePr>
            <p:cNvPr id="11272" name="Object 45"/>
            <p:cNvGraphicFramePr>
              <a:graphicFrameLocks noChangeAspect="1"/>
            </p:cNvGraphicFramePr>
            <p:nvPr/>
          </p:nvGraphicFramePr>
          <p:xfrm>
            <a:off x="3684" y="3455"/>
            <a:ext cx="896" cy="189"/>
          </p:xfrm>
          <a:graphic>
            <a:graphicData uri="http://schemas.openxmlformats.org/presentationml/2006/ole">
              <mc:AlternateContent xmlns:mc="http://schemas.openxmlformats.org/markup-compatibility/2006">
                <mc:Choice xmlns:v="urn:schemas-microsoft-com:vml" Requires="v">
                  <p:oleObj spid="_x0000_s3152" name="" r:id="rId13" imgW="1422400" imgH="368300" progId="Equation.3">
                    <p:embed/>
                  </p:oleObj>
                </mc:Choice>
                <mc:Fallback>
                  <p:oleObj name="" r:id="rId13" imgW="1422400" imgH="368300" progId="Equation.3">
                    <p:embed/>
                    <p:pic>
                      <p:nvPicPr>
                        <p:cNvPr id="0" name="图片 3151"/>
                        <p:cNvPicPr/>
                        <p:nvPr/>
                      </p:nvPicPr>
                      <p:blipFill>
                        <a:blip r:embed="rId14"/>
                        <a:stretch>
                          <a:fillRect/>
                        </a:stretch>
                      </p:blipFill>
                      <p:spPr>
                        <a:xfrm>
                          <a:off x="3684" y="3455"/>
                          <a:ext cx="896" cy="189"/>
                        </a:xfrm>
                        <a:prstGeom prst="rect">
                          <a:avLst/>
                        </a:prstGeom>
                        <a:noFill/>
                        <a:ln w="38100">
                          <a:noFill/>
                          <a:miter/>
                        </a:ln>
                      </p:spPr>
                    </p:pic>
                  </p:oleObj>
                </mc:Fallback>
              </mc:AlternateContent>
            </a:graphicData>
          </a:graphic>
        </p:graphicFrame>
        <p:graphicFrame>
          <p:nvGraphicFramePr>
            <p:cNvPr id="11273" name="Object 46"/>
            <p:cNvGraphicFramePr>
              <a:graphicFrameLocks noChangeAspect="1"/>
            </p:cNvGraphicFramePr>
            <p:nvPr/>
          </p:nvGraphicFramePr>
          <p:xfrm>
            <a:off x="3684" y="3711"/>
            <a:ext cx="896" cy="189"/>
          </p:xfrm>
          <a:graphic>
            <a:graphicData uri="http://schemas.openxmlformats.org/presentationml/2006/ole">
              <mc:AlternateContent xmlns:mc="http://schemas.openxmlformats.org/markup-compatibility/2006">
                <mc:Choice xmlns:v="urn:schemas-microsoft-com:vml" Requires="v">
                  <p:oleObj spid="_x0000_s3137" name="" r:id="rId15" imgW="1422400" imgH="368300" progId="Equation.3">
                    <p:embed/>
                  </p:oleObj>
                </mc:Choice>
                <mc:Fallback>
                  <p:oleObj name="" r:id="rId15" imgW="1422400" imgH="368300" progId="Equation.3">
                    <p:embed/>
                    <p:pic>
                      <p:nvPicPr>
                        <p:cNvPr id="0" name="图片 3136"/>
                        <p:cNvPicPr/>
                        <p:nvPr/>
                      </p:nvPicPr>
                      <p:blipFill>
                        <a:blip r:embed="rId16"/>
                        <a:stretch>
                          <a:fillRect/>
                        </a:stretch>
                      </p:blipFill>
                      <p:spPr>
                        <a:xfrm>
                          <a:off x="3684" y="3711"/>
                          <a:ext cx="896" cy="189"/>
                        </a:xfrm>
                        <a:prstGeom prst="rect">
                          <a:avLst/>
                        </a:prstGeom>
                        <a:noFill/>
                        <a:ln w="38100">
                          <a:noFill/>
                          <a:miter/>
                        </a:ln>
                      </p:spPr>
                    </p:pic>
                  </p:oleObj>
                </mc:Fallback>
              </mc:AlternateContent>
            </a:graphicData>
          </a:graphic>
        </p:graphicFrame>
        <p:graphicFrame>
          <p:nvGraphicFramePr>
            <p:cNvPr id="11274" name="Object 47"/>
            <p:cNvGraphicFramePr>
              <a:graphicFrameLocks noChangeAspect="1"/>
            </p:cNvGraphicFramePr>
            <p:nvPr/>
          </p:nvGraphicFramePr>
          <p:xfrm>
            <a:off x="4958" y="1984"/>
            <a:ext cx="328" cy="232"/>
          </p:xfrm>
          <a:graphic>
            <a:graphicData uri="http://schemas.openxmlformats.org/presentationml/2006/ole">
              <mc:AlternateContent xmlns:mc="http://schemas.openxmlformats.org/markup-compatibility/2006">
                <mc:Choice xmlns:v="urn:schemas-microsoft-com:vml" Requires="v">
                  <p:oleObj spid="_x0000_s3143" name="" r:id="rId17" imgW="520700" imgH="431800" progId="Equation.3">
                    <p:embed/>
                  </p:oleObj>
                </mc:Choice>
                <mc:Fallback>
                  <p:oleObj name="" r:id="rId17" imgW="520700" imgH="431800" progId="Equation.3">
                    <p:embed/>
                    <p:pic>
                      <p:nvPicPr>
                        <p:cNvPr id="0" name="图片 3142"/>
                        <p:cNvPicPr/>
                        <p:nvPr/>
                      </p:nvPicPr>
                      <p:blipFill>
                        <a:blip r:embed="rId18"/>
                        <a:stretch>
                          <a:fillRect/>
                        </a:stretch>
                      </p:blipFill>
                      <p:spPr>
                        <a:xfrm>
                          <a:off x="4958" y="1984"/>
                          <a:ext cx="328" cy="232"/>
                        </a:xfrm>
                        <a:prstGeom prst="rect">
                          <a:avLst/>
                        </a:prstGeom>
                        <a:noFill/>
                        <a:ln w="38100">
                          <a:noFill/>
                          <a:miter/>
                        </a:ln>
                      </p:spPr>
                    </p:pic>
                  </p:oleObj>
                </mc:Fallback>
              </mc:AlternateContent>
            </a:graphicData>
          </a:graphic>
        </p:graphicFrame>
        <p:graphicFrame>
          <p:nvGraphicFramePr>
            <p:cNvPr id="11275" name="Object 48"/>
            <p:cNvGraphicFramePr>
              <a:graphicFrameLocks noChangeAspect="1"/>
            </p:cNvGraphicFramePr>
            <p:nvPr/>
          </p:nvGraphicFramePr>
          <p:xfrm>
            <a:off x="4954" y="2225"/>
            <a:ext cx="296" cy="226"/>
          </p:xfrm>
          <a:graphic>
            <a:graphicData uri="http://schemas.openxmlformats.org/presentationml/2006/ole">
              <mc:AlternateContent xmlns:mc="http://schemas.openxmlformats.org/markup-compatibility/2006">
                <mc:Choice xmlns:v="urn:schemas-microsoft-com:vml" Requires="v">
                  <p:oleObj spid="_x0000_s3149" name="" r:id="rId19" imgW="469900" imgH="419100" progId="Equation.3">
                    <p:embed/>
                  </p:oleObj>
                </mc:Choice>
                <mc:Fallback>
                  <p:oleObj name="" r:id="rId19" imgW="469900" imgH="419100" progId="Equation.3">
                    <p:embed/>
                    <p:pic>
                      <p:nvPicPr>
                        <p:cNvPr id="0" name="图片 3148"/>
                        <p:cNvPicPr/>
                        <p:nvPr/>
                      </p:nvPicPr>
                      <p:blipFill>
                        <a:blip r:embed="rId20"/>
                        <a:stretch>
                          <a:fillRect/>
                        </a:stretch>
                      </p:blipFill>
                      <p:spPr>
                        <a:xfrm>
                          <a:off x="4954" y="2225"/>
                          <a:ext cx="296" cy="226"/>
                        </a:xfrm>
                        <a:prstGeom prst="rect">
                          <a:avLst/>
                        </a:prstGeom>
                        <a:noFill/>
                        <a:ln w="38100">
                          <a:noFill/>
                          <a:miter/>
                        </a:ln>
                      </p:spPr>
                    </p:pic>
                  </p:oleObj>
                </mc:Fallback>
              </mc:AlternateContent>
            </a:graphicData>
          </a:graphic>
        </p:graphicFrame>
        <p:graphicFrame>
          <p:nvGraphicFramePr>
            <p:cNvPr id="11276" name="Object 49"/>
            <p:cNvGraphicFramePr>
              <a:graphicFrameLocks noChangeAspect="1"/>
            </p:cNvGraphicFramePr>
            <p:nvPr/>
          </p:nvGraphicFramePr>
          <p:xfrm>
            <a:off x="4958" y="2460"/>
            <a:ext cx="328" cy="226"/>
          </p:xfrm>
          <a:graphic>
            <a:graphicData uri="http://schemas.openxmlformats.org/presentationml/2006/ole">
              <mc:AlternateContent xmlns:mc="http://schemas.openxmlformats.org/markup-compatibility/2006">
                <mc:Choice xmlns:v="urn:schemas-microsoft-com:vml" Requires="v">
                  <p:oleObj spid="_x0000_s3145" name="" r:id="rId21" imgW="520700" imgH="419100" progId="Equation.3">
                    <p:embed/>
                  </p:oleObj>
                </mc:Choice>
                <mc:Fallback>
                  <p:oleObj name="" r:id="rId21" imgW="520700" imgH="419100" progId="Equation.3">
                    <p:embed/>
                    <p:pic>
                      <p:nvPicPr>
                        <p:cNvPr id="0" name="图片 3144"/>
                        <p:cNvPicPr/>
                        <p:nvPr/>
                      </p:nvPicPr>
                      <p:blipFill>
                        <a:blip r:embed="rId22"/>
                        <a:stretch>
                          <a:fillRect/>
                        </a:stretch>
                      </p:blipFill>
                      <p:spPr>
                        <a:xfrm>
                          <a:off x="4958" y="2460"/>
                          <a:ext cx="328" cy="226"/>
                        </a:xfrm>
                        <a:prstGeom prst="rect">
                          <a:avLst/>
                        </a:prstGeom>
                        <a:noFill/>
                        <a:ln w="38100">
                          <a:noFill/>
                          <a:miter/>
                        </a:ln>
                      </p:spPr>
                    </p:pic>
                  </p:oleObj>
                </mc:Fallback>
              </mc:AlternateContent>
            </a:graphicData>
          </a:graphic>
        </p:graphicFrame>
        <p:graphicFrame>
          <p:nvGraphicFramePr>
            <p:cNvPr id="11277" name="Object 50"/>
            <p:cNvGraphicFramePr>
              <a:graphicFrameLocks noChangeAspect="1"/>
            </p:cNvGraphicFramePr>
            <p:nvPr/>
          </p:nvGraphicFramePr>
          <p:xfrm>
            <a:off x="4958" y="2695"/>
            <a:ext cx="311" cy="232"/>
          </p:xfrm>
          <a:graphic>
            <a:graphicData uri="http://schemas.openxmlformats.org/presentationml/2006/ole">
              <mc:AlternateContent xmlns:mc="http://schemas.openxmlformats.org/markup-compatibility/2006">
                <mc:Choice xmlns:v="urn:schemas-microsoft-com:vml" Requires="v">
                  <p:oleObj spid="_x0000_s3153" name="" r:id="rId23" imgW="495300" imgH="431800" progId="Equation.3">
                    <p:embed/>
                  </p:oleObj>
                </mc:Choice>
                <mc:Fallback>
                  <p:oleObj name="" r:id="rId23" imgW="495300" imgH="431800" progId="Equation.3">
                    <p:embed/>
                    <p:pic>
                      <p:nvPicPr>
                        <p:cNvPr id="0" name="图片 3152"/>
                        <p:cNvPicPr/>
                        <p:nvPr/>
                      </p:nvPicPr>
                      <p:blipFill>
                        <a:blip r:embed="rId24"/>
                        <a:stretch>
                          <a:fillRect/>
                        </a:stretch>
                      </p:blipFill>
                      <p:spPr>
                        <a:xfrm>
                          <a:off x="4958" y="2695"/>
                          <a:ext cx="311" cy="232"/>
                        </a:xfrm>
                        <a:prstGeom prst="rect">
                          <a:avLst/>
                        </a:prstGeom>
                        <a:noFill/>
                        <a:ln w="38100">
                          <a:noFill/>
                          <a:miter/>
                        </a:ln>
                      </p:spPr>
                    </p:pic>
                  </p:oleObj>
                </mc:Fallback>
              </mc:AlternateContent>
            </a:graphicData>
          </a:graphic>
        </p:graphicFrame>
        <p:graphicFrame>
          <p:nvGraphicFramePr>
            <p:cNvPr id="11278" name="Object 51"/>
            <p:cNvGraphicFramePr>
              <a:graphicFrameLocks noChangeAspect="1"/>
            </p:cNvGraphicFramePr>
            <p:nvPr/>
          </p:nvGraphicFramePr>
          <p:xfrm>
            <a:off x="4958" y="2936"/>
            <a:ext cx="328" cy="226"/>
          </p:xfrm>
          <a:graphic>
            <a:graphicData uri="http://schemas.openxmlformats.org/presentationml/2006/ole">
              <mc:AlternateContent xmlns:mc="http://schemas.openxmlformats.org/markup-compatibility/2006">
                <mc:Choice xmlns:v="urn:schemas-microsoft-com:vml" Requires="v">
                  <p:oleObj spid="_x0000_s3142" name="" r:id="rId25" imgW="520700" imgH="419100" progId="Equation.3">
                    <p:embed/>
                  </p:oleObj>
                </mc:Choice>
                <mc:Fallback>
                  <p:oleObj name="" r:id="rId25" imgW="520700" imgH="419100" progId="Equation.3">
                    <p:embed/>
                    <p:pic>
                      <p:nvPicPr>
                        <p:cNvPr id="0" name="图片 3141"/>
                        <p:cNvPicPr/>
                        <p:nvPr/>
                      </p:nvPicPr>
                      <p:blipFill>
                        <a:blip r:embed="rId26"/>
                        <a:stretch>
                          <a:fillRect/>
                        </a:stretch>
                      </p:blipFill>
                      <p:spPr>
                        <a:xfrm>
                          <a:off x="4958" y="2936"/>
                          <a:ext cx="328" cy="226"/>
                        </a:xfrm>
                        <a:prstGeom prst="rect">
                          <a:avLst/>
                        </a:prstGeom>
                        <a:noFill/>
                        <a:ln w="38100">
                          <a:noFill/>
                          <a:miter/>
                        </a:ln>
                      </p:spPr>
                    </p:pic>
                  </p:oleObj>
                </mc:Fallback>
              </mc:AlternateContent>
            </a:graphicData>
          </a:graphic>
        </p:graphicFrame>
        <p:graphicFrame>
          <p:nvGraphicFramePr>
            <p:cNvPr id="11279" name="Object 52"/>
            <p:cNvGraphicFramePr>
              <a:graphicFrameLocks noChangeAspect="1"/>
            </p:cNvGraphicFramePr>
            <p:nvPr/>
          </p:nvGraphicFramePr>
          <p:xfrm>
            <a:off x="4958" y="3171"/>
            <a:ext cx="320" cy="232"/>
          </p:xfrm>
          <a:graphic>
            <a:graphicData uri="http://schemas.openxmlformats.org/presentationml/2006/ole">
              <mc:AlternateContent xmlns:mc="http://schemas.openxmlformats.org/markup-compatibility/2006">
                <mc:Choice xmlns:v="urn:schemas-microsoft-com:vml" Requires="v">
                  <p:oleObj spid="_x0000_s3138" name="" r:id="rId27" imgW="508000" imgH="431800" progId="Equation.3">
                    <p:embed/>
                  </p:oleObj>
                </mc:Choice>
                <mc:Fallback>
                  <p:oleObj name="" r:id="rId27" imgW="508000" imgH="431800" progId="Equation.3">
                    <p:embed/>
                    <p:pic>
                      <p:nvPicPr>
                        <p:cNvPr id="0" name="图片 3137"/>
                        <p:cNvPicPr/>
                        <p:nvPr/>
                      </p:nvPicPr>
                      <p:blipFill>
                        <a:blip r:embed="rId28"/>
                        <a:stretch>
                          <a:fillRect/>
                        </a:stretch>
                      </p:blipFill>
                      <p:spPr>
                        <a:xfrm>
                          <a:off x="4958" y="3171"/>
                          <a:ext cx="320" cy="232"/>
                        </a:xfrm>
                        <a:prstGeom prst="rect">
                          <a:avLst/>
                        </a:prstGeom>
                        <a:noFill/>
                        <a:ln w="38100">
                          <a:noFill/>
                          <a:miter/>
                        </a:ln>
                      </p:spPr>
                    </p:pic>
                  </p:oleObj>
                </mc:Fallback>
              </mc:AlternateContent>
            </a:graphicData>
          </a:graphic>
        </p:graphicFrame>
        <p:graphicFrame>
          <p:nvGraphicFramePr>
            <p:cNvPr id="11280" name="Object 53"/>
            <p:cNvGraphicFramePr>
              <a:graphicFrameLocks noChangeAspect="1"/>
            </p:cNvGraphicFramePr>
            <p:nvPr/>
          </p:nvGraphicFramePr>
          <p:xfrm>
            <a:off x="4958" y="3412"/>
            <a:ext cx="320" cy="232"/>
          </p:xfrm>
          <a:graphic>
            <a:graphicData uri="http://schemas.openxmlformats.org/presentationml/2006/ole">
              <mc:AlternateContent xmlns:mc="http://schemas.openxmlformats.org/markup-compatibility/2006">
                <mc:Choice xmlns:v="urn:schemas-microsoft-com:vml" Requires="v">
                  <p:oleObj spid="_x0000_s3139" name="" r:id="rId29" imgW="508000" imgH="431800" progId="Equation.3">
                    <p:embed/>
                  </p:oleObj>
                </mc:Choice>
                <mc:Fallback>
                  <p:oleObj name="" r:id="rId29" imgW="508000" imgH="431800" progId="Equation.3">
                    <p:embed/>
                    <p:pic>
                      <p:nvPicPr>
                        <p:cNvPr id="0" name="图片 3138"/>
                        <p:cNvPicPr/>
                        <p:nvPr/>
                      </p:nvPicPr>
                      <p:blipFill>
                        <a:blip r:embed="rId30"/>
                        <a:stretch>
                          <a:fillRect/>
                        </a:stretch>
                      </p:blipFill>
                      <p:spPr>
                        <a:xfrm>
                          <a:off x="4958" y="3412"/>
                          <a:ext cx="320" cy="232"/>
                        </a:xfrm>
                        <a:prstGeom prst="rect">
                          <a:avLst/>
                        </a:prstGeom>
                        <a:noFill/>
                        <a:ln w="38100">
                          <a:noFill/>
                          <a:miter/>
                        </a:ln>
                      </p:spPr>
                    </p:pic>
                  </p:oleObj>
                </mc:Fallback>
              </mc:AlternateContent>
            </a:graphicData>
          </a:graphic>
        </p:graphicFrame>
        <p:graphicFrame>
          <p:nvGraphicFramePr>
            <p:cNvPr id="11281" name="Object 54"/>
            <p:cNvGraphicFramePr>
              <a:graphicFrameLocks noChangeAspect="1"/>
            </p:cNvGraphicFramePr>
            <p:nvPr/>
          </p:nvGraphicFramePr>
          <p:xfrm>
            <a:off x="4958" y="3653"/>
            <a:ext cx="328" cy="232"/>
          </p:xfrm>
          <a:graphic>
            <a:graphicData uri="http://schemas.openxmlformats.org/presentationml/2006/ole">
              <mc:AlternateContent xmlns:mc="http://schemas.openxmlformats.org/markup-compatibility/2006">
                <mc:Choice xmlns:v="urn:schemas-microsoft-com:vml" Requires="v">
                  <p:oleObj spid="_x0000_s3140" name="" r:id="rId31" imgW="520700" imgH="431800" progId="Equation.3">
                    <p:embed/>
                  </p:oleObj>
                </mc:Choice>
                <mc:Fallback>
                  <p:oleObj name="" r:id="rId31" imgW="520700" imgH="431800" progId="Equation.3">
                    <p:embed/>
                    <p:pic>
                      <p:nvPicPr>
                        <p:cNvPr id="0" name="图片 3139"/>
                        <p:cNvPicPr/>
                        <p:nvPr/>
                      </p:nvPicPr>
                      <p:blipFill>
                        <a:blip r:embed="rId32"/>
                        <a:stretch>
                          <a:fillRect/>
                        </a:stretch>
                      </p:blipFill>
                      <p:spPr>
                        <a:xfrm>
                          <a:off x="4958" y="3653"/>
                          <a:ext cx="328" cy="232"/>
                        </a:xfrm>
                        <a:prstGeom prst="rect">
                          <a:avLst/>
                        </a:prstGeom>
                        <a:noFill/>
                        <a:ln w="38100">
                          <a:noFill/>
                          <a:miter/>
                        </a:ln>
                      </p:spPr>
                    </p:pic>
                  </p:oleObj>
                </mc:Fallback>
              </mc:AlternateContent>
            </a:graphicData>
          </a:graphic>
        </p:graphicFrame>
        <p:sp>
          <p:nvSpPr>
            <p:cNvPr id="11300" name="Line 56"/>
            <p:cNvSpPr/>
            <p:nvPr/>
          </p:nvSpPr>
          <p:spPr>
            <a:xfrm>
              <a:off x="5540" y="1262"/>
              <a:ext cx="0" cy="2712"/>
            </a:xfrm>
            <a:prstGeom prst="line">
              <a:avLst/>
            </a:prstGeom>
            <a:ln w="9525" cap="flat" cmpd="sng">
              <a:solidFill>
                <a:srgbClr val="3333FF"/>
              </a:solidFill>
              <a:prstDash val="solid"/>
              <a:headEnd type="none" w="med" len="med"/>
              <a:tailEnd type="none" w="med" len="med"/>
            </a:ln>
          </p:spPr>
        </p:sp>
      </p:grpSp>
      <p:sp>
        <p:nvSpPr>
          <p:cNvPr id="11283" name="Text Box 58"/>
          <p:cNvSpPr txBox="1"/>
          <p:nvPr/>
        </p:nvSpPr>
        <p:spPr>
          <a:xfrm>
            <a:off x="585788" y="885825"/>
            <a:ext cx="3702050" cy="519113"/>
          </a:xfrm>
          <a:prstGeom prst="rect">
            <a:avLst/>
          </a:prstGeom>
          <a:noFill/>
          <a:ln w="9525">
            <a:noFill/>
          </a:ln>
        </p:spPr>
        <p:txBody>
          <a:bodyPr wrap="none">
            <a:spAutoFit/>
          </a:bodyPr>
          <a:p>
            <a:r>
              <a:rPr lang="zh-CN" altLang="en-US" dirty="0">
                <a:latin typeface="Times New Roman" panose="02020603050405020304" pitchFamily="18" charset="0"/>
              </a:rPr>
              <a:t>三变量函数的最大项：</a:t>
            </a:r>
            <a:endParaRPr lang="zh-CN" altLang="en-US" dirty="0">
              <a:latin typeface="Times New Roman" panose="02020603050405020304" pitchFamily="18" charset="0"/>
            </a:endParaRPr>
          </a:p>
        </p:txBody>
      </p:sp>
      <p:sp>
        <p:nvSpPr>
          <p:cNvPr id="36" name="圆角矩形标注 35"/>
          <p:cNvSpPr/>
          <p:nvPr/>
        </p:nvSpPr>
        <p:spPr>
          <a:xfrm>
            <a:off x="150607" y="3055172"/>
            <a:ext cx="1366220" cy="1204857"/>
          </a:xfrm>
          <a:prstGeom prst="wedgeRoundRectCallout">
            <a:avLst>
              <a:gd name="adj1" fmla="val 98325"/>
              <a:gd name="adj2" fmla="val -59773"/>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N</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个变量，可构成</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2</a:t>
            </a:r>
            <a:r>
              <a:rPr kumimoji="0" lang="en-US" altLang="zh-CN" sz="2000" b="0" i="0" u="none" strike="noStrike" kern="1200" cap="none" spc="0" normalizeH="0" baseline="30000" noProof="0" dirty="0">
                <a:ln>
                  <a:solidFill>
                    <a:schemeClr val="bg2">
                      <a:lumMod val="60000"/>
                      <a:lumOff val="40000"/>
                    </a:schemeClr>
                  </a:solidFill>
                </a:ln>
                <a:solidFill>
                  <a:srgbClr val="0000FF"/>
                </a:solidFill>
                <a:effectLst/>
                <a:uLnTx/>
                <a:uFillTx/>
                <a:latin typeface="+mn-lt"/>
                <a:ea typeface="+mn-ea"/>
                <a:cs typeface="+mn-cs"/>
              </a:rPr>
              <a:t>n</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个最大项</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
        <p:nvSpPr>
          <p:cNvPr id="37" name="圆角矩形标注 36"/>
          <p:cNvSpPr/>
          <p:nvPr/>
        </p:nvSpPr>
        <p:spPr>
          <a:xfrm>
            <a:off x="7315200" y="1667435"/>
            <a:ext cx="1581373" cy="1034528"/>
          </a:xfrm>
          <a:prstGeom prst="wedgeRoundRectCallout">
            <a:avLst>
              <a:gd name="adj1" fmla="val -111510"/>
              <a:gd name="adj2" fmla="val 83084"/>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通常用</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M</a:t>
            </a:r>
            <a:r>
              <a:rPr kumimoji="0" lang="en-US" altLang="zh-CN" sz="2000" b="0" i="0" u="none" strike="noStrike" kern="1200" cap="none" spc="0" normalizeH="0" baseline="-25000" noProof="0" dirty="0">
                <a:ln>
                  <a:solidFill>
                    <a:schemeClr val="bg2">
                      <a:lumMod val="60000"/>
                      <a:lumOff val="40000"/>
                    </a:schemeClr>
                  </a:solidFill>
                </a:ln>
                <a:solidFill>
                  <a:srgbClr val="0000FF"/>
                </a:solidFill>
                <a:effectLst/>
                <a:uLnTx/>
                <a:uFillTx/>
                <a:latin typeface="+mn-lt"/>
                <a:ea typeface="+mn-ea"/>
                <a:cs typeface="+mn-cs"/>
              </a:rPr>
              <a:t>i</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表示最大项</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
        <p:nvSpPr>
          <p:cNvPr id="38" name="圆角矩形标注 37"/>
          <p:cNvSpPr/>
          <p:nvPr/>
        </p:nvSpPr>
        <p:spPr>
          <a:xfrm>
            <a:off x="7229139" y="3316942"/>
            <a:ext cx="1764254" cy="2126427"/>
          </a:xfrm>
          <a:prstGeom prst="wedgeRoundRectCallout">
            <a:avLst>
              <a:gd name="adj1" fmla="val -80910"/>
              <a:gd name="adj2" fmla="val 17317"/>
              <a:gd name="adj3" fmla="val 16667"/>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或项中原变量记为</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0</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，反变量记为</a:t>
            </a:r>
            <a:r>
              <a:rPr kumimoji="0" lang="en-US" altLang="zh-CN"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1</a:t>
            </a: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，得到二进制数，对应的十进制数为下标</a:t>
            </a:r>
            <a:r>
              <a:rPr kumimoji="0" lang="en-US" altLang="zh-CN" sz="2000" b="0" i="0" u="none" strike="noStrike" kern="1200" cap="none" spc="0" normalizeH="0" baseline="0" noProof="0" dirty="0" err="1">
                <a:ln>
                  <a:solidFill>
                    <a:schemeClr val="bg2">
                      <a:lumMod val="60000"/>
                      <a:lumOff val="40000"/>
                    </a:schemeClr>
                  </a:solidFill>
                </a:ln>
                <a:solidFill>
                  <a:srgbClr val="0000FF"/>
                </a:solidFill>
                <a:effectLst/>
                <a:uLnTx/>
                <a:uFillTx/>
                <a:latin typeface="+mn-lt"/>
                <a:ea typeface="+mn-ea"/>
                <a:cs typeface="+mn-cs"/>
              </a:rPr>
              <a:t>i</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Text Box 4"/>
          <p:cNvSpPr txBox="1"/>
          <p:nvPr/>
        </p:nvSpPr>
        <p:spPr>
          <a:xfrm>
            <a:off x="1271588" y="2778125"/>
            <a:ext cx="2743200" cy="519113"/>
          </a:xfrm>
          <a:prstGeom prst="rect">
            <a:avLst/>
          </a:prstGeom>
          <a:noFill/>
          <a:ln w="9525">
            <a:noFill/>
          </a:ln>
        </p:spPr>
        <p:txBody>
          <a:bodyPr wrap="none">
            <a:spAutoFit/>
          </a:bodyPr>
          <a:p>
            <a:r>
              <a:rPr lang="zh-CN" altLang="en-US" u="sng" dirty="0">
                <a:solidFill>
                  <a:srgbClr val="3333FF"/>
                </a:solidFill>
                <a:latin typeface="Times New Roman" panose="02020603050405020304" pitchFamily="18" charset="0"/>
              </a:rPr>
              <a:t>注意：变量顺序</a:t>
            </a:r>
            <a:r>
              <a:rPr lang="en-US" altLang="zh-CN" u="sng" dirty="0">
                <a:solidFill>
                  <a:srgbClr val="3333FF"/>
                </a:solidFill>
                <a:latin typeface="Times New Roman" panose="02020603050405020304" pitchFamily="18" charset="0"/>
              </a:rPr>
              <a:t>.</a:t>
            </a:r>
            <a:endParaRPr lang="en-US" altLang="zh-CN" u="sng" dirty="0">
              <a:solidFill>
                <a:srgbClr val="3333FF"/>
              </a:solidFill>
              <a:latin typeface="Times New Roman" panose="02020603050405020304" pitchFamily="18" charset="0"/>
            </a:endParaRPr>
          </a:p>
        </p:txBody>
      </p:sp>
      <p:sp>
        <p:nvSpPr>
          <p:cNvPr id="29701" name="Text Box 5"/>
          <p:cNvSpPr txBox="1"/>
          <p:nvPr/>
        </p:nvSpPr>
        <p:spPr>
          <a:xfrm>
            <a:off x="1052513" y="4973638"/>
            <a:ext cx="3022600" cy="519112"/>
          </a:xfrm>
          <a:prstGeom prst="rect">
            <a:avLst/>
          </a:prstGeom>
          <a:noFill/>
          <a:ln w="9525">
            <a:noFill/>
          </a:ln>
        </p:spPr>
        <p:txBody>
          <a:bodyPr wrap="none">
            <a:spAutoFit/>
          </a:bodyPr>
          <a:p>
            <a:r>
              <a:rPr lang="zh-CN" altLang="en-US" dirty="0">
                <a:latin typeface="Times New Roman" panose="02020603050405020304" pitchFamily="18" charset="0"/>
              </a:rPr>
              <a:t>与最小项类似，有</a:t>
            </a:r>
            <a:endParaRPr lang="zh-CN" altLang="en-US" dirty="0">
              <a:latin typeface="Times New Roman" panose="02020603050405020304" pitchFamily="18" charset="0"/>
            </a:endParaRPr>
          </a:p>
        </p:txBody>
      </p:sp>
      <p:graphicFrame>
        <p:nvGraphicFramePr>
          <p:cNvPr id="29704" name="Object 8"/>
          <p:cNvGraphicFramePr>
            <a:graphicFrameLocks noChangeAspect="1"/>
          </p:cNvGraphicFramePr>
          <p:nvPr/>
        </p:nvGraphicFramePr>
        <p:xfrm>
          <a:off x="4430713" y="4668838"/>
          <a:ext cx="1587500" cy="1035050"/>
        </p:xfrm>
        <a:graphic>
          <a:graphicData uri="http://schemas.openxmlformats.org/presentationml/2006/ole">
            <mc:AlternateContent xmlns:mc="http://schemas.openxmlformats.org/markup-compatibility/2006">
              <mc:Choice xmlns:v="urn:schemas-microsoft-com:vml" Requires="v">
                <p:oleObj spid="_x0000_s3158" name="" r:id="rId1" imgW="1587500" imgH="1016000" progId="Equation.3">
                  <p:embed/>
                </p:oleObj>
              </mc:Choice>
              <mc:Fallback>
                <p:oleObj name="" r:id="rId1" imgW="1587500" imgH="1016000" progId="Equation.3">
                  <p:embed/>
                  <p:pic>
                    <p:nvPicPr>
                      <p:cNvPr id="0" name="图片 3157"/>
                      <p:cNvPicPr/>
                      <p:nvPr/>
                    </p:nvPicPr>
                    <p:blipFill>
                      <a:blip r:embed="rId2"/>
                      <a:stretch>
                        <a:fillRect/>
                      </a:stretch>
                    </p:blipFill>
                    <p:spPr>
                      <a:xfrm>
                        <a:off x="4430713" y="4668838"/>
                        <a:ext cx="1587500" cy="1035050"/>
                      </a:xfrm>
                      <a:prstGeom prst="rect">
                        <a:avLst/>
                      </a:prstGeom>
                      <a:noFill/>
                      <a:ln w="38100">
                        <a:noFill/>
                        <a:miter/>
                      </a:ln>
                    </p:spPr>
                  </p:pic>
                </p:oleObj>
              </mc:Fallback>
            </mc:AlternateContent>
          </a:graphicData>
        </a:graphic>
      </p:graphicFrame>
      <p:graphicFrame>
        <p:nvGraphicFramePr>
          <p:cNvPr id="29717" name="Object 21"/>
          <p:cNvGraphicFramePr>
            <a:graphicFrameLocks noChangeAspect="1"/>
          </p:cNvGraphicFramePr>
          <p:nvPr/>
        </p:nvGraphicFramePr>
        <p:xfrm>
          <a:off x="1092200" y="1620838"/>
          <a:ext cx="7500938" cy="442912"/>
        </p:xfrm>
        <a:graphic>
          <a:graphicData uri="http://schemas.openxmlformats.org/presentationml/2006/ole">
            <mc:AlternateContent xmlns:mc="http://schemas.openxmlformats.org/markup-compatibility/2006">
              <mc:Choice xmlns:v="urn:schemas-microsoft-com:vml" Requires="v">
                <p:oleObj spid="_x0000_s3160" name="" r:id="rId3" imgW="8432800" imgH="444500" progId="Equation.3">
                  <p:embed/>
                </p:oleObj>
              </mc:Choice>
              <mc:Fallback>
                <p:oleObj name="" r:id="rId3" imgW="8432800" imgH="444500" progId="Equation.3">
                  <p:embed/>
                  <p:pic>
                    <p:nvPicPr>
                      <p:cNvPr id="0" name="图片 3159"/>
                      <p:cNvPicPr/>
                      <p:nvPr/>
                    </p:nvPicPr>
                    <p:blipFill>
                      <a:blip r:embed="rId4"/>
                      <a:stretch>
                        <a:fillRect/>
                      </a:stretch>
                    </p:blipFill>
                    <p:spPr>
                      <a:xfrm>
                        <a:off x="1092200" y="1620838"/>
                        <a:ext cx="7500938" cy="442912"/>
                      </a:xfrm>
                      <a:prstGeom prst="rect">
                        <a:avLst/>
                      </a:prstGeom>
                      <a:noFill/>
                      <a:ln w="38100">
                        <a:noFill/>
                        <a:miter/>
                      </a:ln>
                    </p:spPr>
                  </p:pic>
                </p:oleObj>
              </mc:Fallback>
            </mc:AlternateContent>
          </a:graphicData>
        </a:graphic>
      </p:graphicFrame>
      <p:graphicFrame>
        <p:nvGraphicFramePr>
          <p:cNvPr id="29718" name="Object 22"/>
          <p:cNvGraphicFramePr>
            <a:graphicFrameLocks noChangeAspect="1"/>
          </p:cNvGraphicFramePr>
          <p:nvPr/>
        </p:nvGraphicFramePr>
        <p:xfrm>
          <a:off x="2463800" y="2243138"/>
          <a:ext cx="2197100" cy="430212"/>
        </p:xfrm>
        <a:graphic>
          <a:graphicData uri="http://schemas.openxmlformats.org/presentationml/2006/ole">
            <mc:AlternateContent xmlns:mc="http://schemas.openxmlformats.org/markup-compatibility/2006">
              <mc:Choice xmlns:v="urn:schemas-microsoft-com:vml" Requires="v">
                <p:oleObj spid="_x0000_s3157" name="" r:id="rId5" imgW="2197100" imgH="431800" progId="Equation.3">
                  <p:embed/>
                </p:oleObj>
              </mc:Choice>
              <mc:Fallback>
                <p:oleObj name="" r:id="rId5" imgW="2197100" imgH="431800" progId="Equation.3">
                  <p:embed/>
                  <p:pic>
                    <p:nvPicPr>
                      <p:cNvPr id="0" name="图片 3156"/>
                      <p:cNvPicPr/>
                      <p:nvPr/>
                    </p:nvPicPr>
                    <p:blipFill>
                      <a:blip r:embed="rId6"/>
                      <a:stretch>
                        <a:fillRect/>
                      </a:stretch>
                    </p:blipFill>
                    <p:spPr>
                      <a:xfrm>
                        <a:off x="2463800" y="2243138"/>
                        <a:ext cx="2197100" cy="430212"/>
                      </a:xfrm>
                      <a:prstGeom prst="rect">
                        <a:avLst/>
                      </a:prstGeom>
                      <a:noFill/>
                      <a:ln w="38100">
                        <a:noFill/>
                        <a:miter/>
                      </a:ln>
                    </p:spPr>
                  </p:pic>
                </p:oleObj>
              </mc:Fallback>
            </mc:AlternateContent>
          </a:graphicData>
        </a:graphic>
      </p:graphicFrame>
      <p:sp>
        <p:nvSpPr>
          <p:cNvPr id="12298" name="Text Box 23"/>
          <p:cNvSpPr txBox="1"/>
          <p:nvPr/>
        </p:nvSpPr>
        <p:spPr>
          <a:xfrm>
            <a:off x="1125538" y="873125"/>
            <a:ext cx="1260475" cy="519113"/>
          </a:xfrm>
          <a:prstGeom prst="rect">
            <a:avLst/>
          </a:prstGeom>
          <a:noFill/>
          <a:ln w="9525">
            <a:noFill/>
          </a:ln>
        </p:spPr>
        <p:txBody>
          <a:bodyPr wrap="none">
            <a:spAutoFit/>
          </a:bodyPr>
          <a:p>
            <a:r>
              <a:rPr lang="zh-CN" altLang="en-US" b="1" dirty="0">
                <a:latin typeface="Times New Roman" panose="02020603050405020304" pitchFamily="18" charset="0"/>
              </a:rPr>
              <a:t>例如：</a:t>
            </a:r>
            <a:endParaRPr lang="zh-CN" altLang="en-US" b="1" dirty="0">
              <a:latin typeface="Times New Roman" panose="02020603050405020304" pitchFamily="18" charset="0"/>
            </a:endParaRPr>
          </a:p>
        </p:txBody>
      </p:sp>
      <p:graphicFrame>
        <p:nvGraphicFramePr>
          <p:cNvPr id="29720" name="Object 24"/>
          <p:cNvGraphicFramePr>
            <a:graphicFrameLocks noChangeAspect="1"/>
          </p:cNvGraphicFramePr>
          <p:nvPr/>
        </p:nvGraphicFramePr>
        <p:xfrm>
          <a:off x="4732338" y="2271713"/>
          <a:ext cx="2146300" cy="404812"/>
        </p:xfrm>
        <a:graphic>
          <a:graphicData uri="http://schemas.openxmlformats.org/presentationml/2006/ole">
            <mc:AlternateContent xmlns:mc="http://schemas.openxmlformats.org/markup-compatibility/2006">
              <mc:Choice xmlns:v="urn:schemas-microsoft-com:vml" Requires="v">
                <p:oleObj spid="_x0000_s3156" name="" r:id="rId7" imgW="2145665" imgH="406400" progId="Equation.3">
                  <p:embed/>
                </p:oleObj>
              </mc:Choice>
              <mc:Fallback>
                <p:oleObj name="" r:id="rId7" imgW="2145665" imgH="406400" progId="Equation.3">
                  <p:embed/>
                  <p:pic>
                    <p:nvPicPr>
                      <p:cNvPr id="0" name="图片 3155"/>
                      <p:cNvPicPr/>
                      <p:nvPr/>
                    </p:nvPicPr>
                    <p:blipFill>
                      <a:blip r:embed="rId8"/>
                      <a:stretch>
                        <a:fillRect/>
                      </a:stretch>
                    </p:blipFill>
                    <p:spPr>
                      <a:xfrm>
                        <a:off x="4732338" y="2271713"/>
                        <a:ext cx="2146300" cy="404812"/>
                      </a:xfrm>
                      <a:prstGeom prst="rect">
                        <a:avLst/>
                      </a:prstGeom>
                      <a:noFill/>
                      <a:ln w="38100">
                        <a:noFill/>
                        <a:miter/>
                      </a:ln>
                    </p:spPr>
                  </p:pic>
                </p:oleObj>
              </mc:Fallback>
            </mc:AlternateContent>
          </a:graphicData>
        </a:graphic>
      </p:graphicFrame>
      <p:graphicFrame>
        <p:nvGraphicFramePr>
          <p:cNvPr id="29721" name="Object 25"/>
          <p:cNvGraphicFramePr>
            <a:graphicFrameLocks noChangeAspect="1"/>
          </p:cNvGraphicFramePr>
          <p:nvPr/>
        </p:nvGraphicFramePr>
        <p:xfrm>
          <a:off x="1651000" y="3346450"/>
          <a:ext cx="5824538" cy="611188"/>
        </p:xfrm>
        <a:graphic>
          <a:graphicData uri="http://schemas.openxmlformats.org/presentationml/2006/ole">
            <mc:AlternateContent xmlns:mc="http://schemas.openxmlformats.org/markup-compatibility/2006">
              <mc:Choice xmlns:v="urn:schemas-microsoft-com:vml" Requires="v">
                <p:oleObj spid="_x0000_s3159" name="" r:id="rId9" imgW="2413000" imgH="254000" progId="Equation.3">
                  <p:embed/>
                </p:oleObj>
              </mc:Choice>
              <mc:Fallback>
                <p:oleObj name="" r:id="rId9" imgW="2413000" imgH="254000" progId="Equation.3">
                  <p:embed/>
                  <p:pic>
                    <p:nvPicPr>
                      <p:cNvPr id="0" name="图片 3158"/>
                      <p:cNvPicPr/>
                      <p:nvPr/>
                    </p:nvPicPr>
                    <p:blipFill>
                      <a:blip r:embed="rId10"/>
                      <a:stretch>
                        <a:fillRect/>
                      </a:stretch>
                    </p:blipFill>
                    <p:spPr>
                      <a:xfrm>
                        <a:off x="1651000" y="3346450"/>
                        <a:ext cx="5824538" cy="611188"/>
                      </a:xfrm>
                      <a:prstGeom prst="rect">
                        <a:avLst/>
                      </a:prstGeom>
                      <a:noFill/>
                      <a:ln w="38100">
                        <a:noFill/>
                        <a:miter/>
                      </a:ln>
                    </p:spPr>
                  </p:pic>
                </p:oleObj>
              </mc:Fallback>
            </mc:AlternateContent>
          </a:graphicData>
        </a:graphic>
      </p:graphicFrame>
      <p:graphicFrame>
        <p:nvGraphicFramePr>
          <p:cNvPr id="29722" name="Object 26"/>
          <p:cNvGraphicFramePr>
            <a:graphicFrameLocks noChangeAspect="1"/>
          </p:cNvGraphicFramePr>
          <p:nvPr/>
        </p:nvGraphicFramePr>
        <p:xfrm>
          <a:off x="1069975" y="3875088"/>
          <a:ext cx="7115175" cy="938212"/>
        </p:xfrm>
        <a:graphic>
          <a:graphicData uri="http://schemas.openxmlformats.org/presentationml/2006/ole">
            <mc:AlternateContent xmlns:mc="http://schemas.openxmlformats.org/markup-compatibility/2006">
              <mc:Choice xmlns:v="urn:schemas-microsoft-com:vml" Requires="v">
                <p:oleObj spid="_x0000_s3161" name="" r:id="rId11" imgW="2971800" imgH="393700" progId="Equation.3">
                  <p:embed/>
                </p:oleObj>
              </mc:Choice>
              <mc:Fallback>
                <p:oleObj name="" r:id="rId11" imgW="2971800" imgH="393700" progId="Equation.3">
                  <p:embed/>
                  <p:pic>
                    <p:nvPicPr>
                      <p:cNvPr id="0" name="图片 3160"/>
                      <p:cNvPicPr/>
                      <p:nvPr/>
                    </p:nvPicPr>
                    <p:blipFill>
                      <a:blip r:embed="rId12"/>
                      <a:stretch>
                        <a:fillRect/>
                      </a:stretch>
                    </p:blipFill>
                    <p:spPr>
                      <a:xfrm>
                        <a:off x="1069975" y="3875088"/>
                        <a:ext cx="7115175" cy="9382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17"/>
                                        </p:tgtEl>
                                        <p:attrNameLst>
                                          <p:attrName>style.visibility</p:attrName>
                                        </p:attrNameLst>
                                      </p:cBhvr>
                                      <p:to>
                                        <p:strVal val="visible"/>
                                      </p:to>
                                    </p:set>
                                    <p:anim calcmode="lin" valueType="num">
                                      <p:cBhvr additive="base">
                                        <p:cTn id="7" dur="500" fill="hold"/>
                                        <p:tgtEl>
                                          <p:spTgt spid="29717"/>
                                        </p:tgtEl>
                                        <p:attrNameLst>
                                          <p:attrName>ppt_x</p:attrName>
                                        </p:attrNameLst>
                                      </p:cBhvr>
                                      <p:tavLst>
                                        <p:tav tm="0">
                                          <p:val>
                                            <p:strVal val="0-#ppt_w/2"/>
                                          </p:val>
                                        </p:tav>
                                        <p:tav tm="100000">
                                          <p:val>
                                            <p:strVal val="#ppt_x"/>
                                          </p:val>
                                        </p:tav>
                                      </p:tavLst>
                                    </p:anim>
                                    <p:anim calcmode="lin" valueType="num">
                                      <p:cBhvr additive="base">
                                        <p:cTn id="8" dur="500" fill="hold"/>
                                        <p:tgtEl>
                                          <p:spTgt spid="297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18"/>
                                        </p:tgtEl>
                                        <p:attrNameLst>
                                          <p:attrName>style.visibility</p:attrName>
                                        </p:attrNameLst>
                                      </p:cBhvr>
                                      <p:to>
                                        <p:strVal val="visible"/>
                                      </p:to>
                                    </p:set>
                                    <p:anim calcmode="lin" valueType="num">
                                      <p:cBhvr additive="base">
                                        <p:cTn id="13" dur="500" fill="hold"/>
                                        <p:tgtEl>
                                          <p:spTgt spid="29718"/>
                                        </p:tgtEl>
                                        <p:attrNameLst>
                                          <p:attrName>ppt_x</p:attrName>
                                        </p:attrNameLst>
                                      </p:cBhvr>
                                      <p:tavLst>
                                        <p:tav tm="0">
                                          <p:val>
                                            <p:strVal val="0-#ppt_w/2"/>
                                          </p:val>
                                        </p:tav>
                                        <p:tav tm="100000">
                                          <p:val>
                                            <p:strVal val="#ppt_x"/>
                                          </p:val>
                                        </p:tav>
                                      </p:tavLst>
                                    </p:anim>
                                    <p:anim calcmode="lin" valueType="num">
                                      <p:cBhvr additive="base">
                                        <p:cTn id="14" dur="500" fill="hold"/>
                                        <p:tgtEl>
                                          <p:spTgt spid="297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20"/>
                                        </p:tgtEl>
                                        <p:attrNameLst>
                                          <p:attrName>style.visibility</p:attrName>
                                        </p:attrNameLst>
                                      </p:cBhvr>
                                      <p:to>
                                        <p:strVal val="visible"/>
                                      </p:to>
                                    </p:set>
                                    <p:anim calcmode="lin" valueType="num">
                                      <p:cBhvr additive="base">
                                        <p:cTn id="19" dur="500" fill="hold"/>
                                        <p:tgtEl>
                                          <p:spTgt spid="29720"/>
                                        </p:tgtEl>
                                        <p:attrNameLst>
                                          <p:attrName>ppt_x</p:attrName>
                                        </p:attrNameLst>
                                      </p:cBhvr>
                                      <p:tavLst>
                                        <p:tav tm="0">
                                          <p:val>
                                            <p:strVal val="0-#ppt_w/2"/>
                                          </p:val>
                                        </p:tav>
                                        <p:tav tm="100000">
                                          <p:val>
                                            <p:strVal val="#ppt_x"/>
                                          </p:val>
                                        </p:tav>
                                      </p:tavLst>
                                    </p:anim>
                                    <p:anim calcmode="lin" valueType="num">
                                      <p:cBhvr additive="base">
                                        <p:cTn id="20" dur="500" fill="hold"/>
                                        <p:tgtEl>
                                          <p:spTgt spid="297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700"/>
                                        </p:tgtEl>
                                        <p:attrNameLst>
                                          <p:attrName>style.visibility</p:attrName>
                                        </p:attrNameLst>
                                      </p:cBhvr>
                                      <p:to>
                                        <p:strVal val="visible"/>
                                      </p:to>
                                    </p:set>
                                    <p:anim calcmode="lin" valueType="num">
                                      <p:cBhvr additive="base">
                                        <p:cTn id="25" dur="500" fill="hold"/>
                                        <p:tgtEl>
                                          <p:spTgt spid="29700"/>
                                        </p:tgtEl>
                                        <p:attrNameLst>
                                          <p:attrName>ppt_x</p:attrName>
                                        </p:attrNameLst>
                                      </p:cBhvr>
                                      <p:tavLst>
                                        <p:tav tm="0">
                                          <p:val>
                                            <p:strVal val="0-#ppt_w/2"/>
                                          </p:val>
                                        </p:tav>
                                        <p:tav tm="100000">
                                          <p:val>
                                            <p:strVal val="#ppt_x"/>
                                          </p:val>
                                        </p:tav>
                                      </p:tavLst>
                                    </p:anim>
                                    <p:anim calcmode="lin" valueType="num">
                                      <p:cBhvr additive="base">
                                        <p:cTn id="26"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721"/>
                                        </p:tgtEl>
                                        <p:attrNameLst>
                                          <p:attrName>style.visibility</p:attrName>
                                        </p:attrNameLst>
                                      </p:cBhvr>
                                      <p:to>
                                        <p:strVal val="visible"/>
                                      </p:to>
                                    </p:set>
                                    <p:anim calcmode="lin" valueType="num">
                                      <p:cBhvr additive="base">
                                        <p:cTn id="31" dur="500" fill="hold"/>
                                        <p:tgtEl>
                                          <p:spTgt spid="29721"/>
                                        </p:tgtEl>
                                        <p:attrNameLst>
                                          <p:attrName>ppt_x</p:attrName>
                                        </p:attrNameLst>
                                      </p:cBhvr>
                                      <p:tavLst>
                                        <p:tav tm="0">
                                          <p:val>
                                            <p:strVal val="0-#ppt_w/2"/>
                                          </p:val>
                                        </p:tav>
                                        <p:tav tm="100000">
                                          <p:val>
                                            <p:strVal val="#ppt_x"/>
                                          </p:val>
                                        </p:tav>
                                      </p:tavLst>
                                    </p:anim>
                                    <p:anim calcmode="lin" valueType="num">
                                      <p:cBhvr additive="base">
                                        <p:cTn id="32" dur="500" fill="hold"/>
                                        <p:tgtEl>
                                          <p:spTgt spid="297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722"/>
                                        </p:tgtEl>
                                        <p:attrNameLst>
                                          <p:attrName>style.visibility</p:attrName>
                                        </p:attrNameLst>
                                      </p:cBhvr>
                                      <p:to>
                                        <p:strVal val="visible"/>
                                      </p:to>
                                    </p:set>
                                    <p:anim calcmode="lin" valueType="num">
                                      <p:cBhvr additive="base">
                                        <p:cTn id="37" dur="500" fill="hold"/>
                                        <p:tgtEl>
                                          <p:spTgt spid="29722"/>
                                        </p:tgtEl>
                                        <p:attrNameLst>
                                          <p:attrName>ppt_x</p:attrName>
                                        </p:attrNameLst>
                                      </p:cBhvr>
                                      <p:tavLst>
                                        <p:tav tm="0">
                                          <p:val>
                                            <p:strVal val="0-#ppt_w/2"/>
                                          </p:val>
                                        </p:tav>
                                        <p:tav tm="100000">
                                          <p:val>
                                            <p:strVal val="#ppt_x"/>
                                          </p:val>
                                        </p:tav>
                                      </p:tavLst>
                                    </p:anim>
                                    <p:anim calcmode="lin" valueType="num">
                                      <p:cBhvr additive="base">
                                        <p:cTn id="38" dur="500" fill="hold"/>
                                        <p:tgtEl>
                                          <p:spTgt spid="2972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701"/>
                                        </p:tgtEl>
                                        <p:attrNameLst>
                                          <p:attrName>style.visibility</p:attrName>
                                        </p:attrNameLst>
                                      </p:cBhvr>
                                      <p:to>
                                        <p:strVal val="visible"/>
                                      </p:to>
                                    </p:set>
                                    <p:anim calcmode="lin" valueType="num">
                                      <p:cBhvr additive="base">
                                        <p:cTn id="43" dur="500" fill="hold"/>
                                        <p:tgtEl>
                                          <p:spTgt spid="29701"/>
                                        </p:tgtEl>
                                        <p:attrNameLst>
                                          <p:attrName>ppt_x</p:attrName>
                                        </p:attrNameLst>
                                      </p:cBhvr>
                                      <p:tavLst>
                                        <p:tav tm="0">
                                          <p:val>
                                            <p:strVal val="0-#ppt_w/2"/>
                                          </p:val>
                                        </p:tav>
                                        <p:tav tm="100000">
                                          <p:val>
                                            <p:strVal val="#ppt_x"/>
                                          </p:val>
                                        </p:tav>
                                      </p:tavLst>
                                    </p:anim>
                                    <p:anim calcmode="lin" valueType="num">
                                      <p:cBhvr additive="base">
                                        <p:cTn id="44"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9704"/>
                                        </p:tgtEl>
                                        <p:attrNameLst>
                                          <p:attrName>style.visibility</p:attrName>
                                        </p:attrNameLst>
                                      </p:cBhvr>
                                      <p:to>
                                        <p:strVal val="visible"/>
                                      </p:to>
                                    </p:set>
                                    <p:anim calcmode="lin" valueType="num">
                                      <p:cBhvr additive="base">
                                        <p:cTn id="49" dur="500" fill="hold"/>
                                        <p:tgtEl>
                                          <p:spTgt spid="29704"/>
                                        </p:tgtEl>
                                        <p:attrNameLst>
                                          <p:attrName>ppt_x</p:attrName>
                                        </p:attrNameLst>
                                      </p:cBhvr>
                                      <p:tavLst>
                                        <p:tav tm="0">
                                          <p:val>
                                            <p:strVal val="0-#ppt_w/2"/>
                                          </p:val>
                                        </p:tav>
                                        <p:tav tm="100000">
                                          <p:val>
                                            <p:strVal val="#ppt_x"/>
                                          </p:val>
                                        </p:tav>
                                      </p:tavLst>
                                    </p:anim>
                                    <p:anim calcmode="lin" valueType="num">
                                      <p:cBhvr additive="base">
                                        <p:cTn id="50" dur="500" fill="hold"/>
                                        <p:tgtEl>
                                          <p:spTgt spid="297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Text Box 2"/>
          <p:cNvSpPr txBox="1"/>
          <p:nvPr/>
        </p:nvSpPr>
        <p:spPr>
          <a:xfrm>
            <a:off x="628650" y="539750"/>
            <a:ext cx="2698750" cy="523875"/>
          </a:xfrm>
          <a:prstGeom prst="rect">
            <a:avLst/>
          </a:prstGeom>
          <a:noFill/>
          <a:ln w="9525">
            <a:noFill/>
          </a:ln>
        </p:spPr>
        <p:txBody>
          <a:bodyPr wrap="none">
            <a:spAutoFit/>
          </a:bodyPr>
          <a:p>
            <a:r>
              <a:rPr lang="zh-CN" altLang="en-US" b="1" dirty="0">
                <a:solidFill>
                  <a:srgbClr val="C00000"/>
                </a:solidFill>
                <a:latin typeface="Times New Roman" panose="02020603050405020304" pitchFamily="18" charset="0"/>
              </a:rPr>
              <a:t>最大项的性质：</a:t>
            </a:r>
            <a:endParaRPr lang="zh-CN" altLang="en-US" b="1" dirty="0">
              <a:solidFill>
                <a:srgbClr val="C00000"/>
              </a:solidFill>
              <a:latin typeface="Times New Roman" panose="02020603050405020304" pitchFamily="18" charset="0"/>
            </a:endParaRPr>
          </a:p>
        </p:txBody>
      </p:sp>
      <p:sp>
        <p:nvSpPr>
          <p:cNvPr id="106499" name="Text Box 3"/>
          <p:cNvSpPr txBox="1"/>
          <p:nvPr/>
        </p:nvSpPr>
        <p:spPr>
          <a:xfrm>
            <a:off x="682625" y="2371725"/>
            <a:ext cx="8443913" cy="1644650"/>
          </a:xfrm>
          <a:prstGeom prst="rect">
            <a:avLst/>
          </a:prstGeom>
          <a:noFill/>
          <a:ln w="9525">
            <a:noFill/>
          </a:ln>
        </p:spPr>
        <p:txBody>
          <a:bodyPr wrap="none">
            <a:spAutoFit/>
          </a:bodyPr>
          <a:p>
            <a:pPr>
              <a:lnSpc>
                <a:spcPct val="120000"/>
              </a:lnSpc>
            </a:pPr>
            <a:r>
              <a:rPr lang="en-US" altLang="zh-CN" dirty="0">
                <a:latin typeface="Times New Roman" panose="02020603050405020304" pitchFamily="18" charset="0"/>
              </a:rPr>
              <a:t>2</a:t>
            </a:r>
            <a:r>
              <a:rPr lang="zh-CN" altLang="en-US" dirty="0">
                <a:latin typeface="Times New Roman" panose="02020603050405020304" pitchFamily="18" charset="0"/>
              </a:rPr>
              <a:t>）当函数以最大项之积形式表示时，可很容易列出</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函数及反函数的真值表（在真值表中，函数所包含的</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最大项填“</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2" name="Group 14"/>
          <p:cNvGrpSpPr/>
          <p:nvPr/>
        </p:nvGrpSpPr>
        <p:grpSpPr>
          <a:xfrm>
            <a:off x="700088" y="3898900"/>
            <a:ext cx="5387975" cy="635000"/>
            <a:chOff x="448" y="1860"/>
            <a:chExt cx="3394" cy="400"/>
          </a:xfrm>
        </p:grpSpPr>
        <p:sp>
          <p:nvSpPr>
            <p:cNvPr id="13325" name="Text Box 5"/>
            <p:cNvSpPr txBox="1"/>
            <p:nvPr/>
          </p:nvSpPr>
          <p:spPr>
            <a:xfrm>
              <a:off x="448" y="1874"/>
              <a:ext cx="676" cy="327"/>
            </a:xfrm>
            <a:prstGeom prst="rect">
              <a:avLst/>
            </a:prstGeom>
            <a:noFill/>
            <a:ln w="9525">
              <a:noFill/>
            </a:ln>
          </p:spPr>
          <p:txBody>
            <a:bodyPr wrap="none">
              <a:spAutoFit/>
            </a:bodyPr>
            <a:p>
              <a:r>
                <a:rPr lang="en-US" altLang="zh-CN" dirty="0">
                  <a:latin typeface="Times New Roman" panose="02020603050405020304" pitchFamily="18" charset="0"/>
                </a:rPr>
                <a:t>3</a:t>
              </a:r>
              <a:r>
                <a:rPr lang="zh-CN" altLang="en-US" dirty="0">
                  <a:latin typeface="Times New Roman" panose="02020603050405020304" pitchFamily="18" charset="0"/>
                </a:rPr>
                <a:t>）当</a:t>
              </a:r>
              <a:endParaRPr lang="zh-CN" altLang="en-US" dirty="0">
                <a:latin typeface="Times New Roman" panose="02020603050405020304" pitchFamily="18" charset="0"/>
              </a:endParaRPr>
            </a:p>
          </p:txBody>
        </p:sp>
        <p:graphicFrame>
          <p:nvGraphicFramePr>
            <p:cNvPr id="13314" name="Object 6"/>
            <p:cNvGraphicFramePr>
              <a:graphicFrameLocks noChangeAspect="1"/>
            </p:cNvGraphicFramePr>
            <p:nvPr/>
          </p:nvGraphicFramePr>
          <p:xfrm>
            <a:off x="1177" y="1904"/>
            <a:ext cx="565" cy="339"/>
          </p:xfrm>
          <a:graphic>
            <a:graphicData uri="http://schemas.openxmlformats.org/presentationml/2006/ole">
              <mc:AlternateContent xmlns:mc="http://schemas.openxmlformats.org/markup-compatibility/2006">
                <mc:Choice xmlns:v="urn:schemas-microsoft-com:vml" Requires="v">
                  <p:oleObj spid="_x0000_s3162" name="" r:id="rId1" imgW="317500" imgH="190500" progId="Equation.3">
                    <p:embed/>
                  </p:oleObj>
                </mc:Choice>
                <mc:Fallback>
                  <p:oleObj name="" r:id="rId1" imgW="317500" imgH="190500" progId="Equation.3">
                    <p:embed/>
                    <p:pic>
                      <p:nvPicPr>
                        <p:cNvPr id="0" name="图片 3161"/>
                        <p:cNvPicPr/>
                        <p:nvPr/>
                      </p:nvPicPr>
                      <p:blipFill>
                        <a:blip r:embed="rId2"/>
                        <a:stretch>
                          <a:fillRect/>
                        </a:stretch>
                      </p:blipFill>
                      <p:spPr>
                        <a:xfrm>
                          <a:off x="1177" y="1904"/>
                          <a:ext cx="565" cy="339"/>
                        </a:xfrm>
                        <a:prstGeom prst="rect">
                          <a:avLst/>
                        </a:prstGeom>
                        <a:noFill/>
                        <a:ln w="38100">
                          <a:noFill/>
                          <a:miter/>
                        </a:ln>
                      </p:spPr>
                    </p:pic>
                  </p:oleObj>
                </mc:Fallback>
              </mc:AlternateContent>
            </a:graphicData>
          </a:graphic>
        </p:graphicFrame>
        <p:sp>
          <p:nvSpPr>
            <p:cNvPr id="13326" name="Text Box 7"/>
            <p:cNvSpPr txBox="1"/>
            <p:nvPr/>
          </p:nvSpPr>
          <p:spPr>
            <a:xfrm>
              <a:off x="1842" y="1860"/>
              <a:ext cx="564" cy="327"/>
            </a:xfrm>
            <a:prstGeom prst="rect">
              <a:avLst/>
            </a:prstGeom>
            <a:noFill/>
            <a:ln w="9525">
              <a:noFill/>
            </a:ln>
          </p:spPr>
          <p:txBody>
            <a:bodyPr wrap="none">
              <a:spAutoFit/>
            </a:bodyPr>
            <a:p>
              <a:r>
                <a:rPr lang="zh-CN" altLang="en-US" dirty="0">
                  <a:latin typeface="Times New Roman" panose="02020603050405020304" pitchFamily="18" charset="0"/>
                </a:rPr>
                <a:t>时，</a:t>
              </a:r>
              <a:endParaRPr lang="zh-CN" altLang="en-US" dirty="0">
                <a:latin typeface="Times New Roman" panose="02020603050405020304" pitchFamily="18" charset="0"/>
              </a:endParaRPr>
            </a:p>
          </p:txBody>
        </p:sp>
        <p:graphicFrame>
          <p:nvGraphicFramePr>
            <p:cNvPr id="13315" name="Object 8"/>
            <p:cNvGraphicFramePr>
              <a:graphicFrameLocks noChangeAspect="1"/>
            </p:cNvGraphicFramePr>
            <p:nvPr/>
          </p:nvGraphicFramePr>
          <p:xfrm>
            <a:off x="2265" y="1877"/>
            <a:ext cx="1250" cy="383"/>
          </p:xfrm>
          <a:graphic>
            <a:graphicData uri="http://schemas.openxmlformats.org/presentationml/2006/ole">
              <mc:AlternateContent xmlns:mc="http://schemas.openxmlformats.org/markup-compatibility/2006">
                <mc:Choice xmlns:v="urn:schemas-microsoft-com:vml" Requires="v">
                  <p:oleObj spid="_x0000_s3155" name="" r:id="rId3" imgW="787400" imgH="241300" progId="Equation.3">
                    <p:embed/>
                  </p:oleObj>
                </mc:Choice>
                <mc:Fallback>
                  <p:oleObj name="" r:id="rId3" imgW="787400" imgH="241300" progId="Equation.3">
                    <p:embed/>
                    <p:pic>
                      <p:nvPicPr>
                        <p:cNvPr id="0" name="图片 3154"/>
                        <p:cNvPicPr/>
                        <p:nvPr/>
                      </p:nvPicPr>
                      <p:blipFill>
                        <a:blip r:embed="rId4"/>
                        <a:stretch>
                          <a:fillRect/>
                        </a:stretch>
                      </p:blipFill>
                      <p:spPr>
                        <a:xfrm>
                          <a:off x="2265" y="1877"/>
                          <a:ext cx="1250" cy="383"/>
                        </a:xfrm>
                        <a:prstGeom prst="rect">
                          <a:avLst/>
                        </a:prstGeom>
                        <a:noFill/>
                        <a:ln w="38100">
                          <a:noFill/>
                          <a:miter/>
                        </a:ln>
                      </p:spPr>
                    </p:pic>
                  </p:oleObj>
                </mc:Fallback>
              </mc:AlternateContent>
            </a:graphicData>
          </a:graphic>
        </p:graphicFrame>
        <p:sp>
          <p:nvSpPr>
            <p:cNvPr id="13327" name="Text Box 9"/>
            <p:cNvSpPr txBox="1"/>
            <p:nvPr/>
          </p:nvSpPr>
          <p:spPr>
            <a:xfrm>
              <a:off x="3502" y="1871"/>
              <a:ext cx="340" cy="327"/>
            </a:xfrm>
            <a:prstGeom prst="rect">
              <a:avLst/>
            </a:prstGeom>
            <a:noFill/>
            <a:ln w="9525">
              <a:noFill/>
            </a:ln>
          </p:spPr>
          <p:txBody>
            <a:bodyPr wrap="none">
              <a:spAutoFit/>
            </a:bodyPr>
            <a:p>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sp>
        <p:nvSpPr>
          <p:cNvPr id="106506" name="Text Box 10"/>
          <p:cNvSpPr txBox="1"/>
          <p:nvPr/>
        </p:nvSpPr>
        <p:spPr>
          <a:xfrm>
            <a:off x="684213" y="4505325"/>
            <a:ext cx="5391150" cy="523875"/>
          </a:xfrm>
          <a:prstGeom prst="rect">
            <a:avLst/>
          </a:prstGeom>
          <a:noFill/>
          <a:ln w="9525">
            <a:noFill/>
          </a:ln>
        </p:spPr>
        <p:txBody>
          <a:bodyPr wrap="none">
            <a:spAutoFit/>
          </a:bodyPr>
          <a:p>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n</a:t>
            </a:r>
            <a:r>
              <a:rPr lang="zh-CN" altLang="en-US" dirty="0">
                <a:latin typeface="Times New Roman" panose="02020603050405020304" pitchFamily="18" charset="0"/>
              </a:rPr>
              <a:t>变量的最大项有</a:t>
            </a:r>
            <a:r>
              <a:rPr lang="en-US" altLang="zh-CN" dirty="0">
                <a:latin typeface="Times New Roman" panose="02020603050405020304" pitchFamily="18" charset="0"/>
              </a:rPr>
              <a:t>n</a:t>
            </a:r>
            <a:r>
              <a:rPr lang="zh-CN" altLang="en-US" dirty="0">
                <a:latin typeface="Times New Roman" panose="02020603050405020304" pitchFamily="18" charset="0"/>
              </a:rPr>
              <a:t>个相邻项。</a:t>
            </a:r>
            <a:endParaRPr lang="zh-CN" altLang="en-US" dirty="0">
              <a:latin typeface="Times New Roman" panose="02020603050405020304" pitchFamily="18" charset="0"/>
            </a:endParaRPr>
          </a:p>
        </p:txBody>
      </p:sp>
      <p:sp>
        <p:nvSpPr>
          <p:cNvPr id="106507" name="Text Box 11"/>
          <p:cNvSpPr txBox="1"/>
          <p:nvPr/>
        </p:nvSpPr>
        <p:spPr>
          <a:xfrm>
            <a:off x="1077913" y="5062538"/>
            <a:ext cx="8442325" cy="523875"/>
          </a:xfrm>
          <a:prstGeom prst="rect">
            <a:avLst/>
          </a:prstGeom>
          <a:noFill/>
          <a:ln w="9525">
            <a:noFill/>
          </a:ln>
        </p:spPr>
        <p:txBody>
          <a:bodyPr wrap="none">
            <a:spAutoFit/>
          </a:bodyPr>
          <a:p>
            <a:r>
              <a:rPr lang="zh-CN" altLang="en-US" dirty="0">
                <a:solidFill>
                  <a:srgbClr val="0000FF"/>
                </a:solidFill>
                <a:latin typeface="Times New Roman" panose="02020603050405020304" pitchFamily="18" charset="0"/>
              </a:rPr>
              <a:t>相邻项</a:t>
            </a:r>
            <a:r>
              <a:rPr lang="en-US" altLang="zh-CN" dirty="0">
                <a:latin typeface="Times New Roman" panose="02020603050405020304" pitchFamily="18" charset="0"/>
              </a:rPr>
              <a:t>:</a:t>
            </a:r>
            <a:r>
              <a:rPr lang="zh-CN" altLang="en-US" dirty="0">
                <a:latin typeface="Times New Roman" panose="02020603050405020304" pitchFamily="18" charset="0"/>
              </a:rPr>
              <a:t>只有一个变量不同（以相反的形式出现）。</a:t>
            </a:r>
            <a:endParaRPr lang="zh-CN" altLang="en-US" dirty="0">
              <a:latin typeface="Times New Roman" panose="02020603050405020304" pitchFamily="18" charset="0"/>
            </a:endParaRPr>
          </a:p>
        </p:txBody>
      </p:sp>
      <p:sp>
        <p:nvSpPr>
          <p:cNvPr id="106508" name="Text Box 12"/>
          <p:cNvSpPr txBox="1"/>
          <p:nvPr/>
        </p:nvSpPr>
        <p:spPr>
          <a:xfrm>
            <a:off x="2392363" y="5711825"/>
            <a:ext cx="5124450" cy="519113"/>
          </a:xfrm>
          <a:prstGeom prst="rect">
            <a:avLst/>
          </a:prstGeom>
          <a:noFill/>
          <a:ln w="9525">
            <a:noFill/>
          </a:ln>
        </p:spPr>
        <p:txBody>
          <a:bodyPr wrap="none">
            <a:spAutoFit/>
          </a:bodyPr>
          <a:p>
            <a:r>
              <a:rPr lang="zh-CN" altLang="en-US" dirty="0">
                <a:latin typeface="Times New Roman" panose="02020603050405020304" pitchFamily="18" charset="0"/>
              </a:rPr>
              <a:t>一对相邻项可以消去一个变量。</a:t>
            </a:r>
            <a:endParaRPr lang="zh-CN" altLang="en-US" dirty="0">
              <a:latin typeface="Times New Roman" panose="02020603050405020304" pitchFamily="18" charset="0"/>
            </a:endParaRPr>
          </a:p>
        </p:txBody>
      </p:sp>
      <p:grpSp>
        <p:nvGrpSpPr>
          <p:cNvPr id="3" name="组合 14"/>
          <p:cNvGrpSpPr/>
          <p:nvPr/>
        </p:nvGrpSpPr>
        <p:grpSpPr>
          <a:xfrm>
            <a:off x="698500" y="1058863"/>
            <a:ext cx="8251825" cy="1384300"/>
            <a:chOff x="699247" y="1144372"/>
            <a:chExt cx="8251115" cy="1384995"/>
          </a:xfrm>
        </p:grpSpPr>
        <p:sp>
          <p:nvSpPr>
            <p:cNvPr id="13323" name="矩形 15"/>
            <p:cNvSpPr/>
            <p:nvPr/>
          </p:nvSpPr>
          <p:spPr>
            <a:xfrm>
              <a:off x="699247" y="1144372"/>
              <a:ext cx="8251115" cy="1384995"/>
            </a:xfrm>
            <a:prstGeom prst="rect">
              <a:avLst/>
            </a:prstGeom>
            <a:noFill/>
            <a:ln w="9525">
              <a:noFill/>
            </a:ln>
          </p:spPr>
          <p:txBody>
            <a:bodyPr>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对任何一个最大项</a:t>
              </a:r>
              <a:r>
                <a:rPr lang="en-US" altLang="zh-CN" dirty="0">
                  <a:latin typeface="Times New Roman" panose="02020603050405020304" pitchFamily="18" charset="0"/>
                </a:rPr>
                <a:t>Mi</a:t>
              </a:r>
              <a:r>
                <a:rPr lang="zh-CN" altLang="en-US" dirty="0">
                  <a:latin typeface="Times New Roman" panose="02020603050405020304" pitchFamily="18" charset="0"/>
                </a:rPr>
                <a:t>，只有一组变量的取值能使其值为</a:t>
              </a:r>
              <a:r>
                <a:rPr lang="en-US" altLang="zh-CN" dirty="0">
                  <a:latin typeface="Times New Roman" panose="02020603050405020304" pitchFamily="18" charset="0"/>
                </a:rPr>
                <a:t>0</a:t>
              </a:r>
              <a:r>
                <a:rPr lang="zh-CN" altLang="en-US" dirty="0">
                  <a:latin typeface="Times New Roman" panose="02020603050405020304" pitchFamily="18" charset="0"/>
                </a:rPr>
                <a:t>。例</a:t>
              </a:r>
              <a:r>
                <a:rPr lang="en-US" altLang="zh-CN" dirty="0">
                  <a:latin typeface="Times New Roman" panose="02020603050405020304" pitchFamily="18" charset="0"/>
                </a:rPr>
                <a:t>A+B+C</a:t>
              </a:r>
              <a:r>
                <a:rPr lang="zh-CN" altLang="en-US" dirty="0">
                  <a:latin typeface="Times New Roman" panose="02020603050405020304" pitchFamily="18" charset="0"/>
                </a:rPr>
                <a:t>，只有在</a:t>
              </a:r>
              <a:r>
                <a:rPr lang="en-US" altLang="zh-CN" dirty="0">
                  <a:latin typeface="Times New Roman" panose="02020603050405020304" pitchFamily="18" charset="0"/>
                </a:rPr>
                <a:t>A,B,C</a:t>
              </a:r>
              <a:r>
                <a:rPr lang="zh-CN" altLang="en-US" dirty="0">
                  <a:latin typeface="Times New Roman" panose="02020603050405020304" pitchFamily="18" charset="0"/>
                </a:rPr>
                <a:t>的取值分别为</a:t>
              </a:r>
              <a:r>
                <a:rPr lang="en-US" altLang="zh-CN" dirty="0">
                  <a:latin typeface="Times New Roman" panose="02020603050405020304" pitchFamily="18" charset="0"/>
                </a:rPr>
                <a:t>0,1,0</a:t>
              </a:r>
              <a:r>
                <a:rPr lang="zh-CN" altLang="en-US" dirty="0">
                  <a:latin typeface="Times New Roman" panose="02020603050405020304" pitchFamily="18" charset="0"/>
                </a:rPr>
                <a:t>时，其值才为</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cxnSp>
          <p:nvCxnSpPr>
            <p:cNvPr id="17" name="直接连接符 16"/>
            <p:cNvCxnSpPr/>
            <p:nvPr/>
          </p:nvCxnSpPr>
          <p:spPr>
            <a:xfrm>
              <a:off x="3237442" y="1646274"/>
              <a:ext cx="204769" cy="11118"/>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gtEl>
                                        <p:attrNameLst>
                                          <p:attrName>style.visibility</p:attrName>
                                        </p:attrNameLst>
                                      </p:cBhvr>
                                      <p:to>
                                        <p:strVal val="visible"/>
                                      </p:to>
                                    </p:set>
                                    <p:anim calcmode="lin" valueType="num">
                                      <p:cBhvr additive="base">
                                        <p:cTn id="13" dur="500" fill="hold"/>
                                        <p:tgtEl>
                                          <p:spTgt spid="106499"/>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06"/>
                                        </p:tgtEl>
                                        <p:attrNameLst>
                                          <p:attrName>style.visibility</p:attrName>
                                        </p:attrNameLst>
                                      </p:cBhvr>
                                      <p:to>
                                        <p:strVal val="visible"/>
                                      </p:to>
                                    </p:set>
                                    <p:anim calcmode="lin" valueType="num">
                                      <p:cBhvr additive="base">
                                        <p:cTn id="25" dur="500" fill="hold"/>
                                        <p:tgtEl>
                                          <p:spTgt spid="106506"/>
                                        </p:tgtEl>
                                        <p:attrNameLst>
                                          <p:attrName>ppt_x</p:attrName>
                                        </p:attrNameLst>
                                      </p:cBhvr>
                                      <p:tavLst>
                                        <p:tav tm="0">
                                          <p:val>
                                            <p:strVal val="0-#ppt_w/2"/>
                                          </p:val>
                                        </p:tav>
                                        <p:tav tm="100000">
                                          <p:val>
                                            <p:strVal val="#ppt_x"/>
                                          </p:val>
                                        </p:tav>
                                      </p:tavLst>
                                    </p:anim>
                                    <p:anim calcmode="lin" valueType="num">
                                      <p:cBhvr additive="base">
                                        <p:cTn id="26" dur="500" fill="hold"/>
                                        <p:tgtEl>
                                          <p:spTgt spid="1065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507"/>
                                        </p:tgtEl>
                                        <p:attrNameLst>
                                          <p:attrName>style.visibility</p:attrName>
                                        </p:attrNameLst>
                                      </p:cBhvr>
                                      <p:to>
                                        <p:strVal val="visible"/>
                                      </p:to>
                                    </p:set>
                                    <p:anim calcmode="lin" valueType="num">
                                      <p:cBhvr additive="base">
                                        <p:cTn id="31" dur="500" fill="hold"/>
                                        <p:tgtEl>
                                          <p:spTgt spid="106507"/>
                                        </p:tgtEl>
                                        <p:attrNameLst>
                                          <p:attrName>ppt_x</p:attrName>
                                        </p:attrNameLst>
                                      </p:cBhvr>
                                      <p:tavLst>
                                        <p:tav tm="0">
                                          <p:val>
                                            <p:strVal val="0-#ppt_w/2"/>
                                          </p:val>
                                        </p:tav>
                                        <p:tav tm="100000">
                                          <p:val>
                                            <p:strVal val="#ppt_x"/>
                                          </p:val>
                                        </p:tav>
                                      </p:tavLst>
                                    </p:anim>
                                    <p:anim calcmode="lin" valueType="num">
                                      <p:cBhvr additive="base">
                                        <p:cTn id="32" dur="500" fill="hold"/>
                                        <p:tgtEl>
                                          <p:spTgt spid="10650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6508"/>
                                        </p:tgtEl>
                                        <p:attrNameLst>
                                          <p:attrName>style.visibility</p:attrName>
                                        </p:attrNameLst>
                                      </p:cBhvr>
                                      <p:to>
                                        <p:strVal val="visible"/>
                                      </p:to>
                                    </p:set>
                                    <p:anim calcmode="lin" valueType="num">
                                      <p:cBhvr additive="base">
                                        <p:cTn id="37" dur="500" fill="hold"/>
                                        <p:tgtEl>
                                          <p:spTgt spid="106508"/>
                                        </p:tgtEl>
                                        <p:attrNameLst>
                                          <p:attrName>ppt_x</p:attrName>
                                        </p:attrNameLst>
                                      </p:cBhvr>
                                      <p:tavLst>
                                        <p:tav tm="0">
                                          <p:val>
                                            <p:strVal val="0-#ppt_w/2"/>
                                          </p:val>
                                        </p:tav>
                                        <p:tav tm="100000">
                                          <p:val>
                                            <p:strVal val="#ppt_x"/>
                                          </p:val>
                                        </p:tav>
                                      </p:tavLst>
                                    </p:anim>
                                    <p:anim calcmode="lin" valueType="num">
                                      <p:cBhvr additive="base">
                                        <p:cTn id="38" dur="500" fill="hold"/>
                                        <p:tgtEl>
                                          <p:spTgt spid="106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6" grpId="0"/>
      <p:bldP spid="106507" grpId="0"/>
      <p:bldP spid="10650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6" name="Text Box 4"/>
          <p:cNvSpPr txBox="1">
            <a:spLocks noChangeArrowheads="1"/>
          </p:cNvSpPr>
          <p:nvPr/>
        </p:nvSpPr>
        <p:spPr bwMode="auto">
          <a:xfrm>
            <a:off x="677863" y="528638"/>
            <a:ext cx="4481513"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三、两种标准形式的转换：</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05477" name="Text Box 5"/>
          <p:cNvSpPr txBox="1"/>
          <p:nvPr/>
        </p:nvSpPr>
        <p:spPr>
          <a:xfrm>
            <a:off x="877888" y="1092200"/>
            <a:ext cx="7602537" cy="94615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以最小项之和的形式表示的函数可以转换成最大项之积的形式，反之亦然。</a:t>
            </a:r>
            <a:endParaRPr lang="zh-CN" altLang="en-US" dirty="0">
              <a:latin typeface="Times New Roman" panose="02020603050405020304" pitchFamily="18" charset="0"/>
            </a:endParaRPr>
          </a:p>
        </p:txBody>
      </p:sp>
      <p:graphicFrame>
        <p:nvGraphicFramePr>
          <p:cNvPr id="157696" name="Object 0"/>
          <p:cNvGraphicFramePr>
            <a:graphicFrameLocks noChangeAspect="1"/>
          </p:cNvGraphicFramePr>
          <p:nvPr/>
        </p:nvGraphicFramePr>
        <p:xfrm>
          <a:off x="1011238" y="2143125"/>
          <a:ext cx="6808787" cy="442913"/>
        </p:xfrm>
        <a:graphic>
          <a:graphicData uri="http://schemas.openxmlformats.org/presentationml/2006/ole">
            <mc:AlternateContent xmlns:mc="http://schemas.openxmlformats.org/markup-compatibility/2006">
              <mc:Choice xmlns:v="urn:schemas-microsoft-com:vml" Requires="v">
                <p:oleObj spid="_x0000_s3164" name="" r:id="rId1" imgW="6807200" imgH="444500" progId="Equation.3">
                  <p:embed/>
                </p:oleObj>
              </mc:Choice>
              <mc:Fallback>
                <p:oleObj name="" r:id="rId1" imgW="6807200" imgH="444500" progId="Equation.3">
                  <p:embed/>
                  <p:pic>
                    <p:nvPicPr>
                      <p:cNvPr id="0" name="图片 3163"/>
                      <p:cNvPicPr/>
                      <p:nvPr/>
                    </p:nvPicPr>
                    <p:blipFill>
                      <a:blip r:embed="rId2"/>
                      <a:stretch>
                        <a:fillRect/>
                      </a:stretch>
                    </p:blipFill>
                    <p:spPr>
                      <a:xfrm>
                        <a:off x="1011238" y="2143125"/>
                        <a:ext cx="6808787" cy="442913"/>
                      </a:xfrm>
                      <a:prstGeom prst="rect">
                        <a:avLst/>
                      </a:prstGeom>
                      <a:noFill/>
                      <a:ln w="38100">
                        <a:noFill/>
                        <a:miter/>
                      </a:ln>
                    </p:spPr>
                  </p:pic>
                </p:oleObj>
              </mc:Fallback>
            </mc:AlternateContent>
          </a:graphicData>
        </a:graphic>
      </p:graphicFrame>
      <p:sp>
        <p:nvSpPr>
          <p:cNvPr id="105479" name="Rectangle 7"/>
          <p:cNvSpPr/>
          <p:nvPr/>
        </p:nvSpPr>
        <p:spPr>
          <a:xfrm>
            <a:off x="3560763" y="2555875"/>
            <a:ext cx="2424112"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(2, 3, 6, 7)</a:t>
            </a:r>
            <a:endParaRPr lang="en-US" altLang="zh-CN" dirty="0">
              <a:latin typeface="Times New Roman" panose="02020603050405020304" pitchFamily="18" charset="0"/>
              <a:sym typeface="Symbol" panose="05050102010706020507" pitchFamily="18" charset="2"/>
            </a:endParaRPr>
          </a:p>
        </p:txBody>
      </p:sp>
      <p:grpSp>
        <p:nvGrpSpPr>
          <p:cNvPr id="2" name="Group 10"/>
          <p:cNvGrpSpPr/>
          <p:nvPr/>
        </p:nvGrpSpPr>
        <p:grpSpPr>
          <a:xfrm>
            <a:off x="2251075" y="3019425"/>
            <a:ext cx="3768725" cy="519113"/>
            <a:chOff x="1763" y="2547"/>
            <a:chExt cx="2374" cy="327"/>
          </a:xfrm>
        </p:grpSpPr>
        <p:sp>
          <p:nvSpPr>
            <p:cNvPr id="14376" name="Rectangle 8"/>
            <p:cNvSpPr/>
            <p:nvPr/>
          </p:nvSpPr>
          <p:spPr>
            <a:xfrm>
              <a:off x="1763" y="2547"/>
              <a:ext cx="2374" cy="327"/>
            </a:xfrm>
            <a:prstGeom prst="rect">
              <a:avLst/>
            </a:prstGeom>
            <a:noFill/>
            <a:ln w="9525">
              <a:noFill/>
            </a:ln>
          </p:spPr>
          <p:txBody>
            <a:bodyPr wrap="none">
              <a:spAutoFit/>
            </a:bodyPr>
            <a:p>
              <a:r>
                <a:rPr lang="en-US" altLang="zh-CN" dirty="0">
                  <a:latin typeface="Times New Roman" panose="02020603050405020304" pitchFamily="18" charset="0"/>
                </a:rPr>
                <a:t>F(A,B,C)=</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(0, 1, 4, 5)</a:t>
              </a:r>
              <a:endParaRPr lang="en-US" altLang="zh-CN" dirty="0">
                <a:latin typeface="Times New Roman" panose="02020603050405020304" pitchFamily="18" charset="0"/>
                <a:sym typeface="Symbol" panose="05050102010706020507" pitchFamily="18" charset="2"/>
              </a:endParaRPr>
            </a:p>
          </p:txBody>
        </p:sp>
        <p:sp>
          <p:nvSpPr>
            <p:cNvPr id="14377" name="Line 9"/>
            <p:cNvSpPr/>
            <p:nvPr/>
          </p:nvSpPr>
          <p:spPr>
            <a:xfrm>
              <a:off x="1797" y="2592"/>
              <a:ext cx="150" cy="0"/>
            </a:xfrm>
            <a:prstGeom prst="line">
              <a:avLst/>
            </a:prstGeom>
            <a:ln w="9525" cap="flat" cmpd="sng">
              <a:solidFill>
                <a:schemeClr val="tx1"/>
              </a:solidFill>
              <a:prstDash val="solid"/>
              <a:headEnd type="none" w="med" len="med"/>
              <a:tailEnd type="none" w="med" len="med"/>
            </a:ln>
          </p:spPr>
        </p:sp>
      </p:grpSp>
      <p:grpSp>
        <p:nvGrpSpPr>
          <p:cNvPr id="3" name="Group 46"/>
          <p:cNvGrpSpPr/>
          <p:nvPr/>
        </p:nvGrpSpPr>
        <p:grpSpPr>
          <a:xfrm>
            <a:off x="987425" y="3486150"/>
            <a:ext cx="6994525" cy="587375"/>
            <a:chOff x="622" y="2204"/>
            <a:chExt cx="4413" cy="362"/>
          </a:xfrm>
        </p:grpSpPr>
        <p:graphicFrame>
          <p:nvGraphicFramePr>
            <p:cNvPr id="14342" name="Object 4"/>
            <p:cNvGraphicFramePr>
              <a:graphicFrameLocks noChangeAspect="1"/>
            </p:cNvGraphicFramePr>
            <p:nvPr/>
          </p:nvGraphicFramePr>
          <p:xfrm>
            <a:off x="622" y="2204"/>
            <a:ext cx="4413" cy="362"/>
          </p:xfrm>
          <a:graphic>
            <a:graphicData uri="http://schemas.openxmlformats.org/presentationml/2006/ole">
              <mc:AlternateContent xmlns:mc="http://schemas.openxmlformats.org/markup-compatibility/2006">
                <mc:Choice xmlns:v="urn:schemas-microsoft-com:vml" Requires="v">
                  <p:oleObj spid="_x0000_s3163" name="" r:id="rId3" imgW="2222500" imgH="228600" progId="Equation.3">
                    <p:embed/>
                  </p:oleObj>
                </mc:Choice>
                <mc:Fallback>
                  <p:oleObj name="" r:id="rId3" imgW="2222500" imgH="228600" progId="Equation.3">
                    <p:embed/>
                    <p:pic>
                      <p:nvPicPr>
                        <p:cNvPr id="0" name="图片 3162"/>
                        <p:cNvPicPr/>
                        <p:nvPr/>
                      </p:nvPicPr>
                      <p:blipFill>
                        <a:blip r:embed="rId4"/>
                        <a:stretch>
                          <a:fillRect/>
                        </a:stretch>
                      </p:blipFill>
                      <p:spPr>
                        <a:xfrm>
                          <a:off x="622" y="2204"/>
                          <a:ext cx="4413" cy="362"/>
                        </a:xfrm>
                        <a:prstGeom prst="rect">
                          <a:avLst/>
                        </a:prstGeom>
                        <a:noFill/>
                        <a:ln w="38100">
                          <a:noFill/>
                          <a:miter/>
                        </a:ln>
                      </p:spPr>
                    </p:pic>
                  </p:oleObj>
                </mc:Fallback>
              </mc:AlternateContent>
            </a:graphicData>
          </a:graphic>
        </p:graphicFrame>
        <p:sp>
          <p:nvSpPr>
            <p:cNvPr id="14371" name="Line 13"/>
            <p:cNvSpPr/>
            <p:nvPr/>
          </p:nvSpPr>
          <p:spPr>
            <a:xfrm>
              <a:off x="1750" y="2246"/>
              <a:ext cx="3075" cy="0"/>
            </a:xfrm>
            <a:prstGeom prst="line">
              <a:avLst/>
            </a:prstGeom>
            <a:ln w="9525" cap="flat" cmpd="sng">
              <a:solidFill>
                <a:schemeClr val="tx1"/>
              </a:solidFill>
              <a:prstDash val="solid"/>
              <a:headEnd type="none" w="med" len="med"/>
              <a:tailEnd type="none" w="med" len="med"/>
            </a:ln>
          </p:spPr>
        </p:sp>
        <p:sp>
          <p:nvSpPr>
            <p:cNvPr id="14372" name="Line 15"/>
            <p:cNvSpPr/>
            <p:nvPr/>
          </p:nvSpPr>
          <p:spPr>
            <a:xfrm>
              <a:off x="1992" y="2281"/>
              <a:ext cx="92" cy="0"/>
            </a:xfrm>
            <a:prstGeom prst="line">
              <a:avLst/>
            </a:prstGeom>
            <a:ln w="28575" cap="flat" cmpd="sng">
              <a:solidFill>
                <a:schemeClr val="tx1"/>
              </a:solidFill>
              <a:prstDash val="solid"/>
              <a:headEnd type="none" w="med" len="med"/>
              <a:tailEnd type="none" w="med" len="med"/>
            </a:ln>
          </p:spPr>
        </p:sp>
        <p:sp>
          <p:nvSpPr>
            <p:cNvPr id="14373" name="Line 16"/>
            <p:cNvSpPr/>
            <p:nvPr/>
          </p:nvSpPr>
          <p:spPr>
            <a:xfrm>
              <a:off x="2845" y="2281"/>
              <a:ext cx="103" cy="0"/>
            </a:xfrm>
            <a:prstGeom prst="line">
              <a:avLst/>
            </a:prstGeom>
            <a:ln w="28575" cap="flat" cmpd="sng">
              <a:solidFill>
                <a:schemeClr val="tx1"/>
              </a:solidFill>
              <a:prstDash val="solid"/>
              <a:headEnd type="none" w="med" len="med"/>
              <a:tailEnd type="none" w="med" len="med"/>
            </a:ln>
          </p:spPr>
        </p:sp>
        <p:sp>
          <p:nvSpPr>
            <p:cNvPr id="14374" name="Line 17"/>
            <p:cNvSpPr/>
            <p:nvPr/>
          </p:nvSpPr>
          <p:spPr>
            <a:xfrm>
              <a:off x="3651" y="2281"/>
              <a:ext cx="138" cy="0"/>
            </a:xfrm>
            <a:prstGeom prst="line">
              <a:avLst/>
            </a:prstGeom>
            <a:ln w="28575" cap="flat" cmpd="sng">
              <a:solidFill>
                <a:schemeClr val="tx1"/>
              </a:solidFill>
              <a:prstDash val="solid"/>
              <a:headEnd type="none" w="med" len="med"/>
              <a:tailEnd type="none" w="med" len="med"/>
            </a:ln>
          </p:spPr>
        </p:sp>
        <p:sp>
          <p:nvSpPr>
            <p:cNvPr id="14375" name="Line 18"/>
            <p:cNvSpPr/>
            <p:nvPr/>
          </p:nvSpPr>
          <p:spPr>
            <a:xfrm>
              <a:off x="4538" y="2281"/>
              <a:ext cx="150" cy="0"/>
            </a:xfrm>
            <a:prstGeom prst="line">
              <a:avLst/>
            </a:prstGeom>
            <a:ln w="28575" cap="flat" cmpd="sng">
              <a:solidFill>
                <a:schemeClr val="tx1"/>
              </a:solidFill>
              <a:prstDash val="solid"/>
              <a:headEnd type="none" w="med" len="med"/>
              <a:tailEnd type="none" w="med" len="med"/>
            </a:ln>
          </p:spPr>
        </p:sp>
      </p:grpSp>
      <p:grpSp>
        <p:nvGrpSpPr>
          <p:cNvPr id="4" name="Group 25"/>
          <p:cNvGrpSpPr/>
          <p:nvPr/>
        </p:nvGrpSpPr>
        <p:grpSpPr>
          <a:xfrm>
            <a:off x="2305050" y="4051300"/>
            <a:ext cx="5857875" cy="519113"/>
            <a:chOff x="1083" y="3082"/>
            <a:chExt cx="3690" cy="327"/>
          </a:xfrm>
        </p:grpSpPr>
        <p:sp>
          <p:nvSpPr>
            <p:cNvPr id="14366" name="Text Box 20"/>
            <p:cNvSpPr txBox="1"/>
            <p:nvPr/>
          </p:nvSpPr>
          <p:spPr>
            <a:xfrm>
              <a:off x="1083" y="3082"/>
              <a:ext cx="3690" cy="327"/>
            </a:xfrm>
            <a:prstGeom prst="rect">
              <a:avLst/>
            </a:prstGeom>
            <a:noFill/>
            <a:ln w="9525">
              <a:noFill/>
            </a:ln>
          </p:spPr>
          <p:txBody>
            <a:bodyPr wrap="none">
              <a:spAutoFit/>
            </a:bodyPr>
            <a:p>
              <a:r>
                <a:rPr lang="en-US" altLang="zh-CN" dirty="0">
                  <a:latin typeface="Times New Roman" panose="02020603050405020304" pitchFamily="18" charset="0"/>
                </a:rPr>
                <a:t>=(A+B+C)(A+B+C)(A+B+C)(A+B+C)</a:t>
              </a:r>
              <a:endParaRPr lang="en-US" altLang="zh-CN" dirty="0">
                <a:latin typeface="Times New Roman" panose="02020603050405020304" pitchFamily="18" charset="0"/>
              </a:endParaRPr>
            </a:p>
          </p:txBody>
        </p:sp>
        <p:sp>
          <p:nvSpPr>
            <p:cNvPr id="14367" name="Line 21"/>
            <p:cNvSpPr/>
            <p:nvPr/>
          </p:nvSpPr>
          <p:spPr>
            <a:xfrm>
              <a:off x="2765" y="3133"/>
              <a:ext cx="150" cy="0"/>
            </a:xfrm>
            <a:prstGeom prst="line">
              <a:avLst/>
            </a:prstGeom>
            <a:ln w="9525" cap="flat" cmpd="sng">
              <a:solidFill>
                <a:schemeClr val="tx1"/>
              </a:solidFill>
              <a:prstDash val="solid"/>
              <a:headEnd type="none" w="med" len="med"/>
              <a:tailEnd type="none" w="med" len="med"/>
            </a:ln>
          </p:spPr>
        </p:sp>
        <p:sp>
          <p:nvSpPr>
            <p:cNvPr id="14368" name="Line 22"/>
            <p:cNvSpPr/>
            <p:nvPr/>
          </p:nvSpPr>
          <p:spPr>
            <a:xfrm>
              <a:off x="3053" y="3133"/>
              <a:ext cx="150" cy="0"/>
            </a:xfrm>
            <a:prstGeom prst="line">
              <a:avLst/>
            </a:prstGeom>
            <a:ln w="9525" cap="flat" cmpd="sng">
              <a:solidFill>
                <a:schemeClr val="tx1"/>
              </a:solidFill>
              <a:prstDash val="solid"/>
              <a:headEnd type="none" w="med" len="med"/>
              <a:tailEnd type="none" w="med" len="med"/>
            </a:ln>
          </p:spPr>
        </p:sp>
        <p:sp>
          <p:nvSpPr>
            <p:cNvPr id="14369" name="Line 23"/>
            <p:cNvSpPr/>
            <p:nvPr/>
          </p:nvSpPr>
          <p:spPr>
            <a:xfrm>
              <a:off x="3928" y="3133"/>
              <a:ext cx="150" cy="0"/>
            </a:xfrm>
            <a:prstGeom prst="line">
              <a:avLst/>
            </a:prstGeom>
            <a:ln w="9525" cap="flat" cmpd="sng">
              <a:solidFill>
                <a:schemeClr val="tx1"/>
              </a:solidFill>
              <a:prstDash val="solid"/>
              <a:headEnd type="none" w="med" len="med"/>
              <a:tailEnd type="none" w="med" len="med"/>
            </a:ln>
          </p:spPr>
        </p:sp>
        <p:sp>
          <p:nvSpPr>
            <p:cNvPr id="14370" name="Line 24"/>
            <p:cNvSpPr/>
            <p:nvPr/>
          </p:nvSpPr>
          <p:spPr>
            <a:xfrm>
              <a:off x="4481" y="3122"/>
              <a:ext cx="127" cy="0"/>
            </a:xfrm>
            <a:prstGeom prst="line">
              <a:avLst/>
            </a:prstGeom>
            <a:ln w="9525" cap="flat" cmpd="sng">
              <a:solidFill>
                <a:schemeClr val="tx1"/>
              </a:solidFill>
              <a:prstDash val="solid"/>
              <a:headEnd type="none" w="med" len="med"/>
              <a:tailEnd type="none" w="med" len="med"/>
            </a:ln>
          </p:spPr>
        </p:sp>
      </p:grpSp>
      <p:graphicFrame>
        <p:nvGraphicFramePr>
          <p:cNvPr id="157697" name="Object 1"/>
          <p:cNvGraphicFramePr>
            <a:graphicFrameLocks noChangeAspect="1"/>
          </p:cNvGraphicFramePr>
          <p:nvPr/>
        </p:nvGraphicFramePr>
        <p:xfrm>
          <a:off x="2390775" y="4557713"/>
          <a:ext cx="2146300" cy="404812"/>
        </p:xfrm>
        <a:graphic>
          <a:graphicData uri="http://schemas.openxmlformats.org/presentationml/2006/ole">
            <mc:AlternateContent xmlns:mc="http://schemas.openxmlformats.org/markup-compatibility/2006">
              <mc:Choice xmlns:v="urn:schemas-microsoft-com:vml" Requires="v">
                <p:oleObj spid="_x0000_s3165" name="" r:id="rId5" imgW="2145665" imgH="406400" progId="Equation.3">
                  <p:embed/>
                </p:oleObj>
              </mc:Choice>
              <mc:Fallback>
                <p:oleObj name="" r:id="rId5" imgW="2145665" imgH="406400" progId="Equation.3">
                  <p:embed/>
                  <p:pic>
                    <p:nvPicPr>
                      <p:cNvPr id="0" name="图片 3164"/>
                      <p:cNvPicPr/>
                      <p:nvPr/>
                    </p:nvPicPr>
                    <p:blipFill>
                      <a:blip r:embed="rId6"/>
                      <a:stretch>
                        <a:fillRect/>
                      </a:stretch>
                    </p:blipFill>
                    <p:spPr>
                      <a:xfrm>
                        <a:off x="2390775" y="4557713"/>
                        <a:ext cx="2146300" cy="404812"/>
                      </a:xfrm>
                      <a:prstGeom prst="rect">
                        <a:avLst/>
                      </a:prstGeom>
                      <a:noFill/>
                      <a:ln w="38100">
                        <a:noFill/>
                        <a:miter/>
                      </a:ln>
                    </p:spPr>
                  </p:pic>
                </p:oleObj>
              </mc:Fallback>
            </mc:AlternateContent>
          </a:graphicData>
        </a:graphic>
      </p:graphicFrame>
      <p:grpSp>
        <p:nvGrpSpPr>
          <p:cNvPr id="5" name="Group 33"/>
          <p:cNvGrpSpPr/>
          <p:nvPr/>
        </p:nvGrpSpPr>
        <p:grpSpPr>
          <a:xfrm>
            <a:off x="1042988" y="4964113"/>
            <a:ext cx="7131050" cy="527050"/>
            <a:chOff x="668" y="3173"/>
            <a:chExt cx="4492" cy="332"/>
          </a:xfrm>
        </p:grpSpPr>
        <p:grpSp>
          <p:nvGrpSpPr>
            <p:cNvPr id="14362" name="Group 27"/>
            <p:cNvGrpSpPr/>
            <p:nvPr/>
          </p:nvGrpSpPr>
          <p:grpSpPr>
            <a:xfrm>
              <a:off x="1399" y="3173"/>
              <a:ext cx="2374" cy="327"/>
              <a:chOff x="1763" y="2547"/>
              <a:chExt cx="2374" cy="327"/>
            </a:xfrm>
          </p:grpSpPr>
          <p:sp>
            <p:nvSpPr>
              <p:cNvPr id="14364" name="Rectangle 28"/>
              <p:cNvSpPr/>
              <p:nvPr/>
            </p:nvSpPr>
            <p:spPr>
              <a:xfrm>
                <a:off x="1763" y="2547"/>
                <a:ext cx="2374" cy="327"/>
              </a:xfrm>
              <a:prstGeom prst="rect">
                <a:avLst/>
              </a:prstGeom>
              <a:noFill/>
              <a:ln w="9525">
                <a:noFill/>
              </a:ln>
            </p:spPr>
            <p:txBody>
              <a:bodyPr wrap="none">
                <a:spAutoFit/>
              </a:bodyPr>
              <a:p>
                <a:r>
                  <a:rPr lang="en-US" altLang="zh-CN" dirty="0">
                    <a:latin typeface="Times New Roman" panose="02020603050405020304" pitchFamily="18" charset="0"/>
                  </a:rPr>
                  <a:t>F(A,B,C)=</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(0, 1, 4, 5)</a:t>
                </a:r>
                <a:endParaRPr lang="en-US" altLang="zh-CN" dirty="0">
                  <a:latin typeface="Times New Roman" panose="02020603050405020304" pitchFamily="18" charset="0"/>
                  <a:sym typeface="Symbol" panose="05050102010706020507" pitchFamily="18" charset="2"/>
                </a:endParaRPr>
              </a:p>
            </p:txBody>
          </p:sp>
          <p:sp>
            <p:nvSpPr>
              <p:cNvPr id="14365" name="Line 29"/>
              <p:cNvSpPr/>
              <p:nvPr/>
            </p:nvSpPr>
            <p:spPr>
              <a:xfrm>
                <a:off x="1797" y="2592"/>
                <a:ext cx="150" cy="0"/>
              </a:xfrm>
              <a:prstGeom prst="line">
                <a:avLst/>
              </a:prstGeom>
              <a:ln w="9525" cap="flat" cmpd="sng">
                <a:solidFill>
                  <a:schemeClr val="tx1"/>
                </a:solidFill>
                <a:prstDash val="solid"/>
                <a:headEnd type="none" w="med" len="med"/>
                <a:tailEnd type="none" w="med" len="med"/>
              </a:ln>
            </p:spPr>
          </p:sp>
        </p:grpSp>
        <p:graphicFrame>
          <p:nvGraphicFramePr>
            <p:cNvPr id="14341" name="Object 3"/>
            <p:cNvGraphicFramePr>
              <a:graphicFrameLocks noChangeAspect="1"/>
            </p:cNvGraphicFramePr>
            <p:nvPr/>
          </p:nvGraphicFramePr>
          <p:xfrm>
            <a:off x="3765" y="3217"/>
            <a:ext cx="1395" cy="288"/>
          </p:xfrm>
          <a:graphic>
            <a:graphicData uri="http://schemas.openxmlformats.org/presentationml/2006/ole">
              <mc:AlternateContent xmlns:mc="http://schemas.openxmlformats.org/markup-compatibility/2006">
                <mc:Choice xmlns:v="urn:schemas-microsoft-com:vml" Requires="v">
                  <p:oleObj spid="_x0000_s3166" name="" r:id="rId7" imgW="977265" imgH="203200" progId="Equation.3">
                    <p:embed/>
                  </p:oleObj>
                </mc:Choice>
                <mc:Fallback>
                  <p:oleObj name="" r:id="rId7" imgW="977265" imgH="203200" progId="Equation.3">
                    <p:embed/>
                    <p:pic>
                      <p:nvPicPr>
                        <p:cNvPr id="0" name="图片 3165"/>
                        <p:cNvPicPr/>
                        <p:nvPr/>
                      </p:nvPicPr>
                      <p:blipFill>
                        <a:blip r:embed="rId8"/>
                        <a:stretch>
                          <a:fillRect/>
                        </a:stretch>
                      </p:blipFill>
                      <p:spPr>
                        <a:xfrm>
                          <a:off x="3765" y="3217"/>
                          <a:ext cx="1395" cy="288"/>
                        </a:xfrm>
                        <a:prstGeom prst="rect">
                          <a:avLst/>
                        </a:prstGeom>
                        <a:noFill/>
                        <a:ln w="38100">
                          <a:noFill/>
                          <a:miter/>
                        </a:ln>
                      </p:spPr>
                    </p:pic>
                  </p:oleObj>
                </mc:Fallback>
              </mc:AlternateContent>
            </a:graphicData>
          </a:graphic>
        </p:graphicFrame>
        <p:sp>
          <p:nvSpPr>
            <p:cNvPr id="14363" name="Text Box 32"/>
            <p:cNvSpPr txBox="1"/>
            <p:nvPr/>
          </p:nvSpPr>
          <p:spPr>
            <a:xfrm>
              <a:off x="668" y="3173"/>
              <a:ext cx="564" cy="327"/>
            </a:xfrm>
            <a:prstGeom prst="rect">
              <a:avLst/>
            </a:prstGeom>
            <a:noFill/>
            <a:ln w="9525">
              <a:noFill/>
            </a:ln>
          </p:spPr>
          <p:txBody>
            <a:bodyPr wrap="none">
              <a:spAutoFit/>
            </a:bodyPr>
            <a:p>
              <a:r>
                <a:rPr lang="zh-CN" altLang="en-US" dirty="0">
                  <a:latin typeface="Times New Roman" panose="02020603050405020304" pitchFamily="18" charset="0"/>
                </a:rPr>
                <a:t>同理</a:t>
              </a:r>
              <a:endParaRPr lang="zh-CN" altLang="en-US" dirty="0">
                <a:latin typeface="Times New Roman" panose="02020603050405020304" pitchFamily="18" charset="0"/>
              </a:endParaRPr>
            </a:p>
          </p:txBody>
        </p:sp>
      </p:grpSp>
      <p:grpSp>
        <p:nvGrpSpPr>
          <p:cNvPr id="7" name="Group 34"/>
          <p:cNvGrpSpPr/>
          <p:nvPr/>
        </p:nvGrpSpPr>
        <p:grpSpPr>
          <a:xfrm>
            <a:off x="279400" y="5549900"/>
            <a:ext cx="4418013" cy="528638"/>
            <a:chOff x="885" y="3209"/>
            <a:chExt cx="2783" cy="333"/>
          </a:xfrm>
        </p:grpSpPr>
        <p:sp>
          <p:nvSpPr>
            <p:cNvPr id="14361" name="Text Box 35"/>
            <p:cNvSpPr txBox="1"/>
            <p:nvPr/>
          </p:nvSpPr>
          <p:spPr>
            <a:xfrm>
              <a:off x="885" y="3209"/>
              <a:ext cx="560" cy="327"/>
            </a:xfrm>
            <a:prstGeom prst="rect">
              <a:avLst/>
            </a:prstGeom>
            <a:noFill/>
            <a:ln w="9525">
              <a:noFill/>
            </a:ln>
          </p:spPr>
          <p:txBody>
            <a:bodyPr wrap="none">
              <a:spAutoFit/>
            </a:bodyPr>
            <a:p>
              <a:r>
                <a:rPr lang="zh-CN" altLang="en-US" dirty="0">
                  <a:latin typeface="Times New Roman" panose="02020603050405020304" pitchFamily="18" charset="0"/>
                </a:rPr>
                <a:t>且有</a:t>
              </a:r>
              <a:endParaRPr lang="zh-CN" altLang="en-US" dirty="0">
                <a:latin typeface="Times New Roman" panose="02020603050405020304" pitchFamily="18" charset="0"/>
              </a:endParaRPr>
            </a:p>
          </p:txBody>
        </p:sp>
        <p:graphicFrame>
          <p:nvGraphicFramePr>
            <p:cNvPr id="14340" name="Object 2"/>
            <p:cNvGraphicFramePr>
              <a:graphicFrameLocks noChangeAspect="1"/>
            </p:cNvGraphicFramePr>
            <p:nvPr/>
          </p:nvGraphicFramePr>
          <p:xfrm>
            <a:off x="1468" y="3246"/>
            <a:ext cx="2200" cy="296"/>
          </p:xfrm>
          <a:graphic>
            <a:graphicData uri="http://schemas.openxmlformats.org/presentationml/2006/ole">
              <mc:AlternateContent xmlns:mc="http://schemas.openxmlformats.org/markup-compatibility/2006">
                <mc:Choice xmlns:v="urn:schemas-microsoft-com:vml" Requires="v">
                  <p:oleObj spid="_x0000_s3167" name="" r:id="rId9" imgW="3492500" imgH="469900" progId="Equation.3">
                    <p:embed/>
                  </p:oleObj>
                </mc:Choice>
                <mc:Fallback>
                  <p:oleObj name="" r:id="rId9" imgW="3492500" imgH="469900" progId="Equation.3">
                    <p:embed/>
                    <p:pic>
                      <p:nvPicPr>
                        <p:cNvPr id="0" name="图片 3166"/>
                        <p:cNvPicPr/>
                        <p:nvPr/>
                      </p:nvPicPr>
                      <p:blipFill>
                        <a:blip r:embed="rId10"/>
                        <a:stretch>
                          <a:fillRect/>
                        </a:stretch>
                      </p:blipFill>
                      <p:spPr>
                        <a:xfrm>
                          <a:off x="1468" y="3246"/>
                          <a:ext cx="2200" cy="296"/>
                        </a:xfrm>
                        <a:prstGeom prst="rect">
                          <a:avLst/>
                        </a:prstGeom>
                        <a:noFill/>
                        <a:ln w="38100">
                          <a:noFill/>
                          <a:miter/>
                        </a:ln>
                      </p:spPr>
                    </p:pic>
                  </p:oleObj>
                </mc:Fallback>
              </mc:AlternateContent>
            </a:graphicData>
          </a:graphic>
        </p:graphicFrame>
      </p:grpSp>
      <p:sp>
        <p:nvSpPr>
          <p:cNvPr id="105509" name="Text Box 37"/>
          <p:cNvSpPr txBox="1"/>
          <p:nvPr/>
        </p:nvSpPr>
        <p:spPr>
          <a:xfrm>
            <a:off x="4699000" y="5570538"/>
            <a:ext cx="4445000" cy="519112"/>
          </a:xfrm>
          <a:prstGeom prst="rect">
            <a:avLst/>
          </a:prstGeom>
          <a:noFill/>
          <a:ln w="9525">
            <a:noFill/>
          </a:ln>
        </p:spPr>
        <p:txBody>
          <a:bodyPr wrap="none">
            <a:spAutoFit/>
          </a:bodyPr>
          <a:p>
            <a:r>
              <a:rPr lang="zh-CN" altLang="en-US" dirty="0">
                <a:latin typeface="Times New Roman" panose="02020603050405020304" pitchFamily="18" charset="0"/>
              </a:rPr>
              <a:t>即：最大项与最小项互补。</a:t>
            </a:r>
            <a:endParaRPr lang="zh-CN" altLang="en-US" dirty="0">
              <a:latin typeface="Times New Roman" panose="02020603050405020304" pitchFamily="18" charset="0"/>
            </a:endParaRPr>
          </a:p>
        </p:txBody>
      </p:sp>
      <p:grpSp>
        <p:nvGrpSpPr>
          <p:cNvPr id="8" name="Group 44"/>
          <p:cNvGrpSpPr/>
          <p:nvPr/>
        </p:nvGrpSpPr>
        <p:grpSpPr>
          <a:xfrm>
            <a:off x="1077913" y="6046788"/>
            <a:ext cx="5043487" cy="519112"/>
            <a:chOff x="679" y="3809"/>
            <a:chExt cx="3177" cy="327"/>
          </a:xfrm>
        </p:grpSpPr>
        <p:sp>
          <p:nvSpPr>
            <p:cNvPr id="14355" name="Text Box 38"/>
            <p:cNvSpPr txBox="1"/>
            <p:nvPr/>
          </p:nvSpPr>
          <p:spPr>
            <a:xfrm>
              <a:off x="679" y="3809"/>
              <a:ext cx="3177" cy="327"/>
            </a:xfrm>
            <a:prstGeom prst="rect">
              <a:avLst/>
            </a:prstGeom>
            <a:noFill/>
            <a:ln w="9525">
              <a:noFill/>
            </a:ln>
          </p:spPr>
          <p:txBody>
            <a:bodyPr wrap="none">
              <a:spAutoFit/>
            </a:bodyPr>
            <a:p>
              <a:r>
                <a:rPr lang="zh-CN" altLang="en-US" b="1" dirty="0">
                  <a:latin typeface="Times New Roman" panose="02020603050405020304" pitchFamily="18" charset="0"/>
                </a:rPr>
                <a:t>例如：</a:t>
              </a:r>
              <a:r>
                <a:rPr lang="en-US" altLang="zh-CN" dirty="0">
                  <a:latin typeface="Times New Roman" panose="02020603050405020304" pitchFamily="18" charset="0"/>
                </a:rPr>
                <a:t>M</a:t>
              </a:r>
              <a:r>
                <a:rPr lang="en-US" altLang="zh-CN" baseline="-25000" dirty="0">
                  <a:latin typeface="Times New Roman" panose="02020603050405020304" pitchFamily="18" charset="0"/>
                </a:rPr>
                <a:t>3 </a:t>
              </a:r>
              <a:r>
                <a:rPr lang="en-US" altLang="zh-CN" dirty="0">
                  <a:latin typeface="Times New Roman" panose="02020603050405020304" pitchFamily="18" charset="0"/>
                </a:rPr>
                <a:t>= A+B+C = ABC = m</a:t>
              </a:r>
              <a:r>
                <a:rPr lang="en-US" altLang="zh-CN" baseline="-25000" dirty="0">
                  <a:latin typeface="Times New Roman" panose="02020603050405020304" pitchFamily="18" charset="0"/>
                </a:rPr>
                <a:t>3</a:t>
              </a:r>
              <a:endParaRPr lang="en-US" altLang="zh-CN" baseline="-25000" dirty="0">
                <a:latin typeface="Times New Roman" panose="02020603050405020304" pitchFamily="18" charset="0"/>
              </a:endParaRPr>
            </a:p>
          </p:txBody>
        </p:sp>
        <p:sp>
          <p:nvSpPr>
            <p:cNvPr id="14356" name="Line 39"/>
            <p:cNvSpPr/>
            <p:nvPr/>
          </p:nvSpPr>
          <p:spPr>
            <a:xfrm>
              <a:off x="1416" y="3871"/>
              <a:ext cx="196" cy="0"/>
            </a:xfrm>
            <a:prstGeom prst="line">
              <a:avLst/>
            </a:prstGeom>
            <a:ln w="9525" cap="flat" cmpd="sng">
              <a:solidFill>
                <a:schemeClr val="tx1"/>
              </a:solidFill>
              <a:prstDash val="solid"/>
              <a:headEnd type="none" w="med" len="med"/>
              <a:tailEnd type="none" w="med" len="med"/>
            </a:ln>
          </p:spPr>
        </p:sp>
        <p:sp>
          <p:nvSpPr>
            <p:cNvPr id="14357" name="Line 40"/>
            <p:cNvSpPr/>
            <p:nvPr/>
          </p:nvSpPr>
          <p:spPr>
            <a:xfrm>
              <a:off x="2189" y="3871"/>
              <a:ext cx="127" cy="0"/>
            </a:xfrm>
            <a:prstGeom prst="line">
              <a:avLst/>
            </a:prstGeom>
            <a:ln w="9525" cap="flat" cmpd="sng">
              <a:solidFill>
                <a:schemeClr val="tx1"/>
              </a:solidFill>
              <a:prstDash val="solid"/>
              <a:headEnd type="none" w="med" len="med"/>
              <a:tailEnd type="none" w="med" len="med"/>
            </a:ln>
          </p:spPr>
        </p:sp>
        <p:sp>
          <p:nvSpPr>
            <p:cNvPr id="14358" name="Line 41"/>
            <p:cNvSpPr/>
            <p:nvPr/>
          </p:nvSpPr>
          <p:spPr>
            <a:xfrm>
              <a:off x="2465" y="3871"/>
              <a:ext cx="115" cy="0"/>
            </a:xfrm>
            <a:prstGeom prst="line">
              <a:avLst/>
            </a:prstGeom>
            <a:ln w="9525" cap="flat" cmpd="sng">
              <a:solidFill>
                <a:schemeClr val="tx1"/>
              </a:solidFill>
              <a:prstDash val="solid"/>
              <a:headEnd type="none" w="med" len="med"/>
              <a:tailEnd type="none" w="med" len="med"/>
            </a:ln>
          </p:spPr>
        </p:sp>
        <p:sp>
          <p:nvSpPr>
            <p:cNvPr id="14359" name="Line 42"/>
            <p:cNvSpPr/>
            <p:nvPr/>
          </p:nvSpPr>
          <p:spPr>
            <a:xfrm>
              <a:off x="2845" y="3871"/>
              <a:ext cx="150" cy="0"/>
            </a:xfrm>
            <a:prstGeom prst="line">
              <a:avLst/>
            </a:prstGeom>
            <a:ln w="9525" cap="flat" cmpd="sng">
              <a:solidFill>
                <a:schemeClr val="tx1"/>
              </a:solidFill>
              <a:prstDash val="solid"/>
              <a:headEnd type="none" w="med" len="med"/>
              <a:tailEnd type="none" w="med" len="med"/>
            </a:ln>
          </p:spPr>
        </p:sp>
        <p:sp>
          <p:nvSpPr>
            <p:cNvPr id="14360" name="Line 43"/>
            <p:cNvSpPr/>
            <p:nvPr/>
          </p:nvSpPr>
          <p:spPr>
            <a:xfrm>
              <a:off x="1901" y="3848"/>
              <a:ext cx="714" cy="0"/>
            </a:xfrm>
            <a:prstGeom prst="line">
              <a:avLst/>
            </a:prstGeom>
            <a:ln w="9525" cap="flat" cmpd="sng">
              <a:solidFill>
                <a:schemeClr val="tx1"/>
              </a:solidFill>
              <a:prstDash val="solid"/>
              <a:headEnd type="none" w="med" len="med"/>
              <a:tailEnd type="none" w="med" len="med"/>
            </a:ln>
          </p:spPr>
        </p:sp>
      </p:grpSp>
      <p:sp>
        <p:nvSpPr>
          <p:cNvPr id="44" name="环形箭头 43"/>
          <p:cNvSpPr/>
          <p:nvPr/>
        </p:nvSpPr>
        <p:spPr>
          <a:xfrm rot="5400000">
            <a:off x="7777163" y="3636963"/>
            <a:ext cx="700088" cy="687388"/>
          </a:xfrm>
          <a:prstGeom prst="circularArrow">
            <a:avLst>
              <a:gd name="adj1" fmla="val 12500"/>
              <a:gd name="adj2" fmla="val 1142319"/>
              <a:gd name="adj3" fmla="val 20457681"/>
              <a:gd name="adj4" fmla="val 8132741"/>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45" name="圆角矩形标注 44"/>
          <p:cNvSpPr/>
          <p:nvPr/>
        </p:nvSpPr>
        <p:spPr>
          <a:xfrm>
            <a:off x="7971418" y="2721686"/>
            <a:ext cx="1011217" cy="537882"/>
          </a:xfrm>
          <a:prstGeom prst="wedgeRoundRectCallout">
            <a:avLst>
              <a:gd name="adj1" fmla="val -24276"/>
              <a:gd name="adj2" fmla="val 137084"/>
              <a:gd name="adj3" fmla="val 16667"/>
            </a:avLst>
          </a:prstGeom>
          <a:ln>
            <a:solidFill>
              <a:srgbClr val="0000FF"/>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rPr>
              <a:t>摩根律</a:t>
            </a:r>
            <a:endParaRPr kumimoji="0" lang="zh-CN" altLang="en-US" sz="2000" b="0" i="0" u="none" strike="noStrike" kern="1200" cap="none" spc="0" normalizeH="0" baseline="0" noProof="0" dirty="0">
              <a:ln>
                <a:solidFill>
                  <a:schemeClr val="bg2">
                    <a:lumMod val="60000"/>
                    <a:lumOff val="40000"/>
                  </a:schemeClr>
                </a:solid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 calcmode="lin" valueType="num">
                                      <p:cBhvr additive="base">
                                        <p:cTn id="7" dur="500" fill="hold"/>
                                        <p:tgtEl>
                                          <p:spTgt spid="105477"/>
                                        </p:tgtEl>
                                        <p:attrNameLst>
                                          <p:attrName>ppt_x</p:attrName>
                                        </p:attrNameLst>
                                      </p:cBhvr>
                                      <p:tavLst>
                                        <p:tav tm="0">
                                          <p:val>
                                            <p:strVal val="0-#ppt_w/2"/>
                                          </p:val>
                                        </p:tav>
                                        <p:tav tm="100000">
                                          <p:val>
                                            <p:strVal val="#ppt_x"/>
                                          </p:val>
                                        </p:tav>
                                      </p:tavLst>
                                    </p:anim>
                                    <p:anim calcmode="lin" valueType="num">
                                      <p:cBhvr additive="base">
                                        <p:cTn id="8"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7696"/>
                                        </p:tgtEl>
                                        <p:attrNameLst>
                                          <p:attrName>style.visibility</p:attrName>
                                        </p:attrNameLst>
                                      </p:cBhvr>
                                      <p:to>
                                        <p:strVal val="visible"/>
                                      </p:to>
                                    </p:set>
                                    <p:anim calcmode="lin" valueType="num">
                                      <p:cBhvr additive="base">
                                        <p:cTn id="13" dur="500" fill="hold"/>
                                        <p:tgtEl>
                                          <p:spTgt spid="157696"/>
                                        </p:tgtEl>
                                        <p:attrNameLst>
                                          <p:attrName>ppt_x</p:attrName>
                                        </p:attrNameLst>
                                      </p:cBhvr>
                                      <p:tavLst>
                                        <p:tav tm="0">
                                          <p:val>
                                            <p:strVal val="0-#ppt_w/2"/>
                                          </p:val>
                                        </p:tav>
                                        <p:tav tm="100000">
                                          <p:val>
                                            <p:strVal val="#ppt_x"/>
                                          </p:val>
                                        </p:tav>
                                      </p:tavLst>
                                    </p:anim>
                                    <p:anim calcmode="lin" valueType="num">
                                      <p:cBhvr additive="base">
                                        <p:cTn id="14" dur="500" fill="hold"/>
                                        <p:tgtEl>
                                          <p:spTgt spid="1576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9"/>
                                        </p:tgtEl>
                                        <p:attrNameLst>
                                          <p:attrName>style.visibility</p:attrName>
                                        </p:attrNameLst>
                                      </p:cBhvr>
                                      <p:to>
                                        <p:strVal val="visible"/>
                                      </p:to>
                                    </p:set>
                                    <p:anim calcmode="lin" valueType="num">
                                      <p:cBhvr additive="base">
                                        <p:cTn id="19" dur="500" fill="hold"/>
                                        <p:tgtEl>
                                          <p:spTgt spid="105479"/>
                                        </p:tgtEl>
                                        <p:attrNameLst>
                                          <p:attrName>ppt_x</p:attrName>
                                        </p:attrNameLst>
                                      </p:cBhvr>
                                      <p:tavLst>
                                        <p:tav tm="0">
                                          <p:val>
                                            <p:strVal val="0-#ppt_w/2"/>
                                          </p:val>
                                        </p:tav>
                                        <p:tav tm="100000">
                                          <p:val>
                                            <p:strVal val="#ppt_x"/>
                                          </p:val>
                                        </p:tav>
                                      </p:tavLst>
                                    </p:anim>
                                    <p:anim calcmode="lin" valueType="num">
                                      <p:cBhvr additive="base">
                                        <p:cTn id="20" dur="500" fill="hold"/>
                                        <p:tgtEl>
                                          <p:spTgt spid="1054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linds(horizontal)">
                                      <p:cBhvr>
                                        <p:cTn id="37" dur="500"/>
                                        <p:tgtEl>
                                          <p:spTgt spid="44"/>
                                        </p:tgtEl>
                                      </p:cBhvr>
                                    </p:animEffect>
                                  </p:childTnLst>
                                </p:cTn>
                              </p:par>
                              <p:par>
                                <p:cTn id="38" presetID="3" presetClass="entr" presetSubtype="1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linds(horizontal)">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57697"/>
                                        </p:tgtEl>
                                        <p:attrNameLst>
                                          <p:attrName>style.visibility</p:attrName>
                                        </p:attrNameLst>
                                      </p:cBhvr>
                                      <p:to>
                                        <p:strVal val="visible"/>
                                      </p:to>
                                    </p:set>
                                    <p:anim calcmode="lin" valueType="num">
                                      <p:cBhvr additive="base">
                                        <p:cTn id="51" dur="500" fill="hold"/>
                                        <p:tgtEl>
                                          <p:spTgt spid="157697"/>
                                        </p:tgtEl>
                                        <p:attrNameLst>
                                          <p:attrName>ppt_x</p:attrName>
                                        </p:attrNameLst>
                                      </p:cBhvr>
                                      <p:tavLst>
                                        <p:tav tm="0">
                                          <p:val>
                                            <p:strVal val="0-#ppt_w/2"/>
                                          </p:val>
                                        </p:tav>
                                        <p:tav tm="100000">
                                          <p:val>
                                            <p:strVal val="#ppt_x"/>
                                          </p:val>
                                        </p:tav>
                                      </p:tavLst>
                                    </p:anim>
                                    <p:anim calcmode="lin" valueType="num">
                                      <p:cBhvr additive="base">
                                        <p:cTn id="52" dur="500" fill="hold"/>
                                        <p:tgtEl>
                                          <p:spTgt spid="15769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0-#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5509"/>
                                        </p:tgtEl>
                                        <p:attrNameLst>
                                          <p:attrName>style.visibility</p:attrName>
                                        </p:attrNameLst>
                                      </p:cBhvr>
                                      <p:to>
                                        <p:strVal val="visible"/>
                                      </p:to>
                                    </p:set>
                                    <p:anim calcmode="lin" valueType="num">
                                      <p:cBhvr additive="base">
                                        <p:cTn id="69" dur="500" fill="hold"/>
                                        <p:tgtEl>
                                          <p:spTgt spid="105509"/>
                                        </p:tgtEl>
                                        <p:attrNameLst>
                                          <p:attrName>ppt_x</p:attrName>
                                        </p:attrNameLst>
                                      </p:cBhvr>
                                      <p:tavLst>
                                        <p:tav tm="0">
                                          <p:val>
                                            <p:strVal val="0-#ppt_w/2"/>
                                          </p:val>
                                        </p:tav>
                                        <p:tav tm="100000">
                                          <p:val>
                                            <p:strVal val="#ppt_x"/>
                                          </p:val>
                                        </p:tav>
                                      </p:tavLst>
                                    </p:anim>
                                    <p:anim calcmode="lin" valueType="num">
                                      <p:cBhvr additive="base">
                                        <p:cTn id="70" dur="500" fill="hold"/>
                                        <p:tgtEl>
                                          <p:spTgt spid="10550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0-#ppt_w/2"/>
                                          </p:val>
                                        </p:tav>
                                        <p:tav tm="100000">
                                          <p:val>
                                            <p:strVal val="#ppt_x"/>
                                          </p:val>
                                        </p:tav>
                                      </p:tavLst>
                                    </p:anim>
                                    <p:anim calcmode="lin" valueType="num">
                                      <p:cBhvr additive="base">
                                        <p:cTn id="7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P spid="105479" grpId="0"/>
      <p:bldP spid="1055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a:spLocks noChangeArrowheads="1"/>
          </p:cNvSpPr>
          <p:nvPr/>
        </p:nvSpPr>
        <p:spPr bwMode="auto">
          <a:xfrm>
            <a:off x="411163" y="750888"/>
            <a:ext cx="5049838"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2.3.3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逻辑函数表达式的转换</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30723" name="Text Box 3"/>
          <p:cNvSpPr txBox="1"/>
          <p:nvPr/>
        </p:nvSpPr>
        <p:spPr>
          <a:xfrm>
            <a:off x="620713" y="2033588"/>
            <a:ext cx="7670800" cy="2139950"/>
          </a:xfrm>
          <a:prstGeom prst="rect">
            <a:avLst/>
          </a:prstGeom>
          <a:noFill/>
          <a:ln w="9525">
            <a:noFill/>
          </a:ln>
        </p:spPr>
        <p:txBody>
          <a:bodyPr>
            <a:spAutoFit/>
          </a:bodyPr>
          <a:p>
            <a:pPr indent="669925">
              <a:lnSpc>
                <a:spcPct val="160000"/>
              </a:lnSpc>
              <a:spcBef>
                <a:spcPct val="50000"/>
              </a:spcBef>
            </a:pPr>
            <a:r>
              <a:rPr lang="zh-CN" altLang="en-US" dirty="0">
                <a:latin typeface="Times New Roman" panose="02020603050405020304" pitchFamily="18" charset="0"/>
              </a:rPr>
              <a:t>任何一个逻辑函数，总可以将其 转换成</a:t>
            </a:r>
            <a:r>
              <a:rPr lang="en-US" altLang="zh-CN" dirty="0">
                <a:latin typeface="Times New Roman" panose="02020603050405020304" pitchFamily="18" charset="0"/>
              </a:rPr>
              <a:t>"</a:t>
            </a:r>
            <a:r>
              <a:rPr lang="zh-CN" altLang="en-US" dirty="0">
                <a:latin typeface="Times New Roman" panose="02020603050405020304" pitchFamily="18" charset="0"/>
              </a:rPr>
              <a:t>最小项之和</a:t>
            </a:r>
            <a:r>
              <a:rPr lang="en-US" altLang="zh-CN" dirty="0">
                <a:latin typeface="Times New Roman" panose="02020603050405020304" pitchFamily="18" charset="0"/>
              </a:rPr>
              <a:t>"</a:t>
            </a:r>
            <a:r>
              <a:rPr lang="zh-CN" altLang="en-US" dirty="0">
                <a:latin typeface="Times New Roman" panose="02020603050405020304" pitchFamily="18" charset="0"/>
              </a:rPr>
              <a:t>及</a:t>
            </a:r>
            <a:r>
              <a:rPr lang="en-US" altLang="zh-CN" dirty="0">
                <a:latin typeface="Times New Roman" panose="02020603050405020304" pitchFamily="18" charset="0"/>
              </a:rPr>
              <a:t>"</a:t>
            </a:r>
            <a:r>
              <a:rPr lang="zh-CN" altLang="en-US" dirty="0">
                <a:latin typeface="Times New Roman" panose="02020603050405020304" pitchFamily="18" charset="0"/>
              </a:rPr>
              <a:t>最大项之积</a:t>
            </a:r>
            <a:r>
              <a:rPr lang="en-US" altLang="zh-CN" dirty="0">
                <a:latin typeface="Times New Roman" panose="02020603050405020304" pitchFamily="18" charset="0"/>
              </a:rPr>
              <a:t>"</a:t>
            </a:r>
            <a:r>
              <a:rPr lang="zh-CN" altLang="en-US" dirty="0">
                <a:latin typeface="Times New Roman" panose="02020603050405020304" pitchFamily="18" charset="0"/>
              </a:rPr>
              <a:t>的形式</a:t>
            </a:r>
            <a:r>
              <a:rPr lang="en-US" altLang="zh-CN" dirty="0">
                <a:latin typeface="Times New Roman" panose="02020603050405020304" pitchFamily="18" charset="0"/>
              </a:rPr>
              <a:t>, </a:t>
            </a:r>
            <a:r>
              <a:rPr lang="zh-CN" altLang="en-US" dirty="0">
                <a:latin typeface="Times New Roman" panose="02020603050405020304" pitchFamily="18" charset="0"/>
              </a:rPr>
              <a:t>常用代数转换法或真值表转换法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charRg st="0" end="54"/>
                                            </p:txEl>
                                          </p:spTgt>
                                        </p:tgtEl>
                                        <p:attrNameLst>
                                          <p:attrName>style.visibility</p:attrName>
                                        </p:attrNameLst>
                                      </p:cBhvr>
                                      <p:to>
                                        <p:strVal val="visible"/>
                                      </p:to>
                                    </p:set>
                                    <p:animEffect transition="in" filter="wipe(left)">
                                      <p:cBhvr>
                                        <p:cTn id="7" dur="500"/>
                                        <p:tgtEl>
                                          <p:spTgt spid="30723">
                                            <p:txEl>
                                              <p:charRg st="0"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1026"/>
          <p:cNvSpPr txBox="1">
            <a:spLocks noChangeArrowheads="1"/>
          </p:cNvSpPr>
          <p:nvPr/>
        </p:nvSpPr>
        <p:spPr bwMode="auto">
          <a:xfrm>
            <a:off x="776288" y="989013"/>
            <a:ext cx="3179763" cy="519113"/>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一、代数转换法</a:t>
            </a:r>
            <a:endPar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73731" name="Text Box 1027"/>
          <p:cNvSpPr txBox="1"/>
          <p:nvPr/>
        </p:nvSpPr>
        <p:spPr>
          <a:xfrm>
            <a:off x="930275" y="2008188"/>
            <a:ext cx="7089775" cy="1031875"/>
          </a:xfrm>
          <a:prstGeom prst="rect">
            <a:avLst/>
          </a:prstGeom>
          <a:noFill/>
          <a:ln w="9525">
            <a:noFill/>
          </a:ln>
        </p:spPr>
        <p:txBody>
          <a:bodyPr>
            <a:spAutoFit/>
          </a:bodyPr>
          <a:p>
            <a:pPr indent="669925">
              <a:lnSpc>
                <a:spcPct val="110000"/>
              </a:lnSpc>
            </a:pPr>
            <a:r>
              <a:rPr lang="zh-CN" altLang="en-US" dirty="0">
                <a:latin typeface="Times New Roman" panose="02020603050405020304" pitchFamily="18" charset="0"/>
              </a:rPr>
              <a:t>用代数法求一个函数</a:t>
            </a:r>
            <a:r>
              <a:rPr lang="en-US" altLang="zh-CN" dirty="0">
                <a:latin typeface="Times New Roman" panose="02020603050405020304" pitchFamily="18" charset="0"/>
              </a:rPr>
              <a:t>"</a:t>
            </a:r>
            <a:r>
              <a:rPr lang="zh-CN" altLang="en-US" dirty="0">
                <a:latin typeface="Times New Roman" panose="02020603050405020304" pitchFamily="18" charset="0"/>
              </a:rPr>
              <a:t>最小项之和</a:t>
            </a:r>
            <a:r>
              <a:rPr lang="en-US" altLang="zh-CN" dirty="0">
                <a:latin typeface="Times New Roman" panose="02020603050405020304" pitchFamily="18" charset="0"/>
              </a:rPr>
              <a:t>"</a:t>
            </a:r>
            <a:r>
              <a:rPr lang="zh-CN" altLang="en-US" dirty="0">
                <a:latin typeface="Times New Roman" panose="02020603050405020304" pitchFamily="18" charset="0"/>
              </a:rPr>
              <a:t>的形式，一般分为两步：</a:t>
            </a:r>
            <a:endParaRPr lang="zh-CN" altLang="en-US" dirty="0">
              <a:latin typeface="Times New Roman" panose="02020603050405020304" pitchFamily="18" charset="0"/>
            </a:endParaRPr>
          </a:p>
        </p:txBody>
      </p:sp>
      <p:sp>
        <p:nvSpPr>
          <p:cNvPr id="73732" name="Text Box 1028"/>
          <p:cNvSpPr txBox="1">
            <a:spLocks noChangeArrowheads="1"/>
          </p:cNvSpPr>
          <p:nvPr/>
        </p:nvSpPr>
        <p:spPr bwMode="auto">
          <a:xfrm>
            <a:off x="919163" y="3427413"/>
            <a:ext cx="7424738" cy="519113"/>
          </a:xfrm>
          <a:prstGeom prst="rect">
            <a:avLst/>
          </a:prstGeom>
          <a:noFill/>
          <a:ln w="9525">
            <a:noFill/>
            <a:miter lim="800000"/>
          </a:ln>
          <a:effectLst/>
        </p:spPr>
        <p:txBody>
          <a:bodyPr>
            <a:spAutoFit/>
          </a:bodyPr>
          <a:lstStyle/>
          <a:p>
            <a:pPr marR="0" defTabSz="914400">
              <a:buClrTx/>
              <a:buSzTx/>
              <a:buFontTx/>
              <a:buNone/>
              <a:defRPr/>
            </a:pPr>
            <a:r>
              <a:rPr kumimoji="1" lang="zh-CN" altLang="en-US" b="1" kern="1200" cap="none" spc="0" normalizeH="0" baseline="0" noProof="0">
                <a:solidFill>
                  <a:srgbClr val="008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第一步</a:t>
            </a:r>
            <a:r>
              <a:rPr kumimoji="1" lang="zh-CN" altLang="en-US" kern="1200" cap="none" spc="0" normalizeH="0" baseline="0" noProof="0">
                <a:solidFill>
                  <a:srgbClr val="3333FF"/>
                </a:solidFill>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将函数表达式变换成一般的</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与或</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zh-CN" kern="1200" cap="none" spc="0" normalizeH="0" baseline="0" noProof="0">
                <a:latin typeface="Times New Roman" panose="02020603050405020304" pitchFamily="18" charset="0"/>
                <a:ea typeface="宋体" panose="02010600030101010101" pitchFamily="2" charset="-122"/>
                <a:cs typeface="+mn-cs"/>
              </a:rPr>
              <a:t>式.</a:t>
            </a:r>
            <a:endParaRPr kumimoji="1" lang="en-US" altLang="zh-CN" kern="1200" cap="none" spc="0" normalizeH="0" baseline="0" noProof="0">
              <a:latin typeface="Times New Roman" panose="02020603050405020304" pitchFamily="18" charset="0"/>
              <a:ea typeface="宋体" panose="02010600030101010101" pitchFamily="2" charset="-122"/>
              <a:cs typeface="+mn-cs"/>
            </a:endParaRPr>
          </a:p>
        </p:txBody>
      </p:sp>
      <p:grpSp>
        <p:nvGrpSpPr>
          <p:cNvPr id="2" name="Group 1054"/>
          <p:cNvGrpSpPr/>
          <p:nvPr/>
        </p:nvGrpSpPr>
        <p:grpSpPr>
          <a:xfrm>
            <a:off x="936625" y="4216400"/>
            <a:ext cx="7286625" cy="1203325"/>
            <a:chOff x="590" y="2696"/>
            <a:chExt cx="4590" cy="758"/>
          </a:xfrm>
        </p:grpSpPr>
        <p:sp>
          <p:nvSpPr>
            <p:cNvPr id="73734" name="Text Box 1030"/>
            <p:cNvSpPr txBox="1">
              <a:spLocks noChangeArrowheads="1"/>
            </p:cNvSpPr>
            <p:nvPr/>
          </p:nvSpPr>
          <p:spPr bwMode="auto">
            <a:xfrm>
              <a:off x="590" y="2696"/>
              <a:ext cx="4590" cy="758"/>
            </a:xfrm>
            <a:prstGeom prst="rect">
              <a:avLst/>
            </a:prstGeom>
            <a:noFill/>
            <a:ln w="9525">
              <a:noFill/>
              <a:miter lim="800000"/>
            </a:ln>
            <a:effectLst/>
          </p:spPr>
          <p:txBody>
            <a:bodyPr>
              <a:spAutoFit/>
            </a:bodyPr>
            <a:lstStyle/>
            <a:p>
              <a:pPr marL="1428750" marR="0" indent="-1428750" defTabSz="914400">
                <a:lnSpc>
                  <a:spcPct val="130000"/>
                </a:lnSpc>
                <a:buClrTx/>
                <a:buSzTx/>
                <a:buFontTx/>
                <a:buNone/>
                <a:defRPr/>
              </a:pPr>
              <a:r>
                <a:rPr kumimoji="1" lang="zh-CN" altLang="en-US" b="1" kern="1200" cap="none" spc="0" normalizeH="0" baseline="0" noProof="0">
                  <a:solidFill>
                    <a:srgbClr val="008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第二步</a:t>
              </a:r>
              <a:r>
                <a:rPr kumimoji="1" lang="zh-CN" altLang="en-US"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反复使用</a:t>
              </a:r>
              <a:r>
                <a:rPr kumimoji="1" lang="en-US" altLang="zh-CN" i="1" kern="1200" cap="none" spc="0" normalizeH="0" baseline="0" noProof="0">
                  <a:latin typeface="Times New Roman" panose="02020603050405020304" pitchFamily="18" charset="0"/>
                  <a:ea typeface="宋体" panose="02010600030101010101" pitchFamily="2" charset="-122"/>
                  <a:cs typeface="+mn-cs"/>
                </a:rPr>
                <a:t>X=X</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en-US" altLang="zh-CN" i="1" kern="1200" cap="none" spc="0" normalizeH="0" baseline="0" noProof="0">
                  <a:latin typeface="Times New Roman" panose="02020603050405020304" pitchFamily="18" charset="0"/>
                  <a:ea typeface="宋体" panose="02010600030101010101" pitchFamily="2" charset="-122"/>
                  <a:cs typeface="+mn-cs"/>
                </a:rPr>
                <a:t>Y+Y</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zh-CN" kern="1200" cap="none" spc="0" normalizeH="0" baseline="0" noProof="0">
                  <a:latin typeface="Times New Roman" panose="02020603050405020304" pitchFamily="18" charset="0"/>
                  <a:ea typeface="宋体" panose="02010600030101010101" pitchFamily="2" charset="-122"/>
                  <a:cs typeface="+mn-cs"/>
                </a:rPr>
                <a:t>将非最小项的"与 项 "扩展为最小项。</a:t>
              </a:r>
              <a:endParaRPr kumimoji="1" lang="zh-CN" altLang="en-US" kern="1200" cap="none" spc="0" normalizeH="0" baseline="0" noProof="0">
                <a:latin typeface="Times New Roman" panose="02020603050405020304" pitchFamily="18" charset="0"/>
                <a:ea typeface="宋体" panose="02010600030101010101" pitchFamily="2" charset="-122"/>
                <a:cs typeface="+mn-cs"/>
              </a:endParaRPr>
            </a:p>
          </p:txBody>
        </p:sp>
        <p:sp>
          <p:nvSpPr>
            <p:cNvPr id="70663" name="Line 1031"/>
            <p:cNvSpPr/>
            <p:nvPr/>
          </p:nvSpPr>
          <p:spPr>
            <a:xfrm>
              <a:off x="3213" y="2814"/>
              <a:ext cx="155"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charRg st="0" end="28"/>
                                            </p:txEl>
                                          </p:spTgt>
                                        </p:tgtEl>
                                        <p:attrNameLst>
                                          <p:attrName>style.visibility</p:attrName>
                                        </p:attrNameLst>
                                      </p:cBhvr>
                                      <p:to>
                                        <p:strVal val="visible"/>
                                      </p:to>
                                    </p:set>
                                    <p:animEffect transition="in" filter="wipe(left)">
                                      <p:cBhvr>
                                        <p:cTn id="7" dur="500"/>
                                        <p:tgtEl>
                                          <p:spTgt spid="73731">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2">
                                            <p:txEl>
                                              <p:charRg st="0" end="23"/>
                                            </p:txEl>
                                          </p:spTgt>
                                        </p:tgtEl>
                                        <p:attrNameLst>
                                          <p:attrName>style.visibility</p:attrName>
                                        </p:attrNameLst>
                                      </p:cBhvr>
                                      <p:to>
                                        <p:strVal val="visible"/>
                                      </p:to>
                                    </p:set>
                                    <p:animEffect transition="in" filter="wipe(left)">
                                      <p:cBhvr>
                                        <p:cTn id="12" dur="500"/>
                                        <p:tgtEl>
                                          <p:spTgt spid="73732">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73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6" name="Group 83"/>
          <p:cNvGrpSpPr/>
          <p:nvPr/>
        </p:nvGrpSpPr>
        <p:grpSpPr>
          <a:xfrm>
            <a:off x="863600" y="1160463"/>
            <a:ext cx="7332663" cy="1117600"/>
            <a:chOff x="544" y="731"/>
            <a:chExt cx="4619" cy="704"/>
          </a:xfrm>
        </p:grpSpPr>
        <p:sp>
          <p:nvSpPr>
            <p:cNvPr id="15368" name="Text Box 2"/>
            <p:cNvSpPr txBox="1"/>
            <p:nvPr/>
          </p:nvSpPr>
          <p:spPr>
            <a:xfrm>
              <a:off x="544" y="731"/>
              <a:ext cx="4619" cy="704"/>
            </a:xfrm>
            <a:prstGeom prst="rect">
              <a:avLst/>
            </a:prstGeom>
            <a:noFill/>
            <a:ln w="9525">
              <a:noFill/>
            </a:ln>
          </p:spPr>
          <p:txBody>
            <a:bodyPr>
              <a:spAutoFit/>
            </a:bodyPr>
            <a:p>
              <a:pPr marL="758825" indent="-758825">
                <a:lnSpc>
                  <a:spcPct val="120000"/>
                </a:lnSpc>
              </a:pPr>
              <a:r>
                <a:rPr lang="zh-CN" altLang="en-US" b="1" dirty="0">
                  <a:latin typeface="Times New Roman" panose="02020603050405020304" pitchFamily="18" charset="0"/>
                </a:rPr>
                <a:t>例</a:t>
              </a:r>
              <a:r>
                <a:rPr lang="zh-CN" altLang="en-US" dirty="0">
                  <a:latin typeface="Times New Roman" panose="02020603050405020304" pitchFamily="18" charset="0"/>
                </a:rPr>
                <a:t>：将</a:t>
              </a:r>
              <a:r>
                <a:rPr lang="en-US" altLang="zh-CN" dirty="0">
                  <a:latin typeface="Times New Roman" panose="02020603050405020304" pitchFamily="18" charset="0"/>
                </a:rPr>
                <a:t>F(A, B, C)=(AB+BC)</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AB</a:t>
              </a:r>
              <a:r>
                <a:rPr lang="zh-CN" altLang="zh-CN" dirty="0">
                  <a:latin typeface="Times New Roman" panose="02020603050405020304" pitchFamily="18" charset="0"/>
                </a:rPr>
                <a:t>转换成"最小项之和"形式</a:t>
              </a:r>
              <a:endParaRPr lang="zh-CN" altLang="en-US" dirty="0">
                <a:latin typeface="Times New Roman" panose="02020603050405020304" pitchFamily="18" charset="0"/>
              </a:endParaRPr>
            </a:p>
          </p:txBody>
        </p:sp>
        <p:grpSp>
          <p:nvGrpSpPr>
            <p:cNvPr id="15369" name="Group 14"/>
            <p:cNvGrpSpPr/>
            <p:nvPr/>
          </p:nvGrpSpPr>
          <p:grpSpPr>
            <a:xfrm>
              <a:off x="2369" y="770"/>
              <a:ext cx="1211" cy="44"/>
              <a:chOff x="2400" y="500"/>
              <a:chExt cx="1211" cy="44"/>
            </a:xfrm>
          </p:grpSpPr>
          <p:sp>
            <p:nvSpPr>
              <p:cNvPr id="15370" name="Line 4"/>
              <p:cNvSpPr/>
              <p:nvPr/>
            </p:nvSpPr>
            <p:spPr>
              <a:xfrm>
                <a:off x="2600" y="544"/>
                <a:ext cx="145" cy="0"/>
              </a:xfrm>
              <a:prstGeom prst="line">
                <a:avLst/>
              </a:prstGeom>
              <a:ln w="9525" cap="flat" cmpd="sng">
                <a:solidFill>
                  <a:schemeClr val="tx1"/>
                </a:solidFill>
                <a:prstDash val="solid"/>
                <a:headEnd type="none" w="med" len="med"/>
                <a:tailEnd type="none" w="med" len="med"/>
              </a:ln>
            </p:spPr>
          </p:sp>
          <p:sp>
            <p:nvSpPr>
              <p:cNvPr id="15371" name="Line 5"/>
              <p:cNvSpPr/>
              <p:nvPr/>
            </p:nvSpPr>
            <p:spPr>
              <a:xfrm>
                <a:off x="3067" y="544"/>
                <a:ext cx="145" cy="0"/>
              </a:xfrm>
              <a:prstGeom prst="line">
                <a:avLst/>
              </a:prstGeom>
              <a:ln w="9525" cap="flat" cmpd="sng">
                <a:solidFill>
                  <a:schemeClr val="tx1"/>
                </a:solidFill>
                <a:prstDash val="solid"/>
                <a:headEnd type="none" w="med" len="med"/>
                <a:tailEnd type="none" w="med" len="med"/>
              </a:ln>
            </p:spPr>
          </p:sp>
          <p:sp>
            <p:nvSpPr>
              <p:cNvPr id="15372" name="Line 6"/>
              <p:cNvSpPr/>
              <p:nvPr/>
            </p:nvSpPr>
            <p:spPr>
              <a:xfrm>
                <a:off x="3367" y="544"/>
                <a:ext cx="233" cy="0"/>
              </a:xfrm>
              <a:prstGeom prst="line">
                <a:avLst/>
              </a:prstGeom>
              <a:ln w="9525" cap="flat" cmpd="sng">
                <a:solidFill>
                  <a:schemeClr val="tx1"/>
                </a:solidFill>
                <a:prstDash val="solid"/>
                <a:headEnd type="none" w="med" len="med"/>
                <a:tailEnd type="none" w="med" len="med"/>
              </a:ln>
            </p:spPr>
          </p:sp>
          <p:sp>
            <p:nvSpPr>
              <p:cNvPr id="15373" name="Line 7"/>
              <p:cNvSpPr/>
              <p:nvPr/>
            </p:nvSpPr>
            <p:spPr>
              <a:xfrm>
                <a:off x="2400" y="500"/>
                <a:ext cx="1211" cy="0"/>
              </a:xfrm>
              <a:prstGeom prst="line">
                <a:avLst/>
              </a:prstGeom>
              <a:ln w="9525" cap="flat" cmpd="sng">
                <a:solidFill>
                  <a:schemeClr val="tx1"/>
                </a:solidFill>
                <a:prstDash val="solid"/>
                <a:headEnd type="none" w="med" len="med"/>
                <a:tailEnd type="none" w="med" len="med"/>
              </a:ln>
            </p:spPr>
          </p:sp>
        </p:grpSp>
      </p:grpSp>
      <p:graphicFrame>
        <p:nvGraphicFramePr>
          <p:cNvPr id="31799" name="Object 55"/>
          <p:cNvGraphicFramePr>
            <a:graphicFrameLocks noChangeAspect="1"/>
          </p:cNvGraphicFramePr>
          <p:nvPr/>
        </p:nvGraphicFramePr>
        <p:xfrm>
          <a:off x="1179513" y="2647950"/>
          <a:ext cx="5245100" cy="469900"/>
        </p:xfrm>
        <a:graphic>
          <a:graphicData uri="http://schemas.openxmlformats.org/presentationml/2006/ole">
            <mc:AlternateContent xmlns:mc="http://schemas.openxmlformats.org/markup-compatibility/2006">
              <mc:Choice xmlns:v="urn:schemas-microsoft-com:vml" Requires="v">
                <p:oleObj spid="_x0000_s3122" name="" r:id="rId1" imgW="5245100" imgH="469900" progId="Equation.3">
                  <p:embed/>
                </p:oleObj>
              </mc:Choice>
              <mc:Fallback>
                <p:oleObj name="" r:id="rId1" imgW="5245100" imgH="469900" progId="Equation.3">
                  <p:embed/>
                  <p:pic>
                    <p:nvPicPr>
                      <p:cNvPr id="0" name="图片 3121"/>
                      <p:cNvPicPr/>
                      <p:nvPr/>
                    </p:nvPicPr>
                    <p:blipFill>
                      <a:blip r:embed="rId2"/>
                      <a:stretch>
                        <a:fillRect/>
                      </a:stretch>
                    </p:blipFill>
                    <p:spPr>
                      <a:xfrm>
                        <a:off x="1179513" y="2647950"/>
                        <a:ext cx="5245100" cy="469900"/>
                      </a:xfrm>
                      <a:prstGeom prst="rect">
                        <a:avLst/>
                      </a:prstGeom>
                      <a:noFill/>
                      <a:ln w="38100">
                        <a:noFill/>
                        <a:miter/>
                      </a:ln>
                    </p:spPr>
                  </p:pic>
                </p:oleObj>
              </mc:Fallback>
            </mc:AlternateContent>
          </a:graphicData>
        </a:graphic>
      </p:graphicFrame>
      <p:graphicFrame>
        <p:nvGraphicFramePr>
          <p:cNvPr id="31800" name="Object 56"/>
          <p:cNvGraphicFramePr>
            <a:graphicFrameLocks noChangeAspect="1"/>
          </p:cNvGraphicFramePr>
          <p:nvPr/>
        </p:nvGraphicFramePr>
        <p:xfrm>
          <a:off x="3981450" y="3378200"/>
          <a:ext cx="2286000" cy="393700"/>
        </p:xfrm>
        <a:graphic>
          <a:graphicData uri="http://schemas.openxmlformats.org/presentationml/2006/ole">
            <mc:AlternateContent xmlns:mc="http://schemas.openxmlformats.org/markup-compatibility/2006">
              <mc:Choice xmlns:v="urn:schemas-microsoft-com:vml" Requires="v">
                <p:oleObj spid="_x0000_s3130" name="" r:id="rId3" imgW="2286000" imgH="393700" progId="Equation.3">
                  <p:embed/>
                </p:oleObj>
              </mc:Choice>
              <mc:Fallback>
                <p:oleObj name="" r:id="rId3" imgW="2286000" imgH="393700" progId="Equation.3">
                  <p:embed/>
                  <p:pic>
                    <p:nvPicPr>
                      <p:cNvPr id="0" name="图片 3129"/>
                      <p:cNvPicPr/>
                      <p:nvPr/>
                    </p:nvPicPr>
                    <p:blipFill>
                      <a:blip r:embed="rId4"/>
                      <a:stretch>
                        <a:fillRect/>
                      </a:stretch>
                    </p:blipFill>
                    <p:spPr>
                      <a:xfrm>
                        <a:off x="3981450" y="3378200"/>
                        <a:ext cx="2286000" cy="393700"/>
                      </a:xfrm>
                      <a:prstGeom prst="rect">
                        <a:avLst/>
                      </a:prstGeom>
                      <a:noFill/>
                      <a:ln w="38100">
                        <a:noFill/>
                        <a:miter/>
                      </a:ln>
                    </p:spPr>
                  </p:pic>
                </p:oleObj>
              </mc:Fallback>
            </mc:AlternateContent>
          </a:graphicData>
        </a:graphic>
      </p:graphicFrame>
      <p:graphicFrame>
        <p:nvGraphicFramePr>
          <p:cNvPr id="31801" name="Object 57"/>
          <p:cNvGraphicFramePr>
            <a:graphicFrameLocks noChangeAspect="1"/>
          </p:cNvGraphicFramePr>
          <p:nvPr/>
        </p:nvGraphicFramePr>
        <p:xfrm>
          <a:off x="4017963" y="4065588"/>
          <a:ext cx="3238500" cy="442912"/>
        </p:xfrm>
        <a:graphic>
          <a:graphicData uri="http://schemas.openxmlformats.org/presentationml/2006/ole">
            <mc:AlternateContent xmlns:mc="http://schemas.openxmlformats.org/markup-compatibility/2006">
              <mc:Choice xmlns:v="urn:schemas-microsoft-com:vml" Requires="v">
                <p:oleObj spid="_x0000_s3126" name="" r:id="rId5" imgW="3238500" imgH="444500" progId="Equation.3">
                  <p:embed/>
                </p:oleObj>
              </mc:Choice>
              <mc:Fallback>
                <p:oleObj name="" r:id="rId5" imgW="3238500" imgH="444500" progId="Equation.3">
                  <p:embed/>
                  <p:pic>
                    <p:nvPicPr>
                      <p:cNvPr id="0" name="图片 3125"/>
                      <p:cNvPicPr/>
                      <p:nvPr/>
                    </p:nvPicPr>
                    <p:blipFill>
                      <a:blip r:embed="rId6"/>
                      <a:stretch>
                        <a:fillRect/>
                      </a:stretch>
                    </p:blipFill>
                    <p:spPr>
                      <a:xfrm>
                        <a:off x="4017963" y="4065588"/>
                        <a:ext cx="3238500" cy="442912"/>
                      </a:xfrm>
                      <a:prstGeom prst="rect">
                        <a:avLst/>
                      </a:prstGeom>
                      <a:noFill/>
                      <a:ln w="38100">
                        <a:noFill/>
                        <a:miter/>
                      </a:ln>
                    </p:spPr>
                  </p:pic>
                </p:oleObj>
              </mc:Fallback>
            </mc:AlternateContent>
          </a:graphicData>
        </a:graphic>
      </p:graphicFrame>
      <p:graphicFrame>
        <p:nvGraphicFramePr>
          <p:cNvPr id="31802" name="Object 58"/>
          <p:cNvGraphicFramePr>
            <a:graphicFrameLocks noChangeAspect="1"/>
          </p:cNvGraphicFramePr>
          <p:nvPr/>
        </p:nvGraphicFramePr>
        <p:xfrm>
          <a:off x="4025900" y="4840288"/>
          <a:ext cx="3225800" cy="368300"/>
        </p:xfrm>
        <a:graphic>
          <a:graphicData uri="http://schemas.openxmlformats.org/presentationml/2006/ole">
            <mc:AlternateContent xmlns:mc="http://schemas.openxmlformats.org/markup-compatibility/2006">
              <mc:Choice xmlns:v="urn:schemas-microsoft-com:vml" Requires="v">
                <p:oleObj spid="_x0000_s3129" name="" r:id="rId7" imgW="3225800" imgH="368300" progId="Equation.3">
                  <p:embed/>
                </p:oleObj>
              </mc:Choice>
              <mc:Fallback>
                <p:oleObj name="" r:id="rId7" imgW="3225800" imgH="368300" progId="Equation.3">
                  <p:embed/>
                  <p:pic>
                    <p:nvPicPr>
                      <p:cNvPr id="0" name="图片 3128"/>
                      <p:cNvPicPr/>
                      <p:nvPr/>
                    </p:nvPicPr>
                    <p:blipFill>
                      <a:blip r:embed="rId8"/>
                      <a:stretch>
                        <a:fillRect/>
                      </a:stretch>
                    </p:blipFill>
                    <p:spPr>
                      <a:xfrm>
                        <a:off x="4025900" y="4840288"/>
                        <a:ext cx="3225800" cy="368300"/>
                      </a:xfrm>
                      <a:prstGeom prst="rect">
                        <a:avLst/>
                      </a:prstGeom>
                      <a:noFill/>
                      <a:ln w="38100">
                        <a:noFill/>
                        <a:miter/>
                      </a:ln>
                    </p:spPr>
                  </p:pic>
                </p:oleObj>
              </mc:Fallback>
            </mc:AlternateContent>
          </a:graphicData>
        </a:graphic>
      </p:graphicFrame>
      <p:sp>
        <p:nvSpPr>
          <p:cNvPr id="15367" name="Text Box 85"/>
          <p:cNvSpPr txBox="1"/>
          <p:nvPr/>
        </p:nvSpPr>
        <p:spPr>
          <a:xfrm>
            <a:off x="1096963" y="5438775"/>
            <a:ext cx="184150" cy="519113"/>
          </a:xfrm>
          <a:prstGeom prst="rect">
            <a:avLst/>
          </a:prstGeom>
          <a:noFill/>
          <a:ln w="9525">
            <a:noFill/>
          </a:ln>
        </p:spPr>
        <p:txBody>
          <a:bodyPr wrap="none">
            <a:spAutoFit/>
          </a:bodyPr>
          <a:p>
            <a:endParaRPr lang="zh-CN"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99"/>
                                        </p:tgtEl>
                                        <p:attrNameLst>
                                          <p:attrName>style.visibility</p:attrName>
                                        </p:attrNameLst>
                                      </p:cBhvr>
                                      <p:to>
                                        <p:strVal val="visible"/>
                                      </p:to>
                                    </p:set>
                                    <p:animEffect transition="in" filter="wipe(left)">
                                      <p:cBhvr>
                                        <p:cTn id="7" dur="500"/>
                                        <p:tgtEl>
                                          <p:spTgt spid="317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800"/>
                                        </p:tgtEl>
                                        <p:attrNameLst>
                                          <p:attrName>style.visibility</p:attrName>
                                        </p:attrNameLst>
                                      </p:cBhvr>
                                      <p:to>
                                        <p:strVal val="visible"/>
                                      </p:to>
                                    </p:set>
                                    <p:animEffect transition="in" filter="wipe(left)">
                                      <p:cBhvr>
                                        <p:cTn id="12" dur="500"/>
                                        <p:tgtEl>
                                          <p:spTgt spid="318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801"/>
                                        </p:tgtEl>
                                        <p:attrNameLst>
                                          <p:attrName>style.visibility</p:attrName>
                                        </p:attrNameLst>
                                      </p:cBhvr>
                                      <p:to>
                                        <p:strVal val="visible"/>
                                      </p:to>
                                    </p:set>
                                    <p:animEffect transition="in" filter="wipe(left)">
                                      <p:cBhvr>
                                        <p:cTn id="17" dur="500"/>
                                        <p:tgtEl>
                                          <p:spTgt spid="318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802"/>
                                        </p:tgtEl>
                                        <p:attrNameLst>
                                          <p:attrName>style.visibility</p:attrName>
                                        </p:attrNameLst>
                                      </p:cBhvr>
                                      <p:to>
                                        <p:strVal val="visible"/>
                                      </p:to>
                                    </p:set>
                                    <p:animEffect transition="in" filter="wipe(left)">
                                      <p:cBhvr>
                                        <p:cTn id="22" dur="500"/>
                                        <p:tgtEl>
                                          <p:spTgt spid="31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720" name="Object 1024"/>
          <p:cNvGraphicFramePr>
            <a:graphicFrameLocks noChangeAspect="1"/>
          </p:cNvGraphicFramePr>
          <p:nvPr/>
        </p:nvGraphicFramePr>
        <p:xfrm>
          <a:off x="644525" y="1155700"/>
          <a:ext cx="7748588" cy="442913"/>
        </p:xfrm>
        <a:graphic>
          <a:graphicData uri="http://schemas.openxmlformats.org/presentationml/2006/ole">
            <mc:AlternateContent xmlns:mc="http://schemas.openxmlformats.org/markup-compatibility/2006">
              <mc:Choice xmlns:v="urn:schemas-microsoft-com:vml" Requires="v">
                <p:oleObj spid="_x0000_s3123" name="" r:id="rId1" imgW="7747000" imgH="444500" progId="Equation.3">
                  <p:embed/>
                </p:oleObj>
              </mc:Choice>
              <mc:Fallback>
                <p:oleObj name="" r:id="rId1" imgW="7747000" imgH="444500" progId="Equation.3">
                  <p:embed/>
                  <p:pic>
                    <p:nvPicPr>
                      <p:cNvPr id="0" name="图片 3122"/>
                      <p:cNvPicPr/>
                      <p:nvPr/>
                    </p:nvPicPr>
                    <p:blipFill>
                      <a:blip r:embed="rId2"/>
                      <a:stretch>
                        <a:fillRect/>
                      </a:stretch>
                    </p:blipFill>
                    <p:spPr>
                      <a:xfrm>
                        <a:off x="644525" y="1155700"/>
                        <a:ext cx="7748588" cy="442913"/>
                      </a:xfrm>
                      <a:prstGeom prst="rect">
                        <a:avLst/>
                      </a:prstGeom>
                      <a:noFill/>
                      <a:ln w="38100">
                        <a:noFill/>
                        <a:miter/>
                      </a:ln>
                    </p:spPr>
                  </p:pic>
                </p:oleObj>
              </mc:Fallback>
            </mc:AlternateContent>
          </a:graphicData>
        </a:graphic>
      </p:graphicFrame>
      <p:graphicFrame>
        <p:nvGraphicFramePr>
          <p:cNvPr id="158721" name="Object 1025"/>
          <p:cNvGraphicFramePr>
            <a:graphicFrameLocks noChangeAspect="1"/>
          </p:cNvGraphicFramePr>
          <p:nvPr/>
        </p:nvGraphicFramePr>
        <p:xfrm>
          <a:off x="3063875" y="1808163"/>
          <a:ext cx="1854200" cy="442912"/>
        </p:xfrm>
        <a:graphic>
          <a:graphicData uri="http://schemas.openxmlformats.org/presentationml/2006/ole">
            <mc:AlternateContent xmlns:mc="http://schemas.openxmlformats.org/markup-compatibility/2006">
              <mc:Choice xmlns:v="urn:schemas-microsoft-com:vml" Requires="v">
                <p:oleObj spid="_x0000_s3124" name="" r:id="rId3" imgW="1854200" imgH="444500" progId="Equation.3">
                  <p:embed/>
                </p:oleObj>
              </mc:Choice>
              <mc:Fallback>
                <p:oleObj name="" r:id="rId3" imgW="1854200" imgH="444500" progId="Equation.3">
                  <p:embed/>
                  <p:pic>
                    <p:nvPicPr>
                      <p:cNvPr id="0" name="图片 3123"/>
                      <p:cNvPicPr/>
                      <p:nvPr/>
                    </p:nvPicPr>
                    <p:blipFill>
                      <a:blip r:embed="rId4"/>
                      <a:stretch>
                        <a:fillRect/>
                      </a:stretch>
                    </p:blipFill>
                    <p:spPr>
                      <a:xfrm>
                        <a:off x="3063875" y="1808163"/>
                        <a:ext cx="1854200" cy="442912"/>
                      </a:xfrm>
                      <a:prstGeom prst="rect">
                        <a:avLst/>
                      </a:prstGeom>
                      <a:noFill/>
                      <a:ln w="38100">
                        <a:noFill/>
                        <a:miter/>
                      </a:ln>
                    </p:spPr>
                  </p:pic>
                </p:oleObj>
              </mc:Fallback>
            </mc:AlternateContent>
          </a:graphicData>
        </a:graphic>
      </p:graphicFrame>
      <p:graphicFrame>
        <p:nvGraphicFramePr>
          <p:cNvPr id="158722" name="Object 1026"/>
          <p:cNvGraphicFramePr>
            <a:graphicFrameLocks noChangeAspect="1"/>
          </p:cNvGraphicFramePr>
          <p:nvPr/>
        </p:nvGraphicFramePr>
        <p:xfrm>
          <a:off x="2695575" y="2616200"/>
          <a:ext cx="5487988" cy="368300"/>
        </p:xfrm>
        <a:graphic>
          <a:graphicData uri="http://schemas.openxmlformats.org/presentationml/2006/ole">
            <mc:AlternateContent xmlns:mc="http://schemas.openxmlformats.org/markup-compatibility/2006">
              <mc:Choice xmlns:v="urn:schemas-microsoft-com:vml" Requires="v">
                <p:oleObj spid="_x0000_s3127" name="" r:id="rId5" imgW="5486400" imgH="368300" progId="Equation.3">
                  <p:embed/>
                </p:oleObj>
              </mc:Choice>
              <mc:Fallback>
                <p:oleObj name="" r:id="rId5" imgW="5486400" imgH="368300" progId="Equation.3">
                  <p:embed/>
                  <p:pic>
                    <p:nvPicPr>
                      <p:cNvPr id="0" name="图片 3126"/>
                      <p:cNvPicPr/>
                      <p:nvPr/>
                    </p:nvPicPr>
                    <p:blipFill>
                      <a:blip r:embed="rId6"/>
                      <a:stretch>
                        <a:fillRect/>
                      </a:stretch>
                    </p:blipFill>
                    <p:spPr>
                      <a:xfrm>
                        <a:off x="2695575" y="2616200"/>
                        <a:ext cx="5487988" cy="368300"/>
                      </a:xfrm>
                      <a:prstGeom prst="rect">
                        <a:avLst/>
                      </a:prstGeom>
                      <a:noFill/>
                      <a:ln w="38100">
                        <a:noFill/>
                        <a:miter/>
                      </a:ln>
                    </p:spPr>
                  </p:pic>
                </p:oleObj>
              </mc:Fallback>
            </mc:AlternateContent>
          </a:graphicData>
        </a:graphic>
      </p:graphicFrame>
      <p:graphicFrame>
        <p:nvGraphicFramePr>
          <p:cNvPr id="158723" name="Object 1027"/>
          <p:cNvGraphicFramePr>
            <a:graphicFrameLocks noChangeAspect="1"/>
          </p:cNvGraphicFramePr>
          <p:nvPr/>
        </p:nvGraphicFramePr>
        <p:xfrm>
          <a:off x="3011488" y="3452813"/>
          <a:ext cx="3124200" cy="368300"/>
        </p:xfrm>
        <a:graphic>
          <a:graphicData uri="http://schemas.openxmlformats.org/presentationml/2006/ole">
            <mc:AlternateContent xmlns:mc="http://schemas.openxmlformats.org/markup-compatibility/2006">
              <mc:Choice xmlns:v="urn:schemas-microsoft-com:vml" Requires="v">
                <p:oleObj spid="_x0000_s3131" name="" r:id="rId7" imgW="3124200" imgH="368300" progId="Equation.3">
                  <p:embed/>
                </p:oleObj>
              </mc:Choice>
              <mc:Fallback>
                <p:oleObj name="" r:id="rId7" imgW="3124200" imgH="368300" progId="Equation.3">
                  <p:embed/>
                  <p:pic>
                    <p:nvPicPr>
                      <p:cNvPr id="0" name="图片 3130"/>
                      <p:cNvPicPr/>
                      <p:nvPr/>
                    </p:nvPicPr>
                    <p:blipFill>
                      <a:blip r:embed="rId8"/>
                      <a:stretch>
                        <a:fillRect/>
                      </a:stretch>
                    </p:blipFill>
                    <p:spPr>
                      <a:xfrm>
                        <a:off x="3011488" y="3452813"/>
                        <a:ext cx="3124200" cy="368300"/>
                      </a:xfrm>
                      <a:prstGeom prst="rect">
                        <a:avLst/>
                      </a:prstGeom>
                      <a:noFill/>
                      <a:ln w="38100">
                        <a:noFill/>
                        <a:miter/>
                      </a:ln>
                    </p:spPr>
                  </p:pic>
                </p:oleObj>
              </mc:Fallback>
            </mc:AlternateContent>
          </a:graphicData>
        </a:graphic>
      </p:graphicFrame>
      <p:graphicFrame>
        <p:nvGraphicFramePr>
          <p:cNvPr id="158724" name="Object 1028"/>
          <p:cNvGraphicFramePr>
            <a:graphicFrameLocks noChangeAspect="1"/>
          </p:cNvGraphicFramePr>
          <p:nvPr/>
        </p:nvGraphicFramePr>
        <p:xfrm>
          <a:off x="2768600" y="4400550"/>
          <a:ext cx="5435600" cy="368300"/>
        </p:xfrm>
        <a:graphic>
          <a:graphicData uri="http://schemas.openxmlformats.org/presentationml/2006/ole">
            <mc:AlternateContent xmlns:mc="http://schemas.openxmlformats.org/markup-compatibility/2006">
              <mc:Choice xmlns:v="urn:schemas-microsoft-com:vml" Requires="v">
                <p:oleObj spid="_x0000_s3128" name="" r:id="rId9" imgW="5435600" imgH="368300" progId="Equation.3">
                  <p:embed/>
                </p:oleObj>
              </mc:Choice>
              <mc:Fallback>
                <p:oleObj name="" r:id="rId9" imgW="5435600" imgH="368300" progId="Equation.3">
                  <p:embed/>
                  <p:pic>
                    <p:nvPicPr>
                      <p:cNvPr id="0" name="图片 3127"/>
                      <p:cNvPicPr/>
                      <p:nvPr/>
                    </p:nvPicPr>
                    <p:blipFill>
                      <a:blip r:embed="rId10"/>
                      <a:stretch>
                        <a:fillRect/>
                      </a:stretch>
                    </p:blipFill>
                    <p:spPr>
                      <a:xfrm>
                        <a:off x="2768600" y="4400550"/>
                        <a:ext cx="5435600" cy="368300"/>
                      </a:xfrm>
                      <a:prstGeom prst="rect">
                        <a:avLst/>
                      </a:prstGeom>
                      <a:noFill/>
                      <a:ln w="38100">
                        <a:noFill/>
                        <a:miter/>
                      </a:ln>
                    </p:spPr>
                  </p:pic>
                </p:oleObj>
              </mc:Fallback>
            </mc:AlternateContent>
          </a:graphicData>
        </a:graphic>
      </p:graphicFrame>
      <p:sp>
        <p:nvSpPr>
          <p:cNvPr id="74787" name="Text Box 1059"/>
          <p:cNvSpPr txBox="1"/>
          <p:nvPr/>
        </p:nvSpPr>
        <p:spPr>
          <a:xfrm>
            <a:off x="877888" y="5159375"/>
            <a:ext cx="5311775" cy="579438"/>
          </a:xfrm>
          <a:prstGeom prst="rect">
            <a:avLst/>
          </a:prstGeom>
          <a:noFill/>
          <a:ln w="9525">
            <a:noFill/>
          </a:ln>
        </p:spPr>
        <p:txBody>
          <a:bodyPr wrap="none">
            <a:spAutoFit/>
          </a:bodyPr>
          <a:p>
            <a:r>
              <a:rPr lang="en-US" altLang="zh-CN" sz="3200" dirty="0">
                <a:latin typeface="Times New Roman" panose="02020603050405020304" pitchFamily="18" charset="0"/>
              </a:rPr>
              <a:t>F(A,B,C) = m</a:t>
            </a:r>
            <a:r>
              <a:rPr lang="en-US" altLang="zh-CN" sz="3200" baseline="-25000" dirty="0">
                <a:latin typeface="Times New Roman" panose="02020603050405020304" pitchFamily="18" charset="0"/>
              </a:rPr>
              <a:t>0</a:t>
            </a:r>
            <a:r>
              <a:rPr lang="en-US" altLang="zh-CN" sz="3200" dirty="0">
                <a:latin typeface="Times New Roman" panose="02020603050405020304" pitchFamily="18" charset="0"/>
              </a:rPr>
              <a:t>+m</a:t>
            </a:r>
            <a:r>
              <a:rPr lang="en-US" altLang="zh-CN" sz="3200" baseline="-25000" dirty="0">
                <a:latin typeface="Times New Roman" panose="02020603050405020304" pitchFamily="18" charset="0"/>
              </a:rPr>
              <a:t>1</a:t>
            </a:r>
            <a:r>
              <a:rPr lang="en-US" altLang="zh-CN" sz="3200" dirty="0">
                <a:latin typeface="Times New Roman" panose="02020603050405020304" pitchFamily="18" charset="0"/>
              </a:rPr>
              <a:t>+m</a:t>
            </a:r>
            <a:r>
              <a:rPr lang="en-US" altLang="zh-CN" sz="3200" baseline="-25000" dirty="0">
                <a:latin typeface="Times New Roman" panose="02020603050405020304" pitchFamily="18" charset="0"/>
              </a:rPr>
              <a:t>3</a:t>
            </a:r>
            <a:r>
              <a:rPr lang="en-US" altLang="zh-CN" sz="3200" dirty="0">
                <a:latin typeface="Times New Roman" panose="02020603050405020304" pitchFamily="18" charset="0"/>
              </a:rPr>
              <a:t>+m</a:t>
            </a:r>
            <a:r>
              <a:rPr lang="en-US" altLang="zh-CN" sz="3200" baseline="-25000" dirty="0">
                <a:latin typeface="Times New Roman" panose="02020603050405020304" pitchFamily="18" charset="0"/>
              </a:rPr>
              <a:t>6</a:t>
            </a:r>
            <a:r>
              <a:rPr lang="en-US" altLang="zh-CN" sz="3200" dirty="0">
                <a:latin typeface="Times New Roman" panose="02020603050405020304" pitchFamily="18" charset="0"/>
              </a:rPr>
              <a:t>+m</a:t>
            </a:r>
            <a:r>
              <a:rPr lang="en-US" altLang="zh-CN" sz="3200" baseline="-25000" dirty="0">
                <a:latin typeface="Times New Roman" panose="02020603050405020304" pitchFamily="18" charset="0"/>
              </a:rPr>
              <a:t>7</a:t>
            </a:r>
            <a:endParaRPr lang="en-US" altLang="zh-CN" sz="3200" baseline="-25000" dirty="0">
              <a:latin typeface="Times New Roman" panose="02020603050405020304" pitchFamily="18" charset="0"/>
            </a:endParaRPr>
          </a:p>
        </p:txBody>
      </p:sp>
      <p:sp>
        <p:nvSpPr>
          <p:cNvPr id="74788" name="Text Box 1060"/>
          <p:cNvSpPr txBox="1"/>
          <p:nvPr/>
        </p:nvSpPr>
        <p:spPr>
          <a:xfrm>
            <a:off x="2524125" y="5856288"/>
            <a:ext cx="2687638" cy="641350"/>
          </a:xfrm>
          <a:prstGeom prst="rect">
            <a:avLst/>
          </a:prstGeom>
          <a:noFill/>
          <a:ln w="9525">
            <a:noFill/>
          </a:ln>
        </p:spPr>
        <p:txBody>
          <a:bodyPr wrap="none">
            <a:spAutoFit/>
          </a:bodyPr>
          <a:p>
            <a:r>
              <a:rPr lang="en-US" altLang="zh-CN" sz="3200" dirty="0">
                <a:latin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Σ</a:t>
            </a:r>
            <a:r>
              <a:rPr lang="en-US" altLang="zh-CN" sz="3200" dirty="0">
                <a:latin typeface="Times New Roman" panose="02020603050405020304" pitchFamily="18" charset="0"/>
                <a:cs typeface="Times New Roman" panose="02020603050405020304" pitchFamily="18" charset="0"/>
              </a:rPr>
              <a:t>m(0,1,3,6,7)</a:t>
            </a:r>
            <a:endParaRPr lang="en-US" altLang="zh-CN" sz="3200" dirty="0">
              <a:latin typeface="Times New Roman" panose="02020603050405020304" pitchFamily="18" charset="0"/>
            </a:endParaRPr>
          </a:p>
        </p:txBody>
      </p:sp>
      <p:graphicFrame>
        <p:nvGraphicFramePr>
          <p:cNvPr id="158725" name="Object 1029"/>
          <p:cNvGraphicFramePr>
            <a:graphicFrameLocks noChangeAspect="1"/>
          </p:cNvGraphicFramePr>
          <p:nvPr/>
        </p:nvGraphicFramePr>
        <p:xfrm>
          <a:off x="600075" y="387350"/>
          <a:ext cx="5653088" cy="592138"/>
        </p:xfrm>
        <a:graphic>
          <a:graphicData uri="http://schemas.openxmlformats.org/presentationml/2006/ole">
            <mc:AlternateContent xmlns:mc="http://schemas.openxmlformats.org/markup-compatibility/2006">
              <mc:Choice xmlns:v="urn:schemas-microsoft-com:vml" Requires="v">
                <p:oleObj spid="_x0000_s3125" name="" r:id="rId11" imgW="2501900" imgH="241300" progId="Equation.3">
                  <p:embed/>
                </p:oleObj>
              </mc:Choice>
              <mc:Fallback>
                <p:oleObj name="" r:id="rId11" imgW="2501900" imgH="241300" progId="Equation.3">
                  <p:embed/>
                  <p:pic>
                    <p:nvPicPr>
                      <p:cNvPr id="0" name="图片 3124"/>
                      <p:cNvPicPr/>
                      <p:nvPr/>
                    </p:nvPicPr>
                    <p:blipFill>
                      <a:blip r:embed="rId12"/>
                      <a:stretch>
                        <a:fillRect/>
                      </a:stretch>
                    </p:blipFill>
                    <p:spPr>
                      <a:xfrm>
                        <a:off x="600075" y="387350"/>
                        <a:ext cx="5653088" cy="592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wipe(left)">
                                      <p:cBhvr>
                                        <p:cTn id="7" dur="500"/>
                                        <p:tgtEl>
                                          <p:spTgt spid="1587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8720"/>
                                        </p:tgtEl>
                                        <p:attrNameLst>
                                          <p:attrName>style.visibility</p:attrName>
                                        </p:attrNameLst>
                                      </p:cBhvr>
                                      <p:to>
                                        <p:strVal val="visible"/>
                                      </p:to>
                                    </p:set>
                                    <p:animEffect transition="in" filter="wipe(left)">
                                      <p:cBhvr>
                                        <p:cTn id="11" dur="500"/>
                                        <p:tgtEl>
                                          <p:spTgt spid="1587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8721"/>
                                        </p:tgtEl>
                                        <p:attrNameLst>
                                          <p:attrName>style.visibility</p:attrName>
                                        </p:attrNameLst>
                                      </p:cBhvr>
                                      <p:to>
                                        <p:strVal val="visible"/>
                                      </p:to>
                                    </p:set>
                                    <p:animEffect transition="in" filter="wipe(left)">
                                      <p:cBhvr>
                                        <p:cTn id="15" dur="500"/>
                                        <p:tgtEl>
                                          <p:spTgt spid="1587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8722"/>
                                        </p:tgtEl>
                                        <p:attrNameLst>
                                          <p:attrName>style.visibility</p:attrName>
                                        </p:attrNameLst>
                                      </p:cBhvr>
                                      <p:to>
                                        <p:strVal val="visible"/>
                                      </p:to>
                                    </p:set>
                                    <p:animEffect transition="in" filter="wipe(left)">
                                      <p:cBhvr>
                                        <p:cTn id="20" dur="500"/>
                                        <p:tgtEl>
                                          <p:spTgt spid="15872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58723"/>
                                        </p:tgtEl>
                                        <p:attrNameLst>
                                          <p:attrName>style.visibility</p:attrName>
                                        </p:attrNameLst>
                                      </p:cBhvr>
                                      <p:to>
                                        <p:strVal val="visible"/>
                                      </p:to>
                                    </p:set>
                                    <p:animEffect transition="in" filter="wipe(left)">
                                      <p:cBhvr>
                                        <p:cTn id="24" dur="500"/>
                                        <p:tgtEl>
                                          <p:spTgt spid="1587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8724"/>
                                        </p:tgtEl>
                                        <p:attrNameLst>
                                          <p:attrName>style.visibility</p:attrName>
                                        </p:attrNameLst>
                                      </p:cBhvr>
                                      <p:to>
                                        <p:strVal val="visible"/>
                                      </p:to>
                                    </p:set>
                                    <p:animEffect transition="in" filter="wipe(left)">
                                      <p:cBhvr>
                                        <p:cTn id="29" dur="500"/>
                                        <p:tgtEl>
                                          <p:spTgt spid="15872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4787"/>
                                        </p:tgtEl>
                                        <p:attrNameLst>
                                          <p:attrName>style.visibility</p:attrName>
                                        </p:attrNameLst>
                                      </p:cBhvr>
                                      <p:to>
                                        <p:strVal val="visible"/>
                                      </p:to>
                                    </p:set>
                                    <p:anim calcmode="lin" valueType="num">
                                      <p:cBhvr additive="base">
                                        <p:cTn id="34" dur="500" fill="hold"/>
                                        <p:tgtEl>
                                          <p:spTgt spid="74787"/>
                                        </p:tgtEl>
                                        <p:attrNameLst>
                                          <p:attrName>ppt_x</p:attrName>
                                        </p:attrNameLst>
                                      </p:cBhvr>
                                      <p:tavLst>
                                        <p:tav tm="0">
                                          <p:val>
                                            <p:strVal val="0-#ppt_w/2"/>
                                          </p:val>
                                        </p:tav>
                                        <p:tav tm="100000">
                                          <p:val>
                                            <p:strVal val="#ppt_x"/>
                                          </p:val>
                                        </p:tav>
                                      </p:tavLst>
                                    </p:anim>
                                    <p:anim calcmode="lin" valueType="num">
                                      <p:cBhvr additive="base">
                                        <p:cTn id="35" dur="500" fill="hold"/>
                                        <p:tgtEl>
                                          <p:spTgt spid="7478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4788"/>
                                        </p:tgtEl>
                                        <p:attrNameLst>
                                          <p:attrName>style.visibility</p:attrName>
                                        </p:attrNameLst>
                                      </p:cBhvr>
                                      <p:to>
                                        <p:strVal val="visible"/>
                                      </p:to>
                                    </p:set>
                                    <p:anim calcmode="lin" valueType="num">
                                      <p:cBhvr additive="base">
                                        <p:cTn id="40" dur="500" fill="hold"/>
                                        <p:tgtEl>
                                          <p:spTgt spid="74788"/>
                                        </p:tgtEl>
                                        <p:attrNameLst>
                                          <p:attrName>ppt_x</p:attrName>
                                        </p:attrNameLst>
                                      </p:cBhvr>
                                      <p:tavLst>
                                        <p:tav tm="0">
                                          <p:val>
                                            <p:strVal val="0-#ppt_w/2"/>
                                          </p:val>
                                        </p:tav>
                                        <p:tav tm="100000">
                                          <p:val>
                                            <p:strVal val="#ppt_x"/>
                                          </p:val>
                                        </p:tav>
                                      </p:tavLst>
                                    </p:anim>
                                    <p:anim calcmode="lin" valueType="num">
                                      <p:cBhvr additive="base">
                                        <p:cTn id="41" dur="500" fill="hold"/>
                                        <p:tgtEl>
                                          <p:spTgt spid="74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7" grpId="0"/>
      <p:bldP spid="747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771525" y="958850"/>
            <a:ext cx="7673975" cy="1031875"/>
          </a:xfrm>
          <a:prstGeom prst="rect">
            <a:avLst/>
          </a:prstGeom>
          <a:noFill/>
          <a:ln w="9525">
            <a:noFill/>
          </a:ln>
        </p:spPr>
        <p:txBody>
          <a:bodyPr>
            <a:spAutoFit/>
          </a:bodyPr>
          <a:p>
            <a:pPr indent="758825">
              <a:lnSpc>
                <a:spcPct val="110000"/>
              </a:lnSpc>
              <a:spcBef>
                <a:spcPct val="50000"/>
              </a:spcBef>
            </a:pPr>
            <a:r>
              <a:rPr lang="zh-CN" altLang="en-US" dirty="0">
                <a:latin typeface="Times New Roman" panose="02020603050405020304" pitchFamily="18" charset="0"/>
              </a:rPr>
              <a:t>类似地，用代数法求一个函数</a:t>
            </a:r>
            <a:r>
              <a:rPr lang="en-US" altLang="zh-CN" dirty="0">
                <a:latin typeface="Times New Roman" panose="02020603050405020304" pitchFamily="18" charset="0"/>
              </a:rPr>
              <a:t>"</a:t>
            </a:r>
            <a:r>
              <a:rPr lang="zh-CN" altLang="en-US" dirty="0">
                <a:latin typeface="Times New Roman" panose="02020603050405020304" pitchFamily="18" charset="0"/>
              </a:rPr>
              <a:t>最大项之积</a:t>
            </a:r>
            <a:r>
              <a:rPr lang="en-US" altLang="zh-CN" dirty="0">
                <a:latin typeface="Times New Roman" panose="02020603050405020304" pitchFamily="18" charset="0"/>
              </a:rPr>
              <a:t>"</a:t>
            </a:r>
            <a:r>
              <a:rPr lang="zh-CN" altLang="en-US" dirty="0">
                <a:latin typeface="Times New Roman" panose="02020603050405020304" pitchFamily="18" charset="0"/>
              </a:rPr>
              <a:t>的形式，也可分为两步：</a:t>
            </a:r>
            <a:endParaRPr lang="zh-CN" altLang="en-US" dirty="0">
              <a:latin typeface="Times New Roman" panose="02020603050405020304" pitchFamily="18" charset="0"/>
            </a:endParaRPr>
          </a:p>
        </p:txBody>
      </p:sp>
      <p:sp>
        <p:nvSpPr>
          <p:cNvPr id="33795" name="Text Box 3"/>
          <p:cNvSpPr txBox="1">
            <a:spLocks noChangeArrowheads="1"/>
          </p:cNvSpPr>
          <p:nvPr/>
        </p:nvSpPr>
        <p:spPr bwMode="auto">
          <a:xfrm>
            <a:off x="868363" y="2376488"/>
            <a:ext cx="7391400" cy="519113"/>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b="1" kern="1200" cap="none" spc="0" normalizeH="0" baseline="0" noProof="0">
                <a:solidFill>
                  <a:srgbClr val="008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第一步</a:t>
            </a:r>
            <a:r>
              <a:rPr kumimoji="1" lang="zh-CN" altLang="en-US" kern="1200" cap="none" spc="0" normalizeH="0" baseline="0" noProof="0">
                <a:latin typeface="Times New Roman" panose="02020603050405020304" pitchFamily="18" charset="0"/>
                <a:ea typeface="宋体" panose="02010600030101010101" pitchFamily="2" charset="-122"/>
                <a:cs typeface="+mn-cs"/>
              </a:rPr>
              <a:t>：将函数表达式转换成一般</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或与</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式；</a:t>
            </a:r>
            <a:endParaRPr kumimoji="1" lang="zh-CN" altLang="en-US" kern="1200" cap="none" spc="0" normalizeH="0" baseline="0" noProof="0">
              <a:latin typeface="Times New Roman" panose="02020603050405020304" pitchFamily="18" charset="0"/>
              <a:ea typeface="宋体" panose="02010600030101010101" pitchFamily="2" charset="-122"/>
              <a:cs typeface="+mn-cs"/>
            </a:endParaRPr>
          </a:p>
        </p:txBody>
      </p:sp>
      <p:sp>
        <p:nvSpPr>
          <p:cNvPr id="33800" name="Text Box 8"/>
          <p:cNvSpPr txBox="1"/>
          <p:nvPr/>
        </p:nvSpPr>
        <p:spPr>
          <a:xfrm>
            <a:off x="793750" y="4751388"/>
            <a:ext cx="7550150" cy="1212850"/>
          </a:xfrm>
          <a:prstGeom prst="rect">
            <a:avLst/>
          </a:prstGeom>
          <a:noFill/>
          <a:ln w="9525">
            <a:noFill/>
          </a:ln>
        </p:spPr>
        <p:txBody>
          <a:bodyPr>
            <a:spAutoFit/>
          </a:bodyPr>
          <a:p>
            <a:pPr indent="669925">
              <a:lnSpc>
                <a:spcPct val="130000"/>
              </a:lnSpc>
              <a:spcBef>
                <a:spcPct val="50000"/>
              </a:spcBef>
            </a:pPr>
            <a:r>
              <a:rPr lang="zh-CN" altLang="en-US" dirty="0">
                <a:latin typeface="Times New Roman" panose="02020603050405020304" pitchFamily="18" charset="0"/>
              </a:rPr>
              <a:t>如果给出的函数已经是</a:t>
            </a:r>
            <a:r>
              <a:rPr lang="en-US" altLang="zh-CN" dirty="0">
                <a:latin typeface="Times New Roman" panose="02020603050405020304" pitchFamily="18" charset="0"/>
              </a:rPr>
              <a:t>"</a:t>
            </a:r>
            <a:r>
              <a:rPr lang="zh-CN" altLang="en-US" dirty="0">
                <a:latin typeface="Times New Roman" panose="02020603050405020304" pitchFamily="18" charset="0"/>
              </a:rPr>
              <a:t>或与</a:t>
            </a:r>
            <a:r>
              <a:rPr lang="en-US" altLang="zh-CN" dirty="0">
                <a:latin typeface="Times New Roman" panose="02020603050405020304" pitchFamily="18" charset="0"/>
              </a:rPr>
              <a:t>"</a:t>
            </a:r>
            <a:r>
              <a:rPr lang="zh-CN" altLang="en-US" dirty="0">
                <a:latin typeface="Times New Roman" panose="02020603050405020304" pitchFamily="18" charset="0"/>
              </a:rPr>
              <a:t>式，则可直接进行第二步。</a:t>
            </a:r>
            <a:endParaRPr lang="zh-CN" altLang="en-US" dirty="0">
              <a:latin typeface="Times New Roman" panose="02020603050405020304" pitchFamily="18" charset="0"/>
            </a:endParaRPr>
          </a:p>
        </p:txBody>
      </p:sp>
      <p:sp>
        <p:nvSpPr>
          <p:cNvPr id="33798" name="Text Box 6"/>
          <p:cNvSpPr txBox="1">
            <a:spLocks noChangeArrowheads="1"/>
          </p:cNvSpPr>
          <p:nvPr/>
        </p:nvSpPr>
        <p:spPr bwMode="auto">
          <a:xfrm>
            <a:off x="804863" y="3171825"/>
            <a:ext cx="7424738" cy="1501775"/>
          </a:xfrm>
          <a:prstGeom prst="rect">
            <a:avLst/>
          </a:prstGeom>
          <a:noFill/>
          <a:ln w="9525">
            <a:noFill/>
            <a:miter lim="800000"/>
          </a:ln>
          <a:effectLst/>
        </p:spPr>
        <p:txBody>
          <a:bodyPr>
            <a:spAutoFit/>
          </a:bodyPr>
          <a:lstStyle>
            <a:lvl1pPr marL="1428750" indent="-142875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1428750" marR="0" lvl="0" indent="-1428750" algn="l" defTabSz="914400" rtl="0" eaLnBrk="1" fontAlgn="base" latinLnBrk="0" hangingPunct="1">
              <a:lnSpc>
                <a:spcPct val="11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第二步</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：反复在非最大项的和项中加上它所缺变量的“原”、“反”之积，使用分配律，直到把全部和项都变成最大项。</a:t>
            </a:r>
            <a:endPar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charRg st="0" end="22"/>
                                            </p:txEl>
                                          </p:spTgt>
                                        </p:tgtEl>
                                        <p:attrNameLst>
                                          <p:attrName>style.visibility</p:attrName>
                                        </p:attrNameLst>
                                      </p:cBhvr>
                                      <p:to>
                                        <p:strVal val="visible"/>
                                      </p:to>
                                    </p:set>
                                    <p:animEffect transition="in" filter="wipe(left)">
                                      <p:cBhvr>
                                        <p:cTn id="7" dur="500"/>
                                        <p:tgtEl>
                                          <p:spTgt spid="33795">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box(in)">
                                      <p:cBhvr>
                                        <p:cTn id="12" dur="500"/>
                                        <p:tgtEl>
                                          <p:spTgt spid="337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0">
                                            <p:txEl>
                                              <p:charRg st="0" end="27"/>
                                            </p:txEl>
                                          </p:spTgt>
                                        </p:tgtEl>
                                        <p:attrNameLst>
                                          <p:attrName>style.visibility</p:attrName>
                                        </p:attrNameLst>
                                      </p:cBhvr>
                                      <p:to>
                                        <p:strVal val="visible"/>
                                      </p:to>
                                    </p:set>
                                    <p:animEffect transition="in" filter="wipe(left)">
                                      <p:cBhvr>
                                        <p:cTn id="17" dur="500"/>
                                        <p:tgtEl>
                                          <p:spTgt spid="33800">
                                            <p:txEl>
                                              <p:charRg st="0"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800" grpId="0" build="p"/>
      <p:bldP spid="337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a:spLocks noChangeArrowheads="1"/>
          </p:cNvSpPr>
          <p:nvPr/>
        </p:nvSpPr>
        <p:spPr bwMode="auto">
          <a:xfrm>
            <a:off x="388938" y="709613"/>
            <a:ext cx="4624388" cy="554038"/>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2.1.1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逻辑变量与逻辑函数</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5123" name="Text Box 3"/>
          <p:cNvSpPr txBox="1">
            <a:spLocks noChangeArrowheads="1"/>
          </p:cNvSpPr>
          <p:nvPr/>
        </p:nvSpPr>
        <p:spPr bwMode="auto">
          <a:xfrm>
            <a:off x="903288" y="1293813"/>
            <a:ext cx="7321550" cy="4295775"/>
          </a:xfrm>
          <a:prstGeom prst="rect">
            <a:avLst/>
          </a:prstGeom>
          <a:noFill/>
          <a:ln w="9525">
            <a:noFill/>
            <a:miter lim="800000"/>
          </a:ln>
          <a:effectLst/>
        </p:spPr>
        <p:txBody>
          <a:bodyPr>
            <a:spAutoFit/>
          </a:bodyPr>
          <a:lstStyle/>
          <a:p>
            <a:pPr marR="0" defTabSz="914400">
              <a:lnSpc>
                <a:spcPct val="160000"/>
              </a:lnSpc>
              <a:spcBef>
                <a:spcPct val="50000"/>
              </a:spcBef>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一、逻辑变量</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lnSpc>
                <a:spcPct val="130000"/>
              </a:lnSpc>
              <a:spcBef>
                <a:spcPts val="600"/>
              </a:spcBef>
              <a:buClrTx/>
              <a:buSzTx/>
              <a:buFontTx/>
              <a:buNone/>
              <a:defRPr/>
            </a:pPr>
            <a:r>
              <a:rPr kumimoji="1" lang="zh-CN" altLang="en-US" b="1" kern="1200" cap="none" spc="0" normalizeH="0" baseline="0" noProof="0" dirty="0">
                <a:solidFill>
                  <a:srgbClr val="FF6699"/>
                </a:solidFill>
                <a:latin typeface="Times New Roman" panose="02020603050405020304" pitchFamily="18" charset="0"/>
                <a:ea typeface="宋体" panose="02010600030101010101" pitchFamily="2" charset="-122"/>
                <a:cs typeface="+mn-cs"/>
              </a:rPr>
              <a:t>        仅取值</a:t>
            </a:r>
            <a:r>
              <a:rPr kumimoji="1" lang="en-US" altLang="zh-CN" b="1" kern="1200" cap="none" spc="0" normalizeH="0" baseline="0" noProof="0" dirty="0">
                <a:solidFill>
                  <a:srgbClr val="FF6699"/>
                </a:solidFill>
                <a:latin typeface="Times New Roman" panose="02020603050405020304" pitchFamily="18" charset="0"/>
                <a:ea typeface="宋体" panose="02010600030101010101" pitchFamily="2" charset="-122"/>
                <a:cs typeface="+mn-cs"/>
              </a:rPr>
              <a:t>0</a:t>
            </a:r>
            <a:r>
              <a:rPr kumimoji="1" lang="zh-CN" altLang="en-US" b="1" kern="1200" cap="none" spc="0" normalizeH="0" baseline="0" noProof="0" dirty="0">
                <a:solidFill>
                  <a:srgbClr val="FF6699"/>
                </a:solidFill>
                <a:latin typeface="Times New Roman" panose="02020603050405020304" pitchFamily="18" charset="0"/>
                <a:ea typeface="宋体" panose="02010600030101010101" pitchFamily="2" charset="-122"/>
                <a:cs typeface="+mn-cs"/>
              </a:rPr>
              <a:t>或取值</a:t>
            </a:r>
            <a:r>
              <a:rPr kumimoji="1" lang="en-US" altLang="zh-CN" b="1" kern="1200" cap="none" spc="0" normalizeH="0" baseline="0" noProof="0" dirty="0">
                <a:solidFill>
                  <a:srgbClr val="FF6699"/>
                </a:solidFill>
                <a:latin typeface="Times New Roman" panose="02020603050405020304" pitchFamily="18" charset="0"/>
                <a:ea typeface="宋体" panose="02010600030101010101" pitchFamily="2" charset="-122"/>
                <a:cs typeface="+mn-cs"/>
              </a:rPr>
              <a:t>1</a:t>
            </a:r>
            <a:r>
              <a:rPr kumimoji="1" lang="zh-CN" altLang="en-US" b="1" kern="1200" cap="none" spc="0" normalizeH="0" baseline="0" noProof="0" dirty="0">
                <a:solidFill>
                  <a:srgbClr val="FF6699"/>
                </a:solidFill>
                <a:latin typeface="Times New Roman" panose="02020603050405020304" pitchFamily="18" charset="0"/>
                <a:ea typeface="宋体" panose="02010600030101010101" pitchFamily="2" charset="-122"/>
                <a:cs typeface="+mn-cs"/>
              </a:rPr>
              <a:t>的变量</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。这里</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0</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和</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1</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无大小之分，实际上代表着矛盾的双方或事件的真假，例如开关的接通与断开，电压的高和底，信号的有和无，电灯的亮和灭等等。</a:t>
            </a:r>
            <a:endParaRPr kumimoji="1" lang="en-US" altLang="zh-CN" b="1" kern="1200" cap="none" spc="0" normalizeH="0" baseline="0" noProof="0" dirty="0">
              <a:latin typeface="Times New Roman" panose="02020603050405020304" pitchFamily="18" charset="0"/>
              <a:ea typeface="宋体" panose="02010600030101010101" pitchFamily="2" charset="-122"/>
              <a:cs typeface="+mn-cs"/>
            </a:endParaRPr>
          </a:p>
          <a:p>
            <a:pPr marR="0" defTabSz="914400">
              <a:lnSpc>
                <a:spcPct val="130000"/>
              </a:lnSpc>
              <a:spcBef>
                <a:spcPts val="600"/>
              </a:spcBef>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只要是两种稳定的物理状态，都可以用</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0</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和</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1</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这两种不同的逻辑值来表征。</a:t>
            </a:r>
            <a:endParaRPr kumimoji="1" lang="zh-CN" altLang="en-US" b="1"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charRg st="0" end="8"/>
                                            </p:txEl>
                                          </p:spTgt>
                                        </p:tgtEl>
                                        <p:attrNameLst>
                                          <p:attrName>style.visibility</p:attrName>
                                        </p:attrNameLst>
                                      </p:cBhvr>
                                      <p:to>
                                        <p:strVal val="visible"/>
                                      </p:to>
                                    </p:set>
                                    <p:animEffect transition="in" filter="wipe(left)">
                                      <p:cBhvr>
                                        <p:cTn id="7" dur="500"/>
                                        <p:tgtEl>
                                          <p:spTgt spid="51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charRg st="8" end="92"/>
                                            </p:txEl>
                                          </p:spTgt>
                                        </p:tgtEl>
                                        <p:attrNameLst>
                                          <p:attrName>style.visibility</p:attrName>
                                        </p:attrNameLst>
                                      </p:cBhvr>
                                      <p:to>
                                        <p:strVal val="visible"/>
                                      </p:to>
                                    </p:set>
                                    <p:animEffect transition="in" filter="wipe(left)">
                                      <p:cBhvr>
                                        <p:cTn id="12" dur="500"/>
                                        <p:tgtEl>
                                          <p:spTgt spid="5123">
                                            <p:txEl>
                                              <p:charRg st="8"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charRg st="92" end="134"/>
                                            </p:txEl>
                                          </p:spTgt>
                                        </p:tgtEl>
                                        <p:attrNameLst>
                                          <p:attrName>style.visibility</p:attrName>
                                        </p:attrNameLst>
                                      </p:cBhvr>
                                      <p:to>
                                        <p:strVal val="visible"/>
                                      </p:to>
                                    </p:set>
                                    <p:animEffect transition="in" filter="wipe(left)">
                                      <p:cBhvr>
                                        <p:cTn id="17" dur="500"/>
                                        <p:tgtEl>
                                          <p:spTgt spid="5123">
                                            <p:txEl>
                                              <p:charRg st="92"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06" name="Group 8"/>
          <p:cNvGrpSpPr/>
          <p:nvPr/>
        </p:nvGrpSpPr>
        <p:grpSpPr>
          <a:xfrm>
            <a:off x="1011238" y="776288"/>
            <a:ext cx="6261100" cy="1022350"/>
            <a:chOff x="637" y="489"/>
            <a:chExt cx="3944" cy="644"/>
          </a:xfrm>
        </p:grpSpPr>
        <p:sp>
          <p:nvSpPr>
            <p:cNvPr id="72736" name="Text Box 4"/>
            <p:cNvSpPr txBox="1"/>
            <p:nvPr/>
          </p:nvSpPr>
          <p:spPr>
            <a:xfrm>
              <a:off x="829" y="489"/>
              <a:ext cx="116" cy="327"/>
            </a:xfrm>
            <a:prstGeom prst="rect">
              <a:avLst/>
            </a:prstGeom>
            <a:noFill/>
            <a:ln w="9525">
              <a:noFill/>
            </a:ln>
          </p:spPr>
          <p:txBody>
            <a:bodyPr wrap="none">
              <a:spAutoFit/>
            </a:bodyPr>
            <a:p>
              <a:endParaRPr lang="zh-CN" altLang="zh-CN" dirty="0">
                <a:latin typeface="Times New Roman" panose="02020603050405020304" pitchFamily="18" charset="0"/>
              </a:endParaRPr>
            </a:p>
          </p:txBody>
        </p:sp>
        <p:sp>
          <p:nvSpPr>
            <p:cNvPr id="72737" name="Text Box 5"/>
            <p:cNvSpPr txBox="1"/>
            <p:nvPr/>
          </p:nvSpPr>
          <p:spPr>
            <a:xfrm>
              <a:off x="637" y="537"/>
              <a:ext cx="3944" cy="596"/>
            </a:xfrm>
            <a:prstGeom prst="rect">
              <a:avLst/>
            </a:prstGeom>
            <a:noFill/>
            <a:ln w="9525">
              <a:noFill/>
            </a:ln>
          </p:spPr>
          <p:txBody>
            <a:bodyPr wrap="none">
              <a:spAutoFit/>
            </a:bodyPr>
            <a:p>
              <a:r>
                <a:rPr lang="zh-CN" altLang="en-US" dirty="0">
                  <a:latin typeface="Times New Roman" panose="02020603050405020304" pitchFamily="18" charset="0"/>
                </a:rPr>
                <a:t>例：将</a:t>
              </a:r>
              <a:r>
                <a:rPr lang="en-US" altLang="zh-CN" dirty="0">
                  <a:latin typeface="Times New Roman" panose="02020603050405020304" pitchFamily="18" charset="0"/>
                </a:rPr>
                <a:t>F(A,B,C)=AB+AC</a:t>
              </a:r>
              <a:r>
                <a:rPr lang="zh-CN" altLang="en-US" dirty="0">
                  <a:latin typeface="Times New Roman" panose="02020603050405020304" pitchFamily="18" charset="0"/>
                </a:rPr>
                <a:t>转换成“最大项</a:t>
              </a:r>
              <a:endParaRPr lang="zh-CN" altLang="en-US" dirty="0">
                <a:latin typeface="Times New Roman" panose="02020603050405020304" pitchFamily="18" charset="0"/>
              </a:endParaRPr>
            </a:p>
            <a:p>
              <a:r>
                <a:rPr lang="zh-CN" altLang="en-US" dirty="0">
                  <a:latin typeface="Times New Roman" panose="02020603050405020304" pitchFamily="18" charset="0"/>
                </a:rPr>
                <a:t>        之积的形式。</a:t>
              </a:r>
              <a:endParaRPr lang="zh-CN" altLang="en-US" dirty="0">
                <a:latin typeface="Times New Roman" panose="02020603050405020304" pitchFamily="18" charset="0"/>
              </a:endParaRPr>
            </a:p>
          </p:txBody>
        </p:sp>
        <p:sp>
          <p:nvSpPr>
            <p:cNvPr id="72738" name="Line 6"/>
            <p:cNvSpPr/>
            <p:nvPr/>
          </p:nvSpPr>
          <p:spPr>
            <a:xfrm>
              <a:off x="2765" y="588"/>
              <a:ext cx="150" cy="0"/>
            </a:xfrm>
            <a:prstGeom prst="line">
              <a:avLst/>
            </a:prstGeom>
            <a:ln w="9525" cap="flat" cmpd="sng">
              <a:solidFill>
                <a:schemeClr val="tx1"/>
              </a:solidFill>
              <a:prstDash val="solid"/>
              <a:headEnd type="none" w="med" len="med"/>
              <a:tailEnd type="none" w="med" len="med"/>
            </a:ln>
          </p:spPr>
        </p:sp>
        <p:sp>
          <p:nvSpPr>
            <p:cNvPr id="72739" name="Line 7"/>
            <p:cNvSpPr/>
            <p:nvPr/>
          </p:nvSpPr>
          <p:spPr>
            <a:xfrm>
              <a:off x="2327" y="566"/>
              <a:ext cx="749" cy="0"/>
            </a:xfrm>
            <a:prstGeom prst="line">
              <a:avLst/>
            </a:prstGeom>
            <a:ln w="9525" cap="flat" cmpd="sng">
              <a:solidFill>
                <a:schemeClr val="tx1"/>
              </a:solidFill>
              <a:prstDash val="solid"/>
              <a:headEnd type="none" w="med" len="med"/>
              <a:tailEnd type="none" w="med" len="med"/>
            </a:ln>
          </p:spPr>
        </p:sp>
      </p:grpSp>
      <p:grpSp>
        <p:nvGrpSpPr>
          <p:cNvPr id="3" name="Group 13"/>
          <p:cNvGrpSpPr/>
          <p:nvPr/>
        </p:nvGrpSpPr>
        <p:grpSpPr>
          <a:xfrm>
            <a:off x="1481138" y="2114550"/>
            <a:ext cx="4398962" cy="519113"/>
            <a:chOff x="933" y="1332"/>
            <a:chExt cx="2771" cy="327"/>
          </a:xfrm>
        </p:grpSpPr>
        <p:sp>
          <p:nvSpPr>
            <p:cNvPr id="72732" name="Text Box 9"/>
            <p:cNvSpPr txBox="1"/>
            <p:nvPr/>
          </p:nvSpPr>
          <p:spPr>
            <a:xfrm>
              <a:off x="933" y="1332"/>
              <a:ext cx="2771" cy="327"/>
            </a:xfrm>
            <a:prstGeom prst="rect">
              <a:avLst/>
            </a:prstGeom>
            <a:noFill/>
            <a:ln w="9525">
              <a:noFill/>
            </a:ln>
          </p:spPr>
          <p:txBody>
            <a:bodyPr wrap="none">
              <a:spAutoFit/>
            </a:bodyPr>
            <a:p>
              <a:r>
                <a:rPr lang="zh-CN" altLang="en-US" dirty="0">
                  <a:latin typeface="Times New Roman" panose="02020603050405020304" pitchFamily="18" charset="0"/>
                </a:rPr>
                <a:t>解： </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F(A,B,C)</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rPr>
                <a:t>=AB </a:t>
              </a:r>
              <a:r>
                <a:rPr lang="en-US" altLang="zh-CN" dirty="0">
                  <a:latin typeface="Times New Roman" panose="02020603050405020304" pitchFamily="18" charset="0"/>
                  <a:ea typeface="Times New Roman" panose="02020603050405020304" pitchFamily="18" charset="0"/>
                </a:rPr>
                <a:t>·</a:t>
              </a:r>
              <a:r>
                <a:rPr lang="en-US" altLang="zh-CN" dirty="0">
                  <a:latin typeface="Times New Roman" panose="02020603050405020304" pitchFamily="18" charset="0"/>
                </a:rPr>
                <a:t> AC</a:t>
              </a:r>
              <a:endParaRPr lang="en-US" altLang="zh-CN" dirty="0">
                <a:latin typeface="Times New Roman" panose="02020603050405020304" pitchFamily="18" charset="0"/>
              </a:endParaRPr>
            </a:p>
          </p:txBody>
        </p:sp>
        <p:sp>
          <p:nvSpPr>
            <p:cNvPr id="72733" name="Line 10"/>
            <p:cNvSpPr/>
            <p:nvPr/>
          </p:nvSpPr>
          <p:spPr>
            <a:xfrm>
              <a:off x="2868" y="1371"/>
              <a:ext cx="265" cy="0"/>
            </a:xfrm>
            <a:prstGeom prst="line">
              <a:avLst/>
            </a:prstGeom>
            <a:ln w="9525" cap="flat" cmpd="sng">
              <a:solidFill>
                <a:schemeClr val="tx1"/>
              </a:solidFill>
              <a:prstDash val="solid"/>
              <a:headEnd type="none" w="med" len="med"/>
              <a:tailEnd type="none" w="med" len="med"/>
            </a:ln>
          </p:spPr>
        </p:sp>
        <p:sp>
          <p:nvSpPr>
            <p:cNvPr id="72734" name="Line 11"/>
            <p:cNvSpPr/>
            <p:nvPr/>
          </p:nvSpPr>
          <p:spPr>
            <a:xfrm>
              <a:off x="3329" y="1371"/>
              <a:ext cx="150" cy="0"/>
            </a:xfrm>
            <a:prstGeom prst="line">
              <a:avLst/>
            </a:prstGeom>
            <a:ln w="9525" cap="flat" cmpd="sng">
              <a:solidFill>
                <a:schemeClr val="tx1"/>
              </a:solidFill>
              <a:prstDash val="solid"/>
              <a:headEnd type="none" w="med" len="med"/>
              <a:tailEnd type="none" w="med" len="med"/>
            </a:ln>
          </p:spPr>
        </p:sp>
        <p:sp>
          <p:nvSpPr>
            <p:cNvPr id="72735" name="Line 12"/>
            <p:cNvSpPr/>
            <p:nvPr/>
          </p:nvSpPr>
          <p:spPr>
            <a:xfrm>
              <a:off x="3318" y="1348"/>
              <a:ext cx="322" cy="0"/>
            </a:xfrm>
            <a:prstGeom prst="line">
              <a:avLst/>
            </a:prstGeom>
            <a:ln w="9525" cap="flat" cmpd="sng">
              <a:solidFill>
                <a:schemeClr val="tx1"/>
              </a:solidFill>
              <a:prstDash val="solid"/>
              <a:headEnd type="none" w="med" len="med"/>
              <a:tailEnd type="none" w="med" len="med"/>
            </a:ln>
          </p:spPr>
        </p:sp>
      </p:grpSp>
      <p:grpSp>
        <p:nvGrpSpPr>
          <p:cNvPr id="4" name="Group 18"/>
          <p:cNvGrpSpPr/>
          <p:nvPr/>
        </p:nvGrpSpPr>
        <p:grpSpPr>
          <a:xfrm>
            <a:off x="4260850" y="2608263"/>
            <a:ext cx="2247900" cy="519112"/>
            <a:chOff x="2638" y="1643"/>
            <a:chExt cx="1416" cy="327"/>
          </a:xfrm>
        </p:grpSpPr>
        <p:sp>
          <p:nvSpPr>
            <p:cNvPr id="72728" name="Text Box 14"/>
            <p:cNvSpPr txBox="1"/>
            <p:nvPr/>
          </p:nvSpPr>
          <p:spPr>
            <a:xfrm>
              <a:off x="2638" y="1643"/>
              <a:ext cx="1416" cy="327"/>
            </a:xfrm>
            <a:prstGeom prst="rect">
              <a:avLst/>
            </a:prstGeom>
            <a:noFill/>
            <a:ln w="9525">
              <a:noFill/>
            </a:ln>
          </p:spPr>
          <p:txBody>
            <a:bodyPr wrap="none">
              <a:spAutoFit/>
            </a:bodyPr>
            <a:p>
              <a:r>
                <a:rPr lang="en-US" altLang="zh-CN" dirty="0">
                  <a:latin typeface="Times New Roman" panose="02020603050405020304" pitchFamily="18" charset="0"/>
                </a:rPr>
                <a:t>=(A+B)(A+C)</a:t>
              </a:r>
              <a:endParaRPr lang="en-US" altLang="zh-CN" dirty="0">
                <a:latin typeface="Times New Roman" panose="02020603050405020304" pitchFamily="18" charset="0"/>
              </a:endParaRPr>
            </a:p>
          </p:txBody>
        </p:sp>
        <p:sp>
          <p:nvSpPr>
            <p:cNvPr id="72729" name="Line 15"/>
            <p:cNvSpPr/>
            <p:nvPr/>
          </p:nvSpPr>
          <p:spPr>
            <a:xfrm>
              <a:off x="2903" y="1693"/>
              <a:ext cx="150" cy="0"/>
            </a:xfrm>
            <a:prstGeom prst="line">
              <a:avLst/>
            </a:prstGeom>
            <a:ln w="9525" cap="flat" cmpd="sng">
              <a:solidFill>
                <a:schemeClr val="tx1"/>
              </a:solidFill>
              <a:prstDash val="solid"/>
              <a:headEnd type="none" w="med" len="med"/>
              <a:tailEnd type="none" w="med" len="med"/>
            </a:ln>
          </p:spPr>
        </p:sp>
        <p:sp>
          <p:nvSpPr>
            <p:cNvPr id="72730" name="Line 16"/>
            <p:cNvSpPr/>
            <p:nvPr/>
          </p:nvSpPr>
          <p:spPr>
            <a:xfrm>
              <a:off x="3169" y="1693"/>
              <a:ext cx="149" cy="0"/>
            </a:xfrm>
            <a:prstGeom prst="line">
              <a:avLst/>
            </a:prstGeom>
            <a:ln w="9525" cap="flat" cmpd="sng">
              <a:solidFill>
                <a:schemeClr val="tx1"/>
              </a:solidFill>
              <a:prstDash val="solid"/>
              <a:headEnd type="none" w="med" len="med"/>
              <a:tailEnd type="none" w="med" len="med"/>
            </a:ln>
          </p:spPr>
        </p:sp>
        <p:sp>
          <p:nvSpPr>
            <p:cNvPr id="72731" name="Line 17"/>
            <p:cNvSpPr/>
            <p:nvPr/>
          </p:nvSpPr>
          <p:spPr>
            <a:xfrm>
              <a:off x="3767" y="1693"/>
              <a:ext cx="138" cy="0"/>
            </a:xfrm>
            <a:prstGeom prst="line">
              <a:avLst/>
            </a:prstGeom>
            <a:ln w="9525" cap="flat" cmpd="sng">
              <a:solidFill>
                <a:schemeClr val="tx1"/>
              </a:solidFill>
              <a:prstDash val="solid"/>
              <a:headEnd type="none" w="med" len="med"/>
              <a:tailEnd type="none" w="med" len="med"/>
            </a:ln>
          </p:spPr>
        </p:sp>
      </p:grpSp>
      <p:grpSp>
        <p:nvGrpSpPr>
          <p:cNvPr id="5" name="Group 25"/>
          <p:cNvGrpSpPr/>
          <p:nvPr/>
        </p:nvGrpSpPr>
        <p:grpSpPr>
          <a:xfrm>
            <a:off x="2376488" y="3340100"/>
            <a:ext cx="5413375" cy="519113"/>
            <a:chOff x="1497" y="2104"/>
            <a:chExt cx="3410" cy="327"/>
          </a:xfrm>
        </p:grpSpPr>
        <p:sp>
          <p:nvSpPr>
            <p:cNvPr id="72722" name="Text Box 19"/>
            <p:cNvSpPr txBox="1"/>
            <p:nvPr/>
          </p:nvSpPr>
          <p:spPr>
            <a:xfrm>
              <a:off x="1497" y="2104"/>
              <a:ext cx="3410" cy="327"/>
            </a:xfrm>
            <a:prstGeom prst="rect">
              <a:avLst/>
            </a:prstGeom>
            <a:noFill/>
            <a:ln w="9525">
              <a:noFill/>
            </a:ln>
          </p:spPr>
          <p:txBody>
            <a:bodyPr wrap="none">
              <a:spAutoFit/>
            </a:bodyPr>
            <a:p>
              <a:r>
                <a:rPr lang="en-US" altLang="zh-CN" dirty="0">
                  <a:latin typeface="Times New Roman" panose="02020603050405020304" pitchFamily="18" charset="0"/>
                </a:rPr>
                <a:t>2)  F(A,B,C)=(A+B+CC)(A+BB+C)</a:t>
              </a:r>
              <a:endParaRPr lang="en-US" altLang="zh-CN" dirty="0">
                <a:latin typeface="Times New Roman" panose="02020603050405020304" pitchFamily="18" charset="0"/>
              </a:endParaRPr>
            </a:p>
          </p:txBody>
        </p:sp>
        <p:sp>
          <p:nvSpPr>
            <p:cNvPr id="72723" name="Line 20"/>
            <p:cNvSpPr/>
            <p:nvPr/>
          </p:nvSpPr>
          <p:spPr>
            <a:xfrm>
              <a:off x="2903" y="2166"/>
              <a:ext cx="138" cy="0"/>
            </a:xfrm>
            <a:prstGeom prst="line">
              <a:avLst/>
            </a:prstGeom>
            <a:ln w="9525" cap="flat" cmpd="sng">
              <a:solidFill>
                <a:schemeClr val="tx1"/>
              </a:solidFill>
              <a:prstDash val="solid"/>
              <a:headEnd type="none" w="med" len="med"/>
              <a:tailEnd type="none" w="med" len="med"/>
            </a:ln>
          </p:spPr>
        </p:sp>
        <p:sp>
          <p:nvSpPr>
            <p:cNvPr id="72724" name="Line 21"/>
            <p:cNvSpPr/>
            <p:nvPr/>
          </p:nvSpPr>
          <p:spPr>
            <a:xfrm>
              <a:off x="3174" y="2170"/>
              <a:ext cx="138" cy="0"/>
            </a:xfrm>
            <a:prstGeom prst="line">
              <a:avLst/>
            </a:prstGeom>
            <a:ln w="9525" cap="flat" cmpd="sng">
              <a:solidFill>
                <a:schemeClr val="tx1"/>
              </a:solidFill>
              <a:prstDash val="solid"/>
              <a:headEnd type="none" w="med" len="med"/>
              <a:tailEnd type="none" w="med" len="med"/>
            </a:ln>
          </p:spPr>
        </p:sp>
        <p:sp>
          <p:nvSpPr>
            <p:cNvPr id="72725" name="Line 22"/>
            <p:cNvSpPr/>
            <p:nvPr/>
          </p:nvSpPr>
          <p:spPr>
            <a:xfrm>
              <a:off x="3627" y="2150"/>
              <a:ext cx="138" cy="0"/>
            </a:xfrm>
            <a:prstGeom prst="line">
              <a:avLst/>
            </a:prstGeom>
            <a:ln w="9525" cap="flat" cmpd="sng">
              <a:solidFill>
                <a:schemeClr val="tx1"/>
              </a:solidFill>
              <a:prstDash val="solid"/>
              <a:headEnd type="none" w="med" len="med"/>
              <a:tailEnd type="none" w="med" len="med"/>
            </a:ln>
          </p:spPr>
        </p:sp>
        <p:sp>
          <p:nvSpPr>
            <p:cNvPr id="72726" name="Line 23"/>
            <p:cNvSpPr/>
            <p:nvPr/>
          </p:nvSpPr>
          <p:spPr>
            <a:xfrm>
              <a:off x="4345" y="2154"/>
              <a:ext cx="138" cy="0"/>
            </a:xfrm>
            <a:prstGeom prst="line">
              <a:avLst/>
            </a:prstGeom>
            <a:ln w="9525" cap="flat" cmpd="sng">
              <a:solidFill>
                <a:schemeClr val="tx1"/>
              </a:solidFill>
              <a:prstDash val="solid"/>
              <a:headEnd type="none" w="med" len="med"/>
              <a:tailEnd type="none" w="med" len="med"/>
            </a:ln>
          </p:spPr>
        </p:sp>
        <p:sp>
          <p:nvSpPr>
            <p:cNvPr id="72727" name="Line 24"/>
            <p:cNvSpPr/>
            <p:nvPr/>
          </p:nvSpPr>
          <p:spPr>
            <a:xfrm>
              <a:off x="4637" y="2158"/>
              <a:ext cx="138" cy="0"/>
            </a:xfrm>
            <a:prstGeom prst="line">
              <a:avLst/>
            </a:prstGeom>
            <a:ln w="9525" cap="flat" cmpd="sng">
              <a:solidFill>
                <a:schemeClr val="tx1"/>
              </a:solidFill>
              <a:prstDash val="solid"/>
              <a:headEnd type="none" w="med" len="med"/>
              <a:tailEnd type="none" w="med" len="med"/>
            </a:ln>
          </p:spPr>
        </p:sp>
      </p:grpSp>
      <p:grpSp>
        <p:nvGrpSpPr>
          <p:cNvPr id="6" name="Group 35"/>
          <p:cNvGrpSpPr/>
          <p:nvPr/>
        </p:nvGrpSpPr>
        <p:grpSpPr>
          <a:xfrm>
            <a:off x="4205288" y="3998913"/>
            <a:ext cx="4343400" cy="1373187"/>
            <a:chOff x="2649" y="2519"/>
            <a:chExt cx="2736" cy="865"/>
          </a:xfrm>
        </p:grpSpPr>
        <p:sp>
          <p:nvSpPr>
            <p:cNvPr id="72713" name="Text Box 26"/>
            <p:cNvSpPr txBox="1"/>
            <p:nvPr/>
          </p:nvSpPr>
          <p:spPr>
            <a:xfrm>
              <a:off x="2649" y="2519"/>
              <a:ext cx="2736" cy="865"/>
            </a:xfrm>
            <a:prstGeom prst="rect">
              <a:avLst/>
            </a:prstGeom>
            <a:noFill/>
            <a:ln w="9525">
              <a:noFill/>
            </a:ln>
          </p:spPr>
          <p:txBody>
            <a:bodyPr wrap="none">
              <a:spAutoFit/>
            </a:bodyPr>
            <a:p>
              <a:r>
                <a:rPr lang="en-US" altLang="zh-CN" dirty="0">
                  <a:latin typeface="Times New Roman" panose="02020603050405020304" pitchFamily="18" charset="0"/>
                </a:rPr>
                <a:t>=(A+B+C) (A+B+C)</a:t>
              </a:r>
              <a:endParaRPr lang="en-US" altLang="zh-CN" dirty="0">
                <a:latin typeface="Times New Roman" panose="02020603050405020304" pitchFamily="18" charset="0"/>
              </a:endParaRPr>
            </a:p>
            <a:p>
              <a:r>
                <a:rPr lang="en-US" altLang="zh-CN" dirty="0">
                  <a:latin typeface="Times New Roman" panose="02020603050405020304" pitchFamily="18" charset="0"/>
                </a:rPr>
                <a:t>                (A+B+C)(A+B+C)</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p:txBody>
        </p:sp>
        <p:sp>
          <p:nvSpPr>
            <p:cNvPr id="72714" name="Line 27"/>
            <p:cNvSpPr/>
            <p:nvPr/>
          </p:nvSpPr>
          <p:spPr>
            <a:xfrm>
              <a:off x="2915" y="2580"/>
              <a:ext cx="149" cy="0"/>
            </a:xfrm>
            <a:prstGeom prst="line">
              <a:avLst/>
            </a:prstGeom>
            <a:ln w="9525" cap="flat" cmpd="sng">
              <a:solidFill>
                <a:schemeClr val="tx1"/>
              </a:solidFill>
              <a:prstDash val="solid"/>
              <a:headEnd type="none" w="med" len="med"/>
              <a:tailEnd type="none" w="med" len="med"/>
            </a:ln>
          </p:spPr>
        </p:sp>
        <p:sp>
          <p:nvSpPr>
            <p:cNvPr id="72715" name="Line 28"/>
            <p:cNvSpPr/>
            <p:nvPr/>
          </p:nvSpPr>
          <p:spPr>
            <a:xfrm>
              <a:off x="3185" y="2583"/>
              <a:ext cx="149" cy="0"/>
            </a:xfrm>
            <a:prstGeom prst="line">
              <a:avLst/>
            </a:prstGeom>
            <a:ln w="9525" cap="flat" cmpd="sng">
              <a:solidFill>
                <a:schemeClr val="tx1"/>
              </a:solidFill>
              <a:prstDash val="solid"/>
              <a:headEnd type="none" w="med" len="med"/>
              <a:tailEnd type="none" w="med" len="med"/>
            </a:ln>
          </p:spPr>
        </p:sp>
        <p:sp>
          <p:nvSpPr>
            <p:cNvPr id="72716" name="Line 29"/>
            <p:cNvSpPr/>
            <p:nvPr/>
          </p:nvSpPr>
          <p:spPr>
            <a:xfrm>
              <a:off x="3821" y="2564"/>
              <a:ext cx="149" cy="0"/>
            </a:xfrm>
            <a:prstGeom prst="line">
              <a:avLst/>
            </a:prstGeom>
            <a:ln w="9525" cap="flat" cmpd="sng">
              <a:solidFill>
                <a:schemeClr val="tx1"/>
              </a:solidFill>
              <a:prstDash val="solid"/>
              <a:headEnd type="none" w="med" len="med"/>
              <a:tailEnd type="none" w="med" len="med"/>
            </a:ln>
          </p:spPr>
        </p:sp>
        <p:sp>
          <p:nvSpPr>
            <p:cNvPr id="72717" name="Line 30"/>
            <p:cNvSpPr/>
            <p:nvPr/>
          </p:nvSpPr>
          <p:spPr>
            <a:xfrm>
              <a:off x="4105" y="2569"/>
              <a:ext cx="149" cy="0"/>
            </a:xfrm>
            <a:prstGeom prst="line">
              <a:avLst/>
            </a:prstGeom>
            <a:ln w="9525" cap="flat" cmpd="sng">
              <a:solidFill>
                <a:schemeClr val="tx1"/>
              </a:solidFill>
              <a:prstDash val="solid"/>
              <a:headEnd type="none" w="med" len="med"/>
              <a:tailEnd type="none" w="med" len="med"/>
            </a:ln>
          </p:spPr>
        </p:sp>
        <p:sp>
          <p:nvSpPr>
            <p:cNvPr id="72718" name="Line 31"/>
            <p:cNvSpPr/>
            <p:nvPr/>
          </p:nvSpPr>
          <p:spPr>
            <a:xfrm>
              <a:off x="4384" y="2571"/>
              <a:ext cx="149" cy="0"/>
            </a:xfrm>
            <a:prstGeom prst="line">
              <a:avLst/>
            </a:prstGeom>
            <a:ln w="9525" cap="flat" cmpd="sng">
              <a:solidFill>
                <a:schemeClr val="tx1"/>
              </a:solidFill>
              <a:prstDash val="solid"/>
              <a:headEnd type="none" w="med" len="med"/>
              <a:tailEnd type="none" w="med" len="med"/>
            </a:ln>
          </p:spPr>
        </p:sp>
        <p:sp>
          <p:nvSpPr>
            <p:cNvPr id="72719" name="Line 32"/>
            <p:cNvSpPr/>
            <p:nvPr/>
          </p:nvSpPr>
          <p:spPr>
            <a:xfrm>
              <a:off x="4238" y="2830"/>
              <a:ext cx="149" cy="0"/>
            </a:xfrm>
            <a:prstGeom prst="line">
              <a:avLst/>
            </a:prstGeom>
            <a:ln w="9525" cap="flat" cmpd="sng">
              <a:solidFill>
                <a:schemeClr val="tx1"/>
              </a:solidFill>
              <a:prstDash val="solid"/>
              <a:headEnd type="none" w="med" len="med"/>
              <a:tailEnd type="none" w="med" len="med"/>
            </a:ln>
          </p:spPr>
        </p:sp>
        <p:sp>
          <p:nvSpPr>
            <p:cNvPr id="72720" name="Line 33"/>
            <p:cNvSpPr/>
            <p:nvPr/>
          </p:nvSpPr>
          <p:spPr>
            <a:xfrm>
              <a:off x="4803" y="2834"/>
              <a:ext cx="149" cy="0"/>
            </a:xfrm>
            <a:prstGeom prst="line">
              <a:avLst/>
            </a:prstGeom>
            <a:ln w="9525" cap="flat" cmpd="sng">
              <a:solidFill>
                <a:schemeClr val="tx1"/>
              </a:solidFill>
              <a:prstDash val="solid"/>
              <a:headEnd type="none" w="med" len="med"/>
              <a:tailEnd type="none" w="med" len="med"/>
            </a:ln>
          </p:spPr>
        </p:sp>
        <p:sp>
          <p:nvSpPr>
            <p:cNvPr id="72721" name="Line 34"/>
            <p:cNvSpPr/>
            <p:nvPr/>
          </p:nvSpPr>
          <p:spPr>
            <a:xfrm>
              <a:off x="5095" y="2826"/>
              <a:ext cx="149" cy="0"/>
            </a:xfrm>
            <a:prstGeom prst="line">
              <a:avLst/>
            </a:prstGeom>
            <a:ln w="9525" cap="flat" cmpd="sng">
              <a:solidFill>
                <a:schemeClr val="tx1"/>
              </a:solidFill>
              <a:prstDash val="solid"/>
              <a:headEnd type="none" w="med" len="med"/>
              <a:tailEnd type="none" w="med" len="med"/>
            </a:ln>
          </p:spPr>
        </p:sp>
      </p:grpSp>
      <p:sp>
        <p:nvSpPr>
          <p:cNvPr id="107556" name="Text Box 36"/>
          <p:cNvSpPr txBox="1"/>
          <p:nvPr/>
        </p:nvSpPr>
        <p:spPr>
          <a:xfrm>
            <a:off x="877888" y="5159375"/>
            <a:ext cx="4941887" cy="579438"/>
          </a:xfrm>
          <a:prstGeom prst="rect">
            <a:avLst/>
          </a:prstGeom>
          <a:noFill/>
          <a:ln w="9525">
            <a:noFill/>
          </a:ln>
        </p:spPr>
        <p:txBody>
          <a:bodyPr wrap="none">
            <a:spAutoFit/>
          </a:bodyPr>
          <a:p>
            <a:r>
              <a:rPr lang="en-US" altLang="zh-CN" sz="3200" dirty="0">
                <a:latin typeface="Times New Roman" panose="02020603050405020304" pitchFamily="18" charset="0"/>
              </a:rPr>
              <a:t>F(A,B,C) = M</a:t>
            </a:r>
            <a:r>
              <a:rPr lang="en-US" altLang="zh-CN" sz="3200" baseline="-25000" dirty="0">
                <a:latin typeface="Times New Roman" panose="02020603050405020304" pitchFamily="18" charset="0"/>
              </a:rPr>
              <a:t>1 </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rPr>
              <a:t>M</a:t>
            </a:r>
            <a:r>
              <a:rPr lang="en-US" altLang="zh-CN" sz="3200" baseline="-25000" dirty="0">
                <a:latin typeface="Times New Roman" panose="02020603050405020304" pitchFamily="18" charset="0"/>
              </a:rPr>
              <a:t>3 </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rPr>
              <a:t> M</a:t>
            </a:r>
            <a:r>
              <a:rPr lang="en-US" altLang="zh-CN" sz="3200" baseline="-25000" dirty="0">
                <a:latin typeface="Times New Roman" panose="02020603050405020304" pitchFamily="18" charset="0"/>
              </a:rPr>
              <a:t>6 </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rPr>
              <a:t> M</a:t>
            </a:r>
            <a:r>
              <a:rPr lang="en-US" altLang="zh-CN" sz="3200" baseline="-25000" dirty="0">
                <a:latin typeface="Times New Roman" panose="02020603050405020304" pitchFamily="18" charset="0"/>
              </a:rPr>
              <a:t>7</a:t>
            </a:r>
            <a:endParaRPr lang="en-US" altLang="zh-CN" sz="3200" baseline="-25000" dirty="0">
              <a:latin typeface="Times New Roman" panose="02020603050405020304" pitchFamily="18" charset="0"/>
            </a:endParaRPr>
          </a:p>
        </p:txBody>
      </p:sp>
      <p:sp>
        <p:nvSpPr>
          <p:cNvPr id="107557" name="Text Box 37"/>
          <p:cNvSpPr txBox="1"/>
          <p:nvPr/>
        </p:nvSpPr>
        <p:spPr>
          <a:xfrm>
            <a:off x="2506663" y="5681663"/>
            <a:ext cx="2528887" cy="701675"/>
          </a:xfrm>
          <a:prstGeom prst="rect">
            <a:avLst/>
          </a:prstGeom>
          <a:noFill/>
          <a:ln w="9525">
            <a:noFill/>
          </a:ln>
        </p:spPr>
        <p:txBody>
          <a:bodyPr wrap="none">
            <a:spAutoFit/>
          </a:bodyPr>
          <a:p>
            <a:r>
              <a:rPr lang="en-US" altLang="zh-CN" sz="3200" dirty="0">
                <a:latin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Π</a:t>
            </a:r>
            <a:r>
              <a:rPr lang="en-US" altLang="zh-CN" sz="3200" dirty="0">
                <a:latin typeface="Times New Roman" panose="02020603050405020304" pitchFamily="18" charset="0"/>
                <a:cs typeface="Times New Roman" panose="02020603050405020304" pitchFamily="18" charset="0"/>
              </a:rPr>
              <a:t>M(1,3,6,7)</a:t>
            </a:r>
            <a:endParaRPr lang="en-US" altLang="zh-CN"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56"/>
                                        </p:tgtEl>
                                        <p:attrNameLst>
                                          <p:attrName>style.visibility</p:attrName>
                                        </p:attrNameLst>
                                      </p:cBhvr>
                                      <p:to>
                                        <p:strVal val="visible"/>
                                      </p:to>
                                    </p:set>
                                    <p:anim calcmode="lin" valueType="num">
                                      <p:cBhvr additive="base">
                                        <p:cTn id="31" dur="500" fill="hold"/>
                                        <p:tgtEl>
                                          <p:spTgt spid="107556"/>
                                        </p:tgtEl>
                                        <p:attrNameLst>
                                          <p:attrName>ppt_x</p:attrName>
                                        </p:attrNameLst>
                                      </p:cBhvr>
                                      <p:tavLst>
                                        <p:tav tm="0">
                                          <p:val>
                                            <p:strVal val="0-#ppt_w/2"/>
                                          </p:val>
                                        </p:tav>
                                        <p:tav tm="100000">
                                          <p:val>
                                            <p:strVal val="#ppt_x"/>
                                          </p:val>
                                        </p:tav>
                                      </p:tavLst>
                                    </p:anim>
                                    <p:anim calcmode="lin" valueType="num">
                                      <p:cBhvr additive="base">
                                        <p:cTn id="32" dur="500" fill="hold"/>
                                        <p:tgtEl>
                                          <p:spTgt spid="1075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57"/>
                                        </p:tgtEl>
                                        <p:attrNameLst>
                                          <p:attrName>style.visibility</p:attrName>
                                        </p:attrNameLst>
                                      </p:cBhvr>
                                      <p:to>
                                        <p:strVal val="visible"/>
                                      </p:to>
                                    </p:set>
                                    <p:anim calcmode="lin" valueType="num">
                                      <p:cBhvr additive="base">
                                        <p:cTn id="37" dur="500" fill="hold"/>
                                        <p:tgtEl>
                                          <p:spTgt spid="107557"/>
                                        </p:tgtEl>
                                        <p:attrNameLst>
                                          <p:attrName>ppt_x</p:attrName>
                                        </p:attrNameLst>
                                      </p:cBhvr>
                                      <p:tavLst>
                                        <p:tav tm="0">
                                          <p:val>
                                            <p:strVal val="0-#ppt_w/2"/>
                                          </p:val>
                                        </p:tav>
                                        <p:tav tm="100000">
                                          <p:val>
                                            <p:strVal val="#ppt_x"/>
                                          </p:val>
                                        </p:tav>
                                      </p:tavLst>
                                    </p:anim>
                                    <p:anim calcmode="lin" valueType="num">
                                      <p:cBhvr additive="base">
                                        <p:cTn id="38" dur="500" fill="hold"/>
                                        <p:tgtEl>
                                          <p:spTgt spid="107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6" grpId="0"/>
      <p:bldP spid="1075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a:spLocks noChangeArrowheads="1"/>
          </p:cNvSpPr>
          <p:nvPr/>
        </p:nvSpPr>
        <p:spPr bwMode="auto">
          <a:xfrm>
            <a:off x="566738" y="833438"/>
            <a:ext cx="3046413"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二、真值表转换法</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4819" name="Text Box 3"/>
          <p:cNvSpPr txBox="1"/>
          <p:nvPr/>
        </p:nvSpPr>
        <p:spPr>
          <a:xfrm>
            <a:off x="958850" y="1774825"/>
            <a:ext cx="7286625" cy="3719513"/>
          </a:xfrm>
          <a:prstGeom prst="rect">
            <a:avLst/>
          </a:prstGeom>
          <a:noFill/>
          <a:ln w="9525">
            <a:noFill/>
          </a:ln>
        </p:spPr>
        <p:txBody>
          <a:bodyPr>
            <a:spAutoFit/>
          </a:bodyPr>
          <a:p>
            <a:pPr indent="758825">
              <a:lnSpc>
                <a:spcPct val="170000"/>
              </a:lnSpc>
              <a:spcBef>
                <a:spcPct val="50000"/>
              </a:spcBef>
            </a:pPr>
            <a:r>
              <a:rPr lang="zh-CN" altLang="en-US" dirty="0">
                <a:latin typeface="Times New Roman" panose="02020603050405020304" pitchFamily="18" charset="0"/>
              </a:rPr>
              <a:t>一个逻辑函数的真值表与它的最小项表达式和最大项表达式均存在一一对应的关系。函数</a:t>
            </a:r>
            <a:r>
              <a:rPr lang="en-US" altLang="zh-CN" i="1" dirty="0">
                <a:latin typeface="Times New Roman" panose="02020603050405020304" pitchFamily="18" charset="0"/>
              </a:rPr>
              <a:t>F</a:t>
            </a:r>
            <a:r>
              <a:rPr lang="zh-CN" altLang="zh-CN" dirty="0">
                <a:latin typeface="Times New Roman" panose="02020603050405020304" pitchFamily="18" charset="0"/>
              </a:rPr>
              <a:t>的最小项表达式由使</a:t>
            </a:r>
            <a:r>
              <a:rPr lang="en-US" altLang="zh-CN" i="1" dirty="0">
                <a:latin typeface="Times New Roman" panose="02020603050405020304" pitchFamily="18" charset="0"/>
              </a:rPr>
              <a:t>F</a:t>
            </a:r>
            <a:r>
              <a:rPr lang="zh-CN" altLang="zh-CN" dirty="0">
                <a:latin typeface="Times New Roman" panose="02020603050405020304" pitchFamily="18" charset="0"/>
              </a:rPr>
              <a:t>取值为1的全部最小项之和组成。函数</a:t>
            </a:r>
            <a:r>
              <a:rPr lang="en-US" altLang="zh-CN" i="1" dirty="0">
                <a:latin typeface="Times New Roman" panose="02020603050405020304" pitchFamily="18" charset="0"/>
              </a:rPr>
              <a:t>F</a:t>
            </a:r>
            <a:r>
              <a:rPr lang="zh-CN" altLang="zh-CN" dirty="0">
                <a:latin typeface="Times New Roman" panose="02020603050405020304" pitchFamily="18" charset="0"/>
              </a:rPr>
              <a:t>的最大项表达式由使</a:t>
            </a:r>
            <a:r>
              <a:rPr lang="en-US" altLang="zh-CN" i="1" dirty="0">
                <a:latin typeface="Times New Roman" panose="02020603050405020304" pitchFamily="18" charset="0"/>
              </a:rPr>
              <a:t>F</a:t>
            </a:r>
            <a:r>
              <a:rPr lang="zh-CN" altLang="zh-CN" dirty="0">
                <a:latin typeface="Times New Roman" panose="02020603050405020304" pitchFamily="18" charset="0"/>
              </a:rPr>
              <a:t>取值为0的全部最大项之积组成。</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0-#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1024"/>
          <p:cNvGraphicFramePr>
            <a:graphicFrameLocks noChangeAspect="1"/>
          </p:cNvGraphicFramePr>
          <p:nvPr/>
        </p:nvGraphicFramePr>
        <p:xfrm>
          <a:off x="922338" y="792163"/>
          <a:ext cx="6630987" cy="404812"/>
        </p:xfrm>
        <a:graphic>
          <a:graphicData uri="http://schemas.openxmlformats.org/presentationml/2006/ole">
            <mc:AlternateContent xmlns:mc="http://schemas.openxmlformats.org/markup-compatibility/2006">
              <mc:Choice xmlns:v="urn:schemas-microsoft-com:vml" Requires="v">
                <p:oleObj spid="_x0000_s3132" name="" r:id="rId1" imgW="6629400" imgH="406400" progId="Equation.3">
                  <p:embed/>
                </p:oleObj>
              </mc:Choice>
              <mc:Fallback>
                <p:oleObj name="" r:id="rId1" imgW="6629400" imgH="406400" progId="Equation.3">
                  <p:embed/>
                  <p:pic>
                    <p:nvPicPr>
                      <p:cNvPr id="0" name="图片 3131"/>
                      <p:cNvPicPr/>
                      <p:nvPr/>
                    </p:nvPicPr>
                    <p:blipFill>
                      <a:blip r:embed="rId2"/>
                      <a:stretch>
                        <a:fillRect/>
                      </a:stretch>
                    </p:blipFill>
                    <p:spPr>
                      <a:xfrm>
                        <a:off x="922338" y="792163"/>
                        <a:ext cx="6630987" cy="404812"/>
                      </a:xfrm>
                      <a:prstGeom prst="rect">
                        <a:avLst/>
                      </a:prstGeom>
                      <a:noFill/>
                      <a:ln w="38100">
                        <a:noFill/>
                        <a:miter/>
                      </a:ln>
                    </p:spPr>
                  </p:pic>
                </p:oleObj>
              </mc:Fallback>
            </mc:AlternateContent>
          </a:graphicData>
        </a:graphic>
      </p:graphicFrame>
      <p:sp>
        <p:nvSpPr>
          <p:cNvPr id="17417" name="Text Box 4"/>
          <p:cNvSpPr txBox="1"/>
          <p:nvPr/>
        </p:nvSpPr>
        <p:spPr>
          <a:xfrm>
            <a:off x="1481138" y="1320800"/>
            <a:ext cx="3997325" cy="519113"/>
          </a:xfrm>
          <a:prstGeom prst="rect">
            <a:avLst/>
          </a:prstGeom>
          <a:noFill/>
          <a:ln w="9525">
            <a:noFill/>
          </a:ln>
        </p:spPr>
        <p:txBody>
          <a:bodyPr wrap="none">
            <a:spAutoFit/>
          </a:bodyPr>
          <a:p>
            <a:r>
              <a:rPr lang="zh-CN" altLang="en-US" dirty="0">
                <a:latin typeface="Times New Roman" panose="02020603050405020304" pitchFamily="18" charset="0"/>
              </a:rPr>
              <a:t>和</a:t>
            </a:r>
            <a:r>
              <a:rPr lang="en-US" altLang="zh-CN" dirty="0">
                <a:latin typeface="Times New Roman" panose="02020603050405020304" pitchFamily="18" charset="0"/>
              </a:rPr>
              <a:t>"</a:t>
            </a:r>
            <a:r>
              <a:rPr lang="zh-CN" altLang="en-US" dirty="0">
                <a:latin typeface="Times New Roman" panose="02020603050405020304" pitchFamily="18" charset="0"/>
              </a:rPr>
              <a:t>最大项之积</a:t>
            </a:r>
            <a:r>
              <a:rPr lang="en-US" altLang="zh-CN" dirty="0">
                <a:latin typeface="Times New Roman" panose="02020603050405020304" pitchFamily="18" charset="0"/>
              </a:rPr>
              <a:t>"</a:t>
            </a:r>
            <a:r>
              <a:rPr lang="zh-CN" altLang="en-US" dirty="0">
                <a:latin typeface="Times New Roman" panose="02020603050405020304" pitchFamily="18" charset="0"/>
              </a:rPr>
              <a:t>的形式。</a:t>
            </a:r>
            <a:endParaRPr lang="zh-CN" altLang="en-US" dirty="0">
              <a:latin typeface="Times New Roman" panose="02020603050405020304" pitchFamily="18" charset="0"/>
            </a:endParaRPr>
          </a:p>
        </p:txBody>
      </p:sp>
      <p:sp>
        <p:nvSpPr>
          <p:cNvPr id="35845" name="Text Box 5"/>
          <p:cNvSpPr txBox="1"/>
          <p:nvPr/>
        </p:nvSpPr>
        <p:spPr>
          <a:xfrm>
            <a:off x="828675" y="1758950"/>
            <a:ext cx="901700" cy="519113"/>
          </a:xfrm>
          <a:prstGeom prst="rect">
            <a:avLst/>
          </a:prstGeom>
          <a:noFill/>
          <a:ln w="9525">
            <a:noFill/>
          </a:ln>
        </p:spPr>
        <p:txBody>
          <a:bodyPr wrap="none">
            <a:spAutoFit/>
          </a:bodyPr>
          <a:p>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grpSp>
        <p:nvGrpSpPr>
          <p:cNvPr id="2" name="Group 20"/>
          <p:cNvGrpSpPr/>
          <p:nvPr/>
        </p:nvGrpSpPr>
        <p:grpSpPr>
          <a:xfrm>
            <a:off x="890588" y="2300288"/>
            <a:ext cx="2274887" cy="3402012"/>
            <a:chOff x="561" y="1449"/>
            <a:chExt cx="1433" cy="2143"/>
          </a:xfrm>
        </p:grpSpPr>
        <p:sp>
          <p:nvSpPr>
            <p:cNvPr id="17421" name="Text Box 7"/>
            <p:cNvSpPr txBox="1"/>
            <p:nvPr/>
          </p:nvSpPr>
          <p:spPr>
            <a:xfrm>
              <a:off x="603" y="1458"/>
              <a:ext cx="1265" cy="327"/>
            </a:xfrm>
            <a:prstGeom prst="rect">
              <a:avLst/>
            </a:prstGeom>
            <a:noFill/>
            <a:ln w="9525">
              <a:noFill/>
            </a:ln>
          </p:spPr>
          <p:txBody>
            <a:bodyPr wrap="none">
              <a:spAutoFit/>
            </a:bodyPr>
            <a:p>
              <a:r>
                <a:rPr lang="en-US" altLang="zh-CN" dirty="0">
                  <a:latin typeface="Times New Roman" panose="02020603050405020304" pitchFamily="18" charset="0"/>
                </a:rPr>
                <a:t>A B C	        F</a:t>
              </a:r>
              <a:endParaRPr lang="en-US" altLang="zh-CN" dirty="0">
                <a:latin typeface="Times New Roman" panose="02020603050405020304" pitchFamily="18" charset="0"/>
              </a:endParaRPr>
            </a:p>
          </p:txBody>
        </p:sp>
        <p:sp>
          <p:nvSpPr>
            <p:cNvPr id="17422" name="Line 8"/>
            <p:cNvSpPr/>
            <p:nvPr/>
          </p:nvSpPr>
          <p:spPr>
            <a:xfrm>
              <a:off x="561" y="1450"/>
              <a:ext cx="1433" cy="0"/>
            </a:xfrm>
            <a:prstGeom prst="line">
              <a:avLst/>
            </a:prstGeom>
            <a:ln w="9525" cap="flat" cmpd="sng">
              <a:solidFill>
                <a:srgbClr val="0000CC"/>
              </a:solidFill>
              <a:prstDash val="solid"/>
              <a:headEnd type="none" w="med" len="med"/>
              <a:tailEnd type="none" w="med" len="med"/>
            </a:ln>
          </p:spPr>
        </p:sp>
        <p:sp>
          <p:nvSpPr>
            <p:cNvPr id="17423" name="Line 9"/>
            <p:cNvSpPr/>
            <p:nvPr/>
          </p:nvSpPr>
          <p:spPr>
            <a:xfrm>
              <a:off x="561" y="1782"/>
              <a:ext cx="1433" cy="0"/>
            </a:xfrm>
            <a:prstGeom prst="line">
              <a:avLst/>
            </a:prstGeom>
            <a:ln w="9525" cap="flat" cmpd="sng">
              <a:solidFill>
                <a:srgbClr val="0000CC"/>
              </a:solidFill>
              <a:prstDash val="solid"/>
              <a:headEnd type="none" w="med" len="med"/>
              <a:tailEnd type="none" w="med" len="med"/>
            </a:ln>
          </p:spPr>
        </p:sp>
        <p:sp>
          <p:nvSpPr>
            <p:cNvPr id="17424" name="Line 10"/>
            <p:cNvSpPr/>
            <p:nvPr/>
          </p:nvSpPr>
          <p:spPr>
            <a:xfrm>
              <a:off x="1427" y="1449"/>
              <a:ext cx="0" cy="2133"/>
            </a:xfrm>
            <a:prstGeom prst="line">
              <a:avLst/>
            </a:prstGeom>
            <a:ln w="9525" cap="flat" cmpd="sng">
              <a:solidFill>
                <a:srgbClr val="0000CC"/>
              </a:solidFill>
              <a:prstDash val="solid"/>
              <a:headEnd type="none" w="med" len="med"/>
              <a:tailEnd type="none" w="med" len="med"/>
            </a:ln>
          </p:spPr>
        </p:sp>
        <p:sp>
          <p:nvSpPr>
            <p:cNvPr id="17425" name="Text Box 11"/>
            <p:cNvSpPr txBox="1"/>
            <p:nvPr/>
          </p:nvSpPr>
          <p:spPr>
            <a:xfrm>
              <a:off x="614" y="1814"/>
              <a:ext cx="1250" cy="1778"/>
            </a:xfrm>
            <a:prstGeom prst="rect">
              <a:avLst/>
            </a:prstGeom>
            <a:noFill/>
            <a:ln w="9525">
              <a:noFill/>
            </a:ln>
          </p:spPr>
          <p:txBody>
            <a:bodyPr wrap="none">
              <a:spAutoFit/>
            </a:bodyPr>
            <a:p>
              <a:pPr defTabSz="914400">
                <a:lnSpc>
                  <a:spcPct val="80000"/>
                </a:lnSpc>
                <a:tabLst>
                  <a:tab pos="1622425" algn="l"/>
                </a:tabLst>
              </a:pPr>
              <a:r>
                <a:rPr lang="en-US" altLang="zh-CN" dirty="0">
                  <a:latin typeface="Times New Roman" panose="02020603050405020304" pitchFamily="18" charset="0"/>
                </a:rPr>
                <a:t>0  0  0	0</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0  0  1	1</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0  1  0	0</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0  1  1	1</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1  0  0	1</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1  0  1	0</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1  1  0	0</a:t>
              </a:r>
              <a:endParaRPr lang="en-US" altLang="zh-CN" dirty="0">
                <a:latin typeface="Times New Roman" panose="02020603050405020304" pitchFamily="18" charset="0"/>
              </a:endParaRPr>
            </a:p>
            <a:p>
              <a:pPr defTabSz="914400">
                <a:lnSpc>
                  <a:spcPct val="80000"/>
                </a:lnSpc>
                <a:tabLst>
                  <a:tab pos="1622425" algn="l"/>
                </a:tabLst>
              </a:pPr>
              <a:r>
                <a:rPr lang="en-US" altLang="zh-CN" dirty="0">
                  <a:latin typeface="Times New Roman" panose="02020603050405020304" pitchFamily="18" charset="0"/>
                </a:rPr>
                <a:t>1  1  1	0</a:t>
              </a:r>
              <a:endParaRPr lang="en-US" altLang="zh-CN" dirty="0">
                <a:latin typeface="Times New Roman" panose="02020603050405020304" pitchFamily="18" charset="0"/>
              </a:endParaRPr>
            </a:p>
          </p:txBody>
        </p:sp>
        <p:sp>
          <p:nvSpPr>
            <p:cNvPr id="17426" name="Line 12"/>
            <p:cNvSpPr/>
            <p:nvPr/>
          </p:nvSpPr>
          <p:spPr>
            <a:xfrm>
              <a:off x="561" y="3582"/>
              <a:ext cx="1433" cy="0"/>
            </a:xfrm>
            <a:prstGeom prst="line">
              <a:avLst/>
            </a:prstGeom>
            <a:ln w="9525" cap="flat" cmpd="sng">
              <a:solidFill>
                <a:schemeClr val="tx1"/>
              </a:solidFill>
              <a:prstDash val="solid"/>
              <a:headEnd type="none" w="med" len="med"/>
              <a:tailEnd type="none" w="med" len="med"/>
            </a:ln>
          </p:spPr>
        </p:sp>
      </p:grpSp>
      <p:graphicFrame>
        <p:nvGraphicFramePr>
          <p:cNvPr id="160769" name="Object 1025"/>
          <p:cNvGraphicFramePr>
            <a:graphicFrameLocks noChangeAspect="1"/>
          </p:cNvGraphicFramePr>
          <p:nvPr/>
        </p:nvGraphicFramePr>
        <p:xfrm>
          <a:off x="3455988" y="2063750"/>
          <a:ext cx="4521200" cy="442913"/>
        </p:xfrm>
        <a:graphic>
          <a:graphicData uri="http://schemas.openxmlformats.org/presentationml/2006/ole">
            <mc:AlternateContent xmlns:mc="http://schemas.openxmlformats.org/markup-compatibility/2006">
              <mc:Choice xmlns:v="urn:schemas-microsoft-com:vml" Requires="v">
                <p:oleObj spid="_x0000_s3133" name="" r:id="rId3" imgW="4521200" imgH="444500" progId="Equation.3">
                  <p:embed/>
                </p:oleObj>
              </mc:Choice>
              <mc:Fallback>
                <p:oleObj name="" r:id="rId3" imgW="4521200" imgH="444500" progId="Equation.3">
                  <p:embed/>
                  <p:pic>
                    <p:nvPicPr>
                      <p:cNvPr id="0" name="图片 3132"/>
                      <p:cNvPicPr/>
                      <p:nvPr/>
                    </p:nvPicPr>
                    <p:blipFill>
                      <a:blip r:embed="rId4"/>
                      <a:stretch>
                        <a:fillRect/>
                      </a:stretch>
                    </p:blipFill>
                    <p:spPr>
                      <a:xfrm>
                        <a:off x="3455988" y="2063750"/>
                        <a:ext cx="4521200" cy="442913"/>
                      </a:xfrm>
                      <a:prstGeom prst="rect">
                        <a:avLst/>
                      </a:prstGeom>
                      <a:noFill/>
                      <a:ln w="38100">
                        <a:noFill/>
                        <a:miter/>
                      </a:ln>
                    </p:spPr>
                  </p:pic>
                </p:oleObj>
              </mc:Fallback>
            </mc:AlternateContent>
          </a:graphicData>
        </a:graphic>
      </p:graphicFrame>
      <p:graphicFrame>
        <p:nvGraphicFramePr>
          <p:cNvPr id="160770" name="Object 1026"/>
          <p:cNvGraphicFramePr>
            <a:graphicFrameLocks noChangeAspect="1"/>
          </p:cNvGraphicFramePr>
          <p:nvPr/>
        </p:nvGraphicFramePr>
        <p:xfrm>
          <a:off x="4868863" y="2692400"/>
          <a:ext cx="1663700" cy="392113"/>
        </p:xfrm>
        <a:graphic>
          <a:graphicData uri="http://schemas.openxmlformats.org/presentationml/2006/ole">
            <mc:AlternateContent xmlns:mc="http://schemas.openxmlformats.org/markup-compatibility/2006">
              <mc:Choice xmlns:v="urn:schemas-microsoft-com:vml" Requires="v">
                <p:oleObj spid="_x0000_s3151" name="" r:id="rId5" imgW="1663700" imgH="393700" progId="Equation.3">
                  <p:embed/>
                </p:oleObj>
              </mc:Choice>
              <mc:Fallback>
                <p:oleObj name="" r:id="rId5" imgW="1663700" imgH="393700" progId="Equation.3">
                  <p:embed/>
                  <p:pic>
                    <p:nvPicPr>
                      <p:cNvPr id="0" name="图片 3150"/>
                      <p:cNvPicPr/>
                      <p:nvPr/>
                    </p:nvPicPr>
                    <p:blipFill>
                      <a:blip r:embed="rId6"/>
                      <a:stretch>
                        <a:fillRect/>
                      </a:stretch>
                    </p:blipFill>
                    <p:spPr>
                      <a:xfrm>
                        <a:off x="4868863" y="2692400"/>
                        <a:ext cx="1663700" cy="392113"/>
                      </a:xfrm>
                      <a:prstGeom prst="rect">
                        <a:avLst/>
                      </a:prstGeom>
                      <a:noFill/>
                      <a:ln w="38100">
                        <a:noFill/>
                        <a:miter/>
                      </a:ln>
                    </p:spPr>
                  </p:pic>
                </p:oleObj>
              </mc:Fallback>
            </mc:AlternateContent>
          </a:graphicData>
        </a:graphic>
      </p:graphicFrame>
      <p:graphicFrame>
        <p:nvGraphicFramePr>
          <p:cNvPr id="160771" name="Object 1027"/>
          <p:cNvGraphicFramePr>
            <a:graphicFrameLocks noChangeAspect="1"/>
          </p:cNvGraphicFramePr>
          <p:nvPr/>
        </p:nvGraphicFramePr>
        <p:xfrm>
          <a:off x="3451225" y="3270250"/>
          <a:ext cx="5170488" cy="425450"/>
        </p:xfrm>
        <a:graphic>
          <a:graphicData uri="http://schemas.openxmlformats.org/presentationml/2006/ole">
            <mc:AlternateContent xmlns:mc="http://schemas.openxmlformats.org/markup-compatibility/2006">
              <mc:Choice xmlns:v="urn:schemas-microsoft-com:vml" Requires="v">
                <p:oleObj spid="_x0000_s3148" name="" r:id="rId7" imgW="5168900" imgH="444500" progId="Equation.3">
                  <p:embed/>
                </p:oleObj>
              </mc:Choice>
              <mc:Fallback>
                <p:oleObj name="" r:id="rId7" imgW="5168900" imgH="444500" progId="Equation.3">
                  <p:embed/>
                  <p:pic>
                    <p:nvPicPr>
                      <p:cNvPr id="0" name="图片 3147"/>
                      <p:cNvPicPr/>
                      <p:nvPr/>
                    </p:nvPicPr>
                    <p:blipFill>
                      <a:blip r:embed="rId8"/>
                      <a:stretch>
                        <a:fillRect/>
                      </a:stretch>
                    </p:blipFill>
                    <p:spPr>
                      <a:xfrm>
                        <a:off x="3451225" y="3270250"/>
                        <a:ext cx="5170488" cy="425450"/>
                      </a:xfrm>
                      <a:prstGeom prst="rect">
                        <a:avLst/>
                      </a:prstGeom>
                      <a:noFill/>
                      <a:ln w="38100">
                        <a:noFill/>
                        <a:miter/>
                      </a:ln>
                    </p:spPr>
                  </p:pic>
                </p:oleObj>
              </mc:Fallback>
            </mc:AlternateContent>
          </a:graphicData>
        </a:graphic>
      </p:graphicFrame>
      <p:graphicFrame>
        <p:nvGraphicFramePr>
          <p:cNvPr id="160772" name="Object 1028"/>
          <p:cNvGraphicFramePr>
            <a:graphicFrameLocks noChangeAspect="1"/>
          </p:cNvGraphicFramePr>
          <p:nvPr/>
        </p:nvGraphicFramePr>
        <p:xfrm>
          <a:off x="5068888" y="3900488"/>
          <a:ext cx="3619500" cy="442912"/>
        </p:xfrm>
        <a:graphic>
          <a:graphicData uri="http://schemas.openxmlformats.org/presentationml/2006/ole">
            <mc:AlternateContent xmlns:mc="http://schemas.openxmlformats.org/markup-compatibility/2006">
              <mc:Choice xmlns:v="urn:schemas-microsoft-com:vml" Requires="v">
                <p:oleObj spid="_x0000_s3146" name="" r:id="rId9" imgW="3619500" imgH="444500" progId="Equation.3">
                  <p:embed/>
                </p:oleObj>
              </mc:Choice>
              <mc:Fallback>
                <p:oleObj name="" r:id="rId9" imgW="3619500" imgH="444500" progId="Equation.3">
                  <p:embed/>
                  <p:pic>
                    <p:nvPicPr>
                      <p:cNvPr id="0" name="图片 3145"/>
                      <p:cNvPicPr/>
                      <p:nvPr/>
                    </p:nvPicPr>
                    <p:blipFill>
                      <a:blip r:embed="rId10"/>
                      <a:stretch>
                        <a:fillRect/>
                      </a:stretch>
                    </p:blipFill>
                    <p:spPr>
                      <a:xfrm>
                        <a:off x="5068888" y="3900488"/>
                        <a:ext cx="3619500" cy="442912"/>
                      </a:xfrm>
                      <a:prstGeom prst="rect">
                        <a:avLst/>
                      </a:prstGeom>
                      <a:noFill/>
                      <a:ln w="38100">
                        <a:noFill/>
                        <a:miter/>
                      </a:ln>
                    </p:spPr>
                  </p:pic>
                </p:oleObj>
              </mc:Fallback>
            </mc:AlternateContent>
          </a:graphicData>
        </a:graphic>
      </p:graphicFrame>
      <p:graphicFrame>
        <p:nvGraphicFramePr>
          <p:cNvPr id="160773" name="Object 1029"/>
          <p:cNvGraphicFramePr>
            <a:graphicFrameLocks noChangeAspect="1"/>
          </p:cNvGraphicFramePr>
          <p:nvPr/>
        </p:nvGraphicFramePr>
        <p:xfrm>
          <a:off x="5076825" y="4529138"/>
          <a:ext cx="1803400" cy="442912"/>
        </p:xfrm>
        <a:graphic>
          <a:graphicData uri="http://schemas.openxmlformats.org/presentationml/2006/ole">
            <mc:AlternateContent xmlns:mc="http://schemas.openxmlformats.org/markup-compatibility/2006">
              <mc:Choice xmlns:v="urn:schemas-microsoft-com:vml" Requires="v">
                <p:oleObj spid="_x0000_s3134" name="" r:id="rId11" imgW="1803400" imgH="444500" progId="Equation.3">
                  <p:embed/>
                </p:oleObj>
              </mc:Choice>
              <mc:Fallback>
                <p:oleObj name="" r:id="rId11" imgW="1803400" imgH="444500" progId="Equation.3">
                  <p:embed/>
                  <p:pic>
                    <p:nvPicPr>
                      <p:cNvPr id="0" name="图片 3133"/>
                      <p:cNvPicPr/>
                      <p:nvPr/>
                    </p:nvPicPr>
                    <p:blipFill>
                      <a:blip r:embed="rId12"/>
                      <a:stretch>
                        <a:fillRect/>
                      </a:stretch>
                    </p:blipFill>
                    <p:spPr>
                      <a:xfrm>
                        <a:off x="5076825" y="4529138"/>
                        <a:ext cx="1803400" cy="442912"/>
                      </a:xfrm>
                      <a:prstGeom prst="rect">
                        <a:avLst/>
                      </a:prstGeom>
                      <a:noFill/>
                      <a:ln w="38100">
                        <a:noFill/>
                        <a:miter/>
                      </a:ln>
                    </p:spPr>
                  </p:pic>
                </p:oleObj>
              </mc:Fallback>
            </mc:AlternateContent>
          </a:graphicData>
        </a:graphic>
      </p:graphicFrame>
      <p:graphicFrame>
        <p:nvGraphicFramePr>
          <p:cNvPr id="160774" name="Object 1030"/>
          <p:cNvGraphicFramePr>
            <a:graphicFrameLocks noChangeAspect="1"/>
          </p:cNvGraphicFramePr>
          <p:nvPr/>
        </p:nvGraphicFramePr>
        <p:xfrm>
          <a:off x="4786313" y="5026025"/>
          <a:ext cx="2643187" cy="473075"/>
        </p:xfrm>
        <a:graphic>
          <a:graphicData uri="http://schemas.openxmlformats.org/presentationml/2006/ole">
            <mc:AlternateContent xmlns:mc="http://schemas.openxmlformats.org/markup-compatibility/2006">
              <mc:Choice xmlns:v="urn:schemas-microsoft-com:vml" Requires="v">
                <p:oleObj spid="_x0000_s3150" name="" r:id="rId13" imgW="1078865" imgH="203200" progId="Equation.3">
                  <p:embed/>
                </p:oleObj>
              </mc:Choice>
              <mc:Fallback>
                <p:oleObj name="" r:id="rId13" imgW="1078865" imgH="203200" progId="Equation.3">
                  <p:embed/>
                  <p:pic>
                    <p:nvPicPr>
                      <p:cNvPr id="0" name="图片 3149"/>
                      <p:cNvPicPr/>
                      <p:nvPr/>
                    </p:nvPicPr>
                    <p:blipFill>
                      <a:blip r:embed="rId14"/>
                      <a:stretch>
                        <a:fillRect/>
                      </a:stretch>
                    </p:blipFill>
                    <p:spPr>
                      <a:xfrm>
                        <a:off x="4786313" y="5026025"/>
                        <a:ext cx="2643187" cy="473075"/>
                      </a:xfrm>
                      <a:prstGeom prst="rect">
                        <a:avLst/>
                      </a:prstGeom>
                      <a:noFill/>
                      <a:ln w="38100">
                        <a:noFill/>
                        <a:miter/>
                      </a:ln>
                    </p:spPr>
                  </p:pic>
                </p:oleObj>
              </mc:Fallback>
            </mc:AlternateContent>
          </a:graphicData>
        </a:graphic>
      </p:graphicFrame>
      <p:sp>
        <p:nvSpPr>
          <p:cNvPr id="35859" name="Text Box 19"/>
          <p:cNvSpPr txBox="1"/>
          <p:nvPr/>
        </p:nvSpPr>
        <p:spPr>
          <a:xfrm>
            <a:off x="755650" y="5827713"/>
            <a:ext cx="7577138" cy="523875"/>
          </a:xfrm>
          <a:prstGeom prst="rect">
            <a:avLst/>
          </a:prstGeom>
          <a:noFill/>
          <a:ln w="9525">
            <a:noFill/>
          </a:ln>
        </p:spPr>
        <p:txBody>
          <a:bodyPr wrap="none">
            <a:spAutoFit/>
          </a:bodyPr>
          <a:p>
            <a:r>
              <a:rPr lang="zh-CN" altLang="en-US" b="1" i="1" u="sng" dirty="0">
                <a:solidFill>
                  <a:srgbClr val="CC3300"/>
                </a:solidFill>
                <a:latin typeface="Times New Roman" panose="02020603050405020304" pitchFamily="18" charset="0"/>
              </a:rPr>
              <a:t>注意：任何一个逻辑函数的两种标准形式唯一 </a:t>
            </a:r>
            <a:r>
              <a:rPr lang="en-US" altLang="zh-CN" i="1" u="sng" dirty="0">
                <a:solidFill>
                  <a:srgbClr val="CC3300"/>
                </a:solidFill>
                <a:latin typeface="Times New Roman" panose="02020603050405020304" pitchFamily="18" charset="0"/>
              </a:rPr>
              <a:t>.</a:t>
            </a:r>
            <a:endParaRPr lang="en-US" altLang="zh-CN" i="1" u="sng" dirty="0">
              <a:solidFill>
                <a:srgbClr val="CC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charRg st="0" end="3"/>
                                            </p:txEl>
                                          </p:spTgt>
                                        </p:tgtEl>
                                        <p:attrNameLst>
                                          <p:attrName>style.visibility</p:attrName>
                                        </p:attrNameLst>
                                      </p:cBhvr>
                                      <p:to>
                                        <p:strVal val="visible"/>
                                      </p:to>
                                    </p:set>
                                    <p:animEffect transition="in" filter="wipe(left)">
                                      <p:cBhvr>
                                        <p:cTn id="7" dur="500"/>
                                        <p:tgtEl>
                                          <p:spTgt spid="35845">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0769"/>
                                        </p:tgtEl>
                                        <p:attrNameLst>
                                          <p:attrName>style.visibility</p:attrName>
                                        </p:attrNameLst>
                                      </p:cBhvr>
                                      <p:to>
                                        <p:strVal val="visible"/>
                                      </p:to>
                                    </p:set>
                                    <p:animEffect transition="in" filter="wipe(left)">
                                      <p:cBhvr>
                                        <p:cTn id="17" dur="500"/>
                                        <p:tgtEl>
                                          <p:spTgt spid="1607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0770"/>
                                        </p:tgtEl>
                                        <p:attrNameLst>
                                          <p:attrName>style.visibility</p:attrName>
                                        </p:attrNameLst>
                                      </p:cBhvr>
                                      <p:to>
                                        <p:strVal val="visible"/>
                                      </p:to>
                                    </p:set>
                                    <p:animEffect transition="in" filter="wipe(left)">
                                      <p:cBhvr>
                                        <p:cTn id="22" dur="500"/>
                                        <p:tgtEl>
                                          <p:spTgt spid="1607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0771"/>
                                        </p:tgtEl>
                                        <p:attrNameLst>
                                          <p:attrName>style.visibility</p:attrName>
                                        </p:attrNameLst>
                                      </p:cBhvr>
                                      <p:to>
                                        <p:strVal val="visible"/>
                                      </p:to>
                                    </p:set>
                                    <p:animEffect transition="in" filter="wipe(left)">
                                      <p:cBhvr>
                                        <p:cTn id="27" dur="500"/>
                                        <p:tgtEl>
                                          <p:spTgt spid="16077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60772"/>
                                        </p:tgtEl>
                                        <p:attrNameLst>
                                          <p:attrName>style.visibility</p:attrName>
                                        </p:attrNameLst>
                                      </p:cBhvr>
                                      <p:to>
                                        <p:strVal val="visible"/>
                                      </p:to>
                                    </p:set>
                                    <p:animEffect transition="in" filter="wipe(left)">
                                      <p:cBhvr>
                                        <p:cTn id="31" dur="500"/>
                                        <p:tgtEl>
                                          <p:spTgt spid="160772"/>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60773"/>
                                        </p:tgtEl>
                                        <p:attrNameLst>
                                          <p:attrName>style.visibility</p:attrName>
                                        </p:attrNameLst>
                                      </p:cBhvr>
                                      <p:to>
                                        <p:strVal val="visible"/>
                                      </p:to>
                                    </p:set>
                                    <p:animEffect transition="in" filter="wipe(left)">
                                      <p:cBhvr>
                                        <p:cTn id="35" dur="500"/>
                                        <p:tgtEl>
                                          <p:spTgt spid="16077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0774"/>
                                        </p:tgtEl>
                                        <p:attrNameLst>
                                          <p:attrName>style.visibility</p:attrName>
                                        </p:attrNameLst>
                                      </p:cBhvr>
                                      <p:to>
                                        <p:strVal val="visible"/>
                                      </p:to>
                                    </p:set>
                                    <p:animEffect transition="in" filter="wipe(left)">
                                      <p:cBhvr>
                                        <p:cTn id="40" dur="500"/>
                                        <p:tgtEl>
                                          <p:spTgt spid="1607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5859">
                                            <p:txEl>
                                              <p:charRg st="0" end="23"/>
                                            </p:txEl>
                                          </p:spTgt>
                                        </p:tgtEl>
                                        <p:attrNameLst>
                                          <p:attrName>style.visibility</p:attrName>
                                        </p:attrNameLst>
                                      </p:cBhvr>
                                      <p:to>
                                        <p:strVal val="visible"/>
                                      </p:to>
                                    </p:set>
                                    <p:animEffect transition="in" filter="wipe(left)">
                                      <p:cBhvr>
                                        <p:cTn id="45" dur="500"/>
                                        <p:tgtEl>
                                          <p:spTgt spid="35859">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p:bldP spid="3585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a:spLocks noChangeArrowheads="1"/>
          </p:cNvSpPr>
          <p:nvPr/>
        </p:nvSpPr>
        <p:spPr bwMode="auto">
          <a:xfrm>
            <a:off x="552450" y="747713"/>
            <a:ext cx="4083050" cy="579438"/>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2.4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逻辑函数的简化</a:t>
            </a:r>
            <a:endPar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endParaRPr>
          </a:p>
        </p:txBody>
      </p:sp>
      <p:sp>
        <p:nvSpPr>
          <p:cNvPr id="36868" name="Text Box 4"/>
          <p:cNvSpPr txBox="1"/>
          <p:nvPr/>
        </p:nvSpPr>
        <p:spPr>
          <a:xfrm>
            <a:off x="871538" y="1997075"/>
            <a:ext cx="7550150" cy="2822575"/>
          </a:xfrm>
          <a:prstGeom prst="rect">
            <a:avLst/>
          </a:prstGeom>
          <a:noFill/>
          <a:ln w="9525">
            <a:noFill/>
          </a:ln>
        </p:spPr>
        <p:txBody>
          <a:bodyPr>
            <a:spAutoFit/>
          </a:bodyPr>
          <a:p>
            <a:pPr indent="669925">
              <a:lnSpc>
                <a:spcPct val="160000"/>
              </a:lnSpc>
              <a:spcBef>
                <a:spcPct val="50000"/>
              </a:spcBef>
            </a:pPr>
            <a:r>
              <a:rPr lang="zh-CN" altLang="en-US" dirty="0">
                <a:latin typeface="Times New Roman" panose="02020603050405020304" pitchFamily="18" charset="0"/>
              </a:rPr>
              <a:t>一般来说</a:t>
            </a:r>
            <a:r>
              <a:rPr lang="en-US" altLang="zh-CN" dirty="0">
                <a:latin typeface="Times New Roman" panose="02020603050405020304" pitchFamily="18" charset="0"/>
              </a:rPr>
              <a:t>, </a:t>
            </a:r>
            <a:r>
              <a:rPr lang="zh-CN" altLang="en-US" dirty="0">
                <a:latin typeface="Times New Roman" panose="02020603050405020304" pitchFamily="18" charset="0"/>
              </a:rPr>
              <a:t>逻辑函数表达式越简单</a:t>
            </a:r>
            <a:r>
              <a:rPr lang="en-US" altLang="zh-CN" dirty="0">
                <a:latin typeface="Times New Roman" panose="02020603050405020304" pitchFamily="18" charset="0"/>
              </a:rPr>
              <a:t>, </a:t>
            </a:r>
            <a:r>
              <a:rPr lang="zh-CN" altLang="en-US" dirty="0">
                <a:latin typeface="Times New Roman" panose="02020603050405020304" pitchFamily="18" charset="0"/>
              </a:rPr>
              <a:t>设计出来的电路也就越简单。把逻辑函数简化成最简形式称为逻辑函数的最小化</a:t>
            </a:r>
            <a:r>
              <a:rPr lang="en-US" altLang="zh-CN" dirty="0">
                <a:latin typeface="Times New Roman" panose="02020603050405020304" pitchFamily="18" charset="0"/>
              </a:rPr>
              <a:t>, </a:t>
            </a:r>
            <a:r>
              <a:rPr lang="zh-CN" altLang="en-US" dirty="0">
                <a:latin typeface="Times New Roman" panose="02020603050405020304" pitchFamily="18" charset="0"/>
              </a:rPr>
              <a:t>有三种常用的方法</a:t>
            </a:r>
            <a:r>
              <a:rPr lang="en-US" altLang="zh-CN" dirty="0">
                <a:latin typeface="Times New Roman" panose="02020603050405020304" pitchFamily="18" charset="0"/>
              </a:rPr>
              <a:t>, </a:t>
            </a:r>
            <a:r>
              <a:rPr lang="zh-CN" altLang="en-US" dirty="0">
                <a:latin typeface="Times New Roman" panose="02020603050405020304" pitchFamily="18" charset="0"/>
              </a:rPr>
              <a:t>即代数化简法、卡诺图化简法和列表化简法。</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xEl>
                                              <p:charRg st="0" end="86"/>
                                            </p:txEl>
                                          </p:spTgt>
                                        </p:tgtEl>
                                        <p:attrNameLst>
                                          <p:attrName>style.visibility</p:attrName>
                                        </p:attrNameLst>
                                      </p:cBhvr>
                                      <p:to>
                                        <p:strVal val="visible"/>
                                      </p:to>
                                    </p:set>
                                    <p:animEffect transition="in" filter="wipe(left)">
                                      <p:cBhvr>
                                        <p:cTn id="7" dur="500"/>
                                        <p:tgtEl>
                                          <p:spTgt spid="36868">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a:spLocks noChangeArrowheads="1"/>
          </p:cNvSpPr>
          <p:nvPr/>
        </p:nvSpPr>
        <p:spPr bwMode="auto">
          <a:xfrm>
            <a:off x="520700" y="750888"/>
            <a:ext cx="3144838"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2.4.1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代数化简法</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37891" name="Text Box 3"/>
          <p:cNvSpPr txBox="1"/>
          <p:nvPr/>
        </p:nvSpPr>
        <p:spPr>
          <a:xfrm>
            <a:off x="904875" y="1774825"/>
            <a:ext cx="7391400" cy="3505200"/>
          </a:xfrm>
          <a:prstGeom prst="rect">
            <a:avLst/>
          </a:prstGeom>
          <a:noFill/>
          <a:ln w="9525">
            <a:noFill/>
          </a:ln>
        </p:spPr>
        <p:txBody>
          <a:bodyPr>
            <a:spAutoFit/>
          </a:bodyPr>
          <a:p>
            <a:pPr indent="669925">
              <a:lnSpc>
                <a:spcPct val="160000"/>
              </a:lnSpc>
              <a:spcBef>
                <a:spcPct val="50000"/>
              </a:spcBef>
            </a:pPr>
            <a:r>
              <a:rPr lang="zh-CN" altLang="en-US" dirty="0">
                <a:latin typeface="Times New Roman" panose="02020603050405020304" pitchFamily="18" charset="0"/>
              </a:rPr>
              <a:t>该方法运用逻辑代数的公理、定理和规则对逻辑函数进行推导、变换而进行化简，没有固定的步骤可以遵循，主要取决于对公理、定理和规则的熟练掌握及灵活运用的程度。有时很难判定结果是否为最简。</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charRg st="0" end="91"/>
                                            </p:txEl>
                                          </p:spTgt>
                                        </p:tgtEl>
                                        <p:attrNameLst>
                                          <p:attrName>style.visibility</p:attrName>
                                        </p:attrNameLst>
                                      </p:cBhvr>
                                      <p:to>
                                        <p:strVal val="visible"/>
                                      </p:to>
                                    </p:set>
                                    <p:animEffect transition="in" filter="wipe(left)">
                                      <p:cBhvr>
                                        <p:cTn id="7" dur="500"/>
                                        <p:tgtEl>
                                          <p:spTgt spid="37891">
                                            <p:txEl>
                                              <p:charRg st="0"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3"/>
          <p:cNvSpPr>
            <a:spLocks noGrp="1"/>
          </p:cNvSpPr>
          <p:nvPr>
            <p:ph idx="1"/>
          </p:nvPr>
        </p:nvSpPr>
        <p:spPr>
          <a:xfrm>
            <a:off x="533400" y="1371600"/>
            <a:ext cx="8382000" cy="2514600"/>
          </a:xfrm>
          <a:ln/>
        </p:spPr>
        <p:txBody>
          <a:bodyPr vert="horz" wrap="square" lIns="91440" tIns="45720" rIns="91440" bIns="45720" anchor="t" anchorCtr="0"/>
          <a:p>
            <a:pPr marL="533400" indent="-533400"/>
            <a:r>
              <a:rPr lang="zh-CN" altLang="en-US" dirty="0"/>
              <a:t>化简常用方法</a:t>
            </a:r>
            <a:endParaRPr lang="zh-CN" altLang="en-US" dirty="0"/>
          </a:p>
          <a:p>
            <a:pPr marL="533400" indent="-533400">
              <a:buFont typeface="Wingdings" panose="05000000000000000000" pitchFamily="2" charset="2"/>
              <a:buAutoNum type="arabicPeriod"/>
            </a:pPr>
            <a:r>
              <a:rPr lang="zh-CN" altLang="en-US" b="1" dirty="0">
                <a:solidFill>
                  <a:srgbClr val="059508"/>
                </a:solidFill>
              </a:rPr>
              <a:t>并项法</a:t>
            </a:r>
            <a:endParaRPr lang="zh-CN" altLang="en-US" b="1" dirty="0">
              <a:solidFill>
                <a:srgbClr val="059508"/>
              </a:solidFill>
            </a:endParaRPr>
          </a:p>
          <a:p>
            <a:pPr marL="533400" indent="-533400">
              <a:buNone/>
            </a:pPr>
            <a:r>
              <a:rPr lang="zh-CN" altLang="en-US" dirty="0"/>
              <a:t>      利用　　　　　  ，将两个“与”项合并成一个“与”项，合并后消去一个变量。</a:t>
            </a:r>
            <a:endParaRPr lang="zh-CN" altLang="en-US" dirty="0"/>
          </a:p>
        </p:txBody>
      </p:sp>
      <p:graphicFrame>
        <p:nvGraphicFramePr>
          <p:cNvPr id="18434" name="Object 4"/>
          <p:cNvGraphicFramePr>
            <a:graphicFrameLocks noChangeAspect="1"/>
          </p:cNvGraphicFramePr>
          <p:nvPr/>
        </p:nvGraphicFramePr>
        <p:xfrm>
          <a:off x="2098675" y="2540000"/>
          <a:ext cx="2590800" cy="514350"/>
        </p:xfrm>
        <a:graphic>
          <a:graphicData uri="http://schemas.openxmlformats.org/presentationml/2006/ole">
            <mc:AlternateContent xmlns:mc="http://schemas.openxmlformats.org/markup-compatibility/2006">
              <mc:Choice xmlns:v="urn:schemas-microsoft-com:vml" Requires="v">
                <p:oleObj spid="_x0000_s3171" name="" r:id="rId1" imgW="876300" imgH="203200" progId="Equation.3">
                  <p:embed/>
                </p:oleObj>
              </mc:Choice>
              <mc:Fallback>
                <p:oleObj name="" r:id="rId1" imgW="876300" imgH="203200" progId="Equation.3">
                  <p:embed/>
                  <p:pic>
                    <p:nvPicPr>
                      <p:cNvPr id="0" name="图片 3170"/>
                      <p:cNvPicPr/>
                      <p:nvPr/>
                    </p:nvPicPr>
                    <p:blipFill>
                      <a:blip r:embed="rId2">
                        <a:lum bright="-100000"/>
                      </a:blip>
                      <a:stretch>
                        <a:fillRect/>
                      </a:stretch>
                    </p:blipFill>
                    <p:spPr>
                      <a:xfrm>
                        <a:off x="2098675" y="2540000"/>
                        <a:ext cx="2590800" cy="514350"/>
                      </a:xfrm>
                      <a:prstGeom prst="rect">
                        <a:avLst/>
                      </a:prstGeom>
                      <a:solidFill>
                        <a:schemeClr val="bg1"/>
                      </a:solidFill>
                      <a:ln w="38100">
                        <a:noFill/>
                        <a:miter/>
                      </a:ln>
                    </p:spPr>
                  </p:pic>
                </p:oleObj>
              </mc:Fallback>
            </mc:AlternateContent>
          </a:graphicData>
        </a:graphic>
      </p:graphicFrame>
      <p:graphicFrame>
        <p:nvGraphicFramePr>
          <p:cNvPr id="18435"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70" name="" r:id="rId3" imgW="114300" imgH="215900" progId="Equation.3">
                  <p:embed/>
                </p:oleObj>
              </mc:Choice>
              <mc:Fallback>
                <p:oleObj name="" r:id="rId3" imgW="114300" imgH="215900" progId="Equation.3">
                  <p:embed/>
                  <p:pic>
                    <p:nvPicPr>
                      <p:cNvPr id="0" name="图片 3169"/>
                      <p:cNvPicPr/>
                      <p:nvPr/>
                    </p:nvPicPr>
                    <p:blipFill>
                      <a:blip r:embed="rId4"/>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31078" name="Rectangle 6"/>
          <p:cNvSpPr/>
          <p:nvPr/>
        </p:nvSpPr>
        <p:spPr>
          <a:xfrm>
            <a:off x="457200" y="4343400"/>
            <a:ext cx="8305800" cy="1981200"/>
          </a:xfrm>
          <a:prstGeom prst="rect">
            <a:avLst/>
          </a:prstGeom>
          <a:noFill/>
          <a:ln w="9525">
            <a:noFill/>
          </a:ln>
        </p:spPr>
        <p:txBody>
          <a:bodyPr/>
          <a:p>
            <a:pPr marL="533400" indent="-533400" eaLnBrk="0" hangingPunct="0">
              <a:spcBef>
                <a:spcPct val="50000"/>
              </a:spcBef>
              <a:buClr>
                <a:schemeClr val="bg2"/>
              </a:buClr>
              <a:buSzPct val="75000"/>
              <a:buFont typeface="Wingdings" panose="05000000000000000000" pitchFamily="2" charset="2"/>
              <a:buAutoNum type="arabicPeriod" startAt="2"/>
            </a:pPr>
            <a:r>
              <a:rPr lang="zh-CN" altLang="en-US" sz="3200" b="1" dirty="0">
                <a:solidFill>
                  <a:srgbClr val="059508"/>
                </a:solidFill>
                <a:latin typeface="Arial" panose="020B0604020202020204" pitchFamily="34" charset="0"/>
              </a:rPr>
              <a:t> 吸收法 </a:t>
            </a:r>
            <a:endParaRPr lang="zh-CN" altLang="en-US" sz="3200" b="1" dirty="0">
              <a:solidFill>
                <a:srgbClr val="059508"/>
              </a:solidFill>
              <a:latin typeface="Arial" panose="020B0604020202020204" pitchFamily="34" charset="0"/>
            </a:endParaRPr>
          </a:p>
          <a:p>
            <a:pPr marL="533400" indent="-533400" algn="just" eaLnBrk="0" hangingPunct="0">
              <a:spcBef>
                <a:spcPct val="50000"/>
              </a:spcBef>
              <a:buClr>
                <a:schemeClr val="bg2"/>
              </a:buClr>
              <a:buSzPct val="75000"/>
              <a:buFont typeface="Wingdings" panose="05000000000000000000" pitchFamily="2" charset="2"/>
              <a:buNone/>
            </a:pPr>
            <a:r>
              <a:rPr lang="zh-CN" altLang="en-US" sz="3200" dirty="0">
                <a:latin typeface="Arial" panose="020B0604020202020204" pitchFamily="34" charset="0"/>
              </a:rPr>
              <a:t>      利用吸收律</a:t>
            </a:r>
            <a:r>
              <a:rPr lang="en-US" altLang="zh-CN" sz="3200" dirty="0">
                <a:latin typeface="Arial" panose="020B0604020202020204" pitchFamily="34" charset="0"/>
              </a:rPr>
              <a:t>A + AB = A</a:t>
            </a:r>
            <a:r>
              <a:rPr lang="en-US" altLang="zh-CN" sz="3200" b="1" dirty="0">
                <a:latin typeface="Arial" panose="020B0604020202020204" pitchFamily="34" charset="0"/>
              </a:rPr>
              <a:t> </a:t>
            </a:r>
            <a:r>
              <a:rPr lang="zh-CN" altLang="en-US" sz="3200" dirty="0">
                <a:latin typeface="Arial" panose="020B0604020202020204" pitchFamily="34" charset="0"/>
              </a:rPr>
              <a:t>，吸收多余的项。 </a:t>
            </a:r>
            <a:endParaRPr lang="zh-CN" altLang="en-US" sz="3200" dirty="0">
              <a:latin typeface="Arial" panose="020B0604020202020204" pitchFamily="34" charset="0"/>
            </a:endParaRPr>
          </a:p>
          <a:p>
            <a:pPr marL="533400" indent="-533400" eaLnBrk="0" hangingPunct="0">
              <a:spcBef>
                <a:spcPct val="20000"/>
              </a:spcBef>
              <a:buClr>
                <a:schemeClr val="bg2"/>
              </a:buClr>
              <a:buSzPct val="75000"/>
              <a:buFont typeface="Wingdings" panose="05000000000000000000" pitchFamily="2" charset="2"/>
              <a:buChar char="n"/>
            </a:pPr>
            <a:endParaRPr lang="zh-CN" altLang="en-US" sz="3200" dirty="0">
              <a:latin typeface="Arial" panose="020B0604020202020204" pitchFamily="34" charset="0"/>
            </a:endParaRPr>
          </a:p>
        </p:txBody>
      </p:sp>
      <p:sp>
        <p:nvSpPr>
          <p:cNvPr id="38914" name="Text Box 2"/>
          <p:cNvSpPr txBox="1">
            <a:spLocks noChangeArrowheads="1"/>
          </p:cNvSpPr>
          <p:nvPr/>
        </p:nvSpPr>
        <p:spPr bwMode="auto">
          <a:xfrm>
            <a:off x="620713" y="600075"/>
            <a:ext cx="343217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a:t>
            </a:r>
            <a:r>
              <a:rPr kumimoji="1" lang="en-US" altLang="zh-CN"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与或</a:t>
            </a:r>
            <a:r>
              <a:rPr kumimoji="1" lang="en-US" altLang="zh-CN"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式的化简</a:t>
            </a:r>
            <a:endPar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linds(horizontal)">
                                      <p:cBhvr>
                                        <p:cTn id="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2" name="Rectangle 3"/>
          <p:cNvSpPr>
            <a:spLocks noGrp="1"/>
          </p:cNvSpPr>
          <p:nvPr>
            <p:ph idx="1"/>
          </p:nvPr>
        </p:nvSpPr>
        <p:spPr>
          <a:xfrm>
            <a:off x="457200" y="693738"/>
            <a:ext cx="8305800" cy="1828800"/>
          </a:xfrm>
          <a:ln/>
        </p:spPr>
        <p:txBody>
          <a:bodyPr vert="horz" wrap="square" lIns="91440" tIns="45720" rIns="91440" bIns="45720" anchor="t" anchorCtr="0"/>
          <a:p>
            <a:pPr marL="533400" indent="-533400">
              <a:lnSpc>
                <a:spcPct val="130000"/>
              </a:lnSpc>
            </a:pPr>
            <a:endParaRPr lang="zh-CN" altLang="en-US" dirty="0"/>
          </a:p>
          <a:p>
            <a:pPr marL="533400" indent="-533400">
              <a:lnSpc>
                <a:spcPct val="130000"/>
              </a:lnSpc>
              <a:buFont typeface="Wingdings" panose="05000000000000000000" pitchFamily="2" charset="2"/>
              <a:buAutoNum type="arabicPeriod" startAt="3"/>
            </a:pPr>
            <a:r>
              <a:rPr lang="zh-CN" altLang="en-US" b="1" dirty="0">
                <a:solidFill>
                  <a:srgbClr val="059508"/>
                </a:solidFill>
              </a:rPr>
              <a:t> 消去法</a:t>
            </a:r>
            <a:r>
              <a:rPr lang="zh-CN" altLang="en-US" dirty="0"/>
              <a:t> </a:t>
            </a:r>
            <a:endParaRPr lang="zh-CN" altLang="en-US" dirty="0"/>
          </a:p>
          <a:p>
            <a:pPr marL="533400" indent="-533400" algn="just">
              <a:lnSpc>
                <a:spcPct val="130000"/>
              </a:lnSpc>
              <a:buClrTx/>
              <a:buSzTx/>
              <a:buFontTx/>
              <a:buNone/>
            </a:pPr>
            <a:r>
              <a:rPr lang="zh-CN" altLang="en-US" dirty="0"/>
              <a:t>      利用定理　　　　　　　消去多余变量。</a:t>
            </a:r>
            <a:endParaRPr lang="zh-CN" altLang="en-US" dirty="0"/>
          </a:p>
        </p:txBody>
      </p:sp>
      <p:graphicFrame>
        <p:nvGraphicFramePr>
          <p:cNvPr id="19458" name="Object 4"/>
          <p:cNvGraphicFramePr>
            <a:graphicFrameLocks noChangeAspect="1"/>
          </p:cNvGraphicFramePr>
          <p:nvPr/>
        </p:nvGraphicFramePr>
        <p:xfrm>
          <a:off x="4514850" y="2609850"/>
          <a:ext cx="114300" cy="215900"/>
        </p:xfrm>
        <a:graphic>
          <a:graphicData uri="http://schemas.openxmlformats.org/presentationml/2006/ole">
            <mc:AlternateContent xmlns:mc="http://schemas.openxmlformats.org/markup-compatibility/2006">
              <mc:Choice xmlns:v="urn:schemas-microsoft-com:vml" Requires="v">
                <p:oleObj spid="_x0000_s3169" name="" r:id="rId1" imgW="114300" imgH="215900" progId="Equation.3">
                  <p:embed/>
                </p:oleObj>
              </mc:Choice>
              <mc:Fallback>
                <p:oleObj name="" r:id="rId1" imgW="114300" imgH="215900" progId="Equation.3">
                  <p:embed/>
                  <p:pic>
                    <p:nvPicPr>
                      <p:cNvPr id="0" name="图片 3168"/>
                      <p:cNvPicPr/>
                      <p:nvPr/>
                    </p:nvPicPr>
                    <p:blipFill>
                      <a:blip r:embed="rId2"/>
                      <a:stretch>
                        <a:fillRect/>
                      </a:stretch>
                    </p:blipFill>
                    <p:spPr>
                      <a:xfrm>
                        <a:off x="4514850" y="2609850"/>
                        <a:ext cx="114300" cy="215900"/>
                      </a:xfrm>
                      <a:prstGeom prst="rect">
                        <a:avLst/>
                      </a:prstGeom>
                      <a:noFill/>
                      <a:ln w="38100">
                        <a:noFill/>
                        <a:miter/>
                      </a:ln>
                    </p:spPr>
                  </p:pic>
                </p:oleObj>
              </mc:Fallback>
            </mc:AlternateContent>
          </a:graphicData>
        </a:graphic>
      </p:graphicFrame>
      <p:graphicFrame>
        <p:nvGraphicFramePr>
          <p:cNvPr id="19459" name="Object 5"/>
          <p:cNvGraphicFramePr>
            <a:graphicFrameLocks noChangeAspect="1"/>
          </p:cNvGraphicFramePr>
          <p:nvPr/>
        </p:nvGraphicFramePr>
        <p:xfrm>
          <a:off x="2906713" y="2195513"/>
          <a:ext cx="2819400" cy="460375"/>
        </p:xfrm>
        <a:graphic>
          <a:graphicData uri="http://schemas.openxmlformats.org/presentationml/2006/ole">
            <mc:AlternateContent xmlns:mc="http://schemas.openxmlformats.org/markup-compatibility/2006">
              <mc:Choice xmlns:v="urn:schemas-microsoft-com:vml" Requires="v">
                <p:oleObj spid="_x0000_s3168" name="" r:id="rId3" imgW="977265" imgH="203200" progId="Equation.3">
                  <p:embed/>
                </p:oleObj>
              </mc:Choice>
              <mc:Fallback>
                <p:oleObj name="" r:id="rId3" imgW="977265" imgH="203200" progId="Equation.3">
                  <p:embed/>
                  <p:pic>
                    <p:nvPicPr>
                      <p:cNvPr id="0" name="图片 3167"/>
                      <p:cNvPicPr/>
                      <p:nvPr/>
                    </p:nvPicPr>
                    <p:blipFill>
                      <a:blip r:embed="rId4">
                        <a:lum bright="-100000" contrast="-100000"/>
                      </a:blip>
                      <a:stretch>
                        <a:fillRect/>
                      </a:stretch>
                    </p:blipFill>
                    <p:spPr>
                      <a:xfrm>
                        <a:off x="2906713" y="2195513"/>
                        <a:ext cx="2819400" cy="460375"/>
                      </a:xfrm>
                      <a:prstGeom prst="rect">
                        <a:avLst/>
                      </a:prstGeom>
                      <a:solidFill>
                        <a:schemeClr val="bg1"/>
                      </a:solidFill>
                      <a:ln w="38100">
                        <a:noFill/>
                        <a:miter/>
                      </a:ln>
                    </p:spPr>
                  </p:pic>
                </p:oleObj>
              </mc:Fallback>
            </mc:AlternateContent>
          </a:graphicData>
        </a:graphic>
      </p:graphicFrame>
      <p:grpSp>
        <p:nvGrpSpPr>
          <p:cNvPr id="2" name="Group 6"/>
          <p:cNvGrpSpPr/>
          <p:nvPr/>
        </p:nvGrpSpPr>
        <p:grpSpPr>
          <a:xfrm>
            <a:off x="1219200" y="2813050"/>
            <a:ext cx="7499350" cy="609600"/>
            <a:chOff x="768" y="2208"/>
            <a:chExt cx="4724" cy="384"/>
          </a:xfrm>
        </p:grpSpPr>
        <p:sp>
          <p:nvSpPr>
            <p:cNvPr id="19466" name="AutoShape 7"/>
            <p:cNvSpPr/>
            <p:nvPr/>
          </p:nvSpPr>
          <p:spPr>
            <a:xfrm>
              <a:off x="768" y="2208"/>
              <a:ext cx="4724" cy="384"/>
            </a:xfrm>
            <a:prstGeom prst="borderCallout1">
              <a:avLst>
                <a:gd name="adj1" fmla="val 18750"/>
                <a:gd name="adj2" fmla="val -1014"/>
                <a:gd name="adj3" fmla="val -142190"/>
                <a:gd name="adj4" fmla="val -7111"/>
              </a:avLst>
            </a:prstGeom>
            <a:solidFill>
              <a:srgbClr val="CCFFFF">
                <a:alpha val="89803"/>
              </a:srgbClr>
            </a:solidFill>
            <a:ln w="9525" cap="flat" cmpd="sng">
              <a:solidFill>
                <a:srgbClr val="00FF00"/>
              </a:solidFill>
              <a:prstDash val="solid"/>
              <a:miter/>
              <a:headEnd type="none" w="med" len="med"/>
              <a:tailEnd type="none" w="med" len="med"/>
            </a:ln>
          </p:spPr>
          <p:txBody>
            <a:bodyPr lIns="90000" tIns="46800" rIns="90000" bIns="46800"/>
            <a:p>
              <a:pPr algn="ctr"/>
              <a:endParaRPr lang="zh-CN" altLang="en-US" sz="1800" dirty="0">
                <a:latin typeface="Tahoma" panose="020B0604030504040204" pitchFamily="34" charset="0"/>
              </a:endParaRPr>
            </a:p>
          </p:txBody>
        </p:sp>
        <p:graphicFrame>
          <p:nvGraphicFramePr>
            <p:cNvPr id="19461" name="Object 8"/>
            <p:cNvGraphicFramePr>
              <a:graphicFrameLocks noChangeAspect="1"/>
            </p:cNvGraphicFramePr>
            <p:nvPr/>
          </p:nvGraphicFramePr>
          <p:xfrm>
            <a:off x="788" y="2256"/>
            <a:ext cx="4656" cy="315"/>
          </p:xfrm>
          <a:graphic>
            <a:graphicData uri="http://schemas.openxmlformats.org/presentationml/2006/ole">
              <mc:AlternateContent xmlns:mc="http://schemas.openxmlformats.org/markup-compatibility/2006">
                <mc:Choice xmlns:v="urn:schemas-microsoft-com:vml" Requires="v">
                  <p:oleObj spid="_x0000_s3175" name="" r:id="rId5" imgW="3403600" imgH="241300" progId="Equation.3">
                    <p:embed/>
                  </p:oleObj>
                </mc:Choice>
                <mc:Fallback>
                  <p:oleObj name="" r:id="rId5" imgW="3403600" imgH="241300" progId="Equation.3">
                    <p:embed/>
                    <p:pic>
                      <p:nvPicPr>
                        <p:cNvPr id="0" name="图片 3174"/>
                        <p:cNvPicPr/>
                        <p:nvPr/>
                      </p:nvPicPr>
                      <p:blipFill>
                        <a:blip r:embed="rId6">
                          <a:lum bright="-100000" contrast="-100000"/>
                        </a:blip>
                        <a:stretch>
                          <a:fillRect/>
                        </a:stretch>
                      </p:blipFill>
                      <p:spPr>
                        <a:xfrm>
                          <a:off x="788" y="2256"/>
                          <a:ext cx="4656" cy="315"/>
                        </a:xfrm>
                        <a:prstGeom prst="rect">
                          <a:avLst/>
                        </a:prstGeom>
                        <a:solidFill>
                          <a:schemeClr val="bg1"/>
                        </a:solidFill>
                        <a:ln w="38100">
                          <a:noFill/>
                          <a:miter/>
                        </a:ln>
                      </p:spPr>
                    </p:pic>
                  </p:oleObj>
                </mc:Fallback>
              </mc:AlternateContent>
            </a:graphicData>
          </a:graphic>
        </p:graphicFrame>
      </p:grpSp>
      <p:grpSp>
        <p:nvGrpSpPr>
          <p:cNvPr id="3" name="Group 9"/>
          <p:cNvGrpSpPr/>
          <p:nvPr/>
        </p:nvGrpSpPr>
        <p:grpSpPr>
          <a:xfrm>
            <a:off x="522288" y="3262313"/>
            <a:ext cx="8305800" cy="1981200"/>
            <a:chOff x="336" y="2592"/>
            <a:chExt cx="5232" cy="1248"/>
          </a:xfrm>
        </p:grpSpPr>
        <p:sp>
          <p:nvSpPr>
            <p:cNvPr id="19465" name="Rectangle 10"/>
            <p:cNvSpPr/>
            <p:nvPr/>
          </p:nvSpPr>
          <p:spPr>
            <a:xfrm>
              <a:off x="336" y="2592"/>
              <a:ext cx="5232" cy="1248"/>
            </a:xfrm>
            <a:prstGeom prst="rect">
              <a:avLst/>
            </a:prstGeom>
            <a:noFill/>
            <a:ln w="9525">
              <a:noFill/>
            </a:ln>
          </p:spPr>
          <p:txBody>
            <a:bodyPr/>
            <a:p>
              <a:pPr marL="533400" indent="-533400" eaLnBrk="0" hangingPunct="0">
                <a:lnSpc>
                  <a:spcPct val="130000"/>
                </a:lnSpc>
                <a:spcBef>
                  <a:spcPct val="20000"/>
                </a:spcBef>
                <a:buClr>
                  <a:schemeClr val="bg2"/>
                </a:buClr>
                <a:buSzPct val="75000"/>
                <a:buFont typeface="Wingdings" panose="05000000000000000000" pitchFamily="2" charset="2"/>
                <a:buAutoNum type="arabicPeriod" startAt="4"/>
              </a:pPr>
              <a:r>
                <a:rPr lang="zh-CN" altLang="en-US" sz="3200" b="1" dirty="0">
                  <a:solidFill>
                    <a:srgbClr val="059508"/>
                  </a:solidFill>
                  <a:latin typeface="Arial" panose="020B0604020202020204" pitchFamily="34" charset="0"/>
                </a:rPr>
                <a:t>配项法</a:t>
              </a:r>
              <a:r>
                <a:rPr lang="zh-CN" altLang="en-US" sz="3200" dirty="0">
                  <a:latin typeface="Arial" panose="020B0604020202020204" pitchFamily="34" charset="0"/>
                </a:rPr>
                <a:t>       </a:t>
              </a:r>
              <a:endParaRPr lang="zh-CN" altLang="en-US" sz="3200" dirty="0">
                <a:latin typeface="Arial" panose="020B0604020202020204" pitchFamily="34" charset="0"/>
              </a:endParaRPr>
            </a:p>
            <a:p>
              <a:pPr marL="533400" indent="-533400" algn="just" eaLnBrk="0" hangingPunct="0">
                <a:lnSpc>
                  <a:spcPct val="130000"/>
                </a:lnSpc>
                <a:spcBef>
                  <a:spcPct val="20000"/>
                </a:spcBef>
                <a:buClr>
                  <a:schemeClr val="bg2"/>
                </a:buClr>
                <a:buSzPct val="75000"/>
                <a:buFont typeface="Wingdings" panose="05000000000000000000" pitchFamily="2" charset="2"/>
                <a:buNone/>
              </a:pPr>
              <a:r>
                <a:rPr lang="zh-CN" altLang="en-US" sz="3200" dirty="0">
                  <a:latin typeface="Arial" panose="020B0604020202020204" pitchFamily="34" charset="0"/>
                </a:rPr>
                <a:t>      利用定理                           先将某些项配项，然后再使用前面的方法进行消除冗余变量。</a:t>
              </a:r>
              <a:endParaRPr lang="zh-CN" altLang="en-US" sz="3200" dirty="0">
                <a:latin typeface="Arial" panose="020B0604020202020204" pitchFamily="34" charset="0"/>
              </a:endParaRPr>
            </a:p>
          </p:txBody>
        </p:sp>
        <p:graphicFrame>
          <p:nvGraphicFramePr>
            <p:cNvPr id="19460" name="Object 11"/>
            <p:cNvGraphicFramePr>
              <a:graphicFrameLocks noChangeAspect="1"/>
            </p:cNvGraphicFramePr>
            <p:nvPr/>
          </p:nvGraphicFramePr>
          <p:xfrm>
            <a:off x="1824" y="3024"/>
            <a:ext cx="2016" cy="405"/>
          </p:xfrm>
          <a:graphic>
            <a:graphicData uri="http://schemas.openxmlformats.org/presentationml/2006/ole">
              <mc:AlternateContent xmlns:mc="http://schemas.openxmlformats.org/markup-compatibility/2006">
                <mc:Choice xmlns:v="urn:schemas-microsoft-com:vml" Requires="v">
                  <p:oleObj spid="_x0000_s3172" name="" r:id="rId7" imgW="1333500" imgH="241300" progId="Equation.3">
                    <p:embed/>
                  </p:oleObj>
                </mc:Choice>
                <mc:Fallback>
                  <p:oleObj name="" r:id="rId7" imgW="1333500" imgH="241300" progId="Equation.3">
                    <p:embed/>
                    <p:pic>
                      <p:nvPicPr>
                        <p:cNvPr id="0" name="图片 3171"/>
                        <p:cNvPicPr/>
                        <p:nvPr/>
                      </p:nvPicPr>
                      <p:blipFill>
                        <a:blip r:embed="rId8"/>
                        <a:stretch>
                          <a:fillRect/>
                        </a:stretch>
                      </p:blipFill>
                      <p:spPr>
                        <a:xfrm>
                          <a:off x="1824" y="3024"/>
                          <a:ext cx="2016" cy="405"/>
                        </a:xfrm>
                        <a:prstGeom prst="rect">
                          <a:avLst/>
                        </a:prstGeom>
                        <a:solidFill>
                          <a:schemeClr val="bg1"/>
                        </a:soli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Text Box 3"/>
          <p:cNvSpPr txBox="1"/>
          <p:nvPr/>
        </p:nvSpPr>
        <p:spPr>
          <a:xfrm>
            <a:off x="550863" y="1227138"/>
            <a:ext cx="4095750" cy="519112"/>
          </a:xfrm>
          <a:prstGeom prst="rect">
            <a:avLst/>
          </a:prstGeom>
          <a:noFill/>
          <a:ln w="9525">
            <a:noFill/>
          </a:ln>
        </p:spPr>
        <p:txBody>
          <a:bodyPr wrap="none">
            <a:spAutoFit/>
          </a:bodyPr>
          <a:p>
            <a:r>
              <a:rPr lang="zh-CN" altLang="en-US" dirty="0">
                <a:latin typeface="Times New Roman" panose="02020603050405020304" pitchFamily="18" charset="0"/>
              </a:rPr>
              <a:t>化简应满足的两个条件：</a:t>
            </a:r>
            <a:endParaRPr lang="zh-CN" altLang="en-US" dirty="0">
              <a:latin typeface="Times New Roman" panose="02020603050405020304" pitchFamily="18" charset="0"/>
            </a:endParaRPr>
          </a:p>
        </p:txBody>
      </p:sp>
      <p:sp>
        <p:nvSpPr>
          <p:cNvPr id="38916" name="Text Box 4"/>
          <p:cNvSpPr txBox="1"/>
          <p:nvPr/>
        </p:nvSpPr>
        <p:spPr>
          <a:xfrm>
            <a:off x="569913" y="1773238"/>
            <a:ext cx="5349875" cy="519112"/>
          </a:xfrm>
          <a:prstGeom prst="rect">
            <a:avLst/>
          </a:prstGeom>
          <a:noFill/>
          <a:ln w="9525">
            <a:noFill/>
          </a:ln>
        </p:spPr>
        <p:txBody>
          <a:bodyPr wrap="none">
            <a:spAutoFit/>
          </a:bodyPr>
          <a:p>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 表达式中</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与项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的个数最少；</a:t>
            </a:r>
            <a:endParaRPr lang="zh-CN" altLang="en-US" dirty="0">
              <a:latin typeface="Times New Roman" panose="02020603050405020304" pitchFamily="18" charset="0"/>
              <a:sym typeface="Monotype Sorts" pitchFamily="2" charset="2"/>
            </a:endParaRPr>
          </a:p>
        </p:txBody>
      </p:sp>
      <p:sp>
        <p:nvSpPr>
          <p:cNvPr id="38917" name="Rectangle 5"/>
          <p:cNvSpPr/>
          <p:nvPr/>
        </p:nvSpPr>
        <p:spPr>
          <a:xfrm>
            <a:off x="552450" y="2305050"/>
            <a:ext cx="8329613" cy="946150"/>
          </a:xfrm>
          <a:prstGeom prst="rect">
            <a:avLst/>
          </a:prstGeom>
          <a:noFill/>
          <a:ln w="9525">
            <a:noFill/>
          </a:ln>
        </p:spPr>
        <p:txBody>
          <a:bodyPr>
            <a:spAutoFit/>
          </a:bodyPr>
          <a:p>
            <a:r>
              <a:rPr lang="en-US" altLang="zh-CN" dirty="0">
                <a:latin typeface="Times New Roman" panose="02020603050405020304" pitchFamily="18" charset="0"/>
                <a:sym typeface="Monotype Sorts" pitchFamily="2" charset="2"/>
              </a:rPr>
              <a:t>2</a:t>
            </a:r>
            <a:r>
              <a:rPr lang="zh-CN" altLang="en-US" dirty="0">
                <a:latin typeface="Times New Roman" panose="02020603050405020304" pitchFamily="18" charset="0"/>
                <a:sym typeface="Monotype Sorts" pitchFamily="2" charset="2"/>
              </a:rPr>
              <a:t>）  在满足</a:t>
            </a:r>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）的前提下</a:t>
            </a:r>
            <a:r>
              <a:rPr lang="en-US" altLang="zh-CN" dirty="0">
                <a:latin typeface="Times New Roman" panose="02020603050405020304" pitchFamily="18" charset="0"/>
                <a:sym typeface="Monotype Sorts" pitchFamily="2" charset="2"/>
              </a:rPr>
              <a:t>, </a:t>
            </a:r>
            <a:r>
              <a:rPr lang="zh-CN" altLang="en-US" dirty="0">
                <a:latin typeface="Times New Roman" panose="02020603050405020304" pitchFamily="18" charset="0"/>
                <a:sym typeface="Monotype Sorts" pitchFamily="2" charset="2"/>
              </a:rPr>
              <a:t>每个</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与项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中的变量个数最少。</a:t>
            </a:r>
            <a:endParaRPr lang="zh-CN" altLang="en-US" dirty="0">
              <a:latin typeface="Times New Roman" panose="02020603050405020304" pitchFamily="18" charset="0"/>
              <a:sym typeface="Monotype Sorts" pitchFamily="2" charset="2"/>
            </a:endParaRPr>
          </a:p>
        </p:txBody>
      </p:sp>
      <p:graphicFrame>
        <p:nvGraphicFramePr>
          <p:cNvPr id="161792" name="Object 1024"/>
          <p:cNvGraphicFramePr>
            <a:graphicFrameLocks noChangeAspect="1"/>
          </p:cNvGraphicFramePr>
          <p:nvPr/>
        </p:nvGraphicFramePr>
        <p:xfrm>
          <a:off x="646113" y="3225800"/>
          <a:ext cx="5575300" cy="404813"/>
        </p:xfrm>
        <a:graphic>
          <a:graphicData uri="http://schemas.openxmlformats.org/presentationml/2006/ole">
            <mc:AlternateContent xmlns:mc="http://schemas.openxmlformats.org/markup-compatibility/2006">
              <mc:Choice xmlns:v="urn:schemas-microsoft-com:vml" Requires="v">
                <p:oleObj spid="_x0000_s3183" name="" r:id="rId1" imgW="5575300" imgH="406400" progId="Equation.3">
                  <p:embed/>
                </p:oleObj>
              </mc:Choice>
              <mc:Fallback>
                <p:oleObj name="" r:id="rId1" imgW="5575300" imgH="406400" progId="Equation.3">
                  <p:embed/>
                  <p:pic>
                    <p:nvPicPr>
                      <p:cNvPr id="0" name="图片 3182"/>
                      <p:cNvPicPr/>
                      <p:nvPr/>
                    </p:nvPicPr>
                    <p:blipFill>
                      <a:blip r:embed="rId2"/>
                      <a:stretch>
                        <a:fillRect/>
                      </a:stretch>
                    </p:blipFill>
                    <p:spPr>
                      <a:xfrm>
                        <a:off x="646113" y="3225800"/>
                        <a:ext cx="5575300" cy="404813"/>
                      </a:xfrm>
                      <a:prstGeom prst="rect">
                        <a:avLst/>
                      </a:prstGeom>
                      <a:noFill/>
                      <a:ln w="38100">
                        <a:noFill/>
                        <a:miter/>
                      </a:ln>
                    </p:spPr>
                  </p:pic>
                </p:oleObj>
              </mc:Fallback>
            </mc:AlternateContent>
          </a:graphicData>
        </a:graphic>
      </p:graphicFrame>
      <p:graphicFrame>
        <p:nvGraphicFramePr>
          <p:cNvPr id="161793" name="Object 1025"/>
          <p:cNvGraphicFramePr>
            <a:graphicFrameLocks noChangeAspect="1"/>
          </p:cNvGraphicFramePr>
          <p:nvPr/>
        </p:nvGraphicFramePr>
        <p:xfrm>
          <a:off x="595313" y="3771900"/>
          <a:ext cx="5716587" cy="442913"/>
        </p:xfrm>
        <a:graphic>
          <a:graphicData uri="http://schemas.openxmlformats.org/presentationml/2006/ole">
            <mc:AlternateContent xmlns:mc="http://schemas.openxmlformats.org/markup-compatibility/2006">
              <mc:Choice xmlns:v="urn:schemas-microsoft-com:vml" Requires="v">
                <p:oleObj spid="_x0000_s3181" name="" r:id="rId3" imgW="5715000" imgH="444500" progId="Equation.3">
                  <p:embed/>
                </p:oleObj>
              </mc:Choice>
              <mc:Fallback>
                <p:oleObj name="" r:id="rId3" imgW="5715000" imgH="444500" progId="Equation.3">
                  <p:embed/>
                  <p:pic>
                    <p:nvPicPr>
                      <p:cNvPr id="0" name="图片 3180"/>
                      <p:cNvPicPr/>
                      <p:nvPr/>
                    </p:nvPicPr>
                    <p:blipFill>
                      <a:blip r:embed="rId4"/>
                      <a:stretch>
                        <a:fillRect/>
                      </a:stretch>
                    </p:blipFill>
                    <p:spPr>
                      <a:xfrm>
                        <a:off x="595313" y="3771900"/>
                        <a:ext cx="5716587" cy="442913"/>
                      </a:xfrm>
                      <a:prstGeom prst="rect">
                        <a:avLst/>
                      </a:prstGeom>
                      <a:noFill/>
                      <a:ln w="38100">
                        <a:noFill/>
                        <a:miter/>
                      </a:ln>
                    </p:spPr>
                  </p:pic>
                </p:oleObj>
              </mc:Fallback>
            </mc:AlternateContent>
          </a:graphicData>
        </a:graphic>
      </p:graphicFrame>
      <p:graphicFrame>
        <p:nvGraphicFramePr>
          <p:cNvPr id="161794" name="Object 1026"/>
          <p:cNvGraphicFramePr>
            <a:graphicFrameLocks noChangeAspect="1"/>
          </p:cNvGraphicFramePr>
          <p:nvPr/>
        </p:nvGraphicFramePr>
        <p:xfrm>
          <a:off x="2435225" y="4357688"/>
          <a:ext cx="5919788" cy="442912"/>
        </p:xfrm>
        <a:graphic>
          <a:graphicData uri="http://schemas.openxmlformats.org/presentationml/2006/ole">
            <mc:AlternateContent xmlns:mc="http://schemas.openxmlformats.org/markup-compatibility/2006">
              <mc:Choice xmlns:v="urn:schemas-microsoft-com:vml" Requires="v">
                <p:oleObj spid="_x0000_s3173" name="" r:id="rId5" imgW="5918200" imgH="444500" progId="Equation.3">
                  <p:embed/>
                </p:oleObj>
              </mc:Choice>
              <mc:Fallback>
                <p:oleObj name="" r:id="rId5" imgW="5918200" imgH="444500" progId="Equation.3">
                  <p:embed/>
                  <p:pic>
                    <p:nvPicPr>
                      <p:cNvPr id="0" name="图片 3172"/>
                      <p:cNvPicPr/>
                      <p:nvPr/>
                    </p:nvPicPr>
                    <p:blipFill>
                      <a:blip r:embed="rId6"/>
                      <a:stretch>
                        <a:fillRect/>
                      </a:stretch>
                    </p:blipFill>
                    <p:spPr>
                      <a:xfrm>
                        <a:off x="2435225" y="4357688"/>
                        <a:ext cx="5919788" cy="442912"/>
                      </a:xfrm>
                      <a:prstGeom prst="rect">
                        <a:avLst/>
                      </a:prstGeom>
                      <a:noFill/>
                      <a:ln w="38100">
                        <a:noFill/>
                        <a:miter/>
                      </a:ln>
                    </p:spPr>
                  </p:pic>
                </p:oleObj>
              </mc:Fallback>
            </mc:AlternateContent>
          </a:graphicData>
        </a:graphic>
      </p:graphicFrame>
      <p:graphicFrame>
        <p:nvGraphicFramePr>
          <p:cNvPr id="161795" name="Object 1027"/>
          <p:cNvGraphicFramePr>
            <a:graphicFrameLocks noChangeAspect="1"/>
          </p:cNvGraphicFramePr>
          <p:nvPr/>
        </p:nvGraphicFramePr>
        <p:xfrm>
          <a:off x="2451100" y="4941888"/>
          <a:ext cx="3276600" cy="368300"/>
        </p:xfrm>
        <a:graphic>
          <a:graphicData uri="http://schemas.openxmlformats.org/presentationml/2006/ole">
            <mc:AlternateContent xmlns:mc="http://schemas.openxmlformats.org/markup-compatibility/2006">
              <mc:Choice xmlns:v="urn:schemas-microsoft-com:vml" Requires="v">
                <p:oleObj spid="_x0000_s3179" name="" r:id="rId7" imgW="3276600" imgH="368300" progId="Equation.3">
                  <p:embed/>
                </p:oleObj>
              </mc:Choice>
              <mc:Fallback>
                <p:oleObj name="" r:id="rId7" imgW="3276600" imgH="368300" progId="Equation.3">
                  <p:embed/>
                  <p:pic>
                    <p:nvPicPr>
                      <p:cNvPr id="0" name="图片 3178"/>
                      <p:cNvPicPr/>
                      <p:nvPr/>
                    </p:nvPicPr>
                    <p:blipFill>
                      <a:blip r:embed="rId8"/>
                      <a:stretch>
                        <a:fillRect/>
                      </a:stretch>
                    </p:blipFill>
                    <p:spPr>
                      <a:xfrm>
                        <a:off x="2451100" y="4941888"/>
                        <a:ext cx="3276600" cy="368300"/>
                      </a:xfrm>
                      <a:prstGeom prst="rect">
                        <a:avLst/>
                      </a:prstGeom>
                      <a:noFill/>
                      <a:ln w="38100">
                        <a:noFill/>
                        <a:miter/>
                      </a:ln>
                    </p:spPr>
                  </p:pic>
                </p:oleObj>
              </mc:Fallback>
            </mc:AlternateContent>
          </a:graphicData>
        </a:graphic>
      </p:graphicFrame>
      <p:graphicFrame>
        <p:nvGraphicFramePr>
          <p:cNvPr id="161796" name="Object 1028"/>
          <p:cNvGraphicFramePr>
            <a:graphicFrameLocks noChangeAspect="1"/>
          </p:cNvGraphicFramePr>
          <p:nvPr/>
        </p:nvGraphicFramePr>
        <p:xfrm>
          <a:off x="2446338" y="5451475"/>
          <a:ext cx="3276600" cy="442913"/>
        </p:xfrm>
        <a:graphic>
          <a:graphicData uri="http://schemas.openxmlformats.org/presentationml/2006/ole">
            <mc:AlternateContent xmlns:mc="http://schemas.openxmlformats.org/markup-compatibility/2006">
              <mc:Choice xmlns:v="urn:schemas-microsoft-com:vml" Requires="v">
                <p:oleObj spid="_x0000_s3174" name="" r:id="rId9" imgW="3276600" imgH="444500" progId="Equation.3">
                  <p:embed/>
                </p:oleObj>
              </mc:Choice>
              <mc:Fallback>
                <p:oleObj name="" r:id="rId9" imgW="3276600" imgH="444500" progId="Equation.3">
                  <p:embed/>
                  <p:pic>
                    <p:nvPicPr>
                      <p:cNvPr id="0" name="图片 3173"/>
                      <p:cNvPicPr/>
                      <p:nvPr/>
                    </p:nvPicPr>
                    <p:blipFill>
                      <a:blip r:embed="rId10"/>
                      <a:stretch>
                        <a:fillRect/>
                      </a:stretch>
                    </p:blipFill>
                    <p:spPr>
                      <a:xfrm>
                        <a:off x="2446338" y="5451475"/>
                        <a:ext cx="3276600" cy="442913"/>
                      </a:xfrm>
                      <a:prstGeom prst="rect">
                        <a:avLst/>
                      </a:prstGeom>
                      <a:noFill/>
                      <a:ln w="38100">
                        <a:noFill/>
                        <a:miter/>
                      </a:ln>
                    </p:spPr>
                  </p:pic>
                </p:oleObj>
              </mc:Fallback>
            </mc:AlternateContent>
          </a:graphicData>
        </a:graphic>
      </p:graphicFrame>
      <p:graphicFrame>
        <p:nvGraphicFramePr>
          <p:cNvPr id="161797" name="Object 1029"/>
          <p:cNvGraphicFramePr>
            <a:graphicFrameLocks noChangeAspect="1"/>
          </p:cNvGraphicFramePr>
          <p:nvPr/>
        </p:nvGraphicFramePr>
        <p:xfrm>
          <a:off x="2462213" y="6037263"/>
          <a:ext cx="3771900" cy="392112"/>
        </p:xfrm>
        <a:graphic>
          <a:graphicData uri="http://schemas.openxmlformats.org/presentationml/2006/ole">
            <mc:AlternateContent xmlns:mc="http://schemas.openxmlformats.org/markup-compatibility/2006">
              <mc:Choice xmlns:v="urn:schemas-microsoft-com:vml" Requires="v">
                <p:oleObj spid="_x0000_s3180" name="" r:id="rId11" imgW="3771900" imgH="393700" progId="Equation.3">
                  <p:embed/>
                </p:oleObj>
              </mc:Choice>
              <mc:Fallback>
                <p:oleObj name="" r:id="rId11" imgW="3771900" imgH="393700" progId="Equation.3">
                  <p:embed/>
                  <p:pic>
                    <p:nvPicPr>
                      <p:cNvPr id="0" name="图片 3179"/>
                      <p:cNvPicPr/>
                      <p:nvPr/>
                    </p:nvPicPr>
                    <p:blipFill>
                      <a:blip r:embed="rId12"/>
                      <a:stretch>
                        <a:fillRect/>
                      </a:stretch>
                    </p:blipFill>
                    <p:spPr>
                      <a:xfrm>
                        <a:off x="2462213" y="6037263"/>
                        <a:ext cx="3771900" cy="3921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charRg st="0" end="12"/>
                                            </p:txEl>
                                          </p:spTgt>
                                        </p:tgtEl>
                                        <p:attrNameLst>
                                          <p:attrName>style.visibility</p:attrName>
                                        </p:attrNameLst>
                                      </p:cBhvr>
                                      <p:to>
                                        <p:strVal val="visible"/>
                                      </p:to>
                                    </p:set>
                                    <p:animEffect transition="in" filter="wipe(left)">
                                      <p:cBhvr>
                                        <p:cTn id="7" dur="500"/>
                                        <p:tgtEl>
                                          <p:spTgt spid="3891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6">
                                            <p:txEl>
                                              <p:charRg st="0" end="18"/>
                                            </p:txEl>
                                          </p:spTgt>
                                        </p:tgtEl>
                                        <p:attrNameLst>
                                          <p:attrName>style.visibility</p:attrName>
                                        </p:attrNameLst>
                                      </p:cBhvr>
                                      <p:to>
                                        <p:strVal val="visible"/>
                                      </p:to>
                                    </p:set>
                                    <p:animEffect transition="in" filter="wipe(left)">
                                      <p:cBhvr>
                                        <p:cTn id="12" dur="500"/>
                                        <p:tgtEl>
                                          <p:spTgt spid="38916">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xEl>
                                              <p:charRg st="0" end="31"/>
                                            </p:txEl>
                                          </p:spTgt>
                                        </p:tgtEl>
                                        <p:attrNameLst>
                                          <p:attrName>style.visibility</p:attrName>
                                        </p:attrNameLst>
                                      </p:cBhvr>
                                      <p:to>
                                        <p:strVal val="visible"/>
                                      </p:to>
                                    </p:set>
                                    <p:animEffect transition="in" filter="wipe(left)">
                                      <p:cBhvr>
                                        <p:cTn id="17" dur="500"/>
                                        <p:tgtEl>
                                          <p:spTgt spid="38917">
                                            <p:txEl>
                                              <p:charRg st="0"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1792"/>
                                        </p:tgtEl>
                                        <p:attrNameLst>
                                          <p:attrName>style.visibility</p:attrName>
                                        </p:attrNameLst>
                                      </p:cBhvr>
                                      <p:to>
                                        <p:strVal val="visible"/>
                                      </p:to>
                                    </p:set>
                                    <p:animEffect transition="in" filter="wipe(left)">
                                      <p:cBhvr>
                                        <p:cTn id="22" dur="500"/>
                                        <p:tgtEl>
                                          <p:spTgt spid="1617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1793"/>
                                        </p:tgtEl>
                                        <p:attrNameLst>
                                          <p:attrName>style.visibility</p:attrName>
                                        </p:attrNameLst>
                                      </p:cBhvr>
                                      <p:to>
                                        <p:strVal val="visible"/>
                                      </p:to>
                                    </p:set>
                                    <p:animEffect transition="in" filter="wipe(left)">
                                      <p:cBhvr>
                                        <p:cTn id="27" dur="500"/>
                                        <p:tgtEl>
                                          <p:spTgt spid="1617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1794"/>
                                        </p:tgtEl>
                                        <p:attrNameLst>
                                          <p:attrName>style.visibility</p:attrName>
                                        </p:attrNameLst>
                                      </p:cBhvr>
                                      <p:to>
                                        <p:strVal val="visible"/>
                                      </p:to>
                                    </p:set>
                                    <p:animEffect transition="in" filter="wipe(left)">
                                      <p:cBhvr>
                                        <p:cTn id="32" dur="500"/>
                                        <p:tgtEl>
                                          <p:spTgt spid="1617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1795"/>
                                        </p:tgtEl>
                                        <p:attrNameLst>
                                          <p:attrName>style.visibility</p:attrName>
                                        </p:attrNameLst>
                                      </p:cBhvr>
                                      <p:to>
                                        <p:strVal val="visible"/>
                                      </p:to>
                                    </p:set>
                                    <p:animEffect transition="in" filter="wipe(left)">
                                      <p:cBhvr>
                                        <p:cTn id="37" dur="500"/>
                                        <p:tgtEl>
                                          <p:spTgt spid="1617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wipe(left)">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1797"/>
                                        </p:tgtEl>
                                        <p:attrNameLst>
                                          <p:attrName>style.visibility</p:attrName>
                                        </p:attrNameLst>
                                      </p:cBhvr>
                                      <p:to>
                                        <p:strVal val="visible"/>
                                      </p:to>
                                    </p:set>
                                    <p:animEffect transition="in" filter="wipe(left)">
                                      <p:cBhvr>
                                        <p:cTn id="47"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16" grpId="0" build="p"/>
      <p:bldP spid="3891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6" name="Object 1024"/>
          <p:cNvGraphicFramePr>
            <a:graphicFrameLocks noChangeAspect="1"/>
          </p:cNvGraphicFramePr>
          <p:nvPr/>
        </p:nvGraphicFramePr>
        <p:xfrm>
          <a:off x="782638" y="1022350"/>
          <a:ext cx="6694487" cy="404813"/>
        </p:xfrm>
        <a:graphic>
          <a:graphicData uri="http://schemas.openxmlformats.org/presentationml/2006/ole">
            <mc:AlternateContent xmlns:mc="http://schemas.openxmlformats.org/markup-compatibility/2006">
              <mc:Choice xmlns:v="urn:schemas-microsoft-com:vml" Requires="v">
                <p:oleObj spid="_x0000_s3182" name="" r:id="rId1" imgW="6692900" imgH="406400" progId="Equation.3">
                  <p:embed/>
                </p:oleObj>
              </mc:Choice>
              <mc:Fallback>
                <p:oleObj name="" r:id="rId1" imgW="6692900" imgH="406400" progId="Equation.3">
                  <p:embed/>
                  <p:pic>
                    <p:nvPicPr>
                      <p:cNvPr id="0" name="图片 3181"/>
                      <p:cNvPicPr/>
                      <p:nvPr/>
                    </p:nvPicPr>
                    <p:blipFill>
                      <a:blip r:embed="rId2"/>
                      <a:stretch>
                        <a:fillRect/>
                      </a:stretch>
                    </p:blipFill>
                    <p:spPr>
                      <a:xfrm>
                        <a:off x="782638" y="1022350"/>
                        <a:ext cx="6694487" cy="404813"/>
                      </a:xfrm>
                      <a:prstGeom prst="rect">
                        <a:avLst/>
                      </a:prstGeom>
                      <a:noFill/>
                      <a:ln w="38100">
                        <a:noFill/>
                        <a:miter/>
                      </a:ln>
                    </p:spPr>
                  </p:pic>
                </p:oleObj>
              </mc:Fallback>
            </mc:AlternateContent>
          </a:graphicData>
        </a:graphic>
      </p:graphicFrame>
      <p:graphicFrame>
        <p:nvGraphicFramePr>
          <p:cNvPr id="162817" name="Object 1025"/>
          <p:cNvGraphicFramePr>
            <a:graphicFrameLocks noChangeAspect="1"/>
          </p:cNvGraphicFramePr>
          <p:nvPr/>
        </p:nvGraphicFramePr>
        <p:xfrm>
          <a:off x="720725" y="2173288"/>
          <a:ext cx="7773988" cy="469900"/>
        </p:xfrm>
        <a:graphic>
          <a:graphicData uri="http://schemas.openxmlformats.org/presentationml/2006/ole">
            <mc:AlternateContent xmlns:mc="http://schemas.openxmlformats.org/markup-compatibility/2006">
              <mc:Choice xmlns:v="urn:schemas-microsoft-com:vml" Requires="v">
                <p:oleObj spid="_x0000_s3184" name="" r:id="rId3" imgW="7772400" imgH="469900" progId="Equation.3">
                  <p:embed/>
                </p:oleObj>
              </mc:Choice>
              <mc:Fallback>
                <p:oleObj name="" r:id="rId3" imgW="7772400" imgH="469900" progId="Equation.3">
                  <p:embed/>
                  <p:pic>
                    <p:nvPicPr>
                      <p:cNvPr id="0" name="图片 3183"/>
                      <p:cNvPicPr/>
                      <p:nvPr/>
                    </p:nvPicPr>
                    <p:blipFill>
                      <a:blip r:embed="rId4"/>
                      <a:stretch>
                        <a:fillRect/>
                      </a:stretch>
                    </p:blipFill>
                    <p:spPr>
                      <a:xfrm>
                        <a:off x="720725" y="2173288"/>
                        <a:ext cx="7773988" cy="469900"/>
                      </a:xfrm>
                      <a:prstGeom prst="rect">
                        <a:avLst/>
                      </a:prstGeom>
                      <a:noFill/>
                      <a:ln w="38100">
                        <a:noFill/>
                        <a:miter/>
                      </a:ln>
                    </p:spPr>
                  </p:pic>
                </p:oleObj>
              </mc:Fallback>
            </mc:AlternateContent>
          </a:graphicData>
        </a:graphic>
      </p:graphicFrame>
      <p:graphicFrame>
        <p:nvGraphicFramePr>
          <p:cNvPr id="21508" name="Object 1026"/>
          <p:cNvGraphicFramePr>
            <a:graphicFrameLocks noChangeAspect="1"/>
          </p:cNvGraphicFramePr>
          <p:nvPr/>
        </p:nvGraphicFramePr>
        <p:xfrm>
          <a:off x="2927350" y="1625600"/>
          <a:ext cx="2159000" cy="392113"/>
        </p:xfrm>
        <a:graphic>
          <a:graphicData uri="http://schemas.openxmlformats.org/presentationml/2006/ole">
            <mc:AlternateContent xmlns:mc="http://schemas.openxmlformats.org/markup-compatibility/2006">
              <mc:Choice xmlns:v="urn:schemas-microsoft-com:vml" Requires="v">
                <p:oleObj spid="_x0000_s3176" name="" r:id="rId5" imgW="2159000" imgH="393700" progId="Equation.3">
                  <p:embed/>
                </p:oleObj>
              </mc:Choice>
              <mc:Fallback>
                <p:oleObj name="" r:id="rId5" imgW="2159000" imgH="393700" progId="Equation.3">
                  <p:embed/>
                  <p:pic>
                    <p:nvPicPr>
                      <p:cNvPr id="0" name="图片 3175"/>
                      <p:cNvPicPr/>
                      <p:nvPr/>
                    </p:nvPicPr>
                    <p:blipFill>
                      <a:blip r:embed="rId6"/>
                      <a:stretch>
                        <a:fillRect/>
                      </a:stretch>
                    </p:blipFill>
                    <p:spPr>
                      <a:xfrm>
                        <a:off x="2927350" y="1625600"/>
                        <a:ext cx="2159000" cy="392113"/>
                      </a:xfrm>
                      <a:prstGeom prst="rect">
                        <a:avLst/>
                      </a:prstGeom>
                      <a:noFill/>
                      <a:ln w="38100">
                        <a:noFill/>
                        <a:miter/>
                      </a:ln>
                    </p:spPr>
                  </p:pic>
                </p:oleObj>
              </mc:Fallback>
            </mc:AlternateContent>
          </a:graphicData>
        </a:graphic>
      </p:graphicFrame>
      <p:graphicFrame>
        <p:nvGraphicFramePr>
          <p:cNvPr id="162819" name="Object 1027"/>
          <p:cNvGraphicFramePr>
            <a:graphicFrameLocks noChangeAspect="1"/>
          </p:cNvGraphicFramePr>
          <p:nvPr/>
        </p:nvGraphicFramePr>
        <p:xfrm>
          <a:off x="1944688" y="2786063"/>
          <a:ext cx="6046787" cy="442912"/>
        </p:xfrm>
        <a:graphic>
          <a:graphicData uri="http://schemas.openxmlformats.org/presentationml/2006/ole">
            <mc:AlternateContent xmlns:mc="http://schemas.openxmlformats.org/markup-compatibility/2006">
              <mc:Choice xmlns:v="urn:schemas-microsoft-com:vml" Requires="v">
                <p:oleObj spid="_x0000_s3185" name="" r:id="rId7" imgW="6045200" imgH="444500" progId="Equation.3">
                  <p:embed/>
                </p:oleObj>
              </mc:Choice>
              <mc:Fallback>
                <p:oleObj name="" r:id="rId7" imgW="6045200" imgH="444500" progId="Equation.3">
                  <p:embed/>
                  <p:pic>
                    <p:nvPicPr>
                      <p:cNvPr id="0" name="图片 3184"/>
                      <p:cNvPicPr/>
                      <p:nvPr/>
                    </p:nvPicPr>
                    <p:blipFill>
                      <a:blip r:embed="rId8"/>
                      <a:stretch>
                        <a:fillRect/>
                      </a:stretch>
                    </p:blipFill>
                    <p:spPr>
                      <a:xfrm>
                        <a:off x="1944688" y="2786063"/>
                        <a:ext cx="6046787" cy="442912"/>
                      </a:xfrm>
                      <a:prstGeom prst="rect">
                        <a:avLst/>
                      </a:prstGeom>
                      <a:noFill/>
                      <a:ln w="38100">
                        <a:noFill/>
                        <a:miter/>
                      </a:ln>
                    </p:spPr>
                  </p:pic>
                </p:oleObj>
              </mc:Fallback>
            </mc:AlternateContent>
          </a:graphicData>
        </a:graphic>
      </p:graphicFrame>
      <p:sp>
        <p:nvSpPr>
          <p:cNvPr id="39942" name="Line 6"/>
          <p:cNvSpPr/>
          <p:nvPr/>
        </p:nvSpPr>
        <p:spPr>
          <a:xfrm>
            <a:off x="2328863" y="2592388"/>
            <a:ext cx="1358900" cy="0"/>
          </a:xfrm>
          <a:prstGeom prst="line">
            <a:avLst/>
          </a:prstGeom>
          <a:ln w="28575" cap="flat" cmpd="sng">
            <a:solidFill>
              <a:srgbClr val="3333FF"/>
            </a:solidFill>
            <a:prstDash val="solid"/>
            <a:headEnd type="none" w="med" len="med"/>
            <a:tailEnd type="none" w="med" len="med"/>
          </a:ln>
        </p:spPr>
      </p:sp>
      <p:sp>
        <p:nvSpPr>
          <p:cNvPr id="39943" name="Line 7"/>
          <p:cNvSpPr/>
          <p:nvPr/>
        </p:nvSpPr>
        <p:spPr>
          <a:xfrm>
            <a:off x="2206625" y="3209925"/>
            <a:ext cx="265113" cy="0"/>
          </a:xfrm>
          <a:prstGeom prst="line">
            <a:avLst/>
          </a:prstGeom>
          <a:ln w="28575" cap="flat" cmpd="sng">
            <a:solidFill>
              <a:srgbClr val="3333FF"/>
            </a:solidFill>
            <a:prstDash val="solid"/>
            <a:headEnd type="none" w="med" len="med"/>
            <a:tailEnd type="none" w="med" len="med"/>
          </a:ln>
        </p:spPr>
      </p:sp>
      <p:sp>
        <p:nvSpPr>
          <p:cNvPr id="39944" name="Line 8"/>
          <p:cNvSpPr/>
          <p:nvPr/>
        </p:nvSpPr>
        <p:spPr>
          <a:xfrm>
            <a:off x="6157913" y="3209925"/>
            <a:ext cx="1800225" cy="0"/>
          </a:xfrm>
          <a:prstGeom prst="line">
            <a:avLst/>
          </a:prstGeom>
          <a:ln w="28575" cap="flat" cmpd="sng">
            <a:solidFill>
              <a:srgbClr val="3333FF"/>
            </a:solidFill>
            <a:prstDash val="solid"/>
            <a:headEnd type="none" w="med" len="med"/>
            <a:tailEnd type="none" w="med" len="med"/>
          </a:ln>
        </p:spPr>
      </p:sp>
      <p:graphicFrame>
        <p:nvGraphicFramePr>
          <p:cNvPr id="162820" name="Object 1028"/>
          <p:cNvGraphicFramePr>
            <a:graphicFrameLocks noChangeAspect="1"/>
          </p:cNvGraphicFramePr>
          <p:nvPr/>
        </p:nvGraphicFramePr>
        <p:xfrm>
          <a:off x="1944688" y="3511550"/>
          <a:ext cx="3860800" cy="368300"/>
        </p:xfrm>
        <a:graphic>
          <a:graphicData uri="http://schemas.openxmlformats.org/presentationml/2006/ole">
            <mc:AlternateContent xmlns:mc="http://schemas.openxmlformats.org/markup-compatibility/2006">
              <mc:Choice xmlns:v="urn:schemas-microsoft-com:vml" Requires="v">
                <p:oleObj spid="_x0000_s3178" name="" r:id="rId9" imgW="3860800" imgH="368300" progId="Equation.3">
                  <p:embed/>
                </p:oleObj>
              </mc:Choice>
              <mc:Fallback>
                <p:oleObj name="" r:id="rId9" imgW="3860800" imgH="368300" progId="Equation.3">
                  <p:embed/>
                  <p:pic>
                    <p:nvPicPr>
                      <p:cNvPr id="0" name="图片 3177"/>
                      <p:cNvPicPr/>
                      <p:nvPr/>
                    </p:nvPicPr>
                    <p:blipFill>
                      <a:blip r:embed="rId10"/>
                      <a:stretch>
                        <a:fillRect/>
                      </a:stretch>
                    </p:blipFill>
                    <p:spPr>
                      <a:xfrm>
                        <a:off x="1944688" y="3511550"/>
                        <a:ext cx="3860800" cy="368300"/>
                      </a:xfrm>
                      <a:prstGeom prst="rect">
                        <a:avLst/>
                      </a:prstGeom>
                      <a:noFill/>
                      <a:ln w="38100">
                        <a:noFill/>
                        <a:miter/>
                      </a:ln>
                    </p:spPr>
                  </p:pic>
                </p:oleObj>
              </mc:Fallback>
            </mc:AlternateContent>
          </a:graphicData>
        </a:graphic>
      </p:graphicFrame>
      <p:graphicFrame>
        <p:nvGraphicFramePr>
          <p:cNvPr id="162821" name="Object 1029"/>
          <p:cNvGraphicFramePr>
            <a:graphicFrameLocks noChangeAspect="1"/>
          </p:cNvGraphicFramePr>
          <p:nvPr/>
        </p:nvGraphicFramePr>
        <p:xfrm>
          <a:off x="1944688" y="4073525"/>
          <a:ext cx="6084887" cy="442913"/>
        </p:xfrm>
        <a:graphic>
          <a:graphicData uri="http://schemas.openxmlformats.org/presentationml/2006/ole">
            <mc:AlternateContent xmlns:mc="http://schemas.openxmlformats.org/markup-compatibility/2006">
              <mc:Choice xmlns:v="urn:schemas-microsoft-com:vml" Requires="v">
                <p:oleObj spid="_x0000_s3177" name="" r:id="rId11" imgW="6083300" imgH="444500" progId="Equation.3">
                  <p:embed/>
                </p:oleObj>
              </mc:Choice>
              <mc:Fallback>
                <p:oleObj name="" r:id="rId11" imgW="6083300" imgH="444500" progId="Equation.3">
                  <p:embed/>
                  <p:pic>
                    <p:nvPicPr>
                      <p:cNvPr id="0" name="图片 3176"/>
                      <p:cNvPicPr/>
                      <p:nvPr/>
                    </p:nvPicPr>
                    <p:blipFill>
                      <a:blip r:embed="rId12"/>
                      <a:stretch>
                        <a:fillRect/>
                      </a:stretch>
                    </p:blipFill>
                    <p:spPr>
                      <a:xfrm>
                        <a:off x="1944688" y="4073525"/>
                        <a:ext cx="6084887" cy="442913"/>
                      </a:xfrm>
                      <a:prstGeom prst="rect">
                        <a:avLst/>
                      </a:prstGeom>
                      <a:noFill/>
                      <a:ln w="38100">
                        <a:noFill/>
                        <a:miter/>
                      </a:ln>
                    </p:spPr>
                  </p:pic>
                </p:oleObj>
              </mc:Fallback>
            </mc:AlternateContent>
          </a:graphicData>
        </a:graphic>
      </p:graphicFrame>
      <p:graphicFrame>
        <p:nvGraphicFramePr>
          <p:cNvPr id="162822" name="Object 1030"/>
          <p:cNvGraphicFramePr>
            <a:graphicFrameLocks noChangeAspect="1"/>
          </p:cNvGraphicFramePr>
          <p:nvPr/>
        </p:nvGraphicFramePr>
        <p:xfrm>
          <a:off x="1944688" y="4657725"/>
          <a:ext cx="6618287" cy="368300"/>
        </p:xfrm>
        <a:graphic>
          <a:graphicData uri="http://schemas.openxmlformats.org/presentationml/2006/ole">
            <mc:AlternateContent xmlns:mc="http://schemas.openxmlformats.org/markup-compatibility/2006">
              <mc:Choice xmlns:v="urn:schemas-microsoft-com:vml" Requires="v">
                <p:oleObj spid="_x0000_s3186" name="" r:id="rId13" imgW="6616700" imgH="368300" progId="Equation.3">
                  <p:embed/>
                </p:oleObj>
              </mc:Choice>
              <mc:Fallback>
                <p:oleObj name="" r:id="rId13" imgW="6616700" imgH="368300" progId="Equation.3">
                  <p:embed/>
                  <p:pic>
                    <p:nvPicPr>
                      <p:cNvPr id="0" name="图片 3185"/>
                      <p:cNvPicPr/>
                      <p:nvPr/>
                    </p:nvPicPr>
                    <p:blipFill>
                      <a:blip r:embed="rId14"/>
                      <a:stretch>
                        <a:fillRect/>
                      </a:stretch>
                    </p:blipFill>
                    <p:spPr>
                      <a:xfrm>
                        <a:off x="1944688" y="4657725"/>
                        <a:ext cx="6618287" cy="368300"/>
                      </a:xfrm>
                      <a:prstGeom prst="rect">
                        <a:avLst/>
                      </a:prstGeom>
                      <a:noFill/>
                      <a:ln w="38100">
                        <a:noFill/>
                        <a:miter/>
                      </a:ln>
                    </p:spPr>
                  </p:pic>
                </p:oleObj>
              </mc:Fallback>
            </mc:AlternateContent>
          </a:graphicData>
        </a:graphic>
      </p:graphicFrame>
      <p:sp>
        <p:nvSpPr>
          <p:cNvPr id="39948" name="Line 12"/>
          <p:cNvSpPr/>
          <p:nvPr/>
        </p:nvSpPr>
        <p:spPr>
          <a:xfrm flipH="1">
            <a:off x="2787650" y="5062538"/>
            <a:ext cx="793750" cy="0"/>
          </a:xfrm>
          <a:prstGeom prst="line">
            <a:avLst/>
          </a:prstGeom>
          <a:ln w="28575" cap="flat" cmpd="sng">
            <a:solidFill>
              <a:srgbClr val="3333FF"/>
            </a:solidFill>
            <a:prstDash val="solid"/>
            <a:headEnd type="none" w="med" len="med"/>
            <a:tailEnd type="none" w="med" len="med"/>
          </a:ln>
        </p:spPr>
      </p:sp>
      <p:sp>
        <p:nvSpPr>
          <p:cNvPr id="39949" name="Line 13"/>
          <p:cNvSpPr/>
          <p:nvPr/>
        </p:nvSpPr>
        <p:spPr>
          <a:xfrm flipH="1">
            <a:off x="6615113" y="5062538"/>
            <a:ext cx="793750" cy="0"/>
          </a:xfrm>
          <a:prstGeom prst="line">
            <a:avLst/>
          </a:prstGeom>
          <a:ln w="28575" cap="flat" cmpd="sng">
            <a:solidFill>
              <a:srgbClr val="3333FF"/>
            </a:solidFill>
            <a:prstDash val="solid"/>
            <a:headEnd type="none" w="med" len="med"/>
            <a:tailEnd type="none" w="med" len="med"/>
          </a:ln>
        </p:spPr>
      </p:sp>
      <p:sp>
        <p:nvSpPr>
          <p:cNvPr id="39950" name="Line 14"/>
          <p:cNvSpPr/>
          <p:nvPr/>
        </p:nvSpPr>
        <p:spPr>
          <a:xfrm flipH="1">
            <a:off x="3863975" y="5062538"/>
            <a:ext cx="793750" cy="0"/>
          </a:xfrm>
          <a:prstGeom prst="line">
            <a:avLst/>
          </a:prstGeom>
          <a:ln w="28575" cap="flat" cmpd="sng">
            <a:solidFill>
              <a:srgbClr val="FF00FF"/>
            </a:solidFill>
            <a:prstDash val="solid"/>
            <a:headEnd type="none" w="med" len="med"/>
            <a:tailEnd type="none" w="med" len="med"/>
          </a:ln>
        </p:spPr>
      </p:sp>
      <p:sp>
        <p:nvSpPr>
          <p:cNvPr id="39951" name="Line 15"/>
          <p:cNvSpPr/>
          <p:nvPr/>
        </p:nvSpPr>
        <p:spPr>
          <a:xfrm flipH="1">
            <a:off x="5751513" y="5062538"/>
            <a:ext cx="511175" cy="0"/>
          </a:xfrm>
          <a:prstGeom prst="line">
            <a:avLst/>
          </a:prstGeom>
          <a:ln w="28575" cap="flat" cmpd="sng">
            <a:solidFill>
              <a:srgbClr val="FF00FF"/>
            </a:solidFill>
            <a:prstDash val="solid"/>
            <a:headEnd type="none" w="med" len="med"/>
            <a:tailEnd type="none" w="med" len="med"/>
          </a:ln>
        </p:spPr>
      </p:sp>
      <p:sp>
        <p:nvSpPr>
          <p:cNvPr id="39952" name="Line 16"/>
          <p:cNvSpPr/>
          <p:nvPr/>
        </p:nvSpPr>
        <p:spPr>
          <a:xfrm flipH="1">
            <a:off x="4938713" y="5062538"/>
            <a:ext cx="511175" cy="0"/>
          </a:xfrm>
          <a:prstGeom prst="line">
            <a:avLst/>
          </a:prstGeom>
          <a:ln w="28575" cap="flat" cmpd="sng">
            <a:solidFill>
              <a:schemeClr val="tx1"/>
            </a:solidFill>
            <a:prstDash val="solid"/>
            <a:headEnd type="none" w="med" len="med"/>
            <a:tailEnd type="none" w="med" len="med"/>
          </a:ln>
        </p:spPr>
      </p:sp>
      <p:sp>
        <p:nvSpPr>
          <p:cNvPr id="39953" name="Line 17"/>
          <p:cNvSpPr/>
          <p:nvPr/>
        </p:nvSpPr>
        <p:spPr>
          <a:xfrm flipH="1">
            <a:off x="7689850" y="5062538"/>
            <a:ext cx="828675" cy="0"/>
          </a:xfrm>
          <a:prstGeom prst="line">
            <a:avLst/>
          </a:prstGeom>
          <a:ln w="28575" cap="flat" cmpd="sng">
            <a:solidFill>
              <a:schemeClr val="tx1"/>
            </a:solidFill>
            <a:prstDash val="solid"/>
            <a:headEnd type="none" w="med" len="med"/>
            <a:tailEnd type="none" w="med" len="med"/>
          </a:ln>
        </p:spPr>
      </p:sp>
      <p:graphicFrame>
        <p:nvGraphicFramePr>
          <p:cNvPr id="162823" name="Object 1031"/>
          <p:cNvGraphicFramePr>
            <a:graphicFrameLocks noChangeAspect="1"/>
          </p:cNvGraphicFramePr>
          <p:nvPr/>
        </p:nvGraphicFramePr>
        <p:xfrm>
          <a:off x="1944688" y="5292725"/>
          <a:ext cx="3073400" cy="368300"/>
        </p:xfrm>
        <a:graphic>
          <a:graphicData uri="http://schemas.openxmlformats.org/presentationml/2006/ole">
            <mc:AlternateContent xmlns:mc="http://schemas.openxmlformats.org/markup-compatibility/2006">
              <mc:Choice xmlns:v="urn:schemas-microsoft-com:vml" Requires="v">
                <p:oleObj spid="_x0000_s3187" name="" r:id="rId15" imgW="3073400" imgH="368300" progId="Equation.3">
                  <p:embed/>
                </p:oleObj>
              </mc:Choice>
              <mc:Fallback>
                <p:oleObj name="" r:id="rId15" imgW="3073400" imgH="368300" progId="Equation.3">
                  <p:embed/>
                  <p:pic>
                    <p:nvPicPr>
                      <p:cNvPr id="0" name="图片 3186"/>
                      <p:cNvPicPr/>
                      <p:nvPr/>
                    </p:nvPicPr>
                    <p:blipFill>
                      <a:blip r:embed="rId16"/>
                      <a:stretch>
                        <a:fillRect/>
                      </a:stretch>
                    </p:blipFill>
                    <p:spPr>
                      <a:xfrm>
                        <a:off x="1944688" y="5292725"/>
                        <a:ext cx="3073400" cy="368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2817"/>
                                        </p:tgtEl>
                                        <p:attrNameLst>
                                          <p:attrName>style.visibility</p:attrName>
                                        </p:attrNameLst>
                                      </p:cBhvr>
                                      <p:to>
                                        <p:strVal val="visible"/>
                                      </p:to>
                                    </p:set>
                                    <p:animEffect transition="in" filter="wipe(left)">
                                      <p:cBhvr>
                                        <p:cTn id="7" dur="500"/>
                                        <p:tgtEl>
                                          <p:spTgt spid="1628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wipe(left)">
                                      <p:cBhvr>
                                        <p:cTn id="12" dur="500"/>
                                        <p:tgtEl>
                                          <p:spTgt spid="399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2819"/>
                                        </p:tgtEl>
                                        <p:attrNameLst>
                                          <p:attrName>style.visibility</p:attrName>
                                        </p:attrNameLst>
                                      </p:cBhvr>
                                      <p:to>
                                        <p:strVal val="visible"/>
                                      </p:to>
                                    </p:set>
                                    <p:animEffect transition="in" filter="wipe(left)">
                                      <p:cBhvr>
                                        <p:cTn id="17" dur="500"/>
                                        <p:tgtEl>
                                          <p:spTgt spid="1628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left)">
                                      <p:cBhvr>
                                        <p:cTn id="22" dur="500"/>
                                        <p:tgtEl>
                                          <p:spTgt spid="399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wipe(left)">
                                      <p:cBhvr>
                                        <p:cTn id="27" dur="500"/>
                                        <p:tgtEl>
                                          <p:spTgt spid="399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2820"/>
                                        </p:tgtEl>
                                        <p:attrNameLst>
                                          <p:attrName>style.visibility</p:attrName>
                                        </p:attrNameLst>
                                      </p:cBhvr>
                                      <p:to>
                                        <p:strVal val="visible"/>
                                      </p:to>
                                    </p:set>
                                    <p:animEffect transition="in" filter="wipe(left)">
                                      <p:cBhvr>
                                        <p:cTn id="32" dur="500"/>
                                        <p:tgtEl>
                                          <p:spTgt spid="1628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wipe(left)">
                                      <p:cBhvr>
                                        <p:cTn id="37" dur="500"/>
                                        <p:tgtEl>
                                          <p:spTgt spid="1628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2822"/>
                                        </p:tgtEl>
                                        <p:attrNameLst>
                                          <p:attrName>style.visibility</p:attrName>
                                        </p:attrNameLst>
                                      </p:cBhvr>
                                      <p:to>
                                        <p:strVal val="visible"/>
                                      </p:to>
                                    </p:set>
                                    <p:animEffect transition="in" filter="wipe(left)">
                                      <p:cBhvr>
                                        <p:cTn id="42" dur="500"/>
                                        <p:tgtEl>
                                          <p:spTgt spid="1628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48"/>
                                        </p:tgtEl>
                                        <p:attrNameLst>
                                          <p:attrName>style.visibility</p:attrName>
                                        </p:attrNameLst>
                                      </p:cBhvr>
                                      <p:to>
                                        <p:strVal val="visible"/>
                                      </p:to>
                                    </p:set>
                                    <p:animEffect transition="in" filter="wipe(left)">
                                      <p:cBhvr>
                                        <p:cTn id="47" dur="500"/>
                                        <p:tgtEl>
                                          <p:spTgt spid="399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949"/>
                                        </p:tgtEl>
                                        <p:attrNameLst>
                                          <p:attrName>style.visibility</p:attrName>
                                        </p:attrNameLst>
                                      </p:cBhvr>
                                      <p:to>
                                        <p:strVal val="visible"/>
                                      </p:to>
                                    </p:set>
                                    <p:animEffect transition="in" filter="wipe(left)">
                                      <p:cBhvr>
                                        <p:cTn id="52" dur="500"/>
                                        <p:tgtEl>
                                          <p:spTgt spid="399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950"/>
                                        </p:tgtEl>
                                        <p:attrNameLst>
                                          <p:attrName>style.visibility</p:attrName>
                                        </p:attrNameLst>
                                      </p:cBhvr>
                                      <p:to>
                                        <p:strVal val="visible"/>
                                      </p:to>
                                    </p:set>
                                    <p:animEffect transition="in" filter="wipe(left)">
                                      <p:cBhvr>
                                        <p:cTn id="57" dur="500"/>
                                        <p:tgtEl>
                                          <p:spTgt spid="399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951"/>
                                        </p:tgtEl>
                                        <p:attrNameLst>
                                          <p:attrName>style.visibility</p:attrName>
                                        </p:attrNameLst>
                                      </p:cBhvr>
                                      <p:to>
                                        <p:strVal val="visible"/>
                                      </p:to>
                                    </p:set>
                                    <p:animEffect transition="in" filter="wipe(left)">
                                      <p:cBhvr>
                                        <p:cTn id="62" dur="500"/>
                                        <p:tgtEl>
                                          <p:spTgt spid="399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952"/>
                                        </p:tgtEl>
                                        <p:attrNameLst>
                                          <p:attrName>style.visibility</p:attrName>
                                        </p:attrNameLst>
                                      </p:cBhvr>
                                      <p:to>
                                        <p:strVal val="visible"/>
                                      </p:to>
                                    </p:set>
                                    <p:animEffect transition="in" filter="wipe(left)">
                                      <p:cBhvr>
                                        <p:cTn id="67" dur="500"/>
                                        <p:tgtEl>
                                          <p:spTgt spid="3995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9953"/>
                                        </p:tgtEl>
                                        <p:attrNameLst>
                                          <p:attrName>style.visibility</p:attrName>
                                        </p:attrNameLst>
                                      </p:cBhvr>
                                      <p:to>
                                        <p:strVal val="visible"/>
                                      </p:to>
                                    </p:set>
                                    <p:animEffect transition="in" filter="wipe(left)">
                                      <p:cBhvr>
                                        <p:cTn id="72" dur="500"/>
                                        <p:tgtEl>
                                          <p:spTgt spid="3995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2823"/>
                                        </p:tgtEl>
                                        <p:attrNameLst>
                                          <p:attrName>style.visibility</p:attrName>
                                        </p:attrNameLst>
                                      </p:cBhvr>
                                      <p:to>
                                        <p:strVal val="visible"/>
                                      </p:to>
                                    </p:set>
                                    <p:animEffect transition="in" filter="wipe(left)">
                                      <p:cBhvr>
                                        <p:cTn id="77" dur="5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a:spLocks noChangeArrowheads="1"/>
          </p:cNvSpPr>
          <p:nvPr/>
        </p:nvSpPr>
        <p:spPr bwMode="auto">
          <a:xfrm>
            <a:off x="788988" y="700088"/>
            <a:ext cx="343217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或与</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式的化简</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0963" name="Text Box 3"/>
          <p:cNvSpPr txBox="1"/>
          <p:nvPr/>
        </p:nvSpPr>
        <p:spPr>
          <a:xfrm>
            <a:off x="1185863" y="1803400"/>
            <a:ext cx="4090987" cy="519113"/>
          </a:xfrm>
          <a:prstGeom prst="rect">
            <a:avLst/>
          </a:prstGeom>
          <a:noFill/>
          <a:ln w="9525">
            <a:noFill/>
          </a:ln>
        </p:spPr>
        <p:txBody>
          <a:bodyPr wrap="none">
            <a:spAutoFit/>
          </a:bodyPr>
          <a:p>
            <a:r>
              <a:rPr lang="zh-CN" altLang="en-US" b="1" dirty="0">
                <a:latin typeface="Times New Roman" panose="02020603050405020304" pitchFamily="18" charset="0"/>
              </a:rPr>
              <a:t>化简应满足的两个条件：</a:t>
            </a:r>
            <a:endParaRPr lang="zh-CN" altLang="en-US" b="1" dirty="0">
              <a:latin typeface="Times New Roman" panose="02020603050405020304" pitchFamily="18" charset="0"/>
            </a:endParaRPr>
          </a:p>
        </p:txBody>
      </p:sp>
      <p:sp>
        <p:nvSpPr>
          <p:cNvPr id="40964" name="Text Box 4"/>
          <p:cNvSpPr txBox="1"/>
          <p:nvPr/>
        </p:nvSpPr>
        <p:spPr>
          <a:xfrm>
            <a:off x="2133600" y="2701925"/>
            <a:ext cx="5349875" cy="519113"/>
          </a:xfrm>
          <a:prstGeom prst="rect">
            <a:avLst/>
          </a:prstGeom>
          <a:noFill/>
          <a:ln w="9525">
            <a:noFill/>
          </a:ln>
        </p:spPr>
        <p:txBody>
          <a:bodyPr wrap="none">
            <a:spAutoFit/>
          </a:bodyPr>
          <a:p>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 表达式中</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或项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的个数最少；</a:t>
            </a:r>
            <a:endParaRPr lang="zh-CN" altLang="en-US" dirty="0">
              <a:latin typeface="Times New Roman" panose="02020603050405020304" pitchFamily="18" charset="0"/>
              <a:sym typeface="Monotype Sorts" pitchFamily="2" charset="2"/>
            </a:endParaRPr>
          </a:p>
        </p:txBody>
      </p:sp>
      <p:sp>
        <p:nvSpPr>
          <p:cNvPr id="40965" name="Rectangle 5"/>
          <p:cNvSpPr/>
          <p:nvPr/>
        </p:nvSpPr>
        <p:spPr>
          <a:xfrm>
            <a:off x="2171700" y="3332163"/>
            <a:ext cx="5746750" cy="1117600"/>
          </a:xfrm>
          <a:prstGeom prst="rect">
            <a:avLst/>
          </a:prstGeom>
          <a:noFill/>
          <a:ln w="9525">
            <a:noFill/>
          </a:ln>
        </p:spPr>
        <p:txBody>
          <a:bodyPr>
            <a:spAutoFit/>
          </a:bodyPr>
          <a:p>
            <a:pPr marL="476250" indent="-476250">
              <a:lnSpc>
                <a:spcPct val="120000"/>
              </a:lnSpc>
            </a:pPr>
            <a:r>
              <a:rPr lang="en-US" altLang="zh-CN" dirty="0">
                <a:latin typeface="Times New Roman" panose="02020603050405020304" pitchFamily="18" charset="0"/>
                <a:sym typeface="Monotype Sorts" pitchFamily="2" charset="2"/>
              </a:rPr>
              <a:t>2</a:t>
            </a:r>
            <a:r>
              <a:rPr lang="zh-CN" altLang="en-US" dirty="0">
                <a:latin typeface="Times New Roman" panose="02020603050405020304" pitchFamily="18" charset="0"/>
                <a:sym typeface="Monotype Sorts" pitchFamily="2" charset="2"/>
              </a:rPr>
              <a:t>） 在满足</a:t>
            </a:r>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）的前提下</a:t>
            </a:r>
            <a:r>
              <a:rPr lang="en-US" altLang="zh-CN" dirty="0">
                <a:latin typeface="Times New Roman" panose="02020603050405020304" pitchFamily="18" charset="0"/>
                <a:sym typeface="Monotype Sorts" pitchFamily="2" charset="2"/>
              </a:rPr>
              <a:t>, </a:t>
            </a:r>
            <a:r>
              <a:rPr lang="zh-CN" altLang="en-US" dirty="0">
                <a:latin typeface="Times New Roman" panose="02020603050405020304" pitchFamily="18" charset="0"/>
                <a:sym typeface="Monotype Sorts" pitchFamily="2" charset="2"/>
              </a:rPr>
              <a:t>每个</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或项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中的变量个数最少。</a:t>
            </a:r>
            <a:endParaRPr lang="zh-CN" altLang="en-US" dirty="0">
              <a:latin typeface="Times New Roman" panose="02020603050405020304" pitchFamily="18" charset="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Effect transition="in" filter="wipe(left)">
                                      <p:cBhvr>
                                        <p:cTn id="7" dur="500"/>
                                        <p:tgtEl>
                                          <p:spTgt spid="4096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xEl>
                                              <p:charRg st="0" end="18"/>
                                            </p:txEl>
                                          </p:spTgt>
                                        </p:tgtEl>
                                        <p:attrNameLst>
                                          <p:attrName>style.visibility</p:attrName>
                                        </p:attrNameLst>
                                      </p:cBhvr>
                                      <p:to>
                                        <p:strVal val="visible"/>
                                      </p:to>
                                    </p:set>
                                    <p:animEffect transition="in" filter="wipe(left)">
                                      <p:cBhvr>
                                        <p:cTn id="12" dur="500"/>
                                        <p:tgtEl>
                                          <p:spTgt spid="40964">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charRg st="0" end="30"/>
                                            </p:txEl>
                                          </p:spTgt>
                                        </p:tgtEl>
                                        <p:attrNameLst>
                                          <p:attrName>style.visibility</p:attrName>
                                        </p:attrNameLst>
                                      </p:cBhvr>
                                      <p:to>
                                        <p:strVal val="visible"/>
                                      </p:to>
                                    </p:set>
                                    <p:animEffect transition="in" filter="wipe(left)">
                                      <p:cBhvr>
                                        <p:cTn id="17" dur="500"/>
                                        <p:tgtEl>
                                          <p:spTgt spid="40965">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build="p"/>
      <p:bldP spid="4096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3"/>
          <p:cNvSpPr txBox="1">
            <a:spLocks noChangeArrowheads="1"/>
          </p:cNvSpPr>
          <p:nvPr/>
        </p:nvSpPr>
        <p:spPr bwMode="auto">
          <a:xfrm>
            <a:off x="581025" y="536575"/>
            <a:ext cx="4165600" cy="519113"/>
          </a:xfrm>
          <a:prstGeom prst="rect">
            <a:avLst/>
          </a:prstGeom>
          <a:noFill/>
          <a:ln w="9525">
            <a:noFill/>
            <a:miter lim="800000"/>
          </a:ln>
          <a:effectLst/>
        </p:spPr>
        <p:txBody>
          <a:bodyPr>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二、逻辑函数的定义</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3316" name="Text Box 4"/>
          <p:cNvSpPr txBox="1"/>
          <p:nvPr/>
        </p:nvSpPr>
        <p:spPr>
          <a:xfrm>
            <a:off x="709613" y="1065213"/>
            <a:ext cx="7562850" cy="2655887"/>
          </a:xfrm>
          <a:prstGeom prst="rect">
            <a:avLst/>
          </a:prstGeom>
          <a:noFill/>
          <a:ln w="9525">
            <a:noFill/>
          </a:ln>
        </p:spPr>
        <p:txBody>
          <a:bodyPr>
            <a:spAutoFit/>
          </a:bodyPr>
          <a:p>
            <a:pPr indent="669925">
              <a:lnSpc>
                <a:spcPct val="120000"/>
              </a:lnSpc>
              <a:spcBef>
                <a:spcPct val="50000"/>
              </a:spcBef>
            </a:pPr>
            <a:r>
              <a:rPr lang="zh-CN" altLang="en-US" b="1" dirty="0">
                <a:latin typeface="Times New Roman" panose="02020603050405020304" pitchFamily="18" charset="0"/>
              </a:rPr>
              <a:t>设某一电路的输入逻辑变量为</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A</a:t>
            </a:r>
            <a:r>
              <a:rPr lang="en-US" altLang="zh-CN" b="1" i="1" baseline="-25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 , </a:t>
            </a:r>
            <a:r>
              <a:rPr lang="zh-CN" altLang="zh-CN" b="1" dirty="0">
                <a:latin typeface="Times New Roman" panose="02020603050405020304" pitchFamily="18" charset="0"/>
              </a:rPr>
              <a:t>输出逻辑变量为</a:t>
            </a:r>
            <a:r>
              <a:rPr lang="en-US" altLang="zh-CN" b="1" i="1" dirty="0">
                <a:latin typeface="Times New Roman" panose="02020603050405020304" pitchFamily="18" charset="0"/>
              </a:rPr>
              <a:t>F</a:t>
            </a:r>
            <a:r>
              <a:rPr lang="zh-CN" altLang="en-US" b="1" dirty="0">
                <a:latin typeface="Times New Roman" panose="02020603050405020304" pitchFamily="18" charset="0"/>
              </a:rPr>
              <a:t>。</a:t>
            </a:r>
            <a:r>
              <a:rPr lang="zh-CN" altLang="zh-CN" b="1" dirty="0">
                <a:latin typeface="Times New Roman" panose="02020603050405020304" pitchFamily="18" charset="0"/>
              </a:rPr>
              <a:t>如果当</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A</a:t>
            </a:r>
            <a:r>
              <a:rPr lang="en-US" altLang="zh-CN" b="1" i="1" baseline="-25000" dirty="0">
                <a:latin typeface="Times New Roman" panose="02020603050405020304" pitchFamily="18" charset="0"/>
              </a:rPr>
              <a:t>2 </a:t>
            </a:r>
            <a:r>
              <a:rPr lang="en-US" altLang="zh-CN" b="1" i="1" dirty="0">
                <a:latin typeface="Times New Roman" panose="02020603050405020304" pitchFamily="18" charset="0"/>
              </a:rPr>
              <a:t>,</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 </a:t>
            </a:r>
            <a:r>
              <a:rPr lang="zh-CN" altLang="zh-CN" b="1" dirty="0">
                <a:latin typeface="Times New Roman" panose="02020603050405020304" pitchFamily="18" charset="0"/>
              </a:rPr>
              <a:t>的值确定后，</a:t>
            </a:r>
            <a:r>
              <a:rPr lang="en-US" altLang="zh-CN" b="1" i="1" dirty="0">
                <a:latin typeface="Times New Roman" panose="02020603050405020304" pitchFamily="18" charset="0"/>
              </a:rPr>
              <a:t>F</a:t>
            </a:r>
            <a:r>
              <a:rPr lang="zh-CN" altLang="zh-CN" b="1" dirty="0">
                <a:latin typeface="Times New Roman" panose="02020603050405020304" pitchFamily="18" charset="0"/>
              </a:rPr>
              <a:t>的值就唯一地被定下来，则</a:t>
            </a:r>
            <a:r>
              <a:rPr lang="en-US" altLang="zh-CN" b="1" i="1" dirty="0">
                <a:latin typeface="Times New Roman" panose="02020603050405020304" pitchFamily="18" charset="0"/>
              </a:rPr>
              <a:t>F</a:t>
            </a:r>
            <a:r>
              <a:rPr lang="zh-CN" altLang="zh-CN" b="1" dirty="0">
                <a:latin typeface="Times New Roman" panose="02020603050405020304" pitchFamily="18" charset="0"/>
              </a:rPr>
              <a:t>称为</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A</a:t>
            </a:r>
            <a:r>
              <a:rPr lang="en-US" altLang="zh-CN" b="1" i="1" baseline="-25000" dirty="0">
                <a:latin typeface="Times New Roman" panose="02020603050405020304" pitchFamily="18" charset="0"/>
              </a:rPr>
              <a:t>2</a:t>
            </a:r>
            <a:r>
              <a:rPr lang="en-US" altLang="zh-CN" b="1" i="1" dirty="0">
                <a:latin typeface="Times New Roman" panose="02020603050405020304" pitchFamily="18" charset="0"/>
              </a:rPr>
              <a:t>, …, A</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 , </a:t>
            </a:r>
            <a:r>
              <a:rPr lang="zh-CN" altLang="zh-CN" b="1" dirty="0">
                <a:latin typeface="Times New Roman" panose="02020603050405020304" pitchFamily="18" charset="0"/>
              </a:rPr>
              <a:t>的逻辑函数，记为</a:t>
            </a:r>
            <a:br>
              <a:rPr lang="zh-CN" altLang="zh-CN" b="1" dirty="0">
                <a:latin typeface="Times New Roman" panose="02020603050405020304" pitchFamily="18" charset="0"/>
              </a:rPr>
            </a:br>
            <a:r>
              <a:rPr lang="zh-CN" altLang="zh-CN" b="1" dirty="0">
                <a:latin typeface="Times New Roman" panose="02020603050405020304" pitchFamily="18" charset="0"/>
              </a:rPr>
              <a:t>		</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f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A</a:t>
            </a:r>
            <a:r>
              <a:rPr lang="en-US" altLang="zh-CN" b="1" i="1" baseline="-25000" dirty="0">
                <a:latin typeface="Times New Roman" panose="02020603050405020304" pitchFamily="18" charset="0"/>
              </a:rPr>
              <a:t>2</a:t>
            </a:r>
            <a:r>
              <a:rPr lang="en-US" altLang="zh-CN" b="1" i="1" dirty="0">
                <a:latin typeface="Times New Roman" panose="02020603050405020304" pitchFamily="18" charset="0"/>
              </a:rPr>
              <a:t>, …, A</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13317" name="Text Box 5"/>
          <p:cNvSpPr txBox="1"/>
          <p:nvPr/>
        </p:nvSpPr>
        <p:spPr>
          <a:xfrm>
            <a:off x="782638" y="3695700"/>
            <a:ext cx="7461250" cy="519113"/>
          </a:xfrm>
          <a:prstGeom prst="rect">
            <a:avLst/>
          </a:prstGeom>
          <a:noFill/>
          <a:ln w="9525">
            <a:noFill/>
          </a:ln>
        </p:spPr>
        <p:txBody>
          <a:bodyPr>
            <a:spAutoFit/>
          </a:bodyPr>
          <a:p>
            <a:pPr>
              <a:spcBef>
                <a:spcPct val="50000"/>
              </a:spcBef>
              <a:buChar char="•"/>
            </a:pPr>
            <a:r>
              <a:rPr lang="zh-CN" altLang="en-US" b="1" dirty="0">
                <a:latin typeface="Times New Roman" panose="02020603050405020304" pitchFamily="18" charset="0"/>
              </a:rPr>
              <a:t>逻辑电路的功能可由相应逻辑函数完全描述。</a:t>
            </a:r>
            <a:endParaRPr lang="zh-CN" altLang="en-US" b="1" dirty="0">
              <a:latin typeface="Times New Roman" panose="02020603050405020304" pitchFamily="18" charset="0"/>
            </a:endParaRPr>
          </a:p>
        </p:txBody>
      </p:sp>
      <p:sp>
        <p:nvSpPr>
          <p:cNvPr id="13318" name="Text Box 6"/>
          <p:cNvSpPr txBox="1"/>
          <p:nvPr/>
        </p:nvSpPr>
        <p:spPr>
          <a:xfrm>
            <a:off x="785813" y="4198938"/>
            <a:ext cx="7885112" cy="2160587"/>
          </a:xfrm>
          <a:prstGeom prst="rect">
            <a:avLst/>
          </a:prstGeom>
          <a:noFill/>
          <a:ln w="9525">
            <a:noFill/>
          </a:ln>
        </p:spPr>
        <p:txBody>
          <a:bodyPr>
            <a:spAutoFit/>
          </a:bodyPr>
          <a:p>
            <a:pPr>
              <a:lnSpc>
                <a:spcPct val="120000"/>
              </a:lnSpc>
              <a:buChar char="•"/>
            </a:pPr>
            <a:r>
              <a:rPr lang="zh-CN" altLang="en-US" b="1" dirty="0">
                <a:latin typeface="Times New Roman" panose="02020603050405020304" pitchFamily="18" charset="0"/>
              </a:rPr>
              <a:t>与普通函数概念相比逻辑函数有如下特点：</a:t>
            </a:r>
            <a:endParaRPr lang="zh-CN" altLang="en-US" b="1" dirty="0">
              <a:latin typeface="Times New Roman" panose="02020603050405020304" pitchFamily="18" charset="0"/>
            </a:endParaRPr>
          </a:p>
          <a:p>
            <a:pPr>
              <a:lnSpc>
                <a:spcPct val="120000"/>
              </a:lnSpc>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）逻辑变量与逻辑函数的取值只有</a:t>
            </a:r>
            <a:r>
              <a:rPr lang="en-US" altLang="zh-CN" b="1" dirty="0">
                <a:latin typeface="Times New Roman" panose="02020603050405020304" pitchFamily="18" charset="0"/>
              </a:rPr>
              <a:t>0</a:t>
            </a:r>
            <a:r>
              <a:rPr lang="zh-CN" altLang="en-US" b="1" dirty="0">
                <a:latin typeface="Times New Roman" panose="02020603050405020304" pitchFamily="18" charset="0"/>
              </a:rPr>
              <a:t>和</a:t>
            </a:r>
            <a:r>
              <a:rPr lang="en-US" altLang="zh-CN" b="1" dirty="0">
                <a:latin typeface="Times New Roman" panose="02020603050405020304" pitchFamily="18" charset="0"/>
              </a:rPr>
              <a:t>1</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a:lnSpc>
                <a:spcPct val="120000"/>
              </a:lnSpc>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）逻辑函数与逻辑变量的关系由“或”、“与”、“非”运算决定。 </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316">
                                            <p:txEl>
                                              <p:charRg st="0" end="125"/>
                                            </p:txEl>
                                          </p:spTgt>
                                        </p:tgtEl>
                                        <p:attrNameLst>
                                          <p:attrName>style.visibility</p:attrName>
                                        </p:attrNameLst>
                                      </p:cBhvr>
                                      <p:to>
                                        <p:strVal val="visible"/>
                                      </p:to>
                                    </p:set>
                                    <p:animEffect transition="in" filter="wipe(left)">
                                      <p:cBhvr>
                                        <p:cTn id="13" dur="500"/>
                                        <p:tgtEl>
                                          <p:spTgt spid="13316">
                                            <p:txEl>
                                              <p:charRg st="0" end="12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17">
                                            <p:txEl>
                                              <p:charRg st="0" end="21"/>
                                            </p:txEl>
                                          </p:spTgt>
                                        </p:tgtEl>
                                        <p:attrNameLst>
                                          <p:attrName>style.visibility</p:attrName>
                                        </p:attrNameLst>
                                      </p:cBhvr>
                                      <p:to>
                                        <p:strVal val="visible"/>
                                      </p:to>
                                    </p:set>
                                    <p:animEffect transition="in" filter="wipe(left)">
                                      <p:cBhvr>
                                        <p:cTn id="18" dur="500"/>
                                        <p:tgtEl>
                                          <p:spTgt spid="13317">
                                            <p:txEl>
                                              <p:charRg st="0" end="2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8"/>
                                        </p:tgtEl>
                                        <p:attrNameLst>
                                          <p:attrName>style.visibility</p:attrName>
                                        </p:attrNameLst>
                                      </p:cBhvr>
                                      <p:to>
                                        <p:strVal val="visible"/>
                                      </p:to>
                                    </p:set>
                                    <p:anim calcmode="lin" valueType="num">
                                      <p:cBhvr additive="base">
                                        <p:cTn id="23" dur="500" fill="hold"/>
                                        <p:tgtEl>
                                          <p:spTgt spid="13318"/>
                                        </p:tgtEl>
                                        <p:attrNameLst>
                                          <p:attrName>ppt_x</p:attrName>
                                        </p:attrNameLst>
                                      </p:cBhvr>
                                      <p:tavLst>
                                        <p:tav tm="0">
                                          <p:val>
                                            <p:strVal val="0-#ppt_w/2"/>
                                          </p:val>
                                        </p:tav>
                                        <p:tav tm="100000">
                                          <p:val>
                                            <p:strVal val="#ppt_x"/>
                                          </p:val>
                                        </p:tav>
                                      </p:tavLst>
                                    </p:anim>
                                    <p:anim calcmode="lin" valueType="num">
                                      <p:cBhvr additive="base">
                                        <p:cTn id="24"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build="p"/>
      <p:bldP spid="13317" grpId="0" build="p"/>
      <p:bldP spid="133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7" name="Rectangle 3"/>
          <p:cNvSpPr>
            <a:spLocks noGrp="1"/>
          </p:cNvSpPr>
          <p:nvPr>
            <p:ph idx="1"/>
          </p:nvPr>
        </p:nvSpPr>
        <p:spPr>
          <a:xfrm>
            <a:off x="457200" y="1260475"/>
            <a:ext cx="8153400" cy="2895600"/>
          </a:xfrm>
          <a:ln/>
        </p:spPr>
        <p:txBody>
          <a:bodyPr vert="horz" wrap="square" lIns="91440" tIns="45720" rIns="91440" bIns="45720" anchor="t" anchorCtr="0"/>
          <a:p>
            <a:r>
              <a:rPr lang="zh-CN" altLang="en-US" dirty="0"/>
              <a:t>或与式的化简方法</a:t>
            </a:r>
            <a:endParaRPr lang="zh-CN" altLang="en-US" dirty="0"/>
          </a:p>
          <a:p>
            <a:pPr>
              <a:buNone/>
            </a:pPr>
            <a:r>
              <a:rPr lang="zh-CN" altLang="en-US" dirty="0"/>
              <a:t>    方法一：利用定理直接进行化简。</a:t>
            </a:r>
            <a:endParaRPr lang="zh-CN" altLang="en-US" dirty="0"/>
          </a:p>
          <a:p>
            <a:pPr>
              <a:buNone/>
            </a:pPr>
            <a:r>
              <a:rPr lang="zh-CN" altLang="en-US" dirty="0"/>
              <a:t>    方法二：利用两次对偶进行化简。</a:t>
            </a:r>
            <a:endParaRPr lang="zh-CN" altLang="en-US" dirty="0"/>
          </a:p>
          <a:p>
            <a:r>
              <a:rPr lang="zh-CN" altLang="en-US" b="1" dirty="0">
                <a:solidFill>
                  <a:srgbClr val="059508"/>
                </a:solidFill>
              </a:rPr>
              <a:t>常用定理</a:t>
            </a:r>
            <a:endParaRPr lang="zh-CN" altLang="en-US" b="1" dirty="0">
              <a:solidFill>
                <a:srgbClr val="059508"/>
              </a:solidFill>
            </a:endParaRPr>
          </a:p>
        </p:txBody>
      </p:sp>
      <p:grpSp>
        <p:nvGrpSpPr>
          <p:cNvPr id="2" name="Group 4"/>
          <p:cNvGrpSpPr/>
          <p:nvPr/>
        </p:nvGrpSpPr>
        <p:grpSpPr>
          <a:xfrm>
            <a:off x="838200" y="3770313"/>
            <a:ext cx="4953000" cy="774700"/>
            <a:chOff x="528" y="2640"/>
            <a:chExt cx="3120" cy="488"/>
          </a:xfrm>
        </p:grpSpPr>
        <p:sp>
          <p:nvSpPr>
            <p:cNvPr id="77836" name="Rectangle 5"/>
            <p:cNvSpPr/>
            <p:nvPr/>
          </p:nvSpPr>
          <p:spPr>
            <a:xfrm>
              <a:off x="528" y="2640"/>
              <a:ext cx="3120" cy="488"/>
            </a:xfrm>
            <a:prstGeom prst="rect">
              <a:avLst/>
            </a:prstGeom>
            <a:noFill/>
            <a:ln w="9525">
              <a:noFill/>
            </a:ln>
          </p:spPr>
          <p:txBody>
            <a:bodyPr lIns="90000" tIns="46800" rIns="90000" bIns="46800">
              <a:spAutoFit/>
            </a:bodyPr>
            <a:p>
              <a:pPr>
                <a:lnSpc>
                  <a:spcPct val="140000"/>
                </a:lnSpc>
                <a:buClr>
                  <a:schemeClr val="folHlink"/>
                </a:buClr>
                <a:buSzPct val="60000"/>
                <a:buFont typeface="Wingdings" panose="05000000000000000000" pitchFamily="2" charset="2"/>
              </a:pPr>
              <a:r>
                <a:rPr lang="zh-CN" altLang="en-US" sz="3200" dirty="0">
                  <a:latin typeface="Times New Roman" panose="02020603050405020304" pitchFamily="18" charset="0"/>
                  <a:ea typeface="楷体_GB2312" pitchFamily="49" charset="-122"/>
                </a:rPr>
                <a:t>定理</a:t>
              </a:r>
              <a:r>
                <a:rPr lang="en-US" altLang="zh-CN" sz="3200" dirty="0">
                  <a:latin typeface="Times New Roman" panose="02020603050405020304" pitchFamily="18" charset="0"/>
                  <a:ea typeface="楷体_GB2312" pitchFamily="49" charset="-122"/>
                </a:rPr>
                <a:t>1     (A+B)(A+B)=A</a:t>
              </a:r>
              <a:endParaRPr lang="en-US" altLang="zh-CN" sz="3200" dirty="0">
                <a:latin typeface="Times New Roman" panose="02020603050405020304" pitchFamily="18" charset="0"/>
                <a:ea typeface="楷体_GB2312" pitchFamily="49" charset="-122"/>
              </a:endParaRPr>
            </a:p>
          </p:txBody>
        </p:sp>
        <p:sp>
          <p:nvSpPr>
            <p:cNvPr id="77837" name="Line 6"/>
            <p:cNvSpPr/>
            <p:nvPr/>
          </p:nvSpPr>
          <p:spPr>
            <a:xfrm>
              <a:off x="2592" y="2784"/>
              <a:ext cx="144" cy="0"/>
            </a:xfrm>
            <a:prstGeom prst="line">
              <a:avLst/>
            </a:prstGeom>
            <a:ln w="9525" cap="flat" cmpd="sng">
              <a:solidFill>
                <a:schemeClr val="tx1"/>
              </a:solidFill>
              <a:prstDash val="solid"/>
              <a:headEnd type="none" w="med" len="med"/>
              <a:tailEnd type="none" w="med" len="med"/>
            </a:ln>
          </p:spPr>
        </p:sp>
      </p:grpSp>
      <p:sp>
        <p:nvSpPr>
          <p:cNvPr id="134151" name="Rectangle 7"/>
          <p:cNvSpPr/>
          <p:nvPr/>
        </p:nvSpPr>
        <p:spPr>
          <a:xfrm>
            <a:off x="838200" y="4379913"/>
            <a:ext cx="4876800" cy="774700"/>
          </a:xfrm>
          <a:prstGeom prst="rect">
            <a:avLst/>
          </a:prstGeom>
          <a:noFill/>
          <a:ln w="9525">
            <a:noFill/>
          </a:ln>
        </p:spPr>
        <p:txBody>
          <a:bodyPr lIns="90000" tIns="46800" rIns="90000" bIns="46800">
            <a:spAutoFit/>
          </a:bodyPr>
          <a:p>
            <a:pPr>
              <a:lnSpc>
                <a:spcPct val="140000"/>
              </a:lnSpc>
              <a:buClr>
                <a:schemeClr val="folHlink"/>
              </a:buClr>
              <a:buSzPct val="60000"/>
              <a:buFont typeface="Wingdings" panose="05000000000000000000" pitchFamily="2" charset="2"/>
            </a:pPr>
            <a:r>
              <a:rPr lang="zh-CN" altLang="en-US" sz="3200" dirty="0">
                <a:latin typeface="Times New Roman" panose="02020603050405020304" pitchFamily="18" charset="0"/>
                <a:ea typeface="楷体_GB2312" pitchFamily="49" charset="-122"/>
              </a:rPr>
              <a:t>定理</a:t>
            </a:r>
            <a:r>
              <a:rPr lang="en-US" altLang="zh-CN" sz="3200" dirty="0">
                <a:latin typeface="Times New Roman" panose="02020603050405020304" pitchFamily="18" charset="0"/>
                <a:ea typeface="楷体_GB2312" pitchFamily="49" charset="-122"/>
              </a:rPr>
              <a:t>2     A (A+B) =A</a:t>
            </a:r>
            <a:endParaRPr lang="en-US" altLang="zh-CN" sz="3200" dirty="0">
              <a:latin typeface="Times New Roman" panose="02020603050405020304" pitchFamily="18" charset="0"/>
              <a:ea typeface="楷体_GB2312" pitchFamily="49" charset="-122"/>
            </a:endParaRPr>
          </a:p>
        </p:txBody>
      </p:sp>
      <p:grpSp>
        <p:nvGrpSpPr>
          <p:cNvPr id="3" name="Group 8"/>
          <p:cNvGrpSpPr/>
          <p:nvPr/>
        </p:nvGrpSpPr>
        <p:grpSpPr>
          <a:xfrm>
            <a:off x="838200" y="4989513"/>
            <a:ext cx="4876800" cy="774700"/>
            <a:chOff x="528" y="3360"/>
            <a:chExt cx="3072" cy="488"/>
          </a:xfrm>
        </p:grpSpPr>
        <p:sp>
          <p:nvSpPr>
            <p:cNvPr id="77834" name="Rectangle 9"/>
            <p:cNvSpPr/>
            <p:nvPr/>
          </p:nvSpPr>
          <p:spPr>
            <a:xfrm>
              <a:off x="528" y="3360"/>
              <a:ext cx="3072" cy="488"/>
            </a:xfrm>
            <a:prstGeom prst="rect">
              <a:avLst/>
            </a:prstGeom>
            <a:noFill/>
            <a:ln w="9525">
              <a:noFill/>
            </a:ln>
          </p:spPr>
          <p:txBody>
            <a:bodyPr lIns="90000" tIns="46800" rIns="90000" bIns="46800">
              <a:spAutoFit/>
            </a:bodyPr>
            <a:p>
              <a:pPr>
                <a:lnSpc>
                  <a:spcPct val="140000"/>
                </a:lnSpc>
                <a:buClr>
                  <a:schemeClr val="folHlink"/>
                </a:buClr>
                <a:buSzPct val="60000"/>
                <a:buFont typeface="Wingdings" panose="05000000000000000000" pitchFamily="2" charset="2"/>
              </a:pPr>
              <a:r>
                <a:rPr lang="zh-CN" altLang="en-US" sz="3200" dirty="0">
                  <a:latin typeface="Times New Roman" panose="02020603050405020304" pitchFamily="18" charset="0"/>
                  <a:ea typeface="楷体_GB2312" pitchFamily="49" charset="-122"/>
                </a:rPr>
                <a:t>定理</a:t>
              </a:r>
              <a:r>
                <a:rPr lang="en-US" altLang="zh-CN" sz="3200" dirty="0">
                  <a:latin typeface="Times New Roman" panose="02020603050405020304" pitchFamily="18" charset="0"/>
                  <a:ea typeface="楷体_GB2312" pitchFamily="49" charset="-122"/>
                </a:rPr>
                <a:t>3     A (A+B) =AB</a:t>
              </a:r>
              <a:endParaRPr lang="en-US" altLang="zh-CN" sz="3200" dirty="0">
                <a:latin typeface="Times New Roman" panose="02020603050405020304" pitchFamily="18" charset="0"/>
                <a:ea typeface="楷体_GB2312" pitchFamily="49" charset="-122"/>
              </a:endParaRPr>
            </a:p>
          </p:txBody>
        </p:sp>
        <p:sp>
          <p:nvSpPr>
            <p:cNvPr id="77835" name="Line 10"/>
            <p:cNvSpPr/>
            <p:nvPr/>
          </p:nvSpPr>
          <p:spPr>
            <a:xfrm>
              <a:off x="1872" y="3504"/>
              <a:ext cx="192" cy="0"/>
            </a:xfrm>
            <a:prstGeom prst="line">
              <a:avLst/>
            </a:prstGeom>
            <a:ln w="9525" cap="flat" cmpd="sng">
              <a:solidFill>
                <a:schemeClr val="tx1"/>
              </a:solidFill>
              <a:prstDash val="solid"/>
              <a:headEnd type="none" w="med" len="med"/>
              <a:tailEnd type="none" w="med" len="med"/>
            </a:ln>
          </p:spPr>
        </p:sp>
      </p:grpSp>
      <p:grpSp>
        <p:nvGrpSpPr>
          <p:cNvPr id="4" name="Group 19"/>
          <p:cNvGrpSpPr/>
          <p:nvPr/>
        </p:nvGrpSpPr>
        <p:grpSpPr>
          <a:xfrm>
            <a:off x="865188" y="5619750"/>
            <a:ext cx="7929562" cy="774700"/>
            <a:chOff x="545" y="3540"/>
            <a:chExt cx="4995" cy="488"/>
          </a:xfrm>
        </p:grpSpPr>
        <p:sp>
          <p:nvSpPr>
            <p:cNvPr id="77831" name="Rectangle 13"/>
            <p:cNvSpPr/>
            <p:nvPr/>
          </p:nvSpPr>
          <p:spPr>
            <a:xfrm>
              <a:off x="545" y="3540"/>
              <a:ext cx="4995" cy="488"/>
            </a:xfrm>
            <a:prstGeom prst="rect">
              <a:avLst/>
            </a:prstGeom>
            <a:noFill/>
            <a:ln w="9525">
              <a:noFill/>
            </a:ln>
          </p:spPr>
          <p:txBody>
            <a:bodyPr lIns="90000" tIns="46800" rIns="90000" bIns="46800">
              <a:spAutoFit/>
            </a:bodyPr>
            <a:p>
              <a:pPr>
                <a:lnSpc>
                  <a:spcPct val="140000"/>
                </a:lnSpc>
                <a:buClr>
                  <a:schemeClr val="folHlink"/>
                </a:buClr>
                <a:buSzPct val="60000"/>
                <a:buFont typeface="Wingdings" panose="05000000000000000000" pitchFamily="2" charset="2"/>
              </a:pPr>
              <a:r>
                <a:rPr lang="zh-CN" altLang="en-US" sz="3200" dirty="0">
                  <a:latin typeface="Times New Roman" panose="02020603050405020304" pitchFamily="18" charset="0"/>
                  <a:ea typeface="楷体_GB2312" pitchFamily="49" charset="-122"/>
                </a:rPr>
                <a:t>定理</a:t>
              </a:r>
              <a:r>
                <a:rPr lang="en-US" altLang="zh-CN" sz="3200" dirty="0">
                  <a:latin typeface="Times New Roman" panose="02020603050405020304" pitchFamily="18" charset="0"/>
                  <a:ea typeface="楷体_GB2312" pitchFamily="49" charset="-122"/>
                </a:rPr>
                <a:t>4      (A+B)(A+C)+(B+C)</a:t>
              </a:r>
              <a:r>
                <a:rPr lang="zh-CN" altLang="en-US" sz="3200" dirty="0">
                  <a:latin typeface="Times New Roman" panose="02020603050405020304" pitchFamily="18" charset="0"/>
                  <a:ea typeface="楷体_GB2312" pitchFamily="49" charset="-122"/>
                </a:rPr>
                <a:t> </a:t>
              </a:r>
              <a:r>
                <a:rPr lang="en-US" altLang="zh-CN" sz="3200" dirty="0">
                  <a:latin typeface="Times New Roman" panose="02020603050405020304" pitchFamily="18" charset="0"/>
                  <a:ea typeface="楷体_GB2312" pitchFamily="49" charset="-122"/>
                </a:rPr>
                <a:t>=(A+B)(A+C)</a:t>
              </a:r>
              <a:endParaRPr lang="en-US" altLang="zh-CN" sz="3200" dirty="0">
                <a:latin typeface="Times New Roman" panose="02020603050405020304" pitchFamily="18" charset="0"/>
                <a:ea typeface="楷体_GB2312" pitchFamily="49" charset="-122"/>
              </a:endParaRPr>
            </a:p>
          </p:txBody>
        </p:sp>
        <p:sp>
          <p:nvSpPr>
            <p:cNvPr id="77832" name="Line 14"/>
            <p:cNvSpPr/>
            <p:nvPr/>
          </p:nvSpPr>
          <p:spPr>
            <a:xfrm>
              <a:off x="2345" y="3704"/>
              <a:ext cx="227" cy="0"/>
            </a:xfrm>
            <a:prstGeom prst="line">
              <a:avLst/>
            </a:prstGeom>
            <a:ln w="9525" cap="flat" cmpd="sng">
              <a:solidFill>
                <a:schemeClr val="tx1"/>
              </a:solidFill>
              <a:prstDash val="solid"/>
              <a:headEnd type="none" w="med" len="med"/>
              <a:tailEnd type="none" w="med" len="med"/>
            </a:ln>
          </p:spPr>
        </p:sp>
        <p:sp>
          <p:nvSpPr>
            <p:cNvPr id="77833" name="Line 18"/>
            <p:cNvSpPr/>
            <p:nvPr/>
          </p:nvSpPr>
          <p:spPr>
            <a:xfrm>
              <a:off x="4721" y="3720"/>
              <a:ext cx="227"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7">
                                            <p:txEl>
                                              <p:charRg st="0" end="9"/>
                                            </p:txEl>
                                          </p:spTgt>
                                        </p:tgtEl>
                                        <p:attrNameLst>
                                          <p:attrName>style.visibility</p:attrName>
                                        </p:attrNameLst>
                                      </p:cBhvr>
                                      <p:to>
                                        <p:strVal val="visible"/>
                                      </p:to>
                                    </p:set>
                                    <p:animEffect transition="in" filter="blinds(horizontal)">
                                      <p:cBhvr>
                                        <p:cTn id="7" dur="500"/>
                                        <p:tgtEl>
                                          <p:spTgt spid="13414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7">
                                            <p:txEl>
                                              <p:charRg st="9" end="29"/>
                                            </p:txEl>
                                          </p:spTgt>
                                        </p:tgtEl>
                                        <p:attrNameLst>
                                          <p:attrName>style.visibility</p:attrName>
                                        </p:attrNameLst>
                                      </p:cBhvr>
                                      <p:to>
                                        <p:strVal val="visible"/>
                                      </p:to>
                                    </p:set>
                                    <p:animEffect transition="in" filter="blinds(horizontal)">
                                      <p:cBhvr>
                                        <p:cTn id="12" dur="500"/>
                                        <p:tgtEl>
                                          <p:spTgt spid="134147">
                                            <p:txEl>
                                              <p:charRg st="9"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47">
                                            <p:txEl>
                                              <p:charRg st="29" end="49"/>
                                            </p:txEl>
                                          </p:spTgt>
                                        </p:tgtEl>
                                        <p:attrNameLst>
                                          <p:attrName>style.visibility</p:attrName>
                                        </p:attrNameLst>
                                      </p:cBhvr>
                                      <p:to>
                                        <p:strVal val="visible"/>
                                      </p:to>
                                    </p:set>
                                    <p:animEffect transition="in" filter="blinds(horizontal)">
                                      <p:cBhvr>
                                        <p:cTn id="17" dur="500"/>
                                        <p:tgtEl>
                                          <p:spTgt spid="134147">
                                            <p:txEl>
                                              <p:charRg st="29"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147">
                                            <p:txEl>
                                              <p:charRg st="49" end="54"/>
                                            </p:txEl>
                                          </p:spTgt>
                                        </p:tgtEl>
                                        <p:attrNameLst>
                                          <p:attrName>style.visibility</p:attrName>
                                        </p:attrNameLst>
                                      </p:cBhvr>
                                      <p:to>
                                        <p:strVal val="visible"/>
                                      </p:to>
                                    </p:set>
                                    <p:animEffect transition="in" filter="blinds(horizontal)">
                                      <p:cBhvr>
                                        <p:cTn id="22" dur="500"/>
                                        <p:tgtEl>
                                          <p:spTgt spid="134147">
                                            <p:txEl>
                                              <p:charRg st="49"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151"/>
                                        </p:tgtEl>
                                        <p:attrNameLst>
                                          <p:attrName>style.visibility</p:attrName>
                                        </p:attrNameLst>
                                      </p:cBhvr>
                                      <p:to>
                                        <p:strVal val="visible"/>
                                      </p:to>
                                    </p:set>
                                    <p:animEffect transition="in" filter="blinds(horizontal)">
                                      <p:cBhvr>
                                        <p:cTn id="32" dur="500"/>
                                        <p:tgtEl>
                                          <p:spTgt spid="1341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5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6"/>
          <p:cNvGrpSpPr/>
          <p:nvPr/>
        </p:nvGrpSpPr>
        <p:grpSpPr>
          <a:xfrm>
            <a:off x="950913" y="688975"/>
            <a:ext cx="5608637" cy="519113"/>
            <a:chOff x="599" y="434"/>
            <a:chExt cx="3533" cy="327"/>
          </a:xfrm>
        </p:grpSpPr>
        <p:sp>
          <p:nvSpPr>
            <p:cNvPr id="22547" name="Text Box 4"/>
            <p:cNvSpPr txBox="1"/>
            <p:nvPr/>
          </p:nvSpPr>
          <p:spPr>
            <a:xfrm>
              <a:off x="599" y="434"/>
              <a:ext cx="3533" cy="327"/>
            </a:xfrm>
            <a:prstGeom prst="rect">
              <a:avLst/>
            </a:prstGeom>
            <a:noFill/>
            <a:ln w="9525">
              <a:noFill/>
            </a:ln>
          </p:spPr>
          <p:txBody>
            <a:bodyPr wrap="none">
              <a:spAutoFit/>
            </a:bodyPr>
            <a:p>
              <a:r>
                <a:rPr lang="zh-CN" altLang="en-US" dirty="0">
                  <a:latin typeface="Times New Roman" panose="02020603050405020304" pitchFamily="18" charset="0"/>
                </a:rPr>
                <a:t>例：</a:t>
              </a:r>
              <a:r>
                <a:rPr lang="en-US" altLang="zh-CN" dirty="0">
                  <a:latin typeface="Times New Roman" panose="02020603050405020304" pitchFamily="18" charset="0"/>
                </a:rPr>
                <a:t>F = (A+B)(A+B)(B+C)(B+C+D)</a:t>
              </a:r>
              <a:endParaRPr lang="en-US" altLang="zh-CN" dirty="0">
                <a:latin typeface="Times New Roman" panose="02020603050405020304" pitchFamily="18" charset="0"/>
              </a:endParaRPr>
            </a:p>
          </p:txBody>
        </p:sp>
        <p:sp>
          <p:nvSpPr>
            <p:cNvPr id="22548" name="Line 5"/>
            <p:cNvSpPr/>
            <p:nvPr/>
          </p:nvSpPr>
          <p:spPr>
            <a:xfrm flipV="1">
              <a:off x="2408" y="483"/>
              <a:ext cx="161" cy="1"/>
            </a:xfrm>
            <a:prstGeom prst="line">
              <a:avLst/>
            </a:prstGeom>
            <a:ln w="9525" cap="flat" cmpd="sng">
              <a:solidFill>
                <a:schemeClr val="tx1"/>
              </a:solidFill>
              <a:prstDash val="solid"/>
              <a:headEnd type="none" w="med" len="med"/>
              <a:tailEnd type="none" w="med" len="med"/>
            </a:ln>
          </p:spPr>
        </p:sp>
      </p:grpSp>
      <p:sp>
        <p:nvSpPr>
          <p:cNvPr id="108551" name="Text Box 7"/>
          <p:cNvSpPr txBox="1"/>
          <p:nvPr/>
        </p:nvSpPr>
        <p:spPr>
          <a:xfrm>
            <a:off x="968375" y="1323975"/>
            <a:ext cx="889000" cy="519113"/>
          </a:xfrm>
          <a:prstGeom prst="rect">
            <a:avLst/>
          </a:prstGeom>
          <a:noFill/>
          <a:ln w="9525">
            <a:noFill/>
          </a:ln>
        </p:spPr>
        <p:txBody>
          <a:bodyPr wrap="none">
            <a:spAutoFit/>
          </a:bodyPr>
          <a:p>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grpSp>
        <p:nvGrpSpPr>
          <p:cNvPr id="3" name="Group 12"/>
          <p:cNvGrpSpPr/>
          <p:nvPr/>
        </p:nvGrpSpPr>
        <p:grpSpPr>
          <a:xfrm>
            <a:off x="2071688" y="1317625"/>
            <a:ext cx="4903787" cy="519113"/>
            <a:chOff x="1501" y="1153"/>
            <a:chExt cx="3089" cy="327"/>
          </a:xfrm>
        </p:grpSpPr>
        <p:sp>
          <p:nvSpPr>
            <p:cNvPr id="22545" name="Text Box 10"/>
            <p:cNvSpPr txBox="1"/>
            <p:nvPr/>
          </p:nvSpPr>
          <p:spPr>
            <a:xfrm>
              <a:off x="1501" y="1153"/>
              <a:ext cx="3089" cy="327"/>
            </a:xfrm>
            <a:prstGeom prst="rect">
              <a:avLst/>
            </a:prstGeom>
            <a:noFill/>
            <a:ln w="9525">
              <a:noFill/>
            </a:ln>
          </p:spPr>
          <p:txBody>
            <a:bodyPr wrap="none">
              <a:spAutoFit/>
            </a:bodyPr>
            <a:p>
              <a:r>
                <a:rPr lang="en-US" altLang="zh-CN" dirty="0">
                  <a:latin typeface="Times New Roman" panose="02020603050405020304" pitchFamily="18" charset="0"/>
                </a:rPr>
                <a:t>F = (A+B)(A+B)(B+C)(B+C+D)</a:t>
              </a:r>
              <a:endParaRPr lang="en-US" altLang="zh-CN" dirty="0">
                <a:latin typeface="Times New Roman" panose="02020603050405020304" pitchFamily="18" charset="0"/>
              </a:endParaRPr>
            </a:p>
          </p:txBody>
        </p:sp>
        <p:sp>
          <p:nvSpPr>
            <p:cNvPr id="22546" name="Line 11"/>
            <p:cNvSpPr/>
            <p:nvPr/>
          </p:nvSpPr>
          <p:spPr>
            <a:xfrm flipV="1">
              <a:off x="2862" y="1202"/>
              <a:ext cx="161" cy="1"/>
            </a:xfrm>
            <a:prstGeom prst="line">
              <a:avLst/>
            </a:prstGeom>
            <a:ln w="9525" cap="flat" cmpd="sng">
              <a:solidFill>
                <a:schemeClr val="tx1"/>
              </a:solidFill>
              <a:prstDash val="solid"/>
              <a:headEnd type="none" w="med" len="med"/>
              <a:tailEnd type="none" w="med" len="med"/>
            </a:ln>
          </p:spPr>
        </p:sp>
      </p:grpSp>
      <p:grpSp>
        <p:nvGrpSpPr>
          <p:cNvPr id="4" name="Group 16"/>
          <p:cNvGrpSpPr/>
          <p:nvPr/>
        </p:nvGrpSpPr>
        <p:grpSpPr>
          <a:xfrm>
            <a:off x="2393950" y="1876425"/>
            <a:ext cx="3395663" cy="519113"/>
            <a:chOff x="1451" y="1470"/>
            <a:chExt cx="2139" cy="327"/>
          </a:xfrm>
        </p:grpSpPr>
        <p:sp>
          <p:nvSpPr>
            <p:cNvPr id="22543" name="Text Box 13"/>
            <p:cNvSpPr txBox="1"/>
            <p:nvPr/>
          </p:nvSpPr>
          <p:spPr>
            <a:xfrm>
              <a:off x="1451" y="1470"/>
              <a:ext cx="2139" cy="327"/>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A+B)(A+B)(B+C)</a:t>
              </a:r>
              <a:endParaRPr lang="en-US" altLang="zh-CN" dirty="0">
                <a:latin typeface="Times New Roman" panose="02020603050405020304" pitchFamily="18" charset="0"/>
              </a:endParaRPr>
            </a:p>
          </p:txBody>
        </p:sp>
        <p:sp>
          <p:nvSpPr>
            <p:cNvPr id="22544" name="Line 15"/>
            <p:cNvSpPr/>
            <p:nvPr/>
          </p:nvSpPr>
          <p:spPr>
            <a:xfrm>
              <a:off x="2730" y="1509"/>
              <a:ext cx="138" cy="0"/>
            </a:xfrm>
            <a:prstGeom prst="line">
              <a:avLst/>
            </a:prstGeom>
            <a:ln w="9525" cap="flat" cmpd="sng">
              <a:solidFill>
                <a:schemeClr val="tx1"/>
              </a:solidFill>
              <a:prstDash val="solid"/>
              <a:headEnd type="none" w="med" len="med"/>
              <a:tailEnd type="none" w="med" len="med"/>
            </a:ln>
          </p:spPr>
        </p:sp>
      </p:grpSp>
      <p:sp>
        <p:nvSpPr>
          <p:cNvPr id="108561" name="Text Box 17"/>
          <p:cNvSpPr txBox="1"/>
          <p:nvPr/>
        </p:nvSpPr>
        <p:spPr>
          <a:xfrm>
            <a:off x="2449513" y="2427288"/>
            <a:ext cx="1730375" cy="519112"/>
          </a:xfrm>
          <a:prstGeom prst="rect">
            <a:avLst/>
          </a:prstGeom>
          <a:noFill/>
          <a:ln w="9525">
            <a:noFill/>
          </a:ln>
        </p:spPr>
        <p:txBody>
          <a:bodyPr wrap="none">
            <a:spAutoFit/>
          </a:bodyPr>
          <a:p>
            <a:r>
              <a:rPr lang="en-US" altLang="zh-CN" dirty="0">
                <a:latin typeface="Times New Roman" panose="02020603050405020304" pitchFamily="18" charset="0"/>
              </a:rPr>
              <a:t>=  A(B+C)</a:t>
            </a:r>
            <a:endParaRPr lang="en-US" altLang="zh-CN" dirty="0">
              <a:latin typeface="Times New Roman" panose="02020603050405020304" pitchFamily="18" charset="0"/>
            </a:endParaRPr>
          </a:p>
        </p:txBody>
      </p:sp>
      <p:sp>
        <p:nvSpPr>
          <p:cNvPr id="108593" name="Line 49"/>
          <p:cNvSpPr/>
          <p:nvPr/>
        </p:nvSpPr>
        <p:spPr>
          <a:xfrm>
            <a:off x="4645025" y="1828800"/>
            <a:ext cx="2176463" cy="0"/>
          </a:xfrm>
          <a:prstGeom prst="line">
            <a:avLst/>
          </a:prstGeom>
          <a:ln w="38100" cap="flat" cmpd="sng">
            <a:solidFill>
              <a:srgbClr val="FF6699"/>
            </a:solidFill>
            <a:prstDash val="solid"/>
            <a:headEnd type="none" w="med" len="med"/>
            <a:tailEnd type="none" w="med" len="med"/>
          </a:ln>
        </p:spPr>
      </p:sp>
      <p:sp>
        <p:nvSpPr>
          <p:cNvPr id="108594" name="Line 50"/>
          <p:cNvSpPr/>
          <p:nvPr/>
        </p:nvSpPr>
        <p:spPr>
          <a:xfrm>
            <a:off x="2871788" y="2378075"/>
            <a:ext cx="1846262" cy="0"/>
          </a:xfrm>
          <a:prstGeom prst="line">
            <a:avLst/>
          </a:prstGeom>
          <a:ln w="38100" cap="flat" cmpd="sng">
            <a:solidFill>
              <a:srgbClr val="FF6699"/>
            </a:solidFill>
            <a:prstDash val="solid"/>
            <a:headEnd type="none" w="med" len="med"/>
            <a:tailEnd type="none" w="med" len="med"/>
          </a:ln>
        </p:spPr>
      </p:sp>
      <p:grpSp>
        <p:nvGrpSpPr>
          <p:cNvPr id="5" name="Group 51"/>
          <p:cNvGrpSpPr/>
          <p:nvPr/>
        </p:nvGrpSpPr>
        <p:grpSpPr>
          <a:xfrm>
            <a:off x="685800" y="4092575"/>
            <a:ext cx="7043738" cy="1801813"/>
            <a:chOff x="720" y="816"/>
            <a:chExt cx="4437" cy="1135"/>
          </a:xfrm>
        </p:grpSpPr>
        <p:sp>
          <p:nvSpPr>
            <p:cNvPr id="22542" name="Text Box 52"/>
            <p:cNvSpPr txBox="1"/>
            <p:nvPr/>
          </p:nvSpPr>
          <p:spPr>
            <a:xfrm>
              <a:off x="720" y="876"/>
              <a:ext cx="432" cy="288"/>
            </a:xfrm>
            <a:prstGeom prst="rect">
              <a:avLst/>
            </a:prstGeom>
            <a:noFill/>
            <a:ln w="9525">
              <a:noFill/>
            </a:ln>
          </p:spPr>
          <p:txBody>
            <a:bodyPr>
              <a:spAutoFit/>
            </a:bodyPr>
            <a:p>
              <a:r>
                <a:rPr lang="zh-CN" altLang="en-US" sz="2400" b="1" dirty="0">
                  <a:latin typeface="Times New Roman" panose="02020603050405020304" pitchFamily="18" charset="0"/>
                </a:rPr>
                <a:t>解：</a:t>
              </a:r>
              <a:r>
                <a:rPr lang="zh-CN" altLang="en-US" sz="2400" dirty="0">
                  <a:latin typeface="Times New Roman" panose="02020603050405020304" pitchFamily="18" charset="0"/>
                </a:rPr>
                <a:t> </a:t>
              </a:r>
              <a:endParaRPr lang="zh-CN" altLang="en-US" sz="1800" dirty="0">
                <a:latin typeface="Garamond" panose="02020404030301010803" pitchFamily="18" charset="0"/>
              </a:endParaRPr>
            </a:p>
          </p:txBody>
        </p:sp>
        <p:graphicFrame>
          <p:nvGraphicFramePr>
            <p:cNvPr id="22531" name="Object 53"/>
            <p:cNvGraphicFramePr>
              <a:graphicFrameLocks noChangeAspect="1"/>
            </p:cNvGraphicFramePr>
            <p:nvPr/>
          </p:nvGraphicFramePr>
          <p:xfrm>
            <a:off x="1173" y="816"/>
            <a:ext cx="3984" cy="1135"/>
          </p:xfrm>
          <a:graphic>
            <a:graphicData uri="http://schemas.openxmlformats.org/presentationml/2006/ole">
              <mc:AlternateContent xmlns:mc="http://schemas.openxmlformats.org/markup-compatibility/2006">
                <mc:Choice xmlns:v="urn:schemas-microsoft-com:vml" Requires="v">
                  <p:oleObj spid="_x0000_s3188" name="" r:id="rId1" imgW="2590800" imgH="749300" progId="Equation.3">
                    <p:embed/>
                  </p:oleObj>
                </mc:Choice>
                <mc:Fallback>
                  <p:oleObj name="" r:id="rId1" imgW="2590800" imgH="749300" progId="Equation.3">
                    <p:embed/>
                    <p:pic>
                      <p:nvPicPr>
                        <p:cNvPr id="0" name="图片 3187"/>
                        <p:cNvPicPr/>
                        <p:nvPr/>
                      </p:nvPicPr>
                      <p:blipFill>
                        <a:blip r:embed="rId2">
                          <a:lum bright="-100000" contrast="-100000"/>
                        </a:blip>
                        <a:stretch>
                          <a:fillRect/>
                        </a:stretch>
                      </p:blipFill>
                      <p:spPr>
                        <a:xfrm>
                          <a:off x="1173" y="816"/>
                          <a:ext cx="3984" cy="1135"/>
                        </a:xfrm>
                        <a:prstGeom prst="rect">
                          <a:avLst/>
                        </a:prstGeom>
                        <a:solidFill>
                          <a:schemeClr val="bg1"/>
                        </a:solidFill>
                        <a:ln w="38100">
                          <a:noFill/>
                          <a:miter/>
                        </a:ln>
                      </p:spPr>
                    </p:pic>
                  </p:oleObj>
                </mc:Fallback>
              </mc:AlternateContent>
            </a:graphicData>
          </a:graphic>
        </p:graphicFrame>
      </p:grpSp>
      <p:grpSp>
        <p:nvGrpSpPr>
          <p:cNvPr id="6" name="Group 57"/>
          <p:cNvGrpSpPr/>
          <p:nvPr/>
        </p:nvGrpSpPr>
        <p:grpSpPr>
          <a:xfrm>
            <a:off x="692150" y="3314700"/>
            <a:ext cx="6507163" cy="552450"/>
            <a:chOff x="436" y="2088"/>
            <a:chExt cx="4099" cy="348"/>
          </a:xfrm>
        </p:grpSpPr>
        <p:graphicFrame>
          <p:nvGraphicFramePr>
            <p:cNvPr id="22530" name="Object 50"/>
            <p:cNvGraphicFramePr>
              <a:graphicFrameLocks noChangeAspect="1"/>
            </p:cNvGraphicFramePr>
            <p:nvPr/>
          </p:nvGraphicFramePr>
          <p:xfrm>
            <a:off x="971" y="2104"/>
            <a:ext cx="3564" cy="332"/>
          </p:xfrm>
          <a:graphic>
            <a:graphicData uri="http://schemas.openxmlformats.org/presentationml/2006/ole">
              <mc:AlternateContent xmlns:mc="http://schemas.openxmlformats.org/markup-compatibility/2006">
                <mc:Choice xmlns:v="urn:schemas-microsoft-com:vml" Requires="v">
                  <p:oleObj spid="_x0000_s3189" name="" r:id="rId3" imgW="2552700" imgH="241300" progId="Equation.3">
                    <p:embed/>
                  </p:oleObj>
                </mc:Choice>
                <mc:Fallback>
                  <p:oleObj name="" r:id="rId3" imgW="2552700" imgH="241300" progId="Equation.3">
                    <p:embed/>
                    <p:pic>
                      <p:nvPicPr>
                        <p:cNvPr id="0" name="图片 3188"/>
                        <p:cNvPicPr/>
                        <p:nvPr/>
                      </p:nvPicPr>
                      <p:blipFill>
                        <a:blip r:embed="rId4">
                          <a:lum bright="-100000" contrast="-100000"/>
                        </a:blip>
                        <a:stretch>
                          <a:fillRect/>
                        </a:stretch>
                      </p:blipFill>
                      <p:spPr>
                        <a:xfrm>
                          <a:off x="971" y="2104"/>
                          <a:ext cx="3564" cy="332"/>
                        </a:xfrm>
                        <a:prstGeom prst="rect">
                          <a:avLst/>
                        </a:prstGeom>
                        <a:solidFill>
                          <a:schemeClr val="bg1"/>
                        </a:solidFill>
                        <a:ln w="38100">
                          <a:noFill/>
                          <a:miter/>
                        </a:ln>
                      </p:spPr>
                    </p:pic>
                  </p:oleObj>
                </mc:Fallback>
              </mc:AlternateContent>
            </a:graphicData>
          </a:graphic>
        </p:graphicFrame>
        <p:sp>
          <p:nvSpPr>
            <p:cNvPr id="22541" name="Text Box 4"/>
            <p:cNvSpPr txBox="1"/>
            <p:nvPr/>
          </p:nvSpPr>
          <p:spPr>
            <a:xfrm>
              <a:off x="436" y="2088"/>
              <a:ext cx="564" cy="327"/>
            </a:xfrm>
            <a:prstGeom prst="rect">
              <a:avLst/>
            </a:prstGeom>
            <a:noFill/>
            <a:ln w="9525">
              <a:noFill/>
            </a:ln>
          </p:spPr>
          <p:txBody>
            <a:bodyPr wrap="none">
              <a:spAutoFit/>
            </a:bodyPr>
            <a:p>
              <a:r>
                <a:rPr lang="zh-CN" altLang="en-US" dirty="0">
                  <a:latin typeface="Times New Roman" panose="02020603050405020304" pitchFamily="18" charset="0"/>
                </a:rPr>
                <a:t>例：</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51"/>
                                        </p:tgtEl>
                                        <p:attrNameLst>
                                          <p:attrName>style.visibility</p:attrName>
                                        </p:attrNameLst>
                                      </p:cBhvr>
                                      <p:to>
                                        <p:strVal val="visible"/>
                                      </p:to>
                                    </p:set>
                                    <p:anim calcmode="lin" valueType="num">
                                      <p:cBhvr additive="base">
                                        <p:cTn id="13" dur="500" fill="hold"/>
                                        <p:tgtEl>
                                          <p:spTgt spid="108551"/>
                                        </p:tgtEl>
                                        <p:attrNameLst>
                                          <p:attrName>ppt_x</p:attrName>
                                        </p:attrNameLst>
                                      </p:cBhvr>
                                      <p:tavLst>
                                        <p:tav tm="0">
                                          <p:val>
                                            <p:strVal val="0-#ppt_w/2"/>
                                          </p:val>
                                        </p:tav>
                                        <p:tav tm="100000">
                                          <p:val>
                                            <p:strVal val="#ppt_x"/>
                                          </p:val>
                                        </p:tav>
                                      </p:tavLst>
                                    </p:anim>
                                    <p:anim calcmode="lin" valueType="num">
                                      <p:cBhvr additive="base">
                                        <p:cTn id="14" dur="500" fill="hold"/>
                                        <p:tgtEl>
                                          <p:spTgt spid="1085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8593"/>
                                        </p:tgtEl>
                                        <p:attrNameLst>
                                          <p:attrName>style.visibility</p:attrName>
                                        </p:attrNameLst>
                                      </p:cBhvr>
                                      <p:to>
                                        <p:strVal val="visible"/>
                                      </p:to>
                                    </p:set>
                                    <p:anim calcmode="lin" valueType="num">
                                      <p:cBhvr additive="base">
                                        <p:cTn id="25" dur="500" fill="hold"/>
                                        <p:tgtEl>
                                          <p:spTgt spid="108593"/>
                                        </p:tgtEl>
                                        <p:attrNameLst>
                                          <p:attrName>ppt_x</p:attrName>
                                        </p:attrNameLst>
                                      </p:cBhvr>
                                      <p:tavLst>
                                        <p:tav tm="0">
                                          <p:val>
                                            <p:strVal val="0-#ppt_w/2"/>
                                          </p:val>
                                        </p:tav>
                                        <p:tav tm="100000">
                                          <p:val>
                                            <p:strVal val="#ppt_x"/>
                                          </p:val>
                                        </p:tav>
                                      </p:tavLst>
                                    </p:anim>
                                    <p:anim calcmode="lin" valueType="num">
                                      <p:cBhvr additive="base">
                                        <p:cTn id="26" dur="500" fill="hold"/>
                                        <p:tgtEl>
                                          <p:spTgt spid="10859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8594"/>
                                        </p:tgtEl>
                                        <p:attrNameLst>
                                          <p:attrName>style.visibility</p:attrName>
                                        </p:attrNameLst>
                                      </p:cBhvr>
                                      <p:to>
                                        <p:strVal val="visible"/>
                                      </p:to>
                                    </p:set>
                                    <p:anim calcmode="lin" valueType="num">
                                      <p:cBhvr additive="base">
                                        <p:cTn id="37" dur="500" fill="hold"/>
                                        <p:tgtEl>
                                          <p:spTgt spid="108594"/>
                                        </p:tgtEl>
                                        <p:attrNameLst>
                                          <p:attrName>ppt_x</p:attrName>
                                        </p:attrNameLst>
                                      </p:cBhvr>
                                      <p:tavLst>
                                        <p:tav tm="0">
                                          <p:val>
                                            <p:strVal val="0-#ppt_w/2"/>
                                          </p:val>
                                        </p:tav>
                                        <p:tav tm="100000">
                                          <p:val>
                                            <p:strVal val="#ppt_x"/>
                                          </p:val>
                                        </p:tav>
                                      </p:tavLst>
                                    </p:anim>
                                    <p:anim calcmode="lin" valueType="num">
                                      <p:cBhvr additive="base">
                                        <p:cTn id="38" dur="500" fill="hold"/>
                                        <p:tgtEl>
                                          <p:spTgt spid="10859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8561"/>
                                        </p:tgtEl>
                                        <p:attrNameLst>
                                          <p:attrName>style.visibility</p:attrName>
                                        </p:attrNameLst>
                                      </p:cBhvr>
                                      <p:to>
                                        <p:strVal val="visible"/>
                                      </p:to>
                                    </p:set>
                                    <p:anim calcmode="lin" valueType="num">
                                      <p:cBhvr additive="base">
                                        <p:cTn id="43" dur="500" fill="hold"/>
                                        <p:tgtEl>
                                          <p:spTgt spid="108561"/>
                                        </p:tgtEl>
                                        <p:attrNameLst>
                                          <p:attrName>ppt_x</p:attrName>
                                        </p:attrNameLst>
                                      </p:cBhvr>
                                      <p:tavLst>
                                        <p:tav tm="0">
                                          <p:val>
                                            <p:strVal val="0-#ppt_w/2"/>
                                          </p:val>
                                        </p:tav>
                                        <p:tav tm="100000">
                                          <p:val>
                                            <p:strVal val="#ppt_x"/>
                                          </p:val>
                                        </p:tav>
                                      </p:tavLst>
                                    </p:anim>
                                    <p:anim calcmode="lin" valueType="num">
                                      <p:cBhvr additive="base">
                                        <p:cTn id="44" dur="500" fill="hold"/>
                                        <p:tgtEl>
                                          <p:spTgt spid="10856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P spid="1085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1" name="Rectangle 3"/>
          <p:cNvSpPr>
            <a:spLocks noGrp="1"/>
          </p:cNvSpPr>
          <p:nvPr>
            <p:ph idx="1"/>
          </p:nvPr>
        </p:nvSpPr>
        <p:spPr>
          <a:xfrm>
            <a:off x="457200" y="947738"/>
            <a:ext cx="8229600" cy="3886200"/>
          </a:xfrm>
          <a:ln/>
        </p:spPr>
        <p:txBody>
          <a:bodyPr vert="horz" wrap="square" lIns="91440" tIns="45720" rIns="91440" bIns="45720" anchor="t" anchorCtr="0"/>
          <a:p>
            <a:pPr marL="0" indent="0">
              <a:lnSpc>
                <a:spcPct val="150000"/>
              </a:lnSpc>
            </a:pPr>
            <a:r>
              <a:rPr lang="zh-CN" altLang="en-US" dirty="0"/>
              <a:t> 两次对偶法： </a:t>
            </a:r>
            <a:endParaRPr lang="zh-CN" altLang="en-US" dirty="0"/>
          </a:p>
          <a:p>
            <a:pPr marL="0" indent="0">
              <a:lnSpc>
                <a:spcPct val="150000"/>
              </a:lnSpc>
              <a:buNone/>
            </a:pPr>
            <a:r>
              <a:rPr lang="zh-CN" altLang="en-US" b="1" dirty="0"/>
              <a:t>    </a:t>
            </a:r>
            <a:r>
              <a:rPr lang="en-US" altLang="zh-CN" b="1" dirty="0"/>
              <a:t>Step1 </a:t>
            </a:r>
            <a:r>
              <a:rPr lang="zh-CN" altLang="en-US" b="1" dirty="0"/>
              <a:t>：</a:t>
            </a:r>
            <a:r>
              <a:rPr lang="zh-CN" altLang="en-US" dirty="0"/>
              <a:t>对“或</a:t>
            </a:r>
            <a:r>
              <a:rPr lang="en-US" altLang="zh-CN" dirty="0"/>
              <a:t>-</a:t>
            </a:r>
            <a:r>
              <a:rPr lang="zh-CN" altLang="en-US" dirty="0"/>
              <a:t>与”表达式表示的函数</a:t>
            </a:r>
            <a:r>
              <a:rPr lang="en-US" altLang="zh-CN" dirty="0"/>
              <a:t>F</a:t>
            </a:r>
            <a:r>
              <a:rPr lang="zh-CN" altLang="en-US" dirty="0"/>
              <a:t>求对偶，得到“与</a:t>
            </a:r>
            <a:r>
              <a:rPr lang="en-US" altLang="zh-CN" dirty="0"/>
              <a:t>-</a:t>
            </a:r>
            <a:r>
              <a:rPr lang="zh-CN" altLang="en-US" dirty="0"/>
              <a:t>或”表达式</a:t>
            </a:r>
            <a:r>
              <a:rPr lang="en-US" altLang="zh-CN" dirty="0"/>
              <a:t>F’</a:t>
            </a:r>
            <a:r>
              <a:rPr lang="zh-CN" altLang="en-US" dirty="0"/>
              <a:t>； </a:t>
            </a:r>
            <a:endParaRPr lang="zh-CN" altLang="en-US" dirty="0"/>
          </a:p>
          <a:p>
            <a:pPr marL="0" indent="0" algn="just">
              <a:lnSpc>
                <a:spcPct val="150000"/>
              </a:lnSpc>
              <a:buNone/>
            </a:pPr>
            <a:r>
              <a:rPr lang="zh-CN" altLang="en-US" b="1" dirty="0"/>
              <a:t>    </a:t>
            </a:r>
            <a:r>
              <a:rPr lang="en-US" altLang="zh-CN" b="1" dirty="0"/>
              <a:t>Step2 </a:t>
            </a:r>
            <a:r>
              <a:rPr lang="zh-CN" altLang="en-US" b="1" dirty="0"/>
              <a:t>：</a:t>
            </a:r>
            <a:r>
              <a:rPr lang="zh-CN" altLang="en-US" dirty="0"/>
              <a:t>求出</a:t>
            </a:r>
            <a:r>
              <a:rPr lang="en-US" altLang="zh-CN" dirty="0"/>
              <a:t>F’</a:t>
            </a:r>
            <a:r>
              <a:rPr lang="zh-CN" altLang="en-US" dirty="0"/>
              <a:t>的最简“与</a:t>
            </a:r>
            <a:r>
              <a:rPr lang="en-US" altLang="zh-CN" dirty="0"/>
              <a:t>-</a:t>
            </a:r>
            <a:r>
              <a:rPr lang="zh-CN" altLang="en-US" dirty="0"/>
              <a:t>或”表达式； </a:t>
            </a:r>
            <a:endParaRPr lang="zh-CN" altLang="en-US" dirty="0"/>
          </a:p>
          <a:p>
            <a:pPr marL="0" indent="0">
              <a:lnSpc>
                <a:spcPct val="150000"/>
              </a:lnSpc>
              <a:buNone/>
            </a:pPr>
            <a:r>
              <a:rPr lang="zh-CN" altLang="en-US" b="1" dirty="0"/>
              <a:t>    </a:t>
            </a:r>
            <a:r>
              <a:rPr lang="en-US" altLang="zh-CN" b="1" dirty="0"/>
              <a:t>Step3 </a:t>
            </a:r>
            <a:r>
              <a:rPr lang="zh-CN" altLang="en-US" b="1" dirty="0"/>
              <a:t>：</a:t>
            </a:r>
            <a:r>
              <a:rPr lang="zh-CN" altLang="en-US" dirty="0"/>
              <a:t>对</a:t>
            </a:r>
            <a:r>
              <a:rPr lang="en-US" altLang="zh-CN" dirty="0"/>
              <a:t>F’</a:t>
            </a:r>
            <a:r>
              <a:rPr lang="zh-CN" altLang="en-US" dirty="0"/>
              <a:t>再次求对偶</a:t>
            </a:r>
            <a:r>
              <a:rPr lang="en-US" altLang="zh-CN" dirty="0"/>
              <a:t>,</a:t>
            </a:r>
            <a:r>
              <a:rPr lang="zh-CN" altLang="en-US" dirty="0"/>
              <a:t>即可得到</a:t>
            </a:r>
            <a:r>
              <a:rPr lang="en-US" altLang="zh-CN" dirty="0"/>
              <a:t>F</a:t>
            </a:r>
            <a:r>
              <a:rPr lang="zh-CN" altLang="en-US" dirty="0"/>
              <a:t>的最简“或</a:t>
            </a:r>
            <a:r>
              <a:rPr lang="en-US" altLang="zh-CN" dirty="0"/>
              <a:t>-</a:t>
            </a:r>
            <a:r>
              <a:rPr lang="zh-CN" altLang="en-US" dirty="0"/>
              <a:t>与”表达式。 </a:t>
            </a:r>
            <a:endParaRPr lang="zh-CN" altLang="en-US" dirty="0"/>
          </a:p>
          <a:p>
            <a:pPr marL="0" indent="0">
              <a:lnSpc>
                <a:spcPct val="150000"/>
              </a:lnSpc>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1">
                                            <p:txEl>
                                              <p:charRg st="0" end="9"/>
                                            </p:txEl>
                                          </p:spTgt>
                                        </p:tgtEl>
                                        <p:attrNameLst>
                                          <p:attrName>style.visibility</p:attrName>
                                        </p:attrNameLst>
                                      </p:cBhvr>
                                      <p:to>
                                        <p:strVal val="visible"/>
                                      </p:to>
                                    </p:set>
                                    <p:animEffect transition="in" filter="checkerboard(across)">
                                      <p:cBhvr>
                                        <p:cTn id="7" dur="500"/>
                                        <p:tgtEl>
                                          <p:spTgt spid="13517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5171">
                                            <p:txEl>
                                              <p:charRg st="9" end="54"/>
                                            </p:txEl>
                                          </p:spTgt>
                                        </p:tgtEl>
                                        <p:attrNameLst>
                                          <p:attrName>style.visibility</p:attrName>
                                        </p:attrNameLst>
                                      </p:cBhvr>
                                      <p:to>
                                        <p:strVal val="visible"/>
                                      </p:to>
                                    </p:set>
                                    <p:animEffect transition="in" filter="checkerboard(across)">
                                      <p:cBhvr>
                                        <p:cTn id="12" dur="500"/>
                                        <p:tgtEl>
                                          <p:spTgt spid="135171">
                                            <p:txEl>
                                              <p:charRg st="9"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5171">
                                            <p:txEl>
                                              <p:charRg st="54" end="83"/>
                                            </p:txEl>
                                          </p:spTgt>
                                        </p:tgtEl>
                                        <p:attrNameLst>
                                          <p:attrName>style.visibility</p:attrName>
                                        </p:attrNameLst>
                                      </p:cBhvr>
                                      <p:to>
                                        <p:strVal val="visible"/>
                                      </p:to>
                                    </p:set>
                                    <p:animEffect transition="in" filter="checkerboard(across)">
                                      <p:cBhvr>
                                        <p:cTn id="17" dur="500"/>
                                        <p:tgtEl>
                                          <p:spTgt spid="135171">
                                            <p:txEl>
                                              <p:charRg st="54"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5171">
                                            <p:txEl>
                                              <p:charRg st="83" end="122"/>
                                            </p:txEl>
                                          </p:spTgt>
                                        </p:tgtEl>
                                        <p:attrNameLst>
                                          <p:attrName>style.visibility</p:attrName>
                                        </p:attrNameLst>
                                      </p:cBhvr>
                                      <p:to>
                                        <p:strVal val="visible"/>
                                      </p:to>
                                    </p:set>
                                    <p:animEffect transition="in" filter="checkerboard(across)">
                                      <p:cBhvr>
                                        <p:cTn id="22" dur="500"/>
                                        <p:tgtEl>
                                          <p:spTgt spid="135171">
                                            <p:txEl>
                                              <p:charRg st="83"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2"/>
          <p:cNvGrpSpPr/>
          <p:nvPr/>
        </p:nvGrpSpPr>
        <p:grpSpPr>
          <a:xfrm>
            <a:off x="933450" y="1157288"/>
            <a:ext cx="5178425" cy="519112"/>
            <a:chOff x="622" y="2288"/>
            <a:chExt cx="3262" cy="327"/>
          </a:xfrm>
        </p:grpSpPr>
        <p:sp>
          <p:nvSpPr>
            <p:cNvPr id="79904" name="Text Box 18"/>
            <p:cNvSpPr txBox="1"/>
            <p:nvPr/>
          </p:nvSpPr>
          <p:spPr>
            <a:xfrm>
              <a:off x="622" y="2288"/>
              <a:ext cx="3262" cy="327"/>
            </a:xfrm>
            <a:prstGeom prst="rect">
              <a:avLst/>
            </a:prstGeom>
            <a:noFill/>
            <a:ln w="9525">
              <a:noFill/>
            </a:ln>
          </p:spPr>
          <p:txBody>
            <a:bodyPr wrap="none">
              <a:spAutoFit/>
            </a:bodyPr>
            <a:p>
              <a:r>
                <a:rPr lang="zh-CN" altLang="en-US" dirty="0">
                  <a:latin typeface="Times New Roman" panose="02020603050405020304" pitchFamily="18" charset="0"/>
                </a:rPr>
                <a:t>例：</a:t>
              </a:r>
              <a:r>
                <a:rPr lang="en-US" altLang="zh-CN" dirty="0">
                  <a:latin typeface="Times New Roman" panose="02020603050405020304" pitchFamily="18" charset="0"/>
                </a:rPr>
                <a:t>F = (A+B)(A+B)(B+C)(A+C)</a:t>
              </a:r>
              <a:endParaRPr lang="en-US" altLang="zh-CN" dirty="0">
                <a:latin typeface="Times New Roman" panose="02020603050405020304" pitchFamily="18" charset="0"/>
              </a:endParaRPr>
            </a:p>
          </p:txBody>
        </p:sp>
        <p:sp>
          <p:nvSpPr>
            <p:cNvPr id="79905" name="Line 19"/>
            <p:cNvSpPr/>
            <p:nvPr/>
          </p:nvSpPr>
          <p:spPr>
            <a:xfrm>
              <a:off x="1832" y="2339"/>
              <a:ext cx="149" cy="0"/>
            </a:xfrm>
            <a:prstGeom prst="line">
              <a:avLst/>
            </a:prstGeom>
            <a:ln w="9525" cap="flat" cmpd="sng">
              <a:solidFill>
                <a:schemeClr val="tx1"/>
              </a:solidFill>
              <a:prstDash val="solid"/>
              <a:headEnd type="none" w="med" len="med"/>
              <a:tailEnd type="none" w="med" len="med"/>
            </a:ln>
          </p:spPr>
        </p:sp>
        <p:sp>
          <p:nvSpPr>
            <p:cNvPr id="79906" name="Line 20"/>
            <p:cNvSpPr/>
            <p:nvPr/>
          </p:nvSpPr>
          <p:spPr>
            <a:xfrm>
              <a:off x="2170" y="2343"/>
              <a:ext cx="149" cy="0"/>
            </a:xfrm>
            <a:prstGeom prst="line">
              <a:avLst/>
            </a:prstGeom>
            <a:ln w="9525" cap="flat" cmpd="sng">
              <a:solidFill>
                <a:schemeClr val="tx1"/>
              </a:solidFill>
              <a:prstDash val="solid"/>
              <a:headEnd type="none" w="med" len="med"/>
              <a:tailEnd type="none" w="med" len="med"/>
            </a:ln>
          </p:spPr>
        </p:sp>
        <p:sp>
          <p:nvSpPr>
            <p:cNvPr id="79907" name="Line 21"/>
            <p:cNvSpPr/>
            <p:nvPr/>
          </p:nvSpPr>
          <p:spPr>
            <a:xfrm>
              <a:off x="3304" y="2324"/>
              <a:ext cx="149" cy="0"/>
            </a:xfrm>
            <a:prstGeom prst="line">
              <a:avLst/>
            </a:prstGeom>
            <a:ln w="9525" cap="flat" cmpd="sng">
              <a:solidFill>
                <a:schemeClr val="tx1"/>
              </a:solidFill>
              <a:prstDash val="solid"/>
              <a:headEnd type="none" w="med" len="med"/>
              <a:tailEnd type="none" w="med" len="med"/>
            </a:ln>
          </p:spPr>
        </p:sp>
      </p:grpSp>
      <p:sp>
        <p:nvSpPr>
          <p:cNvPr id="108567" name="Text Box 23"/>
          <p:cNvSpPr txBox="1"/>
          <p:nvPr/>
        </p:nvSpPr>
        <p:spPr>
          <a:xfrm>
            <a:off x="1066800" y="1779588"/>
            <a:ext cx="895350" cy="519112"/>
          </a:xfrm>
          <a:prstGeom prst="rect">
            <a:avLst/>
          </a:prstGeom>
          <a:noFill/>
          <a:ln w="9525">
            <a:noFill/>
          </a:ln>
        </p:spPr>
        <p:txBody>
          <a:bodyPr wrap="none">
            <a:spAutoFit/>
          </a:bodyPr>
          <a:p>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grpSp>
        <p:nvGrpSpPr>
          <p:cNvPr id="3" name="Group 29"/>
          <p:cNvGrpSpPr/>
          <p:nvPr/>
        </p:nvGrpSpPr>
        <p:grpSpPr>
          <a:xfrm>
            <a:off x="2046288" y="1797050"/>
            <a:ext cx="3492500" cy="519113"/>
            <a:chOff x="1036" y="2737"/>
            <a:chExt cx="2200" cy="327"/>
          </a:xfrm>
        </p:grpSpPr>
        <p:sp>
          <p:nvSpPr>
            <p:cNvPr id="79900" name="Text Box 24"/>
            <p:cNvSpPr txBox="1"/>
            <p:nvPr/>
          </p:nvSpPr>
          <p:spPr>
            <a:xfrm>
              <a:off x="1036" y="2737"/>
              <a:ext cx="2200" cy="327"/>
            </a:xfrm>
            <a:prstGeom prst="rect">
              <a:avLst/>
            </a:prstGeom>
            <a:noFill/>
            <a:ln w="9525">
              <a:noFill/>
            </a:ln>
          </p:spPr>
          <p:txBody>
            <a:bodyPr wrap="none">
              <a:spAutoFit/>
            </a:bodyPr>
            <a:p>
              <a:r>
                <a:rPr lang="en-US" altLang="zh-CN" dirty="0">
                  <a:latin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 AB+AB+BC+AC</a:t>
              </a:r>
              <a:endParaRPr lang="en-US" altLang="zh-CN" dirty="0">
                <a:latin typeface="Times New Roman" panose="02020603050405020304" pitchFamily="18" charset="0"/>
              </a:endParaRPr>
            </a:p>
          </p:txBody>
        </p:sp>
        <p:sp>
          <p:nvSpPr>
            <p:cNvPr id="79901" name="Line 26"/>
            <p:cNvSpPr/>
            <p:nvPr/>
          </p:nvSpPr>
          <p:spPr>
            <a:xfrm>
              <a:off x="1693" y="2788"/>
              <a:ext cx="127" cy="0"/>
            </a:xfrm>
            <a:prstGeom prst="line">
              <a:avLst/>
            </a:prstGeom>
            <a:ln w="9525" cap="flat" cmpd="sng">
              <a:solidFill>
                <a:schemeClr val="tx1"/>
              </a:solidFill>
              <a:prstDash val="solid"/>
              <a:headEnd type="none" w="med" len="med"/>
              <a:tailEnd type="none" w="med" len="med"/>
            </a:ln>
          </p:spPr>
        </p:sp>
        <p:sp>
          <p:nvSpPr>
            <p:cNvPr id="79902" name="Line 27"/>
            <p:cNvSpPr/>
            <p:nvPr/>
          </p:nvSpPr>
          <p:spPr>
            <a:xfrm>
              <a:off x="1981" y="2788"/>
              <a:ext cx="139" cy="0"/>
            </a:xfrm>
            <a:prstGeom prst="line">
              <a:avLst/>
            </a:prstGeom>
            <a:ln w="9525" cap="flat" cmpd="sng">
              <a:solidFill>
                <a:schemeClr val="tx1"/>
              </a:solidFill>
              <a:prstDash val="solid"/>
              <a:headEnd type="none" w="med" len="med"/>
              <a:tailEnd type="none" w="med" len="med"/>
            </a:ln>
          </p:spPr>
        </p:sp>
        <p:sp>
          <p:nvSpPr>
            <p:cNvPr id="79903" name="Line 28"/>
            <p:cNvSpPr/>
            <p:nvPr/>
          </p:nvSpPr>
          <p:spPr>
            <a:xfrm>
              <a:off x="2845" y="2788"/>
              <a:ext cx="139" cy="0"/>
            </a:xfrm>
            <a:prstGeom prst="line">
              <a:avLst/>
            </a:prstGeom>
            <a:ln w="9525" cap="flat" cmpd="sng">
              <a:solidFill>
                <a:schemeClr val="tx1"/>
              </a:solidFill>
              <a:prstDash val="solid"/>
              <a:headEnd type="none" w="med" len="med"/>
              <a:tailEnd type="none" w="med" len="med"/>
            </a:ln>
          </p:spPr>
        </p:sp>
      </p:grpSp>
      <p:grpSp>
        <p:nvGrpSpPr>
          <p:cNvPr id="4" name="Group 34"/>
          <p:cNvGrpSpPr/>
          <p:nvPr/>
        </p:nvGrpSpPr>
        <p:grpSpPr>
          <a:xfrm>
            <a:off x="2466975" y="2365375"/>
            <a:ext cx="3028950" cy="519113"/>
            <a:chOff x="1301" y="3095"/>
            <a:chExt cx="1908" cy="327"/>
          </a:xfrm>
        </p:grpSpPr>
        <p:sp>
          <p:nvSpPr>
            <p:cNvPr id="79896" name="Text Box 30"/>
            <p:cNvSpPr txBox="1"/>
            <p:nvPr/>
          </p:nvSpPr>
          <p:spPr>
            <a:xfrm>
              <a:off x="1301" y="3095"/>
              <a:ext cx="1908" cy="327"/>
            </a:xfrm>
            <a:prstGeom prst="rect">
              <a:avLst/>
            </a:prstGeom>
            <a:noFill/>
            <a:ln w="9525">
              <a:noFill/>
            </a:ln>
          </p:spPr>
          <p:txBody>
            <a:bodyPr wrap="none">
              <a:spAutoFit/>
            </a:bodyPr>
            <a:p>
              <a:r>
                <a:rPr lang="en-US" altLang="zh-CN" dirty="0">
                  <a:latin typeface="Times New Roman" panose="02020603050405020304" pitchFamily="18" charset="0"/>
                </a:rPr>
                <a:t>= AB+AB+(B+A)C</a:t>
              </a:r>
              <a:endParaRPr lang="en-US" altLang="zh-CN" dirty="0">
                <a:latin typeface="Times New Roman" panose="02020603050405020304" pitchFamily="18" charset="0"/>
              </a:endParaRPr>
            </a:p>
          </p:txBody>
        </p:sp>
        <p:sp>
          <p:nvSpPr>
            <p:cNvPr id="79897" name="Line 31"/>
            <p:cNvSpPr/>
            <p:nvPr/>
          </p:nvSpPr>
          <p:spPr>
            <a:xfrm>
              <a:off x="1693" y="3156"/>
              <a:ext cx="139" cy="0"/>
            </a:xfrm>
            <a:prstGeom prst="line">
              <a:avLst/>
            </a:prstGeom>
            <a:ln w="9525" cap="flat" cmpd="sng">
              <a:solidFill>
                <a:schemeClr val="tx1"/>
              </a:solidFill>
              <a:prstDash val="solid"/>
              <a:headEnd type="none" w="med" len="med"/>
              <a:tailEnd type="none" w="med" len="med"/>
            </a:ln>
          </p:spPr>
        </p:sp>
        <p:sp>
          <p:nvSpPr>
            <p:cNvPr id="79898" name="Line 32"/>
            <p:cNvSpPr/>
            <p:nvPr/>
          </p:nvSpPr>
          <p:spPr>
            <a:xfrm>
              <a:off x="1981" y="3156"/>
              <a:ext cx="150" cy="0"/>
            </a:xfrm>
            <a:prstGeom prst="line">
              <a:avLst/>
            </a:prstGeom>
            <a:ln w="9525" cap="flat" cmpd="sng">
              <a:solidFill>
                <a:schemeClr val="tx1"/>
              </a:solidFill>
              <a:prstDash val="solid"/>
              <a:headEnd type="none" w="med" len="med"/>
              <a:tailEnd type="none" w="med" len="med"/>
            </a:ln>
          </p:spPr>
        </p:sp>
        <p:sp>
          <p:nvSpPr>
            <p:cNvPr id="79899" name="Line 33"/>
            <p:cNvSpPr/>
            <p:nvPr/>
          </p:nvSpPr>
          <p:spPr>
            <a:xfrm>
              <a:off x="2788" y="3156"/>
              <a:ext cx="138" cy="0"/>
            </a:xfrm>
            <a:prstGeom prst="line">
              <a:avLst/>
            </a:prstGeom>
            <a:ln w="9525" cap="flat" cmpd="sng">
              <a:solidFill>
                <a:schemeClr val="tx1"/>
              </a:solidFill>
              <a:prstDash val="solid"/>
              <a:headEnd type="none" w="med" len="med"/>
              <a:tailEnd type="none" w="med" len="med"/>
            </a:ln>
          </p:spPr>
        </p:sp>
      </p:grpSp>
      <p:grpSp>
        <p:nvGrpSpPr>
          <p:cNvPr id="5" name="Group 40"/>
          <p:cNvGrpSpPr/>
          <p:nvPr/>
        </p:nvGrpSpPr>
        <p:grpSpPr>
          <a:xfrm>
            <a:off x="2486025" y="2895600"/>
            <a:ext cx="2501900" cy="519113"/>
            <a:chOff x="1336" y="3440"/>
            <a:chExt cx="1576" cy="339"/>
          </a:xfrm>
        </p:grpSpPr>
        <p:sp>
          <p:nvSpPr>
            <p:cNvPr id="79891" name="Text Box 35"/>
            <p:cNvSpPr txBox="1"/>
            <p:nvPr/>
          </p:nvSpPr>
          <p:spPr>
            <a:xfrm>
              <a:off x="1336" y="3440"/>
              <a:ext cx="1576" cy="339"/>
            </a:xfrm>
            <a:prstGeom prst="rect">
              <a:avLst/>
            </a:prstGeom>
            <a:noFill/>
            <a:ln w="9525">
              <a:noFill/>
            </a:ln>
          </p:spPr>
          <p:txBody>
            <a:bodyPr wrap="none">
              <a:spAutoFit/>
            </a:bodyPr>
            <a:p>
              <a:r>
                <a:rPr lang="en-US" altLang="zh-CN" dirty="0">
                  <a:latin typeface="Times New Roman" panose="02020603050405020304" pitchFamily="18" charset="0"/>
                </a:rPr>
                <a:t>=AB+AB+ABC</a:t>
              </a:r>
              <a:endParaRPr lang="en-US" altLang="zh-CN" dirty="0">
                <a:latin typeface="Times New Roman" panose="02020603050405020304" pitchFamily="18" charset="0"/>
              </a:endParaRPr>
            </a:p>
          </p:txBody>
        </p:sp>
        <p:sp>
          <p:nvSpPr>
            <p:cNvPr id="79892" name="Line 36"/>
            <p:cNvSpPr/>
            <p:nvPr/>
          </p:nvSpPr>
          <p:spPr>
            <a:xfrm>
              <a:off x="1682" y="3479"/>
              <a:ext cx="127" cy="0"/>
            </a:xfrm>
            <a:prstGeom prst="line">
              <a:avLst/>
            </a:prstGeom>
            <a:ln w="9525" cap="flat" cmpd="sng">
              <a:solidFill>
                <a:schemeClr val="tx1"/>
              </a:solidFill>
              <a:prstDash val="solid"/>
              <a:headEnd type="none" w="med" len="med"/>
              <a:tailEnd type="none" w="med" len="med"/>
            </a:ln>
          </p:spPr>
        </p:sp>
        <p:sp>
          <p:nvSpPr>
            <p:cNvPr id="79893" name="Line 37"/>
            <p:cNvSpPr/>
            <p:nvPr/>
          </p:nvSpPr>
          <p:spPr>
            <a:xfrm>
              <a:off x="1970" y="3479"/>
              <a:ext cx="138" cy="0"/>
            </a:xfrm>
            <a:prstGeom prst="line">
              <a:avLst/>
            </a:prstGeom>
            <a:ln w="9525" cap="flat" cmpd="sng">
              <a:solidFill>
                <a:schemeClr val="tx1"/>
              </a:solidFill>
              <a:prstDash val="solid"/>
              <a:headEnd type="none" w="med" len="med"/>
              <a:tailEnd type="none" w="med" len="med"/>
            </a:ln>
          </p:spPr>
        </p:sp>
        <p:sp>
          <p:nvSpPr>
            <p:cNvPr id="79894" name="Line 38"/>
            <p:cNvSpPr/>
            <p:nvPr/>
          </p:nvSpPr>
          <p:spPr>
            <a:xfrm>
              <a:off x="2557" y="3502"/>
              <a:ext cx="116" cy="0"/>
            </a:xfrm>
            <a:prstGeom prst="line">
              <a:avLst/>
            </a:prstGeom>
            <a:ln w="9525" cap="flat" cmpd="sng">
              <a:solidFill>
                <a:schemeClr val="tx1"/>
              </a:solidFill>
              <a:prstDash val="solid"/>
              <a:headEnd type="none" w="med" len="med"/>
              <a:tailEnd type="none" w="med" len="med"/>
            </a:ln>
          </p:spPr>
        </p:sp>
        <p:sp>
          <p:nvSpPr>
            <p:cNvPr id="79895" name="Line 39"/>
            <p:cNvSpPr/>
            <p:nvPr/>
          </p:nvSpPr>
          <p:spPr>
            <a:xfrm>
              <a:off x="2408" y="3468"/>
              <a:ext cx="288" cy="0"/>
            </a:xfrm>
            <a:prstGeom prst="line">
              <a:avLst/>
            </a:prstGeom>
            <a:ln w="9525" cap="flat" cmpd="sng">
              <a:solidFill>
                <a:schemeClr val="tx1"/>
              </a:solidFill>
              <a:prstDash val="solid"/>
              <a:headEnd type="none" w="med" len="med"/>
              <a:tailEnd type="none" w="med" len="med"/>
            </a:ln>
          </p:spPr>
        </p:sp>
      </p:grpSp>
      <p:grpSp>
        <p:nvGrpSpPr>
          <p:cNvPr id="6" name="Group 44"/>
          <p:cNvGrpSpPr/>
          <p:nvPr/>
        </p:nvGrpSpPr>
        <p:grpSpPr>
          <a:xfrm>
            <a:off x="2505075" y="3479800"/>
            <a:ext cx="2008188" cy="519113"/>
            <a:chOff x="1347" y="3717"/>
            <a:chExt cx="1265" cy="327"/>
          </a:xfrm>
        </p:grpSpPr>
        <p:sp>
          <p:nvSpPr>
            <p:cNvPr id="79888" name="Text Box 41"/>
            <p:cNvSpPr txBox="1"/>
            <p:nvPr/>
          </p:nvSpPr>
          <p:spPr>
            <a:xfrm>
              <a:off x="1347" y="3717"/>
              <a:ext cx="1265" cy="327"/>
            </a:xfrm>
            <a:prstGeom prst="rect">
              <a:avLst/>
            </a:prstGeom>
            <a:noFill/>
            <a:ln w="9525">
              <a:noFill/>
            </a:ln>
          </p:spPr>
          <p:txBody>
            <a:bodyPr wrap="none">
              <a:spAutoFit/>
            </a:bodyPr>
            <a:p>
              <a:r>
                <a:rPr lang="en-US" altLang="zh-CN" dirty="0">
                  <a:latin typeface="Times New Roman" panose="02020603050405020304" pitchFamily="18" charset="0"/>
                </a:rPr>
                <a:t>=AB+AB+C</a:t>
              </a:r>
              <a:endParaRPr lang="en-US" altLang="zh-CN" dirty="0">
                <a:latin typeface="Times New Roman" panose="02020603050405020304" pitchFamily="18" charset="0"/>
              </a:endParaRPr>
            </a:p>
          </p:txBody>
        </p:sp>
        <p:sp>
          <p:nvSpPr>
            <p:cNvPr id="79889" name="Line 42"/>
            <p:cNvSpPr/>
            <p:nvPr/>
          </p:nvSpPr>
          <p:spPr>
            <a:xfrm>
              <a:off x="1705" y="3779"/>
              <a:ext cx="127" cy="0"/>
            </a:xfrm>
            <a:prstGeom prst="line">
              <a:avLst/>
            </a:prstGeom>
            <a:ln w="9525" cap="flat" cmpd="sng">
              <a:solidFill>
                <a:schemeClr val="tx1"/>
              </a:solidFill>
              <a:prstDash val="solid"/>
              <a:headEnd type="none" w="med" len="med"/>
              <a:tailEnd type="none" w="med" len="med"/>
            </a:ln>
          </p:spPr>
        </p:sp>
        <p:sp>
          <p:nvSpPr>
            <p:cNvPr id="79890" name="Line 43"/>
            <p:cNvSpPr/>
            <p:nvPr/>
          </p:nvSpPr>
          <p:spPr>
            <a:xfrm>
              <a:off x="1981" y="3779"/>
              <a:ext cx="127" cy="0"/>
            </a:xfrm>
            <a:prstGeom prst="line">
              <a:avLst/>
            </a:prstGeom>
            <a:ln w="9525" cap="flat" cmpd="sng">
              <a:solidFill>
                <a:schemeClr val="tx1"/>
              </a:solidFill>
              <a:prstDash val="solid"/>
              <a:headEnd type="none" w="med" len="med"/>
              <a:tailEnd type="none" w="med" len="med"/>
            </a:ln>
          </p:spPr>
        </p:sp>
      </p:grpSp>
      <p:grpSp>
        <p:nvGrpSpPr>
          <p:cNvPr id="7" name="Group 48"/>
          <p:cNvGrpSpPr/>
          <p:nvPr/>
        </p:nvGrpSpPr>
        <p:grpSpPr>
          <a:xfrm>
            <a:off x="1371600" y="4081463"/>
            <a:ext cx="3763963" cy="519112"/>
            <a:chOff x="841" y="3751"/>
            <a:chExt cx="2371" cy="327"/>
          </a:xfrm>
        </p:grpSpPr>
        <p:sp>
          <p:nvSpPr>
            <p:cNvPr id="79885" name="Text Box 45"/>
            <p:cNvSpPr txBox="1"/>
            <p:nvPr/>
          </p:nvSpPr>
          <p:spPr>
            <a:xfrm>
              <a:off x="841" y="3751"/>
              <a:ext cx="2371" cy="327"/>
            </a:xfrm>
            <a:prstGeom prst="rect">
              <a:avLst/>
            </a:prstGeom>
            <a:noFill/>
            <a:ln w="9525">
              <a:noFill/>
            </a:ln>
          </p:spPr>
          <p:txBody>
            <a:bodyPr wrap="none">
              <a:spAutoFit/>
            </a:bodyPr>
            <a:p>
              <a:r>
                <a:rPr lang="en-US" altLang="zh-CN" dirty="0">
                  <a:latin typeface="Times New Roman" panose="02020603050405020304" pitchFamily="18" charset="0"/>
                </a:rPr>
                <a:t>F=(F</a:t>
              </a:r>
              <a:r>
                <a:rPr lang="en-US" altLang="zh-CN" dirty="0">
                  <a:latin typeface="Times New Roman" panose="02020603050405020304" pitchFamily="18" charset="0"/>
                  <a:cs typeface="Times New Roman" panose="02020603050405020304" pitchFamily="18" charset="0"/>
                </a:rPr>
                <a:t>´ )´=(A+B)(A+B)C</a:t>
              </a:r>
              <a:endParaRPr lang="en-US" altLang="zh-CN" dirty="0">
                <a:latin typeface="Times New Roman" panose="02020603050405020304" pitchFamily="18" charset="0"/>
                <a:ea typeface="Times New Roman" panose="02020603050405020304" pitchFamily="18" charset="0"/>
              </a:endParaRPr>
            </a:p>
          </p:txBody>
        </p:sp>
        <p:sp>
          <p:nvSpPr>
            <p:cNvPr id="79886" name="Line 46"/>
            <p:cNvSpPr/>
            <p:nvPr/>
          </p:nvSpPr>
          <p:spPr>
            <a:xfrm>
              <a:off x="2120" y="3813"/>
              <a:ext cx="138" cy="0"/>
            </a:xfrm>
            <a:prstGeom prst="line">
              <a:avLst/>
            </a:prstGeom>
            <a:ln w="9525" cap="flat" cmpd="sng">
              <a:solidFill>
                <a:schemeClr val="tx1"/>
              </a:solidFill>
              <a:prstDash val="solid"/>
              <a:headEnd type="none" w="med" len="med"/>
              <a:tailEnd type="none" w="med" len="med"/>
            </a:ln>
          </p:spPr>
        </p:sp>
        <p:sp>
          <p:nvSpPr>
            <p:cNvPr id="79887" name="Line 47"/>
            <p:cNvSpPr/>
            <p:nvPr/>
          </p:nvSpPr>
          <p:spPr>
            <a:xfrm>
              <a:off x="2419" y="3813"/>
              <a:ext cx="161" cy="0"/>
            </a:xfrm>
            <a:prstGeom prst="line">
              <a:avLst/>
            </a:prstGeom>
            <a:ln w="9525" cap="flat" cmpd="sng">
              <a:solidFill>
                <a:schemeClr val="tx1"/>
              </a:solidFill>
              <a:prstDash val="solid"/>
              <a:headEnd type="none" w="med" len="med"/>
              <a:tailEnd type="none" w="med" len="med"/>
            </a:ln>
          </p:spPr>
        </p:sp>
      </p:grpSp>
      <p:sp>
        <p:nvSpPr>
          <p:cNvPr id="108595" name="Line 51"/>
          <p:cNvSpPr/>
          <p:nvPr/>
        </p:nvSpPr>
        <p:spPr>
          <a:xfrm>
            <a:off x="4224338" y="2279650"/>
            <a:ext cx="1189037" cy="0"/>
          </a:xfrm>
          <a:prstGeom prst="line">
            <a:avLst/>
          </a:prstGeom>
          <a:ln w="38100" cap="flat" cmpd="sng">
            <a:solidFill>
              <a:srgbClr val="FF6699"/>
            </a:solidFill>
            <a:prstDash val="solid"/>
            <a:headEnd type="none" w="med" len="med"/>
            <a:tailEnd type="none" w="med" len="med"/>
          </a:ln>
        </p:spPr>
      </p:sp>
      <p:sp>
        <p:nvSpPr>
          <p:cNvPr id="108596" name="Line 52"/>
          <p:cNvSpPr/>
          <p:nvPr/>
        </p:nvSpPr>
        <p:spPr>
          <a:xfrm>
            <a:off x="4243388" y="2900363"/>
            <a:ext cx="1169987" cy="0"/>
          </a:xfrm>
          <a:prstGeom prst="line">
            <a:avLst/>
          </a:prstGeom>
          <a:ln w="38100" cap="flat" cmpd="sng">
            <a:solidFill>
              <a:srgbClr val="0066CC"/>
            </a:solidFill>
            <a:prstDash val="solid"/>
            <a:headEnd type="none" w="med" len="med"/>
            <a:tailEnd type="none" w="med" len="med"/>
          </a:ln>
        </p:spPr>
      </p:sp>
      <p:sp>
        <p:nvSpPr>
          <p:cNvPr id="108597" name="Line 53"/>
          <p:cNvSpPr/>
          <p:nvPr/>
        </p:nvSpPr>
        <p:spPr>
          <a:xfrm>
            <a:off x="2798763" y="3357563"/>
            <a:ext cx="457200" cy="0"/>
          </a:xfrm>
          <a:prstGeom prst="line">
            <a:avLst/>
          </a:prstGeom>
          <a:ln w="38100" cap="flat" cmpd="sng">
            <a:solidFill>
              <a:srgbClr val="FF6699"/>
            </a:solidFill>
            <a:prstDash val="solid"/>
            <a:headEnd type="none" w="med" len="med"/>
            <a:tailEnd type="none" w="med" len="med"/>
          </a:ln>
        </p:spPr>
      </p:sp>
      <p:sp>
        <p:nvSpPr>
          <p:cNvPr id="108598" name="Line 54"/>
          <p:cNvSpPr/>
          <p:nvPr/>
        </p:nvSpPr>
        <p:spPr>
          <a:xfrm>
            <a:off x="4187825" y="3376613"/>
            <a:ext cx="693738" cy="0"/>
          </a:xfrm>
          <a:prstGeom prst="line">
            <a:avLst/>
          </a:prstGeom>
          <a:ln w="38100" cap="flat" cmpd="sng">
            <a:solidFill>
              <a:srgbClr val="FF6699"/>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67"/>
                                        </p:tgtEl>
                                        <p:attrNameLst>
                                          <p:attrName>style.visibility</p:attrName>
                                        </p:attrNameLst>
                                      </p:cBhvr>
                                      <p:to>
                                        <p:strVal val="visible"/>
                                      </p:to>
                                    </p:set>
                                    <p:anim calcmode="lin" valueType="num">
                                      <p:cBhvr additive="base">
                                        <p:cTn id="13" dur="500" fill="hold"/>
                                        <p:tgtEl>
                                          <p:spTgt spid="108567"/>
                                        </p:tgtEl>
                                        <p:attrNameLst>
                                          <p:attrName>ppt_x</p:attrName>
                                        </p:attrNameLst>
                                      </p:cBhvr>
                                      <p:tavLst>
                                        <p:tav tm="0">
                                          <p:val>
                                            <p:strVal val="0-#ppt_w/2"/>
                                          </p:val>
                                        </p:tav>
                                        <p:tav tm="100000">
                                          <p:val>
                                            <p:strVal val="#ppt_x"/>
                                          </p:val>
                                        </p:tav>
                                      </p:tavLst>
                                    </p:anim>
                                    <p:anim calcmode="lin" valueType="num">
                                      <p:cBhvr additive="base">
                                        <p:cTn id="14" dur="500" fill="hold"/>
                                        <p:tgtEl>
                                          <p:spTgt spid="1085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8595"/>
                                        </p:tgtEl>
                                        <p:attrNameLst>
                                          <p:attrName>style.visibility</p:attrName>
                                        </p:attrNameLst>
                                      </p:cBhvr>
                                      <p:to>
                                        <p:strVal val="visible"/>
                                      </p:to>
                                    </p:set>
                                    <p:anim calcmode="lin" valueType="num">
                                      <p:cBhvr additive="base">
                                        <p:cTn id="25" dur="500" fill="hold"/>
                                        <p:tgtEl>
                                          <p:spTgt spid="108595"/>
                                        </p:tgtEl>
                                        <p:attrNameLst>
                                          <p:attrName>ppt_x</p:attrName>
                                        </p:attrNameLst>
                                      </p:cBhvr>
                                      <p:tavLst>
                                        <p:tav tm="0">
                                          <p:val>
                                            <p:strVal val="0-#ppt_w/2"/>
                                          </p:val>
                                        </p:tav>
                                        <p:tav tm="100000">
                                          <p:val>
                                            <p:strVal val="#ppt_x"/>
                                          </p:val>
                                        </p:tav>
                                      </p:tavLst>
                                    </p:anim>
                                    <p:anim calcmode="lin" valueType="num">
                                      <p:cBhvr additive="base">
                                        <p:cTn id="26" dur="500" fill="hold"/>
                                        <p:tgtEl>
                                          <p:spTgt spid="1085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8596"/>
                                        </p:tgtEl>
                                        <p:attrNameLst>
                                          <p:attrName>style.visibility</p:attrName>
                                        </p:attrNameLst>
                                      </p:cBhvr>
                                      <p:to>
                                        <p:strVal val="visible"/>
                                      </p:to>
                                    </p:set>
                                    <p:anim calcmode="lin" valueType="num">
                                      <p:cBhvr additive="base">
                                        <p:cTn id="37" dur="500" fill="hold"/>
                                        <p:tgtEl>
                                          <p:spTgt spid="108596"/>
                                        </p:tgtEl>
                                        <p:attrNameLst>
                                          <p:attrName>ppt_x</p:attrName>
                                        </p:attrNameLst>
                                      </p:cBhvr>
                                      <p:tavLst>
                                        <p:tav tm="0">
                                          <p:val>
                                            <p:strVal val="0-#ppt_w/2"/>
                                          </p:val>
                                        </p:tav>
                                        <p:tav tm="100000">
                                          <p:val>
                                            <p:strVal val="#ppt_x"/>
                                          </p:val>
                                        </p:tav>
                                      </p:tavLst>
                                    </p:anim>
                                    <p:anim calcmode="lin" valueType="num">
                                      <p:cBhvr additive="base">
                                        <p:cTn id="38" dur="500" fill="hold"/>
                                        <p:tgtEl>
                                          <p:spTgt spid="10859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8597"/>
                                        </p:tgtEl>
                                        <p:attrNameLst>
                                          <p:attrName>style.visibility</p:attrName>
                                        </p:attrNameLst>
                                      </p:cBhvr>
                                      <p:to>
                                        <p:strVal val="visible"/>
                                      </p:to>
                                    </p:set>
                                    <p:anim calcmode="lin" valueType="num">
                                      <p:cBhvr additive="base">
                                        <p:cTn id="49" dur="500" fill="hold"/>
                                        <p:tgtEl>
                                          <p:spTgt spid="108597"/>
                                        </p:tgtEl>
                                        <p:attrNameLst>
                                          <p:attrName>ppt_x</p:attrName>
                                        </p:attrNameLst>
                                      </p:cBhvr>
                                      <p:tavLst>
                                        <p:tav tm="0">
                                          <p:val>
                                            <p:strVal val="0-#ppt_w/2"/>
                                          </p:val>
                                        </p:tav>
                                        <p:tav tm="100000">
                                          <p:val>
                                            <p:strVal val="#ppt_x"/>
                                          </p:val>
                                        </p:tav>
                                      </p:tavLst>
                                    </p:anim>
                                    <p:anim calcmode="lin" valueType="num">
                                      <p:cBhvr additive="base">
                                        <p:cTn id="50" dur="500" fill="hold"/>
                                        <p:tgtEl>
                                          <p:spTgt spid="1085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08598"/>
                                        </p:tgtEl>
                                        <p:attrNameLst>
                                          <p:attrName>style.visibility</p:attrName>
                                        </p:attrNameLst>
                                      </p:cBhvr>
                                      <p:to>
                                        <p:strVal val="visible"/>
                                      </p:to>
                                    </p:set>
                                    <p:anim calcmode="lin" valueType="num">
                                      <p:cBhvr additive="base">
                                        <p:cTn id="55" dur="500" fill="hold"/>
                                        <p:tgtEl>
                                          <p:spTgt spid="108598"/>
                                        </p:tgtEl>
                                        <p:attrNameLst>
                                          <p:attrName>ppt_x</p:attrName>
                                        </p:attrNameLst>
                                      </p:cBhvr>
                                      <p:tavLst>
                                        <p:tav tm="0">
                                          <p:val>
                                            <p:strVal val="0-#ppt_w/2"/>
                                          </p:val>
                                        </p:tav>
                                        <p:tav tm="100000">
                                          <p:val>
                                            <p:strVal val="#ppt_x"/>
                                          </p:val>
                                        </p:tav>
                                      </p:tavLst>
                                    </p:anim>
                                    <p:anim calcmode="lin" valueType="num">
                                      <p:cBhvr additive="base">
                                        <p:cTn id="56" dur="500" fill="hold"/>
                                        <p:tgtEl>
                                          <p:spTgt spid="1085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0-#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0-#ppt_w/2"/>
                                          </p:val>
                                        </p:tav>
                                        <p:tav tm="100000">
                                          <p:val>
                                            <p:strVal val="#ppt_x"/>
                                          </p:val>
                                        </p:tav>
                                      </p:tavLst>
                                    </p:anim>
                                    <p:anim calcmode="lin" valueType="num">
                                      <p:cBhvr additive="base">
                                        <p:cTn id="6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ln/>
        </p:spPr>
        <p:txBody>
          <a:bodyPr vert="horz" wrap="square" lIns="91440" tIns="45720" rIns="91440" bIns="45720" anchor="ctr" anchorCtr="0"/>
          <a:p>
            <a:r>
              <a:rPr lang="zh-CN" altLang="en-US" dirty="0"/>
              <a:t>小结</a:t>
            </a:r>
            <a:endParaRPr lang="zh-CN" altLang="en-US" dirty="0"/>
          </a:p>
        </p:txBody>
      </p:sp>
      <p:sp>
        <p:nvSpPr>
          <p:cNvPr id="137219" name="Rectangle 3"/>
          <p:cNvSpPr>
            <a:spLocks noGrp="1"/>
          </p:cNvSpPr>
          <p:nvPr>
            <p:ph idx="1"/>
          </p:nvPr>
        </p:nvSpPr>
        <p:spPr>
          <a:xfrm>
            <a:off x="609600" y="1524000"/>
            <a:ext cx="8153400" cy="4876800"/>
          </a:xfrm>
          <a:ln/>
        </p:spPr>
        <p:txBody>
          <a:bodyPr vert="horz" wrap="square" lIns="91440" tIns="45720" rIns="91440" bIns="45720" anchor="t" anchorCtr="0"/>
          <a:p>
            <a:pPr algn="just">
              <a:lnSpc>
                <a:spcPct val="150000"/>
              </a:lnSpc>
              <a:buNone/>
            </a:pPr>
            <a:r>
              <a:rPr lang="zh-CN" altLang="en-US" b="1" dirty="0"/>
              <a:t>代数化简法</a:t>
            </a:r>
            <a:endParaRPr lang="zh-CN" altLang="en-US" b="1" dirty="0"/>
          </a:p>
          <a:p>
            <a:pPr algn="just">
              <a:lnSpc>
                <a:spcPct val="150000"/>
              </a:lnSpc>
            </a:pPr>
            <a:r>
              <a:rPr lang="zh-CN" altLang="en-US" b="1" dirty="0"/>
              <a:t>  优点：不受变量数目的约束；当对公理、定理和规则十分熟练时，化简比较方便。 </a:t>
            </a:r>
            <a:endParaRPr lang="zh-CN" altLang="en-US" b="1" dirty="0"/>
          </a:p>
          <a:p>
            <a:pPr algn="just">
              <a:lnSpc>
                <a:spcPct val="150000"/>
              </a:lnSpc>
            </a:pPr>
            <a:r>
              <a:rPr lang="zh-CN" altLang="en-US" b="1" dirty="0"/>
              <a:t>  缺点：没有一定的规律和步骤，技巧性很强，而且在很多情况下难以判断化简结果是否最简。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219">
                                            <p:txEl>
                                              <p:charRg st="0" end="6"/>
                                            </p:txEl>
                                          </p:spTgt>
                                        </p:tgtEl>
                                        <p:attrNameLst>
                                          <p:attrName>style.visibility</p:attrName>
                                        </p:attrNameLst>
                                      </p:cBhvr>
                                      <p:to>
                                        <p:strVal val="visible"/>
                                      </p:to>
                                    </p:set>
                                    <p:animEffect transition="in" filter="checkerboard(across)">
                                      <p:cBhvr>
                                        <p:cTn id="7" dur="500"/>
                                        <p:tgtEl>
                                          <p:spTgt spid="13721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7219">
                                            <p:txEl>
                                              <p:charRg st="6" end="46"/>
                                            </p:txEl>
                                          </p:spTgt>
                                        </p:tgtEl>
                                        <p:attrNameLst>
                                          <p:attrName>style.visibility</p:attrName>
                                        </p:attrNameLst>
                                      </p:cBhvr>
                                      <p:to>
                                        <p:strVal val="visible"/>
                                      </p:to>
                                    </p:set>
                                    <p:animEffect transition="in" filter="checkerboard(across)">
                                      <p:cBhvr>
                                        <p:cTn id="12" dur="500"/>
                                        <p:tgtEl>
                                          <p:spTgt spid="137219">
                                            <p:txEl>
                                              <p:charRg st="6"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7219">
                                            <p:txEl>
                                              <p:charRg st="46" end="91"/>
                                            </p:txEl>
                                          </p:spTgt>
                                        </p:tgtEl>
                                        <p:attrNameLst>
                                          <p:attrName>style.visibility</p:attrName>
                                        </p:attrNameLst>
                                      </p:cBhvr>
                                      <p:to>
                                        <p:strVal val="visible"/>
                                      </p:to>
                                    </p:set>
                                    <p:animEffect transition="in" filter="checkerboard(across)">
                                      <p:cBhvr>
                                        <p:cTn id="17" dur="500"/>
                                        <p:tgtEl>
                                          <p:spTgt spid="137219">
                                            <p:txEl>
                                              <p:charRg st="46"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a:spLocks noChangeArrowheads="1"/>
          </p:cNvSpPr>
          <p:nvPr/>
        </p:nvSpPr>
        <p:spPr bwMode="auto">
          <a:xfrm>
            <a:off x="519113" y="544513"/>
            <a:ext cx="3536950"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2.4.2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卡诺图化简法</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41987" name="Text Box 3"/>
          <p:cNvSpPr txBox="1"/>
          <p:nvPr/>
        </p:nvSpPr>
        <p:spPr>
          <a:xfrm>
            <a:off x="431800" y="1187450"/>
            <a:ext cx="8286750" cy="1117600"/>
          </a:xfrm>
          <a:prstGeom prst="rect">
            <a:avLst/>
          </a:prstGeom>
          <a:noFill/>
          <a:ln w="9525">
            <a:noFill/>
          </a:ln>
        </p:spPr>
        <p:txBody>
          <a:bodyPr>
            <a:spAutoFit/>
          </a:bodyPr>
          <a:p>
            <a:pPr indent="669925">
              <a:lnSpc>
                <a:spcPct val="120000"/>
              </a:lnSpc>
              <a:spcBef>
                <a:spcPct val="50000"/>
              </a:spcBef>
            </a:pPr>
            <a:r>
              <a:rPr lang="zh-CN" altLang="en-US" dirty="0">
                <a:latin typeface="Times New Roman" panose="02020603050405020304" pitchFamily="18" charset="0"/>
              </a:rPr>
              <a:t>该方法简单、直观、容易掌握</a:t>
            </a:r>
            <a:r>
              <a:rPr lang="en-US" altLang="zh-CN" dirty="0">
                <a:latin typeface="Times New Roman" panose="02020603050405020304" pitchFamily="18" charset="0"/>
              </a:rPr>
              <a:t>,   </a:t>
            </a:r>
            <a:r>
              <a:rPr lang="zh-CN" altLang="en-US" dirty="0">
                <a:latin typeface="Times New Roman" panose="02020603050405020304" pitchFamily="18" charset="0"/>
              </a:rPr>
              <a:t>当变量个数小于等于</a:t>
            </a:r>
            <a:r>
              <a:rPr lang="en-US" altLang="zh-CN" dirty="0">
                <a:latin typeface="Times New Roman" panose="02020603050405020304" pitchFamily="18" charset="0"/>
              </a:rPr>
              <a:t>6</a:t>
            </a:r>
            <a:r>
              <a:rPr lang="zh-CN" altLang="en-US" dirty="0">
                <a:latin typeface="Times New Roman" panose="02020603050405020304" pitchFamily="18" charset="0"/>
              </a:rPr>
              <a:t>时非常有效</a:t>
            </a:r>
            <a:r>
              <a:rPr lang="en-US" altLang="zh-CN" dirty="0">
                <a:latin typeface="Times New Roman" panose="02020603050405020304" pitchFamily="18" charset="0"/>
              </a:rPr>
              <a:t>, </a:t>
            </a:r>
            <a:r>
              <a:rPr lang="zh-CN" altLang="en-US" dirty="0">
                <a:latin typeface="Times New Roman" panose="02020603050405020304" pitchFamily="18" charset="0"/>
              </a:rPr>
              <a:t>在逻辑设计中得到广泛应用。</a:t>
            </a:r>
            <a:endParaRPr lang="zh-CN" altLang="en-US" dirty="0">
              <a:latin typeface="Times New Roman" panose="02020603050405020304" pitchFamily="18" charset="0"/>
            </a:endParaRPr>
          </a:p>
        </p:txBody>
      </p:sp>
      <p:sp>
        <p:nvSpPr>
          <p:cNvPr id="41993" name="Text Box 9"/>
          <p:cNvSpPr txBox="1">
            <a:spLocks noChangeArrowheads="1"/>
          </p:cNvSpPr>
          <p:nvPr/>
        </p:nvSpPr>
        <p:spPr bwMode="auto">
          <a:xfrm>
            <a:off x="822325" y="2493963"/>
            <a:ext cx="3046413"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一、卡诺图的构成</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1994" name="Text Box 10"/>
          <p:cNvSpPr txBox="1"/>
          <p:nvPr/>
        </p:nvSpPr>
        <p:spPr>
          <a:xfrm>
            <a:off x="744538" y="3108325"/>
            <a:ext cx="7283450" cy="3302000"/>
          </a:xfrm>
          <a:prstGeom prst="rect">
            <a:avLst/>
          </a:prstGeom>
          <a:noFill/>
          <a:ln w="9525">
            <a:noFill/>
          </a:ln>
        </p:spPr>
        <p:txBody>
          <a:bodyPr>
            <a:spAutoFit/>
          </a:bodyPr>
          <a:p>
            <a:pPr indent="669925">
              <a:lnSpc>
                <a:spcPct val="130000"/>
              </a:lnSpc>
              <a:spcBef>
                <a:spcPct val="50000"/>
              </a:spcBef>
            </a:pPr>
            <a:r>
              <a:rPr lang="en-US" altLang="zh-CN" sz="2700" i="1" dirty="0">
                <a:latin typeface="Times New Roman" panose="02020603050405020304" pitchFamily="18" charset="0"/>
              </a:rPr>
              <a:t>n</a:t>
            </a:r>
            <a:r>
              <a:rPr lang="zh-CN" altLang="zh-CN" sz="2700" dirty="0">
                <a:latin typeface="Times New Roman" panose="02020603050405020304" pitchFamily="18" charset="0"/>
              </a:rPr>
              <a:t>个变量的卡诺图是一种由2</a:t>
            </a:r>
            <a:r>
              <a:rPr lang="en-US" altLang="zh-CN" sz="2700" i="1" baseline="30000" dirty="0">
                <a:latin typeface="Times New Roman" panose="02020603050405020304" pitchFamily="18" charset="0"/>
              </a:rPr>
              <a:t>n</a:t>
            </a:r>
            <a:r>
              <a:rPr lang="zh-CN" altLang="zh-CN" sz="2700" dirty="0">
                <a:latin typeface="Times New Roman" panose="02020603050405020304" pitchFamily="18" charset="0"/>
              </a:rPr>
              <a:t>个方格构成的图形, 每一个方格表示逻辑函数的一个最小项, 所有的最小项巧妙地排列成一种能清楚地反映它们相邻关系的方格阵列。因为任意一个逻辑函数都 可表示成"最小项之和"的形式, 所以一个函数可用图形中若干方格构成的区域来表示。</a:t>
            </a:r>
            <a:endParaRPr lang="zh-CN" altLang="en-US" sz="27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93"/>
                                        </p:tgtEl>
                                        <p:attrNameLst>
                                          <p:attrName>style.visibility</p:attrName>
                                        </p:attrNameLst>
                                      </p:cBhvr>
                                      <p:to>
                                        <p:strVal val="visible"/>
                                      </p:to>
                                    </p:set>
                                    <p:anim calcmode="lin" valueType="num">
                                      <p:cBhvr additive="base">
                                        <p:cTn id="13" dur="500" fill="hold"/>
                                        <p:tgtEl>
                                          <p:spTgt spid="41993"/>
                                        </p:tgtEl>
                                        <p:attrNameLst>
                                          <p:attrName>ppt_x</p:attrName>
                                        </p:attrNameLst>
                                      </p:cBhvr>
                                      <p:tavLst>
                                        <p:tav tm="0">
                                          <p:val>
                                            <p:strVal val="0-#ppt_w/2"/>
                                          </p:val>
                                        </p:tav>
                                        <p:tav tm="100000">
                                          <p:val>
                                            <p:strVal val="#ppt_x"/>
                                          </p:val>
                                        </p:tav>
                                      </p:tavLst>
                                    </p:anim>
                                    <p:anim calcmode="lin" valueType="num">
                                      <p:cBhvr additive="base">
                                        <p:cTn id="14" dur="500" fill="hold"/>
                                        <p:tgtEl>
                                          <p:spTgt spid="419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1994">
                                            <p:txEl>
                                              <p:charRg st="0" end="128"/>
                                            </p:txEl>
                                          </p:spTgt>
                                        </p:tgtEl>
                                        <p:attrNameLst>
                                          <p:attrName>style.visibility</p:attrName>
                                        </p:attrNameLst>
                                      </p:cBhvr>
                                      <p:to>
                                        <p:strVal val="visible"/>
                                      </p:to>
                                    </p:set>
                                    <p:animEffect transition="in" filter="wipe(left)">
                                      <p:cBhvr>
                                        <p:cTn id="19" dur="500"/>
                                        <p:tgtEl>
                                          <p:spTgt spid="41994">
                                            <p:txEl>
                                              <p:charRg st="0"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93" grpId="0"/>
      <p:bldP spid="4199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85"/>
          <p:cNvGrpSpPr/>
          <p:nvPr/>
        </p:nvGrpSpPr>
        <p:grpSpPr>
          <a:xfrm>
            <a:off x="1341438" y="1203325"/>
            <a:ext cx="2092325" cy="2016125"/>
            <a:chOff x="922" y="957"/>
            <a:chExt cx="1318" cy="1270"/>
          </a:xfrm>
        </p:grpSpPr>
        <p:sp>
          <p:nvSpPr>
            <p:cNvPr id="23577" name="Rectangle 2"/>
            <p:cNvSpPr/>
            <p:nvPr/>
          </p:nvSpPr>
          <p:spPr>
            <a:xfrm>
              <a:off x="1298" y="1423"/>
              <a:ext cx="942" cy="79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3578" name="Line 4"/>
            <p:cNvSpPr/>
            <p:nvPr/>
          </p:nvSpPr>
          <p:spPr>
            <a:xfrm flipH="1" flipV="1">
              <a:off x="1028" y="1165"/>
              <a:ext cx="254" cy="266"/>
            </a:xfrm>
            <a:prstGeom prst="line">
              <a:avLst/>
            </a:prstGeom>
            <a:ln w="28575" cap="flat" cmpd="sng">
              <a:solidFill>
                <a:srgbClr val="0000CC"/>
              </a:solidFill>
              <a:prstDash val="solid"/>
              <a:headEnd type="none" w="med" len="med"/>
              <a:tailEnd type="none" w="med" len="med"/>
            </a:ln>
          </p:spPr>
        </p:sp>
        <p:sp>
          <p:nvSpPr>
            <p:cNvPr id="23579" name="Line 6"/>
            <p:cNvSpPr/>
            <p:nvPr/>
          </p:nvSpPr>
          <p:spPr>
            <a:xfrm>
              <a:off x="1302" y="1825"/>
              <a:ext cx="938" cy="0"/>
            </a:xfrm>
            <a:prstGeom prst="line">
              <a:avLst/>
            </a:prstGeom>
            <a:ln w="28575" cap="flat" cmpd="sng">
              <a:solidFill>
                <a:srgbClr val="0000CC"/>
              </a:solidFill>
              <a:prstDash val="solid"/>
              <a:headEnd type="none" w="med" len="med"/>
              <a:tailEnd type="none" w="med" len="med"/>
            </a:ln>
          </p:spPr>
        </p:sp>
        <p:sp>
          <p:nvSpPr>
            <p:cNvPr id="23580" name="Line 7"/>
            <p:cNvSpPr/>
            <p:nvPr/>
          </p:nvSpPr>
          <p:spPr>
            <a:xfrm>
              <a:off x="1777" y="1424"/>
              <a:ext cx="0" cy="803"/>
            </a:xfrm>
            <a:prstGeom prst="line">
              <a:avLst/>
            </a:prstGeom>
            <a:ln w="28575" cap="flat" cmpd="sng">
              <a:solidFill>
                <a:srgbClr val="0000CC"/>
              </a:solidFill>
              <a:prstDash val="solid"/>
              <a:headEnd type="none" w="med" len="med"/>
              <a:tailEnd type="none" w="med" len="med"/>
            </a:ln>
          </p:spPr>
        </p:sp>
        <p:sp>
          <p:nvSpPr>
            <p:cNvPr id="23581" name="Text Box 8"/>
            <p:cNvSpPr txBox="1"/>
            <p:nvPr/>
          </p:nvSpPr>
          <p:spPr>
            <a:xfrm>
              <a:off x="1368" y="1362"/>
              <a:ext cx="816" cy="812"/>
            </a:xfrm>
            <a:prstGeom prst="rect">
              <a:avLst/>
            </a:prstGeom>
            <a:noFill/>
            <a:ln w="9525">
              <a:noFill/>
            </a:ln>
          </p:spPr>
          <p:txBody>
            <a:bodyPr wrap="none">
              <a:spAutoFit/>
            </a:bodyPr>
            <a:p>
              <a:pPr>
                <a:lnSpc>
                  <a:spcPct val="140000"/>
                </a:lnSpc>
              </a:pPr>
              <a:r>
                <a:rPr lang="en-US" altLang="zh-CN" i="1" dirty="0">
                  <a:latin typeface="Times New Roman" panose="02020603050405020304" pitchFamily="18" charset="0"/>
                </a:rPr>
                <a:t>m</a:t>
              </a:r>
              <a:r>
                <a:rPr lang="en-US" altLang="zh-CN" baseline="-25000" dirty="0">
                  <a:latin typeface="Times New Roman" panose="02020603050405020304" pitchFamily="18" charset="0"/>
                </a:rPr>
                <a:t>o</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a:p>
              <a:pPr>
                <a:lnSpc>
                  <a:spcPct val="140000"/>
                </a:lnSpc>
              </a:pPr>
              <a:r>
                <a:rPr lang="en-US" altLang="zh-CN" i="1" dirty="0">
                  <a:latin typeface="Times New Roman" panose="02020603050405020304" pitchFamily="18" charset="0"/>
                </a:rPr>
                <a:t>m</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3</a:t>
              </a:r>
              <a:endParaRPr lang="en-US" altLang="zh-CN" dirty="0">
                <a:latin typeface="Times New Roman" panose="02020603050405020304" pitchFamily="18" charset="0"/>
              </a:endParaRPr>
            </a:p>
          </p:txBody>
        </p:sp>
        <p:sp>
          <p:nvSpPr>
            <p:cNvPr id="23582" name="Text Box 9"/>
            <p:cNvSpPr txBox="1"/>
            <p:nvPr/>
          </p:nvSpPr>
          <p:spPr>
            <a:xfrm>
              <a:off x="1406" y="1083"/>
              <a:ext cx="70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 0	1</a:t>
              </a:r>
              <a:endParaRPr lang="en-US" altLang="zh-CN" dirty="0">
                <a:latin typeface="Times New Roman" panose="02020603050405020304" pitchFamily="18" charset="0"/>
              </a:endParaRPr>
            </a:p>
          </p:txBody>
        </p:sp>
        <p:sp>
          <p:nvSpPr>
            <p:cNvPr id="23583" name="Text Box 10"/>
            <p:cNvSpPr txBox="1"/>
            <p:nvPr/>
          </p:nvSpPr>
          <p:spPr>
            <a:xfrm>
              <a:off x="1049" y="1389"/>
              <a:ext cx="208" cy="812"/>
            </a:xfrm>
            <a:prstGeom prst="rect">
              <a:avLst/>
            </a:prstGeom>
            <a:noFill/>
            <a:ln w="9525">
              <a:noFill/>
            </a:ln>
          </p:spPr>
          <p:txBody>
            <a:bodyPr>
              <a:spAutoFit/>
            </a:bodyPr>
            <a:p>
              <a:pPr defTabSz="914400">
                <a:lnSpc>
                  <a:spcPct val="14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23584" name="Text Box 11"/>
            <p:cNvSpPr txBox="1"/>
            <p:nvPr/>
          </p:nvSpPr>
          <p:spPr>
            <a:xfrm>
              <a:off x="1073" y="957"/>
              <a:ext cx="278" cy="327"/>
            </a:xfrm>
            <a:prstGeom prst="rect">
              <a:avLst/>
            </a:prstGeom>
            <a:noFill/>
            <a:ln w="9525">
              <a:noFill/>
            </a:ln>
          </p:spPr>
          <p:txBody>
            <a:bodyPr wrap="none">
              <a:spAutoFit/>
            </a:bodyPr>
            <a:p>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23585" name="Text Box 12"/>
            <p:cNvSpPr txBox="1"/>
            <p:nvPr/>
          </p:nvSpPr>
          <p:spPr>
            <a:xfrm>
              <a:off x="922" y="1183"/>
              <a:ext cx="265" cy="327"/>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grpSp>
      <p:grpSp>
        <p:nvGrpSpPr>
          <p:cNvPr id="3" name="Group 84"/>
          <p:cNvGrpSpPr/>
          <p:nvPr/>
        </p:nvGrpSpPr>
        <p:grpSpPr>
          <a:xfrm>
            <a:off x="5240338" y="1281113"/>
            <a:ext cx="2293937" cy="2032000"/>
            <a:chOff x="2943" y="934"/>
            <a:chExt cx="1445" cy="1280"/>
          </a:xfrm>
        </p:grpSpPr>
        <p:sp>
          <p:nvSpPr>
            <p:cNvPr id="23565" name="Rectangle 3"/>
            <p:cNvSpPr/>
            <p:nvPr/>
          </p:nvSpPr>
          <p:spPr>
            <a:xfrm>
              <a:off x="3408" y="1418"/>
              <a:ext cx="968" cy="78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3566" name="Line 5"/>
            <p:cNvSpPr/>
            <p:nvPr/>
          </p:nvSpPr>
          <p:spPr>
            <a:xfrm flipH="1" flipV="1">
              <a:off x="3110" y="1113"/>
              <a:ext cx="300" cy="300"/>
            </a:xfrm>
            <a:prstGeom prst="line">
              <a:avLst/>
            </a:prstGeom>
            <a:ln w="28575" cap="flat" cmpd="sng">
              <a:solidFill>
                <a:srgbClr val="0000CC"/>
              </a:solidFill>
              <a:prstDash val="solid"/>
              <a:headEnd type="none" w="med" len="med"/>
              <a:tailEnd type="none" w="med" len="med"/>
            </a:ln>
          </p:spPr>
        </p:sp>
        <p:sp>
          <p:nvSpPr>
            <p:cNvPr id="23567" name="Text Box 13"/>
            <p:cNvSpPr txBox="1"/>
            <p:nvPr/>
          </p:nvSpPr>
          <p:spPr>
            <a:xfrm>
              <a:off x="3140" y="934"/>
              <a:ext cx="278" cy="327"/>
            </a:xfrm>
            <a:prstGeom prst="rect">
              <a:avLst/>
            </a:prstGeom>
            <a:noFill/>
            <a:ln w="9525">
              <a:noFill/>
            </a:ln>
          </p:spPr>
          <p:txBody>
            <a:bodyPr wrap="none">
              <a:spAutoFit/>
            </a:bodyPr>
            <a:p>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23568" name="Text Box 14"/>
            <p:cNvSpPr txBox="1"/>
            <p:nvPr/>
          </p:nvSpPr>
          <p:spPr>
            <a:xfrm>
              <a:off x="3006" y="1134"/>
              <a:ext cx="265" cy="327"/>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23569" name="Text Box 15"/>
            <p:cNvSpPr txBox="1"/>
            <p:nvPr/>
          </p:nvSpPr>
          <p:spPr>
            <a:xfrm>
              <a:off x="3452" y="1156"/>
              <a:ext cx="817" cy="327"/>
            </a:xfrm>
            <a:prstGeom prst="rect">
              <a:avLst/>
            </a:prstGeom>
            <a:noFill/>
            <a:ln w="9525">
              <a:noFill/>
            </a:ln>
          </p:spPr>
          <p:txBody>
            <a:bodyPr wrap="none">
              <a:spAutoFit/>
            </a:bodyPr>
            <a:p>
              <a:pPr defTabSz="914400">
                <a:tabLst>
                  <a:tab pos="935355" algn="l"/>
                </a:tabLst>
              </a:pPr>
              <a:r>
                <a:rPr lang="en-US" altLang="zh-CN" dirty="0">
                  <a:latin typeface="Times New Roman" panose="02020603050405020304" pitchFamily="18" charset="0"/>
                </a:rPr>
                <a:t> 0	1</a:t>
              </a:r>
              <a:endParaRPr lang="en-US" altLang="zh-CN" dirty="0">
                <a:latin typeface="Times New Roman" panose="02020603050405020304" pitchFamily="18" charset="0"/>
              </a:endParaRPr>
            </a:p>
          </p:txBody>
        </p:sp>
        <p:sp>
          <p:nvSpPr>
            <p:cNvPr id="23570" name="Text Box 16"/>
            <p:cNvSpPr txBox="1"/>
            <p:nvPr/>
          </p:nvSpPr>
          <p:spPr>
            <a:xfrm>
              <a:off x="3197" y="1500"/>
              <a:ext cx="184" cy="703"/>
            </a:xfrm>
            <a:prstGeom prst="rect">
              <a:avLst/>
            </a:prstGeom>
            <a:noFill/>
            <a:ln w="9525">
              <a:noFill/>
            </a:ln>
          </p:spPr>
          <p:txBody>
            <a:bodyPr>
              <a:spAutoFit/>
            </a:bodyPr>
            <a:p>
              <a:pPr defTabSz="914400">
                <a:lnSpc>
                  <a:spcPct val="80000"/>
                </a:lnSpc>
                <a:tabLst>
                  <a:tab pos="758825" algn="l"/>
                </a:tabLst>
              </a:pPr>
              <a:r>
                <a:rPr lang="en-US" altLang="zh-CN" dirty="0">
                  <a:latin typeface="Times New Roman" panose="02020603050405020304" pitchFamily="18" charset="0"/>
                </a:rPr>
                <a:t>0</a:t>
              </a:r>
              <a:endParaRPr lang="en-US" altLang="zh-CN" dirty="0">
                <a:latin typeface="Times New Roman" panose="02020603050405020304" pitchFamily="18" charset="0"/>
              </a:endParaRPr>
            </a:p>
            <a:p>
              <a:pPr defTabSz="914400">
                <a:lnSpc>
                  <a:spcPct val="80000"/>
                </a:lnSpc>
                <a:tabLst>
                  <a:tab pos="758825" algn="l"/>
                </a:tabLst>
              </a:pPr>
              <a:endParaRPr lang="en-US" altLang="zh-CN" dirty="0">
                <a:latin typeface="Times New Roman" panose="02020603050405020304" pitchFamily="18" charset="0"/>
              </a:endParaRPr>
            </a:p>
            <a:p>
              <a:pPr defTabSz="914400">
                <a:lnSpc>
                  <a:spcPct val="80000"/>
                </a:lnSpc>
                <a:tabLst>
                  <a:tab pos="758825" algn="l"/>
                </a:tabLst>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3571" name="Line 17"/>
            <p:cNvSpPr/>
            <p:nvPr/>
          </p:nvSpPr>
          <p:spPr>
            <a:xfrm>
              <a:off x="3400" y="1814"/>
              <a:ext cx="988" cy="0"/>
            </a:xfrm>
            <a:prstGeom prst="line">
              <a:avLst/>
            </a:prstGeom>
            <a:ln w="28575" cap="flat" cmpd="sng">
              <a:solidFill>
                <a:srgbClr val="0000CC"/>
              </a:solidFill>
              <a:prstDash val="solid"/>
              <a:headEnd type="none" w="med" len="med"/>
              <a:tailEnd type="none" w="med" len="med"/>
            </a:ln>
          </p:spPr>
        </p:sp>
        <p:sp>
          <p:nvSpPr>
            <p:cNvPr id="23572" name="Line 18"/>
            <p:cNvSpPr/>
            <p:nvPr/>
          </p:nvSpPr>
          <p:spPr>
            <a:xfrm>
              <a:off x="3888" y="1425"/>
              <a:ext cx="0" cy="778"/>
            </a:xfrm>
            <a:prstGeom prst="line">
              <a:avLst/>
            </a:prstGeom>
            <a:ln w="28575" cap="flat" cmpd="sng">
              <a:solidFill>
                <a:srgbClr val="0000CC"/>
              </a:solidFill>
              <a:prstDash val="solid"/>
              <a:headEnd type="none" w="med" len="med"/>
              <a:tailEnd type="none" w="med" len="med"/>
            </a:ln>
          </p:spPr>
        </p:sp>
        <p:graphicFrame>
          <p:nvGraphicFramePr>
            <p:cNvPr id="23554" name="Object 1024"/>
            <p:cNvGraphicFramePr>
              <a:graphicFrameLocks noChangeAspect="1"/>
            </p:cNvGraphicFramePr>
            <p:nvPr/>
          </p:nvGraphicFramePr>
          <p:xfrm>
            <a:off x="3462" y="1506"/>
            <a:ext cx="349" cy="212"/>
          </p:xfrm>
          <a:graphic>
            <a:graphicData uri="http://schemas.openxmlformats.org/presentationml/2006/ole">
              <mc:AlternateContent xmlns:mc="http://schemas.openxmlformats.org/markup-compatibility/2006">
                <mc:Choice xmlns:v="urn:schemas-microsoft-com:vml" Requires="v">
                  <p:oleObj spid="_x0000_s3190" name="" r:id="rId1" imgW="584200" imgH="355600" progId="Equation.3">
                    <p:embed/>
                  </p:oleObj>
                </mc:Choice>
                <mc:Fallback>
                  <p:oleObj name="" r:id="rId1" imgW="584200" imgH="355600" progId="Equation.3">
                    <p:embed/>
                    <p:pic>
                      <p:nvPicPr>
                        <p:cNvPr id="0" name="图片 3189"/>
                        <p:cNvPicPr/>
                        <p:nvPr/>
                      </p:nvPicPr>
                      <p:blipFill>
                        <a:blip r:embed="rId2"/>
                        <a:stretch>
                          <a:fillRect/>
                        </a:stretch>
                      </p:blipFill>
                      <p:spPr>
                        <a:xfrm>
                          <a:off x="3462" y="1506"/>
                          <a:ext cx="349" cy="212"/>
                        </a:xfrm>
                        <a:prstGeom prst="rect">
                          <a:avLst/>
                        </a:prstGeom>
                        <a:noFill/>
                        <a:ln w="38100">
                          <a:noFill/>
                          <a:miter/>
                        </a:ln>
                      </p:spPr>
                    </p:pic>
                  </p:oleObj>
                </mc:Fallback>
              </mc:AlternateContent>
            </a:graphicData>
          </a:graphic>
        </p:graphicFrame>
        <p:graphicFrame>
          <p:nvGraphicFramePr>
            <p:cNvPr id="23555" name="Object 1025"/>
            <p:cNvGraphicFramePr>
              <a:graphicFrameLocks noChangeAspect="1"/>
            </p:cNvGraphicFramePr>
            <p:nvPr/>
          </p:nvGraphicFramePr>
          <p:xfrm>
            <a:off x="3948" y="1495"/>
            <a:ext cx="328" cy="202"/>
          </p:xfrm>
          <a:graphic>
            <a:graphicData uri="http://schemas.openxmlformats.org/presentationml/2006/ole">
              <mc:AlternateContent xmlns:mc="http://schemas.openxmlformats.org/markup-compatibility/2006">
                <mc:Choice xmlns:v="urn:schemas-microsoft-com:vml" Requires="v">
                  <p:oleObj spid="_x0000_s3191" name="" r:id="rId3" imgW="520700" imgH="355600" progId="Equation.3">
                    <p:embed/>
                  </p:oleObj>
                </mc:Choice>
                <mc:Fallback>
                  <p:oleObj name="" r:id="rId3" imgW="520700" imgH="355600" progId="Equation.3">
                    <p:embed/>
                    <p:pic>
                      <p:nvPicPr>
                        <p:cNvPr id="0" name="图片 3190"/>
                        <p:cNvPicPr/>
                        <p:nvPr/>
                      </p:nvPicPr>
                      <p:blipFill>
                        <a:blip r:embed="rId4"/>
                        <a:stretch>
                          <a:fillRect/>
                        </a:stretch>
                      </p:blipFill>
                      <p:spPr>
                        <a:xfrm>
                          <a:off x="3948" y="1495"/>
                          <a:ext cx="328" cy="202"/>
                        </a:xfrm>
                        <a:prstGeom prst="rect">
                          <a:avLst/>
                        </a:prstGeom>
                        <a:noFill/>
                        <a:ln w="38100">
                          <a:noFill/>
                          <a:miter/>
                        </a:ln>
                      </p:spPr>
                    </p:pic>
                  </p:oleObj>
                </mc:Fallback>
              </mc:AlternateContent>
            </a:graphicData>
          </a:graphic>
        </p:graphicFrame>
        <p:graphicFrame>
          <p:nvGraphicFramePr>
            <p:cNvPr id="23556" name="Object 1026"/>
            <p:cNvGraphicFramePr>
              <a:graphicFrameLocks noChangeAspect="1"/>
            </p:cNvGraphicFramePr>
            <p:nvPr/>
          </p:nvGraphicFramePr>
          <p:xfrm>
            <a:off x="3448" y="1929"/>
            <a:ext cx="367" cy="203"/>
          </p:xfrm>
          <a:graphic>
            <a:graphicData uri="http://schemas.openxmlformats.org/presentationml/2006/ole">
              <mc:AlternateContent xmlns:mc="http://schemas.openxmlformats.org/markup-compatibility/2006">
                <mc:Choice xmlns:v="urn:schemas-microsoft-com:vml" Requires="v">
                  <p:oleObj spid="_x0000_s3192" name="" r:id="rId5" imgW="584200" imgH="355600" progId="Equation.3">
                    <p:embed/>
                  </p:oleObj>
                </mc:Choice>
                <mc:Fallback>
                  <p:oleObj name="" r:id="rId5" imgW="584200" imgH="355600" progId="Equation.3">
                    <p:embed/>
                    <p:pic>
                      <p:nvPicPr>
                        <p:cNvPr id="0" name="图片 3191"/>
                        <p:cNvPicPr/>
                        <p:nvPr/>
                      </p:nvPicPr>
                      <p:blipFill>
                        <a:blip r:embed="rId6"/>
                        <a:stretch>
                          <a:fillRect/>
                        </a:stretch>
                      </p:blipFill>
                      <p:spPr>
                        <a:xfrm>
                          <a:off x="3448" y="1929"/>
                          <a:ext cx="367" cy="203"/>
                        </a:xfrm>
                        <a:prstGeom prst="rect">
                          <a:avLst/>
                        </a:prstGeom>
                        <a:noFill/>
                        <a:ln w="38100">
                          <a:noFill/>
                          <a:miter/>
                        </a:ln>
                      </p:spPr>
                    </p:pic>
                  </p:oleObj>
                </mc:Fallback>
              </mc:AlternateContent>
            </a:graphicData>
          </a:graphic>
        </p:graphicFrame>
        <p:graphicFrame>
          <p:nvGraphicFramePr>
            <p:cNvPr id="23557" name="Object 1027"/>
            <p:cNvGraphicFramePr>
              <a:graphicFrameLocks noChangeAspect="1"/>
            </p:cNvGraphicFramePr>
            <p:nvPr/>
          </p:nvGraphicFramePr>
          <p:xfrm>
            <a:off x="3952" y="1961"/>
            <a:ext cx="320" cy="170"/>
          </p:xfrm>
          <a:graphic>
            <a:graphicData uri="http://schemas.openxmlformats.org/presentationml/2006/ole">
              <mc:AlternateContent xmlns:mc="http://schemas.openxmlformats.org/markup-compatibility/2006">
                <mc:Choice xmlns:v="urn:schemas-microsoft-com:vml" Requires="v">
                  <p:oleObj spid="_x0000_s3196" name="" r:id="rId7" imgW="508000" imgH="304800" progId="Equation.3">
                    <p:embed/>
                  </p:oleObj>
                </mc:Choice>
                <mc:Fallback>
                  <p:oleObj name="" r:id="rId7" imgW="508000" imgH="304800" progId="Equation.3">
                    <p:embed/>
                    <p:pic>
                      <p:nvPicPr>
                        <p:cNvPr id="0" name="图片 3195"/>
                        <p:cNvPicPr/>
                        <p:nvPr/>
                      </p:nvPicPr>
                      <p:blipFill>
                        <a:blip r:embed="rId8"/>
                        <a:stretch>
                          <a:fillRect/>
                        </a:stretch>
                      </p:blipFill>
                      <p:spPr>
                        <a:xfrm>
                          <a:off x="3952" y="1961"/>
                          <a:ext cx="320" cy="170"/>
                        </a:xfrm>
                        <a:prstGeom prst="rect">
                          <a:avLst/>
                        </a:prstGeom>
                        <a:noFill/>
                        <a:ln w="38100">
                          <a:noFill/>
                          <a:miter/>
                        </a:ln>
                      </p:spPr>
                    </p:pic>
                  </p:oleObj>
                </mc:Fallback>
              </mc:AlternateContent>
            </a:graphicData>
          </a:graphic>
        </p:graphicFrame>
        <p:sp>
          <p:nvSpPr>
            <p:cNvPr id="23573" name="AutoShape 25"/>
            <p:cNvSpPr/>
            <p:nvPr/>
          </p:nvSpPr>
          <p:spPr>
            <a:xfrm>
              <a:off x="3132" y="1447"/>
              <a:ext cx="102" cy="357"/>
            </a:xfrm>
            <a:prstGeom prst="leftBrace">
              <a:avLst>
                <a:gd name="adj1" fmla="val 29166"/>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3574" name="AutoShape 26"/>
            <p:cNvSpPr/>
            <p:nvPr/>
          </p:nvSpPr>
          <p:spPr>
            <a:xfrm>
              <a:off x="3143" y="1859"/>
              <a:ext cx="69" cy="355"/>
            </a:xfrm>
            <a:prstGeom prst="leftBrace">
              <a:avLst>
                <a:gd name="adj1" fmla="val 4287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3575" name="AutoShape 27"/>
            <p:cNvSpPr/>
            <p:nvPr/>
          </p:nvSpPr>
          <p:spPr>
            <a:xfrm rot="5400000">
              <a:off x="4127" y="1006"/>
              <a:ext cx="81" cy="390"/>
            </a:xfrm>
            <a:prstGeom prst="leftBrace">
              <a:avLst>
                <a:gd name="adj1" fmla="val 40123"/>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3576" name="AutoShape 28"/>
            <p:cNvSpPr/>
            <p:nvPr/>
          </p:nvSpPr>
          <p:spPr>
            <a:xfrm rot="5400000">
              <a:off x="3601" y="990"/>
              <a:ext cx="58" cy="400"/>
            </a:xfrm>
            <a:prstGeom prst="leftBrace">
              <a:avLst>
                <a:gd name="adj1" fmla="val 57471"/>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3558" name="Object 1028"/>
            <p:cNvGraphicFramePr>
              <a:graphicFrameLocks noChangeAspect="1"/>
            </p:cNvGraphicFramePr>
            <p:nvPr/>
          </p:nvGraphicFramePr>
          <p:xfrm>
            <a:off x="2943" y="1517"/>
            <a:ext cx="165" cy="209"/>
          </p:xfrm>
          <a:graphic>
            <a:graphicData uri="http://schemas.openxmlformats.org/presentationml/2006/ole">
              <mc:AlternateContent xmlns:mc="http://schemas.openxmlformats.org/markup-compatibility/2006">
                <mc:Choice xmlns:v="urn:schemas-microsoft-com:vml" Requires="v">
                  <p:oleObj spid="_x0000_s3193" name="" r:id="rId9" imgW="279400" imgH="355600" progId="Equation.3">
                    <p:embed/>
                  </p:oleObj>
                </mc:Choice>
                <mc:Fallback>
                  <p:oleObj name="" r:id="rId9" imgW="279400" imgH="355600" progId="Equation.3">
                    <p:embed/>
                    <p:pic>
                      <p:nvPicPr>
                        <p:cNvPr id="0" name="图片 3192"/>
                        <p:cNvPicPr/>
                        <p:nvPr/>
                      </p:nvPicPr>
                      <p:blipFill>
                        <a:blip r:embed="rId10"/>
                        <a:stretch>
                          <a:fillRect/>
                        </a:stretch>
                      </p:blipFill>
                      <p:spPr>
                        <a:xfrm>
                          <a:off x="2943" y="1517"/>
                          <a:ext cx="165" cy="209"/>
                        </a:xfrm>
                        <a:prstGeom prst="rect">
                          <a:avLst/>
                        </a:prstGeom>
                        <a:noFill/>
                        <a:ln w="38100">
                          <a:noFill/>
                          <a:miter/>
                        </a:ln>
                      </p:spPr>
                    </p:pic>
                  </p:oleObj>
                </mc:Fallback>
              </mc:AlternateContent>
            </a:graphicData>
          </a:graphic>
        </p:graphicFrame>
        <p:graphicFrame>
          <p:nvGraphicFramePr>
            <p:cNvPr id="23559" name="Object 1029"/>
            <p:cNvGraphicFramePr>
              <a:graphicFrameLocks noChangeAspect="1"/>
            </p:cNvGraphicFramePr>
            <p:nvPr/>
          </p:nvGraphicFramePr>
          <p:xfrm>
            <a:off x="2943" y="1943"/>
            <a:ext cx="176" cy="183"/>
          </p:xfrm>
          <a:graphic>
            <a:graphicData uri="http://schemas.openxmlformats.org/presentationml/2006/ole">
              <mc:AlternateContent xmlns:mc="http://schemas.openxmlformats.org/markup-compatibility/2006">
                <mc:Choice xmlns:v="urn:schemas-microsoft-com:vml" Requires="v">
                  <p:oleObj spid="_x0000_s3197" name="" r:id="rId11" imgW="279400" imgH="292100" progId="Equation.3">
                    <p:embed/>
                  </p:oleObj>
                </mc:Choice>
                <mc:Fallback>
                  <p:oleObj name="" r:id="rId11" imgW="279400" imgH="292100" progId="Equation.3">
                    <p:embed/>
                    <p:pic>
                      <p:nvPicPr>
                        <p:cNvPr id="0" name="图片 3196"/>
                        <p:cNvPicPr/>
                        <p:nvPr/>
                      </p:nvPicPr>
                      <p:blipFill>
                        <a:blip r:embed="rId12"/>
                        <a:stretch>
                          <a:fillRect/>
                        </a:stretch>
                      </p:blipFill>
                      <p:spPr>
                        <a:xfrm>
                          <a:off x="2943" y="1943"/>
                          <a:ext cx="176" cy="183"/>
                        </a:xfrm>
                        <a:prstGeom prst="rect">
                          <a:avLst/>
                        </a:prstGeom>
                        <a:noFill/>
                        <a:ln w="38100">
                          <a:noFill/>
                          <a:miter/>
                        </a:ln>
                      </p:spPr>
                    </p:pic>
                  </p:oleObj>
                </mc:Fallback>
              </mc:AlternateContent>
            </a:graphicData>
          </a:graphic>
        </p:graphicFrame>
        <p:graphicFrame>
          <p:nvGraphicFramePr>
            <p:cNvPr id="23560" name="Object 1030"/>
            <p:cNvGraphicFramePr>
              <a:graphicFrameLocks noChangeAspect="1"/>
            </p:cNvGraphicFramePr>
            <p:nvPr/>
          </p:nvGraphicFramePr>
          <p:xfrm>
            <a:off x="3545" y="950"/>
            <a:ext cx="176" cy="223"/>
          </p:xfrm>
          <a:graphic>
            <a:graphicData uri="http://schemas.openxmlformats.org/presentationml/2006/ole">
              <mc:AlternateContent xmlns:mc="http://schemas.openxmlformats.org/markup-compatibility/2006">
                <mc:Choice xmlns:v="urn:schemas-microsoft-com:vml" Requires="v">
                  <p:oleObj spid="_x0000_s3194" name="" r:id="rId13" imgW="279400" imgH="355600" progId="Equation.3">
                    <p:embed/>
                  </p:oleObj>
                </mc:Choice>
                <mc:Fallback>
                  <p:oleObj name="" r:id="rId13" imgW="279400" imgH="355600" progId="Equation.3">
                    <p:embed/>
                    <p:pic>
                      <p:nvPicPr>
                        <p:cNvPr id="0" name="图片 3193"/>
                        <p:cNvPicPr/>
                        <p:nvPr/>
                      </p:nvPicPr>
                      <p:blipFill>
                        <a:blip r:embed="rId14"/>
                        <a:stretch>
                          <a:fillRect/>
                        </a:stretch>
                      </p:blipFill>
                      <p:spPr>
                        <a:xfrm>
                          <a:off x="3545" y="950"/>
                          <a:ext cx="176" cy="223"/>
                        </a:xfrm>
                        <a:prstGeom prst="rect">
                          <a:avLst/>
                        </a:prstGeom>
                        <a:noFill/>
                        <a:ln w="38100">
                          <a:noFill/>
                          <a:miter/>
                        </a:ln>
                      </p:spPr>
                    </p:pic>
                  </p:oleObj>
                </mc:Fallback>
              </mc:AlternateContent>
            </a:graphicData>
          </a:graphic>
        </p:graphicFrame>
        <p:graphicFrame>
          <p:nvGraphicFramePr>
            <p:cNvPr id="23561" name="Object 1031"/>
            <p:cNvGraphicFramePr>
              <a:graphicFrameLocks noChangeAspect="1"/>
            </p:cNvGraphicFramePr>
            <p:nvPr/>
          </p:nvGraphicFramePr>
          <p:xfrm>
            <a:off x="4101" y="955"/>
            <a:ext cx="176" cy="191"/>
          </p:xfrm>
          <a:graphic>
            <a:graphicData uri="http://schemas.openxmlformats.org/presentationml/2006/ole">
              <mc:AlternateContent xmlns:mc="http://schemas.openxmlformats.org/markup-compatibility/2006">
                <mc:Choice xmlns:v="urn:schemas-microsoft-com:vml" Requires="v">
                  <p:oleObj spid="_x0000_s3195" name="" r:id="rId15" imgW="279400" imgH="304800" progId="Equation.3">
                    <p:embed/>
                  </p:oleObj>
                </mc:Choice>
                <mc:Fallback>
                  <p:oleObj name="" r:id="rId15" imgW="279400" imgH="304800" progId="Equation.3">
                    <p:embed/>
                    <p:pic>
                      <p:nvPicPr>
                        <p:cNvPr id="0" name="图片 3194"/>
                        <p:cNvPicPr/>
                        <p:nvPr/>
                      </p:nvPicPr>
                      <p:blipFill>
                        <a:blip r:embed="rId16"/>
                        <a:stretch>
                          <a:fillRect/>
                        </a:stretch>
                      </p:blipFill>
                      <p:spPr>
                        <a:xfrm>
                          <a:off x="4101" y="955"/>
                          <a:ext cx="176" cy="191"/>
                        </a:xfrm>
                        <a:prstGeom prst="rect">
                          <a:avLst/>
                        </a:prstGeom>
                        <a:noFill/>
                        <a:ln w="38100">
                          <a:noFill/>
                          <a:miter/>
                        </a:ln>
                      </p:spPr>
                    </p:pic>
                  </p:oleObj>
                </mc:Fallback>
              </mc:AlternateContent>
            </a:graphicData>
          </a:graphic>
        </p:graphicFrame>
      </p:grpSp>
      <p:sp>
        <p:nvSpPr>
          <p:cNvPr id="23564" name="Text Box 88"/>
          <p:cNvSpPr txBox="1"/>
          <p:nvPr/>
        </p:nvSpPr>
        <p:spPr>
          <a:xfrm>
            <a:off x="3081338" y="4379913"/>
            <a:ext cx="2305050" cy="519112"/>
          </a:xfrm>
          <a:prstGeom prst="rect">
            <a:avLst/>
          </a:prstGeom>
          <a:noFill/>
          <a:ln w="9525">
            <a:noFill/>
          </a:ln>
        </p:spPr>
        <p:txBody>
          <a:bodyPr wrap="none">
            <a:spAutoFit/>
          </a:bodyPr>
          <a:p>
            <a:r>
              <a:rPr lang="zh-CN" altLang="en-US" dirty="0">
                <a:latin typeface="Times New Roman" panose="02020603050405020304" pitchFamily="18" charset="0"/>
              </a:rPr>
              <a:t>二变量卡诺图</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074"/>
          <p:cNvGrpSpPr/>
          <p:nvPr/>
        </p:nvGrpSpPr>
        <p:grpSpPr>
          <a:xfrm>
            <a:off x="304800" y="1989138"/>
            <a:ext cx="3249613" cy="1820862"/>
            <a:chOff x="1544" y="423"/>
            <a:chExt cx="2047" cy="1147"/>
          </a:xfrm>
        </p:grpSpPr>
        <p:sp>
          <p:nvSpPr>
            <p:cNvPr id="24613" name="Rectangle 1027"/>
            <p:cNvSpPr/>
            <p:nvPr/>
          </p:nvSpPr>
          <p:spPr>
            <a:xfrm>
              <a:off x="1933" y="858"/>
              <a:ext cx="1647"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614" name="Line 1028"/>
            <p:cNvSpPr/>
            <p:nvPr/>
          </p:nvSpPr>
          <p:spPr>
            <a:xfrm flipH="1" flipV="1">
              <a:off x="1682" y="603"/>
              <a:ext cx="254" cy="244"/>
            </a:xfrm>
            <a:prstGeom prst="line">
              <a:avLst/>
            </a:prstGeom>
            <a:ln w="28575" cap="flat" cmpd="sng">
              <a:solidFill>
                <a:srgbClr val="0000CC"/>
              </a:solidFill>
              <a:prstDash val="solid"/>
              <a:headEnd type="none" w="med" len="med"/>
              <a:tailEnd type="none" w="med" len="med"/>
            </a:ln>
          </p:spPr>
        </p:sp>
        <p:sp>
          <p:nvSpPr>
            <p:cNvPr id="24615" name="Line 1029"/>
            <p:cNvSpPr/>
            <p:nvPr/>
          </p:nvSpPr>
          <p:spPr>
            <a:xfrm>
              <a:off x="1936" y="1214"/>
              <a:ext cx="1655" cy="0"/>
            </a:xfrm>
            <a:prstGeom prst="line">
              <a:avLst/>
            </a:prstGeom>
            <a:ln w="28575" cap="flat" cmpd="sng">
              <a:solidFill>
                <a:srgbClr val="0000CC"/>
              </a:solidFill>
              <a:prstDash val="solid"/>
              <a:headEnd type="none" w="med" len="med"/>
              <a:tailEnd type="none" w="med" len="med"/>
            </a:ln>
          </p:spPr>
        </p:sp>
        <p:sp>
          <p:nvSpPr>
            <p:cNvPr id="24616" name="Line 1030"/>
            <p:cNvSpPr/>
            <p:nvPr/>
          </p:nvSpPr>
          <p:spPr>
            <a:xfrm>
              <a:off x="2358" y="859"/>
              <a:ext cx="0" cy="711"/>
            </a:xfrm>
            <a:prstGeom prst="line">
              <a:avLst/>
            </a:prstGeom>
            <a:ln w="28575" cap="flat" cmpd="sng">
              <a:solidFill>
                <a:srgbClr val="0000CC"/>
              </a:solidFill>
              <a:prstDash val="solid"/>
              <a:headEnd type="none" w="med" len="med"/>
              <a:tailEnd type="none" w="med" len="med"/>
            </a:ln>
          </p:spPr>
        </p:sp>
        <p:sp>
          <p:nvSpPr>
            <p:cNvPr id="24617" name="Text Box 1031"/>
            <p:cNvSpPr txBox="1"/>
            <p:nvPr/>
          </p:nvSpPr>
          <p:spPr>
            <a:xfrm>
              <a:off x="1977" y="825"/>
              <a:ext cx="1594" cy="704"/>
            </a:xfrm>
            <a:prstGeom prst="rect">
              <a:avLst/>
            </a:prstGeom>
            <a:noFill/>
            <a:ln w="9525">
              <a:noFill/>
            </a:ln>
          </p:spPr>
          <p:txBody>
            <a:bodyPr wrap="none">
              <a:spAutoFit/>
            </a:bodyPr>
            <a:p>
              <a:pPr>
                <a:lnSpc>
                  <a:spcPct val="120000"/>
                </a:lnSpc>
              </a:pPr>
              <a:r>
                <a:rPr lang="en-US" altLang="zh-CN" i="1" dirty="0">
                  <a:latin typeface="Times New Roman" panose="02020603050405020304" pitchFamily="18" charset="0"/>
                </a:rPr>
                <a:t>m</a:t>
              </a:r>
              <a:r>
                <a:rPr lang="en-US" altLang="zh-CN" baseline="-25000" dirty="0">
                  <a:latin typeface="Times New Roman" panose="02020603050405020304" pitchFamily="18" charset="0"/>
                </a:rPr>
                <a:t>o</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2     </a:t>
              </a:r>
              <a:r>
                <a:rPr lang="en-US" altLang="zh-CN" i="1" dirty="0">
                  <a:latin typeface="Times New Roman" panose="02020603050405020304" pitchFamily="18" charset="0"/>
                </a:rPr>
                <a:t>m</a:t>
              </a:r>
              <a:r>
                <a:rPr lang="en-US" altLang="zh-CN" baseline="-25000" dirty="0">
                  <a:latin typeface="Times New Roman" panose="02020603050405020304" pitchFamily="18" charset="0"/>
                </a:rPr>
                <a:t>6</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4</a:t>
              </a:r>
              <a:endParaRPr lang="en-US" altLang="zh-CN" dirty="0">
                <a:latin typeface="Times New Roman" panose="02020603050405020304" pitchFamily="18" charset="0"/>
              </a:endParaRPr>
            </a:p>
            <a:p>
              <a:pPr>
                <a:lnSpc>
                  <a:spcPct val="120000"/>
                </a:lnSpc>
              </a:pPr>
              <a:r>
                <a:rPr lang="en-US" altLang="zh-CN" i="1" dirty="0">
                  <a:latin typeface="Times New Roman" panose="02020603050405020304" pitchFamily="18" charset="0"/>
                </a:rPr>
                <a:t>m</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3     </a:t>
              </a:r>
              <a:r>
                <a:rPr lang="en-US" altLang="zh-CN" i="1" dirty="0">
                  <a:latin typeface="Times New Roman" panose="02020603050405020304" pitchFamily="18" charset="0"/>
                </a:rPr>
                <a:t>m</a:t>
              </a:r>
              <a:r>
                <a:rPr lang="en-US" altLang="zh-CN" baseline="-25000" dirty="0">
                  <a:latin typeface="Times New Roman" panose="02020603050405020304" pitchFamily="18" charset="0"/>
                </a:rPr>
                <a:t>7</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5</a:t>
              </a:r>
              <a:endParaRPr lang="en-US" altLang="zh-CN" baseline="-25000" dirty="0">
                <a:latin typeface="Times New Roman" panose="02020603050405020304" pitchFamily="18" charset="0"/>
              </a:endParaRPr>
            </a:p>
          </p:txBody>
        </p:sp>
        <p:sp>
          <p:nvSpPr>
            <p:cNvPr id="24618" name="Text Box 1032"/>
            <p:cNvSpPr txBox="1"/>
            <p:nvPr/>
          </p:nvSpPr>
          <p:spPr>
            <a:xfrm>
              <a:off x="2011" y="557"/>
              <a:ext cx="151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4619" name="Text Box 1033"/>
            <p:cNvSpPr txBox="1"/>
            <p:nvPr/>
          </p:nvSpPr>
          <p:spPr>
            <a:xfrm>
              <a:off x="1712" y="890"/>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24620" name="Text Box 1034"/>
            <p:cNvSpPr txBox="1"/>
            <p:nvPr/>
          </p:nvSpPr>
          <p:spPr>
            <a:xfrm>
              <a:off x="1700" y="423"/>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4621" name="Text Box 1035"/>
            <p:cNvSpPr txBox="1"/>
            <p:nvPr/>
          </p:nvSpPr>
          <p:spPr>
            <a:xfrm>
              <a:off x="1544" y="579"/>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24622" name="Line 1036"/>
            <p:cNvSpPr/>
            <p:nvPr/>
          </p:nvSpPr>
          <p:spPr>
            <a:xfrm>
              <a:off x="2759" y="859"/>
              <a:ext cx="0" cy="711"/>
            </a:xfrm>
            <a:prstGeom prst="line">
              <a:avLst/>
            </a:prstGeom>
            <a:ln w="28575" cap="flat" cmpd="sng">
              <a:solidFill>
                <a:srgbClr val="0000CC"/>
              </a:solidFill>
              <a:prstDash val="solid"/>
              <a:headEnd type="none" w="med" len="med"/>
              <a:tailEnd type="none" w="med" len="med"/>
            </a:ln>
          </p:spPr>
        </p:sp>
        <p:sp>
          <p:nvSpPr>
            <p:cNvPr id="24623" name="Line 1037"/>
            <p:cNvSpPr/>
            <p:nvPr/>
          </p:nvSpPr>
          <p:spPr>
            <a:xfrm>
              <a:off x="3170" y="859"/>
              <a:ext cx="0" cy="711"/>
            </a:xfrm>
            <a:prstGeom prst="line">
              <a:avLst/>
            </a:prstGeom>
            <a:ln w="28575" cap="flat" cmpd="sng">
              <a:solidFill>
                <a:srgbClr val="0000CC"/>
              </a:solidFill>
              <a:prstDash val="solid"/>
              <a:headEnd type="none" w="med" len="med"/>
              <a:tailEnd type="none" w="med" len="med"/>
            </a:ln>
          </p:spPr>
        </p:sp>
      </p:grpSp>
      <p:grpSp>
        <p:nvGrpSpPr>
          <p:cNvPr id="3" name="Group 1075"/>
          <p:cNvGrpSpPr/>
          <p:nvPr/>
        </p:nvGrpSpPr>
        <p:grpSpPr>
          <a:xfrm>
            <a:off x="3998913" y="1697038"/>
            <a:ext cx="4741862" cy="2574925"/>
            <a:chOff x="1389" y="1687"/>
            <a:chExt cx="2987" cy="1622"/>
          </a:xfrm>
        </p:grpSpPr>
        <p:sp>
          <p:nvSpPr>
            <p:cNvPr id="24596" name="Rectangle 1039"/>
            <p:cNvSpPr/>
            <p:nvPr/>
          </p:nvSpPr>
          <p:spPr>
            <a:xfrm>
              <a:off x="1877" y="2249"/>
              <a:ext cx="2499"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597" name="Line 1040"/>
            <p:cNvSpPr/>
            <p:nvPr/>
          </p:nvSpPr>
          <p:spPr>
            <a:xfrm flipH="1" flipV="1">
              <a:off x="1628" y="1996"/>
              <a:ext cx="244" cy="244"/>
            </a:xfrm>
            <a:prstGeom prst="line">
              <a:avLst/>
            </a:prstGeom>
            <a:ln w="28575" cap="flat" cmpd="sng">
              <a:solidFill>
                <a:srgbClr val="0000CC"/>
              </a:solidFill>
              <a:prstDash val="solid"/>
              <a:headEnd type="none" w="med" len="med"/>
              <a:tailEnd type="none" w="med" len="med"/>
            </a:ln>
          </p:spPr>
        </p:sp>
        <p:sp>
          <p:nvSpPr>
            <p:cNvPr id="24598" name="Line 1041"/>
            <p:cNvSpPr/>
            <p:nvPr/>
          </p:nvSpPr>
          <p:spPr>
            <a:xfrm>
              <a:off x="1869" y="2605"/>
              <a:ext cx="2498" cy="0"/>
            </a:xfrm>
            <a:prstGeom prst="line">
              <a:avLst/>
            </a:prstGeom>
            <a:ln w="28575" cap="flat" cmpd="sng">
              <a:solidFill>
                <a:srgbClr val="0000CC"/>
              </a:solidFill>
              <a:prstDash val="solid"/>
              <a:headEnd type="none" w="med" len="med"/>
              <a:tailEnd type="none" w="med" len="med"/>
            </a:ln>
          </p:spPr>
        </p:sp>
        <p:sp>
          <p:nvSpPr>
            <p:cNvPr id="24599" name="Line 1042"/>
            <p:cNvSpPr/>
            <p:nvPr/>
          </p:nvSpPr>
          <p:spPr>
            <a:xfrm>
              <a:off x="2485" y="2250"/>
              <a:ext cx="0" cy="711"/>
            </a:xfrm>
            <a:prstGeom prst="line">
              <a:avLst/>
            </a:prstGeom>
            <a:ln w="28575" cap="flat" cmpd="sng">
              <a:solidFill>
                <a:srgbClr val="0000CC"/>
              </a:solidFill>
              <a:prstDash val="solid"/>
              <a:headEnd type="none" w="med" len="med"/>
              <a:tailEnd type="none" w="med" len="med"/>
            </a:ln>
          </p:spPr>
        </p:sp>
        <p:sp>
          <p:nvSpPr>
            <p:cNvPr id="24600" name="Text Box 1043"/>
            <p:cNvSpPr txBox="1"/>
            <p:nvPr/>
          </p:nvSpPr>
          <p:spPr>
            <a:xfrm>
              <a:off x="2066" y="1970"/>
              <a:ext cx="218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4601" name="Text Box 1044"/>
            <p:cNvSpPr txBox="1"/>
            <p:nvPr/>
          </p:nvSpPr>
          <p:spPr>
            <a:xfrm>
              <a:off x="1657" y="2281"/>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24602" name="Text Box 1045"/>
            <p:cNvSpPr txBox="1"/>
            <p:nvPr/>
          </p:nvSpPr>
          <p:spPr>
            <a:xfrm>
              <a:off x="1590" y="1781"/>
              <a:ext cx="427" cy="327"/>
            </a:xfrm>
            <a:prstGeom prst="rect">
              <a:avLst/>
            </a:prstGeom>
            <a:noFill/>
            <a:ln w="9525">
              <a:noFill/>
            </a:ln>
          </p:spPr>
          <p:txBody>
            <a:bodyPr wrap="none">
              <a:spAutoFit/>
            </a:bodyPr>
            <a:p>
              <a:r>
                <a:rPr lang="en-US" altLang="zh-CN" dirty="0">
                  <a:latin typeface="Times New Roman" panose="02020603050405020304" pitchFamily="18" charset="0"/>
                </a:rPr>
                <a:t>AB</a:t>
              </a:r>
              <a:endParaRPr lang="en-US" altLang="zh-CN" dirty="0">
                <a:latin typeface="Times New Roman" panose="02020603050405020304" pitchFamily="18" charset="0"/>
              </a:endParaRPr>
            </a:p>
          </p:txBody>
        </p:sp>
        <p:sp>
          <p:nvSpPr>
            <p:cNvPr id="24603" name="Text Box 1046"/>
            <p:cNvSpPr txBox="1"/>
            <p:nvPr/>
          </p:nvSpPr>
          <p:spPr>
            <a:xfrm>
              <a:off x="1478" y="1970"/>
              <a:ext cx="265" cy="327"/>
            </a:xfrm>
            <a:prstGeom prst="rect">
              <a:avLst/>
            </a:prstGeom>
            <a:noFill/>
            <a:ln w="9525">
              <a:noFill/>
            </a:ln>
          </p:spPr>
          <p:txBody>
            <a:bodyPr wrap="none">
              <a:spAutoFit/>
            </a:bodyPr>
            <a:p>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24604" name="Line 1047"/>
            <p:cNvSpPr/>
            <p:nvPr/>
          </p:nvSpPr>
          <p:spPr>
            <a:xfrm>
              <a:off x="3125" y="2250"/>
              <a:ext cx="0" cy="711"/>
            </a:xfrm>
            <a:prstGeom prst="line">
              <a:avLst/>
            </a:prstGeom>
            <a:ln w="28575" cap="flat" cmpd="sng">
              <a:solidFill>
                <a:srgbClr val="0000CC"/>
              </a:solidFill>
              <a:prstDash val="solid"/>
              <a:headEnd type="none" w="med" len="med"/>
              <a:tailEnd type="none" w="med" len="med"/>
            </a:ln>
          </p:spPr>
        </p:sp>
        <p:sp>
          <p:nvSpPr>
            <p:cNvPr id="24605" name="Line 1048"/>
            <p:cNvSpPr/>
            <p:nvPr/>
          </p:nvSpPr>
          <p:spPr>
            <a:xfrm>
              <a:off x="3765" y="2250"/>
              <a:ext cx="0" cy="711"/>
            </a:xfrm>
            <a:prstGeom prst="line">
              <a:avLst/>
            </a:prstGeom>
            <a:ln w="28575" cap="flat" cmpd="sng">
              <a:solidFill>
                <a:srgbClr val="0000CC"/>
              </a:solidFill>
              <a:prstDash val="solid"/>
              <a:headEnd type="none" w="med" len="med"/>
              <a:tailEnd type="none" w="med" len="med"/>
            </a:ln>
          </p:spPr>
        </p:sp>
        <p:graphicFrame>
          <p:nvGraphicFramePr>
            <p:cNvPr id="24578" name="Object 1024"/>
            <p:cNvGraphicFramePr>
              <a:graphicFrameLocks noChangeAspect="1"/>
            </p:cNvGraphicFramePr>
            <p:nvPr/>
          </p:nvGraphicFramePr>
          <p:xfrm>
            <a:off x="1891" y="2349"/>
            <a:ext cx="568" cy="232"/>
          </p:xfrm>
          <a:graphic>
            <a:graphicData uri="http://schemas.openxmlformats.org/presentationml/2006/ole">
              <mc:AlternateContent xmlns:mc="http://schemas.openxmlformats.org/markup-compatibility/2006">
                <mc:Choice xmlns:v="urn:schemas-microsoft-com:vml" Requires="v">
                  <p:oleObj spid="_x0000_s3200" name="" r:id="rId1" imgW="901065" imgH="368300" progId="Equation.3">
                    <p:embed/>
                  </p:oleObj>
                </mc:Choice>
                <mc:Fallback>
                  <p:oleObj name="" r:id="rId1" imgW="901065" imgH="368300" progId="Equation.3">
                    <p:embed/>
                    <p:pic>
                      <p:nvPicPr>
                        <p:cNvPr id="0" name="图片 3199"/>
                        <p:cNvPicPr/>
                        <p:nvPr/>
                      </p:nvPicPr>
                      <p:blipFill>
                        <a:blip r:embed="rId2"/>
                        <a:stretch>
                          <a:fillRect/>
                        </a:stretch>
                      </p:blipFill>
                      <p:spPr>
                        <a:xfrm>
                          <a:off x="1891" y="2349"/>
                          <a:ext cx="568" cy="232"/>
                        </a:xfrm>
                        <a:prstGeom prst="rect">
                          <a:avLst/>
                        </a:prstGeom>
                        <a:noFill/>
                        <a:ln w="38100">
                          <a:noFill/>
                          <a:miter/>
                        </a:ln>
                      </p:spPr>
                    </p:pic>
                  </p:oleObj>
                </mc:Fallback>
              </mc:AlternateContent>
            </a:graphicData>
          </a:graphic>
        </p:graphicFrame>
        <p:graphicFrame>
          <p:nvGraphicFramePr>
            <p:cNvPr id="24579" name="Object 1025"/>
            <p:cNvGraphicFramePr>
              <a:graphicFrameLocks noChangeAspect="1"/>
            </p:cNvGraphicFramePr>
            <p:nvPr/>
          </p:nvGraphicFramePr>
          <p:xfrm>
            <a:off x="2563" y="2349"/>
            <a:ext cx="472" cy="232"/>
          </p:xfrm>
          <a:graphic>
            <a:graphicData uri="http://schemas.openxmlformats.org/presentationml/2006/ole">
              <mc:AlternateContent xmlns:mc="http://schemas.openxmlformats.org/markup-compatibility/2006">
                <mc:Choice xmlns:v="urn:schemas-microsoft-com:vml" Requires="v">
                  <p:oleObj spid="_x0000_s3206" name="" r:id="rId3" imgW="749300" imgH="368300" progId="Equation.3">
                    <p:embed/>
                  </p:oleObj>
                </mc:Choice>
                <mc:Fallback>
                  <p:oleObj name="" r:id="rId3" imgW="749300" imgH="368300" progId="Equation.3">
                    <p:embed/>
                    <p:pic>
                      <p:nvPicPr>
                        <p:cNvPr id="0" name="图片 3205"/>
                        <p:cNvPicPr/>
                        <p:nvPr/>
                      </p:nvPicPr>
                      <p:blipFill>
                        <a:blip r:embed="rId4"/>
                        <a:stretch>
                          <a:fillRect/>
                        </a:stretch>
                      </p:blipFill>
                      <p:spPr>
                        <a:xfrm>
                          <a:off x="2563" y="2349"/>
                          <a:ext cx="472" cy="232"/>
                        </a:xfrm>
                        <a:prstGeom prst="rect">
                          <a:avLst/>
                        </a:prstGeom>
                        <a:noFill/>
                        <a:ln w="38100">
                          <a:noFill/>
                          <a:miter/>
                        </a:ln>
                      </p:spPr>
                    </p:pic>
                  </p:oleObj>
                </mc:Fallback>
              </mc:AlternateContent>
            </a:graphicData>
          </a:graphic>
        </p:graphicFrame>
        <p:graphicFrame>
          <p:nvGraphicFramePr>
            <p:cNvPr id="24580" name="Object 1026"/>
            <p:cNvGraphicFramePr>
              <a:graphicFrameLocks noChangeAspect="1"/>
            </p:cNvGraphicFramePr>
            <p:nvPr/>
          </p:nvGraphicFramePr>
          <p:xfrm>
            <a:off x="3206" y="2349"/>
            <a:ext cx="480" cy="232"/>
          </p:xfrm>
          <a:graphic>
            <a:graphicData uri="http://schemas.openxmlformats.org/presentationml/2006/ole">
              <mc:AlternateContent xmlns:mc="http://schemas.openxmlformats.org/markup-compatibility/2006">
                <mc:Choice xmlns:v="urn:schemas-microsoft-com:vml" Requires="v">
                  <p:oleObj spid="_x0000_s3201" name="" r:id="rId5" imgW="761365" imgH="368300" progId="Equation.3">
                    <p:embed/>
                  </p:oleObj>
                </mc:Choice>
                <mc:Fallback>
                  <p:oleObj name="" r:id="rId5" imgW="761365" imgH="368300" progId="Equation.3">
                    <p:embed/>
                    <p:pic>
                      <p:nvPicPr>
                        <p:cNvPr id="0" name="图片 3200"/>
                        <p:cNvPicPr/>
                        <p:nvPr/>
                      </p:nvPicPr>
                      <p:blipFill>
                        <a:blip r:embed="rId6"/>
                        <a:stretch>
                          <a:fillRect/>
                        </a:stretch>
                      </p:blipFill>
                      <p:spPr>
                        <a:xfrm>
                          <a:off x="3206" y="2349"/>
                          <a:ext cx="480" cy="232"/>
                        </a:xfrm>
                        <a:prstGeom prst="rect">
                          <a:avLst/>
                        </a:prstGeom>
                        <a:noFill/>
                        <a:ln w="38100">
                          <a:noFill/>
                          <a:miter/>
                        </a:ln>
                      </p:spPr>
                    </p:pic>
                  </p:oleObj>
                </mc:Fallback>
              </mc:AlternateContent>
            </a:graphicData>
          </a:graphic>
        </p:graphicFrame>
        <p:graphicFrame>
          <p:nvGraphicFramePr>
            <p:cNvPr id="24581" name="Object 1027"/>
            <p:cNvGraphicFramePr>
              <a:graphicFrameLocks noChangeAspect="1"/>
            </p:cNvGraphicFramePr>
            <p:nvPr/>
          </p:nvGraphicFramePr>
          <p:xfrm>
            <a:off x="3775" y="2349"/>
            <a:ext cx="568" cy="232"/>
          </p:xfrm>
          <a:graphic>
            <a:graphicData uri="http://schemas.openxmlformats.org/presentationml/2006/ole">
              <mc:AlternateContent xmlns:mc="http://schemas.openxmlformats.org/markup-compatibility/2006">
                <mc:Choice xmlns:v="urn:schemas-microsoft-com:vml" Requires="v">
                  <p:oleObj spid="_x0000_s3208" name="" r:id="rId7" imgW="901065" imgH="368300" progId="Equation.3">
                    <p:embed/>
                  </p:oleObj>
                </mc:Choice>
                <mc:Fallback>
                  <p:oleObj name="" r:id="rId7" imgW="901065" imgH="368300" progId="Equation.3">
                    <p:embed/>
                    <p:pic>
                      <p:nvPicPr>
                        <p:cNvPr id="0" name="图片 3207"/>
                        <p:cNvPicPr/>
                        <p:nvPr/>
                      </p:nvPicPr>
                      <p:blipFill>
                        <a:blip r:embed="rId8"/>
                        <a:stretch>
                          <a:fillRect/>
                        </a:stretch>
                      </p:blipFill>
                      <p:spPr>
                        <a:xfrm>
                          <a:off x="3775" y="2349"/>
                          <a:ext cx="568" cy="232"/>
                        </a:xfrm>
                        <a:prstGeom prst="rect">
                          <a:avLst/>
                        </a:prstGeom>
                        <a:noFill/>
                        <a:ln w="38100">
                          <a:noFill/>
                          <a:miter/>
                        </a:ln>
                      </p:spPr>
                    </p:pic>
                  </p:oleObj>
                </mc:Fallback>
              </mc:AlternateContent>
            </a:graphicData>
          </a:graphic>
        </p:graphicFrame>
        <p:graphicFrame>
          <p:nvGraphicFramePr>
            <p:cNvPr id="24582" name="Object 1028"/>
            <p:cNvGraphicFramePr>
              <a:graphicFrameLocks noChangeAspect="1"/>
            </p:cNvGraphicFramePr>
            <p:nvPr/>
          </p:nvGraphicFramePr>
          <p:xfrm>
            <a:off x="1890" y="2660"/>
            <a:ext cx="568" cy="232"/>
          </p:xfrm>
          <a:graphic>
            <a:graphicData uri="http://schemas.openxmlformats.org/presentationml/2006/ole">
              <mc:AlternateContent xmlns:mc="http://schemas.openxmlformats.org/markup-compatibility/2006">
                <mc:Choice xmlns:v="urn:schemas-microsoft-com:vml" Requires="v">
                  <p:oleObj spid="_x0000_s3198" name="" r:id="rId9" imgW="901065" imgH="368300" progId="Equation.3">
                    <p:embed/>
                  </p:oleObj>
                </mc:Choice>
                <mc:Fallback>
                  <p:oleObj name="" r:id="rId9" imgW="901065" imgH="368300" progId="Equation.3">
                    <p:embed/>
                    <p:pic>
                      <p:nvPicPr>
                        <p:cNvPr id="0" name="图片 3197"/>
                        <p:cNvPicPr/>
                        <p:nvPr/>
                      </p:nvPicPr>
                      <p:blipFill>
                        <a:blip r:embed="rId10"/>
                        <a:stretch>
                          <a:fillRect/>
                        </a:stretch>
                      </p:blipFill>
                      <p:spPr>
                        <a:xfrm>
                          <a:off x="1890" y="2660"/>
                          <a:ext cx="568" cy="232"/>
                        </a:xfrm>
                        <a:prstGeom prst="rect">
                          <a:avLst/>
                        </a:prstGeom>
                        <a:noFill/>
                        <a:ln w="38100">
                          <a:noFill/>
                          <a:miter/>
                        </a:ln>
                      </p:spPr>
                    </p:pic>
                  </p:oleObj>
                </mc:Fallback>
              </mc:AlternateContent>
            </a:graphicData>
          </a:graphic>
        </p:graphicFrame>
        <p:graphicFrame>
          <p:nvGraphicFramePr>
            <p:cNvPr id="24583" name="Object 1029"/>
            <p:cNvGraphicFramePr>
              <a:graphicFrameLocks noChangeAspect="1"/>
            </p:cNvGraphicFramePr>
            <p:nvPr/>
          </p:nvGraphicFramePr>
          <p:xfrm>
            <a:off x="2567" y="2660"/>
            <a:ext cx="464" cy="232"/>
          </p:xfrm>
          <a:graphic>
            <a:graphicData uri="http://schemas.openxmlformats.org/presentationml/2006/ole">
              <mc:AlternateContent xmlns:mc="http://schemas.openxmlformats.org/markup-compatibility/2006">
                <mc:Choice xmlns:v="urn:schemas-microsoft-com:vml" Requires="v">
                  <p:oleObj spid="_x0000_s3199" name="" r:id="rId11" imgW="736600" imgH="368300" progId="Equation.3">
                    <p:embed/>
                  </p:oleObj>
                </mc:Choice>
                <mc:Fallback>
                  <p:oleObj name="" r:id="rId11" imgW="736600" imgH="368300" progId="Equation.3">
                    <p:embed/>
                    <p:pic>
                      <p:nvPicPr>
                        <p:cNvPr id="0" name="图片 3198"/>
                        <p:cNvPicPr/>
                        <p:nvPr/>
                      </p:nvPicPr>
                      <p:blipFill>
                        <a:blip r:embed="rId12"/>
                        <a:stretch>
                          <a:fillRect/>
                        </a:stretch>
                      </p:blipFill>
                      <p:spPr>
                        <a:xfrm>
                          <a:off x="2567" y="2660"/>
                          <a:ext cx="464" cy="232"/>
                        </a:xfrm>
                        <a:prstGeom prst="rect">
                          <a:avLst/>
                        </a:prstGeom>
                        <a:noFill/>
                        <a:ln w="38100">
                          <a:noFill/>
                          <a:miter/>
                        </a:ln>
                      </p:spPr>
                    </p:pic>
                  </p:oleObj>
                </mc:Fallback>
              </mc:AlternateContent>
            </a:graphicData>
          </a:graphic>
        </p:graphicFrame>
        <p:graphicFrame>
          <p:nvGraphicFramePr>
            <p:cNvPr id="24584" name="Object 1030"/>
            <p:cNvGraphicFramePr>
              <a:graphicFrameLocks noChangeAspect="1"/>
            </p:cNvGraphicFramePr>
            <p:nvPr/>
          </p:nvGraphicFramePr>
          <p:xfrm>
            <a:off x="3206" y="2676"/>
            <a:ext cx="480" cy="199"/>
          </p:xfrm>
          <a:graphic>
            <a:graphicData uri="http://schemas.openxmlformats.org/presentationml/2006/ole">
              <mc:AlternateContent xmlns:mc="http://schemas.openxmlformats.org/markup-compatibility/2006">
                <mc:Choice xmlns:v="urn:schemas-microsoft-com:vml" Requires="v">
                  <p:oleObj spid="_x0000_s3207" name="" r:id="rId13" imgW="761365" imgH="317500" progId="Equation.3">
                    <p:embed/>
                  </p:oleObj>
                </mc:Choice>
                <mc:Fallback>
                  <p:oleObj name="" r:id="rId13" imgW="761365" imgH="317500" progId="Equation.3">
                    <p:embed/>
                    <p:pic>
                      <p:nvPicPr>
                        <p:cNvPr id="0" name="图片 3206"/>
                        <p:cNvPicPr/>
                        <p:nvPr/>
                      </p:nvPicPr>
                      <p:blipFill>
                        <a:blip r:embed="rId14"/>
                        <a:stretch>
                          <a:fillRect/>
                        </a:stretch>
                      </p:blipFill>
                      <p:spPr>
                        <a:xfrm>
                          <a:off x="3206" y="2676"/>
                          <a:ext cx="480" cy="199"/>
                        </a:xfrm>
                        <a:prstGeom prst="rect">
                          <a:avLst/>
                        </a:prstGeom>
                        <a:noFill/>
                        <a:ln w="38100">
                          <a:noFill/>
                          <a:miter/>
                        </a:ln>
                      </p:spPr>
                    </p:pic>
                  </p:oleObj>
                </mc:Fallback>
              </mc:AlternateContent>
            </a:graphicData>
          </a:graphic>
        </p:graphicFrame>
        <p:graphicFrame>
          <p:nvGraphicFramePr>
            <p:cNvPr id="24585" name="Object 1031"/>
            <p:cNvGraphicFramePr>
              <a:graphicFrameLocks noChangeAspect="1"/>
            </p:cNvGraphicFramePr>
            <p:nvPr/>
          </p:nvGraphicFramePr>
          <p:xfrm>
            <a:off x="3774" y="2660"/>
            <a:ext cx="568" cy="232"/>
          </p:xfrm>
          <a:graphic>
            <a:graphicData uri="http://schemas.openxmlformats.org/presentationml/2006/ole">
              <mc:AlternateContent xmlns:mc="http://schemas.openxmlformats.org/markup-compatibility/2006">
                <mc:Choice xmlns:v="urn:schemas-microsoft-com:vml" Requires="v">
                  <p:oleObj spid="_x0000_s3202" name="" r:id="rId15" imgW="901065" imgH="368300" progId="Equation.3">
                    <p:embed/>
                  </p:oleObj>
                </mc:Choice>
                <mc:Fallback>
                  <p:oleObj name="" r:id="rId15" imgW="901065" imgH="368300" progId="Equation.3">
                    <p:embed/>
                    <p:pic>
                      <p:nvPicPr>
                        <p:cNvPr id="0" name="图片 3201"/>
                        <p:cNvPicPr/>
                        <p:nvPr/>
                      </p:nvPicPr>
                      <p:blipFill>
                        <a:blip r:embed="rId16"/>
                        <a:stretch>
                          <a:fillRect/>
                        </a:stretch>
                      </p:blipFill>
                      <p:spPr>
                        <a:xfrm>
                          <a:off x="3774" y="2660"/>
                          <a:ext cx="568" cy="232"/>
                        </a:xfrm>
                        <a:prstGeom prst="rect">
                          <a:avLst/>
                        </a:prstGeom>
                        <a:noFill/>
                        <a:ln w="38100">
                          <a:noFill/>
                          <a:miter/>
                        </a:ln>
                      </p:spPr>
                    </p:pic>
                  </p:oleObj>
                </mc:Fallback>
              </mc:AlternateContent>
            </a:graphicData>
          </a:graphic>
        </p:graphicFrame>
        <p:sp>
          <p:nvSpPr>
            <p:cNvPr id="24606" name="AutoShape 1057"/>
            <p:cNvSpPr/>
            <p:nvPr/>
          </p:nvSpPr>
          <p:spPr>
            <a:xfrm rot="5400000">
              <a:off x="3616" y="1414"/>
              <a:ext cx="243" cy="1210"/>
            </a:xfrm>
            <a:prstGeom prst="leftBrace">
              <a:avLst>
                <a:gd name="adj1" fmla="val 41495"/>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607" name="AutoShape 1058"/>
            <p:cNvSpPr/>
            <p:nvPr/>
          </p:nvSpPr>
          <p:spPr>
            <a:xfrm rot="5400000">
              <a:off x="2418" y="1450"/>
              <a:ext cx="165" cy="1149"/>
            </a:xfrm>
            <a:prstGeom prst="leftBrace">
              <a:avLst>
                <a:gd name="adj1" fmla="val 58030"/>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4586" name="Object 1032"/>
            <p:cNvGraphicFramePr>
              <a:graphicFrameLocks noChangeAspect="1"/>
            </p:cNvGraphicFramePr>
            <p:nvPr/>
          </p:nvGraphicFramePr>
          <p:xfrm>
            <a:off x="2368" y="1687"/>
            <a:ext cx="176" cy="223"/>
          </p:xfrm>
          <a:graphic>
            <a:graphicData uri="http://schemas.openxmlformats.org/presentationml/2006/ole">
              <mc:AlternateContent xmlns:mc="http://schemas.openxmlformats.org/markup-compatibility/2006">
                <mc:Choice xmlns:v="urn:schemas-microsoft-com:vml" Requires="v">
                  <p:oleObj spid="_x0000_s3204" name="" r:id="rId17" imgW="279400" imgH="355600" progId="Equation.3">
                    <p:embed/>
                  </p:oleObj>
                </mc:Choice>
                <mc:Fallback>
                  <p:oleObj name="" r:id="rId17" imgW="279400" imgH="355600" progId="Equation.3">
                    <p:embed/>
                    <p:pic>
                      <p:nvPicPr>
                        <p:cNvPr id="0" name="图片 3203"/>
                        <p:cNvPicPr/>
                        <p:nvPr/>
                      </p:nvPicPr>
                      <p:blipFill>
                        <a:blip r:embed="rId18"/>
                        <a:stretch>
                          <a:fillRect/>
                        </a:stretch>
                      </p:blipFill>
                      <p:spPr>
                        <a:xfrm>
                          <a:off x="2368" y="1687"/>
                          <a:ext cx="176" cy="223"/>
                        </a:xfrm>
                        <a:prstGeom prst="rect">
                          <a:avLst/>
                        </a:prstGeom>
                        <a:noFill/>
                        <a:ln w="38100">
                          <a:noFill/>
                          <a:miter/>
                        </a:ln>
                      </p:spPr>
                    </p:pic>
                  </p:oleObj>
                </mc:Fallback>
              </mc:AlternateContent>
            </a:graphicData>
          </a:graphic>
        </p:graphicFrame>
        <p:graphicFrame>
          <p:nvGraphicFramePr>
            <p:cNvPr id="24587" name="Object 1033"/>
            <p:cNvGraphicFramePr>
              <a:graphicFrameLocks noChangeAspect="1"/>
            </p:cNvGraphicFramePr>
            <p:nvPr/>
          </p:nvGraphicFramePr>
          <p:xfrm>
            <a:off x="3447" y="1692"/>
            <a:ext cx="176" cy="191"/>
          </p:xfrm>
          <a:graphic>
            <a:graphicData uri="http://schemas.openxmlformats.org/presentationml/2006/ole">
              <mc:AlternateContent xmlns:mc="http://schemas.openxmlformats.org/markup-compatibility/2006">
                <mc:Choice xmlns:v="urn:schemas-microsoft-com:vml" Requires="v">
                  <p:oleObj spid="_x0000_s3203" name="" r:id="rId19" imgW="279400" imgH="304800" progId="Equation.3">
                    <p:embed/>
                  </p:oleObj>
                </mc:Choice>
                <mc:Fallback>
                  <p:oleObj name="" r:id="rId19" imgW="279400" imgH="304800" progId="Equation.3">
                    <p:embed/>
                    <p:pic>
                      <p:nvPicPr>
                        <p:cNvPr id="0" name="图片 3202"/>
                        <p:cNvPicPr/>
                        <p:nvPr/>
                      </p:nvPicPr>
                      <p:blipFill>
                        <a:blip r:embed="rId20"/>
                        <a:stretch>
                          <a:fillRect/>
                        </a:stretch>
                      </p:blipFill>
                      <p:spPr>
                        <a:xfrm>
                          <a:off x="3447" y="1692"/>
                          <a:ext cx="176" cy="191"/>
                        </a:xfrm>
                        <a:prstGeom prst="rect">
                          <a:avLst/>
                        </a:prstGeom>
                        <a:noFill/>
                        <a:ln w="38100">
                          <a:noFill/>
                          <a:miter/>
                        </a:ln>
                      </p:spPr>
                    </p:pic>
                  </p:oleObj>
                </mc:Fallback>
              </mc:AlternateContent>
            </a:graphicData>
          </a:graphic>
        </p:graphicFrame>
        <p:sp>
          <p:nvSpPr>
            <p:cNvPr id="24608" name="AutoShape 1061"/>
            <p:cNvSpPr/>
            <p:nvPr/>
          </p:nvSpPr>
          <p:spPr>
            <a:xfrm>
              <a:off x="1578" y="2272"/>
              <a:ext cx="102" cy="323"/>
            </a:xfrm>
            <a:prstGeom prst="leftBrace">
              <a:avLst>
                <a:gd name="adj1" fmla="val 26388"/>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609" name="AutoShape 1062"/>
            <p:cNvSpPr/>
            <p:nvPr/>
          </p:nvSpPr>
          <p:spPr>
            <a:xfrm>
              <a:off x="1578" y="2640"/>
              <a:ext cx="58" cy="322"/>
            </a:xfrm>
            <a:prstGeom prst="leftBrace">
              <a:avLst>
                <a:gd name="adj1" fmla="val 4626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4588" name="Object 1034"/>
            <p:cNvGraphicFramePr>
              <a:graphicFrameLocks noChangeAspect="1"/>
            </p:cNvGraphicFramePr>
            <p:nvPr/>
          </p:nvGraphicFramePr>
          <p:xfrm>
            <a:off x="1389" y="2327"/>
            <a:ext cx="176" cy="232"/>
          </p:xfrm>
          <a:graphic>
            <a:graphicData uri="http://schemas.openxmlformats.org/presentationml/2006/ole">
              <mc:AlternateContent xmlns:mc="http://schemas.openxmlformats.org/markup-compatibility/2006">
                <mc:Choice xmlns:v="urn:schemas-microsoft-com:vml" Requires="v">
                  <p:oleObj spid="_x0000_s3205" name="" r:id="rId21" imgW="279400" imgH="368300" progId="Equation.3">
                    <p:embed/>
                  </p:oleObj>
                </mc:Choice>
                <mc:Fallback>
                  <p:oleObj name="" r:id="rId21" imgW="279400" imgH="368300" progId="Equation.3">
                    <p:embed/>
                    <p:pic>
                      <p:nvPicPr>
                        <p:cNvPr id="0" name="图片 3204"/>
                        <p:cNvPicPr/>
                        <p:nvPr/>
                      </p:nvPicPr>
                      <p:blipFill>
                        <a:blip r:embed="rId22"/>
                        <a:stretch>
                          <a:fillRect/>
                        </a:stretch>
                      </p:blipFill>
                      <p:spPr>
                        <a:xfrm>
                          <a:off x="1389" y="2327"/>
                          <a:ext cx="176" cy="232"/>
                        </a:xfrm>
                        <a:prstGeom prst="rect">
                          <a:avLst/>
                        </a:prstGeom>
                        <a:noFill/>
                        <a:ln w="38100">
                          <a:noFill/>
                          <a:miter/>
                        </a:ln>
                      </p:spPr>
                    </p:pic>
                  </p:oleObj>
                </mc:Fallback>
              </mc:AlternateContent>
            </a:graphicData>
          </a:graphic>
        </p:graphicFrame>
        <p:graphicFrame>
          <p:nvGraphicFramePr>
            <p:cNvPr id="24589" name="Object 1035"/>
            <p:cNvGraphicFramePr>
              <a:graphicFrameLocks noChangeAspect="1"/>
            </p:cNvGraphicFramePr>
            <p:nvPr/>
          </p:nvGraphicFramePr>
          <p:xfrm>
            <a:off x="1389" y="2705"/>
            <a:ext cx="176" cy="199"/>
          </p:xfrm>
          <a:graphic>
            <a:graphicData uri="http://schemas.openxmlformats.org/presentationml/2006/ole">
              <mc:AlternateContent xmlns:mc="http://schemas.openxmlformats.org/markup-compatibility/2006">
                <mc:Choice xmlns:v="urn:schemas-microsoft-com:vml" Requires="v">
                  <p:oleObj spid="_x0000_s3210" name="" r:id="rId23" imgW="279400" imgH="317500" progId="Equation.3">
                    <p:embed/>
                  </p:oleObj>
                </mc:Choice>
                <mc:Fallback>
                  <p:oleObj name="" r:id="rId23" imgW="279400" imgH="317500" progId="Equation.3">
                    <p:embed/>
                    <p:pic>
                      <p:nvPicPr>
                        <p:cNvPr id="0" name="图片 3209"/>
                        <p:cNvPicPr/>
                        <p:nvPr/>
                      </p:nvPicPr>
                      <p:blipFill>
                        <a:blip r:embed="rId24"/>
                        <a:stretch>
                          <a:fillRect/>
                        </a:stretch>
                      </p:blipFill>
                      <p:spPr>
                        <a:xfrm>
                          <a:off x="1389" y="2705"/>
                          <a:ext cx="176" cy="199"/>
                        </a:xfrm>
                        <a:prstGeom prst="rect">
                          <a:avLst/>
                        </a:prstGeom>
                        <a:noFill/>
                        <a:ln w="38100">
                          <a:noFill/>
                          <a:miter/>
                        </a:ln>
                      </p:spPr>
                    </p:pic>
                  </p:oleObj>
                </mc:Fallback>
              </mc:AlternateContent>
            </a:graphicData>
          </a:graphic>
        </p:graphicFrame>
        <p:sp>
          <p:nvSpPr>
            <p:cNvPr id="24610" name="AutoShape 1067"/>
            <p:cNvSpPr/>
            <p:nvPr/>
          </p:nvSpPr>
          <p:spPr>
            <a:xfrm rot="-5400000" flipV="1">
              <a:off x="2117" y="2745"/>
              <a:ext cx="69" cy="588"/>
            </a:xfrm>
            <a:prstGeom prst="leftBrace">
              <a:avLst>
                <a:gd name="adj1" fmla="val 71014"/>
                <a:gd name="adj2" fmla="val 49611"/>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611" name="AutoShape 1068"/>
            <p:cNvSpPr/>
            <p:nvPr/>
          </p:nvSpPr>
          <p:spPr>
            <a:xfrm rot="-5400000" flipV="1">
              <a:off x="3076" y="2407"/>
              <a:ext cx="70" cy="1264"/>
            </a:xfrm>
            <a:prstGeom prst="leftBrace">
              <a:avLst>
                <a:gd name="adj1" fmla="val 150476"/>
                <a:gd name="adj2" fmla="val 49611"/>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612" name="AutoShape 1069"/>
            <p:cNvSpPr/>
            <p:nvPr/>
          </p:nvSpPr>
          <p:spPr>
            <a:xfrm rot="-5400000" flipV="1">
              <a:off x="4046" y="2753"/>
              <a:ext cx="80" cy="561"/>
            </a:xfrm>
            <a:prstGeom prst="leftBrace">
              <a:avLst>
                <a:gd name="adj1" fmla="val 58437"/>
                <a:gd name="adj2" fmla="val 49611"/>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4590" name="Object 1036"/>
            <p:cNvGraphicFramePr>
              <a:graphicFrameLocks noChangeAspect="1"/>
            </p:cNvGraphicFramePr>
            <p:nvPr/>
          </p:nvGraphicFramePr>
          <p:xfrm>
            <a:off x="2034" y="3086"/>
            <a:ext cx="176" cy="223"/>
          </p:xfrm>
          <a:graphic>
            <a:graphicData uri="http://schemas.openxmlformats.org/presentationml/2006/ole">
              <mc:AlternateContent xmlns:mc="http://schemas.openxmlformats.org/markup-compatibility/2006">
                <mc:Choice xmlns:v="urn:schemas-microsoft-com:vml" Requires="v">
                  <p:oleObj spid="_x0000_s3209" name="" r:id="rId25" imgW="279400" imgH="355600" progId="Equation.3">
                    <p:embed/>
                  </p:oleObj>
                </mc:Choice>
                <mc:Fallback>
                  <p:oleObj name="" r:id="rId25" imgW="279400" imgH="355600" progId="Equation.3">
                    <p:embed/>
                    <p:pic>
                      <p:nvPicPr>
                        <p:cNvPr id="0" name="图片 3208"/>
                        <p:cNvPicPr/>
                        <p:nvPr/>
                      </p:nvPicPr>
                      <p:blipFill>
                        <a:blip r:embed="rId26"/>
                        <a:stretch>
                          <a:fillRect/>
                        </a:stretch>
                      </p:blipFill>
                      <p:spPr>
                        <a:xfrm>
                          <a:off x="2034" y="3086"/>
                          <a:ext cx="176" cy="223"/>
                        </a:xfrm>
                        <a:prstGeom prst="rect">
                          <a:avLst/>
                        </a:prstGeom>
                        <a:noFill/>
                        <a:ln w="38100">
                          <a:noFill/>
                          <a:miter/>
                        </a:ln>
                      </p:spPr>
                    </p:pic>
                  </p:oleObj>
                </mc:Fallback>
              </mc:AlternateContent>
            </a:graphicData>
          </a:graphic>
        </p:graphicFrame>
        <p:graphicFrame>
          <p:nvGraphicFramePr>
            <p:cNvPr id="24591" name="Object 1037"/>
            <p:cNvGraphicFramePr>
              <a:graphicFrameLocks noChangeAspect="1"/>
            </p:cNvGraphicFramePr>
            <p:nvPr/>
          </p:nvGraphicFramePr>
          <p:xfrm>
            <a:off x="3007" y="3115"/>
            <a:ext cx="176" cy="183"/>
          </p:xfrm>
          <a:graphic>
            <a:graphicData uri="http://schemas.openxmlformats.org/presentationml/2006/ole">
              <mc:AlternateContent xmlns:mc="http://schemas.openxmlformats.org/markup-compatibility/2006">
                <mc:Choice xmlns:v="urn:schemas-microsoft-com:vml" Requires="v">
                  <p:oleObj spid="_x0000_s3212" name="" r:id="rId27" imgW="279400" imgH="292100" progId="Equation.3">
                    <p:embed/>
                  </p:oleObj>
                </mc:Choice>
                <mc:Fallback>
                  <p:oleObj name="" r:id="rId27" imgW="279400" imgH="292100" progId="Equation.3">
                    <p:embed/>
                    <p:pic>
                      <p:nvPicPr>
                        <p:cNvPr id="0" name="图片 3211"/>
                        <p:cNvPicPr/>
                        <p:nvPr/>
                      </p:nvPicPr>
                      <p:blipFill>
                        <a:blip r:embed="rId28"/>
                        <a:stretch>
                          <a:fillRect/>
                        </a:stretch>
                      </p:blipFill>
                      <p:spPr>
                        <a:xfrm>
                          <a:off x="3007" y="3115"/>
                          <a:ext cx="176" cy="183"/>
                        </a:xfrm>
                        <a:prstGeom prst="rect">
                          <a:avLst/>
                        </a:prstGeom>
                        <a:noFill/>
                        <a:ln w="38100">
                          <a:noFill/>
                          <a:miter/>
                        </a:ln>
                      </p:spPr>
                    </p:pic>
                  </p:oleObj>
                </mc:Fallback>
              </mc:AlternateContent>
            </a:graphicData>
          </a:graphic>
        </p:graphicFrame>
        <p:graphicFrame>
          <p:nvGraphicFramePr>
            <p:cNvPr id="24592" name="Object 1038"/>
            <p:cNvGraphicFramePr>
              <a:graphicFrameLocks noChangeAspect="1"/>
            </p:cNvGraphicFramePr>
            <p:nvPr/>
          </p:nvGraphicFramePr>
          <p:xfrm>
            <a:off x="3970" y="3086"/>
            <a:ext cx="176" cy="223"/>
          </p:xfrm>
          <a:graphic>
            <a:graphicData uri="http://schemas.openxmlformats.org/presentationml/2006/ole">
              <mc:AlternateContent xmlns:mc="http://schemas.openxmlformats.org/markup-compatibility/2006">
                <mc:Choice xmlns:v="urn:schemas-microsoft-com:vml" Requires="v">
                  <p:oleObj spid="_x0000_s3214" name="" r:id="rId29" imgW="279400" imgH="355600" progId="Equation.3">
                    <p:embed/>
                  </p:oleObj>
                </mc:Choice>
                <mc:Fallback>
                  <p:oleObj name="" r:id="rId29" imgW="279400" imgH="355600" progId="Equation.3">
                    <p:embed/>
                    <p:pic>
                      <p:nvPicPr>
                        <p:cNvPr id="0" name="图片 3213"/>
                        <p:cNvPicPr/>
                        <p:nvPr/>
                      </p:nvPicPr>
                      <p:blipFill>
                        <a:blip r:embed="rId26"/>
                        <a:stretch>
                          <a:fillRect/>
                        </a:stretch>
                      </p:blipFill>
                      <p:spPr>
                        <a:xfrm>
                          <a:off x="3970" y="3086"/>
                          <a:ext cx="176" cy="223"/>
                        </a:xfrm>
                        <a:prstGeom prst="rect">
                          <a:avLst/>
                        </a:prstGeom>
                        <a:noFill/>
                        <a:ln w="38100">
                          <a:noFill/>
                          <a:miter/>
                        </a:ln>
                      </p:spPr>
                    </p:pic>
                  </p:oleObj>
                </mc:Fallback>
              </mc:AlternateContent>
            </a:graphicData>
          </a:graphic>
        </p:graphicFrame>
      </p:grpSp>
      <p:sp>
        <p:nvSpPr>
          <p:cNvPr id="24595" name="Text Box 1080"/>
          <p:cNvSpPr txBox="1"/>
          <p:nvPr/>
        </p:nvSpPr>
        <p:spPr>
          <a:xfrm>
            <a:off x="3154363" y="5056188"/>
            <a:ext cx="2317750" cy="519112"/>
          </a:xfrm>
          <a:prstGeom prst="rect">
            <a:avLst/>
          </a:prstGeom>
          <a:noFill/>
          <a:ln w="9525">
            <a:noFill/>
          </a:ln>
        </p:spPr>
        <p:txBody>
          <a:bodyPr wrap="none">
            <a:spAutoFit/>
          </a:bodyPr>
          <a:p>
            <a:r>
              <a:rPr lang="zh-CN" altLang="en-US" dirty="0">
                <a:latin typeface="Times New Roman" panose="02020603050405020304" pitchFamily="18" charset="0"/>
              </a:rPr>
              <a:t>三变量卡诺图</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22" name="Group 48"/>
          <p:cNvGrpSpPr/>
          <p:nvPr/>
        </p:nvGrpSpPr>
        <p:grpSpPr>
          <a:xfrm>
            <a:off x="1098550" y="3011488"/>
            <a:ext cx="6643688" cy="3846512"/>
            <a:chOff x="925" y="571"/>
            <a:chExt cx="4185" cy="2423"/>
          </a:xfrm>
        </p:grpSpPr>
        <p:sp>
          <p:nvSpPr>
            <p:cNvPr id="25639" name="Text Box 5"/>
            <p:cNvSpPr txBox="1"/>
            <p:nvPr/>
          </p:nvSpPr>
          <p:spPr>
            <a:xfrm>
              <a:off x="1824" y="890"/>
              <a:ext cx="2692"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5640" name="Text Box 6"/>
            <p:cNvSpPr txBox="1"/>
            <p:nvPr/>
          </p:nvSpPr>
          <p:spPr>
            <a:xfrm>
              <a:off x="1336" y="1113"/>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5641" name="Text Box 7"/>
            <p:cNvSpPr txBox="1"/>
            <p:nvPr/>
          </p:nvSpPr>
          <p:spPr>
            <a:xfrm>
              <a:off x="1436" y="73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5642" name="Text Box 8"/>
            <p:cNvSpPr txBox="1"/>
            <p:nvPr/>
          </p:nvSpPr>
          <p:spPr>
            <a:xfrm>
              <a:off x="1120" y="912"/>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graphicFrame>
          <p:nvGraphicFramePr>
            <p:cNvPr id="25602" name="Object 0"/>
            <p:cNvGraphicFramePr>
              <a:graphicFrameLocks noChangeAspect="1"/>
            </p:cNvGraphicFramePr>
            <p:nvPr/>
          </p:nvGraphicFramePr>
          <p:xfrm>
            <a:off x="1669" y="1258"/>
            <a:ext cx="663" cy="209"/>
          </p:xfrm>
          <a:graphic>
            <a:graphicData uri="http://schemas.openxmlformats.org/presentationml/2006/ole">
              <mc:AlternateContent xmlns:mc="http://schemas.openxmlformats.org/markup-compatibility/2006">
                <mc:Choice xmlns:v="urn:schemas-microsoft-com:vml" Requires="v">
                  <p:oleObj spid="_x0000_s3213" name="" r:id="rId1" imgW="1244600" imgH="368300" progId="Equation.3">
                    <p:embed/>
                  </p:oleObj>
                </mc:Choice>
                <mc:Fallback>
                  <p:oleObj name="" r:id="rId1" imgW="1244600" imgH="368300" progId="Equation.3">
                    <p:embed/>
                    <p:pic>
                      <p:nvPicPr>
                        <p:cNvPr id="0" name="图片 3212"/>
                        <p:cNvPicPr/>
                        <p:nvPr/>
                      </p:nvPicPr>
                      <p:blipFill>
                        <a:blip r:embed="rId2"/>
                        <a:stretch>
                          <a:fillRect/>
                        </a:stretch>
                      </p:blipFill>
                      <p:spPr>
                        <a:xfrm>
                          <a:off x="1669" y="1258"/>
                          <a:ext cx="663" cy="209"/>
                        </a:xfrm>
                        <a:prstGeom prst="rect">
                          <a:avLst/>
                        </a:prstGeom>
                        <a:noFill/>
                        <a:ln w="38100">
                          <a:noFill/>
                          <a:miter/>
                        </a:ln>
                      </p:spPr>
                    </p:pic>
                  </p:oleObj>
                </mc:Fallback>
              </mc:AlternateContent>
            </a:graphicData>
          </a:graphic>
        </p:graphicFrame>
        <p:sp>
          <p:nvSpPr>
            <p:cNvPr id="25643" name="AutoShape 14"/>
            <p:cNvSpPr/>
            <p:nvPr/>
          </p:nvSpPr>
          <p:spPr>
            <a:xfrm rot="5400000">
              <a:off x="3803" y="118"/>
              <a:ext cx="223" cy="1542"/>
            </a:xfrm>
            <a:prstGeom prst="leftBrace">
              <a:avLst>
                <a:gd name="adj1" fmla="val 57623"/>
                <a:gd name="adj2" fmla="val 50000"/>
              </a:avLst>
            </a:prstGeom>
            <a:noFill/>
            <a:ln w="9525" cap="flat" cmpd="sng">
              <a:solidFill>
                <a:srgbClr val="FF3300"/>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44" name="AutoShape 15"/>
            <p:cNvSpPr/>
            <p:nvPr/>
          </p:nvSpPr>
          <p:spPr>
            <a:xfrm rot="-5400000" flipV="1">
              <a:off x="3021" y="1972"/>
              <a:ext cx="186" cy="1480"/>
            </a:xfrm>
            <a:prstGeom prst="leftBrace">
              <a:avLst>
                <a:gd name="adj1" fmla="val 66308"/>
                <a:gd name="adj2" fmla="val 50000"/>
              </a:avLst>
            </a:prstGeom>
            <a:noFill/>
            <a:ln w="9525" cap="flat" cmpd="sng">
              <a:solidFill>
                <a:srgbClr val="FF3300"/>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5603" name="Object 1"/>
            <p:cNvGraphicFramePr>
              <a:graphicFrameLocks noChangeAspect="1"/>
            </p:cNvGraphicFramePr>
            <p:nvPr/>
          </p:nvGraphicFramePr>
          <p:xfrm>
            <a:off x="3839" y="571"/>
            <a:ext cx="176" cy="191"/>
          </p:xfrm>
          <a:graphic>
            <a:graphicData uri="http://schemas.openxmlformats.org/presentationml/2006/ole">
              <mc:AlternateContent xmlns:mc="http://schemas.openxmlformats.org/markup-compatibility/2006">
                <mc:Choice xmlns:v="urn:schemas-microsoft-com:vml" Requires="v">
                  <p:oleObj spid="_x0000_s3211" name="" r:id="rId3" imgW="279400" imgH="304800" progId="Equation.3">
                    <p:embed/>
                  </p:oleObj>
                </mc:Choice>
                <mc:Fallback>
                  <p:oleObj name="" r:id="rId3" imgW="279400" imgH="304800" progId="Equation.3">
                    <p:embed/>
                    <p:pic>
                      <p:nvPicPr>
                        <p:cNvPr id="0" name="图片 3210"/>
                        <p:cNvPicPr/>
                        <p:nvPr/>
                      </p:nvPicPr>
                      <p:blipFill>
                        <a:blip r:embed="rId4"/>
                        <a:stretch>
                          <a:fillRect/>
                        </a:stretch>
                      </p:blipFill>
                      <p:spPr>
                        <a:xfrm>
                          <a:off x="3839" y="571"/>
                          <a:ext cx="176" cy="191"/>
                        </a:xfrm>
                        <a:prstGeom prst="rect">
                          <a:avLst/>
                        </a:prstGeom>
                        <a:noFill/>
                        <a:ln w="38100">
                          <a:noFill/>
                          <a:miter/>
                        </a:ln>
                      </p:spPr>
                    </p:pic>
                  </p:oleObj>
                </mc:Fallback>
              </mc:AlternateContent>
            </a:graphicData>
          </a:graphic>
        </p:graphicFrame>
        <p:sp>
          <p:nvSpPr>
            <p:cNvPr id="25645" name="AutoShape 19"/>
            <p:cNvSpPr/>
            <p:nvPr/>
          </p:nvSpPr>
          <p:spPr>
            <a:xfrm>
              <a:off x="1125" y="1894"/>
              <a:ext cx="124" cy="667"/>
            </a:xfrm>
            <a:prstGeom prst="leftBrace">
              <a:avLst>
                <a:gd name="adj1" fmla="val 44825"/>
                <a:gd name="adj2" fmla="val 50000"/>
              </a:avLst>
            </a:prstGeom>
            <a:noFill/>
            <a:ln w="9525" cap="flat" cmpd="sng">
              <a:solidFill>
                <a:srgbClr val="FF3300"/>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5604" name="Object 2"/>
            <p:cNvGraphicFramePr>
              <a:graphicFrameLocks noChangeAspect="1"/>
            </p:cNvGraphicFramePr>
            <p:nvPr/>
          </p:nvGraphicFramePr>
          <p:xfrm>
            <a:off x="925" y="2137"/>
            <a:ext cx="176" cy="199"/>
          </p:xfrm>
          <a:graphic>
            <a:graphicData uri="http://schemas.openxmlformats.org/presentationml/2006/ole">
              <mc:AlternateContent xmlns:mc="http://schemas.openxmlformats.org/markup-compatibility/2006">
                <mc:Choice xmlns:v="urn:schemas-microsoft-com:vml" Requires="v">
                  <p:oleObj spid="_x0000_s3215" name="" r:id="rId5" imgW="279400" imgH="317500" progId="Equation.3">
                    <p:embed/>
                  </p:oleObj>
                </mc:Choice>
                <mc:Fallback>
                  <p:oleObj name="" r:id="rId5" imgW="279400" imgH="317500" progId="Equation.3">
                    <p:embed/>
                    <p:pic>
                      <p:nvPicPr>
                        <p:cNvPr id="0" name="图片 3214"/>
                        <p:cNvPicPr/>
                        <p:nvPr/>
                      </p:nvPicPr>
                      <p:blipFill>
                        <a:blip r:embed="rId6"/>
                        <a:stretch>
                          <a:fillRect/>
                        </a:stretch>
                      </p:blipFill>
                      <p:spPr>
                        <a:xfrm>
                          <a:off x="925" y="2137"/>
                          <a:ext cx="176" cy="199"/>
                        </a:xfrm>
                        <a:prstGeom prst="rect">
                          <a:avLst/>
                        </a:prstGeom>
                        <a:noFill/>
                        <a:ln w="38100">
                          <a:noFill/>
                          <a:miter/>
                        </a:ln>
                      </p:spPr>
                    </p:pic>
                  </p:oleObj>
                </mc:Fallback>
              </mc:AlternateContent>
            </a:graphicData>
          </a:graphic>
        </p:graphicFrame>
        <p:grpSp>
          <p:nvGrpSpPr>
            <p:cNvPr id="25646" name="Group 46"/>
            <p:cNvGrpSpPr/>
            <p:nvPr/>
          </p:nvGrpSpPr>
          <p:grpSpPr>
            <a:xfrm>
              <a:off x="1428" y="936"/>
              <a:ext cx="3274" cy="1633"/>
              <a:chOff x="1428" y="936"/>
              <a:chExt cx="3274" cy="1633"/>
            </a:xfrm>
          </p:grpSpPr>
          <p:sp>
            <p:nvSpPr>
              <p:cNvPr id="25649" name="Rectangle 2"/>
              <p:cNvSpPr/>
              <p:nvPr/>
            </p:nvSpPr>
            <p:spPr>
              <a:xfrm>
                <a:off x="1655" y="1169"/>
                <a:ext cx="3046" cy="700"/>
              </a:xfrm>
              <a:prstGeom prst="rect">
                <a:avLst/>
              </a:prstGeom>
              <a:noFill/>
              <a:ln w="28575" cap="flat" cmpd="sng">
                <a:solidFill>
                  <a:srgbClr val="3333FF"/>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50" name="Line 3"/>
              <p:cNvSpPr/>
              <p:nvPr/>
            </p:nvSpPr>
            <p:spPr>
              <a:xfrm flipH="1" flipV="1">
                <a:off x="1428" y="936"/>
                <a:ext cx="244" cy="244"/>
              </a:xfrm>
              <a:prstGeom prst="line">
                <a:avLst/>
              </a:prstGeom>
              <a:ln w="28575" cap="flat" cmpd="sng">
                <a:solidFill>
                  <a:srgbClr val="0000CC"/>
                </a:solidFill>
                <a:prstDash val="solid"/>
                <a:headEnd type="none" w="med" len="med"/>
                <a:tailEnd type="none" w="med" len="med"/>
              </a:ln>
            </p:spPr>
          </p:sp>
          <p:sp>
            <p:nvSpPr>
              <p:cNvPr id="25651" name="Line 4"/>
              <p:cNvSpPr/>
              <p:nvPr/>
            </p:nvSpPr>
            <p:spPr>
              <a:xfrm>
                <a:off x="1667" y="1525"/>
                <a:ext cx="3035" cy="0"/>
              </a:xfrm>
              <a:prstGeom prst="line">
                <a:avLst/>
              </a:prstGeom>
              <a:ln w="28575" cap="flat" cmpd="sng">
                <a:solidFill>
                  <a:srgbClr val="0000CC"/>
                </a:solidFill>
                <a:prstDash val="solid"/>
                <a:headEnd type="none" w="med" len="med"/>
                <a:tailEnd type="none" w="med" len="med"/>
              </a:ln>
            </p:spPr>
          </p:sp>
          <p:sp>
            <p:nvSpPr>
              <p:cNvPr id="25652" name="Line 10"/>
              <p:cNvSpPr/>
              <p:nvPr/>
            </p:nvSpPr>
            <p:spPr>
              <a:xfrm>
                <a:off x="2374" y="1170"/>
                <a:ext cx="0" cy="1399"/>
              </a:xfrm>
              <a:prstGeom prst="line">
                <a:avLst/>
              </a:prstGeom>
              <a:ln w="28575" cap="flat" cmpd="sng">
                <a:solidFill>
                  <a:srgbClr val="0000CC"/>
                </a:solidFill>
                <a:prstDash val="solid"/>
                <a:headEnd type="none" w="med" len="med"/>
                <a:tailEnd type="none" w="med" len="med"/>
              </a:ln>
            </p:spPr>
          </p:sp>
          <p:sp>
            <p:nvSpPr>
              <p:cNvPr id="25653" name="Line 11"/>
              <p:cNvSpPr/>
              <p:nvPr/>
            </p:nvSpPr>
            <p:spPr>
              <a:xfrm>
                <a:off x="3141" y="1170"/>
                <a:ext cx="0" cy="1399"/>
              </a:xfrm>
              <a:prstGeom prst="line">
                <a:avLst/>
              </a:prstGeom>
              <a:ln w="28575" cap="flat" cmpd="sng">
                <a:solidFill>
                  <a:srgbClr val="0000CC"/>
                </a:solidFill>
                <a:prstDash val="solid"/>
                <a:headEnd type="none" w="med" len="med"/>
                <a:tailEnd type="none" w="med" len="med"/>
              </a:ln>
            </p:spPr>
          </p:sp>
          <p:sp>
            <p:nvSpPr>
              <p:cNvPr id="25654" name="Line 12"/>
              <p:cNvSpPr/>
              <p:nvPr/>
            </p:nvSpPr>
            <p:spPr>
              <a:xfrm>
                <a:off x="3884" y="1170"/>
                <a:ext cx="0" cy="1399"/>
              </a:xfrm>
              <a:prstGeom prst="line">
                <a:avLst/>
              </a:prstGeom>
              <a:ln w="28575" cap="flat" cmpd="sng">
                <a:solidFill>
                  <a:srgbClr val="0000CC"/>
                </a:solidFill>
                <a:prstDash val="solid"/>
                <a:headEnd type="none" w="med" len="med"/>
                <a:tailEnd type="none" w="med" len="med"/>
              </a:ln>
            </p:spPr>
          </p:sp>
          <p:sp>
            <p:nvSpPr>
              <p:cNvPr id="25655" name="Rectangle 22"/>
              <p:cNvSpPr/>
              <p:nvPr/>
            </p:nvSpPr>
            <p:spPr>
              <a:xfrm>
                <a:off x="1655" y="1869"/>
                <a:ext cx="3046"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25647" name="Line 23"/>
            <p:cNvSpPr/>
            <p:nvPr/>
          </p:nvSpPr>
          <p:spPr>
            <a:xfrm>
              <a:off x="1667" y="2214"/>
              <a:ext cx="3015" cy="0"/>
            </a:xfrm>
            <a:prstGeom prst="line">
              <a:avLst/>
            </a:prstGeom>
            <a:ln w="28575" cap="flat" cmpd="sng">
              <a:solidFill>
                <a:srgbClr val="0000CC"/>
              </a:solidFill>
              <a:prstDash val="solid"/>
              <a:headEnd type="none" w="med" len="med"/>
              <a:tailEnd type="none" w="med" len="med"/>
            </a:ln>
          </p:spPr>
        </p:sp>
        <p:graphicFrame>
          <p:nvGraphicFramePr>
            <p:cNvPr id="25605" name="Object 3"/>
            <p:cNvGraphicFramePr>
              <a:graphicFrameLocks noChangeAspect="1"/>
            </p:cNvGraphicFramePr>
            <p:nvPr/>
          </p:nvGraphicFramePr>
          <p:xfrm>
            <a:off x="2438" y="1258"/>
            <a:ext cx="664" cy="209"/>
          </p:xfrm>
          <a:graphic>
            <a:graphicData uri="http://schemas.openxmlformats.org/presentationml/2006/ole">
              <mc:AlternateContent xmlns:mc="http://schemas.openxmlformats.org/markup-compatibility/2006">
                <mc:Choice xmlns:v="urn:schemas-microsoft-com:vml" Requires="v">
                  <p:oleObj spid="_x0000_s3231" name="" r:id="rId7" imgW="1244600" imgH="368300" progId="Equation.3">
                    <p:embed/>
                  </p:oleObj>
                </mc:Choice>
                <mc:Fallback>
                  <p:oleObj name="" r:id="rId7" imgW="1244600" imgH="368300" progId="Equation.3">
                    <p:embed/>
                    <p:pic>
                      <p:nvPicPr>
                        <p:cNvPr id="0" name="图片 3230"/>
                        <p:cNvPicPr/>
                        <p:nvPr/>
                      </p:nvPicPr>
                      <p:blipFill>
                        <a:blip r:embed="rId8"/>
                        <a:stretch>
                          <a:fillRect/>
                        </a:stretch>
                      </p:blipFill>
                      <p:spPr>
                        <a:xfrm>
                          <a:off x="2438" y="1258"/>
                          <a:ext cx="664" cy="209"/>
                        </a:xfrm>
                        <a:prstGeom prst="rect">
                          <a:avLst/>
                        </a:prstGeom>
                        <a:noFill/>
                        <a:ln w="38100">
                          <a:noFill/>
                          <a:miter/>
                        </a:ln>
                      </p:spPr>
                    </p:pic>
                  </p:oleObj>
                </mc:Fallback>
              </mc:AlternateContent>
            </a:graphicData>
          </a:graphic>
        </p:graphicFrame>
        <p:graphicFrame>
          <p:nvGraphicFramePr>
            <p:cNvPr id="25606" name="Object 4"/>
            <p:cNvGraphicFramePr>
              <a:graphicFrameLocks noChangeAspect="1"/>
            </p:cNvGraphicFramePr>
            <p:nvPr/>
          </p:nvGraphicFramePr>
          <p:xfrm>
            <a:off x="3160" y="1258"/>
            <a:ext cx="649" cy="209"/>
          </p:xfrm>
          <a:graphic>
            <a:graphicData uri="http://schemas.openxmlformats.org/presentationml/2006/ole">
              <mc:AlternateContent xmlns:mc="http://schemas.openxmlformats.org/markup-compatibility/2006">
                <mc:Choice xmlns:v="urn:schemas-microsoft-com:vml" Requires="v">
                  <p:oleObj spid="_x0000_s3230" name="" r:id="rId9" imgW="1219200" imgH="368300" progId="Equation.3">
                    <p:embed/>
                  </p:oleObj>
                </mc:Choice>
                <mc:Fallback>
                  <p:oleObj name="" r:id="rId9" imgW="1219200" imgH="368300" progId="Equation.3">
                    <p:embed/>
                    <p:pic>
                      <p:nvPicPr>
                        <p:cNvPr id="0" name="图片 3229"/>
                        <p:cNvPicPr/>
                        <p:nvPr/>
                      </p:nvPicPr>
                      <p:blipFill>
                        <a:blip r:embed="rId10"/>
                        <a:stretch>
                          <a:fillRect/>
                        </a:stretch>
                      </p:blipFill>
                      <p:spPr>
                        <a:xfrm>
                          <a:off x="3160" y="1258"/>
                          <a:ext cx="649" cy="209"/>
                        </a:xfrm>
                        <a:prstGeom prst="rect">
                          <a:avLst/>
                        </a:prstGeom>
                        <a:noFill/>
                        <a:ln w="38100">
                          <a:noFill/>
                          <a:miter/>
                        </a:ln>
                      </p:spPr>
                    </p:pic>
                  </p:oleObj>
                </mc:Fallback>
              </mc:AlternateContent>
            </a:graphicData>
          </a:graphic>
        </p:graphicFrame>
        <p:graphicFrame>
          <p:nvGraphicFramePr>
            <p:cNvPr id="25607" name="Object 5"/>
            <p:cNvGraphicFramePr>
              <a:graphicFrameLocks noChangeAspect="1"/>
            </p:cNvGraphicFramePr>
            <p:nvPr/>
          </p:nvGraphicFramePr>
          <p:xfrm>
            <a:off x="3956" y="1258"/>
            <a:ext cx="629" cy="209"/>
          </p:xfrm>
          <a:graphic>
            <a:graphicData uri="http://schemas.openxmlformats.org/presentationml/2006/ole">
              <mc:AlternateContent xmlns:mc="http://schemas.openxmlformats.org/markup-compatibility/2006">
                <mc:Choice xmlns:v="urn:schemas-microsoft-com:vml" Requires="v">
                  <p:oleObj spid="_x0000_s3219" name="" r:id="rId11" imgW="1181100" imgH="368300" progId="Equation.3">
                    <p:embed/>
                  </p:oleObj>
                </mc:Choice>
                <mc:Fallback>
                  <p:oleObj name="" r:id="rId11" imgW="1181100" imgH="368300" progId="Equation.3">
                    <p:embed/>
                    <p:pic>
                      <p:nvPicPr>
                        <p:cNvPr id="0" name="图片 3218"/>
                        <p:cNvPicPr/>
                        <p:nvPr/>
                      </p:nvPicPr>
                      <p:blipFill>
                        <a:blip r:embed="rId12"/>
                        <a:stretch>
                          <a:fillRect/>
                        </a:stretch>
                      </p:blipFill>
                      <p:spPr>
                        <a:xfrm>
                          <a:off x="3956" y="1258"/>
                          <a:ext cx="629" cy="209"/>
                        </a:xfrm>
                        <a:prstGeom prst="rect">
                          <a:avLst/>
                        </a:prstGeom>
                        <a:noFill/>
                        <a:ln w="38100">
                          <a:noFill/>
                          <a:miter/>
                        </a:ln>
                      </p:spPr>
                    </p:pic>
                  </p:oleObj>
                </mc:Fallback>
              </mc:AlternateContent>
            </a:graphicData>
          </a:graphic>
        </p:graphicFrame>
        <p:graphicFrame>
          <p:nvGraphicFramePr>
            <p:cNvPr id="25608" name="Object 6"/>
            <p:cNvGraphicFramePr>
              <a:graphicFrameLocks noChangeAspect="1"/>
            </p:cNvGraphicFramePr>
            <p:nvPr/>
          </p:nvGraphicFramePr>
          <p:xfrm>
            <a:off x="1669" y="1591"/>
            <a:ext cx="663" cy="209"/>
          </p:xfrm>
          <a:graphic>
            <a:graphicData uri="http://schemas.openxmlformats.org/presentationml/2006/ole">
              <mc:AlternateContent xmlns:mc="http://schemas.openxmlformats.org/markup-compatibility/2006">
                <mc:Choice xmlns:v="urn:schemas-microsoft-com:vml" Requires="v">
                  <p:oleObj spid="_x0000_s3223" name="" r:id="rId13" imgW="1244600" imgH="368300" progId="Equation.3">
                    <p:embed/>
                  </p:oleObj>
                </mc:Choice>
                <mc:Fallback>
                  <p:oleObj name="" r:id="rId13" imgW="1244600" imgH="368300" progId="Equation.3">
                    <p:embed/>
                    <p:pic>
                      <p:nvPicPr>
                        <p:cNvPr id="0" name="图片 3222"/>
                        <p:cNvPicPr/>
                        <p:nvPr/>
                      </p:nvPicPr>
                      <p:blipFill>
                        <a:blip r:embed="rId14"/>
                        <a:stretch>
                          <a:fillRect/>
                        </a:stretch>
                      </p:blipFill>
                      <p:spPr>
                        <a:xfrm>
                          <a:off x="1669" y="1591"/>
                          <a:ext cx="663" cy="209"/>
                        </a:xfrm>
                        <a:prstGeom prst="rect">
                          <a:avLst/>
                        </a:prstGeom>
                        <a:noFill/>
                        <a:ln w="38100">
                          <a:noFill/>
                          <a:miter/>
                        </a:ln>
                      </p:spPr>
                    </p:pic>
                  </p:oleObj>
                </mc:Fallback>
              </mc:AlternateContent>
            </a:graphicData>
          </a:graphic>
        </p:graphicFrame>
        <p:graphicFrame>
          <p:nvGraphicFramePr>
            <p:cNvPr id="25609" name="Object 7"/>
            <p:cNvGraphicFramePr>
              <a:graphicFrameLocks noChangeAspect="1"/>
            </p:cNvGraphicFramePr>
            <p:nvPr/>
          </p:nvGraphicFramePr>
          <p:xfrm>
            <a:off x="2439" y="1591"/>
            <a:ext cx="663" cy="209"/>
          </p:xfrm>
          <a:graphic>
            <a:graphicData uri="http://schemas.openxmlformats.org/presentationml/2006/ole">
              <mc:AlternateContent xmlns:mc="http://schemas.openxmlformats.org/markup-compatibility/2006">
                <mc:Choice xmlns:v="urn:schemas-microsoft-com:vml" Requires="v">
                  <p:oleObj spid="_x0000_s3220" name="" r:id="rId15" imgW="1244600" imgH="368300" progId="Equation.3">
                    <p:embed/>
                  </p:oleObj>
                </mc:Choice>
                <mc:Fallback>
                  <p:oleObj name="" r:id="rId15" imgW="1244600" imgH="368300" progId="Equation.3">
                    <p:embed/>
                    <p:pic>
                      <p:nvPicPr>
                        <p:cNvPr id="0" name="图片 3219"/>
                        <p:cNvPicPr/>
                        <p:nvPr/>
                      </p:nvPicPr>
                      <p:blipFill>
                        <a:blip r:embed="rId16"/>
                        <a:stretch>
                          <a:fillRect/>
                        </a:stretch>
                      </p:blipFill>
                      <p:spPr>
                        <a:xfrm>
                          <a:off x="2439" y="1591"/>
                          <a:ext cx="663" cy="209"/>
                        </a:xfrm>
                        <a:prstGeom prst="rect">
                          <a:avLst/>
                        </a:prstGeom>
                        <a:noFill/>
                        <a:ln w="38100">
                          <a:noFill/>
                          <a:miter/>
                        </a:ln>
                      </p:spPr>
                    </p:pic>
                  </p:oleObj>
                </mc:Fallback>
              </mc:AlternateContent>
            </a:graphicData>
          </a:graphic>
        </p:graphicFrame>
        <p:graphicFrame>
          <p:nvGraphicFramePr>
            <p:cNvPr id="25610" name="Object 8"/>
            <p:cNvGraphicFramePr>
              <a:graphicFrameLocks noChangeAspect="1"/>
            </p:cNvGraphicFramePr>
            <p:nvPr/>
          </p:nvGraphicFramePr>
          <p:xfrm>
            <a:off x="3153" y="1591"/>
            <a:ext cx="664" cy="209"/>
          </p:xfrm>
          <a:graphic>
            <a:graphicData uri="http://schemas.openxmlformats.org/presentationml/2006/ole">
              <mc:AlternateContent xmlns:mc="http://schemas.openxmlformats.org/markup-compatibility/2006">
                <mc:Choice xmlns:v="urn:schemas-microsoft-com:vml" Requires="v">
                  <p:oleObj spid="_x0000_s3224" name="" r:id="rId17" imgW="1244600" imgH="368300" progId="Equation.3">
                    <p:embed/>
                  </p:oleObj>
                </mc:Choice>
                <mc:Fallback>
                  <p:oleObj name="" r:id="rId17" imgW="1244600" imgH="368300" progId="Equation.3">
                    <p:embed/>
                    <p:pic>
                      <p:nvPicPr>
                        <p:cNvPr id="0" name="图片 3223"/>
                        <p:cNvPicPr/>
                        <p:nvPr/>
                      </p:nvPicPr>
                      <p:blipFill>
                        <a:blip r:embed="rId18"/>
                        <a:stretch>
                          <a:fillRect/>
                        </a:stretch>
                      </p:blipFill>
                      <p:spPr>
                        <a:xfrm>
                          <a:off x="3153" y="1591"/>
                          <a:ext cx="664" cy="209"/>
                        </a:xfrm>
                        <a:prstGeom prst="rect">
                          <a:avLst/>
                        </a:prstGeom>
                        <a:noFill/>
                        <a:ln w="38100">
                          <a:noFill/>
                          <a:miter/>
                        </a:ln>
                      </p:spPr>
                    </p:pic>
                  </p:oleObj>
                </mc:Fallback>
              </mc:AlternateContent>
            </a:graphicData>
          </a:graphic>
        </p:graphicFrame>
        <p:graphicFrame>
          <p:nvGraphicFramePr>
            <p:cNvPr id="25611" name="Object 9"/>
            <p:cNvGraphicFramePr>
              <a:graphicFrameLocks noChangeAspect="1"/>
            </p:cNvGraphicFramePr>
            <p:nvPr/>
          </p:nvGraphicFramePr>
          <p:xfrm>
            <a:off x="3980" y="1591"/>
            <a:ext cx="581" cy="209"/>
          </p:xfrm>
          <a:graphic>
            <a:graphicData uri="http://schemas.openxmlformats.org/presentationml/2006/ole">
              <mc:AlternateContent xmlns:mc="http://schemas.openxmlformats.org/markup-compatibility/2006">
                <mc:Choice xmlns:v="urn:schemas-microsoft-com:vml" Requires="v">
                  <p:oleObj spid="_x0000_s3221" name="" r:id="rId19" imgW="1091565" imgH="368300" progId="Equation.3">
                    <p:embed/>
                  </p:oleObj>
                </mc:Choice>
                <mc:Fallback>
                  <p:oleObj name="" r:id="rId19" imgW="1091565" imgH="368300" progId="Equation.3">
                    <p:embed/>
                    <p:pic>
                      <p:nvPicPr>
                        <p:cNvPr id="0" name="图片 3220"/>
                        <p:cNvPicPr/>
                        <p:nvPr/>
                      </p:nvPicPr>
                      <p:blipFill>
                        <a:blip r:embed="rId20"/>
                        <a:stretch>
                          <a:fillRect/>
                        </a:stretch>
                      </p:blipFill>
                      <p:spPr>
                        <a:xfrm>
                          <a:off x="3980" y="1591"/>
                          <a:ext cx="581" cy="209"/>
                        </a:xfrm>
                        <a:prstGeom prst="rect">
                          <a:avLst/>
                        </a:prstGeom>
                        <a:noFill/>
                        <a:ln w="38100">
                          <a:noFill/>
                          <a:miter/>
                        </a:ln>
                      </p:spPr>
                    </p:pic>
                  </p:oleObj>
                </mc:Fallback>
              </mc:AlternateContent>
            </a:graphicData>
          </a:graphic>
        </p:graphicFrame>
        <p:graphicFrame>
          <p:nvGraphicFramePr>
            <p:cNvPr id="25612" name="Object 10"/>
            <p:cNvGraphicFramePr>
              <a:graphicFrameLocks noChangeAspect="1"/>
            </p:cNvGraphicFramePr>
            <p:nvPr/>
          </p:nvGraphicFramePr>
          <p:xfrm>
            <a:off x="1669" y="1924"/>
            <a:ext cx="664" cy="209"/>
          </p:xfrm>
          <a:graphic>
            <a:graphicData uri="http://schemas.openxmlformats.org/presentationml/2006/ole">
              <mc:AlternateContent xmlns:mc="http://schemas.openxmlformats.org/markup-compatibility/2006">
                <mc:Choice xmlns:v="urn:schemas-microsoft-com:vml" Requires="v">
                  <p:oleObj spid="_x0000_s3225" name="" r:id="rId21" imgW="1244600" imgH="368300" progId="Equation.3">
                    <p:embed/>
                  </p:oleObj>
                </mc:Choice>
                <mc:Fallback>
                  <p:oleObj name="" r:id="rId21" imgW="1244600" imgH="368300" progId="Equation.3">
                    <p:embed/>
                    <p:pic>
                      <p:nvPicPr>
                        <p:cNvPr id="0" name="图片 3224"/>
                        <p:cNvPicPr/>
                        <p:nvPr/>
                      </p:nvPicPr>
                      <p:blipFill>
                        <a:blip r:embed="rId22"/>
                        <a:stretch>
                          <a:fillRect/>
                        </a:stretch>
                      </p:blipFill>
                      <p:spPr>
                        <a:xfrm>
                          <a:off x="1669" y="1924"/>
                          <a:ext cx="664" cy="209"/>
                        </a:xfrm>
                        <a:prstGeom prst="rect">
                          <a:avLst/>
                        </a:prstGeom>
                        <a:noFill/>
                        <a:ln w="38100">
                          <a:noFill/>
                          <a:miter/>
                        </a:ln>
                      </p:spPr>
                    </p:pic>
                  </p:oleObj>
                </mc:Fallback>
              </mc:AlternateContent>
            </a:graphicData>
          </a:graphic>
        </p:graphicFrame>
        <p:graphicFrame>
          <p:nvGraphicFramePr>
            <p:cNvPr id="25613" name="Object 11"/>
            <p:cNvGraphicFramePr>
              <a:graphicFrameLocks noChangeAspect="1"/>
            </p:cNvGraphicFramePr>
            <p:nvPr/>
          </p:nvGraphicFramePr>
          <p:xfrm>
            <a:off x="2439" y="1924"/>
            <a:ext cx="663" cy="209"/>
          </p:xfrm>
          <a:graphic>
            <a:graphicData uri="http://schemas.openxmlformats.org/presentationml/2006/ole">
              <mc:AlternateContent xmlns:mc="http://schemas.openxmlformats.org/markup-compatibility/2006">
                <mc:Choice xmlns:v="urn:schemas-microsoft-com:vml" Requires="v">
                  <p:oleObj spid="_x0000_s3217" name="" r:id="rId23" imgW="1244600" imgH="368300" progId="Equation.3">
                    <p:embed/>
                  </p:oleObj>
                </mc:Choice>
                <mc:Fallback>
                  <p:oleObj name="" r:id="rId23" imgW="1244600" imgH="368300" progId="Equation.3">
                    <p:embed/>
                    <p:pic>
                      <p:nvPicPr>
                        <p:cNvPr id="0" name="图片 3216"/>
                        <p:cNvPicPr/>
                        <p:nvPr/>
                      </p:nvPicPr>
                      <p:blipFill>
                        <a:blip r:embed="rId24"/>
                        <a:stretch>
                          <a:fillRect/>
                        </a:stretch>
                      </p:blipFill>
                      <p:spPr>
                        <a:xfrm>
                          <a:off x="2439" y="1924"/>
                          <a:ext cx="663" cy="209"/>
                        </a:xfrm>
                        <a:prstGeom prst="rect">
                          <a:avLst/>
                        </a:prstGeom>
                        <a:noFill/>
                        <a:ln w="38100">
                          <a:noFill/>
                          <a:miter/>
                        </a:ln>
                      </p:spPr>
                    </p:pic>
                  </p:oleObj>
                </mc:Fallback>
              </mc:AlternateContent>
            </a:graphicData>
          </a:graphic>
        </p:graphicFrame>
        <p:graphicFrame>
          <p:nvGraphicFramePr>
            <p:cNvPr id="25614" name="Object 12"/>
            <p:cNvGraphicFramePr>
              <a:graphicFrameLocks noChangeAspect="1"/>
            </p:cNvGraphicFramePr>
            <p:nvPr/>
          </p:nvGraphicFramePr>
          <p:xfrm>
            <a:off x="3207" y="1948"/>
            <a:ext cx="604" cy="169"/>
          </p:xfrm>
          <a:graphic>
            <a:graphicData uri="http://schemas.openxmlformats.org/presentationml/2006/ole">
              <mc:AlternateContent xmlns:mc="http://schemas.openxmlformats.org/markup-compatibility/2006">
                <mc:Choice xmlns:v="urn:schemas-microsoft-com:vml" Requires="v">
                  <p:oleObj spid="_x0000_s3228" name="" r:id="rId25" imgW="1002665" imgH="317500" progId="Equation.3">
                    <p:embed/>
                  </p:oleObj>
                </mc:Choice>
                <mc:Fallback>
                  <p:oleObj name="" r:id="rId25" imgW="1002665" imgH="317500" progId="Equation.3">
                    <p:embed/>
                    <p:pic>
                      <p:nvPicPr>
                        <p:cNvPr id="0" name="图片 3227"/>
                        <p:cNvPicPr/>
                        <p:nvPr/>
                      </p:nvPicPr>
                      <p:blipFill>
                        <a:blip r:embed="rId26"/>
                        <a:stretch>
                          <a:fillRect/>
                        </a:stretch>
                      </p:blipFill>
                      <p:spPr>
                        <a:xfrm>
                          <a:off x="3207" y="1948"/>
                          <a:ext cx="604" cy="169"/>
                        </a:xfrm>
                        <a:prstGeom prst="rect">
                          <a:avLst/>
                        </a:prstGeom>
                        <a:noFill/>
                        <a:ln w="38100">
                          <a:noFill/>
                          <a:miter/>
                        </a:ln>
                      </p:spPr>
                    </p:pic>
                  </p:oleObj>
                </mc:Fallback>
              </mc:AlternateContent>
            </a:graphicData>
          </a:graphic>
        </p:graphicFrame>
        <p:graphicFrame>
          <p:nvGraphicFramePr>
            <p:cNvPr id="25615" name="Object 13"/>
            <p:cNvGraphicFramePr>
              <a:graphicFrameLocks noChangeAspect="1"/>
            </p:cNvGraphicFramePr>
            <p:nvPr/>
          </p:nvGraphicFramePr>
          <p:xfrm>
            <a:off x="4006" y="1924"/>
            <a:ext cx="528" cy="209"/>
          </p:xfrm>
          <a:graphic>
            <a:graphicData uri="http://schemas.openxmlformats.org/presentationml/2006/ole">
              <mc:AlternateContent xmlns:mc="http://schemas.openxmlformats.org/markup-compatibility/2006">
                <mc:Choice xmlns:v="urn:schemas-microsoft-com:vml" Requires="v">
                  <p:oleObj spid="_x0000_s3226" name="" r:id="rId27" imgW="990600" imgH="368300" progId="Equation.3">
                    <p:embed/>
                  </p:oleObj>
                </mc:Choice>
                <mc:Fallback>
                  <p:oleObj name="" r:id="rId27" imgW="990600" imgH="368300" progId="Equation.3">
                    <p:embed/>
                    <p:pic>
                      <p:nvPicPr>
                        <p:cNvPr id="0" name="图片 3225"/>
                        <p:cNvPicPr/>
                        <p:nvPr/>
                      </p:nvPicPr>
                      <p:blipFill>
                        <a:blip r:embed="rId28"/>
                        <a:stretch>
                          <a:fillRect/>
                        </a:stretch>
                      </p:blipFill>
                      <p:spPr>
                        <a:xfrm>
                          <a:off x="4006" y="1924"/>
                          <a:ext cx="528" cy="209"/>
                        </a:xfrm>
                        <a:prstGeom prst="rect">
                          <a:avLst/>
                        </a:prstGeom>
                        <a:noFill/>
                        <a:ln w="38100">
                          <a:noFill/>
                          <a:miter/>
                        </a:ln>
                      </p:spPr>
                    </p:pic>
                  </p:oleObj>
                </mc:Fallback>
              </mc:AlternateContent>
            </a:graphicData>
          </a:graphic>
        </p:graphicFrame>
        <p:graphicFrame>
          <p:nvGraphicFramePr>
            <p:cNvPr id="25616" name="Object 14"/>
            <p:cNvGraphicFramePr>
              <a:graphicFrameLocks noChangeAspect="1"/>
            </p:cNvGraphicFramePr>
            <p:nvPr/>
          </p:nvGraphicFramePr>
          <p:xfrm>
            <a:off x="1669" y="2280"/>
            <a:ext cx="663" cy="209"/>
          </p:xfrm>
          <a:graphic>
            <a:graphicData uri="http://schemas.openxmlformats.org/presentationml/2006/ole">
              <mc:AlternateContent xmlns:mc="http://schemas.openxmlformats.org/markup-compatibility/2006">
                <mc:Choice xmlns:v="urn:schemas-microsoft-com:vml" Requires="v">
                  <p:oleObj spid="_x0000_s3218" name="" r:id="rId29" imgW="1244600" imgH="368300" progId="Equation.3">
                    <p:embed/>
                  </p:oleObj>
                </mc:Choice>
                <mc:Fallback>
                  <p:oleObj name="" r:id="rId29" imgW="1244600" imgH="368300" progId="Equation.3">
                    <p:embed/>
                    <p:pic>
                      <p:nvPicPr>
                        <p:cNvPr id="0" name="图片 3217"/>
                        <p:cNvPicPr/>
                        <p:nvPr/>
                      </p:nvPicPr>
                      <p:blipFill>
                        <a:blip r:embed="rId30"/>
                        <a:stretch>
                          <a:fillRect/>
                        </a:stretch>
                      </p:blipFill>
                      <p:spPr>
                        <a:xfrm>
                          <a:off x="1669" y="2280"/>
                          <a:ext cx="663" cy="209"/>
                        </a:xfrm>
                        <a:prstGeom prst="rect">
                          <a:avLst/>
                        </a:prstGeom>
                        <a:noFill/>
                        <a:ln w="38100">
                          <a:noFill/>
                          <a:miter/>
                        </a:ln>
                      </p:spPr>
                    </p:pic>
                  </p:oleObj>
                </mc:Fallback>
              </mc:AlternateContent>
            </a:graphicData>
          </a:graphic>
        </p:graphicFrame>
        <p:graphicFrame>
          <p:nvGraphicFramePr>
            <p:cNvPr id="25617" name="Object 15"/>
            <p:cNvGraphicFramePr>
              <a:graphicFrameLocks noChangeAspect="1"/>
            </p:cNvGraphicFramePr>
            <p:nvPr/>
          </p:nvGraphicFramePr>
          <p:xfrm>
            <a:off x="2438" y="2280"/>
            <a:ext cx="664" cy="209"/>
          </p:xfrm>
          <a:graphic>
            <a:graphicData uri="http://schemas.openxmlformats.org/presentationml/2006/ole">
              <mc:AlternateContent xmlns:mc="http://schemas.openxmlformats.org/markup-compatibility/2006">
                <mc:Choice xmlns:v="urn:schemas-microsoft-com:vml" Requires="v">
                  <p:oleObj spid="_x0000_s3227" name="" r:id="rId31" imgW="1244600" imgH="368300" progId="Equation.3">
                    <p:embed/>
                  </p:oleObj>
                </mc:Choice>
                <mc:Fallback>
                  <p:oleObj name="" r:id="rId31" imgW="1244600" imgH="368300" progId="Equation.3">
                    <p:embed/>
                    <p:pic>
                      <p:nvPicPr>
                        <p:cNvPr id="0" name="图片 3226"/>
                        <p:cNvPicPr/>
                        <p:nvPr/>
                      </p:nvPicPr>
                      <p:blipFill>
                        <a:blip r:embed="rId32"/>
                        <a:stretch>
                          <a:fillRect/>
                        </a:stretch>
                      </p:blipFill>
                      <p:spPr>
                        <a:xfrm>
                          <a:off x="2438" y="2280"/>
                          <a:ext cx="664" cy="209"/>
                        </a:xfrm>
                        <a:prstGeom prst="rect">
                          <a:avLst/>
                        </a:prstGeom>
                        <a:noFill/>
                        <a:ln w="38100">
                          <a:noFill/>
                          <a:miter/>
                        </a:ln>
                      </p:spPr>
                    </p:pic>
                  </p:oleObj>
                </mc:Fallback>
              </mc:AlternateContent>
            </a:graphicData>
          </a:graphic>
        </p:graphicFrame>
        <p:graphicFrame>
          <p:nvGraphicFramePr>
            <p:cNvPr id="25618" name="Object 16"/>
            <p:cNvGraphicFramePr>
              <a:graphicFrameLocks noChangeAspect="1"/>
            </p:cNvGraphicFramePr>
            <p:nvPr/>
          </p:nvGraphicFramePr>
          <p:xfrm>
            <a:off x="3218" y="2280"/>
            <a:ext cx="555" cy="209"/>
          </p:xfrm>
          <a:graphic>
            <a:graphicData uri="http://schemas.openxmlformats.org/presentationml/2006/ole">
              <mc:AlternateContent xmlns:mc="http://schemas.openxmlformats.org/markup-compatibility/2006">
                <mc:Choice xmlns:v="urn:schemas-microsoft-com:vml" Requires="v">
                  <p:oleObj spid="_x0000_s3222" name="" r:id="rId33" imgW="1041400" imgH="368300" progId="Equation.3">
                    <p:embed/>
                  </p:oleObj>
                </mc:Choice>
                <mc:Fallback>
                  <p:oleObj name="" r:id="rId33" imgW="1041400" imgH="368300" progId="Equation.3">
                    <p:embed/>
                    <p:pic>
                      <p:nvPicPr>
                        <p:cNvPr id="0" name="图片 3221"/>
                        <p:cNvPicPr/>
                        <p:nvPr/>
                      </p:nvPicPr>
                      <p:blipFill>
                        <a:blip r:embed="rId34"/>
                        <a:stretch>
                          <a:fillRect/>
                        </a:stretch>
                      </p:blipFill>
                      <p:spPr>
                        <a:xfrm>
                          <a:off x="3218" y="2280"/>
                          <a:ext cx="555" cy="209"/>
                        </a:xfrm>
                        <a:prstGeom prst="rect">
                          <a:avLst/>
                        </a:prstGeom>
                        <a:noFill/>
                        <a:ln w="38100">
                          <a:noFill/>
                          <a:miter/>
                        </a:ln>
                      </p:spPr>
                    </p:pic>
                  </p:oleObj>
                </mc:Fallback>
              </mc:AlternateContent>
            </a:graphicData>
          </a:graphic>
        </p:graphicFrame>
        <p:graphicFrame>
          <p:nvGraphicFramePr>
            <p:cNvPr id="25619" name="Object 17"/>
            <p:cNvGraphicFramePr>
              <a:graphicFrameLocks noChangeAspect="1"/>
            </p:cNvGraphicFramePr>
            <p:nvPr/>
          </p:nvGraphicFramePr>
          <p:xfrm>
            <a:off x="3996" y="2280"/>
            <a:ext cx="548" cy="209"/>
          </p:xfrm>
          <a:graphic>
            <a:graphicData uri="http://schemas.openxmlformats.org/presentationml/2006/ole">
              <mc:AlternateContent xmlns:mc="http://schemas.openxmlformats.org/markup-compatibility/2006">
                <mc:Choice xmlns:v="urn:schemas-microsoft-com:vml" Requires="v">
                  <p:oleObj spid="_x0000_s3229" name="" r:id="rId35" imgW="1028700" imgH="368300" progId="Equation.3">
                    <p:embed/>
                  </p:oleObj>
                </mc:Choice>
                <mc:Fallback>
                  <p:oleObj name="" r:id="rId35" imgW="1028700" imgH="368300" progId="Equation.3">
                    <p:embed/>
                    <p:pic>
                      <p:nvPicPr>
                        <p:cNvPr id="0" name="图片 3228"/>
                        <p:cNvPicPr/>
                        <p:nvPr/>
                      </p:nvPicPr>
                      <p:blipFill>
                        <a:blip r:embed="rId36"/>
                        <a:stretch>
                          <a:fillRect/>
                        </a:stretch>
                      </p:blipFill>
                      <p:spPr>
                        <a:xfrm>
                          <a:off x="3996" y="2280"/>
                          <a:ext cx="548" cy="209"/>
                        </a:xfrm>
                        <a:prstGeom prst="rect">
                          <a:avLst/>
                        </a:prstGeom>
                        <a:noFill/>
                        <a:ln w="38100">
                          <a:noFill/>
                          <a:miter/>
                        </a:ln>
                      </p:spPr>
                    </p:pic>
                  </p:oleObj>
                </mc:Fallback>
              </mc:AlternateContent>
            </a:graphicData>
          </a:graphic>
        </p:graphicFrame>
        <p:sp>
          <p:nvSpPr>
            <p:cNvPr id="25648" name="AutoShape 39"/>
            <p:cNvSpPr/>
            <p:nvPr/>
          </p:nvSpPr>
          <p:spPr>
            <a:xfrm flipH="1">
              <a:off x="4764" y="1528"/>
              <a:ext cx="124" cy="667"/>
            </a:xfrm>
            <a:prstGeom prst="leftBrace">
              <a:avLst>
                <a:gd name="adj1" fmla="val 44825"/>
                <a:gd name="adj2" fmla="val 50000"/>
              </a:avLst>
            </a:prstGeom>
            <a:noFill/>
            <a:ln w="9525" cap="flat" cmpd="sng">
              <a:solidFill>
                <a:srgbClr val="FF3300"/>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aphicFrame>
          <p:nvGraphicFramePr>
            <p:cNvPr id="25620" name="Object 18"/>
            <p:cNvGraphicFramePr>
              <a:graphicFrameLocks noChangeAspect="1"/>
            </p:cNvGraphicFramePr>
            <p:nvPr/>
          </p:nvGraphicFramePr>
          <p:xfrm>
            <a:off x="4911" y="1790"/>
            <a:ext cx="199" cy="183"/>
          </p:xfrm>
          <a:graphic>
            <a:graphicData uri="http://schemas.openxmlformats.org/presentationml/2006/ole">
              <mc:AlternateContent xmlns:mc="http://schemas.openxmlformats.org/markup-compatibility/2006">
                <mc:Choice xmlns:v="urn:schemas-microsoft-com:vml" Requires="v">
                  <p:oleObj spid="_x0000_s3216" name="" r:id="rId37" imgW="317500" imgH="292100" progId="Equation.3">
                    <p:embed/>
                  </p:oleObj>
                </mc:Choice>
                <mc:Fallback>
                  <p:oleObj name="" r:id="rId37" imgW="317500" imgH="292100" progId="Equation.3">
                    <p:embed/>
                    <p:pic>
                      <p:nvPicPr>
                        <p:cNvPr id="0" name="图片 3215"/>
                        <p:cNvPicPr/>
                        <p:nvPr/>
                      </p:nvPicPr>
                      <p:blipFill>
                        <a:blip r:embed="rId38"/>
                        <a:stretch>
                          <a:fillRect/>
                        </a:stretch>
                      </p:blipFill>
                      <p:spPr>
                        <a:xfrm>
                          <a:off x="4911" y="1790"/>
                          <a:ext cx="199" cy="183"/>
                        </a:xfrm>
                        <a:prstGeom prst="rect">
                          <a:avLst/>
                        </a:prstGeom>
                        <a:noFill/>
                        <a:ln w="38100">
                          <a:noFill/>
                          <a:miter/>
                        </a:ln>
                      </p:spPr>
                    </p:pic>
                  </p:oleObj>
                </mc:Fallback>
              </mc:AlternateContent>
            </a:graphicData>
          </a:graphic>
        </p:graphicFrame>
        <p:graphicFrame>
          <p:nvGraphicFramePr>
            <p:cNvPr id="25621" name="Object 19"/>
            <p:cNvGraphicFramePr>
              <a:graphicFrameLocks noChangeAspect="1"/>
            </p:cNvGraphicFramePr>
            <p:nvPr/>
          </p:nvGraphicFramePr>
          <p:xfrm>
            <a:off x="3021" y="2811"/>
            <a:ext cx="176" cy="183"/>
          </p:xfrm>
          <a:graphic>
            <a:graphicData uri="http://schemas.openxmlformats.org/presentationml/2006/ole">
              <mc:AlternateContent xmlns:mc="http://schemas.openxmlformats.org/markup-compatibility/2006">
                <mc:Choice xmlns:v="urn:schemas-microsoft-com:vml" Requires="v">
                  <p:oleObj spid="_x0000_s3232" name="" r:id="rId39" imgW="279400" imgH="292100" progId="Equation.3">
                    <p:embed/>
                  </p:oleObj>
                </mc:Choice>
                <mc:Fallback>
                  <p:oleObj name="" r:id="rId39" imgW="279400" imgH="292100" progId="Equation.3">
                    <p:embed/>
                    <p:pic>
                      <p:nvPicPr>
                        <p:cNvPr id="0" name="图片 3231"/>
                        <p:cNvPicPr/>
                        <p:nvPr/>
                      </p:nvPicPr>
                      <p:blipFill>
                        <a:blip r:embed="rId40"/>
                        <a:stretch>
                          <a:fillRect/>
                        </a:stretch>
                      </p:blipFill>
                      <p:spPr>
                        <a:xfrm>
                          <a:off x="3021" y="2811"/>
                          <a:ext cx="176" cy="183"/>
                        </a:xfrm>
                        <a:prstGeom prst="rect">
                          <a:avLst/>
                        </a:prstGeom>
                        <a:noFill/>
                        <a:ln w="38100">
                          <a:noFill/>
                          <a:miter/>
                        </a:ln>
                      </p:spPr>
                    </p:pic>
                  </p:oleObj>
                </mc:Fallback>
              </mc:AlternateContent>
            </a:graphicData>
          </a:graphic>
        </p:graphicFrame>
      </p:grpSp>
      <p:grpSp>
        <p:nvGrpSpPr>
          <p:cNvPr id="4" name="Group 50"/>
          <p:cNvGrpSpPr/>
          <p:nvPr/>
        </p:nvGrpSpPr>
        <p:grpSpPr>
          <a:xfrm>
            <a:off x="2087563" y="304800"/>
            <a:ext cx="3486150" cy="3068638"/>
            <a:chOff x="1326" y="711"/>
            <a:chExt cx="2196" cy="1933"/>
          </a:xfrm>
        </p:grpSpPr>
        <p:sp>
          <p:nvSpPr>
            <p:cNvPr id="25625" name="Line 51"/>
            <p:cNvSpPr/>
            <p:nvPr/>
          </p:nvSpPr>
          <p:spPr>
            <a:xfrm flipH="1" flipV="1">
              <a:off x="1602" y="890"/>
              <a:ext cx="265" cy="255"/>
            </a:xfrm>
            <a:prstGeom prst="line">
              <a:avLst/>
            </a:prstGeom>
            <a:ln w="28575" cap="flat" cmpd="sng">
              <a:solidFill>
                <a:srgbClr val="0000CC"/>
              </a:solidFill>
              <a:prstDash val="solid"/>
              <a:headEnd type="none" w="med" len="med"/>
              <a:tailEnd type="none" w="med" len="med"/>
            </a:ln>
          </p:spPr>
        </p:sp>
        <p:sp>
          <p:nvSpPr>
            <p:cNvPr id="25626" name="Text Box 52"/>
            <p:cNvSpPr txBox="1"/>
            <p:nvPr/>
          </p:nvSpPr>
          <p:spPr>
            <a:xfrm>
              <a:off x="1897" y="1068"/>
              <a:ext cx="1572" cy="1566"/>
            </a:xfrm>
            <a:prstGeom prst="rect">
              <a:avLst/>
            </a:prstGeom>
            <a:noFill/>
            <a:ln w="9525">
              <a:noFill/>
            </a:ln>
          </p:spPr>
          <p:txBody>
            <a:bodyPr wrap="none">
              <a:spAutoFit/>
            </a:bodyPr>
            <a:p>
              <a:pPr>
                <a:lnSpc>
                  <a:spcPct val="140000"/>
                </a:lnSpc>
              </a:pPr>
              <a:r>
                <a:rPr lang="en-US" altLang="zh-CN" dirty="0">
                  <a:latin typeface="Times New Roman" panose="02020603050405020304" pitchFamily="18" charset="0"/>
                </a:rPr>
                <a:t> 0      4  </a:t>
              </a:r>
              <a:r>
                <a:rPr lang="en-US" altLang="zh-CN" baseline="-25000" dirty="0">
                  <a:latin typeface="Times New Roman" panose="02020603050405020304" pitchFamily="18" charset="0"/>
                </a:rPr>
                <a:t>   </a:t>
              </a:r>
              <a:r>
                <a:rPr lang="en-US" altLang="zh-CN" dirty="0">
                  <a:latin typeface="Times New Roman" panose="02020603050405020304" pitchFamily="18" charset="0"/>
                </a:rPr>
                <a:t>12    8</a:t>
              </a:r>
              <a:endParaRPr lang="en-US" altLang="zh-CN" dirty="0">
                <a:latin typeface="Times New Roman" panose="02020603050405020304" pitchFamily="18" charset="0"/>
              </a:endParaRPr>
            </a:p>
            <a:p>
              <a:pPr>
                <a:lnSpc>
                  <a:spcPct val="140000"/>
                </a:lnSpc>
              </a:pPr>
              <a:r>
                <a:rPr lang="en-US" altLang="zh-CN" dirty="0">
                  <a:latin typeface="Times New Roman" panose="02020603050405020304" pitchFamily="18" charset="0"/>
                </a:rPr>
                <a:t> 1 </a:t>
              </a:r>
              <a:r>
                <a:rPr lang="en-US" altLang="zh-CN" baseline="-25000" dirty="0">
                  <a:latin typeface="Times New Roman" panose="02020603050405020304" pitchFamily="18" charset="0"/>
                </a:rPr>
                <a:t> </a:t>
              </a:r>
              <a:r>
                <a:rPr lang="en-US" altLang="zh-CN" dirty="0">
                  <a:latin typeface="Times New Roman" panose="02020603050405020304" pitchFamily="18" charset="0"/>
                </a:rPr>
                <a:t>    5</a:t>
              </a:r>
              <a:r>
                <a:rPr lang="en-US" altLang="zh-CN" baseline="-25000" dirty="0">
                  <a:latin typeface="Times New Roman" panose="02020603050405020304" pitchFamily="18" charset="0"/>
                </a:rPr>
                <a:t>      </a:t>
              </a:r>
              <a:r>
                <a:rPr lang="en-US" altLang="zh-CN" dirty="0">
                  <a:latin typeface="Times New Roman" panose="02020603050405020304" pitchFamily="18" charset="0"/>
                </a:rPr>
                <a:t>13    9</a:t>
              </a:r>
              <a:endParaRPr lang="en-US" altLang="zh-CN" dirty="0">
                <a:latin typeface="Times New Roman" panose="02020603050405020304" pitchFamily="18" charset="0"/>
              </a:endParaRPr>
            </a:p>
            <a:p>
              <a:pPr>
                <a:lnSpc>
                  <a:spcPct val="140000"/>
                </a:lnSpc>
              </a:pPr>
              <a:r>
                <a:rPr lang="en-US" altLang="zh-CN" dirty="0">
                  <a:latin typeface="Times New Roman" panose="02020603050405020304" pitchFamily="18" charset="0"/>
                </a:rPr>
                <a:t> 3      7    15   11</a:t>
              </a:r>
              <a:endParaRPr lang="en-US" altLang="zh-CN" dirty="0">
                <a:latin typeface="Times New Roman" panose="02020603050405020304" pitchFamily="18" charset="0"/>
              </a:endParaRPr>
            </a:p>
            <a:p>
              <a:pPr>
                <a:lnSpc>
                  <a:spcPct val="140000"/>
                </a:lnSpc>
              </a:pPr>
              <a:r>
                <a:rPr lang="en-US" altLang="zh-CN" dirty="0">
                  <a:latin typeface="Times New Roman" panose="02020603050405020304" pitchFamily="18" charset="0"/>
                </a:rPr>
                <a:t> 2      6    14   10</a:t>
              </a:r>
              <a:endParaRPr lang="en-US" altLang="zh-CN" baseline="-25000" dirty="0">
                <a:latin typeface="Times New Roman" panose="02020603050405020304" pitchFamily="18" charset="0"/>
              </a:endParaRPr>
            </a:p>
          </p:txBody>
        </p:sp>
        <p:sp>
          <p:nvSpPr>
            <p:cNvPr id="25627" name="Text Box 53"/>
            <p:cNvSpPr txBox="1"/>
            <p:nvPr/>
          </p:nvSpPr>
          <p:spPr>
            <a:xfrm>
              <a:off x="1942" y="855"/>
              <a:ext cx="151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5628" name="Text Box 54"/>
            <p:cNvSpPr txBox="1"/>
            <p:nvPr/>
          </p:nvSpPr>
          <p:spPr>
            <a:xfrm>
              <a:off x="1543" y="1078"/>
              <a:ext cx="362" cy="1566"/>
            </a:xfrm>
            <a:prstGeom prst="rect">
              <a:avLst/>
            </a:prstGeom>
            <a:noFill/>
            <a:ln w="9525">
              <a:noFill/>
            </a:ln>
          </p:spPr>
          <p:txBody>
            <a:bodyPr>
              <a:spAutoFit/>
            </a:bodyPr>
            <a:p>
              <a:pPr defTabSz="914400">
                <a:lnSpc>
                  <a:spcPct val="14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4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4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5629" name="Text Box 55"/>
            <p:cNvSpPr txBox="1"/>
            <p:nvPr/>
          </p:nvSpPr>
          <p:spPr>
            <a:xfrm>
              <a:off x="1681" y="711"/>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i="1" dirty="0">
                <a:latin typeface="Times New Roman" panose="02020603050405020304" pitchFamily="18" charset="0"/>
              </a:endParaRPr>
            </a:p>
          </p:txBody>
        </p:sp>
        <p:sp>
          <p:nvSpPr>
            <p:cNvPr id="25630" name="Text Box 56"/>
            <p:cNvSpPr txBox="1"/>
            <p:nvPr/>
          </p:nvSpPr>
          <p:spPr>
            <a:xfrm>
              <a:off x="1326" y="899"/>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i="1" dirty="0">
                <a:latin typeface="Times New Roman" panose="02020603050405020304" pitchFamily="18" charset="0"/>
              </a:endParaRPr>
            </a:p>
          </p:txBody>
        </p:sp>
        <p:sp>
          <p:nvSpPr>
            <p:cNvPr id="25631" name="Rectangle 57"/>
            <p:cNvSpPr/>
            <p:nvPr/>
          </p:nvSpPr>
          <p:spPr>
            <a:xfrm>
              <a:off x="1864" y="1156"/>
              <a:ext cx="1647" cy="1466"/>
            </a:xfrm>
            <a:prstGeom prst="rect">
              <a:avLst/>
            </a:prstGeom>
            <a:noFill/>
            <a:ln w="28575" cap="flat" cmpd="sng">
              <a:solidFill>
                <a:srgbClr val="3333FF"/>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32" name="Line 58"/>
            <p:cNvSpPr/>
            <p:nvPr/>
          </p:nvSpPr>
          <p:spPr>
            <a:xfrm>
              <a:off x="1867" y="1512"/>
              <a:ext cx="1655" cy="0"/>
            </a:xfrm>
            <a:prstGeom prst="line">
              <a:avLst/>
            </a:prstGeom>
            <a:ln w="28575" cap="flat" cmpd="sng">
              <a:solidFill>
                <a:srgbClr val="3333FF"/>
              </a:solidFill>
              <a:prstDash val="solid"/>
              <a:headEnd type="none" w="med" len="med"/>
              <a:tailEnd type="none" w="med" len="med"/>
            </a:ln>
          </p:spPr>
        </p:sp>
        <p:grpSp>
          <p:nvGrpSpPr>
            <p:cNvPr id="25633" name="Group 59"/>
            <p:cNvGrpSpPr/>
            <p:nvPr/>
          </p:nvGrpSpPr>
          <p:grpSpPr>
            <a:xfrm>
              <a:off x="2289" y="1157"/>
              <a:ext cx="812" cy="1477"/>
              <a:chOff x="1168" y="1103"/>
              <a:chExt cx="812" cy="711"/>
            </a:xfrm>
          </p:grpSpPr>
          <p:sp>
            <p:nvSpPr>
              <p:cNvPr id="25636" name="Line 60"/>
              <p:cNvSpPr/>
              <p:nvPr/>
            </p:nvSpPr>
            <p:spPr>
              <a:xfrm>
                <a:off x="1168" y="1103"/>
                <a:ext cx="0" cy="711"/>
              </a:xfrm>
              <a:prstGeom prst="line">
                <a:avLst/>
              </a:prstGeom>
              <a:ln w="28575" cap="flat" cmpd="sng">
                <a:solidFill>
                  <a:srgbClr val="3333FF"/>
                </a:solidFill>
                <a:prstDash val="solid"/>
                <a:headEnd type="none" w="med" len="med"/>
                <a:tailEnd type="none" w="med" len="med"/>
              </a:ln>
            </p:spPr>
          </p:sp>
          <p:sp>
            <p:nvSpPr>
              <p:cNvPr id="25637" name="Line 61"/>
              <p:cNvSpPr/>
              <p:nvPr/>
            </p:nvSpPr>
            <p:spPr>
              <a:xfrm>
                <a:off x="1569" y="1103"/>
                <a:ext cx="0" cy="711"/>
              </a:xfrm>
              <a:prstGeom prst="line">
                <a:avLst/>
              </a:prstGeom>
              <a:ln w="28575" cap="flat" cmpd="sng">
                <a:solidFill>
                  <a:srgbClr val="3333FF"/>
                </a:solidFill>
                <a:prstDash val="solid"/>
                <a:headEnd type="none" w="med" len="med"/>
                <a:tailEnd type="none" w="med" len="med"/>
              </a:ln>
            </p:spPr>
          </p:sp>
          <p:sp>
            <p:nvSpPr>
              <p:cNvPr id="25638" name="Line 62"/>
              <p:cNvSpPr/>
              <p:nvPr/>
            </p:nvSpPr>
            <p:spPr>
              <a:xfrm>
                <a:off x="1980" y="1103"/>
                <a:ext cx="0" cy="711"/>
              </a:xfrm>
              <a:prstGeom prst="line">
                <a:avLst/>
              </a:prstGeom>
              <a:ln w="28575" cap="flat" cmpd="sng">
                <a:solidFill>
                  <a:srgbClr val="3333FF"/>
                </a:solidFill>
                <a:prstDash val="solid"/>
                <a:headEnd type="none" w="med" len="med"/>
                <a:tailEnd type="none" w="med" len="med"/>
              </a:ln>
            </p:spPr>
          </p:sp>
        </p:grpSp>
        <p:sp>
          <p:nvSpPr>
            <p:cNvPr id="25634" name="Line 63"/>
            <p:cNvSpPr/>
            <p:nvPr/>
          </p:nvSpPr>
          <p:spPr>
            <a:xfrm>
              <a:off x="1867" y="1868"/>
              <a:ext cx="1655" cy="0"/>
            </a:xfrm>
            <a:prstGeom prst="line">
              <a:avLst/>
            </a:prstGeom>
            <a:ln w="28575" cap="flat" cmpd="sng">
              <a:solidFill>
                <a:srgbClr val="3333FF"/>
              </a:solidFill>
              <a:prstDash val="solid"/>
              <a:headEnd type="none" w="med" len="med"/>
              <a:tailEnd type="none" w="med" len="med"/>
            </a:ln>
          </p:spPr>
        </p:sp>
        <p:sp>
          <p:nvSpPr>
            <p:cNvPr id="25635" name="Line 64"/>
            <p:cNvSpPr/>
            <p:nvPr/>
          </p:nvSpPr>
          <p:spPr>
            <a:xfrm>
              <a:off x="1867" y="2268"/>
              <a:ext cx="1655" cy="0"/>
            </a:xfrm>
            <a:prstGeom prst="line">
              <a:avLst/>
            </a:prstGeom>
            <a:ln w="28575" cap="flat" cmpd="sng">
              <a:solidFill>
                <a:srgbClr val="3333FF"/>
              </a:solidFill>
              <a:prstDash val="solid"/>
              <a:headEnd type="none" w="med" len="med"/>
              <a:tailEnd type="none" w="med" len="med"/>
            </a:ln>
          </p:spPr>
        </p:sp>
      </p:grpSp>
      <p:sp>
        <p:nvSpPr>
          <p:cNvPr id="25624" name="Text Box 65"/>
          <p:cNvSpPr txBox="1"/>
          <p:nvPr/>
        </p:nvSpPr>
        <p:spPr>
          <a:xfrm>
            <a:off x="7908925" y="868363"/>
            <a:ext cx="611188" cy="2225675"/>
          </a:xfrm>
          <a:prstGeom prst="rect">
            <a:avLst/>
          </a:prstGeom>
          <a:noFill/>
          <a:ln w="9525">
            <a:noFill/>
          </a:ln>
        </p:spPr>
        <p:txBody>
          <a:bodyPr vert="eaVert" wrap="none">
            <a:spAutoFit/>
          </a:bodyPr>
          <a:p>
            <a:r>
              <a:rPr lang="zh-CN" altLang="en-US" dirty="0">
                <a:latin typeface="Times New Roman" panose="02020603050405020304" pitchFamily="18" charset="0"/>
              </a:rPr>
              <a:t>四变量卡诺图</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3" name="Rectangle 3"/>
          <p:cNvSpPr>
            <a:spLocks noGrp="1"/>
          </p:cNvSpPr>
          <p:nvPr>
            <p:ph idx="1"/>
          </p:nvPr>
        </p:nvSpPr>
        <p:spPr>
          <a:xfrm>
            <a:off x="457200" y="1539875"/>
            <a:ext cx="7988300" cy="647700"/>
          </a:xfrm>
          <a:ln/>
        </p:spPr>
        <p:txBody>
          <a:bodyPr vert="horz" wrap="square" lIns="91440" tIns="45720" rIns="91440" bIns="45720" anchor="t" anchorCtr="0"/>
          <a:p>
            <a:pPr>
              <a:lnSpc>
                <a:spcPct val="130000"/>
              </a:lnSpc>
            </a:pPr>
            <a:r>
              <a:rPr lang="zh-CN" altLang="en-US" sz="2800" dirty="0"/>
              <a:t>五变量的卡诺图</a:t>
            </a:r>
            <a:endParaRPr lang="zh-CN" altLang="en-US" sz="2800" dirty="0"/>
          </a:p>
        </p:txBody>
      </p:sp>
      <p:grpSp>
        <p:nvGrpSpPr>
          <p:cNvPr id="2" name="Group 4"/>
          <p:cNvGrpSpPr/>
          <p:nvPr/>
        </p:nvGrpSpPr>
        <p:grpSpPr>
          <a:xfrm>
            <a:off x="1447800" y="2030413"/>
            <a:ext cx="6019800" cy="4318000"/>
            <a:chOff x="768" y="720"/>
            <a:chExt cx="3792" cy="2577"/>
          </a:xfrm>
        </p:grpSpPr>
        <p:sp>
          <p:nvSpPr>
            <p:cNvPr id="82948" name="Rectangle 5"/>
            <p:cNvSpPr/>
            <p:nvPr/>
          </p:nvSpPr>
          <p:spPr>
            <a:xfrm>
              <a:off x="2438" y="2200"/>
              <a:ext cx="384" cy="326"/>
            </a:xfrm>
            <a:prstGeom prst="rect">
              <a:avLst/>
            </a:prstGeom>
            <a:noFill/>
            <a:ln w="9525">
              <a:noFill/>
            </a:ln>
          </p:spPr>
          <p:txBody>
            <a:bodyPr anchor="ctr" anchorCtr="0"/>
            <a:p>
              <a:pPr algn="ctr"/>
              <a:r>
                <a:rPr lang="en-US" altLang="zh-CN" sz="2000" dirty="0">
                  <a:latin typeface="Times New Roman" panose="02020603050405020304" pitchFamily="18" charset="0"/>
                </a:rPr>
                <a:t>m</a:t>
              </a:r>
              <a:r>
                <a:rPr lang="en-US" altLang="zh-CN" sz="2000" baseline="-25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82949" name="Rectangle 6"/>
            <p:cNvSpPr/>
            <p:nvPr/>
          </p:nvSpPr>
          <p:spPr>
            <a:xfrm>
              <a:off x="2054" y="2200"/>
              <a:ext cx="384" cy="326"/>
            </a:xfrm>
            <a:prstGeom prst="rect">
              <a:avLst/>
            </a:prstGeom>
            <a:noFill/>
            <a:ln w="9525">
              <a:noFill/>
            </a:ln>
          </p:spPr>
          <p:txBody>
            <a:bodyPr anchor="ctr" anchorCtr="0"/>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14</a:t>
              </a:r>
              <a:endParaRPr lang="en-US" altLang="zh-CN" sz="2200" baseline="-25000" dirty="0">
                <a:latin typeface="Times New Roman" panose="02020603050405020304" pitchFamily="18" charset="0"/>
              </a:endParaRPr>
            </a:p>
          </p:txBody>
        </p:sp>
        <p:sp>
          <p:nvSpPr>
            <p:cNvPr id="82950" name="Rectangle 7"/>
            <p:cNvSpPr/>
            <p:nvPr/>
          </p:nvSpPr>
          <p:spPr>
            <a:xfrm>
              <a:off x="1670" y="2200"/>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82951" name="Rectangle 8"/>
            <p:cNvSpPr/>
            <p:nvPr/>
          </p:nvSpPr>
          <p:spPr>
            <a:xfrm>
              <a:off x="1286" y="2200"/>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2</a:t>
              </a:r>
              <a:endParaRPr lang="en-US" altLang="zh-CN" sz="2400" b="1" dirty="0">
                <a:solidFill>
                  <a:srgbClr val="FF3300"/>
                </a:solidFill>
                <a:latin typeface="Times New Roman" panose="02020603050405020304" pitchFamily="18" charset="0"/>
              </a:endParaRPr>
            </a:p>
          </p:txBody>
        </p:sp>
        <p:sp>
          <p:nvSpPr>
            <p:cNvPr id="82952" name="Rectangle 9"/>
            <p:cNvSpPr/>
            <p:nvPr/>
          </p:nvSpPr>
          <p:spPr>
            <a:xfrm>
              <a:off x="2438" y="1874"/>
              <a:ext cx="384" cy="326"/>
            </a:xfrm>
            <a:prstGeom prst="rect">
              <a:avLst/>
            </a:prstGeom>
            <a:noFill/>
            <a:ln w="9525">
              <a:noFill/>
            </a:ln>
          </p:spPr>
          <p:txBody>
            <a:bodyPr anchor="ctr" anchorCtr="0"/>
            <a:p>
              <a:pPr algn="ctr"/>
              <a:r>
                <a:rPr lang="en-US" altLang="zh-CN" sz="2000" dirty="0">
                  <a:latin typeface="Times New Roman" panose="02020603050405020304" pitchFamily="18" charset="0"/>
                </a:rPr>
                <a:t>m</a:t>
              </a:r>
              <a:r>
                <a:rPr lang="en-US" altLang="zh-CN" sz="2000" baseline="-25000" dirty="0">
                  <a:latin typeface="Times New Roman" panose="02020603050405020304" pitchFamily="18" charset="0"/>
                </a:rPr>
                <a:t>11</a:t>
              </a:r>
              <a:endParaRPr lang="en-US" altLang="zh-CN" sz="2000" b="1" dirty="0">
                <a:solidFill>
                  <a:srgbClr val="FF3300"/>
                </a:solidFill>
                <a:latin typeface="Times New Roman" panose="02020603050405020304" pitchFamily="18" charset="0"/>
              </a:endParaRPr>
            </a:p>
          </p:txBody>
        </p:sp>
        <p:sp>
          <p:nvSpPr>
            <p:cNvPr id="82953" name="Rectangle 10"/>
            <p:cNvSpPr/>
            <p:nvPr/>
          </p:nvSpPr>
          <p:spPr>
            <a:xfrm>
              <a:off x="2054" y="1874"/>
              <a:ext cx="384" cy="326"/>
            </a:xfrm>
            <a:prstGeom prst="rect">
              <a:avLst/>
            </a:prstGeom>
            <a:noFill/>
            <a:ln w="9525">
              <a:noFill/>
            </a:ln>
          </p:spPr>
          <p:txBody>
            <a:bodyPr anchor="ctr" anchorCtr="0"/>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15</a:t>
              </a:r>
              <a:endParaRPr lang="en-US" altLang="zh-CN" sz="2200" baseline="-25000" dirty="0">
                <a:latin typeface="Times New Roman" panose="02020603050405020304" pitchFamily="18" charset="0"/>
              </a:endParaRPr>
            </a:p>
          </p:txBody>
        </p:sp>
        <p:sp>
          <p:nvSpPr>
            <p:cNvPr id="82954" name="Rectangle 11"/>
            <p:cNvSpPr/>
            <p:nvPr/>
          </p:nvSpPr>
          <p:spPr>
            <a:xfrm>
              <a:off x="1670" y="1874"/>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82955" name="Rectangle 12"/>
            <p:cNvSpPr/>
            <p:nvPr/>
          </p:nvSpPr>
          <p:spPr>
            <a:xfrm>
              <a:off x="1286" y="1874"/>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3</a:t>
              </a:r>
              <a:endParaRPr lang="en-US" altLang="zh-CN" sz="2400" b="1" dirty="0">
                <a:solidFill>
                  <a:srgbClr val="FF3300"/>
                </a:solidFill>
                <a:latin typeface="Times New Roman" panose="02020603050405020304" pitchFamily="18" charset="0"/>
              </a:endParaRPr>
            </a:p>
          </p:txBody>
        </p:sp>
        <p:sp>
          <p:nvSpPr>
            <p:cNvPr id="82956" name="Rectangle 13"/>
            <p:cNvSpPr/>
            <p:nvPr/>
          </p:nvSpPr>
          <p:spPr>
            <a:xfrm>
              <a:off x="2438" y="1548"/>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82957" name="Rectangle 14"/>
            <p:cNvSpPr/>
            <p:nvPr/>
          </p:nvSpPr>
          <p:spPr>
            <a:xfrm>
              <a:off x="2438" y="1222"/>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82958" name="Rectangle 15"/>
            <p:cNvSpPr/>
            <p:nvPr/>
          </p:nvSpPr>
          <p:spPr>
            <a:xfrm>
              <a:off x="2054" y="1548"/>
              <a:ext cx="384" cy="326"/>
            </a:xfrm>
            <a:prstGeom prst="rect">
              <a:avLst/>
            </a:prstGeom>
            <a:noFill/>
            <a:ln w="9525">
              <a:noFill/>
            </a:ln>
          </p:spPr>
          <p:txBody>
            <a:bodyPr anchor="ctr" anchorCtr="0"/>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13</a:t>
              </a:r>
              <a:endParaRPr lang="en-US" altLang="zh-CN" sz="2200" baseline="-25000" dirty="0">
                <a:latin typeface="Times New Roman" panose="02020603050405020304" pitchFamily="18" charset="0"/>
              </a:endParaRPr>
            </a:p>
          </p:txBody>
        </p:sp>
        <p:sp>
          <p:nvSpPr>
            <p:cNvPr id="82959" name="Rectangle 16"/>
            <p:cNvSpPr/>
            <p:nvPr/>
          </p:nvSpPr>
          <p:spPr>
            <a:xfrm>
              <a:off x="2054" y="1222"/>
              <a:ext cx="384" cy="326"/>
            </a:xfrm>
            <a:prstGeom prst="rect">
              <a:avLst/>
            </a:prstGeom>
            <a:noFill/>
            <a:ln w="9525">
              <a:noFill/>
            </a:ln>
          </p:spPr>
          <p:txBody>
            <a:bodyPr anchor="ctr" anchorCtr="0"/>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12</a:t>
              </a:r>
              <a:endParaRPr lang="en-US" altLang="zh-CN" sz="2200" baseline="-25000" dirty="0">
                <a:latin typeface="Times New Roman" panose="02020603050405020304" pitchFamily="18" charset="0"/>
              </a:endParaRPr>
            </a:p>
          </p:txBody>
        </p:sp>
        <p:sp>
          <p:nvSpPr>
            <p:cNvPr id="82960" name="Rectangle 17"/>
            <p:cNvSpPr/>
            <p:nvPr/>
          </p:nvSpPr>
          <p:spPr>
            <a:xfrm>
              <a:off x="1670" y="1548"/>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82961" name="Rectangle 18"/>
            <p:cNvSpPr/>
            <p:nvPr/>
          </p:nvSpPr>
          <p:spPr>
            <a:xfrm>
              <a:off x="1286" y="1548"/>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1</a:t>
              </a:r>
              <a:endParaRPr lang="en-US" altLang="zh-CN" sz="1800" dirty="0">
                <a:latin typeface="Tahoma" panose="020B0604030504040204" pitchFamily="34" charset="0"/>
              </a:endParaRPr>
            </a:p>
          </p:txBody>
        </p:sp>
        <p:sp>
          <p:nvSpPr>
            <p:cNvPr id="82962" name="Rectangle 19"/>
            <p:cNvSpPr/>
            <p:nvPr/>
          </p:nvSpPr>
          <p:spPr>
            <a:xfrm>
              <a:off x="1670" y="1222"/>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82963" name="Rectangle 20"/>
            <p:cNvSpPr/>
            <p:nvPr/>
          </p:nvSpPr>
          <p:spPr>
            <a:xfrm>
              <a:off x="1286" y="1222"/>
              <a:ext cx="384" cy="326"/>
            </a:xfrm>
            <a:prstGeom prst="rect">
              <a:avLst/>
            </a:prstGeom>
            <a:noFill/>
            <a:ln w="9525">
              <a:noFill/>
            </a:ln>
          </p:spPr>
          <p:txBody>
            <a:bodyPr anchor="ctr" anchorCtr="0"/>
            <a:p>
              <a:pPr algn="ctr"/>
              <a:r>
                <a:rPr lang="en-US" altLang="zh-CN" sz="2400" dirty="0">
                  <a:latin typeface="Times New Roman" panose="02020603050405020304" pitchFamily="18" charset="0"/>
                </a:rPr>
                <a:t>m</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82964" name="Line 21"/>
            <p:cNvSpPr/>
            <p:nvPr/>
          </p:nvSpPr>
          <p:spPr>
            <a:xfrm>
              <a:off x="1286" y="1222"/>
              <a:ext cx="1536" cy="0"/>
            </a:xfrm>
            <a:prstGeom prst="line">
              <a:avLst/>
            </a:prstGeom>
            <a:ln w="12700" cap="sq" cmpd="sng">
              <a:solidFill>
                <a:schemeClr val="tx1"/>
              </a:solidFill>
              <a:prstDash val="solid"/>
              <a:headEnd type="none" w="med" len="med"/>
              <a:tailEnd type="none" w="med" len="med"/>
            </a:ln>
          </p:spPr>
        </p:sp>
        <p:sp>
          <p:nvSpPr>
            <p:cNvPr id="82965" name="Line 22"/>
            <p:cNvSpPr/>
            <p:nvPr/>
          </p:nvSpPr>
          <p:spPr>
            <a:xfrm>
              <a:off x="1286" y="1548"/>
              <a:ext cx="1536" cy="0"/>
            </a:xfrm>
            <a:prstGeom prst="line">
              <a:avLst/>
            </a:prstGeom>
            <a:ln w="12700" cap="flat" cmpd="sng">
              <a:solidFill>
                <a:schemeClr val="tx1"/>
              </a:solidFill>
              <a:prstDash val="solid"/>
              <a:headEnd type="none" w="med" len="med"/>
              <a:tailEnd type="none" w="med" len="med"/>
            </a:ln>
          </p:spPr>
        </p:sp>
        <p:sp>
          <p:nvSpPr>
            <p:cNvPr id="82966" name="Line 23"/>
            <p:cNvSpPr/>
            <p:nvPr/>
          </p:nvSpPr>
          <p:spPr>
            <a:xfrm>
              <a:off x="1286" y="2526"/>
              <a:ext cx="1536" cy="0"/>
            </a:xfrm>
            <a:prstGeom prst="line">
              <a:avLst/>
            </a:prstGeom>
            <a:ln w="12700" cap="sq" cmpd="sng">
              <a:solidFill>
                <a:schemeClr val="tx1"/>
              </a:solidFill>
              <a:prstDash val="solid"/>
              <a:headEnd type="none" w="med" len="med"/>
              <a:tailEnd type="none" w="med" len="med"/>
            </a:ln>
          </p:spPr>
        </p:sp>
        <p:sp>
          <p:nvSpPr>
            <p:cNvPr id="82967" name="Line 24"/>
            <p:cNvSpPr/>
            <p:nvPr/>
          </p:nvSpPr>
          <p:spPr>
            <a:xfrm>
              <a:off x="1286" y="1222"/>
              <a:ext cx="0" cy="1304"/>
            </a:xfrm>
            <a:prstGeom prst="line">
              <a:avLst/>
            </a:prstGeom>
            <a:ln w="12700" cap="sq" cmpd="sng">
              <a:solidFill>
                <a:schemeClr val="tx1"/>
              </a:solidFill>
              <a:prstDash val="solid"/>
              <a:headEnd type="none" w="med" len="med"/>
              <a:tailEnd type="none" w="med" len="med"/>
            </a:ln>
          </p:spPr>
        </p:sp>
        <p:sp>
          <p:nvSpPr>
            <p:cNvPr id="82968" name="Line 25"/>
            <p:cNvSpPr/>
            <p:nvPr/>
          </p:nvSpPr>
          <p:spPr>
            <a:xfrm>
              <a:off x="1670" y="1222"/>
              <a:ext cx="0" cy="1304"/>
            </a:xfrm>
            <a:prstGeom prst="line">
              <a:avLst/>
            </a:prstGeom>
            <a:ln w="12700" cap="flat" cmpd="sng">
              <a:solidFill>
                <a:schemeClr val="tx1"/>
              </a:solidFill>
              <a:prstDash val="solid"/>
              <a:headEnd type="none" w="med" len="med"/>
              <a:tailEnd type="none" w="med" len="med"/>
            </a:ln>
          </p:spPr>
        </p:sp>
        <p:sp>
          <p:nvSpPr>
            <p:cNvPr id="82969" name="Line 26"/>
            <p:cNvSpPr/>
            <p:nvPr/>
          </p:nvSpPr>
          <p:spPr>
            <a:xfrm>
              <a:off x="2822" y="1222"/>
              <a:ext cx="0" cy="1304"/>
            </a:xfrm>
            <a:prstGeom prst="line">
              <a:avLst/>
            </a:prstGeom>
            <a:ln w="12700" cap="sq" cmpd="sng">
              <a:solidFill>
                <a:schemeClr val="tx1"/>
              </a:solidFill>
              <a:prstDash val="solid"/>
              <a:headEnd type="none" w="med" len="med"/>
              <a:tailEnd type="none" w="med" len="med"/>
            </a:ln>
          </p:spPr>
        </p:sp>
        <p:sp>
          <p:nvSpPr>
            <p:cNvPr id="82970" name="Line 27"/>
            <p:cNvSpPr/>
            <p:nvPr/>
          </p:nvSpPr>
          <p:spPr>
            <a:xfrm>
              <a:off x="2054" y="1222"/>
              <a:ext cx="0" cy="1304"/>
            </a:xfrm>
            <a:prstGeom prst="line">
              <a:avLst/>
            </a:prstGeom>
            <a:ln w="12700" cap="flat" cmpd="sng">
              <a:solidFill>
                <a:schemeClr val="tx1"/>
              </a:solidFill>
              <a:prstDash val="solid"/>
              <a:headEnd type="none" w="med" len="med"/>
              <a:tailEnd type="none" w="med" len="med"/>
            </a:ln>
          </p:spPr>
        </p:sp>
        <p:sp>
          <p:nvSpPr>
            <p:cNvPr id="82971" name="Line 28"/>
            <p:cNvSpPr/>
            <p:nvPr/>
          </p:nvSpPr>
          <p:spPr>
            <a:xfrm>
              <a:off x="2438" y="1222"/>
              <a:ext cx="0" cy="1304"/>
            </a:xfrm>
            <a:prstGeom prst="line">
              <a:avLst/>
            </a:prstGeom>
            <a:ln w="12700" cap="flat" cmpd="sng">
              <a:solidFill>
                <a:schemeClr val="tx1"/>
              </a:solidFill>
              <a:prstDash val="solid"/>
              <a:headEnd type="none" w="med" len="med"/>
              <a:tailEnd type="none" w="med" len="med"/>
            </a:ln>
          </p:spPr>
        </p:sp>
        <p:sp>
          <p:nvSpPr>
            <p:cNvPr id="82972" name="Line 29"/>
            <p:cNvSpPr/>
            <p:nvPr/>
          </p:nvSpPr>
          <p:spPr>
            <a:xfrm>
              <a:off x="1286" y="1874"/>
              <a:ext cx="1536" cy="0"/>
            </a:xfrm>
            <a:prstGeom prst="line">
              <a:avLst/>
            </a:prstGeom>
            <a:ln w="12700" cap="flat" cmpd="sng">
              <a:solidFill>
                <a:schemeClr val="tx1"/>
              </a:solidFill>
              <a:prstDash val="solid"/>
              <a:headEnd type="none" w="med" len="med"/>
              <a:tailEnd type="none" w="med" len="med"/>
            </a:ln>
          </p:spPr>
        </p:sp>
        <p:sp>
          <p:nvSpPr>
            <p:cNvPr id="82973" name="Line 30"/>
            <p:cNvSpPr/>
            <p:nvPr/>
          </p:nvSpPr>
          <p:spPr>
            <a:xfrm>
              <a:off x="1286" y="2200"/>
              <a:ext cx="1536" cy="0"/>
            </a:xfrm>
            <a:prstGeom prst="line">
              <a:avLst/>
            </a:prstGeom>
            <a:ln w="12700" cap="flat" cmpd="sng">
              <a:solidFill>
                <a:schemeClr val="tx1"/>
              </a:solidFill>
              <a:prstDash val="solid"/>
              <a:headEnd type="none" w="med" len="med"/>
              <a:tailEnd type="none" w="med" len="med"/>
            </a:ln>
          </p:spPr>
        </p:sp>
        <p:sp>
          <p:nvSpPr>
            <p:cNvPr id="82974" name="Line 31"/>
            <p:cNvSpPr/>
            <p:nvPr/>
          </p:nvSpPr>
          <p:spPr>
            <a:xfrm>
              <a:off x="960" y="912"/>
              <a:ext cx="326" cy="310"/>
            </a:xfrm>
            <a:prstGeom prst="line">
              <a:avLst/>
            </a:prstGeom>
            <a:ln w="12700" cap="flat" cmpd="sng">
              <a:solidFill>
                <a:schemeClr val="tx1"/>
              </a:solidFill>
              <a:prstDash val="solid"/>
              <a:headEnd type="none" w="med" len="med"/>
              <a:tailEnd type="none" w="med" len="med"/>
            </a:ln>
          </p:spPr>
        </p:sp>
        <p:sp>
          <p:nvSpPr>
            <p:cNvPr id="82975" name="Rectangle 32"/>
            <p:cNvSpPr/>
            <p:nvPr/>
          </p:nvSpPr>
          <p:spPr>
            <a:xfrm>
              <a:off x="4128" y="2200"/>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18</a:t>
              </a:r>
              <a:endParaRPr lang="en-US" altLang="zh-CN" sz="2400" dirty="0">
                <a:latin typeface="Times New Roman" panose="02020603050405020304" pitchFamily="18" charset="0"/>
              </a:endParaRPr>
            </a:p>
          </p:txBody>
        </p:sp>
        <p:sp>
          <p:nvSpPr>
            <p:cNvPr id="82976" name="Rectangle 33"/>
            <p:cNvSpPr/>
            <p:nvPr/>
          </p:nvSpPr>
          <p:spPr>
            <a:xfrm>
              <a:off x="3744" y="2200"/>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22</a:t>
              </a:r>
              <a:endParaRPr lang="en-US" altLang="zh-CN" sz="2400" dirty="0">
                <a:latin typeface="Times New Roman" panose="02020603050405020304" pitchFamily="18" charset="0"/>
              </a:endParaRPr>
            </a:p>
          </p:txBody>
        </p:sp>
        <p:sp>
          <p:nvSpPr>
            <p:cNvPr id="82977" name="Rectangle 34"/>
            <p:cNvSpPr/>
            <p:nvPr/>
          </p:nvSpPr>
          <p:spPr>
            <a:xfrm>
              <a:off x="3360" y="2200"/>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30</a:t>
              </a:r>
              <a:endParaRPr lang="en-US" altLang="zh-CN" sz="2400" dirty="0">
                <a:latin typeface="Times New Roman" panose="02020603050405020304" pitchFamily="18" charset="0"/>
              </a:endParaRPr>
            </a:p>
          </p:txBody>
        </p:sp>
        <p:sp>
          <p:nvSpPr>
            <p:cNvPr id="82978" name="Rectangle 35"/>
            <p:cNvSpPr/>
            <p:nvPr/>
          </p:nvSpPr>
          <p:spPr>
            <a:xfrm>
              <a:off x="2976" y="2200"/>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26</a:t>
              </a:r>
              <a:endParaRPr lang="en-US" altLang="zh-CN" sz="2400" dirty="0">
                <a:latin typeface="Times New Roman" panose="02020603050405020304" pitchFamily="18" charset="0"/>
              </a:endParaRPr>
            </a:p>
          </p:txBody>
        </p:sp>
        <p:sp>
          <p:nvSpPr>
            <p:cNvPr id="82979" name="Rectangle 36"/>
            <p:cNvSpPr/>
            <p:nvPr/>
          </p:nvSpPr>
          <p:spPr>
            <a:xfrm>
              <a:off x="4128" y="1874"/>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19</a:t>
              </a:r>
              <a:endParaRPr lang="en-US" altLang="zh-CN" sz="2400" dirty="0">
                <a:latin typeface="Times New Roman" panose="02020603050405020304" pitchFamily="18" charset="0"/>
              </a:endParaRPr>
            </a:p>
          </p:txBody>
        </p:sp>
        <p:sp>
          <p:nvSpPr>
            <p:cNvPr id="82980" name="Rectangle 37"/>
            <p:cNvSpPr/>
            <p:nvPr/>
          </p:nvSpPr>
          <p:spPr>
            <a:xfrm>
              <a:off x="3744" y="1874"/>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23</a:t>
              </a:r>
              <a:endParaRPr lang="en-US" altLang="zh-CN" sz="2400" dirty="0">
                <a:latin typeface="Times New Roman" panose="02020603050405020304" pitchFamily="18" charset="0"/>
              </a:endParaRPr>
            </a:p>
          </p:txBody>
        </p:sp>
        <p:sp>
          <p:nvSpPr>
            <p:cNvPr id="82981" name="Rectangle 38"/>
            <p:cNvSpPr/>
            <p:nvPr/>
          </p:nvSpPr>
          <p:spPr>
            <a:xfrm>
              <a:off x="3360" y="1874"/>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31</a:t>
              </a:r>
              <a:endParaRPr lang="en-US" altLang="zh-CN" sz="2400" dirty="0">
                <a:latin typeface="Times New Roman" panose="02020603050405020304" pitchFamily="18" charset="0"/>
              </a:endParaRPr>
            </a:p>
          </p:txBody>
        </p:sp>
        <p:sp>
          <p:nvSpPr>
            <p:cNvPr id="82982" name="Rectangle 39"/>
            <p:cNvSpPr/>
            <p:nvPr/>
          </p:nvSpPr>
          <p:spPr>
            <a:xfrm>
              <a:off x="2976" y="1874"/>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27</a:t>
              </a:r>
              <a:endParaRPr lang="en-US" altLang="zh-CN" sz="2400" b="1" dirty="0">
                <a:solidFill>
                  <a:srgbClr val="FF3300"/>
                </a:solidFill>
                <a:latin typeface="Times New Roman" panose="02020603050405020304" pitchFamily="18" charset="0"/>
              </a:endParaRPr>
            </a:p>
          </p:txBody>
        </p:sp>
        <p:sp>
          <p:nvSpPr>
            <p:cNvPr id="82983" name="Rectangle 40"/>
            <p:cNvSpPr/>
            <p:nvPr/>
          </p:nvSpPr>
          <p:spPr>
            <a:xfrm>
              <a:off x="4128" y="1548"/>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17</a:t>
              </a:r>
              <a:endParaRPr lang="en-US" altLang="zh-CN" sz="2400" dirty="0">
                <a:latin typeface="Times New Roman" panose="02020603050405020304" pitchFamily="18" charset="0"/>
              </a:endParaRPr>
            </a:p>
          </p:txBody>
        </p:sp>
        <p:sp>
          <p:nvSpPr>
            <p:cNvPr id="82984" name="Rectangle 41"/>
            <p:cNvSpPr/>
            <p:nvPr/>
          </p:nvSpPr>
          <p:spPr>
            <a:xfrm>
              <a:off x="4128" y="1222"/>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16</a:t>
              </a:r>
              <a:endParaRPr lang="en-US" altLang="zh-CN" sz="2400" dirty="0">
                <a:latin typeface="Times New Roman" panose="02020603050405020304" pitchFamily="18" charset="0"/>
              </a:endParaRPr>
            </a:p>
          </p:txBody>
        </p:sp>
        <p:sp>
          <p:nvSpPr>
            <p:cNvPr id="82985" name="Rectangle 42"/>
            <p:cNvSpPr/>
            <p:nvPr/>
          </p:nvSpPr>
          <p:spPr>
            <a:xfrm>
              <a:off x="3744" y="1548"/>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82986" name="Rectangle 43"/>
            <p:cNvSpPr/>
            <p:nvPr/>
          </p:nvSpPr>
          <p:spPr>
            <a:xfrm>
              <a:off x="3744" y="1222"/>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20</a:t>
              </a:r>
              <a:endParaRPr lang="en-US" altLang="zh-CN" sz="2400" dirty="0">
                <a:latin typeface="Times New Roman" panose="02020603050405020304" pitchFamily="18" charset="0"/>
              </a:endParaRPr>
            </a:p>
          </p:txBody>
        </p:sp>
        <p:sp>
          <p:nvSpPr>
            <p:cNvPr id="82987" name="Rectangle 44"/>
            <p:cNvSpPr/>
            <p:nvPr/>
          </p:nvSpPr>
          <p:spPr>
            <a:xfrm>
              <a:off x="3360" y="1548"/>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29</a:t>
              </a:r>
              <a:endParaRPr lang="en-US" altLang="zh-CN" sz="2400" dirty="0">
                <a:latin typeface="Times New Roman" panose="02020603050405020304" pitchFamily="18" charset="0"/>
              </a:endParaRPr>
            </a:p>
          </p:txBody>
        </p:sp>
        <p:sp>
          <p:nvSpPr>
            <p:cNvPr id="82988" name="Rectangle 45"/>
            <p:cNvSpPr/>
            <p:nvPr/>
          </p:nvSpPr>
          <p:spPr>
            <a:xfrm>
              <a:off x="2976" y="1548"/>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25</a:t>
              </a:r>
              <a:endParaRPr lang="en-US" altLang="zh-CN" sz="2400" dirty="0">
                <a:latin typeface="Times New Roman" panose="02020603050405020304" pitchFamily="18" charset="0"/>
              </a:endParaRPr>
            </a:p>
          </p:txBody>
        </p:sp>
        <p:sp>
          <p:nvSpPr>
            <p:cNvPr id="82989" name="Rectangle 46"/>
            <p:cNvSpPr/>
            <p:nvPr/>
          </p:nvSpPr>
          <p:spPr>
            <a:xfrm>
              <a:off x="3360" y="1222"/>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28</a:t>
              </a:r>
              <a:endParaRPr lang="en-US" altLang="zh-CN" sz="2400" dirty="0">
                <a:latin typeface="Times New Roman" panose="02020603050405020304" pitchFamily="18" charset="0"/>
              </a:endParaRPr>
            </a:p>
          </p:txBody>
        </p:sp>
        <p:sp>
          <p:nvSpPr>
            <p:cNvPr id="82990" name="Rectangle 47"/>
            <p:cNvSpPr/>
            <p:nvPr/>
          </p:nvSpPr>
          <p:spPr>
            <a:xfrm>
              <a:off x="2976" y="1222"/>
              <a:ext cx="384" cy="326"/>
            </a:xfrm>
            <a:prstGeom prst="rect">
              <a:avLst/>
            </a:prstGeom>
            <a:noFill/>
            <a:ln w="9525">
              <a:noFill/>
            </a:ln>
          </p:spPr>
          <p:txBody>
            <a:bodyPr/>
            <a:p>
              <a:pPr algn="ctr"/>
              <a:r>
                <a:rPr lang="en-US" altLang="zh-CN" sz="2200" dirty="0">
                  <a:latin typeface="Times New Roman" panose="02020603050405020304" pitchFamily="18" charset="0"/>
                </a:rPr>
                <a:t>m</a:t>
              </a:r>
              <a:r>
                <a:rPr lang="en-US" altLang="zh-CN" sz="2200" baseline="-25000" dirty="0">
                  <a:latin typeface="Times New Roman" panose="02020603050405020304" pitchFamily="18" charset="0"/>
                </a:rPr>
                <a:t>24</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82991" name="Line 48"/>
            <p:cNvSpPr/>
            <p:nvPr/>
          </p:nvSpPr>
          <p:spPr>
            <a:xfrm>
              <a:off x="2976" y="1222"/>
              <a:ext cx="1536" cy="0"/>
            </a:xfrm>
            <a:prstGeom prst="line">
              <a:avLst/>
            </a:prstGeom>
            <a:ln w="12700" cap="sq" cmpd="sng">
              <a:solidFill>
                <a:schemeClr val="tx1"/>
              </a:solidFill>
              <a:prstDash val="solid"/>
              <a:headEnd type="none" w="med" len="med"/>
              <a:tailEnd type="none" w="med" len="med"/>
            </a:ln>
          </p:spPr>
        </p:sp>
        <p:sp>
          <p:nvSpPr>
            <p:cNvPr id="82992" name="Line 49"/>
            <p:cNvSpPr/>
            <p:nvPr/>
          </p:nvSpPr>
          <p:spPr>
            <a:xfrm>
              <a:off x="2976" y="1548"/>
              <a:ext cx="1536" cy="0"/>
            </a:xfrm>
            <a:prstGeom prst="line">
              <a:avLst/>
            </a:prstGeom>
            <a:ln w="12700" cap="flat" cmpd="sng">
              <a:solidFill>
                <a:schemeClr val="tx1"/>
              </a:solidFill>
              <a:prstDash val="solid"/>
              <a:headEnd type="none" w="med" len="med"/>
              <a:tailEnd type="none" w="med" len="med"/>
            </a:ln>
          </p:spPr>
        </p:sp>
        <p:sp>
          <p:nvSpPr>
            <p:cNvPr id="82993" name="Line 50"/>
            <p:cNvSpPr/>
            <p:nvPr/>
          </p:nvSpPr>
          <p:spPr>
            <a:xfrm>
              <a:off x="2976" y="2526"/>
              <a:ext cx="1536" cy="0"/>
            </a:xfrm>
            <a:prstGeom prst="line">
              <a:avLst/>
            </a:prstGeom>
            <a:ln w="12700" cap="sq" cmpd="sng">
              <a:solidFill>
                <a:schemeClr val="tx1"/>
              </a:solidFill>
              <a:prstDash val="solid"/>
              <a:headEnd type="none" w="med" len="med"/>
              <a:tailEnd type="none" w="med" len="med"/>
            </a:ln>
          </p:spPr>
        </p:sp>
        <p:sp>
          <p:nvSpPr>
            <p:cNvPr id="82994" name="Line 51"/>
            <p:cNvSpPr/>
            <p:nvPr/>
          </p:nvSpPr>
          <p:spPr>
            <a:xfrm>
              <a:off x="2976" y="1222"/>
              <a:ext cx="0" cy="1304"/>
            </a:xfrm>
            <a:prstGeom prst="line">
              <a:avLst/>
            </a:prstGeom>
            <a:ln w="12700" cap="sq" cmpd="sng">
              <a:solidFill>
                <a:schemeClr val="tx1"/>
              </a:solidFill>
              <a:prstDash val="solid"/>
              <a:headEnd type="none" w="med" len="med"/>
              <a:tailEnd type="none" w="med" len="med"/>
            </a:ln>
          </p:spPr>
        </p:sp>
        <p:sp>
          <p:nvSpPr>
            <p:cNvPr id="82995" name="Line 52"/>
            <p:cNvSpPr/>
            <p:nvPr/>
          </p:nvSpPr>
          <p:spPr>
            <a:xfrm>
              <a:off x="3360" y="1222"/>
              <a:ext cx="0" cy="1304"/>
            </a:xfrm>
            <a:prstGeom prst="line">
              <a:avLst/>
            </a:prstGeom>
            <a:ln w="12700" cap="flat" cmpd="sng">
              <a:solidFill>
                <a:schemeClr val="tx1"/>
              </a:solidFill>
              <a:prstDash val="solid"/>
              <a:headEnd type="none" w="med" len="med"/>
              <a:tailEnd type="none" w="med" len="med"/>
            </a:ln>
          </p:spPr>
        </p:sp>
        <p:sp>
          <p:nvSpPr>
            <p:cNvPr id="82996" name="Line 53"/>
            <p:cNvSpPr/>
            <p:nvPr/>
          </p:nvSpPr>
          <p:spPr>
            <a:xfrm>
              <a:off x="4512" y="1222"/>
              <a:ext cx="0" cy="1304"/>
            </a:xfrm>
            <a:prstGeom prst="line">
              <a:avLst/>
            </a:prstGeom>
            <a:ln w="12700" cap="sq" cmpd="sng">
              <a:solidFill>
                <a:schemeClr val="tx1"/>
              </a:solidFill>
              <a:prstDash val="solid"/>
              <a:headEnd type="none" w="med" len="med"/>
              <a:tailEnd type="none" w="med" len="med"/>
            </a:ln>
          </p:spPr>
        </p:sp>
        <p:sp>
          <p:nvSpPr>
            <p:cNvPr id="82997" name="Line 54"/>
            <p:cNvSpPr/>
            <p:nvPr/>
          </p:nvSpPr>
          <p:spPr>
            <a:xfrm>
              <a:off x="3744" y="1222"/>
              <a:ext cx="0" cy="1304"/>
            </a:xfrm>
            <a:prstGeom prst="line">
              <a:avLst/>
            </a:prstGeom>
            <a:ln w="12700" cap="flat" cmpd="sng">
              <a:solidFill>
                <a:schemeClr val="tx1"/>
              </a:solidFill>
              <a:prstDash val="solid"/>
              <a:headEnd type="none" w="med" len="med"/>
              <a:tailEnd type="none" w="med" len="med"/>
            </a:ln>
          </p:spPr>
        </p:sp>
        <p:sp>
          <p:nvSpPr>
            <p:cNvPr id="82998" name="Line 55"/>
            <p:cNvSpPr/>
            <p:nvPr/>
          </p:nvSpPr>
          <p:spPr>
            <a:xfrm>
              <a:off x="4128" y="1222"/>
              <a:ext cx="0" cy="1304"/>
            </a:xfrm>
            <a:prstGeom prst="line">
              <a:avLst/>
            </a:prstGeom>
            <a:ln w="12700" cap="flat" cmpd="sng">
              <a:solidFill>
                <a:schemeClr val="tx1"/>
              </a:solidFill>
              <a:prstDash val="solid"/>
              <a:headEnd type="none" w="med" len="med"/>
              <a:tailEnd type="none" w="med" len="med"/>
            </a:ln>
          </p:spPr>
        </p:sp>
        <p:sp>
          <p:nvSpPr>
            <p:cNvPr id="82999" name="Line 56"/>
            <p:cNvSpPr/>
            <p:nvPr/>
          </p:nvSpPr>
          <p:spPr>
            <a:xfrm>
              <a:off x="2976" y="1874"/>
              <a:ext cx="1536" cy="0"/>
            </a:xfrm>
            <a:prstGeom prst="line">
              <a:avLst/>
            </a:prstGeom>
            <a:ln w="12700" cap="flat" cmpd="sng">
              <a:solidFill>
                <a:schemeClr val="tx1"/>
              </a:solidFill>
              <a:prstDash val="solid"/>
              <a:headEnd type="none" w="med" len="med"/>
              <a:tailEnd type="none" w="med" len="med"/>
            </a:ln>
          </p:spPr>
        </p:sp>
        <p:sp>
          <p:nvSpPr>
            <p:cNvPr id="83000" name="Line 57"/>
            <p:cNvSpPr/>
            <p:nvPr/>
          </p:nvSpPr>
          <p:spPr>
            <a:xfrm>
              <a:off x="2976" y="2200"/>
              <a:ext cx="1536" cy="0"/>
            </a:xfrm>
            <a:prstGeom prst="line">
              <a:avLst/>
            </a:prstGeom>
            <a:ln w="12700" cap="flat" cmpd="sng">
              <a:solidFill>
                <a:schemeClr val="tx1"/>
              </a:solidFill>
              <a:prstDash val="solid"/>
              <a:headEnd type="none" w="med" len="med"/>
              <a:tailEnd type="none" w="med" len="med"/>
            </a:ln>
          </p:spPr>
        </p:sp>
        <p:sp>
          <p:nvSpPr>
            <p:cNvPr id="83001" name="Text Box 58"/>
            <p:cNvSpPr txBox="1"/>
            <p:nvPr/>
          </p:nvSpPr>
          <p:spPr>
            <a:xfrm>
              <a:off x="960" y="1248"/>
              <a:ext cx="308" cy="273"/>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00</a:t>
              </a:r>
              <a:endParaRPr lang="en-US" altLang="zh-CN" sz="2400" dirty="0">
                <a:latin typeface="Times New Roman" panose="02020603050405020304" pitchFamily="18" charset="0"/>
              </a:endParaRPr>
            </a:p>
          </p:txBody>
        </p:sp>
        <p:sp>
          <p:nvSpPr>
            <p:cNvPr id="83002" name="Text Box 59"/>
            <p:cNvSpPr txBox="1"/>
            <p:nvPr/>
          </p:nvSpPr>
          <p:spPr>
            <a:xfrm>
              <a:off x="978" y="1566"/>
              <a:ext cx="308" cy="273"/>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01</a:t>
              </a:r>
              <a:endParaRPr lang="en-US" altLang="zh-CN" sz="2400" dirty="0">
                <a:latin typeface="Times New Roman" panose="02020603050405020304" pitchFamily="18" charset="0"/>
              </a:endParaRPr>
            </a:p>
          </p:txBody>
        </p:sp>
        <p:sp>
          <p:nvSpPr>
            <p:cNvPr id="83003" name="Text Box 60"/>
            <p:cNvSpPr txBox="1"/>
            <p:nvPr/>
          </p:nvSpPr>
          <p:spPr>
            <a:xfrm>
              <a:off x="978" y="1881"/>
              <a:ext cx="308" cy="272"/>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83004" name="Text Box 61"/>
            <p:cNvSpPr txBox="1"/>
            <p:nvPr/>
          </p:nvSpPr>
          <p:spPr>
            <a:xfrm>
              <a:off x="957" y="2217"/>
              <a:ext cx="308" cy="273"/>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83005" name="Text Box 62"/>
            <p:cNvSpPr txBox="1"/>
            <p:nvPr/>
          </p:nvSpPr>
          <p:spPr>
            <a:xfrm>
              <a:off x="1275" y="951"/>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000</a:t>
              </a:r>
              <a:endParaRPr lang="en-US" altLang="zh-CN" sz="2400" dirty="0">
                <a:latin typeface="Times New Roman" panose="02020603050405020304" pitchFamily="18" charset="0"/>
              </a:endParaRPr>
            </a:p>
          </p:txBody>
        </p:sp>
        <p:sp>
          <p:nvSpPr>
            <p:cNvPr id="83006" name="Text Box 63"/>
            <p:cNvSpPr txBox="1"/>
            <p:nvPr/>
          </p:nvSpPr>
          <p:spPr>
            <a:xfrm>
              <a:off x="1662" y="951"/>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001</a:t>
              </a:r>
              <a:endParaRPr lang="en-US" altLang="zh-CN" sz="2400" dirty="0">
                <a:latin typeface="Times New Roman" panose="02020603050405020304" pitchFamily="18" charset="0"/>
              </a:endParaRPr>
            </a:p>
          </p:txBody>
        </p:sp>
        <p:sp>
          <p:nvSpPr>
            <p:cNvPr id="83007" name="Text Box 64"/>
            <p:cNvSpPr txBox="1"/>
            <p:nvPr/>
          </p:nvSpPr>
          <p:spPr>
            <a:xfrm>
              <a:off x="2043" y="951"/>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011</a:t>
              </a:r>
              <a:endParaRPr lang="en-US" altLang="zh-CN" sz="2400" dirty="0">
                <a:latin typeface="Times New Roman" panose="02020603050405020304" pitchFamily="18" charset="0"/>
              </a:endParaRPr>
            </a:p>
          </p:txBody>
        </p:sp>
        <p:sp>
          <p:nvSpPr>
            <p:cNvPr id="83008" name="Text Box 65"/>
            <p:cNvSpPr txBox="1"/>
            <p:nvPr/>
          </p:nvSpPr>
          <p:spPr>
            <a:xfrm>
              <a:off x="2427" y="951"/>
              <a:ext cx="480"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010</a:t>
              </a:r>
              <a:endParaRPr lang="en-US" altLang="zh-CN" sz="2400" dirty="0">
                <a:latin typeface="Times New Roman" panose="02020603050405020304" pitchFamily="18" charset="0"/>
              </a:endParaRPr>
            </a:p>
          </p:txBody>
        </p:sp>
        <p:sp>
          <p:nvSpPr>
            <p:cNvPr id="83009" name="Text Box 66"/>
            <p:cNvSpPr txBox="1"/>
            <p:nvPr/>
          </p:nvSpPr>
          <p:spPr>
            <a:xfrm>
              <a:off x="2946" y="951"/>
              <a:ext cx="480"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110</a:t>
              </a:r>
              <a:endParaRPr lang="en-US" altLang="zh-CN" sz="2400" dirty="0">
                <a:latin typeface="Times New Roman" panose="02020603050405020304" pitchFamily="18" charset="0"/>
              </a:endParaRPr>
            </a:p>
          </p:txBody>
        </p:sp>
        <p:sp>
          <p:nvSpPr>
            <p:cNvPr id="83010" name="Text Box 67"/>
            <p:cNvSpPr txBox="1"/>
            <p:nvPr/>
          </p:nvSpPr>
          <p:spPr>
            <a:xfrm>
              <a:off x="3360" y="942"/>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111</a:t>
              </a:r>
              <a:endParaRPr lang="en-US" altLang="zh-CN" sz="2400" dirty="0">
                <a:latin typeface="Times New Roman" panose="02020603050405020304" pitchFamily="18" charset="0"/>
              </a:endParaRPr>
            </a:p>
          </p:txBody>
        </p:sp>
        <p:sp>
          <p:nvSpPr>
            <p:cNvPr id="83011" name="Text Box 68"/>
            <p:cNvSpPr txBox="1"/>
            <p:nvPr/>
          </p:nvSpPr>
          <p:spPr>
            <a:xfrm>
              <a:off x="3744" y="951"/>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101</a:t>
              </a:r>
              <a:endParaRPr lang="en-US" altLang="zh-CN" sz="2400" dirty="0">
                <a:latin typeface="Times New Roman" panose="02020603050405020304" pitchFamily="18" charset="0"/>
              </a:endParaRPr>
            </a:p>
          </p:txBody>
        </p:sp>
        <p:sp>
          <p:nvSpPr>
            <p:cNvPr id="83012" name="Text Box 69"/>
            <p:cNvSpPr txBox="1"/>
            <p:nvPr/>
          </p:nvSpPr>
          <p:spPr>
            <a:xfrm>
              <a:off x="4128" y="951"/>
              <a:ext cx="432"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100</a:t>
              </a:r>
              <a:endParaRPr lang="en-US" altLang="zh-CN" sz="2400" dirty="0">
                <a:latin typeface="Times New Roman" panose="02020603050405020304" pitchFamily="18" charset="0"/>
              </a:endParaRPr>
            </a:p>
          </p:txBody>
        </p:sp>
        <p:sp>
          <p:nvSpPr>
            <p:cNvPr id="83013" name="Text Box 70"/>
            <p:cNvSpPr txBox="1"/>
            <p:nvPr/>
          </p:nvSpPr>
          <p:spPr>
            <a:xfrm>
              <a:off x="1008" y="720"/>
              <a:ext cx="576"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ABC</a:t>
              </a:r>
              <a:endParaRPr lang="en-US" altLang="zh-CN" sz="2400" dirty="0">
                <a:latin typeface="Times New Roman" panose="02020603050405020304" pitchFamily="18" charset="0"/>
              </a:endParaRPr>
            </a:p>
          </p:txBody>
        </p:sp>
        <p:sp>
          <p:nvSpPr>
            <p:cNvPr id="83014" name="Text Box 71"/>
            <p:cNvSpPr txBox="1"/>
            <p:nvPr/>
          </p:nvSpPr>
          <p:spPr>
            <a:xfrm>
              <a:off x="768" y="1008"/>
              <a:ext cx="384"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DE</a:t>
              </a:r>
              <a:endParaRPr lang="en-US" altLang="zh-CN" sz="2400" dirty="0">
                <a:latin typeface="Times New Roman" panose="02020603050405020304" pitchFamily="18" charset="0"/>
              </a:endParaRPr>
            </a:p>
          </p:txBody>
        </p:sp>
        <p:sp>
          <p:nvSpPr>
            <p:cNvPr id="83015" name="Text Box 72"/>
            <p:cNvSpPr txBox="1"/>
            <p:nvPr/>
          </p:nvSpPr>
          <p:spPr>
            <a:xfrm>
              <a:off x="2688" y="2592"/>
              <a:ext cx="624" cy="273"/>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 d ) </a:t>
              </a:r>
              <a:endParaRPr lang="en-US" altLang="zh-CN" sz="2400" dirty="0">
                <a:latin typeface="Times New Roman" panose="02020603050405020304" pitchFamily="18" charset="0"/>
              </a:endParaRPr>
            </a:p>
          </p:txBody>
        </p:sp>
        <p:sp>
          <p:nvSpPr>
            <p:cNvPr id="83016" name="Text Box 73"/>
            <p:cNvSpPr txBox="1"/>
            <p:nvPr/>
          </p:nvSpPr>
          <p:spPr>
            <a:xfrm>
              <a:off x="1776" y="3024"/>
              <a:ext cx="2208" cy="273"/>
            </a:xfrm>
            <a:prstGeom prst="rect">
              <a:avLst/>
            </a:prstGeom>
            <a:noFill/>
            <a:ln w="9525">
              <a:noFill/>
            </a:ln>
          </p:spPr>
          <p:txBody>
            <a:bodyPr>
              <a:spAutoFit/>
            </a:bodyPr>
            <a:p>
              <a:pPr>
                <a:spcBef>
                  <a:spcPct val="50000"/>
                </a:spcBef>
              </a:pPr>
              <a:endParaRPr lang="zh-CN" altLang="en-US"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3">
                                            <p:txEl>
                                              <p:charRg st="0" end="8"/>
                                            </p:txEl>
                                          </p:spTgt>
                                        </p:tgtEl>
                                        <p:attrNameLst>
                                          <p:attrName>style.visibility</p:attrName>
                                        </p:attrNameLst>
                                      </p:cBhvr>
                                      <p:to>
                                        <p:strVal val="visible"/>
                                      </p:to>
                                    </p:set>
                                    <p:animEffect transition="in" filter="blinds(horizontal)">
                                      <p:cBhvr>
                                        <p:cTn id="7" dur="500"/>
                                        <p:tgtEl>
                                          <p:spTgt spid="13824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a:spLocks noChangeArrowheads="1"/>
          </p:cNvSpPr>
          <p:nvPr/>
        </p:nvSpPr>
        <p:spPr bwMode="auto">
          <a:xfrm>
            <a:off x="569913" y="608013"/>
            <a:ext cx="3430588" cy="523875"/>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三、逻辑函数的相等</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4339" name="Text Box 3"/>
          <p:cNvSpPr txBox="1"/>
          <p:nvPr/>
        </p:nvSpPr>
        <p:spPr>
          <a:xfrm>
            <a:off x="1179513" y="1541463"/>
            <a:ext cx="3070225" cy="523875"/>
          </a:xfrm>
          <a:prstGeom prst="rect">
            <a:avLst/>
          </a:prstGeom>
          <a:noFill/>
          <a:ln w="9525">
            <a:noFill/>
          </a:ln>
        </p:spPr>
        <p:txBody>
          <a:bodyPr wrap="none">
            <a:spAutoFit/>
          </a:bodyPr>
          <a:p>
            <a:r>
              <a:rPr lang="zh-CN" altLang="en-US" b="1" dirty="0">
                <a:latin typeface="Times New Roman" panose="02020603050405020304" pitchFamily="18" charset="0"/>
              </a:rPr>
              <a:t>设有两个逻辑函数</a:t>
            </a:r>
            <a:endParaRPr lang="zh-CN" altLang="en-US" b="1" dirty="0">
              <a:latin typeface="Times New Roman" panose="02020603050405020304" pitchFamily="18" charset="0"/>
            </a:endParaRPr>
          </a:p>
        </p:txBody>
      </p:sp>
      <p:sp>
        <p:nvSpPr>
          <p:cNvPr id="14340" name="Rectangle 4"/>
          <p:cNvSpPr/>
          <p:nvPr/>
        </p:nvSpPr>
        <p:spPr>
          <a:xfrm>
            <a:off x="1878013" y="2225675"/>
            <a:ext cx="3171825" cy="1117600"/>
          </a:xfrm>
          <a:prstGeom prst="rect">
            <a:avLst/>
          </a:prstGeom>
          <a:noFill/>
          <a:ln w="9525">
            <a:noFill/>
          </a:ln>
        </p:spPr>
        <p:txBody>
          <a:bodyPr wrap="none">
            <a:spAutoFit/>
          </a:bodyPr>
          <a:p>
            <a:pPr>
              <a:lnSpc>
                <a:spcPct val="120000"/>
              </a:lnSpc>
            </a:pPr>
            <a:r>
              <a:rPr lang="en-US" altLang="zh-CN" i="1" dirty="0">
                <a:latin typeface="Times New Roman" panose="02020603050405020304" pitchFamily="18" charset="0"/>
              </a:rPr>
              <a:t>F</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baseline="-25000" dirty="0">
                <a:latin typeface="Times New Roman" panose="02020603050405020304" pitchFamily="18" charset="0"/>
              </a:rPr>
              <a:t>1</a:t>
            </a:r>
            <a:r>
              <a:rPr lang="en-US" altLang="zh-CN" i="1"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20000"/>
              </a:lnSpc>
            </a:pPr>
            <a:r>
              <a:rPr lang="en-US" altLang="zh-CN" i="1" dirty="0">
                <a:latin typeface="Times New Roman" panose="02020603050405020304" pitchFamily="18" charset="0"/>
              </a:rPr>
              <a:t>F</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baseline="-25000" dirty="0">
                <a:latin typeface="Times New Roman" panose="02020603050405020304" pitchFamily="18" charset="0"/>
              </a:rPr>
              <a:t>2</a:t>
            </a:r>
            <a:r>
              <a:rPr lang="en-US" altLang="zh-CN" i="1"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341" name="Text Box 5"/>
          <p:cNvSpPr txBox="1"/>
          <p:nvPr/>
        </p:nvSpPr>
        <p:spPr>
          <a:xfrm>
            <a:off x="1062038" y="3500438"/>
            <a:ext cx="7378700" cy="1630362"/>
          </a:xfrm>
          <a:prstGeom prst="rect">
            <a:avLst/>
          </a:prstGeom>
          <a:noFill/>
          <a:ln w="9525">
            <a:noFill/>
          </a:ln>
        </p:spPr>
        <p:txBody>
          <a:bodyPr>
            <a:spAutoFit/>
          </a:bodyPr>
          <a:p>
            <a:pPr indent="669925">
              <a:lnSpc>
                <a:spcPct val="120000"/>
              </a:lnSpc>
              <a:spcBef>
                <a:spcPct val="50000"/>
              </a:spcBef>
            </a:pPr>
            <a:r>
              <a:rPr lang="zh-CN" altLang="en-US" b="1" dirty="0">
                <a:latin typeface="Times New Roman" panose="02020603050405020304" pitchFamily="18" charset="0"/>
              </a:rPr>
              <a:t>若对应于</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zh-CN" altLang="en-US" b="1" dirty="0">
                <a:latin typeface="Times New Roman" panose="02020603050405020304" pitchFamily="18" charset="0"/>
              </a:rPr>
              <a:t>的任何一组取值</a:t>
            </a:r>
            <a:r>
              <a:rPr lang="en-US" altLang="zh-CN" b="1" dirty="0">
                <a:latin typeface="Times New Roman" panose="02020603050405020304" pitchFamily="18" charset="0"/>
              </a:rPr>
              <a:t>, </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1 </a:t>
            </a:r>
            <a:r>
              <a:rPr lang="zh-CN" altLang="zh-CN" b="1" dirty="0">
                <a:latin typeface="Times New Roman" panose="02020603050405020304" pitchFamily="18" charset="0"/>
              </a:rPr>
              <a:t>和</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的值都相同</a:t>
            </a:r>
            <a:r>
              <a:rPr lang="en-US" altLang="zh-CN" b="1" dirty="0">
                <a:latin typeface="Times New Roman" panose="02020603050405020304" pitchFamily="18" charset="0"/>
              </a:rPr>
              <a:t>, </a:t>
            </a:r>
            <a:r>
              <a:rPr lang="zh-CN" altLang="en-US" b="1" dirty="0">
                <a:latin typeface="Times New Roman" panose="02020603050405020304" pitchFamily="18" charset="0"/>
              </a:rPr>
              <a:t>则称函数</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1</a:t>
            </a:r>
            <a:r>
              <a:rPr lang="zh-CN" altLang="zh-CN" b="1" dirty="0">
                <a:latin typeface="Times New Roman" panose="02020603050405020304" pitchFamily="18" charset="0"/>
              </a:rPr>
              <a:t>和函数</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相等</a:t>
            </a:r>
            <a:r>
              <a:rPr lang="en-US" altLang="zh-CN" b="1" dirty="0">
                <a:latin typeface="Times New Roman" panose="02020603050405020304" pitchFamily="18" charset="0"/>
              </a:rPr>
              <a:t>, </a:t>
            </a:r>
            <a:r>
              <a:rPr lang="zh-CN" altLang="en-US" b="1" dirty="0">
                <a:latin typeface="Times New Roman" panose="02020603050405020304" pitchFamily="18" charset="0"/>
              </a:rPr>
              <a:t>记作</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F</a:t>
            </a:r>
            <a:r>
              <a:rPr lang="en-US" altLang="zh-CN" b="1" baseline="-25000" dirty="0">
                <a:latin typeface="Times New Roman" panose="02020603050405020304" pitchFamily="18" charset="0"/>
              </a:rPr>
              <a:t>2</a:t>
            </a:r>
            <a:r>
              <a:rPr lang="zh-CN" altLang="en-US" b="1" baseline="-25000" dirty="0">
                <a:latin typeface="Times New Roman" panose="02020603050405020304" pitchFamily="18" charset="0"/>
              </a:rPr>
              <a:t>， </a:t>
            </a:r>
            <a:endParaRPr lang="en-US" altLang="zh-CN" b="1" baseline="-25000" dirty="0">
              <a:latin typeface="Times New Roman" panose="02020603050405020304" pitchFamily="18" charset="0"/>
            </a:endParaRPr>
          </a:p>
        </p:txBody>
      </p:sp>
      <p:sp>
        <p:nvSpPr>
          <p:cNvPr id="14343" name="Text Box 7"/>
          <p:cNvSpPr txBox="1"/>
          <p:nvPr/>
        </p:nvSpPr>
        <p:spPr>
          <a:xfrm>
            <a:off x="2678113" y="4602163"/>
            <a:ext cx="3749675" cy="523875"/>
          </a:xfrm>
          <a:prstGeom prst="rect">
            <a:avLst/>
          </a:prstGeom>
          <a:noFill/>
          <a:ln w="9525">
            <a:noFill/>
          </a:ln>
        </p:spPr>
        <p:txBody>
          <a:bodyPr wrap="none">
            <a:spAutoFit/>
          </a:bodyPr>
          <a:p>
            <a:r>
              <a:rPr lang="zh-CN" altLang="en-US" b="1" dirty="0">
                <a:latin typeface="Times New Roman" panose="02020603050405020304" pitchFamily="18" charset="0"/>
              </a:rPr>
              <a:t>亦称函数</a:t>
            </a:r>
            <a:r>
              <a:rPr lang="en-US" altLang="zh-CN" b="1" dirty="0">
                <a:latin typeface="Times New Roman" panose="02020603050405020304" pitchFamily="18" charset="0"/>
              </a:rPr>
              <a:t>F</a:t>
            </a:r>
            <a:r>
              <a:rPr lang="en-US" altLang="zh-CN" b="1" baseline="-25000" dirty="0">
                <a:latin typeface="Times New Roman" panose="02020603050405020304" pitchFamily="18" charset="0"/>
              </a:rPr>
              <a:t>1</a:t>
            </a:r>
            <a:r>
              <a:rPr lang="zh-CN" altLang="en-US" b="1" dirty="0">
                <a:latin typeface="Times New Roman" panose="02020603050405020304" pitchFamily="18" charset="0"/>
              </a:rPr>
              <a:t>与</a:t>
            </a:r>
            <a:r>
              <a:rPr lang="en-US" altLang="zh-CN" b="1" dirty="0">
                <a:latin typeface="Times New Roman" panose="02020603050405020304" pitchFamily="18" charset="0"/>
              </a:rPr>
              <a:t>F</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等价。</a:t>
            </a:r>
            <a:endParaRPr lang="zh-CN" altLang="en-US" b="1" dirty="0">
              <a:latin typeface="Times New Roman" panose="02020603050405020304" pitchFamily="18" charset="0"/>
            </a:endParaRPr>
          </a:p>
        </p:txBody>
      </p:sp>
      <p:sp>
        <p:nvSpPr>
          <p:cNvPr id="10" name="椭圆形标注 9"/>
          <p:cNvSpPr/>
          <p:nvPr/>
        </p:nvSpPr>
        <p:spPr>
          <a:xfrm>
            <a:off x="3119717" y="5282005"/>
            <a:ext cx="4012604" cy="1258646"/>
          </a:xfrm>
          <a:prstGeom prst="wedgeEllipseCallout">
            <a:avLst>
              <a:gd name="adj1" fmla="val -76417"/>
              <a:gd name="adj2" fmla="val -78414"/>
            </a:avLst>
          </a:prstGeom>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solidFill>
                    <a:schemeClr val="accent4"/>
                  </a:solidFill>
                </a:ln>
                <a:solidFill>
                  <a:schemeClr val="accent1">
                    <a:lumMod val="75000"/>
                  </a:schemeClr>
                </a:solidFill>
                <a:effectLst/>
                <a:uLnTx/>
                <a:uFillTx/>
                <a:latin typeface="+mn-lt"/>
                <a:ea typeface="+mn-ea"/>
                <a:cs typeface="+mn-cs"/>
              </a:rPr>
              <a:t>等号“</a:t>
            </a:r>
            <a:r>
              <a:rPr kumimoji="0" lang="en-US" altLang="zh-CN" sz="2000" b="0" i="0" u="none" strike="noStrike" kern="1200" cap="none" spc="0" normalizeH="0" baseline="0" noProof="0" dirty="0">
                <a:ln>
                  <a:solidFill>
                    <a:schemeClr val="accent4"/>
                  </a:solidFill>
                </a:ln>
                <a:solidFill>
                  <a:schemeClr val="accent1">
                    <a:lumMod val="75000"/>
                  </a:schemeClr>
                </a:solidFill>
                <a:effectLst/>
                <a:uLnTx/>
                <a:uFillTx/>
                <a:latin typeface="+mn-lt"/>
                <a:ea typeface="+mn-ea"/>
                <a:cs typeface="+mn-cs"/>
              </a:rPr>
              <a:t>=</a:t>
            </a:r>
            <a:r>
              <a:rPr kumimoji="0" lang="zh-CN" altLang="en-US" sz="2000" b="0" i="0" u="none" strike="noStrike" kern="1200" cap="none" spc="0" normalizeH="0" baseline="0" noProof="0" dirty="0">
                <a:ln>
                  <a:solidFill>
                    <a:schemeClr val="accent4"/>
                  </a:solidFill>
                </a:ln>
                <a:solidFill>
                  <a:schemeClr val="accent1">
                    <a:lumMod val="75000"/>
                  </a:schemeClr>
                </a:solidFill>
                <a:effectLst/>
                <a:uLnTx/>
                <a:uFillTx/>
                <a:latin typeface="+mn-lt"/>
                <a:ea typeface="+mn-ea"/>
                <a:cs typeface="+mn-cs"/>
              </a:rPr>
              <a:t>”不表示两边数值相等，仅表示一种等价、等效的逻辑关系</a:t>
            </a:r>
            <a:endParaRPr kumimoji="0" lang="zh-CN" altLang="en-US" sz="2000" b="0" i="0" u="none" strike="noStrike" kern="1200" cap="none" spc="0" normalizeH="0" baseline="0" noProof="0" dirty="0">
              <a:ln>
                <a:solidFill>
                  <a:schemeClr val="accent4"/>
                </a:solidFill>
              </a:ln>
              <a:solidFill>
                <a:schemeClr val="accent1">
                  <a:lumMod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charRg st="0" end="9"/>
                                            </p:txEl>
                                          </p:spTgt>
                                        </p:tgtEl>
                                        <p:attrNameLst>
                                          <p:attrName>style.visibility</p:attrName>
                                        </p:attrNameLst>
                                      </p:cBhvr>
                                      <p:to>
                                        <p:strVal val="visible"/>
                                      </p:to>
                                    </p:set>
                                    <p:animEffect transition="in" filter="wipe(left)">
                                      <p:cBhvr>
                                        <p:cTn id="7" dur="500"/>
                                        <p:tgtEl>
                                          <p:spTgt spid="1433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xEl>
                                              <p:charRg st="0" end="22"/>
                                            </p:txEl>
                                          </p:spTgt>
                                        </p:tgtEl>
                                        <p:attrNameLst>
                                          <p:attrName>style.visibility</p:attrName>
                                        </p:attrNameLst>
                                      </p:cBhvr>
                                      <p:to>
                                        <p:strVal val="visible"/>
                                      </p:to>
                                    </p:set>
                                    <p:animEffect transition="in" filter="wipe(left)">
                                      <p:cBhvr>
                                        <p:cTn id="12" dur="500"/>
                                        <p:tgtEl>
                                          <p:spTgt spid="14340">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xEl>
                                              <p:charRg st="22" end="44"/>
                                            </p:txEl>
                                          </p:spTgt>
                                        </p:tgtEl>
                                        <p:attrNameLst>
                                          <p:attrName>style.visibility</p:attrName>
                                        </p:attrNameLst>
                                      </p:cBhvr>
                                      <p:to>
                                        <p:strVal val="visible"/>
                                      </p:to>
                                    </p:set>
                                    <p:animEffect transition="in" filter="wipe(left)">
                                      <p:cBhvr>
                                        <p:cTn id="17" dur="500"/>
                                        <p:tgtEl>
                                          <p:spTgt spid="14340">
                                            <p:txEl>
                                              <p:charRg st="22"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charRg st="0" end="65"/>
                                            </p:txEl>
                                          </p:spTgt>
                                        </p:tgtEl>
                                        <p:attrNameLst>
                                          <p:attrName>style.visibility</p:attrName>
                                        </p:attrNameLst>
                                      </p:cBhvr>
                                      <p:to>
                                        <p:strVal val="visible"/>
                                      </p:to>
                                    </p:set>
                                    <p:animEffect transition="in" filter="wipe(left)">
                                      <p:cBhvr>
                                        <p:cTn id="22" dur="500"/>
                                        <p:tgtEl>
                                          <p:spTgt spid="14341">
                                            <p:txEl>
                                              <p:charRg st="0"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 calcmode="lin" valueType="num">
                                      <p:cBhvr additive="base">
                                        <p:cTn id="27" dur="500" fill="hold"/>
                                        <p:tgtEl>
                                          <p:spTgt spid="14343"/>
                                        </p:tgtEl>
                                        <p:attrNameLst>
                                          <p:attrName>ppt_x</p:attrName>
                                        </p:attrNameLst>
                                      </p:cBhvr>
                                      <p:tavLst>
                                        <p:tav tm="0">
                                          <p:val>
                                            <p:strVal val="0-#ppt_w/2"/>
                                          </p:val>
                                        </p:tav>
                                        <p:tav tm="100000">
                                          <p:val>
                                            <p:strVal val="#ppt_x"/>
                                          </p:val>
                                        </p:tav>
                                      </p:tavLst>
                                    </p:anim>
                                    <p:anim calcmode="lin" valueType="num">
                                      <p:cBhvr additive="base">
                                        <p:cTn id="28" dur="500" fill="hold"/>
                                        <p:tgtEl>
                                          <p:spTgt spid="1434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build="p"/>
      <p:bldP spid="14341" grpId="0" build="p"/>
      <p:bldP spid="143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a:spLocks noChangeArrowheads="1"/>
          </p:cNvSpPr>
          <p:nvPr/>
        </p:nvSpPr>
        <p:spPr bwMode="auto">
          <a:xfrm>
            <a:off x="863600" y="355600"/>
            <a:ext cx="7391400" cy="1887538"/>
          </a:xfrm>
          <a:prstGeom prst="rect">
            <a:avLst/>
          </a:prstGeom>
          <a:noFill/>
          <a:ln w="9525">
            <a:noFill/>
            <a:miter lim="800000"/>
          </a:ln>
          <a:effectLst/>
        </p:spPr>
        <p:txBody>
          <a:bodyPr>
            <a:spAutoFit/>
          </a:bodyPr>
          <a:lstStyle/>
          <a:p>
            <a:pPr marR="0" indent="669925" defTabSz="914400">
              <a:lnSpc>
                <a:spcPct val="140000"/>
              </a:lnSpc>
              <a:spcBef>
                <a:spcPct val="50000"/>
              </a:spcBef>
              <a:buClrTx/>
              <a:buSzTx/>
              <a:buFontTx/>
              <a:buNone/>
              <a:defRPr/>
            </a:pPr>
            <a:r>
              <a:rPr kumimoji="1" lang="zh-CN" altLang="en-US" b="1"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定义</a:t>
            </a:r>
            <a:r>
              <a:rPr kumimoji="1" lang="zh-CN" altLang="en-US" b="1"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彼此只有一个变量不同，且这个不同变量互为反变量的两个最小 项</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或</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与项</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称为相邻最小项</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或相邻</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与项</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endParaRPr kumimoji="1" lang="en-US" altLang="zh-CN" kern="1200" cap="none" spc="0" normalizeH="0" baseline="0" noProof="0">
              <a:latin typeface="Times New Roman" panose="02020603050405020304" pitchFamily="18" charset="0"/>
              <a:ea typeface="宋体" panose="02010600030101010101" pitchFamily="2" charset="-122"/>
              <a:cs typeface="+mn-cs"/>
            </a:endParaRPr>
          </a:p>
        </p:txBody>
      </p:sp>
      <p:sp>
        <p:nvSpPr>
          <p:cNvPr id="46083" name="Text Box 3"/>
          <p:cNvSpPr txBox="1"/>
          <p:nvPr/>
        </p:nvSpPr>
        <p:spPr>
          <a:xfrm>
            <a:off x="884238" y="2128838"/>
            <a:ext cx="7391400" cy="1289050"/>
          </a:xfrm>
          <a:prstGeom prst="rect">
            <a:avLst/>
          </a:prstGeom>
          <a:noFill/>
          <a:ln w="9525">
            <a:noFill/>
          </a:ln>
        </p:spPr>
        <p:txBody>
          <a:bodyPr>
            <a:spAutoFit/>
          </a:bodyPr>
          <a:p>
            <a:pPr indent="669925">
              <a:lnSpc>
                <a:spcPct val="140000"/>
              </a:lnSpc>
              <a:spcBef>
                <a:spcPct val="50000"/>
              </a:spcBef>
            </a:pPr>
            <a:r>
              <a:rPr lang="zh-CN" altLang="en-US" dirty="0">
                <a:latin typeface="Times New Roman" panose="02020603050405020304" pitchFamily="18" charset="0"/>
              </a:rPr>
              <a:t>相邻最小项在卡诺图中有三种特征，即几何相邻、相对相邻和重叠相邻。</a:t>
            </a:r>
            <a:endParaRPr lang="zh-CN" altLang="en-US" dirty="0">
              <a:latin typeface="Times New Roman" panose="02020603050405020304" pitchFamily="18" charset="0"/>
            </a:endParaRPr>
          </a:p>
        </p:txBody>
      </p:sp>
      <p:sp>
        <p:nvSpPr>
          <p:cNvPr id="46086" name="Text Box 6"/>
          <p:cNvSpPr txBox="1"/>
          <p:nvPr/>
        </p:nvSpPr>
        <p:spPr>
          <a:xfrm>
            <a:off x="1436688" y="3503613"/>
            <a:ext cx="6483350" cy="519112"/>
          </a:xfrm>
          <a:prstGeom prst="rect">
            <a:avLst/>
          </a:prstGeom>
          <a:noFill/>
          <a:ln w="9525">
            <a:noFill/>
          </a:ln>
        </p:spPr>
        <p:txBody>
          <a:bodyPr>
            <a:spAutoFit/>
          </a:bodyPr>
          <a:p>
            <a:r>
              <a:rPr lang="zh-CN" altLang="en-US" b="1" dirty="0">
                <a:latin typeface="Times New Roman" panose="02020603050405020304" pitchFamily="18" charset="0"/>
              </a:rPr>
              <a:t>卡诺图在构造上具有以下两个特点：</a:t>
            </a:r>
            <a:endParaRPr lang="zh-CN" altLang="en-US" b="1" dirty="0">
              <a:latin typeface="Times New Roman" panose="02020603050405020304" pitchFamily="18" charset="0"/>
            </a:endParaRPr>
          </a:p>
        </p:txBody>
      </p:sp>
      <p:sp>
        <p:nvSpPr>
          <p:cNvPr id="46087" name="Text Box 7"/>
          <p:cNvSpPr txBox="1"/>
          <p:nvPr/>
        </p:nvSpPr>
        <p:spPr>
          <a:xfrm>
            <a:off x="1125538" y="4105275"/>
            <a:ext cx="6411912" cy="1117600"/>
          </a:xfrm>
          <a:prstGeom prst="rect">
            <a:avLst/>
          </a:prstGeom>
          <a:noFill/>
          <a:ln w="9525">
            <a:noFill/>
          </a:ln>
        </p:spPr>
        <p:txBody>
          <a:bodyPr>
            <a:spAutoFit/>
          </a:bodyPr>
          <a:p>
            <a:pPr marL="476250" indent="-476250">
              <a:lnSpc>
                <a:spcPct val="120000"/>
              </a:lnSpc>
              <a:spcBef>
                <a:spcPct val="50000"/>
              </a:spcBef>
            </a:pPr>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a:t>
            </a:r>
            <a:r>
              <a:rPr lang="en-US" altLang="zh-CN" i="1" dirty="0">
                <a:latin typeface="Times New Roman" panose="02020603050405020304" pitchFamily="18" charset="0"/>
                <a:sym typeface="Monotype Sorts" pitchFamily="2" charset="2"/>
              </a:rPr>
              <a:t>n</a:t>
            </a:r>
            <a:r>
              <a:rPr lang="zh-CN" altLang="zh-CN" dirty="0">
                <a:latin typeface="Times New Roman" panose="02020603050405020304" pitchFamily="18" charset="0"/>
                <a:sym typeface="Monotype Sorts" pitchFamily="2" charset="2"/>
              </a:rPr>
              <a:t>个变量的卡诺图由2</a:t>
            </a:r>
            <a:r>
              <a:rPr lang="en-US" altLang="zh-CN" i="1" baseline="30000" dirty="0">
                <a:latin typeface="Times New Roman" panose="02020603050405020304" pitchFamily="18" charset="0"/>
                <a:sym typeface="Monotype Sorts" pitchFamily="2" charset="2"/>
              </a:rPr>
              <a:t>n</a:t>
            </a:r>
            <a:r>
              <a:rPr lang="zh-CN" altLang="zh-CN" dirty="0">
                <a:latin typeface="Times New Roman" panose="02020603050405020304" pitchFamily="18" charset="0"/>
                <a:sym typeface="Monotype Sorts" pitchFamily="2" charset="2"/>
              </a:rPr>
              <a:t>个小方格组成, 每个小方格代表一个最小项。</a:t>
            </a:r>
            <a:endParaRPr lang="zh-CN" altLang="en-US" dirty="0">
              <a:latin typeface="Times New Roman" panose="02020603050405020304" pitchFamily="18" charset="0"/>
            </a:endParaRPr>
          </a:p>
        </p:txBody>
      </p:sp>
      <p:sp>
        <p:nvSpPr>
          <p:cNvPr id="46088" name="Text Box 8"/>
          <p:cNvSpPr txBox="1"/>
          <p:nvPr/>
        </p:nvSpPr>
        <p:spPr>
          <a:xfrm>
            <a:off x="1150938" y="5343525"/>
            <a:ext cx="6969125" cy="1117600"/>
          </a:xfrm>
          <a:prstGeom prst="rect">
            <a:avLst/>
          </a:prstGeom>
          <a:noFill/>
          <a:ln w="9525">
            <a:noFill/>
          </a:ln>
        </p:spPr>
        <p:txBody>
          <a:bodyPr>
            <a:spAutoFit/>
          </a:bodyPr>
          <a:p>
            <a:pPr marL="565150" indent="-565150">
              <a:lnSpc>
                <a:spcPct val="120000"/>
              </a:lnSpc>
              <a:spcBef>
                <a:spcPct val="50000"/>
              </a:spcBef>
            </a:pPr>
            <a:r>
              <a:rPr lang="en-US" altLang="zh-CN" dirty="0">
                <a:latin typeface="Times New Roman" panose="02020603050405020304" pitchFamily="18" charset="0"/>
                <a:sym typeface="Monotype Sorts" pitchFamily="2" charset="2"/>
              </a:rPr>
              <a:t>2</a:t>
            </a:r>
            <a:r>
              <a:rPr lang="zh-CN" altLang="en-US" dirty="0">
                <a:latin typeface="Times New Roman" panose="02020603050405020304" pitchFamily="18" charset="0"/>
                <a:sym typeface="Monotype Sorts" pitchFamily="2" charset="2"/>
              </a:rPr>
              <a:t>）</a:t>
            </a:r>
            <a:r>
              <a:rPr lang="zh-CN" altLang="zh-CN" dirty="0">
                <a:latin typeface="Times New Roman" panose="02020603050405020304" pitchFamily="18" charset="0"/>
                <a:sym typeface="Monotype Sorts" pitchFamily="2" charset="2"/>
              </a:rPr>
              <a:t>卡诺图上处在相邻、相对、相重位置的小方格所代表的最小项为相邻最小项。</a:t>
            </a:r>
            <a:endParaRPr lang="zh-CN" altLang="en-US" dirty="0">
              <a:latin typeface="Times New Roman" panose="02020603050405020304" pitchFamily="18" charset="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charRg st="0" end="33"/>
                                            </p:txEl>
                                          </p:spTgt>
                                        </p:tgtEl>
                                        <p:attrNameLst>
                                          <p:attrName>style.visibility</p:attrName>
                                        </p:attrNameLst>
                                      </p:cBhvr>
                                      <p:to>
                                        <p:strVal val="visible"/>
                                      </p:to>
                                    </p:set>
                                    <p:animEffect transition="in" filter="wipe(left)">
                                      <p:cBhvr>
                                        <p:cTn id="7" dur="500"/>
                                        <p:tgtEl>
                                          <p:spTgt spid="46083">
                                            <p:txEl>
                                              <p:charRg st="0" end="33"/>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086">
                                            <p:txEl>
                                              <p:charRg st="0" end="17"/>
                                            </p:txEl>
                                          </p:spTgt>
                                        </p:tgtEl>
                                        <p:attrNameLst>
                                          <p:attrName>style.visibility</p:attrName>
                                        </p:attrNameLst>
                                      </p:cBhvr>
                                      <p:to>
                                        <p:strVal val="visible"/>
                                      </p:to>
                                    </p:set>
                                    <p:animEffect transition="in" filter="wipe(left)">
                                      <p:cBhvr>
                                        <p:cTn id="11" dur="500"/>
                                        <p:tgtEl>
                                          <p:spTgt spid="46086">
                                            <p:txEl>
                                              <p:charRg st="0" end="1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087">
                                            <p:txEl>
                                              <p:charRg st="0" end="35"/>
                                            </p:txEl>
                                          </p:spTgt>
                                        </p:tgtEl>
                                        <p:attrNameLst>
                                          <p:attrName>style.visibility</p:attrName>
                                        </p:attrNameLst>
                                      </p:cBhvr>
                                      <p:to>
                                        <p:strVal val="visible"/>
                                      </p:to>
                                    </p:set>
                                    <p:animEffect transition="in" filter="wipe(left)">
                                      <p:cBhvr>
                                        <p:cTn id="16" dur="500"/>
                                        <p:tgtEl>
                                          <p:spTgt spid="46087">
                                            <p:txEl>
                                              <p:charRg st="0" end="3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088">
                                            <p:txEl>
                                              <p:charRg st="0" end="37"/>
                                            </p:txEl>
                                          </p:spTgt>
                                        </p:tgtEl>
                                        <p:attrNameLst>
                                          <p:attrName>style.visibility</p:attrName>
                                        </p:attrNameLst>
                                      </p:cBhvr>
                                      <p:to>
                                        <p:strVal val="visible"/>
                                      </p:to>
                                    </p:set>
                                    <p:animEffect transition="in" filter="wipe(left)">
                                      <p:cBhvr>
                                        <p:cTn id="21" dur="500"/>
                                        <p:tgtEl>
                                          <p:spTgt spid="46088">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6" grpId="0" advAuto="1000" build="p"/>
      <p:bldP spid="46087" grpId="0" build="p"/>
      <p:bldP spid="4608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a:spLocks noChangeArrowheads="1"/>
          </p:cNvSpPr>
          <p:nvPr/>
        </p:nvSpPr>
        <p:spPr bwMode="auto">
          <a:xfrm>
            <a:off x="496888" y="835025"/>
            <a:ext cx="4465638"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二、逻辑函数的卡诺图表示</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8131" name="Text Box 3"/>
          <p:cNvSpPr txBox="1"/>
          <p:nvPr/>
        </p:nvSpPr>
        <p:spPr>
          <a:xfrm>
            <a:off x="1049338" y="1336675"/>
            <a:ext cx="7088187" cy="1117600"/>
          </a:xfrm>
          <a:prstGeom prst="rect">
            <a:avLst/>
          </a:prstGeom>
          <a:noFill/>
          <a:ln w="9525">
            <a:noFill/>
          </a:ln>
        </p:spPr>
        <p:txBody>
          <a:bodyPr>
            <a:spAutoFit/>
          </a:bodyPr>
          <a:p>
            <a:pPr indent="669925">
              <a:lnSpc>
                <a:spcPct val="12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将逻辑函数所对应的最小项在卡诺图的相应方格中标以</a:t>
            </a:r>
            <a:r>
              <a:rPr lang="en-US" altLang="zh-CN" dirty="0">
                <a:latin typeface="Times New Roman" panose="02020603050405020304" pitchFamily="18" charset="0"/>
              </a:rPr>
              <a:t>1</a:t>
            </a:r>
            <a:r>
              <a:rPr lang="zh-CN" altLang="en-US" dirty="0">
                <a:latin typeface="Times New Roman" panose="02020603050405020304" pitchFamily="18" charset="0"/>
              </a:rPr>
              <a:t>，剩余方格标以</a:t>
            </a:r>
            <a:r>
              <a:rPr lang="en-US" altLang="zh-CN" dirty="0">
                <a:latin typeface="Times New Roman" panose="02020603050405020304" pitchFamily="18" charset="0"/>
              </a:rPr>
              <a:t>0</a:t>
            </a:r>
            <a:r>
              <a:rPr lang="zh-CN" altLang="en-US" dirty="0">
                <a:latin typeface="Times New Roman" panose="02020603050405020304" pitchFamily="18" charset="0"/>
              </a:rPr>
              <a:t>或不标。</a:t>
            </a:r>
            <a:endParaRPr lang="zh-CN" altLang="en-US" dirty="0">
              <a:latin typeface="Times New Roman" panose="02020603050405020304" pitchFamily="18" charset="0"/>
            </a:endParaRPr>
          </a:p>
        </p:txBody>
      </p:sp>
      <p:sp>
        <p:nvSpPr>
          <p:cNvPr id="75781" name="Rectangle 5"/>
          <p:cNvSpPr/>
          <p:nvPr/>
        </p:nvSpPr>
        <p:spPr>
          <a:xfrm>
            <a:off x="1019175" y="2547938"/>
            <a:ext cx="7315200" cy="533400"/>
          </a:xfrm>
          <a:prstGeom prst="rect">
            <a:avLst/>
          </a:prstGeom>
          <a:noFill/>
          <a:ln w="9525">
            <a:noFill/>
          </a:ln>
        </p:spPr>
        <p:txBody>
          <a:bodyPr/>
          <a:p>
            <a:pPr marL="533400" indent="-533400" eaLnBrk="0" hangingPunct="0">
              <a:lnSpc>
                <a:spcPct val="120000"/>
              </a:lnSpc>
              <a:spcBef>
                <a:spcPct val="20000"/>
              </a:spcBef>
              <a:buClr>
                <a:schemeClr val="bg2"/>
              </a:buClr>
              <a:buSzPct val="75000"/>
              <a:buFont typeface="Wingdings" panose="05000000000000000000" pitchFamily="2" charset="2"/>
            </a:pPr>
            <a:r>
              <a:rPr lang="zh-CN" altLang="en-US" b="1" dirty="0">
                <a:solidFill>
                  <a:srgbClr val="059508"/>
                </a:solidFill>
                <a:latin typeface="Arial" panose="020B0604020202020204" pitchFamily="34" charset="0"/>
              </a:rPr>
              <a:t>形式一</a:t>
            </a:r>
            <a:r>
              <a:rPr lang="zh-CN" altLang="en-US" dirty="0">
                <a:latin typeface="Arial" panose="020B0604020202020204" pitchFamily="34" charset="0"/>
              </a:rPr>
              <a:t>  直接给出最小项表达式</a:t>
            </a:r>
            <a:endParaRPr lang="zh-CN" altLang="en-US" dirty="0">
              <a:latin typeface="Arial" panose="020B0604020202020204" pitchFamily="34" charset="0"/>
            </a:endParaRPr>
          </a:p>
        </p:txBody>
      </p:sp>
      <p:graphicFrame>
        <p:nvGraphicFramePr>
          <p:cNvPr id="75782" name="Object 6"/>
          <p:cNvGraphicFramePr>
            <a:graphicFrameLocks noChangeAspect="1"/>
          </p:cNvGraphicFramePr>
          <p:nvPr/>
        </p:nvGraphicFramePr>
        <p:xfrm>
          <a:off x="2238375" y="3109913"/>
          <a:ext cx="4038600" cy="609600"/>
        </p:xfrm>
        <a:graphic>
          <a:graphicData uri="http://schemas.openxmlformats.org/presentationml/2006/ole">
            <mc:AlternateContent xmlns:mc="http://schemas.openxmlformats.org/markup-compatibility/2006">
              <mc:Choice xmlns:v="urn:schemas-microsoft-com:vml" Requires="v">
                <p:oleObj spid="_x0000_s3234" name="" r:id="rId1" imgW="1600200" imgH="266700" progId="Equation.3">
                  <p:embed/>
                </p:oleObj>
              </mc:Choice>
              <mc:Fallback>
                <p:oleObj name="" r:id="rId1" imgW="1600200" imgH="266700" progId="Equation.3">
                  <p:embed/>
                  <p:pic>
                    <p:nvPicPr>
                      <p:cNvPr id="0" name="图片 3233"/>
                      <p:cNvPicPr/>
                      <p:nvPr/>
                    </p:nvPicPr>
                    <p:blipFill>
                      <a:blip r:embed="rId2"/>
                      <a:stretch>
                        <a:fillRect/>
                      </a:stretch>
                    </p:blipFill>
                    <p:spPr>
                      <a:xfrm>
                        <a:off x="2238375" y="3109913"/>
                        <a:ext cx="4038600" cy="609600"/>
                      </a:xfrm>
                      <a:prstGeom prst="rect">
                        <a:avLst/>
                      </a:prstGeom>
                      <a:solidFill>
                        <a:schemeClr val="bg1"/>
                      </a:solidFill>
                      <a:ln w="38100">
                        <a:noFill/>
                        <a:miter/>
                      </a:ln>
                    </p:spPr>
                  </p:pic>
                </p:oleObj>
              </mc:Fallback>
            </mc:AlternateContent>
          </a:graphicData>
        </a:graphic>
      </p:graphicFrame>
      <p:graphicFrame>
        <p:nvGraphicFramePr>
          <p:cNvPr id="75783" name="Object 7"/>
          <p:cNvGraphicFramePr>
            <a:graphicFrameLocks noChangeAspect="1"/>
          </p:cNvGraphicFramePr>
          <p:nvPr/>
        </p:nvGraphicFramePr>
        <p:xfrm>
          <a:off x="2390775" y="5386388"/>
          <a:ext cx="3733800" cy="533400"/>
        </p:xfrm>
        <a:graphic>
          <a:graphicData uri="http://schemas.openxmlformats.org/presentationml/2006/ole">
            <mc:AlternateContent xmlns:mc="http://schemas.openxmlformats.org/markup-compatibility/2006">
              <mc:Choice xmlns:v="urn:schemas-microsoft-com:vml" Requires="v">
                <p:oleObj spid="_x0000_s3235" name="" r:id="rId3" imgW="1866900" imgH="241300" progId="Equation.3">
                  <p:embed/>
                </p:oleObj>
              </mc:Choice>
              <mc:Fallback>
                <p:oleObj name="" r:id="rId3" imgW="1866900" imgH="241300" progId="Equation.3">
                  <p:embed/>
                  <p:pic>
                    <p:nvPicPr>
                      <p:cNvPr id="0" name="图片 3234"/>
                      <p:cNvPicPr/>
                      <p:nvPr/>
                    </p:nvPicPr>
                    <p:blipFill>
                      <a:blip r:embed="rId4"/>
                      <a:stretch>
                        <a:fillRect/>
                      </a:stretch>
                    </p:blipFill>
                    <p:spPr>
                      <a:xfrm>
                        <a:off x="2390775" y="5386388"/>
                        <a:ext cx="3733800" cy="533400"/>
                      </a:xfrm>
                      <a:prstGeom prst="rect">
                        <a:avLst/>
                      </a:prstGeom>
                      <a:solidFill>
                        <a:schemeClr val="bg1"/>
                      </a:solidFill>
                      <a:ln w="38100">
                        <a:noFill/>
                        <a:miter/>
                      </a:ln>
                    </p:spPr>
                  </p:pic>
                </p:oleObj>
              </mc:Fallback>
            </mc:AlternateContent>
          </a:graphicData>
        </a:graphic>
      </p:graphicFrame>
      <p:graphicFrame>
        <p:nvGraphicFramePr>
          <p:cNvPr id="75784" name="Object 8"/>
          <p:cNvGraphicFramePr>
            <a:graphicFrameLocks noChangeAspect="1"/>
          </p:cNvGraphicFramePr>
          <p:nvPr/>
        </p:nvGraphicFramePr>
        <p:xfrm>
          <a:off x="2314575" y="4160838"/>
          <a:ext cx="3962400" cy="512762"/>
        </p:xfrm>
        <a:graphic>
          <a:graphicData uri="http://schemas.openxmlformats.org/presentationml/2006/ole">
            <mc:AlternateContent xmlns:mc="http://schemas.openxmlformats.org/markup-compatibility/2006">
              <mc:Choice xmlns:v="urn:schemas-microsoft-com:vml" Requires="v">
                <p:oleObj spid="_x0000_s3233" name="" r:id="rId5" imgW="1549400" imgH="228600" progId="Equation.3">
                  <p:embed/>
                </p:oleObj>
              </mc:Choice>
              <mc:Fallback>
                <p:oleObj name="" r:id="rId5" imgW="1549400" imgH="228600" progId="Equation.3">
                  <p:embed/>
                  <p:pic>
                    <p:nvPicPr>
                      <p:cNvPr id="0" name="图片 3232"/>
                      <p:cNvPicPr/>
                      <p:nvPr/>
                    </p:nvPicPr>
                    <p:blipFill>
                      <a:blip r:embed="rId6"/>
                      <a:stretch>
                        <a:fillRect/>
                      </a:stretch>
                    </p:blipFill>
                    <p:spPr>
                      <a:xfrm>
                        <a:off x="2314575" y="4160838"/>
                        <a:ext cx="3962400" cy="512762"/>
                      </a:xfrm>
                      <a:prstGeom prst="rect">
                        <a:avLst/>
                      </a:prstGeom>
                      <a:solidFill>
                        <a:schemeClr val="bg1"/>
                      </a:solidFill>
                      <a:ln w="38100">
                        <a:noFill/>
                        <a:miter/>
                      </a:ln>
                    </p:spPr>
                  </p:pic>
                </p:oleObj>
              </mc:Fallback>
            </mc:AlternateContent>
          </a:graphicData>
        </a:graphic>
      </p:graphicFrame>
      <p:sp>
        <p:nvSpPr>
          <p:cNvPr id="75785" name="Rectangle 9"/>
          <p:cNvSpPr/>
          <p:nvPr/>
        </p:nvSpPr>
        <p:spPr>
          <a:xfrm>
            <a:off x="1019175" y="3576638"/>
            <a:ext cx="7315200" cy="533400"/>
          </a:xfrm>
          <a:prstGeom prst="rect">
            <a:avLst/>
          </a:prstGeom>
          <a:noFill/>
          <a:ln w="9525">
            <a:noFill/>
          </a:ln>
        </p:spPr>
        <p:txBody>
          <a:bodyPr/>
          <a:p>
            <a:pPr marL="533400" indent="-533400" eaLnBrk="0" hangingPunct="0">
              <a:lnSpc>
                <a:spcPct val="120000"/>
              </a:lnSpc>
              <a:spcBef>
                <a:spcPct val="20000"/>
              </a:spcBef>
              <a:buClr>
                <a:schemeClr val="bg2"/>
              </a:buClr>
              <a:buSzPct val="75000"/>
              <a:buFont typeface="Wingdings" panose="05000000000000000000" pitchFamily="2" charset="2"/>
            </a:pPr>
            <a:r>
              <a:rPr lang="zh-CN" altLang="en-US" b="1" dirty="0">
                <a:solidFill>
                  <a:srgbClr val="059508"/>
                </a:solidFill>
                <a:latin typeface="Arial" panose="020B0604020202020204" pitchFamily="34" charset="0"/>
              </a:rPr>
              <a:t>形式二</a:t>
            </a:r>
            <a:r>
              <a:rPr lang="zh-CN" altLang="en-US" dirty="0">
                <a:latin typeface="Arial" panose="020B0604020202020204" pitchFamily="34" charset="0"/>
              </a:rPr>
              <a:t>  直接给出最大项表达式</a:t>
            </a:r>
            <a:endParaRPr lang="zh-CN" altLang="en-US" dirty="0">
              <a:latin typeface="Arial" panose="020B0604020202020204" pitchFamily="34" charset="0"/>
            </a:endParaRPr>
          </a:p>
        </p:txBody>
      </p:sp>
      <p:sp>
        <p:nvSpPr>
          <p:cNvPr id="75786" name="Rectangle 10"/>
          <p:cNvSpPr/>
          <p:nvPr/>
        </p:nvSpPr>
        <p:spPr>
          <a:xfrm>
            <a:off x="942975" y="4672013"/>
            <a:ext cx="7315200" cy="533400"/>
          </a:xfrm>
          <a:prstGeom prst="rect">
            <a:avLst/>
          </a:prstGeom>
          <a:noFill/>
          <a:ln w="9525">
            <a:noFill/>
          </a:ln>
        </p:spPr>
        <p:txBody>
          <a:bodyPr/>
          <a:p>
            <a:pPr marL="533400" indent="-533400" eaLnBrk="0" hangingPunct="0">
              <a:lnSpc>
                <a:spcPct val="120000"/>
              </a:lnSpc>
              <a:spcBef>
                <a:spcPct val="20000"/>
              </a:spcBef>
              <a:buClr>
                <a:schemeClr val="bg2"/>
              </a:buClr>
              <a:buSzPct val="75000"/>
              <a:buFont typeface="Wingdings" panose="05000000000000000000" pitchFamily="2" charset="2"/>
            </a:pPr>
            <a:r>
              <a:rPr lang="zh-CN" altLang="en-US" b="1" dirty="0">
                <a:solidFill>
                  <a:srgbClr val="059508"/>
                </a:solidFill>
                <a:latin typeface="Arial" panose="020B0604020202020204" pitchFamily="34" charset="0"/>
              </a:rPr>
              <a:t>形式三</a:t>
            </a:r>
            <a:r>
              <a:rPr lang="zh-CN" altLang="en-US" dirty="0">
                <a:latin typeface="Arial" panose="020B0604020202020204" pitchFamily="34" charset="0"/>
              </a:rPr>
              <a:t>  直接给出与或表达式</a:t>
            </a:r>
            <a:endParaRPr lang="zh-CN" altLang="en-US" dirty="0">
              <a:latin typeface="Arial" panose="020B0604020202020204" pitchFamily="34" charset="0"/>
            </a:endParaRPr>
          </a:p>
        </p:txBody>
      </p:sp>
      <p:sp>
        <p:nvSpPr>
          <p:cNvPr id="75787" name="Rectangle 11"/>
          <p:cNvSpPr/>
          <p:nvPr/>
        </p:nvSpPr>
        <p:spPr>
          <a:xfrm>
            <a:off x="957263" y="5895975"/>
            <a:ext cx="7315200" cy="533400"/>
          </a:xfrm>
          <a:prstGeom prst="rect">
            <a:avLst/>
          </a:prstGeom>
          <a:noFill/>
          <a:ln w="9525">
            <a:noFill/>
          </a:ln>
        </p:spPr>
        <p:txBody>
          <a:bodyPr/>
          <a:p>
            <a:pPr marL="533400" indent="-533400" eaLnBrk="0" hangingPunct="0">
              <a:lnSpc>
                <a:spcPct val="120000"/>
              </a:lnSpc>
              <a:spcBef>
                <a:spcPct val="20000"/>
              </a:spcBef>
              <a:buClr>
                <a:schemeClr val="bg2"/>
              </a:buClr>
              <a:buSzPct val="75000"/>
              <a:buFont typeface="Wingdings" panose="05000000000000000000" pitchFamily="2" charset="2"/>
            </a:pPr>
            <a:r>
              <a:rPr lang="zh-CN" altLang="en-US" b="1" dirty="0">
                <a:solidFill>
                  <a:srgbClr val="059508"/>
                </a:solidFill>
                <a:latin typeface="Arial" panose="020B0604020202020204" pitchFamily="34" charset="0"/>
              </a:rPr>
              <a:t>形式四</a:t>
            </a:r>
            <a:r>
              <a:rPr lang="zh-CN" altLang="en-US" dirty="0">
                <a:latin typeface="Arial" panose="020B0604020202020204" pitchFamily="34" charset="0"/>
              </a:rPr>
              <a:t>  其它形式</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charRg st="0" end="39"/>
                                            </p:txEl>
                                          </p:spTgt>
                                        </p:tgtEl>
                                        <p:attrNameLst>
                                          <p:attrName>style.visibility</p:attrName>
                                        </p:attrNameLst>
                                      </p:cBhvr>
                                      <p:to>
                                        <p:strVal val="visible"/>
                                      </p:to>
                                    </p:set>
                                    <p:animEffect transition="in" filter="wipe(left)">
                                      <p:cBhvr>
                                        <p:cTn id="7" dur="500"/>
                                        <p:tgtEl>
                                          <p:spTgt spid="4813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1">
                                            <p:txEl>
                                              <p:charRg st="0" end="16"/>
                                            </p:txEl>
                                          </p:spTgt>
                                        </p:tgtEl>
                                        <p:attrNameLst>
                                          <p:attrName>style.visibility</p:attrName>
                                        </p:attrNameLst>
                                      </p:cBhvr>
                                      <p:to>
                                        <p:strVal val="visible"/>
                                      </p:to>
                                    </p:set>
                                    <p:animEffect transition="in" filter="blinds(horizontal)">
                                      <p:cBhvr>
                                        <p:cTn id="12" dur="500"/>
                                        <p:tgtEl>
                                          <p:spTgt spid="75781">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checkerboard(across)">
                                      <p:cBhvr>
                                        <p:cTn id="17" dur="5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785">
                                            <p:txEl>
                                              <p:charRg st="0" end="16"/>
                                            </p:txEl>
                                          </p:spTgt>
                                        </p:tgtEl>
                                        <p:attrNameLst>
                                          <p:attrName>style.visibility</p:attrName>
                                        </p:attrNameLst>
                                      </p:cBhvr>
                                      <p:to>
                                        <p:strVal val="visible"/>
                                      </p:to>
                                    </p:set>
                                    <p:animEffect transition="in" filter="blinds(horizontal)">
                                      <p:cBhvr>
                                        <p:cTn id="22" dur="500"/>
                                        <p:tgtEl>
                                          <p:spTgt spid="75785">
                                            <p:txEl>
                                              <p:charRg st="0" end="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5784"/>
                                        </p:tgtEl>
                                        <p:attrNameLst>
                                          <p:attrName>style.visibility</p:attrName>
                                        </p:attrNameLst>
                                      </p:cBhvr>
                                      <p:to>
                                        <p:strVal val="visible"/>
                                      </p:to>
                                    </p:set>
                                    <p:animEffect transition="in" filter="checkerboard(across)">
                                      <p:cBhvr>
                                        <p:cTn id="27" dur="500"/>
                                        <p:tgtEl>
                                          <p:spTgt spid="757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86">
                                            <p:txEl>
                                              <p:charRg st="0" end="15"/>
                                            </p:txEl>
                                          </p:spTgt>
                                        </p:tgtEl>
                                        <p:attrNameLst>
                                          <p:attrName>style.visibility</p:attrName>
                                        </p:attrNameLst>
                                      </p:cBhvr>
                                      <p:to>
                                        <p:strVal val="visible"/>
                                      </p:to>
                                    </p:set>
                                    <p:animEffect transition="in" filter="blinds(horizontal)">
                                      <p:cBhvr>
                                        <p:cTn id="32" dur="500"/>
                                        <p:tgtEl>
                                          <p:spTgt spid="75786">
                                            <p:txEl>
                                              <p:charRg st="0" end="1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5783"/>
                                        </p:tgtEl>
                                        <p:attrNameLst>
                                          <p:attrName>style.visibility</p:attrName>
                                        </p:attrNameLst>
                                      </p:cBhvr>
                                      <p:to>
                                        <p:strVal val="visible"/>
                                      </p:to>
                                    </p:set>
                                    <p:animEffect transition="in" filter="checkerboard(across)">
                                      <p:cBhvr>
                                        <p:cTn id="37" dur="500"/>
                                        <p:tgtEl>
                                          <p:spTgt spid="757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787">
                                            <p:txEl>
                                              <p:charRg st="0" end="10"/>
                                            </p:txEl>
                                          </p:spTgt>
                                        </p:tgtEl>
                                        <p:attrNameLst>
                                          <p:attrName>style.visibility</p:attrName>
                                        </p:attrNameLst>
                                      </p:cBhvr>
                                      <p:to>
                                        <p:strVal val="visible"/>
                                      </p:to>
                                    </p:set>
                                    <p:animEffect transition="in" filter="blinds(horizontal)">
                                      <p:cBhvr>
                                        <p:cTn id="42" dur="500"/>
                                        <p:tgtEl>
                                          <p:spTgt spid="75787">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75781" grpId="0" build="p"/>
      <p:bldP spid="75785" grpId="0" build="p"/>
      <p:bldP spid="75786" grpId="0" build="p"/>
      <p:bldP spid="7578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p:nvPr/>
        </p:nvSpPr>
        <p:spPr>
          <a:xfrm>
            <a:off x="949325" y="946150"/>
            <a:ext cx="4264025" cy="519113"/>
          </a:xfrm>
          <a:prstGeom prst="rect">
            <a:avLst/>
          </a:prstGeom>
          <a:noFill/>
          <a:ln w="9525">
            <a:noFill/>
          </a:ln>
        </p:spPr>
        <p:txBody>
          <a:bodyPr wrap="none">
            <a:spAutoFit/>
          </a:bodyPr>
          <a:p>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与或</a:t>
            </a:r>
            <a:r>
              <a:rPr lang="en-US" altLang="zh-CN" dirty="0">
                <a:latin typeface="Times New Roman" panose="02020603050405020304" pitchFamily="18" charset="0"/>
              </a:rPr>
              <a:t>"</a:t>
            </a:r>
            <a:r>
              <a:rPr lang="zh-CN" altLang="en-US" dirty="0">
                <a:latin typeface="Times New Roman" panose="02020603050405020304" pitchFamily="18" charset="0"/>
              </a:rPr>
              <a:t>式的卡诺图表示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55" name="Text Box 3"/>
          <p:cNvSpPr txBox="1"/>
          <p:nvPr/>
        </p:nvSpPr>
        <p:spPr>
          <a:xfrm>
            <a:off x="936625" y="1431925"/>
            <a:ext cx="6756400" cy="1031875"/>
          </a:xfrm>
          <a:prstGeom prst="rect">
            <a:avLst/>
          </a:prstGeom>
          <a:noFill/>
          <a:ln w="9525">
            <a:noFill/>
          </a:ln>
        </p:spPr>
        <p:txBody>
          <a:bodyPr>
            <a:spAutoFit/>
          </a:bodyPr>
          <a:p>
            <a:pPr indent="565150">
              <a:lnSpc>
                <a:spcPct val="110000"/>
              </a:lnSpc>
              <a:spcBef>
                <a:spcPct val="50000"/>
              </a:spcBef>
            </a:pPr>
            <a:r>
              <a:rPr lang="zh-CN" altLang="en-US" dirty="0">
                <a:latin typeface="Times New Roman" panose="02020603050405020304" pitchFamily="18" charset="0"/>
              </a:rPr>
              <a:t>直接将表达式的</a:t>
            </a: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a:t>
            </a:r>
            <a:r>
              <a:rPr lang="zh-CN" altLang="en-US" dirty="0">
                <a:latin typeface="Times New Roman" panose="02020603050405020304" pitchFamily="18" charset="0"/>
              </a:rPr>
              <a:t>最小项</a:t>
            </a:r>
            <a:r>
              <a:rPr lang="en-US" altLang="zh-CN" dirty="0">
                <a:latin typeface="Times New Roman" panose="02020603050405020304" pitchFamily="18" charset="0"/>
              </a:rPr>
              <a:t>"</a:t>
            </a:r>
            <a:r>
              <a:rPr lang="zh-CN" altLang="en-US" dirty="0">
                <a:latin typeface="Times New Roman" panose="02020603050405020304" pitchFamily="18" charset="0"/>
              </a:rPr>
              <a:t>所对应的方格标以</a:t>
            </a: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grpSp>
        <p:nvGrpSpPr>
          <p:cNvPr id="2" name="Group 31"/>
          <p:cNvGrpSpPr/>
          <p:nvPr/>
        </p:nvGrpSpPr>
        <p:grpSpPr>
          <a:xfrm>
            <a:off x="3614738" y="3228975"/>
            <a:ext cx="3249612" cy="1820863"/>
            <a:chOff x="2277" y="2034"/>
            <a:chExt cx="2047" cy="1147"/>
          </a:xfrm>
        </p:grpSpPr>
        <p:grpSp>
          <p:nvGrpSpPr>
            <p:cNvPr id="27658" name="Group 30"/>
            <p:cNvGrpSpPr/>
            <p:nvPr/>
          </p:nvGrpSpPr>
          <p:grpSpPr>
            <a:xfrm>
              <a:off x="2425" y="2214"/>
              <a:ext cx="1899" cy="967"/>
              <a:chOff x="2425" y="2214"/>
              <a:chExt cx="1899" cy="967"/>
            </a:xfrm>
          </p:grpSpPr>
          <p:sp>
            <p:nvSpPr>
              <p:cNvPr id="27669" name="Rectangle 7"/>
              <p:cNvSpPr/>
              <p:nvPr/>
            </p:nvSpPr>
            <p:spPr>
              <a:xfrm>
                <a:off x="2666" y="2469"/>
                <a:ext cx="1647" cy="700"/>
              </a:xfrm>
              <a:prstGeom prst="rect">
                <a:avLst/>
              </a:prstGeom>
              <a:noFill/>
              <a:ln w="28575" cap="flat" cmpd="sng">
                <a:solidFill>
                  <a:srgbClr val="3333FF"/>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7670" name="Line 8"/>
              <p:cNvSpPr/>
              <p:nvPr/>
            </p:nvSpPr>
            <p:spPr>
              <a:xfrm flipH="1" flipV="1">
                <a:off x="2425" y="2214"/>
                <a:ext cx="244" cy="244"/>
              </a:xfrm>
              <a:prstGeom prst="line">
                <a:avLst/>
              </a:prstGeom>
              <a:ln w="28575" cap="flat" cmpd="sng">
                <a:solidFill>
                  <a:srgbClr val="3333FF"/>
                </a:solidFill>
                <a:prstDash val="solid"/>
                <a:headEnd type="none" w="med" len="med"/>
                <a:tailEnd type="none" w="med" len="med"/>
              </a:ln>
            </p:spPr>
          </p:sp>
          <p:sp>
            <p:nvSpPr>
              <p:cNvPr id="27671" name="Line 9"/>
              <p:cNvSpPr/>
              <p:nvPr/>
            </p:nvSpPr>
            <p:spPr>
              <a:xfrm>
                <a:off x="2669" y="2825"/>
                <a:ext cx="1655" cy="0"/>
              </a:xfrm>
              <a:prstGeom prst="line">
                <a:avLst/>
              </a:prstGeom>
              <a:ln w="28575" cap="flat" cmpd="sng">
                <a:solidFill>
                  <a:srgbClr val="3333FF"/>
                </a:solidFill>
                <a:prstDash val="solid"/>
                <a:headEnd type="none" w="med" len="med"/>
                <a:tailEnd type="none" w="med" len="med"/>
              </a:ln>
            </p:spPr>
          </p:sp>
          <p:sp>
            <p:nvSpPr>
              <p:cNvPr id="27672" name="Line 10"/>
              <p:cNvSpPr/>
              <p:nvPr/>
            </p:nvSpPr>
            <p:spPr>
              <a:xfrm>
                <a:off x="3091" y="2470"/>
                <a:ext cx="0" cy="711"/>
              </a:xfrm>
              <a:prstGeom prst="line">
                <a:avLst/>
              </a:prstGeom>
              <a:ln w="28575" cap="flat" cmpd="sng">
                <a:solidFill>
                  <a:srgbClr val="3333FF"/>
                </a:solidFill>
                <a:prstDash val="solid"/>
                <a:headEnd type="none" w="med" len="med"/>
                <a:tailEnd type="none" w="med" len="med"/>
              </a:ln>
            </p:spPr>
          </p:sp>
          <p:sp>
            <p:nvSpPr>
              <p:cNvPr id="27673" name="Line 16"/>
              <p:cNvSpPr/>
              <p:nvPr/>
            </p:nvSpPr>
            <p:spPr>
              <a:xfrm>
                <a:off x="3492" y="2470"/>
                <a:ext cx="0" cy="711"/>
              </a:xfrm>
              <a:prstGeom prst="line">
                <a:avLst/>
              </a:prstGeom>
              <a:ln w="28575" cap="flat" cmpd="sng">
                <a:solidFill>
                  <a:srgbClr val="3333FF"/>
                </a:solidFill>
                <a:prstDash val="solid"/>
                <a:headEnd type="none" w="med" len="med"/>
                <a:tailEnd type="none" w="med" len="med"/>
              </a:ln>
            </p:spPr>
          </p:sp>
          <p:sp>
            <p:nvSpPr>
              <p:cNvPr id="27674" name="Line 17"/>
              <p:cNvSpPr/>
              <p:nvPr/>
            </p:nvSpPr>
            <p:spPr>
              <a:xfrm>
                <a:off x="3903" y="2470"/>
                <a:ext cx="0" cy="711"/>
              </a:xfrm>
              <a:prstGeom prst="line">
                <a:avLst/>
              </a:prstGeom>
              <a:ln w="28575" cap="flat" cmpd="sng">
                <a:solidFill>
                  <a:srgbClr val="3333FF"/>
                </a:solidFill>
                <a:prstDash val="solid"/>
                <a:headEnd type="none" w="med" len="med"/>
                <a:tailEnd type="none" w="med" len="med"/>
              </a:ln>
            </p:spPr>
          </p:sp>
        </p:grpSp>
        <p:grpSp>
          <p:nvGrpSpPr>
            <p:cNvPr id="27659" name="Group 27"/>
            <p:cNvGrpSpPr/>
            <p:nvPr/>
          </p:nvGrpSpPr>
          <p:grpSpPr>
            <a:xfrm>
              <a:off x="2277" y="2034"/>
              <a:ext cx="1983" cy="1137"/>
              <a:chOff x="2277" y="2034"/>
              <a:chExt cx="1983" cy="1137"/>
            </a:xfrm>
          </p:grpSpPr>
          <p:sp>
            <p:nvSpPr>
              <p:cNvPr id="27660" name="Text Box 12"/>
              <p:cNvSpPr txBox="1"/>
              <p:nvPr/>
            </p:nvSpPr>
            <p:spPr>
              <a:xfrm>
                <a:off x="2744" y="2168"/>
                <a:ext cx="151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7661" name="Text Box 13"/>
              <p:cNvSpPr txBox="1"/>
              <p:nvPr/>
            </p:nvSpPr>
            <p:spPr>
              <a:xfrm>
                <a:off x="2445" y="2501"/>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27662" name="Text Box 14"/>
              <p:cNvSpPr txBox="1"/>
              <p:nvPr/>
            </p:nvSpPr>
            <p:spPr>
              <a:xfrm>
                <a:off x="2433" y="203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7663" name="Text Box 15"/>
              <p:cNvSpPr txBox="1"/>
              <p:nvPr/>
            </p:nvSpPr>
            <p:spPr>
              <a:xfrm>
                <a:off x="2277" y="2190"/>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27664" name="Rectangle 18"/>
              <p:cNvSpPr/>
              <p:nvPr/>
            </p:nvSpPr>
            <p:spPr>
              <a:xfrm>
                <a:off x="3177" y="2489"/>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7665" name="Rectangle 19"/>
              <p:cNvSpPr/>
              <p:nvPr/>
            </p:nvSpPr>
            <p:spPr>
              <a:xfrm>
                <a:off x="2766" y="28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7666" name="Rectangle 20"/>
              <p:cNvSpPr/>
              <p:nvPr/>
            </p:nvSpPr>
            <p:spPr>
              <a:xfrm>
                <a:off x="3177" y="28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7667" name="Rectangle 21"/>
              <p:cNvSpPr/>
              <p:nvPr/>
            </p:nvSpPr>
            <p:spPr>
              <a:xfrm>
                <a:off x="3577" y="28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7668" name="Rectangle 22"/>
              <p:cNvSpPr/>
              <p:nvPr/>
            </p:nvSpPr>
            <p:spPr>
              <a:xfrm>
                <a:off x="3977" y="28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grpSp>
        <p:nvGrpSpPr>
          <p:cNvPr id="5" name="Group 28"/>
          <p:cNvGrpSpPr/>
          <p:nvPr/>
        </p:nvGrpSpPr>
        <p:grpSpPr>
          <a:xfrm>
            <a:off x="912813" y="2601913"/>
            <a:ext cx="6038850" cy="1068387"/>
            <a:chOff x="575" y="1639"/>
            <a:chExt cx="3804" cy="673"/>
          </a:xfrm>
        </p:grpSpPr>
        <p:graphicFrame>
          <p:nvGraphicFramePr>
            <p:cNvPr id="27650" name="Object 0"/>
            <p:cNvGraphicFramePr>
              <a:graphicFrameLocks noChangeAspect="1"/>
            </p:cNvGraphicFramePr>
            <p:nvPr/>
          </p:nvGraphicFramePr>
          <p:xfrm>
            <a:off x="1227" y="1687"/>
            <a:ext cx="3152" cy="279"/>
          </p:xfrm>
          <a:graphic>
            <a:graphicData uri="http://schemas.openxmlformats.org/presentationml/2006/ole">
              <mc:AlternateContent xmlns:mc="http://schemas.openxmlformats.org/markup-compatibility/2006">
                <mc:Choice xmlns:v="urn:schemas-microsoft-com:vml" Requires="v">
                  <p:oleObj spid="_x0000_s3236" name="" r:id="rId1" imgW="5003800" imgH="444500" progId="Equation.3">
                    <p:embed/>
                  </p:oleObj>
                </mc:Choice>
                <mc:Fallback>
                  <p:oleObj name="" r:id="rId1" imgW="5003800" imgH="444500" progId="Equation.3">
                    <p:embed/>
                    <p:pic>
                      <p:nvPicPr>
                        <p:cNvPr id="0" name="图片 3235"/>
                        <p:cNvPicPr/>
                        <p:nvPr/>
                      </p:nvPicPr>
                      <p:blipFill>
                        <a:blip r:embed="rId2"/>
                        <a:stretch>
                          <a:fillRect/>
                        </a:stretch>
                      </p:blipFill>
                      <p:spPr>
                        <a:xfrm>
                          <a:off x="1227" y="1687"/>
                          <a:ext cx="3152" cy="279"/>
                        </a:xfrm>
                        <a:prstGeom prst="rect">
                          <a:avLst/>
                        </a:prstGeom>
                        <a:noFill/>
                        <a:ln w="38100">
                          <a:noFill/>
                          <a:miter/>
                        </a:ln>
                      </p:spPr>
                    </p:pic>
                  </p:oleObj>
                </mc:Fallback>
              </mc:AlternateContent>
            </a:graphicData>
          </a:graphic>
        </p:graphicFrame>
        <p:sp>
          <p:nvSpPr>
            <p:cNvPr id="27656" name="Text Box 5"/>
            <p:cNvSpPr txBox="1"/>
            <p:nvPr/>
          </p:nvSpPr>
          <p:spPr>
            <a:xfrm>
              <a:off x="621" y="1985"/>
              <a:ext cx="1224" cy="327"/>
            </a:xfrm>
            <a:prstGeom prst="rect">
              <a:avLst/>
            </a:prstGeom>
            <a:noFill/>
            <a:ln w="9525">
              <a:noFill/>
            </a:ln>
          </p:spPr>
          <p:txBody>
            <a:bodyPr wrap="none">
              <a:spAutoFit/>
            </a:bodyPr>
            <a:p>
              <a:r>
                <a:rPr lang="zh-CN" altLang="en-US" dirty="0">
                  <a:latin typeface="Times New Roman" panose="02020603050405020304" pitchFamily="18" charset="0"/>
                </a:rPr>
                <a:t>可表示为：</a:t>
              </a:r>
              <a:endParaRPr lang="zh-CN" altLang="en-US" dirty="0">
                <a:latin typeface="Times New Roman" panose="02020603050405020304" pitchFamily="18" charset="0"/>
              </a:endParaRPr>
            </a:p>
          </p:txBody>
        </p:sp>
        <p:sp>
          <p:nvSpPr>
            <p:cNvPr id="27657" name="Rectangle 24"/>
            <p:cNvSpPr/>
            <p:nvPr/>
          </p:nvSpPr>
          <p:spPr>
            <a:xfrm>
              <a:off x="575" y="1639"/>
              <a:ext cx="789" cy="327"/>
            </a:xfrm>
            <a:prstGeom prst="rect">
              <a:avLst/>
            </a:prstGeom>
            <a:noFill/>
            <a:ln w="9525">
              <a:noFill/>
            </a:ln>
          </p:spPr>
          <p:txBody>
            <a:bodyPr wrap="none">
              <a:spAutoFit/>
            </a:bodyPr>
            <a:p>
              <a:r>
                <a:rPr lang="zh-CN" altLang="en-US" b="1" dirty="0">
                  <a:latin typeface="Times New Roman" panose="02020603050405020304" pitchFamily="18" charset="0"/>
                </a:rPr>
                <a:t>例如：</a:t>
              </a:r>
              <a:endParaRPr lang="zh-CN" altLang="en-US" b="1" dirty="0">
                <a:latin typeface="Times New Roman" panose="02020603050405020304" pitchFamily="18" charset="0"/>
              </a:endParaRPr>
            </a:p>
          </p:txBody>
        </p:sp>
      </p:grpSp>
      <p:sp>
        <p:nvSpPr>
          <p:cNvPr id="49177" name="Text Box 25"/>
          <p:cNvSpPr txBox="1"/>
          <p:nvPr/>
        </p:nvSpPr>
        <p:spPr>
          <a:xfrm>
            <a:off x="1076325" y="5245100"/>
            <a:ext cx="6969125" cy="1031875"/>
          </a:xfrm>
          <a:prstGeom prst="rect">
            <a:avLst/>
          </a:prstGeom>
          <a:noFill/>
          <a:ln w="9525">
            <a:noFill/>
          </a:ln>
        </p:spPr>
        <p:txBody>
          <a:bodyPr>
            <a:spAutoFit/>
          </a:bodyPr>
          <a:p>
            <a:pPr>
              <a:lnSpc>
                <a:spcPct val="110000"/>
              </a:lnSpc>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、其它形式函数的卡诺图表示要转换成</a:t>
            </a:r>
            <a:r>
              <a:rPr lang="en-US" altLang="zh-CN" dirty="0">
                <a:latin typeface="Times New Roman" panose="02020603050405020304" pitchFamily="18" charset="0"/>
              </a:rPr>
              <a:t>"</a:t>
            </a:r>
            <a:r>
              <a:rPr lang="zh-CN" altLang="en-US" dirty="0">
                <a:latin typeface="Times New Roman" panose="02020603050405020304" pitchFamily="18" charset="0"/>
              </a:rPr>
              <a:t>与或</a:t>
            </a:r>
            <a:r>
              <a:rPr lang="en-US" altLang="zh-CN" dirty="0">
                <a:latin typeface="Times New Roman" panose="02020603050405020304" pitchFamily="18" charset="0"/>
              </a:rPr>
              <a:t>"</a:t>
            </a:r>
            <a:r>
              <a:rPr lang="zh-CN" altLang="en-US" dirty="0">
                <a:latin typeface="Times New Roman" panose="02020603050405020304" pitchFamily="18" charset="0"/>
              </a:rPr>
              <a:t>式再在卡诺图上表示。</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0-#ppt_w/2"/>
                                          </p:val>
                                        </p:tav>
                                        <p:tav tm="100000">
                                          <p:val>
                                            <p:strVal val="#ppt_x"/>
                                          </p:val>
                                        </p:tav>
                                      </p:tavLst>
                                    </p:anim>
                                    <p:anim calcmode="lin" valueType="num">
                                      <p:cBhvr additive="base">
                                        <p:cTn id="14"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177"/>
                                        </p:tgtEl>
                                        <p:attrNameLst>
                                          <p:attrName>style.visibility</p:attrName>
                                        </p:attrNameLst>
                                      </p:cBhvr>
                                      <p:to>
                                        <p:strVal val="visible"/>
                                      </p:to>
                                    </p:set>
                                    <p:anim calcmode="lin" valueType="num">
                                      <p:cBhvr additive="base">
                                        <p:cTn id="31" dur="500" fill="hold"/>
                                        <p:tgtEl>
                                          <p:spTgt spid="49177"/>
                                        </p:tgtEl>
                                        <p:attrNameLst>
                                          <p:attrName>ppt_x</p:attrName>
                                        </p:attrNameLst>
                                      </p:cBhvr>
                                      <p:tavLst>
                                        <p:tav tm="0">
                                          <p:val>
                                            <p:strVal val="0-#ppt_w/2"/>
                                          </p:val>
                                        </p:tav>
                                        <p:tav tm="100000">
                                          <p:val>
                                            <p:strVal val="#ppt_x"/>
                                          </p:val>
                                        </p:tav>
                                      </p:tavLst>
                                    </p:anim>
                                    <p:anim calcmode="lin" valueType="num">
                                      <p:cBhvr additive="base">
                                        <p:cTn id="32"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p:bldP spid="491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Text Box 4"/>
          <p:cNvSpPr txBox="1">
            <a:spLocks noChangeArrowheads="1"/>
          </p:cNvSpPr>
          <p:nvPr/>
        </p:nvSpPr>
        <p:spPr bwMode="auto">
          <a:xfrm>
            <a:off x="949325" y="939800"/>
            <a:ext cx="3046413" cy="604838"/>
          </a:xfrm>
          <a:prstGeom prst="rect">
            <a:avLst/>
          </a:prstGeom>
          <a:noFill/>
          <a:ln w="9525">
            <a:noFill/>
            <a:miter lim="800000"/>
          </a:ln>
          <a:effectLst/>
        </p:spPr>
        <p:txBody>
          <a:bodyPr wrap="none">
            <a:spAutoFit/>
          </a:bodyPr>
          <a:lstStyle/>
          <a:p>
            <a:pPr marR="0" defTabSz="914400">
              <a:lnSpc>
                <a:spcPct val="120000"/>
              </a:lnSpc>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三、卡诺图的性质</a:t>
            </a:r>
            <a:endPar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pSp>
        <p:nvGrpSpPr>
          <p:cNvPr id="2" name="Group 11"/>
          <p:cNvGrpSpPr/>
          <p:nvPr/>
        </p:nvGrpSpPr>
        <p:grpSpPr>
          <a:xfrm>
            <a:off x="969963" y="1712913"/>
            <a:ext cx="7321550" cy="2109787"/>
            <a:chOff x="611" y="1079"/>
            <a:chExt cx="4612" cy="1329"/>
          </a:xfrm>
        </p:grpSpPr>
        <p:grpSp>
          <p:nvGrpSpPr>
            <p:cNvPr id="84997" name="Group 7"/>
            <p:cNvGrpSpPr/>
            <p:nvPr/>
          </p:nvGrpSpPr>
          <p:grpSpPr>
            <a:xfrm>
              <a:off x="1039" y="1079"/>
              <a:ext cx="4145" cy="381"/>
              <a:chOff x="1239" y="1378"/>
              <a:chExt cx="4145" cy="381"/>
            </a:xfrm>
          </p:grpSpPr>
          <p:sp>
            <p:nvSpPr>
              <p:cNvPr id="84999" name="Text Box 5"/>
              <p:cNvSpPr txBox="1"/>
              <p:nvPr/>
            </p:nvSpPr>
            <p:spPr>
              <a:xfrm>
                <a:off x="1239" y="1378"/>
                <a:ext cx="4145" cy="381"/>
              </a:xfrm>
              <a:prstGeom prst="rect">
                <a:avLst/>
              </a:prstGeom>
              <a:noFill/>
              <a:ln w="9525">
                <a:noFill/>
              </a:ln>
            </p:spPr>
            <p:txBody>
              <a:bodyPr>
                <a:spAutoFit/>
              </a:bodyPr>
              <a:p>
                <a:pPr>
                  <a:lnSpc>
                    <a:spcPct val="120000"/>
                  </a:lnSpc>
                  <a:spcBef>
                    <a:spcPct val="50000"/>
                  </a:spcBef>
                </a:pPr>
                <a:r>
                  <a:rPr lang="zh-CN" altLang="en-US" dirty="0">
                    <a:latin typeface="Times New Roman" panose="02020603050405020304" pitchFamily="18" charset="0"/>
                  </a:rPr>
                  <a:t>根据定理</a:t>
                </a:r>
                <a:r>
                  <a:rPr lang="en-US" altLang="zh-CN" dirty="0">
                    <a:latin typeface="Times New Roman" panose="02020603050405020304" pitchFamily="18" charset="0"/>
                  </a:rPr>
                  <a:t>7</a:t>
                </a:r>
                <a:r>
                  <a:rPr lang="zh-CN" altLang="en-US" dirty="0">
                    <a:latin typeface="Times New Roman" panose="02020603050405020304" pitchFamily="18" charset="0"/>
                  </a:rPr>
                  <a:t>有</a:t>
                </a:r>
                <a:r>
                  <a:rPr lang="en-US" altLang="zh-CN" dirty="0">
                    <a:latin typeface="Times New Roman" panose="02020603050405020304" pitchFamily="18" charset="0"/>
                  </a:rPr>
                  <a:t>AB+AB=A, </a:t>
                </a:r>
                <a:r>
                  <a:rPr lang="zh-CN" altLang="zh-CN" dirty="0">
                    <a:latin typeface="Times New Roman" panose="02020603050405020304" pitchFamily="18" charset="0"/>
                  </a:rPr>
                  <a:t>它表明两 个相邻</a:t>
                </a:r>
                <a:endParaRPr lang="zh-CN" altLang="en-US" dirty="0">
                  <a:latin typeface="Times New Roman" panose="02020603050405020304" pitchFamily="18" charset="0"/>
                </a:endParaRPr>
              </a:p>
            </p:txBody>
          </p:sp>
          <p:sp>
            <p:nvSpPr>
              <p:cNvPr id="85000" name="Line 6"/>
              <p:cNvSpPr/>
              <p:nvPr/>
            </p:nvSpPr>
            <p:spPr>
              <a:xfrm>
                <a:off x="3122" y="1433"/>
                <a:ext cx="144" cy="0"/>
              </a:xfrm>
              <a:prstGeom prst="line">
                <a:avLst/>
              </a:prstGeom>
              <a:ln w="9525" cap="flat" cmpd="sng">
                <a:solidFill>
                  <a:schemeClr val="tx1"/>
                </a:solidFill>
                <a:prstDash val="solid"/>
                <a:headEnd type="none" w="med" len="med"/>
                <a:tailEnd type="none" w="med" len="med"/>
              </a:ln>
            </p:spPr>
          </p:sp>
        </p:grpSp>
        <p:sp>
          <p:nvSpPr>
            <p:cNvPr id="84998" name="Text Box 8"/>
            <p:cNvSpPr txBox="1"/>
            <p:nvPr/>
          </p:nvSpPr>
          <p:spPr>
            <a:xfrm>
              <a:off x="611" y="1381"/>
              <a:ext cx="4612" cy="1027"/>
            </a:xfrm>
            <a:prstGeom prst="rect">
              <a:avLst/>
            </a:prstGeom>
            <a:noFill/>
            <a:ln w="9525">
              <a:noFill/>
            </a:ln>
          </p:spPr>
          <p:txBody>
            <a:bodyPr>
              <a:spAutoFit/>
            </a:bodyPr>
            <a:p>
              <a:pPr>
                <a:lnSpc>
                  <a:spcPct val="120000"/>
                </a:lnSpc>
                <a:spcBef>
                  <a:spcPct val="50000"/>
                </a:spcBef>
              </a:pP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a:t>
              </a:r>
              <a:r>
                <a:rPr lang="zh-CN" altLang="en-US" dirty="0">
                  <a:latin typeface="Times New Roman" panose="02020603050405020304" pitchFamily="18" charset="0"/>
                </a:rPr>
                <a:t>最小项</a:t>
              </a:r>
              <a:r>
                <a:rPr lang="en-US" altLang="zh-CN" dirty="0">
                  <a:latin typeface="Times New Roman" panose="02020603050405020304" pitchFamily="18" charset="0"/>
                </a:rPr>
                <a:t>"</a:t>
              </a:r>
              <a:r>
                <a:rPr lang="zh-CN" altLang="en-US" dirty="0">
                  <a:latin typeface="Times New Roman" panose="02020603050405020304" pitchFamily="18" charset="0"/>
                </a:rPr>
                <a:t>可以合并为一项，这一项由两个</a:t>
              </a: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中相同的变量组成，可以消去两个 </a:t>
              </a: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中不同的变量。</a:t>
              </a:r>
              <a:endParaRPr lang="zh-CN" altLang="en-US" dirty="0">
                <a:latin typeface="Times New Roman" panose="02020603050405020304" pitchFamily="18" charset="0"/>
              </a:endParaRPr>
            </a:p>
          </p:txBody>
        </p:sp>
      </p:grpSp>
      <p:sp>
        <p:nvSpPr>
          <p:cNvPr id="50186" name="Text Box 10"/>
          <p:cNvSpPr txBox="1"/>
          <p:nvPr/>
        </p:nvSpPr>
        <p:spPr>
          <a:xfrm>
            <a:off x="969963" y="3819525"/>
            <a:ext cx="7321550" cy="2143125"/>
          </a:xfrm>
          <a:prstGeom prst="rect">
            <a:avLst/>
          </a:prstGeom>
          <a:noFill/>
          <a:ln w="9525">
            <a:noFill/>
          </a:ln>
        </p:spPr>
        <p:txBody>
          <a:bodyPr>
            <a:spAutoFit/>
          </a:bodyPr>
          <a:p>
            <a:pPr indent="758825">
              <a:lnSpc>
                <a:spcPct val="120000"/>
              </a:lnSpc>
              <a:spcBef>
                <a:spcPct val="50000"/>
              </a:spcBef>
            </a:pPr>
            <a:r>
              <a:rPr lang="zh-CN" altLang="en-US" dirty="0">
                <a:latin typeface="Times New Roman" panose="02020603050405020304" pitchFamily="18" charset="0"/>
              </a:rPr>
              <a:t>在卡诺图上把相邻最小项所对应的小方格</a:t>
            </a:r>
            <a:r>
              <a:rPr lang="en-US" altLang="zh-CN" dirty="0">
                <a:latin typeface="Times New Roman" panose="02020603050405020304" pitchFamily="18" charset="0"/>
              </a:rPr>
              <a:t>"</a:t>
            </a:r>
            <a:r>
              <a:rPr lang="zh-CN" altLang="en-US" dirty="0">
                <a:latin typeface="Times New Roman" panose="02020603050405020304" pitchFamily="18" charset="0"/>
              </a:rPr>
              <a:t>圈</a:t>
            </a:r>
            <a:r>
              <a:rPr lang="en-US" altLang="zh-CN" dirty="0">
                <a:latin typeface="Times New Roman" panose="02020603050405020304" pitchFamily="18" charset="0"/>
              </a:rPr>
              <a:t>"</a:t>
            </a:r>
            <a:r>
              <a:rPr lang="zh-CN" altLang="en-US" dirty="0">
                <a:latin typeface="Times New Roman" panose="02020603050405020304" pitchFamily="18" charset="0"/>
              </a:rPr>
              <a:t>在一起可进行合并，以达到用一个简单</a:t>
            </a: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代替若干最小项的目的。这样的</a:t>
            </a:r>
            <a:r>
              <a:rPr lang="en-US" altLang="zh-CN" dirty="0">
                <a:latin typeface="Times New Roman" panose="02020603050405020304" pitchFamily="18" charset="0"/>
              </a:rPr>
              <a:t>"</a:t>
            </a:r>
            <a:r>
              <a:rPr lang="zh-CN" altLang="en-US" dirty="0">
                <a:latin typeface="Times New Roman" panose="02020603050405020304" pitchFamily="18" charset="0"/>
              </a:rPr>
              <a:t>圈</a:t>
            </a:r>
            <a:r>
              <a:rPr lang="en-US" altLang="zh-CN" dirty="0">
                <a:latin typeface="Times New Roman" panose="02020603050405020304" pitchFamily="18" charset="0"/>
              </a:rPr>
              <a:t>"</a:t>
            </a:r>
            <a:r>
              <a:rPr lang="zh-CN" altLang="en-US" dirty="0">
                <a:latin typeface="Times New Roman" panose="02020603050405020304" pitchFamily="18" charset="0"/>
              </a:rPr>
              <a:t>称为</a:t>
            </a:r>
            <a:r>
              <a:rPr lang="en-US" altLang="zh-CN" dirty="0">
                <a:latin typeface="Times New Roman" panose="02020603050405020304" pitchFamily="18" charset="0"/>
              </a:rPr>
              <a:t>"</a:t>
            </a:r>
            <a:r>
              <a:rPr lang="zh-CN" altLang="en-US" dirty="0">
                <a:latin typeface="Times New Roman" panose="02020603050405020304" pitchFamily="18" charset="0"/>
              </a:rPr>
              <a:t>卡诺圈</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6">
                                            <p:txEl>
                                              <p:charRg st="0" end="68"/>
                                            </p:txEl>
                                          </p:spTgt>
                                        </p:tgtEl>
                                        <p:attrNameLst>
                                          <p:attrName>style.visibility</p:attrName>
                                        </p:attrNameLst>
                                      </p:cBhvr>
                                      <p:to>
                                        <p:strVal val="visible"/>
                                      </p:to>
                                    </p:set>
                                    <p:animEffect transition="in" filter="wipe(left)">
                                      <p:cBhvr>
                                        <p:cTn id="12" dur="500"/>
                                        <p:tgtEl>
                                          <p:spTgt spid="50186">
                                            <p:txEl>
                                              <p:charRg st="0"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6018" name="Group 95"/>
          <p:cNvGrpSpPr/>
          <p:nvPr/>
        </p:nvGrpSpPr>
        <p:grpSpPr>
          <a:xfrm>
            <a:off x="1014413" y="1639888"/>
            <a:ext cx="1857375" cy="1785937"/>
            <a:chOff x="629" y="943"/>
            <a:chExt cx="1170" cy="1125"/>
          </a:xfrm>
        </p:grpSpPr>
        <p:sp>
          <p:nvSpPr>
            <p:cNvPr id="86044" name="Oval 13"/>
            <p:cNvSpPr/>
            <p:nvPr/>
          </p:nvSpPr>
          <p:spPr>
            <a:xfrm>
              <a:off x="1000" y="1755"/>
              <a:ext cx="789" cy="26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45" name="Rectangle 3"/>
            <p:cNvSpPr/>
            <p:nvPr/>
          </p:nvSpPr>
          <p:spPr>
            <a:xfrm>
              <a:off x="963" y="1356"/>
              <a:ext cx="836"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46" name="Line 4"/>
            <p:cNvSpPr/>
            <p:nvPr/>
          </p:nvSpPr>
          <p:spPr>
            <a:xfrm flipH="1" flipV="1">
              <a:off x="722" y="1111"/>
              <a:ext cx="244" cy="234"/>
            </a:xfrm>
            <a:prstGeom prst="line">
              <a:avLst/>
            </a:prstGeom>
            <a:ln w="28575" cap="flat" cmpd="sng">
              <a:solidFill>
                <a:srgbClr val="0000CC"/>
              </a:solidFill>
              <a:prstDash val="solid"/>
              <a:headEnd type="none" w="med" len="med"/>
              <a:tailEnd type="none" w="med" len="med"/>
            </a:ln>
          </p:spPr>
        </p:sp>
        <p:sp>
          <p:nvSpPr>
            <p:cNvPr id="86047" name="Line 5"/>
            <p:cNvSpPr/>
            <p:nvPr/>
          </p:nvSpPr>
          <p:spPr>
            <a:xfrm>
              <a:off x="966" y="1712"/>
              <a:ext cx="833" cy="0"/>
            </a:xfrm>
            <a:prstGeom prst="line">
              <a:avLst/>
            </a:prstGeom>
            <a:ln w="28575" cap="flat" cmpd="sng">
              <a:solidFill>
                <a:srgbClr val="0000CC"/>
              </a:solidFill>
              <a:prstDash val="solid"/>
              <a:headEnd type="none" w="med" len="med"/>
              <a:tailEnd type="none" w="med" len="med"/>
            </a:ln>
          </p:spPr>
        </p:sp>
        <p:sp>
          <p:nvSpPr>
            <p:cNvPr id="86048" name="Line 6"/>
            <p:cNvSpPr/>
            <p:nvPr/>
          </p:nvSpPr>
          <p:spPr>
            <a:xfrm>
              <a:off x="1388" y="1357"/>
              <a:ext cx="0" cy="711"/>
            </a:xfrm>
            <a:prstGeom prst="line">
              <a:avLst/>
            </a:prstGeom>
            <a:ln w="28575" cap="flat" cmpd="sng">
              <a:solidFill>
                <a:srgbClr val="0000CC"/>
              </a:solidFill>
              <a:prstDash val="solid"/>
              <a:headEnd type="none" w="med" len="med"/>
              <a:tailEnd type="none" w="med" len="med"/>
            </a:ln>
          </p:spPr>
        </p:sp>
        <p:sp>
          <p:nvSpPr>
            <p:cNvPr id="86049" name="Text Box 8"/>
            <p:cNvSpPr txBox="1"/>
            <p:nvPr/>
          </p:nvSpPr>
          <p:spPr>
            <a:xfrm>
              <a:off x="1041" y="1055"/>
              <a:ext cx="70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 0	1</a:t>
              </a:r>
              <a:endParaRPr lang="en-US" altLang="zh-CN" dirty="0">
                <a:latin typeface="Times New Roman" panose="02020603050405020304" pitchFamily="18" charset="0"/>
              </a:endParaRPr>
            </a:p>
          </p:txBody>
        </p:sp>
        <p:sp>
          <p:nvSpPr>
            <p:cNvPr id="86050" name="Text Box 9"/>
            <p:cNvSpPr txBox="1"/>
            <p:nvPr/>
          </p:nvSpPr>
          <p:spPr>
            <a:xfrm>
              <a:off x="742" y="1388"/>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6051" name="Text Box 10"/>
            <p:cNvSpPr txBox="1"/>
            <p:nvPr/>
          </p:nvSpPr>
          <p:spPr>
            <a:xfrm>
              <a:off x="763" y="943"/>
              <a:ext cx="278" cy="327"/>
            </a:xfrm>
            <a:prstGeom prst="rect">
              <a:avLst/>
            </a:prstGeom>
            <a:noFill/>
            <a:ln w="9525">
              <a:noFill/>
            </a:ln>
          </p:spPr>
          <p:txBody>
            <a:bodyPr wrap="none">
              <a:spAutoFit/>
            </a:bodyPr>
            <a:p>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52" name="Text Box 11"/>
            <p:cNvSpPr txBox="1"/>
            <p:nvPr/>
          </p:nvSpPr>
          <p:spPr>
            <a:xfrm>
              <a:off x="629" y="1143"/>
              <a:ext cx="265" cy="327"/>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53" name="Text Box 12"/>
            <p:cNvSpPr txBox="1"/>
            <p:nvPr/>
          </p:nvSpPr>
          <p:spPr>
            <a:xfrm>
              <a:off x="1054" y="1719"/>
              <a:ext cx="676" cy="327"/>
            </a:xfrm>
            <a:prstGeom prst="rect">
              <a:avLst/>
            </a:prstGeom>
            <a:noFill/>
            <a:ln w="9525">
              <a:noFill/>
            </a:ln>
          </p:spPr>
          <p:txBody>
            <a:bodyPr wrap="none">
              <a:spAutoFit/>
            </a:bodyPr>
            <a:p>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grpSp>
        <p:nvGrpSpPr>
          <p:cNvPr id="86019" name="Group 96"/>
          <p:cNvGrpSpPr/>
          <p:nvPr/>
        </p:nvGrpSpPr>
        <p:grpSpPr>
          <a:xfrm>
            <a:off x="3467100" y="1639888"/>
            <a:ext cx="1857375" cy="1785937"/>
            <a:chOff x="2174" y="943"/>
            <a:chExt cx="1170" cy="1125"/>
          </a:xfrm>
        </p:grpSpPr>
        <p:sp>
          <p:nvSpPr>
            <p:cNvPr id="86034" name="Oval 16"/>
            <p:cNvSpPr/>
            <p:nvPr/>
          </p:nvSpPr>
          <p:spPr>
            <a:xfrm>
              <a:off x="2577" y="1399"/>
              <a:ext cx="290" cy="634"/>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35" name="Rectangle 17"/>
            <p:cNvSpPr/>
            <p:nvPr/>
          </p:nvSpPr>
          <p:spPr>
            <a:xfrm>
              <a:off x="2508" y="1356"/>
              <a:ext cx="836"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36" name="Line 18"/>
            <p:cNvSpPr/>
            <p:nvPr/>
          </p:nvSpPr>
          <p:spPr>
            <a:xfrm flipH="1" flipV="1">
              <a:off x="2257" y="1101"/>
              <a:ext cx="244" cy="244"/>
            </a:xfrm>
            <a:prstGeom prst="line">
              <a:avLst/>
            </a:prstGeom>
            <a:ln w="28575" cap="flat" cmpd="sng">
              <a:solidFill>
                <a:srgbClr val="0000CC"/>
              </a:solidFill>
              <a:prstDash val="solid"/>
              <a:headEnd type="none" w="med" len="med"/>
              <a:tailEnd type="none" w="med" len="med"/>
            </a:ln>
          </p:spPr>
        </p:sp>
        <p:sp>
          <p:nvSpPr>
            <p:cNvPr id="86037" name="Line 19"/>
            <p:cNvSpPr/>
            <p:nvPr/>
          </p:nvSpPr>
          <p:spPr>
            <a:xfrm>
              <a:off x="2511" y="1712"/>
              <a:ext cx="833" cy="0"/>
            </a:xfrm>
            <a:prstGeom prst="line">
              <a:avLst/>
            </a:prstGeom>
            <a:ln w="28575" cap="flat" cmpd="sng">
              <a:solidFill>
                <a:srgbClr val="0000CC"/>
              </a:solidFill>
              <a:prstDash val="solid"/>
              <a:headEnd type="none" w="med" len="med"/>
              <a:tailEnd type="none" w="med" len="med"/>
            </a:ln>
          </p:spPr>
        </p:sp>
        <p:sp>
          <p:nvSpPr>
            <p:cNvPr id="86038" name="Line 20"/>
            <p:cNvSpPr/>
            <p:nvPr/>
          </p:nvSpPr>
          <p:spPr>
            <a:xfrm>
              <a:off x="2933" y="1357"/>
              <a:ext cx="0" cy="711"/>
            </a:xfrm>
            <a:prstGeom prst="line">
              <a:avLst/>
            </a:prstGeom>
            <a:ln w="28575" cap="flat" cmpd="sng">
              <a:solidFill>
                <a:srgbClr val="0000CC"/>
              </a:solidFill>
              <a:prstDash val="solid"/>
              <a:headEnd type="none" w="med" len="med"/>
              <a:tailEnd type="none" w="med" len="med"/>
            </a:ln>
          </p:spPr>
        </p:sp>
        <p:sp>
          <p:nvSpPr>
            <p:cNvPr id="86039" name="Text Box 21"/>
            <p:cNvSpPr txBox="1"/>
            <p:nvPr/>
          </p:nvSpPr>
          <p:spPr>
            <a:xfrm>
              <a:off x="2586" y="1055"/>
              <a:ext cx="70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 0	1</a:t>
              </a:r>
              <a:endParaRPr lang="en-US" altLang="zh-CN" dirty="0">
                <a:latin typeface="Times New Roman" panose="02020603050405020304" pitchFamily="18" charset="0"/>
              </a:endParaRPr>
            </a:p>
          </p:txBody>
        </p:sp>
        <p:sp>
          <p:nvSpPr>
            <p:cNvPr id="86040" name="Text Box 22"/>
            <p:cNvSpPr txBox="1"/>
            <p:nvPr/>
          </p:nvSpPr>
          <p:spPr>
            <a:xfrm>
              <a:off x="2287" y="1388"/>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6041" name="Text Box 23"/>
            <p:cNvSpPr txBox="1"/>
            <p:nvPr/>
          </p:nvSpPr>
          <p:spPr>
            <a:xfrm>
              <a:off x="2308" y="943"/>
              <a:ext cx="278" cy="327"/>
            </a:xfrm>
            <a:prstGeom prst="rect">
              <a:avLst/>
            </a:prstGeom>
            <a:noFill/>
            <a:ln w="9525">
              <a:noFill/>
            </a:ln>
          </p:spPr>
          <p:txBody>
            <a:bodyPr wrap="none">
              <a:spAutoFit/>
            </a:bodyPr>
            <a:p>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42" name="Text Box 24"/>
            <p:cNvSpPr txBox="1"/>
            <p:nvPr/>
          </p:nvSpPr>
          <p:spPr>
            <a:xfrm>
              <a:off x="2174" y="1143"/>
              <a:ext cx="265" cy="327"/>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43" name="Text Box 25"/>
            <p:cNvSpPr txBox="1"/>
            <p:nvPr/>
          </p:nvSpPr>
          <p:spPr>
            <a:xfrm>
              <a:off x="2610" y="1364"/>
              <a:ext cx="26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grpSp>
        <p:nvGrpSpPr>
          <p:cNvPr id="86020" name="Group 97"/>
          <p:cNvGrpSpPr/>
          <p:nvPr/>
        </p:nvGrpSpPr>
        <p:grpSpPr>
          <a:xfrm>
            <a:off x="6024563" y="1639888"/>
            <a:ext cx="1857375" cy="1785937"/>
            <a:chOff x="3785" y="943"/>
            <a:chExt cx="1170" cy="1125"/>
          </a:xfrm>
        </p:grpSpPr>
        <p:sp>
          <p:nvSpPr>
            <p:cNvPr id="86022" name="Oval 27"/>
            <p:cNvSpPr/>
            <p:nvPr/>
          </p:nvSpPr>
          <p:spPr>
            <a:xfrm>
              <a:off x="4156" y="1755"/>
              <a:ext cx="789" cy="26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23" name="Oval 38"/>
            <p:cNvSpPr/>
            <p:nvPr/>
          </p:nvSpPr>
          <p:spPr>
            <a:xfrm>
              <a:off x="4611" y="1399"/>
              <a:ext cx="290" cy="634"/>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24" name="Rectangle 28"/>
            <p:cNvSpPr/>
            <p:nvPr/>
          </p:nvSpPr>
          <p:spPr>
            <a:xfrm>
              <a:off x="4119" y="1356"/>
              <a:ext cx="836"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6025" name="Line 29"/>
            <p:cNvSpPr/>
            <p:nvPr/>
          </p:nvSpPr>
          <p:spPr>
            <a:xfrm flipH="1" flipV="1">
              <a:off x="3868" y="1101"/>
              <a:ext cx="254" cy="244"/>
            </a:xfrm>
            <a:prstGeom prst="line">
              <a:avLst/>
            </a:prstGeom>
            <a:ln w="28575" cap="flat" cmpd="sng">
              <a:solidFill>
                <a:srgbClr val="0000CC"/>
              </a:solidFill>
              <a:prstDash val="solid"/>
              <a:headEnd type="none" w="med" len="med"/>
              <a:tailEnd type="none" w="med" len="med"/>
            </a:ln>
          </p:spPr>
        </p:sp>
        <p:sp>
          <p:nvSpPr>
            <p:cNvPr id="86026" name="Line 30"/>
            <p:cNvSpPr/>
            <p:nvPr/>
          </p:nvSpPr>
          <p:spPr>
            <a:xfrm>
              <a:off x="4122" y="1712"/>
              <a:ext cx="833" cy="0"/>
            </a:xfrm>
            <a:prstGeom prst="line">
              <a:avLst/>
            </a:prstGeom>
            <a:ln w="28575" cap="flat" cmpd="sng">
              <a:solidFill>
                <a:srgbClr val="0000CC"/>
              </a:solidFill>
              <a:prstDash val="solid"/>
              <a:headEnd type="none" w="med" len="med"/>
              <a:tailEnd type="none" w="med" len="med"/>
            </a:ln>
          </p:spPr>
        </p:sp>
        <p:sp>
          <p:nvSpPr>
            <p:cNvPr id="86027" name="Line 31"/>
            <p:cNvSpPr/>
            <p:nvPr/>
          </p:nvSpPr>
          <p:spPr>
            <a:xfrm>
              <a:off x="4544" y="1357"/>
              <a:ext cx="0" cy="711"/>
            </a:xfrm>
            <a:prstGeom prst="line">
              <a:avLst/>
            </a:prstGeom>
            <a:ln w="28575" cap="flat" cmpd="sng">
              <a:solidFill>
                <a:srgbClr val="0000CC"/>
              </a:solidFill>
              <a:prstDash val="solid"/>
              <a:headEnd type="none" w="med" len="med"/>
              <a:tailEnd type="none" w="med" len="med"/>
            </a:ln>
          </p:spPr>
        </p:sp>
        <p:sp>
          <p:nvSpPr>
            <p:cNvPr id="86028" name="Text Box 32"/>
            <p:cNvSpPr txBox="1"/>
            <p:nvPr/>
          </p:nvSpPr>
          <p:spPr>
            <a:xfrm>
              <a:off x="4197" y="1055"/>
              <a:ext cx="706"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 0	1</a:t>
              </a:r>
              <a:endParaRPr lang="en-US" altLang="zh-CN" dirty="0">
                <a:latin typeface="Times New Roman" panose="02020603050405020304" pitchFamily="18" charset="0"/>
              </a:endParaRPr>
            </a:p>
          </p:txBody>
        </p:sp>
        <p:sp>
          <p:nvSpPr>
            <p:cNvPr id="86029" name="Text Box 33"/>
            <p:cNvSpPr txBox="1"/>
            <p:nvPr/>
          </p:nvSpPr>
          <p:spPr>
            <a:xfrm>
              <a:off x="3898" y="1388"/>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6030" name="Text Box 34"/>
            <p:cNvSpPr txBox="1"/>
            <p:nvPr/>
          </p:nvSpPr>
          <p:spPr>
            <a:xfrm>
              <a:off x="3919" y="943"/>
              <a:ext cx="278" cy="327"/>
            </a:xfrm>
            <a:prstGeom prst="rect">
              <a:avLst/>
            </a:prstGeom>
            <a:noFill/>
            <a:ln w="9525">
              <a:noFill/>
            </a:ln>
          </p:spPr>
          <p:txBody>
            <a:bodyPr wrap="none">
              <a:spAutoFit/>
            </a:bodyPr>
            <a:p>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86031" name="Text Box 35"/>
            <p:cNvSpPr txBox="1"/>
            <p:nvPr/>
          </p:nvSpPr>
          <p:spPr>
            <a:xfrm>
              <a:off x="3785" y="1143"/>
              <a:ext cx="265" cy="327"/>
            </a:xfrm>
            <a:prstGeom prst="rect">
              <a:avLst/>
            </a:prstGeom>
            <a:noFill/>
            <a:ln w="9525">
              <a:noFill/>
            </a:ln>
          </p:spPr>
          <p:txBody>
            <a:bodyPr wrap="none">
              <a:spAutoFit/>
            </a:bodyPr>
            <a:p>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86032" name="Text Box 36"/>
            <p:cNvSpPr txBox="1"/>
            <p:nvPr/>
          </p:nvSpPr>
          <p:spPr>
            <a:xfrm>
              <a:off x="4210" y="1719"/>
              <a:ext cx="676" cy="327"/>
            </a:xfrm>
            <a:prstGeom prst="rect">
              <a:avLst/>
            </a:prstGeom>
            <a:noFill/>
            <a:ln w="9525">
              <a:noFill/>
            </a:ln>
          </p:spPr>
          <p:txBody>
            <a:bodyPr wrap="none">
              <a:spAutoFit/>
            </a:bodyPr>
            <a:p>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sp>
          <p:nvSpPr>
            <p:cNvPr id="86033" name="Text Box 37"/>
            <p:cNvSpPr txBox="1"/>
            <p:nvPr/>
          </p:nvSpPr>
          <p:spPr>
            <a:xfrm>
              <a:off x="4642" y="137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86021" name="Text Box 99"/>
          <p:cNvSpPr txBox="1"/>
          <p:nvPr/>
        </p:nvSpPr>
        <p:spPr>
          <a:xfrm>
            <a:off x="2071688" y="5495925"/>
            <a:ext cx="4787900" cy="519113"/>
          </a:xfrm>
          <a:prstGeom prst="rect">
            <a:avLst/>
          </a:prstGeom>
          <a:noFill/>
          <a:ln w="9525">
            <a:noFill/>
          </a:ln>
        </p:spPr>
        <p:txBody>
          <a:bodyPr wrap="none">
            <a:spAutoFit/>
          </a:bodyPr>
          <a:p>
            <a:r>
              <a:rPr lang="zh-CN" altLang="en-US" dirty="0">
                <a:latin typeface="Times New Roman" panose="02020603050405020304" pitchFamily="18" charset="0"/>
              </a:rPr>
              <a:t>二变量卡诺图的典型合并情况</a:t>
            </a:r>
            <a:endParaRPr lang="zh-CN" altLang="en-US"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2" name="Group 54"/>
          <p:cNvGrpSpPr/>
          <p:nvPr/>
        </p:nvGrpSpPr>
        <p:grpSpPr>
          <a:xfrm>
            <a:off x="1531938" y="1152525"/>
            <a:ext cx="2717800" cy="1825625"/>
            <a:chOff x="965" y="726"/>
            <a:chExt cx="1712" cy="1150"/>
          </a:xfrm>
        </p:grpSpPr>
        <p:sp>
          <p:nvSpPr>
            <p:cNvPr id="87070" name="AutoShape 53"/>
            <p:cNvSpPr/>
            <p:nvPr/>
          </p:nvSpPr>
          <p:spPr>
            <a:xfrm>
              <a:off x="2360" y="1244"/>
              <a:ext cx="236" cy="577"/>
            </a:xfrm>
            <a:prstGeom prst="leftBracket">
              <a:avLst>
                <a:gd name="adj" fmla="val 20374"/>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71" name="AutoShape 52"/>
            <p:cNvSpPr/>
            <p:nvPr/>
          </p:nvSpPr>
          <p:spPr>
            <a:xfrm>
              <a:off x="1348" y="1245"/>
              <a:ext cx="221" cy="564"/>
            </a:xfrm>
            <a:prstGeom prst="rightBracket">
              <a:avLst>
                <a:gd name="adj" fmla="val 21266"/>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72" name="Rectangle 5"/>
            <p:cNvSpPr/>
            <p:nvPr/>
          </p:nvSpPr>
          <p:spPr>
            <a:xfrm>
              <a:off x="1327" y="1173"/>
              <a:ext cx="1281"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73" name="Line 6"/>
            <p:cNvSpPr/>
            <p:nvPr/>
          </p:nvSpPr>
          <p:spPr>
            <a:xfrm flipH="1" flipV="1">
              <a:off x="1150" y="972"/>
              <a:ext cx="192" cy="201"/>
            </a:xfrm>
            <a:prstGeom prst="line">
              <a:avLst/>
            </a:prstGeom>
            <a:ln w="28575" cap="flat" cmpd="sng">
              <a:solidFill>
                <a:srgbClr val="0000CC"/>
              </a:solidFill>
              <a:prstDash val="solid"/>
              <a:headEnd type="none" w="med" len="med"/>
              <a:tailEnd type="none" w="med" len="med"/>
            </a:ln>
          </p:spPr>
        </p:sp>
        <p:sp>
          <p:nvSpPr>
            <p:cNvPr id="87074" name="Line 7"/>
            <p:cNvSpPr/>
            <p:nvPr/>
          </p:nvSpPr>
          <p:spPr>
            <a:xfrm>
              <a:off x="1341" y="1529"/>
              <a:ext cx="1277" cy="0"/>
            </a:xfrm>
            <a:prstGeom prst="line">
              <a:avLst/>
            </a:prstGeom>
            <a:ln w="28575" cap="flat" cmpd="sng">
              <a:solidFill>
                <a:srgbClr val="0000CC"/>
              </a:solidFill>
              <a:prstDash val="solid"/>
              <a:headEnd type="none" w="med" len="med"/>
              <a:tailEnd type="none" w="med" len="med"/>
            </a:ln>
          </p:spPr>
        </p:sp>
        <p:sp>
          <p:nvSpPr>
            <p:cNvPr id="87075" name="Line 8"/>
            <p:cNvSpPr/>
            <p:nvPr/>
          </p:nvSpPr>
          <p:spPr>
            <a:xfrm>
              <a:off x="1665" y="1164"/>
              <a:ext cx="0" cy="711"/>
            </a:xfrm>
            <a:prstGeom prst="line">
              <a:avLst/>
            </a:prstGeom>
            <a:ln w="28575" cap="flat" cmpd="sng">
              <a:solidFill>
                <a:srgbClr val="0000CC"/>
              </a:solidFill>
              <a:prstDash val="solid"/>
              <a:headEnd type="none" w="med" len="med"/>
              <a:tailEnd type="none" w="med" len="med"/>
            </a:ln>
          </p:spPr>
        </p:sp>
        <p:sp>
          <p:nvSpPr>
            <p:cNvPr id="87076" name="Text Box 9"/>
            <p:cNvSpPr txBox="1"/>
            <p:nvPr/>
          </p:nvSpPr>
          <p:spPr>
            <a:xfrm>
              <a:off x="1329" y="872"/>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87077" name="Text Box 10"/>
            <p:cNvSpPr txBox="1"/>
            <p:nvPr/>
          </p:nvSpPr>
          <p:spPr>
            <a:xfrm>
              <a:off x="1074" y="1205"/>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7078" name="Text Box 11"/>
            <p:cNvSpPr txBox="1"/>
            <p:nvPr/>
          </p:nvSpPr>
          <p:spPr>
            <a:xfrm>
              <a:off x="1154" y="726"/>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i="1" dirty="0">
                <a:latin typeface="Times New Roman" panose="02020603050405020304" pitchFamily="18" charset="0"/>
              </a:endParaRPr>
            </a:p>
          </p:txBody>
        </p:sp>
        <p:sp>
          <p:nvSpPr>
            <p:cNvPr id="87079" name="Text Box 12"/>
            <p:cNvSpPr txBox="1"/>
            <p:nvPr/>
          </p:nvSpPr>
          <p:spPr>
            <a:xfrm>
              <a:off x="965" y="956"/>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i="1" dirty="0">
                <a:latin typeface="Times New Roman" panose="02020603050405020304" pitchFamily="18" charset="0"/>
              </a:endParaRPr>
            </a:p>
          </p:txBody>
        </p:sp>
        <p:sp>
          <p:nvSpPr>
            <p:cNvPr id="87080" name="Text Box 13"/>
            <p:cNvSpPr txBox="1"/>
            <p:nvPr/>
          </p:nvSpPr>
          <p:spPr>
            <a:xfrm>
              <a:off x="1384" y="1159"/>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sp>
          <p:nvSpPr>
            <p:cNvPr id="87081" name="Line 14"/>
            <p:cNvSpPr/>
            <p:nvPr/>
          </p:nvSpPr>
          <p:spPr>
            <a:xfrm>
              <a:off x="1977" y="1174"/>
              <a:ext cx="0" cy="680"/>
            </a:xfrm>
            <a:prstGeom prst="line">
              <a:avLst/>
            </a:prstGeom>
            <a:ln w="28575" cap="flat" cmpd="sng">
              <a:solidFill>
                <a:srgbClr val="0000CC"/>
              </a:solidFill>
              <a:prstDash val="solid"/>
              <a:headEnd type="none" w="med" len="med"/>
              <a:tailEnd type="none" w="med" len="med"/>
            </a:ln>
          </p:spPr>
        </p:sp>
        <p:sp>
          <p:nvSpPr>
            <p:cNvPr id="87082" name="Line 15"/>
            <p:cNvSpPr/>
            <p:nvPr/>
          </p:nvSpPr>
          <p:spPr>
            <a:xfrm>
              <a:off x="2310" y="1165"/>
              <a:ext cx="0" cy="711"/>
            </a:xfrm>
            <a:prstGeom prst="line">
              <a:avLst/>
            </a:prstGeom>
            <a:ln w="28575" cap="flat" cmpd="sng">
              <a:solidFill>
                <a:srgbClr val="0000CC"/>
              </a:solidFill>
              <a:prstDash val="solid"/>
              <a:headEnd type="none" w="med" len="med"/>
              <a:tailEnd type="none" w="med" len="med"/>
            </a:ln>
          </p:spPr>
        </p:sp>
        <p:sp>
          <p:nvSpPr>
            <p:cNvPr id="87083" name="Text Box 16"/>
            <p:cNvSpPr txBox="1"/>
            <p:nvPr/>
          </p:nvSpPr>
          <p:spPr>
            <a:xfrm>
              <a:off x="2350" y="1159"/>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sp>
        <p:nvSpPr>
          <p:cNvPr id="87043" name="Text Box 25"/>
          <p:cNvSpPr txBox="1"/>
          <p:nvPr/>
        </p:nvSpPr>
        <p:spPr>
          <a:xfrm>
            <a:off x="5268913" y="1052513"/>
            <a:ext cx="619125" cy="519112"/>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i="1" dirty="0">
              <a:latin typeface="Times New Roman" panose="02020603050405020304" pitchFamily="18" charset="0"/>
            </a:endParaRPr>
          </a:p>
        </p:txBody>
      </p:sp>
      <p:grpSp>
        <p:nvGrpSpPr>
          <p:cNvPr id="87044" name="Group 50"/>
          <p:cNvGrpSpPr/>
          <p:nvPr/>
        </p:nvGrpSpPr>
        <p:grpSpPr>
          <a:xfrm>
            <a:off x="4768850" y="1400175"/>
            <a:ext cx="2844800" cy="1608138"/>
            <a:chOff x="3077" y="792"/>
            <a:chExt cx="1792" cy="1013"/>
          </a:xfrm>
        </p:grpSpPr>
        <p:sp>
          <p:nvSpPr>
            <p:cNvPr id="87059" name="AutoShape 18"/>
            <p:cNvSpPr/>
            <p:nvPr/>
          </p:nvSpPr>
          <p:spPr>
            <a:xfrm>
              <a:off x="3903" y="1191"/>
              <a:ext cx="590" cy="556"/>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60" name="Rectangle 19"/>
            <p:cNvSpPr/>
            <p:nvPr/>
          </p:nvSpPr>
          <p:spPr>
            <a:xfrm>
              <a:off x="3544" y="1093"/>
              <a:ext cx="1325"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61" name="Line 20"/>
            <p:cNvSpPr/>
            <p:nvPr/>
          </p:nvSpPr>
          <p:spPr>
            <a:xfrm flipH="1" flipV="1">
              <a:off x="3304" y="828"/>
              <a:ext cx="244" cy="254"/>
            </a:xfrm>
            <a:prstGeom prst="line">
              <a:avLst/>
            </a:prstGeom>
            <a:ln w="28575" cap="flat" cmpd="sng">
              <a:solidFill>
                <a:srgbClr val="0000CC"/>
              </a:solidFill>
              <a:prstDash val="solid"/>
              <a:headEnd type="none" w="med" len="med"/>
              <a:tailEnd type="none" w="med" len="med"/>
            </a:ln>
          </p:spPr>
        </p:sp>
        <p:sp>
          <p:nvSpPr>
            <p:cNvPr id="87062" name="Line 21"/>
            <p:cNvSpPr/>
            <p:nvPr/>
          </p:nvSpPr>
          <p:spPr>
            <a:xfrm>
              <a:off x="3547" y="1449"/>
              <a:ext cx="1322" cy="0"/>
            </a:xfrm>
            <a:prstGeom prst="line">
              <a:avLst/>
            </a:prstGeom>
            <a:ln w="28575" cap="flat" cmpd="sng">
              <a:solidFill>
                <a:srgbClr val="0000CC"/>
              </a:solidFill>
              <a:prstDash val="solid"/>
              <a:headEnd type="none" w="med" len="med"/>
              <a:tailEnd type="none" w="med" len="med"/>
            </a:ln>
          </p:spPr>
        </p:sp>
        <p:sp>
          <p:nvSpPr>
            <p:cNvPr id="87063" name="Line 22"/>
            <p:cNvSpPr/>
            <p:nvPr/>
          </p:nvSpPr>
          <p:spPr>
            <a:xfrm>
              <a:off x="4179" y="1084"/>
              <a:ext cx="0" cy="711"/>
            </a:xfrm>
            <a:prstGeom prst="line">
              <a:avLst/>
            </a:prstGeom>
            <a:ln w="28575" cap="flat" cmpd="sng">
              <a:solidFill>
                <a:srgbClr val="0000CC"/>
              </a:solidFill>
              <a:prstDash val="solid"/>
              <a:headEnd type="none" w="med" len="med"/>
              <a:tailEnd type="none" w="med" len="med"/>
            </a:ln>
          </p:spPr>
        </p:sp>
        <p:sp>
          <p:nvSpPr>
            <p:cNvPr id="87064" name="Text Box 23"/>
            <p:cNvSpPr txBox="1"/>
            <p:nvPr/>
          </p:nvSpPr>
          <p:spPr>
            <a:xfrm>
              <a:off x="3445" y="792"/>
              <a:ext cx="1404"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 00  01  11  10</a:t>
              </a:r>
              <a:endParaRPr lang="en-US" altLang="zh-CN" dirty="0">
                <a:latin typeface="Times New Roman" panose="02020603050405020304" pitchFamily="18" charset="0"/>
              </a:endParaRPr>
            </a:p>
          </p:txBody>
        </p:sp>
        <p:sp>
          <p:nvSpPr>
            <p:cNvPr id="87065" name="Text Box 24"/>
            <p:cNvSpPr txBox="1"/>
            <p:nvPr/>
          </p:nvSpPr>
          <p:spPr>
            <a:xfrm>
              <a:off x="3357" y="1125"/>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7066" name="Text Box 26"/>
            <p:cNvSpPr txBox="1"/>
            <p:nvPr/>
          </p:nvSpPr>
          <p:spPr>
            <a:xfrm>
              <a:off x="3077" y="803"/>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i="1" dirty="0">
                <a:latin typeface="Times New Roman" panose="02020603050405020304" pitchFamily="18" charset="0"/>
              </a:endParaRPr>
            </a:p>
          </p:txBody>
        </p:sp>
        <p:sp>
          <p:nvSpPr>
            <p:cNvPr id="87067" name="Text Box 27"/>
            <p:cNvSpPr txBox="1"/>
            <p:nvPr/>
          </p:nvSpPr>
          <p:spPr>
            <a:xfrm>
              <a:off x="3922" y="1101"/>
              <a:ext cx="597"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1    1  1    1</a:t>
              </a:r>
              <a:endParaRPr lang="en-US" altLang="zh-CN" dirty="0">
                <a:latin typeface="Times New Roman" panose="02020603050405020304" pitchFamily="18" charset="0"/>
              </a:endParaRPr>
            </a:p>
          </p:txBody>
        </p:sp>
        <p:sp>
          <p:nvSpPr>
            <p:cNvPr id="87068" name="Line 28"/>
            <p:cNvSpPr/>
            <p:nvPr/>
          </p:nvSpPr>
          <p:spPr>
            <a:xfrm>
              <a:off x="3846" y="1105"/>
              <a:ext cx="2" cy="691"/>
            </a:xfrm>
            <a:prstGeom prst="line">
              <a:avLst/>
            </a:prstGeom>
            <a:ln w="28575" cap="flat" cmpd="sng">
              <a:solidFill>
                <a:srgbClr val="0000CC"/>
              </a:solidFill>
              <a:prstDash val="solid"/>
              <a:headEnd type="none" w="med" len="med"/>
              <a:tailEnd type="none" w="med" len="med"/>
            </a:ln>
          </p:spPr>
        </p:sp>
        <p:sp>
          <p:nvSpPr>
            <p:cNvPr id="87069" name="Line 29"/>
            <p:cNvSpPr/>
            <p:nvPr/>
          </p:nvSpPr>
          <p:spPr>
            <a:xfrm>
              <a:off x="4556" y="1085"/>
              <a:ext cx="0" cy="711"/>
            </a:xfrm>
            <a:prstGeom prst="line">
              <a:avLst/>
            </a:prstGeom>
            <a:ln w="28575" cap="flat" cmpd="sng">
              <a:solidFill>
                <a:srgbClr val="0000CC"/>
              </a:solidFill>
              <a:prstDash val="solid"/>
              <a:headEnd type="none" w="med" len="med"/>
              <a:tailEnd type="none" w="med" len="med"/>
            </a:ln>
          </p:spPr>
        </p:sp>
      </p:grpSp>
      <p:grpSp>
        <p:nvGrpSpPr>
          <p:cNvPr id="87045" name="Group 46"/>
          <p:cNvGrpSpPr/>
          <p:nvPr/>
        </p:nvGrpSpPr>
        <p:grpSpPr>
          <a:xfrm>
            <a:off x="2946400" y="3244850"/>
            <a:ext cx="3025775" cy="1855788"/>
            <a:chOff x="1701" y="1954"/>
            <a:chExt cx="1906" cy="1169"/>
          </a:xfrm>
        </p:grpSpPr>
        <p:sp>
          <p:nvSpPr>
            <p:cNvPr id="87047" name="AutoShape 31"/>
            <p:cNvSpPr/>
            <p:nvPr/>
          </p:nvSpPr>
          <p:spPr>
            <a:xfrm>
              <a:off x="2175" y="2820"/>
              <a:ext cx="1298" cy="246"/>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48" name="Text Box 32"/>
            <p:cNvSpPr txBox="1"/>
            <p:nvPr/>
          </p:nvSpPr>
          <p:spPr>
            <a:xfrm>
              <a:off x="2214" y="2785"/>
              <a:ext cx="1236" cy="327"/>
            </a:xfrm>
            <a:prstGeom prst="rect">
              <a:avLst/>
            </a:prstGeom>
            <a:noFill/>
            <a:ln w="9525">
              <a:noFill/>
            </a:ln>
          </p:spPr>
          <p:txBody>
            <a:bodyPr wrap="none">
              <a:spAutoFit/>
            </a:bodyPr>
            <a:p>
              <a:r>
                <a:rPr lang="en-US" altLang="zh-CN" dirty="0">
                  <a:latin typeface="Times New Roman" panose="02020603050405020304" pitchFamily="18" charset="0"/>
                </a:rPr>
                <a:t>1    1     1   1</a:t>
              </a:r>
              <a:endParaRPr lang="en-US" altLang="zh-CN" dirty="0">
                <a:latin typeface="Times New Roman" panose="02020603050405020304" pitchFamily="18" charset="0"/>
              </a:endParaRPr>
            </a:p>
          </p:txBody>
        </p:sp>
        <p:sp>
          <p:nvSpPr>
            <p:cNvPr id="87049" name="Rectangle 33"/>
            <p:cNvSpPr/>
            <p:nvPr/>
          </p:nvSpPr>
          <p:spPr>
            <a:xfrm>
              <a:off x="2131" y="2411"/>
              <a:ext cx="1361" cy="7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7050" name="Line 34"/>
            <p:cNvSpPr/>
            <p:nvPr/>
          </p:nvSpPr>
          <p:spPr>
            <a:xfrm flipH="1" flipV="1">
              <a:off x="1908" y="2180"/>
              <a:ext cx="228" cy="231"/>
            </a:xfrm>
            <a:prstGeom prst="line">
              <a:avLst/>
            </a:prstGeom>
            <a:ln w="28575" cap="flat" cmpd="sng">
              <a:solidFill>
                <a:srgbClr val="0000CC"/>
              </a:solidFill>
              <a:prstDash val="solid"/>
              <a:headEnd type="none" w="med" len="med"/>
              <a:tailEnd type="none" w="med" len="med"/>
            </a:ln>
          </p:spPr>
        </p:sp>
        <p:sp>
          <p:nvSpPr>
            <p:cNvPr id="87051" name="Line 35"/>
            <p:cNvSpPr/>
            <p:nvPr/>
          </p:nvSpPr>
          <p:spPr>
            <a:xfrm>
              <a:off x="2133" y="2767"/>
              <a:ext cx="1359" cy="0"/>
            </a:xfrm>
            <a:prstGeom prst="line">
              <a:avLst/>
            </a:prstGeom>
            <a:ln w="28575" cap="flat" cmpd="sng">
              <a:solidFill>
                <a:srgbClr val="0000CC"/>
              </a:solidFill>
              <a:prstDash val="solid"/>
              <a:headEnd type="none" w="med" len="med"/>
              <a:tailEnd type="none" w="med" len="med"/>
            </a:ln>
          </p:spPr>
        </p:sp>
        <p:sp>
          <p:nvSpPr>
            <p:cNvPr id="87052" name="Line 36"/>
            <p:cNvSpPr/>
            <p:nvPr/>
          </p:nvSpPr>
          <p:spPr>
            <a:xfrm>
              <a:off x="2818" y="2412"/>
              <a:ext cx="0" cy="711"/>
            </a:xfrm>
            <a:prstGeom prst="line">
              <a:avLst/>
            </a:prstGeom>
            <a:ln w="28575" cap="flat" cmpd="sng">
              <a:solidFill>
                <a:srgbClr val="0000CC"/>
              </a:solidFill>
              <a:prstDash val="solid"/>
              <a:headEnd type="none" w="med" len="med"/>
              <a:tailEnd type="none" w="med" len="med"/>
            </a:ln>
          </p:spPr>
        </p:sp>
        <p:sp>
          <p:nvSpPr>
            <p:cNvPr id="87053" name="Text Box 37"/>
            <p:cNvSpPr txBox="1"/>
            <p:nvPr/>
          </p:nvSpPr>
          <p:spPr>
            <a:xfrm>
              <a:off x="1945" y="2443"/>
              <a:ext cx="172"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87054" name="Text Box 38"/>
            <p:cNvSpPr txBox="1"/>
            <p:nvPr/>
          </p:nvSpPr>
          <p:spPr>
            <a:xfrm>
              <a:off x="1895" y="195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i="1" dirty="0">
                <a:latin typeface="Times New Roman" panose="02020603050405020304" pitchFamily="18" charset="0"/>
              </a:endParaRPr>
            </a:p>
          </p:txBody>
        </p:sp>
        <p:sp>
          <p:nvSpPr>
            <p:cNvPr id="87055" name="Text Box 39"/>
            <p:cNvSpPr txBox="1"/>
            <p:nvPr/>
          </p:nvSpPr>
          <p:spPr>
            <a:xfrm>
              <a:off x="1701" y="2132"/>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i="1" dirty="0">
                <a:latin typeface="Times New Roman" panose="02020603050405020304" pitchFamily="18" charset="0"/>
              </a:endParaRPr>
            </a:p>
          </p:txBody>
        </p:sp>
        <p:sp>
          <p:nvSpPr>
            <p:cNvPr id="87056" name="Line 40"/>
            <p:cNvSpPr/>
            <p:nvPr/>
          </p:nvSpPr>
          <p:spPr>
            <a:xfrm>
              <a:off x="2485" y="2412"/>
              <a:ext cx="0" cy="711"/>
            </a:xfrm>
            <a:prstGeom prst="line">
              <a:avLst/>
            </a:prstGeom>
            <a:ln w="28575" cap="flat" cmpd="sng">
              <a:solidFill>
                <a:srgbClr val="0000CC"/>
              </a:solidFill>
              <a:prstDash val="solid"/>
              <a:headEnd type="none" w="med" len="med"/>
              <a:tailEnd type="none" w="med" len="med"/>
            </a:ln>
          </p:spPr>
        </p:sp>
        <p:sp>
          <p:nvSpPr>
            <p:cNvPr id="87057" name="Line 41"/>
            <p:cNvSpPr/>
            <p:nvPr/>
          </p:nvSpPr>
          <p:spPr>
            <a:xfrm>
              <a:off x="3171" y="2412"/>
              <a:ext cx="0" cy="711"/>
            </a:xfrm>
            <a:prstGeom prst="line">
              <a:avLst/>
            </a:prstGeom>
            <a:ln w="28575" cap="flat" cmpd="sng">
              <a:solidFill>
                <a:srgbClr val="0000CC"/>
              </a:solidFill>
              <a:prstDash val="solid"/>
              <a:headEnd type="none" w="med" len="med"/>
              <a:tailEnd type="none" w="med" len="med"/>
            </a:ln>
          </p:spPr>
        </p:sp>
        <p:sp>
          <p:nvSpPr>
            <p:cNvPr id="87058" name="Rectangle 42"/>
            <p:cNvSpPr/>
            <p:nvPr/>
          </p:nvSpPr>
          <p:spPr>
            <a:xfrm>
              <a:off x="2147" y="2144"/>
              <a:ext cx="1460" cy="327"/>
            </a:xfrm>
            <a:prstGeom prst="rect">
              <a:avLst/>
            </a:prstGeom>
            <a:noFill/>
            <a:ln w="9525">
              <a:noFill/>
            </a:ln>
          </p:spPr>
          <p:txBody>
            <a:bodyPr wrap="none">
              <a:spAutoFit/>
            </a:bodyPr>
            <a:p>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grpSp>
      <p:sp>
        <p:nvSpPr>
          <p:cNvPr id="87046" name="Text Box 55"/>
          <p:cNvSpPr txBox="1"/>
          <p:nvPr/>
        </p:nvSpPr>
        <p:spPr>
          <a:xfrm>
            <a:off x="2071688" y="5495925"/>
            <a:ext cx="4787900" cy="519113"/>
          </a:xfrm>
          <a:prstGeom prst="rect">
            <a:avLst/>
          </a:prstGeom>
          <a:noFill/>
          <a:ln w="9525">
            <a:noFill/>
          </a:ln>
        </p:spPr>
        <p:txBody>
          <a:bodyPr wrap="none">
            <a:spAutoFit/>
          </a:bodyPr>
          <a:p>
            <a:r>
              <a:rPr lang="zh-CN" altLang="en-US" dirty="0">
                <a:latin typeface="Times New Roman" panose="02020603050405020304" pitchFamily="18" charset="0"/>
              </a:rPr>
              <a:t>三变量卡诺图的典型合并情况</a:t>
            </a:r>
            <a:endParaRPr lang="zh-CN" altLang="en-US"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AutoShape 136"/>
          <p:cNvSpPr/>
          <p:nvPr/>
        </p:nvSpPr>
        <p:spPr>
          <a:xfrm>
            <a:off x="4214813" y="1606550"/>
            <a:ext cx="882650" cy="925513"/>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8067" name="Group 138"/>
          <p:cNvGrpSpPr/>
          <p:nvPr/>
        </p:nvGrpSpPr>
        <p:grpSpPr>
          <a:xfrm>
            <a:off x="2752725" y="355600"/>
            <a:ext cx="3051175" cy="2938463"/>
            <a:chOff x="1734" y="224"/>
            <a:chExt cx="1922" cy="1851"/>
          </a:xfrm>
        </p:grpSpPr>
        <p:grpSp>
          <p:nvGrpSpPr>
            <p:cNvPr id="88123" name="Group 124"/>
            <p:cNvGrpSpPr/>
            <p:nvPr/>
          </p:nvGrpSpPr>
          <p:grpSpPr>
            <a:xfrm flipH="1">
              <a:off x="3252" y="1554"/>
              <a:ext cx="324" cy="380"/>
              <a:chOff x="1345" y="3022"/>
              <a:chExt cx="567" cy="589"/>
            </a:xfrm>
          </p:grpSpPr>
          <p:sp>
            <p:nvSpPr>
              <p:cNvPr id="88155" name="AutoShape 125"/>
              <p:cNvSpPr/>
              <p:nvPr/>
            </p:nvSpPr>
            <p:spPr>
              <a:xfrm>
                <a:off x="1378" y="3062"/>
                <a:ext cx="524" cy="51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56" name="Freeform 126"/>
              <p:cNvSpPr/>
              <p:nvPr/>
            </p:nvSpPr>
            <p:spPr>
              <a:xfrm>
                <a:off x="1345" y="3022"/>
                <a:ext cx="567" cy="589"/>
              </a:xfrm>
              <a:custGeom>
                <a:avLst/>
                <a:gdLst>
                  <a:gd name="txL" fmla="*/ 0 w 633"/>
                  <a:gd name="txT" fmla="*/ 0 h 633"/>
                  <a:gd name="txR" fmla="*/ 633 w 633"/>
                  <a:gd name="txB" fmla="*/ 633 h 633"/>
                </a:gdLst>
                <a:ahLst/>
                <a:cxnLst>
                  <a:cxn ang="0">
                    <a:pos x="0" y="0"/>
                  </a:cxn>
                  <a:cxn ang="0">
                    <a:pos x="327" y="0"/>
                  </a:cxn>
                  <a:cxn ang="0">
                    <a:pos x="327" y="101"/>
                  </a:cxn>
                  <a:cxn ang="0">
                    <a:pos x="69" y="101"/>
                  </a:cxn>
                  <a:cxn ang="0">
                    <a:pos x="69" y="411"/>
                  </a:cxn>
                  <a:cxn ang="0">
                    <a:pos x="0" y="411"/>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sp>
          <p:nvSpPr>
            <p:cNvPr id="88124" name="Rectangle 53"/>
            <p:cNvSpPr/>
            <p:nvPr/>
          </p:nvSpPr>
          <p:spPr>
            <a:xfrm>
              <a:off x="3275" y="16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88125" name="Group 130"/>
            <p:cNvGrpSpPr/>
            <p:nvPr/>
          </p:nvGrpSpPr>
          <p:grpSpPr>
            <a:xfrm>
              <a:off x="2238" y="1559"/>
              <a:ext cx="345" cy="369"/>
              <a:chOff x="1345" y="3022"/>
              <a:chExt cx="567" cy="589"/>
            </a:xfrm>
          </p:grpSpPr>
          <p:sp>
            <p:nvSpPr>
              <p:cNvPr id="88153" name="AutoShape 131"/>
              <p:cNvSpPr/>
              <p:nvPr/>
            </p:nvSpPr>
            <p:spPr>
              <a:xfrm>
                <a:off x="1378" y="3062"/>
                <a:ext cx="524" cy="51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54" name="Freeform 132"/>
              <p:cNvSpPr/>
              <p:nvPr/>
            </p:nvSpPr>
            <p:spPr>
              <a:xfrm>
                <a:off x="1345" y="3022"/>
                <a:ext cx="567" cy="589"/>
              </a:xfrm>
              <a:custGeom>
                <a:avLst/>
                <a:gdLst>
                  <a:gd name="txL" fmla="*/ 0 w 633"/>
                  <a:gd name="txT" fmla="*/ 0 h 633"/>
                  <a:gd name="txR" fmla="*/ 633 w 633"/>
                  <a:gd name="txB" fmla="*/ 633 h 633"/>
                </a:gdLst>
                <a:ahLst/>
                <a:cxnLst>
                  <a:cxn ang="0">
                    <a:pos x="0" y="0"/>
                  </a:cxn>
                  <a:cxn ang="0">
                    <a:pos x="327" y="0"/>
                  </a:cxn>
                  <a:cxn ang="0">
                    <a:pos x="327" y="101"/>
                  </a:cxn>
                  <a:cxn ang="0">
                    <a:pos x="69" y="101"/>
                  </a:cxn>
                  <a:cxn ang="0">
                    <a:pos x="69" y="411"/>
                  </a:cxn>
                  <a:cxn ang="0">
                    <a:pos x="0" y="411"/>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grpSp>
          <p:nvGrpSpPr>
            <p:cNvPr id="88126" name="Group 127"/>
            <p:cNvGrpSpPr/>
            <p:nvPr/>
          </p:nvGrpSpPr>
          <p:grpSpPr>
            <a:xfrm flipH="1">
              <a:off x="3238" y="560"/>
              <a:ext cx="335" cy="409"/>
              <a:chOff x="1345" y="3022"/>
              <a:chExt cx="567" cy="589"/>
            </a:xfrm>
          </p:grpSpPr>
          <p:sp>
            <p:nvSpPr>
              <p:cNvPr id="88151" name="AutoShape 128"/>
              <p:cNvSpPr/>
              <p:nvPr/>
            </p:nvSpPr>
            <p:spPr>
              <a:xfrm>
                <a:off x="1378" y="3062"/>
                <a:ext cx="524" cy="51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52" name="Freeform 129"/>
              <p:cNvSpPr/>
              <p:nvPr/>
            </p:nvSpPr>
            <p:spPr>
              <a:xfrm>
                <a:off x="1345" y="3022"/>
                <a:ext cx="567" cy="589"/>
              </a:xfrm>
              <a:custGeom>
                <a:avLst/>
                <a:gdLst>
                  <a:gd name="txL" fmla="*/ 0 w 633"/>
                  <a:gd name="txT" fmla="*/ 0 h 633"/>
                  <a:gd name="txR" fmla="*/ 633 w 633"/>
                  <a:gd name="txB" fmla="*/ 633 h 633"/>
                </a:gdLst>
                <a:ahLst/>
                <a:cxnLst>
                  <a:cxn ang="0">
                    <a:pos x="0" y="0"/>
                  </a:cxn>
                  <a:cxn ang="0">
                    <a:pos x="327" y="0"/>
                  </a:cxn>
                  <a:cxn ang="0">
                    <a:pos x="327" y="101"/>
                  </a:cxn>
                  <a:cxn ang="0">
                    <a:pos x="69" y="101"/>
                  </a:cxn>
                  <a:cxn ang="0">
                    <a:pos x="69" y="411"/>
                  </a:cxn>
                  <a:cxn ang="0">
                    <a:pos x="0" y="411"/>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grpSp>
          <p:nvGrpSpPr>
            <p:cNvPr id="88127" name="Group 123"/>
            <p:cNvGrpSpPr/>
            <p:nvPr/>
          </p:nvGrpSpPr>
          <p:grpSpPr>
            <a:xfrm>
              <a:off x="2235" y="576"/>
              <a:ext cx="345" cy="389"/>
              <a:chOff x="1345" y="3022"/>
              <a:chExt cx="567" cy="589"/>
            </a:xfrm>
          </p:grpSpPr>
          <p:sp>
            <p:nvSpPr>
              <p:cNvPr id="88149" name="AutoShape 120"/>
              <p:cNvSpPr/>
              <p:nvPr/>
            </p:nvSpPr>
            <p:spPr>
              <a:xfrm>
                <a:off x="1378" y="3062"/>
                <a:ext cx="524" cy="51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50" name="Freeform 122"/>
              <p:cNvSpPr/>
              <p:nvPr/>
            </p:nvSpPr>
            <p:spPr>
              <a:xfrm>
                <a:off x="1345" y="3022"/>
                <a:ext cx="567" cy="589"/>
              </a:xfrm>
              <a:custGeom>
                <a:avLst/>
                <a:gdLst>
                  <a:gd name="txL" fmla="*/ 0 w 633"/>
                  <a:gd name="txT" fmla="*/ 0 h 633"/>
                  <a:gd name="txR" fmla="*/ 633 w 633"/>
                  <a:gd name="txB" fmla="*/ 633 h 633"/>
                </a:gdLst>
                <a:ahLst/>
                <a:cxnLst>
                  <a:cxn ang="0">
                    <a:pos x="0" y="0"/>
                  </a:cxn>
                  <a:cxn ang="0">
                    <a:pos x="327" y="0"/>
                  </a:cxn>
                  <a:cxn ang="0">
                    <a:pos x="327" y="101"/>
                  </a:cxn>
                  <a:cxn ang="0">
                    <a:pos x="69" y="101"/>
                  </a:cxn>
                  <a:cxn ang="0">
                    <a:pos x="69" y="411"/>
                  </a:cxn>
                  <a:cxn ang="0">
                    <a:pos x="0" y="411"/>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sp>
          <p:nvSpPr>
            <p:cNvPr id="88128" name="Line 6"/>
            <p:cNvSpPr/>
            <p:nvPr/>
          </p:nvSpPr>
          <p:spPr>
            <a:xfrm flipH="1" flipV="1">
              <a:off x="2094" y="422"/>
              <a:ext cx="226" cy="226"/>
            </a:xfrm>
            <a:prstGeom prst="line">
              <a:avLst/>
            </a:prstGeom>
            <a:ln w="28575" cap="flat" cmpd="sng">
              <a:solidFill>
                <a:srgbClr val="0000CC"/>
              </a:solidFill>
              <a:prstDash val="solid"/>
              <a:headEnd type="none" w="med" len="med"/>
              <a:tailEnd type="none" w="med" len="med"/>
            </a:ln>
          </p:spPr>
        </p:sp>
        <p:sp>
          <p:nvSpPr>
            <p:cNvPr id="88129" name="Line 7"/>
            <p:cNvSpPr/>
            <p:nvPr/>
          </p:nvSpPr>
          <p:spPr>
            <a:xfrm>
              <a:off x="2319" y="979"/>
              <a:ext cx="1185" cy="0"/>
            </a:xfrm>
            <a:prstGeom prst="line">
              <a:avLst/>
            </a:prstGeom>
            <a:ln w="28575" cap="flat" cmpd="sng">
              <a:solidFill>
                <a:srgbClr val="0000CC"/>
              </a:solidFill>
              <a:prstDash val="solid"/>
              <a:headEnd type="none" w="med" len="med"/>
              <a:tailEnd type="none" w="med" len="med"/>
            </a:ln>
          </p:spPr>
        </p:sp>
        <p:sp>
          <p:nvSpPr>
            <p:cNvPr id="88130" name="Text Box 9"/>
            <p:cNvSpPr txBox="1"/>
            <p:nvPr/>
          </p:nvSpPr>
          <p:spPr>
            <a:xfrm>
              <a:off x="2308" y="369"/>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88131" name="Text Box 10"/>
            <p:cNvSpPr txBox="1"/>
            <p:nvPr/>
          </p:nvSpPr>
          <p:spPr>
            <a:xfrm>
              <a:off x="2009" y="617"/>
              <a:ext cx="346"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88132" name="Text Box 11"/>
            <p:cNvSpPr txBox="1"/>
            <p:nvPr/>
          </p:nvSpPr>
          <p:spPr>
            <a:xfrm>
              <a:off x="2081" y="22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88133" name="Text Box 12"/>
            <p:cNvSpPr txBox="1"/>
            <p:nvPr/>
          </p:nvSpPr>
          <p:spPr>
            <a:xfrm>
              <a:off x="1734" y="389"/>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88134" name="Text Box 13"/>
            <p:cNvSpPr txBox="1"/>
            <p:nvPr/>
          </p:nvSpPr>
          <p:spPr>
            <a:xfrm>
              <a:off x="2359" y="625"/>
              <a:ext cx="236"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88135" name="Group 51"/>
            <p:cNvGrpSpPr/>
            <p:nvPr/>
          </p:nvGrpSpPr>
          <p:grpSpPr>
            <a:xfrm>
              <a:off x="2306" y="648"/>
              <a:ext cx="1189" cy="1303"/>
              <a:chOff x="520" y="702"/>
              <a:chExt cx="1281" cy="1403"/>
            </a:xfrm>
          </p:grpSpPr>
          <p:sp>
            <p:nvSpPr>
              <p:cNvPr id="88144" name="Rectangle 5"/>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8145" name="Group 50"/>
              <p:cNvGrpSpPr/>
              <p:nvPr/>
            </p:nvGrpSpPr>
            <p:grpSpPr>
              <a:xfrm>
                <a:off x="858" y="702"/>
                <a:ext cx="645" cy="1403"/>
                <a:chOff x="858" y="702"/>
                <a:chExt cx="645" cy="1380"/>
              </a:xfrm>
            </p:grpSpPr>
            <p:sp>
              <p:nvSpPr>
                <p:cNvPr id="88146" name="Line 8"/>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88147" name="Line 14"/>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88148" name="Line 15"/>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88136" name="Text Box 16"/>
            <p:cNvSpPr txBox="1"/>
            <p:nvPr/>
          </p:nvSpPr>
          <p:spPr>
            <a:xfrm>
              <a:off x="3255" y="625"/>
              <a:ext cx="236"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37" name="Line 47"/>
            <p:cNvSpPr/>
            <p:nvPr/>
          </p:nvSpPr>
          <p:spPr>
            <a:xfrm>
              <a:off x="2319" y="1309"/>
              <a:ext cx="1185" cy="0"/>
            </a:xfrm>
            <a:prstGeom prst="line">
              <a:avLst/>
            </a:prstGeom>
            <a:ln w="28575" cap="flat" cmpd="sng">
              <a:solidFill>
                <a:srgbClr val="0000CC"/>
              </a:solidFill>
              <a:prstDash val="solid"/>
              <a:headEnd type="none" w="med" len="med"/>
              <a:tailEnd type="none" w="med" len="med"/>
            </a:ln>
          </p:spPr>
        </p:sp>
        <p:sp>
          <p:nvSpPr>
            <p:cNvPr id="88138" name="Line 48"/>
            <p:cNvSpPr/>
            <p:nvPr/>
          </p:nvSpPr>
          <p:spPr>
            <a:xfrm>
              <a:off x="2319" y="1639"/>
              <a:ext cx="1185" cy="0"/>
            </a:xfrm>
            <a:prstGeom prst="line">
              <a:avLst/>
            </a:prstGeom>
            <a:ln w="28575" cap="flat" cmpd="sng">
              <a:solidFill>
                <a:srgbClr val="0000CC"/>
              </a:solidFill>
              <a:prstDash val="solid"/>
              <a:headEnd type="none" w="med" len="med"/>
              <a:tailEnd type="none" w="med" len="med"/>
            </a:ln>
          </p:spPr>
        </p:sp>
        <p:sp>
          <p:nvSpPr>
            <p:cNvPr id="88139" name="Rectangle 52"/>
            <p:cNvSpPr/>
            <p:nvPr/>
          </p:nvSpPr>
          <p:spPr>
            <a:xfrm>
              <a:off x="2357" y="164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40" name="Rectangle 54"/>
            <p:cNvSpPr/>
            <p:nvPr/>
          </p:nvSpPr>
          <p:spPr>
            <a:xfrm>
              <a:off x="2657" y="98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41" name="Rectangle 55"/>
            <p:cNvSpPr/>
            <p:nvPr/>
          </p:nvSpPr>
          <p:spPr>
            <a:xfrm>
              <a:off x="2967" y="99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42" name="Rectangle 56"/>
            <p:cNvSpPr/>
            <p:nvPr/>
          </p:nvSpPr>
          <p:spPr>
            <a:xfrm>
              <a:off x="2967" y="132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43" name="Rectangle 57"/>
            <p:cNvSpPr/>
            <p:nvPr/>
          </p:nvSpPr>
          <p:spPr>
            <a:xfrm>
              <a:off x="2667" y="132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88068" name="Group 118"/>
          <p:cNvGrpSpPr/>
          <p:nvPr/>
        </p:nvGrpSpPr>
        <p:grpSpPr>
          <a:xfrm>
            <a:off x="665163" y="2908300"/>
            <a:ext cx="2894012" cy="2938463"/>
            <a:chOff x="1878" y="245"/>
            <a:chExt cx="1963" cy="1994"/>
          </a:xfrm>
        </p:grpSpPr>
        <p:sp>
          <p:nvSpPr>
            <p:cNvPr id="88097" name="AutoShape 117"/>
            <p:cNvSpPr/>
            <p:nvPr/>
          </p:nvSpPr>
          <p:spPr>
            <a:xfrm rot="-5400000" flipV="1">
              <a:off x="2885" y="1628"/>
              <a:ext cx="304" cy="631"/>
            </a:xfrm>
            <a:prstGeom prst="rightBracket">
              <a:avLst>
                <a:gd name="adj" fmla="val 49373"/>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098" name="AutoShape 116"/>
            <p:cNvSpPr/>
            <p:nvPr/>
          </p:nvSpPr>
          <p:spPr>
            <a:xfrm rot="5400000">
              <a:off x="2889" y="546"/>
              <a:ext cx="304" cy="631"/>
            </a:xfrm>
            <a:prstGeom prst="rightBracket">
              <a:avLst>
                <a:gd name="adj" fmla="val 49373"/>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099" name="AutoShape 115"/>
            <p:cNvSpPr/>
            <p:nvPr/>
          </p:nvSpPr>
          <p:spPr>
            <a:xfrm flipH="1">
              <a:off x="3394" y="1051"/>
              <a:ext cx="249" cy="709"/>
            </a:xfrm>
            <a:prstGeom prst="rightBracket">
              <a:avLst>
                <a:gd name="adj" fmla="val 67730"/>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00" name="AutoShape 114"/>
            <p:cNvSpPr/>
            <p:nvPr/>
          </p:nvSpPr>
          <p:spPr>
            <a:xfrm>
              <a:off x="2400" y="1044"/>
              <a:ext cx="304" cy="709"/>
            </a:xfrm>
            <a:prstGeom prst="rightBracket">
              <a:avLst>
                <a:gd name="adj" fmla="val 5547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101" name="Line 61"/>
            <p:cNvSpPr/>
            <p:nvPr/>
          </p:nvSpPr>
          <p:spPr>
            <a:xfrm flipH="1" flipV="1">
              <a:off x="2158" y="458"/>
              <a:ext cx="244" cy="244"/>
            </a:xfrm>
            <a:prstGeom prst="line">
              <a:avLst/>
            </a:prstGeom>
            <a:ln w="12700" cap="flat" cmpd="sng">
              <a:solidFill>
                <a:schemeClr val="tx1"/>
              </a:solidFill>
              <a:prstDash val="solid"/>
              <a:headEnd type="none" w="med" len="med"/>
              <a:tailEnd type="none" w="med" len="med"/>
            </a:ln>
          </p:spPr>
        </p:sp>
        <p:sp>
          <p:nvSpPr>
            <p:cNvPr id="88102" name="Line 62"/>
            <p:cNvSpPr/>
            <p:nvPr/>
          </p:nvSpPr>
          <p:spPr>
            <a:xfrm>
              <a:off x="2401" y="1058"/>
              <a:ext cx="1277" cy="0"/>
            </a:xfrm>
            <a:prstGeom prst="line">
              <a:avLst/>
            </a:prstGeom>
            <a:ln w="9525" cap="flat" cmpd="sng">
              <a:solidFill>
                <a:schemeClr val="tx1"/>
              </a:solidFill>
              <a:prstDash val="solid"/>
              <a:headEnd type="none" w="med" len="med"/>
              <a:tailEnd type="none" w="med" len="med"/>
            </a:ln>
          </p:spPr>
        </p:sp>
        <p:sp>
          <p:nvSpPr>
            <p:cNvPr id="88103" name="Text Box 63"/>
            <p:cNvSpPr txBox="1"/>
            <p:nvPr/>
          </p:nvSpPr>
          <p:spPr>
            <a:xfrm>
              <a:off x="2389" y="401"/>
              <a:ext cx="1452" cy="352"/>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88104" name="Text Box 64"/>
            <p:cNvSpPr txBox="1"/>
            <p:nvPr/>
          </p:nvSpPr>
          <p:spPr>
            <a:xfrm>
              <a:off x="2066" y="668"/>
              <a:ext cx="374" cy="1571"/>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88105" name="Text Box 65"/>
            <p:cNvSpPr txBox="1"/>
            <p:nvPr/>
          </p:nvSpPr>
          <p:spPr>
            <a:xfrm>
              <a:off x="2144" y="245"/>
              <a:ext cx="420" cy="352"/>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88106" name="Text Box 66"/>
            <p:cNvSpPr txBox="1"/>
            <p:nvPr/>
          </p:nvSpPr>
          <p:spPr>
            <a:xfrm>
              <a:off x="1878" y="423"/>
              <a:ext cx="460" cy="352"/>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i="1" dirty="0">
                <a:latin typeface="Times New Roman" panose="02020603050405020304" pitchFamily="18" charset="0"/>
              </a:endParaRPr>
            </a:p>
          </p:txBody>
        </p:sp>
        <p:sp>
          <p:nvSpPr>
            <p:cNvPr id="88107" name="Text Box 67"/>
            <p:cNvSpPr txBox="1"/>
            <p:nvPr/>
          </p:nvSpPr>
          <p:spPr>
            <a:xfrm>
              <a:off x="2767" y="688"/>
              <a:ext cx="254" cy="41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88108" name="Group 68"/>
            <p:cNvGrpSpPr/>
            <p:nvPr/>
          </p:nvGrpSpPr>
          <p:grpSpPr>
            <a:xfrm>
              <a:off x="2387" y="702"/>
              <a:ext cx="1281" cy="1403"/>
              <a:chOff x="520" y="702"/>
              <a:chExt cx="1281" cy="1403"/>
            </a:xfrm>
          </p:grpSpPr>
          <p:sp>
            <p:nvSpPr>
              <p:cNvPr id="88118" name="Rectangle 69"/>
              <p:cNvSpPr/>
              <p:nvPr/>
            </p:nvSpPr>
            <p:spPr>
              <a:xfrm>
                <a:off x="520" y="702"/>
                <a:ext cx="1281" cy="14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8119" name="Group 70"/>
              <p:cNvGrpSpPr/>
              <p:nvPr/>
            </p:nvGrpSpPr>
            <p:grpSpPr>
              <a:xfrm>
                <a:off x="858" y="702"/>
                <a:ext cx="645" cy="1403"/>
                <a:chOff x="858" y="702"/>
                <a:chExt cx="645" cy="1380"/>
              </a:xfrm>
            </p:grpSpPr>
            <p:sp>
              <p:nvSpPr>
                <p:cNvPr id="88120" name="Line 71"/>
                <p:cNvSpPr/>
                <p:nvPr/>
              </p:nvSpPr>
              <p:spPr>
                <a:xfrm>
                  <a:off x="858" y="703"/>
                  <a:ext cx="0" cy="1379"/>
                </a:xfrm>
                <a:prstGeom prst="line">
                  <a:avLst/>
                </a:prstGeom>
                <a:ln w="9525" cap="flat" cmpd="sng">
                  <a:solidFill>
                    <a:schemeClr val="tx1"/>
                  </a:solidFill>
                  <a:prstDash val="solid"/>
                  <a:headEnd type="none" w="med" len="med"/>
                  <a:tailEnd type="none" w="med" len="med"/>
                </a:ln>
              </p:spPr>
            </p:sp>
            <p:sp>
              <p:nvSpPr>
                <p:cNvPr id="88121" name="Line 72"/>
                <p:cNvSpPr/>
                <p:nvPr/>
              </p:nvSpPr>
              <p:spPr>
                <a:xfrm>
                  <a:off x="1170" y="703"/>
                  <a:ext cx="0" cy="1379"/>
                </a:xfrm>
                <a:prstGeom prst="line">
                  <a:avLst/>
                </a:prstGeom>
                <a:ln w="9525" cap="flat" cmpd="sng">
                  <a:solidFill>
                    <a:schemeClr val="tx1"/>
                  </a:solidFill>
                  <a:prstDash val="solid"/>
                  <a:headEnd type="none" w="med" len="med"/>
                  <a:tailEnd type="none" w="med" len="med"/>
                </a:ln>
              </p:spPr>
            </p:sp>
            <p:sp>
              <p:nvSpPr>
                <p:cNvPr id="88122" name="Line 73"/>
                <p:cNvSpPr/>
                <p:nvPr/>
              </p:nvSpPr>
              <p:spPr>
                <a:xfrm>
                  <a:off x="1503" y="702"/>
                  <a:ext cx="0" cy="1379"/>
                </a:xfrm>
                <a:prstGeom prst="line">
                  <a:avLst/>
                </a:prstGeom>
                <a:ln w="9525" cap="flat" cmpd="sng">
                  <a:solidFill>
                    <a:schemeClr val="tx1"/>
                  </a:solidFill>
                  <a:prstDash val="solid"/>
                  <a:headEnd type="none" w="med" len="med"/>
                  <a:tailEnd type="none" w="med" len="med"/>
                </a:ln>
              </p:spPr>
            </p:sp>
          </p:grpSp>
        </p:grpSp>
        <p:sp>
          <p:nvSpPr>
            <p:cNvPr id="88109" name="Text Box 74"/>
            <p:cNvSpPr txBox="1"/>
            <p:nvPr/>
          </p:nvSpPr>
          <p:spPr>
            <a:xfrm>
              <a:off x="3098" y="688"/>
              <a:ext cx="254" cy="41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0" name="Line 75"/>
            <p:cNvSpPr/>
            <p:nvPr/>
          </p:nvSpPr>
          <p:spPr>
            <a:xfrm>
              <a:off x="2401" y="1414"/>
              <a:ext cx="1277" cy="0"/>
            </a:xfrm>
            <a:prstGeom prst="line">
              <a:avLst/>
            </a:prstGeom>
            <a:ln w="9525" cap="flat" cmpd="sng">
              <a:solidFill>
                <a:schemeClr val="tx1"/>
              </a:solidFill>
              <a:prstDash val="solid"/>
              <a:headEnd type="none" w="med" len="med"/>
              <a:tailEnd type="none" w="med" len="med"/>
            </a:ln>
          </p:spPr>
        </p:sp>
        <p:sp>
          <p:nvSpPr>
            <p:cNvPr id="88111" name="Line 76"/>
            <p:cNvSpPr/>
            <p:nvPr/>
          </p:nvSpPr>
          <p:spPr>
            <a:xfrm>
              <a:off x="2401" y="1769"/>
              <a:ext cx="1277" cy="0"/>
            </a:xfrm>
            <a:prstGeom prst="line">
              <a:avLst/>
            </a:prstGeom>
            <a:ln w="9525" cap="flat" cmpd="sng">
              <a:solidFill>
                <a:schemeClr val="tx1"/>
              </a:solidFill>
              <a:prstDash val="solid"/>
              <a:headEnd type="none" w="med" len="med"/>
              <a:tailEnd type="none" w="med" len="med"/>
            </a:ln>
          </p:spPr>
        </p:sp>
        <p:sp>
          <p:nvSpPr>
            <p:cNvPr id="88112" name="Rectangle 77"/>
            <p:cNvSpPr/>
            <p:nvPr/>
          </p:nvSpPr>
          <p:spPr>
            <a:xfrm>
              <a:off x="2753" y="1776"/>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3" name="Rectangle 78"/>
            <p:cNvSpPr/>
            <p:nvPr/>
          </p:nvSpPr>
          <p:spPr>
            <a:xfrm>
              <a:off x="3099" y="1775"/>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4" name="Rectangle 79"/>
            <p:cNvSpPr/>
            <p:nvPr/>
          </p:nvSpPr>
          <p:spPr>
            <a:xfrm>
              <a:off x="2454" y="1064"/>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5" name="Rectangle 80"/>
            <p:cNvSpPr/>
            <p:nvPr/>
          </p:nvSpPr>
          <p:spPr>
            <a:xfrm>
              <a:off x="3410" y="1074"/>
              <a:ext cx="246" cy="353"/>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6" name="Rectangle 81"/>
            <p:cNvSpPr/>
            <p:nvPr/>
          </p:nvSpPr>
          <p:spPr>
            <a:xfrm>
              <a:off x="3410" y="1431"/>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117" name="Rectangle 82"/>
            <p:cNvSpPr/>
            <p:nvPr/>
          </p:nvSpPr>
          <p:spPr>
            <a:xfrm>
              <a:off x="2465" y="1431"/>
              <a:ext cx="245"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88069" name="Group 119"/>
          <p:cNvGrpSpPr/>
          <p:nvPr/>
        </p:nvGrpSpPr>
        <p:grpSpPr>
          <a:xfrm>
            <a:off x="5276850" y="2908300"/>
            <a:ext cx="2894013" cy="2938463"/>
            <a:chOff x="3734" y="245"/>
            <a:chExt cx="1963" cy="1994"/>
          </a:xfrm>
        </p:grpSpPr>
        <p:sp>
          <p:nvSpPr>
            <p:cNvPr id="88071" name="AutoShape 112"/>
            <p:cNvSpPr/>
            <p:nvPr/>
          </p:nvSpPr>
          <p:spPr>
            <a:xfrm>
              <a:off x="4301" y="1467"/>
              <a:ext cx="1166" cy="255"/>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072" name="AutoShape 111"/>
            <p:cNvSpPr/>
            <p:nvPr/>
          </p:nvSpPr>
          <p:spPr>
            <a:xfrm>
              <a:off x="4623" y="745"/>
              <a:ext cx="555" cy="1322"/>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8073" name="Line 85"/>
            <p:cNvSpPr/>
            <p:nvPr/>
          </p:nvSpPr>
          <p:spPr>
            <a:xfrm flipH="1" flipV="1">
              <a:off x="4014" y="458"/>
              <a:ext cx="244" cy="244"/>
            </a:xfrm>
            <a:prstGeom prst="line">
              <a:avLst/>
            </a:prstGeom>
            <a:ln w="12700" cap="flat" cmpd="sng">
              <a:solidFill>
                <a:schemeClr val="tx1"/>
              </a:solidFill>
              <a:prstDash val="solid"/>
              <a:headEnd type="none" w="med" len="med"/>
              <a:tailEnd type="none" w="med" len="med"/>
            </a:ln>
          </p:spPr>
        </p:sp>
        <p:sp>
          <p:nvSpPr>
            <p:cNvPr id="88074" name="Line 86"/>
            <p:cNvSpPr/>
            <p:nvPr/>
          </p:nvSpPr>
          <p:spPr>
            <a:xfrm>
              <a:off x="4257" y="1058"/>
              <a:ext cx="1277" cy="0"/>
            </a:xfrm>
            <a:prstGeom prst="line">
              <a:avLst/>
            </a:prstGeom>
            <a:ln w="9525" cap="flat" cmpd="sng">
              <a:solidFill>
                <a:schemeClr val="tx1"/>
              </a:solidFill>
              <a:prstDash val="solid"/>
              <a:headEnd type="none" w="med" len="med"/>
              <a:tailEnd type="none" w="med" len="med"/>
            </a:ln>
          </p:spPr>
        </p:sp>
        <p:sp>
          <p:nvSpPr>
            <p:cNvPr id="88075" name="Text Box 87"/>
            <p:cNvSpPr txBox="1"/>
            <p:nvPr/>
          </p:nvSpPr>
          <p:spPr>
            <a:xfrm>
              <a:off x="4245" y="401"/>
              <a:ext cx="1452" cy="352"/>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88076" name="Text Box 88"/>
            <p:cNvSpPr txBox="1"/>
            <p:nvPr/>
          </p:nvSpPr>
          <p:spPr>
            <a:xfrm>
              <a:off x="3922" y="668"/>
              <a:ext cx="374" cy="1571"/>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88077" name="Text Box 89"/>
            <p:cNvSpPr txBox="1"/>
            <p:nvPr/>
          </p:nvSpPr>
          <p:spPr>
            <a:xfrm>
              <a:off x="4000" y="245"/>
              <a:ext cx="420" cy="352"/>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88078" name="Text Box 90"/>
            <p:cNvSpPr txBox="1"/>
            <p:nvPr/>
          </p:nvSpPr>
          <p:spPr>
            <a:xfrm>
              <a:off x="3734" y="423"/>
              <a:ext cx="460" cy="352"/>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grpSp>
          <p:nvGrpSpPr>
            <p:cNvPr id="88079" name="Group 92"/>
            <p:cNvGrpSpPr/>
            <p:nvPr/>
          </p:nvGrpSpPr>
          <p:grpSpPr>
            <a:xfrm>
              <a:off x="4243" y="702"/>
              <a:ext cx="1281" cy="1403"/>
              <a:chOff x="520" y="702"/>
              <a:chExt cx="1281" cy="1403"/>
            </a:xfrm>
          </p:grpSpPr>
          <p:sp>
            <p:nvSpPr>
              <p:cNvPr id="88092" name="Rectangle 93"/>
              <p:cNvSpPr/>
              <p:nvPr/>
            </p:nvSpPr>
            <p:spPr>
              <a:xfrm>
                <a:off x="520" y="702"/>
                <a:ext cx="1281" cy="14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8093" name="Group 94"/>
              <p:cNvGrpSpPr/>
              <p:nvPr/>
            </p:nvGrpSpPr>
            <p:grpSpPr>
              <a:xfrm>
                <a:off x="858" y="702"/>
                <a:ext cx="645" cy="1403"/>
                <a:chOff x="858" y="702"/>
                <a:chExt cx="645" cy="1380"/>
              </a:xfrm>
            </p:grpSpPr>
            <p:sp>
              <p:nvSpPr>
                <p:cNvPr id="88094" name="Line 95"/>
                <p:cNvSpPr/>
                <p:nvPr/>
              </p:nvSpPr>
              <p:spPr>
                <a:xfrm>
                  <a:off x="858" y="703"/>
                  <a:ext cx="0" cy="1379"/>
                </a:xfrm>
                <a:prstGeom prst="line">
                  <a:avLst/>
                </a:prstGeom>
                <a:ln w="9525" cap="flat" cmpd="sng">
                  <a:solidFill>
                    <a:schemeClr val="tx1"/>
                  </a:solidFill>
                  <a:prstDash val="solid"/>
                  <a:headEnd type="none" w="med" len="med"/>
                  <a:tailEnd type="none" w="med" len="med"/>
                </a:ln>
              </p:spPr>
            </p:sp>
            <p:sp>
              <p:nvSpPr>
                <p:cNvPr id="88095" name="Line 96"/>
                <p:cNvSpPr/>
                <p:nvPr/>
              </p:nvSpPr>
              <p:spPr>
                <a:xfrm>
                  <a:off x="1170" y="703"/>
                  <a:ext cx="0" cy="1379"/>
                </a:xfrm>
                <a:prstGeom prst="line">
                  <a:avLst/>
                </a:prstGeom>
                <a:ln w="9525" cap="flat" cmpd="sng">
                  <a:solidFill>
                    <a:schemeClr val="tx1"/>
                  </a:solidFill>
                  <a:prstDash val="solid"/>
                  <a:headEnd type="none" w="med" len="med"/>
                  <a:tailEnd type="none" w="med" len="med"/>
                </a:ln>
              </p:spPr>
            </p:sp>
            <p:sp>
              <p:nvSpPr>
                <p:cNvPr id="88096" name="Line 97"/>
                <p:cNvSpPr/>
                <p:nvPr/>
              </p:nvSpPr>
              <p:spPr>
                <a:xfrm>
                  <a:off x="1503" y="702"/>
                  <a:ext cx="0" cy="1379"/>
                </a:xfrm>
                <a:prstGeom prst="line">
                  <a:avLst/>
                </a:prstGeom>
                <a:ln w="9525" cap="flat" cmpd="sng">
                  <a:solidFill>
                    <a:schemeClr val="tx1"/>
                  </a:solidFill>
                  <a:prstDash val="solid"/>
                  <a:headEnd type="none" w="med" len="med"/>
                  <a:tailEnd type="none" w="med" len="med"/>
                </a:ln>
              </p:spPr>
            </p:sp>
          </p:grpSp>
        </p:grpSp>
        <p:sp>
          <p:nvSpPr>
            <p:cNvPr id="88080" name="Line 99"/>
            <p:cNvSpPr/>
            <p:nvPr/>
          </p:nvSpPr>
          <p:spPr>
            <a:xfrm>
              <a:off x="4257" y="1414"/>
              <a:ext cx="1277" cy="0"/>
            </a:xfrm>
            <a:prstGeom prst="line">
              <a:avLst/>
            </a:prstGeom>
            <a:ln w="9525" cap="flat" cmpd="sng">
              <a:solidFill>
                <a:schemeClr val="tx1"/>
              </a:solidFill>
              <a:prstDash val="solid"/>
              <a:headEnd type="none" w="med" len="med"/>
              <a:tailEnd type="none" w="med" len="med"/>
            </a:ln>
          </p:spPr>
        </p:sp>
        <p:sp>
          <p:nvSpPr>
            <p:cNvPr id="88081" name="Line 100"/>
            <p:cNvSpPr/>
            <p:nvPr/>
          </p:nvSpPr>
          <p:spPr>
            <a:xfrm>
              <a:off x="4257" y="1769"/>
              <a:ext cx="1277" cy="0"/>
            </a:xfrm>
            <a:prstGeom prst="line">
              <a:avLst/>
            </a:prstGeom>
            <a:ln w="9525" cap="flat" cmpd="sng">
              <a:solidFill>
                <a:schemeClr val="tx1"/>
              </a:solidFill>
              <a:prstDash val="solid"/>
              <a:headEnd type="none" w="med" len="med"/>
              <a:tailEnd type="none" w="med" len="med"/>
            </a:ln>
          </p:spPr>
        </p:sp>
        <p:sp>
          <p:nvSpPr>
            <p:cNvPr id="88082" name="Rectangle 101"/>
            <p:cNvSpPr/>
            <p:nvPr/>
          </p:nvSpPr>
          <p:spPr>
            <a:xfrm>
              <a:off x="4276" y="1432"/>
              <a:ext cx="245"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3" name="Rectangle 102"/>
            <p:cNvSpPr/>
            <p:nvPr/>
          </p:nvSpPr>
          <p:spPr>
            <a:xfrm>
              <a:off x="5266" y="1431"/>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4" name="Rectangle 103"/>
            <p:cNvSpPr/>
            <p:nvPr/>
          </p:nvSpPr>
          <p:spPr>
            <a:xfrm>
              <a:off x="4621" y="1064"/>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5" name="Rectangle 104"/>
            <p:cNvSpPr/>
            <p:nvPr/>
          </p:nvSpPr>
          <p:spPr>
            <a:xfrm>
              <a:off x="4955" y="1074"/>
              <a:ext cx="246" cy="353"/>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6" name="Rectangle 105"/>
            <p:cNvSpPr/>
            <p:nvPr/>
          </p:nvSpPr>
          <p:spPr>
            <a:xfrm>
              <a:off x="4955" y="1431"/>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7" name="Rectangle 106"/>
            <p:cNvSpPr/>
            <p:nvPr/>
          </p:nvSpPr>
          <p:spPr>
            <a:xfrm>
              <a:off x="4632" y="1431"/>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8" name="Text Box 107"/>
            <p:cNvSpPr txBox="1"/>
            <p:nvPr/>
          </p:nvSpPr>
          <p:spPr>
            <a:xfrm>
              <a:off x="4621" y="688"/>
              <a:ext cx="255" cy="41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89" name="Text Box 108"/>
            <p:cNvSpPr txBox="1"/>
            <p:nvPr/>
          </p:nvSpPr>
          <p:spPr>
            <a:xfrm>
              <a:off x="4953" y="688"/>
              <a:ext cx="254" cy="41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90" name="Rectangle 109"/>
            <p:cNvSpPr/>
            <p:nvPr/>
          </p:nvSpPr>
          <p:spPr>
            <a:xfrm>
              <a:off x="4607" y="1776"/>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8091" name="Rectangle 110"/>
            <p:cNvSpPr/>
            <p:nvPr/>
          </p:nvSpPr>
          <p:spPr>
            <a:xfrm>
              <a:off x="4954" y="1775"/>
              <a:ext cx="246" cy="35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88070" name="Text Box 135"/>
          <p:cNvSpPr txBox="1"/>
          <p:nvPr/>
        </p:nvSpPr>
        <p:spPr>
          <a:xfrm>
            <a:off x="2273300" y="5899150"/>
            <a:ext cx="4794250" cy="519113"/>
          </a:xfrm>
          <a:prstGeom prst="rect">
            <a:avLst/>
          </a:prstGeom>
          <a:noFill/>
          <a:ln w="9525">
            <a:noFill/>
          </a:ln>
        </p:spPr>
        <p:txBody>
          <a:bodyPr wrap="none">
            <a:spAutoFit/>
          </a:bodyPr>
          <a:p>
            <a:r>
              <a:rPr lang="zh-CN" altLang="en-US" dirty="0">
                <a:latin typeface="Times New Roman" panose="02020603050405020304" pitchFamily="18" charset="0"/>
              </a:rPr>
              <a:t>四变量卡诺图的典型合并情况</a:t>
            </a:r>
            <a:endParaRPr lang="zh-CN" altLang="en-US"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7" name="Rectangle 3"/>
          <p:cNvSpPr>
            <a:spLocks noGrp="1"/>
          </p:cNvSpPr>
          <p:nvPr>
            <p:ph idx="1"/>
          </p:nvPr>
        </p:nvSpPr>
        <p:spPr>
          <a:xfrm>
            <a:off x="714375" y="1457325"/>
            <a:ext cx="7924800" cy="1905000"/>
          </a:xfrm>
          <a:ln/>
        </p:spPr>
        <p:txBody>
          <a:bodyPr vert="horz" wrap="square" lIns="91440" tIns="45720" rIns="91440" bIns="45720" anchor="t" anchorCtr="0"/>
          <a:p>
            <a:pPr>
              <a:buNone/>
            </a:pPr>
            <a:r>
              <a:rPr lang="zh-CN" altLang="en-US" sz="2800" b="1" dirty="0"/>
              <a:t>情况</a:t>
            </a:r>
            <a:r>
              <a:rPr lang="en-US" altLang="zh-CN" sz="2800" b="1" dirty="0"/>
              <a:t>1</a:t>
            </a:r>
            <a:r>
              <a:rPr lang="zh-CN" altLang="en-US" sz="2800" b="1" dirty="0"/>
              <a:t>：</a:t>
            </a:r>
            <a:r>
              <a:rPr lang="zh-CN" altLang="en-US" sz="2800" b="1" dirty="0">
                <a:solidFill>
                  <a:srgbClr val="059508"/>
                </a:solidFill>
              </a:rPr>
              <a:t>两个</a:t>
            </a:r>
            <a:r>
              <a:rPr lang="zh-CN" altLang="en-US" sz="2800" dirty="0"/>
              <a:t>小方格</a:t>
            </a:r>
            <a:r>
              <a:rPr lang="zh-CN" altLang="en-US" sz="2800" u="sng" dirty="0"/>
              <a:t>相邻</a:t>
            </a:r>
            <a:r>
              <a:rPr lang="en-US" altLang="zh-CN" sz="2800" dirty="0"/>
              <a:t>, </a:t>
            </a:r>
            <a:r>
              <a:rPr lang="zh-CN" altLang="en-US" sz="2800" dirty="0"/>
              <a:t>或处于</a:t>
            </a:r>
            <a:r>
              <a:rPr lang="zh-CN" altLang="en-US" sz="2800" u="sng" dirty="0"/>
              <a:t>某行</a:t>
            </a:r>
            <a:r>
              <a:rPr lang="en-US" altLang="zh-CN" sz="2800" u="sng" dirty="0"/>
              <a:t>(</a:t>
            </a:r>
            <a:r>
              <a:rPr lang="zh-CN" altLang="en-US" sz="2800" u="sng" dirty="0"/>
              <a:t>列</a:t>
            </a:r>
            <a:r>
              <a:rPr lang="en-US" altLang="zh-CN" sz="2800" u="sng" dirty="0"/>
              <a:t>)</a:t>
            </a:r>
            <a:r>
              <a:rPr lang="zh-CN" altLang="en-US" sz="2800" u="sng" dirty="0"/>
              <a:t>两端</a:t>
            </a:r>
            <a:r>
              <a:rPr lang="zh-CN" altLang="en-US" sz="2800" dirty="0"/>
              <a:t>时，所代表的最小项可以合并，合并后可消去</a:t>
            </a:r>
            <a:r>
              <a:rPr lang="zh-CN" altLang="en-US" sz="2800" b="1" dirty="0">
                <a:solidFill>
                  <a:srgbClr val="CC0000"/>
                </a:solidFill>
              </a:rPr>
              <a:t>一</a:t>
            </a:r>
            <a:r>
              <a:rPr lang="zh-CN" altLang="en-US" sz="2800" dirty="0"/>
              <a:t>个变量。</a:t>
            </a:r>
            <a:endParaRPr lang="zh-CN" altLang="en-US" sz="2800" dirty="0"/>
          </a:p>
        </p:txBody>
      </p:sp>
      <p:grpSp>
        <p:nvGrpSpPr>
          <p:cNvPr id="2" name="Group 4"/>
          <p:cNvGrpSpPr/>
          <p:nvPr/>
        </p:nvGrpSpPr>
        <p:grpSpPr>
          <a:xfrm>
            <a:off x="250825" y="3286125"/>
            <a:ext cx="8750300" cy="2590800"/>
            <a:chOff x="140" y="2448"/>
            <a:chExt cx="5512" cy="1632"/>
          </a:xfrm>
        </p:grpSpPr>
        <p:sp>
          <p:nvSpPr>
            <p:cNvPr id="89092" name="Text Box 5"/>
            <p:cNvSpPr txBox="1"/>
            <p:nvPr/>
          </p:nvSpPr>
          <p:spPr>
            <a:xfrm>
              <a:off x="1392" y="3792"/>
              <a:ext cx="3072" cy="288"/>
            </a:xfrm>
            <a:prstGeom prst="rect">
              <a:avLst/>
            </a:prstGeom>
            <a:noFill/>
            <a:ln w="9525">
              <a:noFill/>
            </a:ln>
          </p:spPr>
          <p:txBody>
            <a:bodyPr>
              <a:spAutoFit/>
            </a:bodyPr>
            <a:p>
              <a:r>
                <a:rPr lang="zh-CN" altLang="en-US" sz="2400" dirty="0">
                  <a:latin typeface="楷体_GB2312" pitchFamily="49" charset="-122"/>
                  <a:ea typeface="楷体_GB2312" pitchFamily="49" charset="-122"/>
                </a:rPr>
                <a:t>     两个相邻最小项合并的情况</a:t>
              </a:r>
              <a:endParaRPr lang="zh-CN" altLang="en-US" sz="1800" dirty="0">
                <a:latin typeface="楷体_GB2312" pitchFamily="49" charset="-122"/>
                <a:ea typeface="楷体_GB2312" pitchFamily="49" charset="-122"/>
              </a:endParaRPr>
            </a:p>
          </p:txBody>
        </p:sp>
        <p:grpSp>
          <p:nvGrpSpPr>
            <p:cNvPr id="89093" name="Group 6"/>
            <p:cNvGrpSpPr/>
            <p:nvPr/>
          </p:nvGrpSpPr>
          <p:grpSpPr>
            <a:xfrm>
              <a:off x="140" y="2592"/>
              <a:ext cx="1348" cy="1152"/>
              <a:chOff x="668" y="2592"/>
              <a:chExt cx="1348" cy="1152"/>
            </a:xfrm>
          </p:grpSpPr>
          <p:sp>
            <p:nvSpPr>
              <p:cNvPr id="89166" name="Text Box 7"/>
              <p:cNvSpPr txBox="1"/>
              <p:nvPr/>
            </p:nvSpPr>
            <p:spPr>
              <a:xfrm>
                <a:off x="1104" y="2592"/>
                <a:ext cx="255" cy="288"/>
              </a:xfrm>
              <a:prstGeom prst="rect">
                <a:avLst/>
              </a:prstGeom>
              <a:noFill/>
              <a:ln w="9525">
                <a:noFill/>
              </a:ln>
            </p:spPr>
            <p:txBody>
              <a:bodyPr wrap="none">
                <a:spAutoFit/>
              </a:bodyPr>
              <a:p>
                <a:pPr algn="ctr"/>
                <a:r>
                  <a:rPr lang="en-US" altLang="zh-CN" sz="2400" dirty="0">
                    <a:latin typeface="Times New Roman" panose="02020603050405020304" pitchFamily="18" charset="0"/>
                  </a:rPr>
                  <a:t>A</a:t>
                </a:r>
                <a:endParaRPr lang="en-US" altLang="zh-CN" sz="1800" dirty="0">
                  <a:latin typeface="Garamond" panose="02020404030301010803" pitchFamily="18" charset="0"/>
                </a:endParaRPr>
              </a:p>
            </p:txBody>
          </p:sp>
          <p:grpSp>
            <p:nvGrpSpPr>
              <p:cNvPr id="89167" name="Group 8"/>
              <p:cNvGrpSpPr/>
              <p:nvPr/>
            </p:nvGrpSpPr>
            <p:grpSpPr>
              <a:xfrm>
                <a:off x="1056" y="2784"/>
                <a:ext cx="960" cy="960"/>
                <a:chOff x="1056" y="2736"/>
                <a:chExt cx="960" cy="960"/>
              </a:xfrm>
            </p:grpSpPr>
            <p:sp>
              <p:nvSpPr>
                <p:cNvPr id="89195" name="Rectangle 9"/>
                <p:cNvSpPr/>
                <p:nvPr/>
              </p:nvSpPr>
              <p:spPr>
                <a:xfrm>
                  <a:off x="1248" y="2928"/>
                  <a:ext cx="768" cy="768"/>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96" name="Line 10"/>
                <p:cNvSpPr/>
                <p:nvPr/>
              </p:nvSpPr>
              <p:spPr>
                <a:xfrm>
                  <a:off x="1248" y="3312"/>
                  <a:ext cx="768" cy="0"/>
                </a:xfrm>
                <a:prstGeom prst="line">
                  <a:avLst/>
                </a:prstGeom>
                <a:ln w="9525" cap="flat" cmpd="sng">
                  <a:solidFill>
                    <a:schemeClr val="tx1"/>
                  </a:solidFill>
                  <a:prstDash val="solid"/>
                  <a:headEnd type="none" w="med" len="med"/>
                  <a:tailEnd type="none" w="med" len="med"/>
                </a:ln>
              </p:spPr>
            </p:sp>
            <p:sp>
              <p:nvSpPr>
                <p:cNvPr id="89197" name="Line 11"/>
                <p:cNvSpPr/>
                <p:nvPr/>
              </p:nvSpPr>
              <p:spPr>
                <a:xfrm>
                  <a:off x="1632" y="2928"/>
                  <a:ext cx="0" cy="768"/>
                </a:xfrm>
                <a:prstGeom prst="line">
                  <a:avLst/>
                </a:prstGeom>
                <a:ln w="9525" cap="flat" cmpd="sng">
                  <a:solidFill>
                    <a:schemeClr val="tx1"/>
                  </a:solidFill>
                  <a:prstDash val="solid"/>
                  <a:headEnd type="none" w="med" len="med"/>
                  <a:tailEnd type="none" w="med" len="med"/>
                </a:ln>
              </p:spPr>
            </p:sp>
            <p:sp>
              <p:nvSpPr>
                <p:cNvPr id="89198" name="Line 12"/>
                <p:cNvSpPr/>
                <p:nvPr/>
              </p:nvSpPr>
              <p:spPr>
                <a:xfrm flipH="1" flipV="1">
                  <a:off x="1056" y="2736"/>
                  <a:ext cx="192" cy="192"/>
                </a:xfrm>
                <a:prstGeom prst="line">
                  <a:avLst/>
                </a:prstGeom>
                <a:ln w="9525" cap="flat" cmpd="sng">
                  <a:solidFill>
                    <a:schemeClr val="tx1"/>
                  </a:solidFill>
                  <a:prstDash val="solid"/>
                  <a:headEnd type="none" w="med" len="med"/>
                  <a:tailEnd type="none" w="med" len="med"/>
                </a:ln>
              </p:spPr>
            </p:sp>
          </p:grpSp>
          <p:sp>
            <p:nvSpPr>
              <p:cNvPr id="89168" name="Text Box 13"/>
              <p:cNvSpPr txBox="1"/>
              <p:nvPr/>
            </p:nvSpPr>
            <p:spPr>
              <a:xfrm>
                <a:off x="1344"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69" name="Text Box 14"/>
              <p:cNvSpPr txBox="1"/>
              <p:nvPr/>
            </p:nvSpPr>
            <p:spPr>
              <a:xfrm>
                <a:off x="1344"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70" name="Text Box 15"/>
              <p:cNvSpPr txBox="1"/>
              <p:nvPr/>
            </p:nvSpPr>
            <p:spPr>
              <a:xfrm>
                <a:off x="1708"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71" name="Text Box 16"/>
              <p:cNvSpPr txBox="1"/>
              <p:nvPr/>
            </p:nvSpPr>
            <p:spPr>
              <a:xfrm>
                <a:off x="1708"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72" name="Text Box 17"/>
              <p:cNvSpPr txBox="1"/>
              <p:nvPr/>
            </p:nvSpPr>
            <p:spPr>
              <a:xfrm>
                <a:off x="912" y="2784"/>
                <a:ext cx="244" cy="288"/>
              </a:xfrm>
              <a:prstGeom prst="rect">
                <a:avLst/>
              </a:prstGeom>
              <a:noFill/>
              <a:ln w="9525">
                <a:noFill/>
              </a:ln>
            </p:spPr>
            <p:txBody>
              <a:bodyPr wrap="none">
                <a:spAutoFit/>
              </a:bodyPr>
              <a:p>
                <a:pPr algn="ctr"/>
                <a:r>
                  <a:rPr lang="en-US" altLang="zh-CN" sz="2400" dirty="0">
                    <a:latin typeface="Times New Roman" panose="02020603050405020304" pitchFamily="18" charset="0"/>
                  </a:rPr>
                  <a:t>B</a:t>
                </a:r>
                <a:endParaRPr lang="en-US" altLang="zh-CN" sz="1800" dirty="0">
                  <a:latin typeface="Garamond" panose="02020404030301010803" pitchFamily="18" charset="0"/>
                </a:endParaRPr>
              </a:p>
            </p:txBody>
          </p:sp>
          <p:sp>
            <p:nvSpPr>
              <p:cNvPr id="89173" name="Text Box 18"/>
              <p:cNvSpPr txBox="1"/>
              <p:nvPr/>
            </p:nvSpPr>
            <p:spPr>
              <a:xfrm>
                <a:off x="1008"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74" name="Text Box 19"/>
              <p:cNvSpPr txBox="1"/>
              <p:nvPr/>
            </p:nvSpPr>
            <p:spPr>
              <a:xfrm>
                <a:off x="1008"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75" name="Text Box 20"/>
              <p:cNvSpPr txBox="1"/>
              <p:nvPr/>
            </p:nvSpPr>
            <p:spPr>
              <a:xfrm>
                <a:off x="1728"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76" name="Text Box 21"/>
              <p:cNvSpPr txBox="1"/>
              <p:nvPr/>
            </p:nvSpPr>
            <p:spPr>
              <a:xfrm>
                <a:off x="1344"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77" name="AutoShape 22"/>
              <p:cNvSpPr/>
              <p:nvPr/>
            </p:nvSpPr>
            <p:spPr>
              <a:xfrm>
                <a:off x="1344" y="3456"/>
                <a:ext cx="576" cy="192"/>
              </a:xfrm>
              <a:prstGeom prst="flowChartTerminator">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9178" name="Group 23"/>
              <p:cNvGrpSpPr/>
              <p:nvPr/>
            </p:nvGrpSpPr>
            <p:grpSpPr>
              <a:xfrm>
                <a:off x="1056" y="2784"/>
                <a:ext cx="960" cy="960"/>
                <a:chOff x="1056" y="2736"/>
                <a:chExt cx="960" cy="960"/>
              </a:xfrm>
            </p:grpSpPr>
            <p:sp>
              <p:nvSpPr>
                <p:cNvPr id="89191" name="Rectangle 24"/>
                <p:cNvSpPr/>
                <p:nvPr/>
              </p:nvSpPr>
              <p:spPr>
                <a:xfrm>
                  <a:off x="1248" y="2928"/>
                  <a:ext cx="768" cy="768"/>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92" name="Line 25"/>
                <p:cNvSpPr/>
                <p:nvPr/>
              </p:nvSpPr>
              <p:spPr>
                <a:xfrm>
                  <a:off x="1248" y="3312"/>
                  <a:ext cx="768" cy="0"/>
                </a:xfrm>
                <a:prstGeom prst="line">
                  <a:avLst/>
                </a:prstGeom>
                <a:ln w="9525" cap="flat" cmpd="sng">
                  <a:solidFill>
                    <a:schemeClr val="tx1"/>
                  </a:solidFill>
                  <a:prstDash val="solid"/>
                  <a:headEnd type="none" w="med" len="med"/>
                  <a:tailEnd type="none" w="med" len="med"/>
                </a:ln>
              </p:spPr>
            </p:sp>
            <p:sp>
              <p:nvSpPr>
                <p:cNvPr id="89193" name="Line 26"/>
                <p:cNvSpPr/>
                <p:nvPr/>
              </p:nvSpPr>
              <p:spPr>
                <a:xfrm>
                  <a:off x="1632" y="2928"/>
                  <a:ext cx="0" cy="768"/>
                </a:xfrm>
                <a:prstGeom prst="line">
                  <a:avLst/>
                </a:prstGeom>
                <a:ln w="9525" cap="flat" cmpd="sng">
                  <a:solidFill>
                    <a:schemeClr val="tx1"/>
                  </a:solidFill>
                  <a:prstDash val="solid"/>
                  <a:headEnd type="none" w="med" len="med"/>
                  <a:tailEnd type="none" w="med" len="med"/>
                </a:ln>
              </p:spPr>
            </p:sp>
            <p:sp>
              <p:nvSpPr>
                <p:cNvPr id="89194" name="Line 27"/>
                <p:cNvSpPr/>
                <p:nvPr/>
              </p:nvSpPr>
              <p:spPr>
                <a:xfrm flipH="1" flipV="1">
                  <a:off x="1056" y="2736"/>
                  <a:ext cx="192" cy="192"/>
                </a:xfrm>
                <a:prstGeom prst="line">
                  <a:avLst/>
                </a:prstGeom>
                <a:ln w="9525" cap="flat" cmpd="sng">
                  <a:solidFill>
                    <a:schemeClr val="tx1"/>
                  </a:solidFill>
                  <a:prstDash val="solid"/>
                  <a:headEnd type="none" w="med" len="med"/>
                  <a:tailEnd type="none" w="med" len="med"/>
                </a:ln>
              </p:spPr>
            </p:sp>
          </p:grpSp>
          <p:sp>
            <p:nvSpPr>
              <p:cNvPr id="89179" name="Text Box 28"/>
              <p:cNvSpPr txBox="1"/>
              <p:nvPr/>
            </p:nvSpPr>
            <p:spPr>
              <a:xfrm>
                <a:off x="1344"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80" name="Text Box 29"/>
              <p:cNvSpPr txBox="1"/>
              <p:nvPr/>
            </p:nvSpPr>
            <p:spPr>
              <a:xfrm>
                <a:off x="1344"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81" name="Text Box 30"/>
              <p:cNvSpPr txBox="1"/>
              <p:nvPr/>
            </p:nvSpPr>
            <p:spPr>
              <a:xfrm>
                <a:off x="1708"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82" name="Text Box 31"/>
              <p:cNvSpPr txBox="1"/>
              <p:nvPr/>
            </p:nvSpPr>
            <p:spPr>
              <a:xfrm>
                <a:off x="1708"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83" name="Text Box 32"/>
              <p:cNvSpPr txBox="1"/>
              <p:nvPr/>
            </p:nvSpPr>
            <p:spPr>
              <a:xfrm>
                <a:off x="912" y="2784"/>
                <a:ext cx="244" cy="288"/>
              </a:xfrm>
              <a:prstGeom prst="rect">
                <a:avLst/>
              </a:prstGeom>
              <a:noFill/>
              <a:ln w="9525">
                <a:noFill/>
              </a:ln>
            </p:spPr>
            <p:txBody>
              <a:bodyPr wrap="none">
                <a:spAutoFit/>
              </a:bodyPr>
              <a:p>
                <a:pPr algn="ctr"/>
                <a:r>
                  <a:rPr lang="en-US" altLang="zh-CN" sz="2400" dirty="0">
                    <a:latin typeface="Times New Roman" panose="02020603050405020304" pitchFamily="18" charset="0"/>
                  </a:rPr>
                  <a:t>B</a:t>
                </a:r>
                <a:endParaRPr lang="en-US" altLang="zh-CN" sz="1800" dirty="0">
                  <a:latin typeface="Garamond" panose="02020404030301010803" pitchFamily="18" charset="0"/>
                </a:endParaRPr>
              </a:p>
            </p:txBody>
          </p:sp>
          <p:sp>
            <p:nvSpPr>
              <p:cNvPr id="89184" name="Text Box 33"/>
              <p:cNvSpPr txBox="1"/>
              <p:nvPr/>
            </p:nvSpPr>
            <p:spPr>
              <a:xfrm>
                <a:off x="1008"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85" name="Text Box 34"/>
              <p:cNvSpPr txBox="1"/>
              <p:nvPr/>
            </p:nvSpPr>
            <p:spPr>
              <a:xfrm>
                <a:off x="1008"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86" name="Text Box 35"/>
              <p:cNvSpPr txBox="1"/>
              <p:nvPr/>
            </p:nvSpPr>
            <p:spPr>
              <a:xfrm>
                <a:off x="1728"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87" name="Text Box 36"/>
              <p:cNvSpPr txBox="1"/>
              <p:nvPr/>
            </p:nvSpPr>
            <p:spPr>
              <a:xfrm>
                <a:off x="1344"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88" name="AutoShape 37"/>
              <p:cNvSpPr/>
              <p:nvPr/>
            </p:nvSpPr>
            <p:spPr>
              <a:xfrm>
                <a:off x="1344" y="3456"/>
                <a:ext cx="576" cy="192"/>
              </a:xfrm>
              <a:prstGeom prst="flowChartTerminator">
                <a:avLst/>
              </a:prstGeom>
              <a:noFill/>
              <a:ln w="9525" cap="flat" cmpd="sng">
                <a:solidFill>
                  <a:schemeClr val="tx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89" name="Line 38"/>
              <p:cNvSpPr/>
              <p:nvPr/>
            </p:nvSpPr>
            <p:spPr>
              <a:xfrm flipH="1" flipV="1">
                <a:off x="864" y="3227"/>
                <a:ext cx="480" cy="277"/>
              </a:xfrm>
              <a:prstGeom prst="line">
                <a:avLst/>
              </a:prstGeom>
              <a:ln w="9525" cap="flat" cmpd="sng">
                <a:solidFill>
                  <a:schemeClr val="tx2"/>
                </a:solidFill>
                <a:prstDash val="solid"/>
                <a:headEnd type="none" w="med" len="med"/>
                <a:tailEnd type="none" w="med" len="med"/>
              </a:ln>
            </p:spPr>
          </p:sp>
          <p:sp>
            <p:nvSpPr>
              <p:cNvPr id="89190" name="Text Box 39"/>
              <p:cNvSpPr txBox="1"/>
              <p:nvPr/>
            </p:nvSpPr>
            <p:spPr>
              <a:xfrm>
                <a:off x="668" y="3098"/>
                <a:ext cx="244" cy="288"/>
              </a:xfrm>
              <a:prstGeom prst="rect">
                <a:avLst/>
              </a:prstGeom>
              <a:noFill/>
              <a:ln w="9525">
                <a:noFill/>
              </a:ln>
            </p:spPr>
            <p:txBody>
              <a:bodyPr wrap="none">
                <a:spAutoFit/>
              </a:bodyPr>
              <a:p>
                <a:r>
                  <a:rPr lang="en-US" altLang="zh-CN" sz="2400" dirty="0">
                    <a:solidFill>
                      <a:schemeClr val="tx2"/>
                    </a:solidFill>
                    <a:latin typeface="Times New Roman" panose="02020603050405020304" pitchFamily="18" charset="0"/>
                  </a:rPr>
                  <a:t>B</a:t>
                </a:r>
                <a:endParaRPr lang="en-US" altLang="zh-CN" sz="1800" dirty="0">
                  <a:latin typeface="Garamond" panose="02020404030301010803" pitchFamily="18" charset="0"/>
                </a:endParaRPr>
              </a:p>
            </p:txBody>
          </p:sp>
        </p:grpSp>
        <p:grpSp>
          <p:nvGrpSpPr>
            <p:cNvPr id="89094" name="Group 40"/>
            <p:cNvGrpSpPr/>
            <p:nvPr/>
          </p:nvGrpSpPr>
          <p:grpSpPr>
            <a:xfrm>
              <a:off x="1632" y="2496"/>
              <a:ext cx="1588" cy="1222"/>
              <a:chOff x="3504" y="2522"/>
              <a:chExt cx="1588" cy="1222"/>
            </a:xfrm>
          </p:grpSpPr>
          <p:grpSp>
            <p:nvGrpSpPr>
              <p:cNvPr id="89141" name="Group 41"/>
              <p:cNvGrpSpPr/>
              <p:nvPr/>
            </p:nvGrpSpPr>
            <p:grpSpPr>
              <a:xfrm>
                <a:off x="3744" y="2784"/>
                <a:ext cx="960" cy="960"/>
                <a:chOff x="1056" y="2736"/>
                <a:chExt cx="960" cy="960"/>
              </a:xfrm>
            </p:grpSpPr>
            <p:sp>
              <p:nvSpPr>
                <p:cNvPr id="89162" name="Rectangle 42"/>
                <p:cNvSpPr/>
                <p:nvPr/>
              </p:nvSpPr>
              <p:spPr>
                <a:xfrm>
                  <a:off x="1248" y="2928"/>
                  <a:ext cx="768" cy="768"/>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63" name="Line 43"/>
                <p:cNvSpPr/>
                <p:nvPr/>
              </p:nvSpPr>
              <p:spPr>
                <a:xfrm>
                  <a:off x="1248" y="3312"/>
                  <a:ext cx="768" cy="0"/>
                </a:xfrm>
                <a:prstGeom prst="line">
                  <a:avLst/>
                </a:prstGeom>
                <a:ln w="9525" cap="flat" cmpd="sng">
                  <a:solidFill>
                    <a:schemeClr val="tx1"/>
                  </a:solidFill>
                  <a:prstDash val="solid"/>
                  <a:headEnd type="none" w="med" len="med"/>
                  <a:tailEnd type="none" w="med" len="med"/>
                </a:ln>
              </p:spPr>
            </p:sp>
            <p:sp>
              <p:nvSpPr>
                <p:cNvPr id="89164" name="Line 44"/>
                <p:cNvSpPr/>
                <p:nvPr/>
              </p:nvSpPr>
              <p:spPr>
                <a:xfrm>
                  <a:off x="1632" y="2928"/>
                  <a:ext cx="0" cy="768"/>
                </a:xfrm>
                <a:prstGeom prst="line">
                  <a:avLst/>
                </a:prstGeom>
                <a:ln w="9525" cap="flat" cmpd="sng">
                  <a:solidFill>
                    <a:schemeClr val="tx1"/>
                  </a:solidFill>
                  <a:prstDash val="solid"/>
                  <a:headEnd type="none" w="med" len="med"/>
                  <a:tailEnd type="none" w="med" len="med"/>
                </a:ln>
              </p:spPr>
            </p:sp>
            <p:sp>
              <p:nvSpPr>
                <p:cNvPr id="89165" name="Line 45"/>
                <p:cNvSpPr/>
                <p:nvPr/>
              </p:nvSpPr>
              <p:spPr>
                <a:xfrm flipH="1" flipV="1">
                  <a:off x="1056" y="2736"/>
                  <a:ext cx="192" cy="192"/>
                </a:xfrm>
                <a:prstGeom prst="line">
                  <a:avLst/>
                </a:prstGeom>
                <a:ln w="9525" cap="flat" cmpd="sng">
                  <a:solidFill>
                    <a:schemeClr val="tx1"/>
                  </a:solidFill>
                  <a:prstDash val="solid"/>
                  <a:headEnd type="none" w="med" len="med"/>
                  <a:tailEnd type="none" w="med" len="med"/>
                </a:ln>
              </p:spPr>
            </p:sp>
          </p:grpSp>
          <p:sp>
            <p:nvSpPr>
              <p:cNvPr id="89142" name="Text Box 46"/>
              <p:cNvSpPr txBox="1"/>
              <p:nvPr/>
            </p:nvSpPr>
            <p:spPr>
              <a:xfrm>
                <a:off x="4032"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43" name="Text Box 47"/>
              <p:cNvSpPr txBox="1"/>
              <p:nvPr/>
            </p:nvSpPr>
            <p:spPr>
              <a:xfrm>
                <a:off x="4032"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44" name="Text Box 48"/>
              <p:cNvSpPr txBox="1"/>
              <p:nvPr/>
            </p:nvSpPr>
            <p:spPr>
              <a:xfrm>
                <a:off x="4396"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45" name="Text Box 49"/>
              <p:cNvSpPr txBox="1"/>
              <p:nvPr/>
            </p:nvSpPr>
            <p:spPr>
              <a:xfrm>
                <a:off x="4396"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46" name="Text Box 50"/>
              <p:cNvSpPr txBox="1"/>
              <p:nvPr/>
            </p:nvSpPr>
            <p:spPr>
              <a:xfrm>
                <a:off x="3600" y="2784"/>
                <a:ext cx="244" cy="288"/>
              </a:xfrm>
              <a:prstGeom prst="rect">
                <a:avLst/>
              </a:prstGeom>
              <a:noFill/>
              <a:ln w="9525">
                <a:noFill/>
              </a:ln>
            </p:spPr>
            <p:txBody>
              <a:bodyPr wrap="none">
                <a:spAutoFit/>
              </a:bodyPr>
              <a:p>
                <a:pPr algn="ctr"/>
                <a:r>
                  <a:rPr lang="en-US" altLang="zh-CN" sz="2400" dirty="0">
                    <a:latin typeface="Times New Roman" panose="02020603050405020304" pitchFamily="18" charset="0"/>
                  </a:rPr>
                  <a:t>B</a:t>
                </a:r>
                <a:endParaRPr lang="en-US" altLang="zh-CN" sz="1800" dirty="0">
                  <a:latin typeface="Garamond" panose="02020404030301010803" pitchFamily="18" charset="0"/>
                </a:endParaRPr>
              </a:p>
            </p:txBody>
          </p:sp>
          <p:sp>
            <p:nvSpPr>
              <p:cNvPr id="89147" name="Text Box 51"/>
              <p:cNvSpPr txBox="1"/>
              <p:nvPr/>
            </p:nvSpPr>
            <p:spPr>
              <a:xfrm>
                <a:off x="3696" y="340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48" name="Text Box 52"/>
              <p:cNvSpPr txBox="1"/>
              <p:nvPr/>
            </p:nvSpPr>
            <p:spPr>
              <a:xfrm>
                <a:off x="3696" y="3024"/>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49" name="Text Box 53"/>
              <p:cNvSpPr txBox="1"/>
              <p:nvPr/>
            </p:nvSpPr>
            <p:spPr>
              <a:xfrm>
                <a:off x="4416"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50" name="Text Box 54"/>
              <p:cNvSpPr txBox="1"/>
              <p:nvPr/>
            </p:nvSpPr>
            <p:spPr>
              <a:xfrm>
                <a:off x="4032" y="2736"/>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51" name="AutoShape 55"/>
              <p:cNvSpPr/>
              <p:nvPr/>
            </p:nvSpPr>
            <p:spPr>
              <a:xfrm>
                <a:off x="4032" y="3072"/>
                <a:ext cx="576" cy="192"/>
              </a:xfrm>
              <a:prstGeom prst="flowChartTerminator">
                <a:avLst/>
              </a:prstGeom>
              <a:noFill/>
              <a:ln w="9525" cap="flat" cmpd="sng">
                <a:solidFill>
                  <a:schemeClr val="tx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52" name="AutoShape 56"/>
              <p:cNvSpPr/>
              <p:nvPr/>
            </p:nvSpPr>
            <p:spPr>
              <a:xfrm rot="-5314253">
                <a:off x="3840" y="3264"/>
                <a:ext cx="576" cy="192"/>
              </a:xfrm>
              <a:prstGeom prst="flowChartTerminator">
                <a:avLst/>
              </a:prstGeom>
              <a:noFill/>
              <a:ln w="9525" cap="flat" cmpd="sng">
                <a:solidFill>
                  <a:schemeClr val="tx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53" name="Text Box 57"/>
              <p:cNvSpPr txBox="1"/>
              <p:nvPr/>
            </p:nvSpPr>
            <p:spPr>
              <a:xfrm>
                <a:off x="3792" y="2592"/>
                <a:ext cx="255" cy="288"/>
              </a:xfrm>
              <a:prstGeom prst="rect">
                <a:avLst/>
              </a:prstGeom>
              <a:noFill/>
              <a:ln w="9525">
                <a:noFill/>
              </a:ln>
            </p:spPr>
            <p:txBody>
              <a:bodyPr wrap="none">
                <a:spAutoFit/>
              </a:bodyPr>
              <a:p>
                <a:pPr algn="ctr"/>
                <a:r>
                  <a:rPr lang="en-US" altLang="zh-CN" sz="2400" dirty="0">
                    <a:latin typeface="Times New Roman" panose="02020603050405020304" pitchFamily="18" charset="0"/>
                  </a:rPr>
                  <a:t>A</a:t>
                </a:r>
                <a:endParaRPr lang="en-US" altLang="zh-CN" sz="1800" dirty="0">
                  <a:latin typeface="Garamond" panose="02020404030301010803" pitchFamily="18" charset="0"/>
                </a:endParaRPr>
              </a:p>
            </p:txBody>
          </p:sp>
          <p:sp>
            <p:nvSpPr>
              <p:cNvPr id="89154" name="Line 58"/>
              <p:cNvSpPr/>
              <p:nvPr/>
            </p:nvSpPr>
            <p:spPr>
              <a:xfrm flipV="1">
                <a:off x="4512" y="2736"/>
                <a:ext cx="336" cy="336"/>
              </a:xfrm>
              <a:prstGeom prst="line">
                <a:avLst/>
              </a:prstGeom>
              <a:ln w="9525" cap="flat" cmpd="sng">
                <a:solidFill>
                  <a:schemeClr val="tx1"/>
                </a:solidFill>
                <a:prstDash val="solid"/>
                <a:headEnd type="none" w="med" len="med"/>
                <a:tailEnd type="none" w="med" len="med"/>
              </a:ln>
            </p:spPr>
          </p:sp>
          <p:grpSp>
            <p:nvGrpSpPr>
              <p:cNvPr id="89155" name="Group 59"/>
              <p:cNvGrpSpPr/>
              <p:nvPr/>
            </p:nvGrpSpPr>
            <p:grpSpPr>
              <a:xfrm>
                <a:off x="4848" y="2522"/>
                <a:ext cx="244" cy="288"/>
                <a:chOff x="4886" y="2522"/>
                <a:chExt cx="244" cy="288"/>
              </a:xfrm>
            </p:grpSpPr>
            <p:sp>
              <p:nvSpPr>
                <p:cNvPr id="89160" name="Text Box 60"/>
                <p:cNvSpPr txBox="1"/>
                <p:nvPr/>
              </p:nvSpPr>
              <p:spPr>
                <a:xfrm>
                  <a:off x="4886" y="2522"/>
                  <a:ext cx="244" cy="288"/>
                </a:xfrm>
                <a:prstGeom prst="rect">
                  <a:avLst/>
                </a:prstGeom>
                <a:noFill/>
                <a:ln w="9525">
                  <a:noFill/>
                </a:ln>
              </p:spPr>
              <p:txBody>
                <a:bodyPr wrap="none">
                  <a:spAutoFit/>
                </a:bodyPr>
                <a:p>
                  <a:r>
                    <a:rPr lang="en-US" altLang="zh-CN" sz="2400" dirty="0">
                      <a:solidFill>
                        <a:schemeClr val="tx2"/>
                      </a:solidFill>
                      <a:latin typeface="Times New Roman" panose="02020603050405020304" pitchFamily="18" charset="0"/>
                    </a:rPr>
                    <a:t>B</a:t>
                  </a:r>
                  <a:endParaRPr lang="en-US" altLang="zh-CN" sz="1800" dirty="0">
                    <a:latin typeface="Garamond" panose="02020404030301010803" pitchFamily="18" charset="0"/>
                  </a:endParaRPr>
                </a:p>
              </p:txBody>
            </p:sp>
            <p:sp>
              <p:nvSpPr>
                <p:cNvPr id="89161" name="Line 61"/>
                <p:cNvSpPr/>
                <p:nvPr/>
              </p:nvSpPr>
              <p:spPr>
                <a:xfrm>
                  <a:off x="4944" y="2544"/>
                  <a:ext cx="96" cy="0"/>
                </a:xfrm>
                <a:prstGeom prst="line">
                  <a:avLst/>
                </a:prstGeom>
                <a:ln w="9525" cap="flat" cmpd="sng">
                  <a:solidFill>
                    <a:schemeClr val="tx2"/>
                  </a:solidFill>
                  <a:prstDash val="solid"/>
                  <a:headEnd type="none" w="med" len="med"/>
                  <a:tailEnd type="none" w="med" len="med"/>
                </a:ln>
              </p:spPr>
            </p:sp>
          </p:grpSp>
          <p:sp>
            <p:nvSpPr>
              <p:cNvPr id="89156" name="Line 62"/>
              <p:cNvSpPr/>
              <p:nvPr/>
            </p:nvSpPr>
            <p:spPr>
              <a:xfrm flipH="1" flipV="1">
                <a:off x="3696" y="3310"/>
                <a:ext cx="336" cy="194"/>
              </a:xfrm>
              <a:prstGeom prst="line">
                <a:avLst/>
              </a:prstGeom>
              <a:ln w="9525" cap="flat" cmpd="sng">
                <a:solidFill>
                  <a:schemeClr val="tx2"/>
                </a:solidFill>
                <a:prstDash val="solid"/>
                <a:headEnd type="none" w="med" len="med"/>
                <a:tailEnd type="none" w="med" len="med"/>
              </a:ln>
            </p:spPr>
          </p:sp>
          <p:grpSp>
            <p:nvGrpSpPr>
              <p:cNvPr id="89157" name="Group 63"/>
              <p:cNvGrpSpPr/>
              <p:nvPr/>
            </p:nvGrpSpPr>
            <p:grpSpPr>
              <a:xfrm>
                <a:off x="3504" y="3168"/>
                <a:ext cx="240" cy="288"/>
                <a:chOff x="3504" y="3168"/>
                <a:chExt cx="240" cy="288"/>
              </a:xfrm>
            </p:grpSpPr>
            <p:sp>
              <p:nvSpPr>
                <p:cNvPr id="89158" name="Text Box 64"/>
                <p:cNvSpPr txBox="1"/>
                <p:nvPr/>
              </p:nvSpPr>
              <p:spPr>
                <a:xfrm>
                  <a:off x="3504" y="3168"/>
                  <a:ext cx="240" cy="288"/>
                </a:xfrm>
                <a:prstGeom prst="rect">
                  <a:avLst/>
                </a:prstGeom>
                <a:noFill/>
                <a:ln w="9525">
                  <a:noFill/>
                </a:ln>
              </p:spPr>
              <p:txBody>
                <a:bodyPr>
                  <a:spAutoFit/>
                </a:bodyPr>
                <a:p>
                  <a:r>
                    <a:rPr lang="en-US" altLang="zh-CN" sz="2400" dirty="0">
                      <a:solidFill>
                        <a:schemeClr val="tx2"/>
                      </a:solidFill>
                      <a:latin typeface="Times New Roman" panose="02020603050405020304" pitchFamily="18" charset="0"/>
                    </a:rPr>
                    <a:t>A</a:t>
                  </a:r>
                  <a:endParaRPr lang="en-US" altLang="zh-CN" sz="1800" dirty="0">
                    <a:latin typeface="Garamond" panose="02020404030301010803" pitchFamily="18" charset="0"/>
                  </a:endParaRPr>
                </a:p>
              </p:txBody>
            </p:sp>
            <p:sp>
              <p:nvSpPr>
                <p:cNvPr id="89159" name="Line 65"/>
                <p:cNvSpPr/>
                <p:nvPr/>
              </p:nvSpPr>
              <p:spPr>
                <a:xfrm>
                  <a:off x="3552" y="3216"/>
                  <a:ext cx="144" cy="0"/>
                </a:xfrm>
                <a:prstGeom prst="line">
                  <a:avLst/>
                </a:prstGeom>
                <a:ln w="9525" cap="flat" cmpd="sng">
                  <a:solidFill>
                    <a:schemeClr val="tx2"/>
                  </a:solidFill>
                  <a:prstDash val="solid"/>
                  <a:headEnd type="none" w="med" len="med"/>
                  <a:tailEnd type="none" w="med" len="med"/>
                </a:ln>
              </p:spPr>
            </p:sp>
          </p:grpSp>
        </p:grpSp>
        <p:grpSp>
          <p:nvGrpSpPr>
            <p:cNvPr id="89095" name="Group 66"/>
            <p:cNvGrpSpPr/>
            <p:nvPr/>
          </p:nvGrpSpPr>
          <p:grpSpPr>
            <a:xfrm>
              <a:off x="3120" y="2448"/>
              <a:ext cx="2532" cy="1250"/>
              <a:chOff x="3120" y="2448"/>
              <a:chExt cx="2532" cy="1250"/>
            </a:xfrm>
          </p:grpSpPr>
          <p:sp>
            <p:nvSpPr>
              <p:cNvPr id="89096" name="Line 67"/>
              <p:cNvSpPr/>
              <p:nvPr/>
            </p:nvSpPr>
            <p:spPr>
              <a:xfrm flipV="1">
                <a:off x="3841" y="2640"/>
                <a:ext cx="480" cy="480"/>
              </a:xfrm>
              <a:prstGeom prst="line">
                <a:avLst/>
              </a:prstGeom>
              <a:ln w="9525" cap="flat" cmpd="sng">
                <a:solidFill>
                  <a:srgbClr val="B000B0"/>
                </a:solidFill>
                <a:prstDash val="solid"/>
                <a:headEnd type="none" w="med" len="med"/>
                <a:tailEnd type="none" w="med" len="med"/>
              </a:ln>
            </p:spPr>
          </p:sp>
          <p:grpSp>
            <p:nvGrpSpPr>
              <p:cNvPr id="89097" name="Group 68"/>
              <p:cNvGrpSpPr/>
              <p:nvPr/>
            </p:nvGrpSpPr>
            <p:grpSpPr>
              <a:xfrm>
                <a:off x="3120" y="2592"/>
                <a:ext cx="2257" cy="1106"/>
                <a:chOff x="480" y="1966"/>
                <a:chExt cx="2257" cy="1106"/>
              </a:xfrm>
            </p:grpSpPr>
            <p:sp>
              <p:nvSpPr>
                <p:cNvPr id="89116" name="Rectangle 69"/>
                <p:cNvSpPr/>
                <p:nvPr/>
              </p:nvSpPr>
              <p:spPr>
                <a:xfrm>
                  <a:off x="2279" y="2746"/>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17" name="Rectangle 70"/>
                <p:cNvSpPr/>
                <p:nvPr/>
              </p:nvSpPr>
              <p:spPr>
                <a:xfrm>
                  <a:off x="2279" y="245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18" name="Rectangle 71"/>
                <p:cNvSpPr/>
                <p:nvPr/>
              </p:nvSpPr>
              <p:spPr>
                <a:xfrm>
                  <a:off x="1820" y="2746"/>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19" name="Rectangle 72"/>
                <p:cNvSpPr/>
                <p:nvPr/>
              </p:nvSpPr>
              <p:spPr>
                <a:xfrm>
                  <a:off x="1820" y="2458"/>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20" name="Rectangle 73"/>
                <p:cNvSpPr/>
                <p:nvPr/>
              </p:nvSpPr>
              <p:spPr>
                <a:xfrm>
                  <a:off x="1362" y="2746"/>
                  <a:ext cx="458" cy="326"/>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89121" name="Rectangle 74"/>
                <p:cNvSpPr/>
                <p:nvPr/>
              </p:nvSpPr>
              <p:spPr>
                <a:xfrm>
                  <a:off x="903" y="2746"/>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89122" name="Rectangle 75"/>
                <p:cNvSpPr/>
                <p:nvPr/>
              </p:nvSpPr>
              <p:spPr>
                <a:xfrm>
                  <a:off x="1362" y="2458"/>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23" name="Rectangle 76"/>
                <p:cNvSpPr/>
                <p:nvPr/>
              </p:nvSpPr>
              <p:spPr>
                <a:xfrm>
                  <a:off x="903" y="2458"/>
                  <a:ext cx="459"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89124" name="Line 77"/>
                <p:cNvSpPr/>
                <p:nvPr/>
              </p:nvSpPr>
              <p:spPr>
                <a:xfrm>
                  <a:off x="903" y="2420"/>
                  <a:ext cx="1834" cy="0"/>
                </a:xfrm>
                <a:prstGeom prst="line">
                  <a:avLst/>
                </a:prstGeom>
                <a:ln w="12700" cap="sq" cmpd="sng">
                  <a:solidFill>
                    <a:schemeClr val="tx1"/>
                  </a:solidFill>
                  <a:prstDash val="solid"/>
                  <a:headEnd type="none" w="med" len="med"/>
                  <a:tailEnd type="none" w="med" len="med"/>
                </a:ln>
              </p:spPr>
            </p:sp>
            <p:sp>
              <p:nvSpPr>
                <p:cNvPr id="89125" name="Line 78"/>
                <p:cNvSpPr/>
                <p:nvPr/>
              </p:nvSpPr>
              <p:spPr>
                <a:xfrm>
                  <a:off x="903" y="2746"/>
                  <a:ext cx="1834" cy="0"/>
                </a:xfrm>
                <a:prstGeom prst="line">
                  <a:avLst/>
                </a:prstGeom>
                <a:ln w="12700" cap="flat" cmpd="sng">
                  <a:solidFill>
                    <a:schemeClr val="tx1"/>
                  </a:solidFill>
                  <a:prstDash val="solid"/>
                  <a:headEnd type="none" w="med" len="med"/>
                  <a:tailEnd type="none" w="med" len="med"/>
                </a:ln>
              </p:spPr>
            </p:sp>
            <p:sp>
              <p:nvSpPr>
                <p:cNvPr id="89126" name="Line 79"/>
                <p:cNvSpPr/>
                <p:nvPr/>
              </p:nvSpPr>
              <p:spPr>
                <a:xfrm>
                  <a:off x="903" y="2420"/>
                  <a:ext cx="0" cy="632"/>
                </a:xfrm>
                <a:prstGeom prst="line">
                  <a:avLst/>
                </a:prstGeom>
                <a:ln w="12700" cap="sq" cmpd="sng">
                  <a:solidFill>
                    <a:schemeClr val="tx1"/>
                  </a:solidFill>
                  <a:prstDash val="solid"/>
                  <a:headEnd type="none" w="med" len="med"/>
                  <a:tailEnd type="none" w="med" len="med"/>
                </a:ln>
              </p:spPr>
            </p:sp>
            <p:sp>
              <p:nvSpPr>
                <p:cNvPr id="89127" name="Line 80"/>
                <p:cNvSpPr/>
                <p:nvPr/>
              </p:nvSpPr>
              <p:spPr>
                <a:xfrm>
                  <a:off x="1362" y="2428"/>
                  <a:ext cx="0" cy="632"/>
                </a:xfrm>
                <a:prstGeom prst="line">
                  <a:avLst/>
                </a:prstGeom>
                <a:ln w="12700" cap="flat" cmpd="sng">
                  <a:solidFill>
                    <a:schemeClr val="tx1"/>
                  </a:solidFill>
                  <a:prstDash val="solid"/>
                  <a:headEnd type="none" w="med" len="med"/>
                  <a:tailEnd type="none" w="med" len="med"/>
                </a:ln>
              </p:spPr>
            </p:sp>
            <p:sp>
              <p:nvSpPr>
                <p:cNvPr id="89128" name="Line 81"/>
                <p:cNvSpPr/>
                <p:nvPr/>
              </p:nvSpPr>
              <p:spPr>
                <a:xfrm>
                  <a:off x="2737" y="2420"/>
                  <a:ext cx="0" cy="632"/>
                </a:xfrm>
                <a:prstGeom prst="line">
                  <a:avLst/>
                </a:prstGeom>
                <a:ln w="12700" cap="sq" cmpd="sng">
                  <a:solidFill>
                    <a:schemeClr val="tx1"/>
                  </a:solidFill>
                  <a:prstDash val="solid"/>
                  <a:headEnd type="none" w="med" len="med"/>
                  <a:tailEnd type="none" w="med" len="med"/>
                </a:ln>
              </p:spPr>
            </p:sp>
            <p:sp>
              <p:nvSpPr>
                <p:cNvPr id="89129" name="Line 82"/>
                <p:cNvSpPr/>
                <p:nvPr/>
              </p:nvSpPr>
              <p:spPr>
                <a:xfrm>
                  <a:off x="1820" y="2420"/>
                  <a:ext cx="0" cy="632"/>
                </a:xfrm>
                <a:prstGeom prst="line">
                  <a:avLst/>
                </a:prstGeom>
                <a:ln w="12700" cap="flat" cmpd="sng">
                  <a:solidFill>
                    <a:schemeClr val="tx1"/>
                  </a:solidFill>
                  <a:prstDash val="solid"/>
                  <a:headEnd type="none" w="med" len="med"/>
                  <a:tailEnd type="none" w="med" len="med"/>
                </a:ln>
              </p:spPr>
            </p:sp>
            <p:sp>
              <p:nvSpPr>
                <p:cNvPr id="89130" name="Line 83"/>
                <p:cNvSpPr/>
                <p:nvPr/>
              </p:nvSpPr>
              <p:spPr>
                <a:xfrm>
                  <a:off x="2279" y="2420"/>
                  <a:ext cx="0" cy="632"/>
                </a:xfrm>
                <a:prstGeom prst="line">
                  <a:avLst/>
                </a:prstGeom>
                <a:ln w="12700" cap="flat" cmpd="sng">
                  <a:solidFill>
                    <a:schemeClr val="tx1"/>
                  </a:solidFill>
                  <a:prstDash val="solid"/>
                  <a:headEnd type="none" w="med" len="med"/>
                  <a:tailEnd type="none" w="med" len="med"/>
                </a:ln>
              </p:spPr>
            </p:sp>
            <p:sp>
              <p:nvSpPr>
                <p:cNvPr id="89131" name="Line 84"/>
                <p:cNvSpPr/>
                <p:nvPr/>
              </p:nvSpPr>
              <p:spPr>
                <a:xfrm>
                  <a:off x="903" y="3052"/>
                  <a:ext cx="1834" cy="0"/>
                </a:xfrm>
                <a:prstGeom prst="line">
                  <a:avLst/>
                </a:prstGeom>
                <a:ln w="12700" cap="flat" cmpd="sng">
                  <a:solidFill>
                    <a:schemeClr val="tx1"/>
                  </a:solidFill>
                  <a:prstDash val="solid"/>
                  <a:headEnd type="none" w="med" len="med"/>
                  <a:tailEnd type="none" w="med" len="med"/>
                </a:ln>
              </p:spPr>
            </p:sp>
            <p:sp>
              <p:nvSpPr>
                <p:cNvPr id="89132" name="Line 85"/>
                <p:cNvSpPr/>
                <p:nvPr/>
              </p:nvSpPr>
              <p:spPr>
                <a:xfrm>
                  <a:off x="662" y="2180"/>
                  <a:ext cx="240" cy="240"/>
                </a:xfrm>
                <a:prstGeom prst="line">
                  <a:avLst/>
                </a:prstGeom>
                <a:ln w="12700" cap="flat" cmpd="sng">
                  <a:solidFill>
                    <a:schemeClr val="tx1"/>
                  </a:solidFill>
                  <a:prstDash val="solid"/>
                  <a:headEnd type="none" w="med" len="med"/>
                  <a:tailEnd type="none" w="med" len="med"/>
                </a:ln>
              </p:spPr>
            </p:sp>
            <p:sp>
              <p:nvSpPr>
                <p:cNvPr id="89133" name="Text Box 86"/>
                <p:cNvSpPr txBox="1"/>
                <p:nvPr/>
              </p:nvSpPr>
              <p:spPr>
                <a:xfrm>
                  <a:off x="960" y="2146"/>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89134" name="Text Box 87"/>
                <p:cNvSpPr txBox="1"/>
                <p:nvPr/>
              </p:nvSpPr>
              <p:spPr>
                <a:xfrm>
                  <a:off x="1440" y="2137"/>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89135" name="Text Box 88"/>
                <p:cNvSpPr txBox="1"/>
                <p:nvPr/>
              </p:nvSpPr>
              <p:spPr>
                <a:xfrm>
                  <a:off x="1899" y="2140"/>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89136" name="Text Box 89"/>
                <p:cNvSpPr txBox="1"/>
                <p:nvPr/>
              </p:nvSpPr>
              <p:spPr>
                <a:xfrm>
                  <a:off x="2344" y="2128"/>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89137" name="Text Box 90"/>
                <p:cNvSpPr txBox="1"/>
                <p:nvPr/>
              </p:nvSpPr>
              <p:spPr>
                <a:xfrm>
                  <a:off x="673" y="1966"/>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89138" name="Text Box 91"/>
                <p:cNvSpPr txBox="1"/>
                <p:nvPr/>
              </p:nvSpPr>
              <p:spPr>
                <a:xfrm>
                  <a:off x="480" y="2206"/>
                  <a:ext cx="384" cy="288"/>
                </a:xfrm>
                <a:prstGeom prst="rect">
                  <a:avLst/>
                </a:prstGeom>
                <a:noFill/>
                <a:ln w="9525">
                  <a:noFill/>
                </a:ln>
              </p:spPr>
              <p:txBody>
                <a:bodyPr>
                  <a:spAutoFit/>
                </a:bodyPr>
                <a:p>
                  <a:r>
                    <a:rPr lang="en-US" altLang="zh-CN" sz="2400" dirty="0">
                      <a:latin typeface="Times New Roman" panose="02020603050405020304" pitchFamily="18" charset="0"/>
                    </a:rPr>
                    <a:t>C</a:t>
                  </a:r>
                  <a:endParaRPr lang="en-US" altLang="zh-CN" sz="1800" dirty="0">
                    <a:latin typeface="Garamond" panose="02020404030301010803" pitchFamily="18" charset="0"/>
                  </a:endParaRPr>
                </a:p>
              </p:txBody>
            </p:sp>
            <p:sp>
              <p:nvSpPr>
                <p:cNvPr id="89139" name="Text Box 92"/>
                <p:cNvSpPr txBox="1"/>
                <p:nvPr/>
              </p:nvSpPr>
              <p:spPr>
                <a:xfrm>
                  <a:off x="624" y="2446"/>
                  <a:ext cx="336" cy="288"/>
                </a:xfrm>
                <a:prstGeom prst="rect">
                  <a:avLst/>
                </a:prstGeom>
                <a:noFill/>
                <a:ln w="9525">
                  <a:noFill/>
                </a:ln>
              </p:spPr>
              <p:txBody>
                <a:bodyPr>
                  <a:spAutoFit/>
                </a:bodyPr>
                <a:p>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89140" name="Text Box 93"/>
                <p:cNvSpPr txBox="1"/>
                <p:nvPr/>
              </p:nvSpPr>
              <p:spPr>
                <a:xfrm>
                  <a:off x="624" y="2782"/>
                  <a:ext cx="384" cy="288"/>
                </a:xfrm>
                <a:prstGeom prst="rect">
                  <a:avLst/>
                </a:prstGeom>
                <a:noFill/>
                <a:ln w="9525">
                  <a:noFill/>
                </a:ln>
              </p:spPr>
              <p:txBody>
                <a:bodyPr>
                  <a:spAutoFit/>
                </a:bodyPr>
                <a:p>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grpSp>
          <p:sp>
            <p:nvSpPr>
              <p:cNvPr id="89098" name="AutoShape 94"/>
              <p:cNvSpPr/>
              <p:nvPr/>
            </p:nvSpPr>
            <p:spPr>
              <a:xfrm rot="5378628">
                <a:off x="3485" y="3246"/>
                <a:ext cx="552" cy="240"/>
              </a:xfrm>
              <a:prstGeom prst="flowChartTerminator">
                <a:avLst/>
              </a:prstGeom>
              <a:noFill/>
              <a:ln w="9525" cap="flat" cmpd="sng">
                <a:solidFill>
                  <a:schemeClr val="tx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89099" name="Group 95"/>
              <p:cNvGrpSpPr/>
              <p:nvPr/>
            </p:nvGrpSpPr>
            <p:grpSpPr>
              <a:xfrm>
                <a:off x="4300" y="2448"/>
                <a:ext cx="383" cy="288"/>
                <a:chOff x="4300" y="2448"/>
                <a:chExt cx="383" cy="288"/>
              </a:xfrm>
            </p:grpSpPr>
            <p:sp>
              <p:nvSpPr>
                <p:cNvPr id="89113" name="Text Box 96"/>
                <p:cNvSpPr txBox="1"/>
                <p:nvPr/>
              </p:nvSpPr>
              <p:spPr>
                <a:xfrm>
                  <a:off x="4300" y="2448"/>
                  <a:ext cx="383" cy="288"/>
                </a:xfrm>
                <a:prstGeom prst="rect">
                  <a:avLst/>
                </a:prstGeom>
                <a:noFill/>
                <a:ln w="9525">
                  <a:noFill/>
                </a:ln>
              </p:spPr>
              <p:txBody>
                <a:bodyPr wrap="none">
                  <a:spAutoFit/>
                </a:bodyPr>
                <a:p>
                  <a:pPr algn="ctr"/>
                  <a:r>
                    <a:rPr lang="en-US" altLang="zh-CN" sz="2400" b="1" dirty="0">
                      <a:solidFill>
                        <a:srgbClr val="B000B0"/>
                      </a:solidFill>
                      <a:latin typeface="Times New Roman" panose="02020603050405020304" pitchFamily="18" charset="0"/>
                    </a:rPr>
                    <a:t>AB</a:t>
                  </a:r>
                  <a:endParaRPr lang="en-US" altLang="zh-CN" sz="1800" dirty="0">
                    <a:latin typeface="Garamond" panose="02020404030301010803" pitchFamily="18" charset="0"/>
                  </a:endParaRPr>
                </a:p>
              </p:txBody>
            </p:sp>
            <p:sp>
              <p:nvSpPr>
                <p:cNvPr id="89114" name="Line 97"/>
                <p:cNvSpPr/>
                <p:nvPr/>
              </p:nvSpPr>
              <p:spPr>
                <a:xfrm>
                  <a:off x="4488" y="2488"/>
                  <a:ext cx="96" cy="0"/>
                </a:xfrm>
                <a:prstGeom prst="line">
                  <a:avLst/>
                </a:prstGeom>
                <a:ln w="9525" cap="flat" cmpd="sng">
                  <a:solidFill>
                    <a:srgbClr val="B000B0"/>
                  </a:solidFill>
                  <a:prstDash val="solid"/>
                  <a:headEnd type="none" w="med" len="med"/>
                  <a:tailEnd type="none" w="med" len="med"/>
                </a:ln>
              </p:spPr>
            </p:sp>
            <p:sp>
              <p:nvSpPr>
                <p:cNvPr id="89115" name="Line 98"/>
                <p:cNvSpPr/>
                <p:nvPr/>
              </p:nvSpPr>
              <p:spPr>
                <a:xfrm>
                  <a:off x="4368" y="2490"/>
                  <a:ext cx="96" cy="0"/>
                </a:xfrm>
                <a:prstGeom prst="line">
                  <a:avLst/>
                </a:prstGeom>
                <a:ln w="9525" cap="flat" cmpd="sng">
                  <a:solidFill>
                    <a:srgbClr val="B000B0"/>
                  </a:solidFill>
                  <a:prstDash val="solid"/>
                  <a:headEnd type="none" w="med" len="med"/>
                  <a:tailEnd type="none" w="med" len="med"/>
                </a:ln>
              </p:spPr>
            </p:sp>
          </p:grpSp>
          <p:grpSp>
            <p:nvGrpSpPr>
              <p:cNvPr id="89100" name="Group 99"/>
              <p:cNvGrpSpPr/>
              <p:nvPr/>
            </p:nvGrpSpPr>
            <p:grpSpPr>
              <a:xfrm>
                <a:off x="3540" y="3120"/>
                <a:ext cx="288" cy="192"/>
                <a:chOff x="3552" y="3120"/>
                <a:chExt cx="288" cy="192"/>
              </a:xfrm>
            </p:grpSpPr>
            <p:sp>
              <p:nvSpPr>
                <p:cNvPr id="89110" name="AutoShape 100"/>
                <p:cNvSpPr/>
                <p:nvPr/>
              </p:nvSpPr>
              <p:spPr>
                <a:xfrm>
                  <a:off x="3792" y="3120"/>
                  <a:ext cx="48" cy="192"/>
                </a:xfrm>
                <a:prstGeom prst="rightBracket">
                  <a:avLst>
                    <a:gd name="adj" fmla="val 33333"/>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11" name="Line 101"/>
                <p:cNvSpPr/>
                <p:nvPr/>
              </p:nvSpPr>
              <p:spPr>
                <a:xfrm flipH="1">
                  <a:off x="3552" y="3120"/>
                  <a:ext cx="240" cy="0"/>
                </a:xfrm>
                <a:prstGeom prst="line">
                  <a:avLst/>
                </a:prstGeom>
                <a:ln w="9525" cap="flat" cmpd="sng">
                  <a:solidFill>
                    <a:schemeClr val="tx2"/>
                  </a:solidFill>
                  <a:prstDash val="solid"/>
                  <a:headEnd type="none" w="med" len="med"/>
                  <a:tailEnd type="none" w="med" len="med"/>
                </a:ln>
              </p:spPr>
            </p:sp>
            <p:sp>
              <p:nvSpPr>
                <p:cNvPr id="89112" name="Line 102"/>
                <p:cNvSpPr/>
                <p:nvPr/>
              </p:nvSpPr>
              <p:spPr>
                <a:xfrm flipH="1">
                  <a:off x="3552" y="3312"/>
                  <a:ext cx="240" cy="0"/>
                </a:xfrm>
                <a:prstGeom prst="line">
                  <a:avLst/>
                </a:prstGeom>
                <a:ln w="9525" cap="flat" cmpd="sng">
                  <a:solidFill>
                    <a:schemeClr val="tx2"/>
                  </a:solidFill>
                  <a:prstDash val="solid"/>
                  <a:headEnd type="none" w="med" len="med"/>
                  <a:tailEnd type="none" w="med" len="med"/>
                </a:ln>
              </p:spPr>
            </p:sp>
          </p:grpSp>
          <p:grpSp>
            <p:nvGrpSpPr>
              <p:cNvPr id="89101" name="Group 103"/>
              <p:cNvGrpSpPr/>
              <p:nvPr/>
            </p:nvGrpSpPr>
            <p:grpSpPr>
              <a:xfrm rot="-10783420">
                <a:off x="5088" y="3120"/>
                <a:ext cx="288" cy="192"/>
                <a:chOff x="3552" y="3120"/>
                <a:chExt cx="288" cy="192"/>
              </a:xfrm>
            </p:grpSpPr>
            <p:sp>
              <p:nvSpPr>
                <p:cNvPr id="89107" name="AutoShape 104"/>
                <p:cNvSpPr/>
                <p:nvPr/>
              </p:nvSpPr>
              <p:spPr>
                <a:xfrm>
                  <a:off x="3792" y="3120"/>
                  <a:ext cx="48" cy="192"/>
                </a:xfrm>
                <a:prstGeom prst="rightBracket">
                  <a:avLst>
                    <a:gd name="adj" fmla="val 33333"/>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89108" name="Line 105"/>
                <p:cNvSpPr/>
                <p:nvPr/>
              </p:nvSpPr>
              <p:spPr>
                <a:xfrm flipH="1">
                  <a:off x="3552" y="3120"/>
                  <a:ext cx="240" cy="0"/>
                </a:xfrm>
                <a:prstGeom prst="line">
                  <a:avLst/>
                </a:prstGeom>
                <a:ln w="9525" cap="flat" cmpd="sng">
                  <a:solidFill>
                    <a:schemeClr val="tx2"/>
                  </a:solidFill>
                  <a:prstDash val="solid"/>
                  <a:headEnd type="none" w="med" len="med"/>
                  <a:tailEnd type="none" w="med" len="med"/>
                </a:ln>
              </p:spPr>
            </p:sp>
            <p:sp>
              <p:nvSpPr>
                <p:cNvPr id="89109" name="Line 106"/>
                <p:cNvSpPr/>
                <p:nvPr/>
              </p:nvSpPr>
              <p:spPr>
                <a:xfrm flipH="1">
                  <a:off x="3552" y="3312"/>
                  <a:ext cx="240" cy="0"/>
                </a:xfrm>
                <a:prstGeom prst="line">
                  <a:avLst/>
                </a:prstGeom>
                <a:ln w="9525" cap="flat" cmpd="sng">
                  <a:solidFill>
                    <a:schemeClr val="tx2"/>
                  </a:solidFill>
                  <a:prstDash val="solid"/>
                  <a:headEnd type="none" w="med" len="med"/>
                  <a:tailEnd type="none" w="med" len="med"/>
                </a:ln>
              </p:spPr>
            </p:sp>
          </p:grpSp>
          <p:sp>
            <p:nvSpPr>
              <p:cNvPr id="89102" name="Line 107"/>
              <p:cNvSpPr/>
              <p:nvPr/>
            </p:nvSpPr>
            <p:spPr>
              <a:xfrm flipV="1">
                <a:off x="5184" y="2688"/>
                <a:ext cx="192" cy="432"/>
              </a:xfrm>
              <a:prstGeom prst="line">
                <a:avLst/>
              </a:prstGeom>
              <a:ln w="9525" cap="flat" cmpd="sng">
                <a:solidFill>
                  <a:schemeClr val="tx2"/>
                </a:solidFill>
                <a:prstDash val="solid"/>
                <a:headEnd type="none" w="med" len="med"/>
                <a:tailEnd type="none" w="med" len="med"/>
              </a:ln>
            </p:spPr>
          </p:sp>
          <p:grpSp>
            <p:nvGrpSpPr>
              <p:cNvPr id="89103" name="Group 108"/>
              <p:cNvGrpSpPr/>
              <p:nvPr/>
            </p:nvGrpSpPr>
            <p:grpSpPr>
              <a:xfrm>
                <a:off x="5280" y="2448"/>
                <a:ext cx="372" cy="288"/>
                <a:chOff x="5280" y="2448"/>
                <a:chExt cx="372" cy="288"/>
              </a:xfrm>
            </p:grpSpPr>
            <p:sp>
              <p:nvSpPr>
                <p:cNvPr id="89104" name="Text Box 109"/>
                <p:cNvSpPr txBox="1"/>
                <p:nvPr/>
              </p:nvSpPr>
              <p:spPr>
                <a:xfrm>
                  <a:off x="5280" y="2448"/>
                  <a:ext cx="372" cy="288"/>
                </a:xfrm>
                <a:prstGeom prst="rect">
                  <a:avLst/>
                </a:prstGeom>
                <a:noFill/>
                <a:ln w="9525">
                  <a:noFill/>
                </a:ln>
              </p:spPr>
              <p:txBody>
                <a:bodyPr wrap="none">
                  <a:spAutoFit/>
                </a:bodyPr>
                <a:p>
                  <a:r>
                    <a:rPr lang="en-US" altLang="zh-CN" sz="2400" dirty="0">
                      <a:solidFill>
                        <a:schemeClr val="tx2"/>
                      </a:solidFill>
                      <a:latin typeface="Times New Roman" panose="02020603050405020304" pitchFamily="18" charset="0"/>
                    </a:rPr>
                    <a:t>BC</a:t>
                  </a:r>
                  <a:endParaRPr lang="en-US" altLang="zh-CN" sz="1800" dirty="0">
                    <a:latin typeface="Garamond" panose="02020404030301010803" pitchFamily="18" charset="0"/>
                  </a:endParaRPr>
                </a:p>
              </p:txBody>
            </p:sp>
            <p:sp>
              <p:nvSpPr>
                <p:cNvPr id="89105" name="Line 110"/>
                <p:cNvSpPr/>
                <p:nvPr/>
              </p:nvSpPr>
              <p:spPr>
                <a:xfrm>
                  <a:off x="5340" y="2496"/>
                  <a:ext cx="96" cy="0"/>
                </a:xfrm>
                <a:prstGeom prst="line">
                  <a:avLst/>
                </a:prstGeom>
                <a:ln w="9525" cap="flat" cmpd="sng">
                  <a:solidFill>
                    <a:schemeClr val="tx2"/>
                  </a:solidFill>
                  <a:prstDash val="solid"/>
                  <a:headEnd type="none" w="med" len="med"/>
                  <a:tailEnd type="none" w="med" len="med"/>
                </a:ln>
              </p:spPr>
            </p:sp>
            <p:sp>
              <p:nvSpPr>
                <p:cNvPr id="89106" name="Line 111"/>
                <p:cNvSpPr/>
                <p:nvPr/>
              </p:nvSpPr>
              <p:spPr>
                <a:xfrm>
                  <a:off x="5472" y="2496"/>
                  <a:ext cx="96" cy="0"/>
                </a:xfrm>
                <a:prstGeom prst="line">
                  <a:avLst/>
                </a:prstGeom>
                <a:ln w="9525" cap="flat" cmpd="sng">
                  <a:solidFill>
                    <a:schemeClr val="tx2"/>
                  </a:solidFill>
                  <a:prstDash val="solid"/>
                  <a:headEnd type="none" w="med" len="med"/>
                  <a:tailEnd type="non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9267">
                                            <p:txEl>
                                              <p:charRg st="0" end="49"/>
                                            </p:txEl>
                                          </p:spTgt>
                                        </p:tgtEl>
                                        <p:attrNameLst>
                                          <p:attrName>style.visibility</p:attrName>
                                        </p:attrNameLst>
                                      </p:cBhvr>
                                      <p:to>
                                        <p:strVal val="visible"/>
                                      </p:to>
                                    </p:set>
                                    <p:animEffect transition="in" filter="checkerboard(across)">
                                      <p:cBhvr>
                                        <p:cTn id="7" dur="500"/>
                                        <p:tgtEl>
                                          <p:spTgt spid="139267">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1" name="Rectangle 3"/>
          <p:cNvSpPr>
            <a:spLocks noGrp="1"/>
          </p:cNvSpPr>
          <p:nvPr>
            <p:ph idx="1"/>
          </p:nvPr>
        </p:nvSpPr>
        <p:spPr>
          <a:xfrm>
            <a:off x="685800" y="1428750"/>
            <a:ext cx="8153400" cy="2057400"/>
          </a:xfrm>
          <a:ln/>
        </p:spPr>
        <p:txBody>
          <a:bodyPr vert="horz" wrap="square" lIns="91440" tIns="45720" rIns="91440" bIns="45720" anchor="t" anchorCtr="0"/>
          <a:p>
            <a:pPr>
              <a:lnSpc>
                <a:spcPct val="120000"/>
              </a:lnSpc>
              <a:buNone/>
            </a:pPr>
            <a:r>
              <a:rPr lang="zh-CN" altLang="en-US" sz="2800" b="1" dirty="0"/>
              <a:t>情况</a:t>
            </a:r>
            <a:r>
              <a:rPr lang="en-US" altLang="zh-CN" sz="2800" b="1" dirty="0"/>
              <a:t>2</a:t>
            </a:r>
            <a:r>
              <a:rPr lang="zh-CN" altLang="en-US" sz="2800" b="1" dirty="0"/>
              <a:t>：</a:t>
            </a:r>
            <a:r>
              <a:rPr lang="en-US" altLang="zh-CN" sz="2800" b="1" dirty="0"/>
              <a:t>1</a:t>
            </a:r>
            <a:r>
              <a:rPr lang="zh-CN" altLang="en-US" sz="2800" b="1" dirty="0"/>
              <a:t>）</a:t>
            </a:r>
            <a:r>
              <a:rPr lang="zh-CN" altLang="en-US" sz="2800" b="1" dirty="0">
                <a:solidFill>
                  <a:srgbClr val="059508"/>
                </a:solidFill>
              </a:rPr>
              <a:t>四个</a:t>
            </a:r>
            <a:r>
              <a:rPr lang="zh-CN" altLang="en-US" sz="2800" dirty="0"/>
              <a:t>小方格组成一个</a:t>
            </a:r>
            <a:r>
              <a:rPr lang="zh-CN" altLang="en-US" sz="2800" u="sng" dirty="0"/>
              <a:t>大方格</a:t>
            </a:r>
            <a:r>
              <a:rPr lang="zh-CN" altLang="en-US" sz="2800" dirty="0"/>
              <a:t>、或</a:t>
            </a:r>
            <a:r>
              <a:rPr lang="zh-CN" altLang="en-US" sz="2800" u="sng" dirty="0"/>
              <a:t>组成一行（列）</a:t>
            </a:r>
            <a:r>
              <a:rPr lang="zh-CN" altLang="en-US" sz="2800" dirty="0"/>
              <a:t>、或处于</a:t>
            </a:r>
            <a:r>
              <a:rPr lang="zh-CN" altLang="en-US" sz="2800" u="sng" dirty="0"/>
              <a:t>相邻两行（列）的两端</a:t>
            </a:r>
            <a:r>
              <a:rPr lang="zh-CN" altLang="en-US" sz="2800" dirty="0"/>
              <a:t>时，所代表的最小项可以合并，合并后可消去</a:t>
            </a:r>
            <a:r>
              <a:rPr lang="zh-CN" altLang="en-US" sz="2800" b="1" dirty="0">
                <a:solidFill>
                  <a:srgbClr val="CC0000"/>
                </a:solidFill>
              </a:rPr>
              <a:t>两</a:t>
            </a:r>
            <a:r>
              <a:rPr lang="zh-CN" altLang="en-US" sz="2800" dirty="0"/>
              <a:t>个变量。</a:t>
            </a:r>
            <a:endParaRPr lang="zh-CN" altLang="en-US" sz="2800" dirty="0"/>
          </a:p>
        </p:txBody>
      </p:sp>
      <p:grpSp>
        <p:nvGrpSpPr>
          <p:cNvPr id="2" name="Group 4"/>
          <p:cNvGrpSpPr/>
          <p:nvPr/>
        </p:nvGrpSpPr>
        <p:grpSpPr>
          <a:xfrm>
            <a:off x="762000" y="3562350"/>
            <a:ext cx="3582988" cy="2060575"/>
            <a:chOff x="2975" y="1966"/>
            <a:chExt cx="2257" cy="1298"/>
          </a:xfrm>
        </p:grpSpPr>
        <p:grpSp>
          <p:nvGrpSpPr>
            <p:cNvPr id="90163" name="Group 5"/>
            <p:cNvGrpSpPr/>
            <p:nvPr/>
          </p:nvGrpSpPr>
          <p:grpSpPr>
            <a:xfrm>
              <a:off x="2975" y="2158"/>
              <a:ext cx="2257" cy="1106"/>
              <a:chOff x="480" y="1966"/>
              <a:chExt cx="2257" cy="1106"/>
            </a:xfrm>
          </p:grpSpPr>
          <p:sp>
            <p:nvSpPr>
              <p:cNvPr id="90167" name="Rectangle 6"/>
              <p:cNvSpPr/>
              <p:nvPr/>
            </p:nvSpPr>
            <p:spPr>
              <a:xfrm>
                <a:off x="2279" y="2746"/>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68" name="Rectangle 7"/>
              <p:cNvSpPr/>
              <p:nvPr/>
            </p:nvSpPr>
            <p:spPr>
              <a:xfrm>
                <a:off x="2279" y="2458"/>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69" name="Rectangle 8"/>
              <p:cNvSpPr/>
              <p:nvPr/>
            </p:nvSpPr>
            <p:spPr>
              <a:xfrm>
                <a:off x="1820" y="2746"/>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70" name="Rectangle 9"/>
              <p:cNvSpPr/>
              <p:nvPr/>
            </p:nvSpPr>
            <p:spPr>
              <a:xfrm>
                <a:off x="1820" y="2458"/>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71" name="Rectangle 10"/>
              <p:cNvSpPr/>
              <p:nvPr/>
            </p:nvSpPr>
            <p:spPr>
              <a:xfrm>
                <a:off x="1362" y="2746"/>
                <a:ext cx="458"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0172" name="Rectangle 11"/>
              <p:cNvSpPr/>
              <p:nvPr/>
            </p:nvSpPr>
            <p:spPr>
              <a:xfrm>
                <a:off x="903" y="2746"/>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73" name="Rectangle 12"/>
              <p:cNvSpPr/>
              <p:nvPr/>
            </p:nvSpPr>
            <p:spPr>
              <a:xfrm>
                <a:off x="1362" y="245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74" name="Rectangle 13"/>
              <p:cNvSpPr/>
              <p:nvPr/>
            </p:nvSpPr>
            <p:spPr>
              <a:xfrm>
                <a:off x="903" y="2458"/>
                <a:ext cx="459" cy="326"/>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0175" name="Line 14"/>
              <p:cNvSpPr/>
              <p:nvPr/>
            </p:nvSpPr>
            <p:spPr>
              <a:xfrm>
                <a:off x="903" y="2420"/>
                <a:ext cx="1834" cy="0"/>
              </a:xfrm>
              <a:prstGeom prst="line">
                <a:avLst/>
              </a:prstGeom>
              <a:ln w="12700" cap="sq" cmpd="sng">
                <a:solidFill>
                  <a:schemeClr val="tx1"/>
                </a:solidFill>
                <a:prstDash val="solid"/>
                <a:headEnd type="none" w="med" len="med"/>
                <a:tailEnd type="none" w="med" len="med"/>
              </a:ln>
            </p:spPr>
          </p:sp>
          <p:sp>
            <p:nvSpPr>
              <p:cNvPr id="90176" name="Line 15"/>
              <p:cNvSpPr/>
              <p:nvPr/>
            </p:nvSpPr>
            <p:spPr>
              <a:xfrm>
                <a:off x="903" y="2746"/>
                <a:ext cx="1834" cy="0"/>
              </a:xfrm>
              <a:prstGeom prst="line">
                <a:avLst/>
              </a:prstGeom>
              <a:ln w="12700" cap="flat" cmpd="sng">
                <a:solidFill>
                  <a:schemeClr val="tx1"/>
                </a:solidFill>
                <a:prstDash val="solid"/>
                <a:headEnd type="none" w="med" len="med"/>
                <a:tailEnd type="none" w="med" len="med"/>
              </a:ln>
            </p:spPr>
          </p:sp>
          <p:sp>
            <p:nvSpPr>
              <p:cNvPr id="90177" name="Line 16"/>
              <p:cNvSpPr/>
              <p:nvPr/>
            </p:nvSpPr>
            <p:spPr>
              <a:xfrm>
                <a:off x="903" y="2420"/>
                <a:ext cx="0" cy="632"/>
              </a:xfrm>
              <a:prstGeom prst="line">
                <a:avLst/>
              </a:prstGeom>
              <a:ln w="12700" cap="sq" cmpd="sng">
                <a:solidFill>
                  <a:schemeClr val="tx1"/>
                </a:solidFill>
                <a:prstDash val="solid"/>
                <a:headEnd type="none" w="med" len="med"/>
                <a:tailEnd type="none" w="med" len="med"/>
              </a:ln>
            </p:spPr>
          </p:sp>
          <p:sp>
            <p:nvSpPr>
              <p:cNvPr id="90178" name="Line 17"/>
              <p:cNvSpPr/>
              <p:nvPr/>
            </p:nvSpPr>
            <p:spPr>
              <a:xfrm>
                <a:off x="1362" y="2428"/>
                <a:ext cx="0" cy="632"/>
              </a:xfrm>
              <a:prstGeom prst="line">
                <a:avLst/>
              </a:prstGeom>
              <a:ln w="12700" cap="flat" cmpd="sng">
                <a:solidFill>
                  <a:schemeClr val="tx1"/>
                </a:solidFill>
                <a:prstDash val="solid"/>
                <a:headEnd type="none" w="med" len="med"/>
                <a:tailEnd type="none" w="med" len="med"/>
              </a:ln>
            </p:spPr>
          </p:sp>
          <p:sp>
            <p:nvSpPr>
              <p:cNvPr id="90179" name="Line 18"/>
              <p:cNvSpPr/>
              <p:nvPr/>
            </p:nvSpPr>
            <p:spPr>
              <a:xfrm>
                <a:off x="2737" y="2420"/>
                <a:ext cx="0" cy="632"/>
              </a:xfrm>
              <a:prstGeom prst="line">
                <a:avLst/>
              </a:prstGeom>
              <a:ln w="12700" cap="sq" cmpd="sng">
                <a:solidFill>
                  <a:schemeClr val="tx1"/>
                </a:solidFill>
                <a:prstDash val="solid"/>
                <a:headEnd type="none" w="med" len="med"/>
                <a:tailEnd type="none" w="med" len="med"/>
              </a:ln>
            </p:spPr>
          </p:sp>
          <p:sp>
            <p:nvSpPr>
              <p:cNvPr id="90180" name="Line 19"/>
              <p:cNvSpPr/>
              <p:nvPr/>
            </p:nvSpPr>
            <p:spPr>
              <a:xfrm>
                <a:off x="1820" y="2420"/>
                <a:ext cx="0" cy="632"/>
              </a:xfrm>
              <a:prstGeom prst="line">
                <a:avLst/>
              </a:prstGeom>
              <a:ln w="12700" cap="flat" cmpd="sng">
                <a:solidFill>
                  <a:schemeClr val="tx1"/>
                </a:solidFill>
                <a:prstDash val="solid"/>
                <a:headEnd type="none" w="med" len="med"/>
                <a:tailEnd type="none" w="med" len="med"/>
              </a:ln>
            </p:spPr>
          </p:sp>
          <p:sp>
            <p:nvSpPr>
              <p:cNvPr id="90181" name="Line 20"/>
              <p:cNvSpPr/>
              <p:nvPr/>
            </p:nvSpPr>
            <p:spPr>
              <a:xfrm>
                <a:off x="2279" y="2420"/>
                <a:ext cx="0" cy="632"/>
              </a:xfrm>
              <a:prstGeom prst="line">
                <a:avLst/>
              </a:prstGeom>
              <a:ln w="12700" cap="flat" cmpd="sng">
                <a:solidFill>
                  <a:schemeClr val="tx1"/>
                </a:solidFill>
                <a:prstDash val="solid"/>
                <a:headEnd type="none" w="med" len="med"/>
                <a:tailEnd type="none" w="med" len="med"/>
              </a:ln>
            </p:spPr>
          </p:sp>
          <p:sp>
            <p:nvSpPr>
              <p:cNvPr id="90182" name="Line 21"/>
              <p:cNvSpPr/>
              <p:nvPr/>
            </p:nvSpPr>
            <p:spPr>
              <a:xfrm>
                <a:off x="903" y="3052"/>
                <a:ext cx="1834" cy="0"/>
              </a:xfrm>
              <a:prstGeom prst="line">
                <a:avLst/>
              </a:prstGeom>
              <a:ln w="12700" cap="flat" cmpd="sng">
                <a:solidFill>
                  <a:schemeClr val="tx1"/>
                </a:solidFill>
                <a:prstDash val="solid"/>
                <a:headEnd type="none" w="med" len="med"/>
                <a:tailEnd type="none" w="med" len="med"/>
              </a:ln>
            </p:spPr>
          </p:sp>
          <p:sp>
            <p:nvSpPr>
              <p:cNvPr id="90183" name="Line 22"/>
              <p:cNvSpPr/>
              <p:nvPr/>
            </p:nvSpPr>
            <p:spPr>
              <a:xfrm>
                <a:off x="662" y="2180"/>
                <a:ext cx="240" cy="240"/>
              </a:xfrm>
              <a:prstGeom prst="line">
                <a:avLst/>
              </a:prstGeom>
              <a:ln w="12700" cap="flat" cmpd="sng">
                <a:solidFill>
                  <a:schemeClr val="tx1"/>
                </a:solidFill>
                <a:prstDash val="solid"/>
                <a:headEnd type="none" w="med" len="med"/>
                <a:tailEnd type="none" w="med" len="med"/>
              </a:ln>
            </p:spPr>
          </p:sp>
          <p:sp>
            <p:nvSpPr>
              <p:cNvPr id="90184" name="Text Box 23"/>
              <p:cNvSpPr txBox="1"/>
              <p:nvPr/>
            </p:nvSpPr>
            <p:spPr>
              <a:xfrm>
                <a:off x="960" y="2146"/>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0185" name="Text Box 24"/>
              <p:cNvSpPr txBox="1"/>
              <p:nvPr/>
            </p:nvSpPr>
            <p:spPr>
              <a:xfrm>
                <a:off x="1440" y="2137"/>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0186" name="Text Box 25"/>
              <p:cNvSpPr txBox="1"/>
              <p:nvPr/>
            </p:nvSpPr>
            <p:spPr>
              <a:xfrm>
                <a:off x="1899" y="2140"/>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0187" name="Text Box 26"/>
              <p:cNvSpPr txBox="1"/>
              <p:nvPr/>
            </p:nvSpPr>
            <p:spPr>
              <a:xfrm>
                <a:off x="2344" y="2128"/>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0188" name="Text Box 27"/>
              <p:cNvSpPr txBox="1"/>
              <p:nvPr/>
            </p:nvSpPr>
            <p:spPr>
              <a:xfrm>
                <a:off x="673" y="1966"/>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0189" name="Text Box 28"/>
              <p:cNvSpPr txBox="1"/>
              <p:nvPr/>
            </p:nvSpPr>
            <p:spPr>
              <a:xfrm>
                <a:off x="480" y="2206"/>
                <a:ext cx="384" cy="288"/>
              </a:xfrm>
              <a:prstGeom prst="rect">
                <a:avLst/>
              </a:prstGeom>
              <a:noFill/>
              <a:ln w="9525">
                <a:noFill/>
              </a:ln>
            </p:spPr>
            <p:txBody>
              <a:bodyPr>
                <a:spAutoFit/>
              </a:bodyPr>
              <a:p>
                <a:r>
                  <a:rPr lang="en-US" altLang="zh-CN" sz="2400" dirty="0">
                    <a:latin typeface="Times New Roman" panose="02020603050405020304" pitchFamily="18" charset="0"/>
                  </a:rPr>
                  <a:t>C</a:t>
                </a:r>
                <a:endParaRPr lang="en-US" altLang="zh-CN" sz="1800" dirty="0">
                  <a:latin typeface="Garamond" panose="02020404030301010803" pitchFamily="18" charset="0"/>
                </a:endParaRPr>
              </a:p>
            </p:txBody>
          </p:sp>
          <p:sp>
            <p:nvSpPr>
              <p:cNvPr id="90190" name="Text Box 29"/>
              <p:cNvSpPr txBox="1"/>
              <p:nvPr/>
            </p:nvSpPr>
            <p:spPr>
              <a:xfrm>
                <a:off x="624" y="2446"/>
                <a:ext cx="336" cy="288"/>
              </a:xfrm>
              <a:prstGeom prst="rect">
                <a:avLst/>
              </a:prstGeom>
              <a:noFill/>
              <a:ln w="9525">
                <a:noFill/>
              </a:ln>
            </p:spPr>
            <p:txBody>
              <a:bodyPr>
                <a:spAutoFit/>
              </a:bodyPr>
              <a:p>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91" name="Text Box 30"/>
              <p:cNvSpPr txBox="1"/>
              <p:nvPr/>
            </p:nvSpPr>
            <p:spPr>
              <a:xfrm>
                <a:off x="624" y="2782"/>
                <a:ext cx="384" cy="288"/>
              </a:xfrm>
              <a:prstGeom prst="rect">
                <a:avLst/>
              </a:prstGeom>
              <a:noFill/>
              <a:ln w="9525">
                <a:noFill/>
              </a:ln>
            </p:spPr>
            <p:txBody>
              <a:bodyPr>
                <a:spAutoFit/>
              </a:bodyPr>
              <a:p>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grpSp>
        <p:sp>
          <p:nvSpPr>
            <p:cNvPr id="90164" name="AutoShape 31"/>
            <p:cNvSpPr/>
            <p:nvPr/>
          </p:nvSpPr>
          <p:spPr>
            <a:xfrm>
              <a:off x="3935" y="2686"/>
              <a:ext cx="768" cy="480"/>
            </a:xfrm>
            <a:prstGeom prst="roundRect">
              <a:avLst>
                <a:gd name="adj" fmla="val 12120"/>
              </a:avLst>
            </a:prstGeom>
            <a:noFill/>
            <a:ln w="9525" cap="flat" cmpd="sng">
              <a:solidFill>
                <a:schemeClr val="tx2"/>
              </a:solidFill>
              <a:prstDash val="solid"/>
              <a:headEnd type="none" w="med" len="med"/>
              <a:tailEnd type="none" w="med" len="med"/>
            </a:ln>
          </p:spPr>
          <p:txBody>
            <a:bodyPr anchor="ctr" anchorCtr="0">
              <a:spAutoFit/>
            </a:bodyPr>
            <a:p>
              <a:endParaRPr lang="zh-CN" altLang="en-US" dirty="0">
                <a:latin typeface="Times New Roman" panose="02020603050405020304" pitchFamily="18" charset="0"/>
              </a:endParaRPr>
            </a:p>
          </p:txBody>
        </p:sp>
        <p:sp>
          <p:nvSpPr>
            <p:cNvPr id="90165" name="Line 32"/>
            <p:cNvSpPr/>
            <p:nvPr/>
          </p:nvSpPr>
          <p:spPr>
            <a:xfrm flipV="1">
              <a:off x="4128" y="2206"/>
              <a:ext cx="480" cy="480"/>
            </a:xfrm>
            <a:prstGeom prst="line">
              <a:avLst/>
            </a:prstGeom>
            <a:ln w="9525" cap="flat" cmpd="sng">
              <a:solidFill>
                <a:schemeClr val="tx2"/>
              </a:solidFill>
              <a:prstDash val="solid"/>
              <a:headEnd type="none" w="med" len="med"/>
              <a:tailEnd type="none" w="med" len="med"/>
            </a:ln>
          </p:spPr>
        </p:sp>
        <p:sp>
          <p:nvSpPr>
            <p:cNvPr id="90166" name="Text Box 33"/>
            <p:cNvSpPr txBox="1"/>
            <p:nvPr/>
          </p:nvSpPr>
          <p:spPr>
            <a:xfrm>
              <a:off x="4608" y="1966"/>
              <a:ext cx="244" cy="288"/>
            </a:xfrm>
            <a:prstGeom prst="rect">
              <a:avLst/>
            </a:prstGeom>
            <a:noFill/>
            <a:ln w="9525">
              <a:noFill/>
            </a:ln>
          </p:spPr>
          <p:txBody>
            <a:bodyPr wrap="none">
              <a:spAutoFit/>
            </a:bodyPr>
            <a:p>
              <a:pPr algn="ctr"/>
              <a:r>
                <a:rPr lang="en-US" altLang="zh-CN" sz="2400" b="1" dirty="0">
                  <a:solidFill>
                    <a:srgbClr val="B000B0"/>
                  </a:solidFill>
                  <a:latin typeface="Times New Roman" panose="02020603050405020304" pitchFamily="18" charset="0"/>
                </a:rPr>
                <a:t>B</a:t>
              </a:r>
              <a:endParaRPr lang="en-US" altLang="zh-CN" sz="1800" dirty="0">
                <a:latin typeface="Garamond" panose="02020404030301010803" pitchFamily="18" charset="0"/>
              </a:endParaRPr>
            </a:p>
          </p:txBody>
        </p:sp>
      </p:grpSp>
      <p:grpSp>
        <p:nvGrpSpPr>
          <p:cNvPr id="4" name="Group 34"/>
          <p:cNvGrpSpPr/>
          <p:nvPr/>
        </p:nvGrpSpPr>
        <p:grpSpPr>
          <a:xfrm>
            <a:off x="5257800" y="3181350"/>
            <a:ext cx="2819400" cy="3048000"/>
            <a:chOff x="3792" y="1056"/>
            <a:chExt cx="1776" cy="1920"/>
          </a:xfrm>
        </p:grpSpPr>
        <p:grpSp>
          <p:nvGrpSpPr>
            <p:cNvPr id="90117" name="Group 35"/>
            <p:cNvGrpSpPr/>
            <p:nvPr/>
          </p:nvGrpSpPr>
          <p:grpSpPr>
            <a:xfrm>
              <a:off x="3792" y="1477"/>
              <a:ext cx="1776" cy="1499"/>
              <a:chOff x="96" y="1584"/>
              <a:chExt cx="1776" cy="1499"/>
            </a:xfrm>
          </p:grpSpPr>
          <p:sp>
            <p:nvSpPr>
              <p:cNvPr id="90126" name="Text Box 36"/>
              <p:cNvSpPr txBox="1"/>
              <p:nvPr/>
            </p:nvSpPr>
            <p:spPr>
              <a:xfrm>
                <a:off x="576"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0127" name="Text Box 37"/>
              <p:cNvSpPr txBox="1"/>
              <p:nvPr/>
            </p:nvSpPr>
            <p:spPr>
              <a:xfrm>
                <a:off x="912" y="1773"/>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0128" name="Text Box 38"/>
              <p:cNvSpPr txBox="1"/>
              <p:nvPr/>
            </p:nvSpPr>
            <p:spPr>
              <a:xfrm>
                <a:off x="1228"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0129" name="Text Box 39"/>
              <p:cNvSpPr txBox="1"/>
              <p:nvPr/>
            </p:nvSpPr>
            <p:spPr>
              <a:xfrm>
                <a:off x="1536" y="1766"/>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0130" name="Text Box 40"/>
              <p:cNvSpPr txBox="1"/>
              <p:nvPr/>
            </p:nvSpPr>
            <p:spPr>
              <a:xfrm>
                <a:off x="96" y="1776"/>
                <a:ext cx="437" cy="288"/>
              </a:xfrm>
              <a:prstGeom prst="rect">
                <a:avLst/>
              </a:prstGeom>
              <a:noFill/>
              <a:ln w="9525">
                <a:noFill/>
              </a:ln>
            </p:spPr>
            <p:txBody>
              <a:bodyPr>
                <a:spAutoFit/>
              </a:bodyPr>
              <a:p>
                <a:r>
                  <a:rPr lang="en-US" altLang="zh-CN" sz="2400" dirty="0">
                    <a:latin typeface="Times New Roman" panose="02020603050405020304" pitchFamily="18" charset="0"/>
                  </a:rPr>
                  <a:t>CD</a:t>
                </a:r>
                <a:endParaRPr lang="en-US" altLang="zh-CN" sz="1800" dirty="0">
                  <a:latin typeface="Garamond" panose="02020404030301010803" pitchFamily="18" charset="0"/>
                </a:endParaRPr>
              </a:p>
            </p:txBody>
          </p:sp>
          <p:sp>
            <p:nvSpPr>
              <p:cNvPr id="90131" name="Rectangle 41"/>
              <p:cNvSpPr/>
              <p:nvPr/>
            </p:nvSpPr>
            <p:spPr>
              <a:xfrm>
                <a:off x="1545"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32" name="Rectangle 42"/>
              <p:cNvSpPr/>
              <p:nvPr/>
            </p:nvSpPr>
            <p:spPr>
              <a:xfrm>
                <a:off x="1218"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33" name="Rectangle 43"/>
              <p:cNvSpPr/>
              <p:nvPr/>
            </p:nvSpPr>
            <p:spPr>
              <a:xfrm>
                <a:off x="891" y="2814"/>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34" name="Rectangle 44"/>
              <p:cNvSpPr/>
              <p:nvPr/>
            </p:nvSpPr>
            <p:spPr>
              <a:xfrm>
                <a:off x="564"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35" name="Rectangle 45"/>
              <p:cNvSpPr/>
              <p:nvPr/>
            </p:nvSpPr>
            <p:spPr>
              <a:xfrm>
                <a:off x="1545"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36" name="Rectangle 46"/>
              <p:cNvSpPr/>
              <p:nvPr/>
            </p:nvSpPr>
            <p:spPr>
              <a:xfrm>
                <a:off x="1218"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37" name="Rectangle 47"/>
              <p:cNvSpPr/>
              <p:nvPr/>
            </p:nvSpPr>
            <p:spPr>
              <a:xfrm>
                <a:off x="891"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38" name="Rectangle 48"/>
              <p:cNvSpPr/>
              <p:nvPr/>
            </p:nvSpPr>
            <p:spPr>
              <a:xfrm>
                <a:off x="564"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39" name="Rectangle 49"/>
              <p:cNvSpPr/>
              <p:nvPr/>
            </p:nvSpPr>
            <p:spPr>
              <a:xfrm>
                <a:off x="1545" y="2276"/>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40" name="Rectangle 50"/>
              <p:cNvSpPr/>
              <p:nvPr/>
            </p:nvSpPr>
            <p:spPr>
              <a:xfrm>
                <a:off x="1545"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41" name="Rectangle 51"/>
              <p:cNvSpPr/>
              <p:nvPr/>
            </p:nvSpPr>
            <p:spPr>
              <a:xfrm>
                <a:off x="1218" y="2276"/>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42" name="Rectangle 52"/>
              <p:cNvSpPr/>
              <p:nvPr/>
            </p:nvSpPr>
            <p:spPr>
              <a:xfrm>
                <a:off x="1218"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43" name="Rectangle 53"/>
              <p:cNvSpPr/>
              <p:nvPr/>
            </p:nvSpPr>
            <p:spPr>
              <a:xfrm>
                <a:off x="891" y="2276"/>
                <a:ext cx="327" cy="269"/>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0144" name="Rectangle 54"/>
              <p:cNvSpPr/>
              <p:nvPr/>
            </p:nvSpPr>
            <p:spPr>
              <a:xfrm>
                <a:off x="564" y="2276"/>
                <a:ext cx="327" cy="269"/>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0145" name="Rectangle 55"/>
              <p:cNvSpPr/>
              <p:nvPr/>
            </p:nvSpPr>
            <p:spPr>
              <a:xfrm>
                <a:off x="891" y="2007"/>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0146" name="Rectangle 56"/>
              <p:cNvSpPr/>
              <p:nvPr/>
            </p:nvSpPr>
            <p:spPr>
              <a:xfrm>
                <a:off x="564"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0147" name="Line 57"/>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90148" name="Line 58"/>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90149" name="Line 59"/>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90150" name="Line 60"/>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90151" name="Line 61"/>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90152" name="Line 62"/>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90153" name="Line 63"/>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90154" name="Line 64"/>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90155" name="Line 65"/>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90156" name="Line 66"/>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90157" name="Text Box 67"/>
              <p:cNvSpPr txBox="1"/>
              <p:nvPr/>
            </p:nvSpPr>
            <p:spPr>
              <a:xfrm>
                <a:off x="336" y="1584"/>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0158" name="Text Box 68"/>
              <p:cNvSpPr txBox="1"/>
              <p:nvPr/>
            </p:nvSpPr>
            <p:spPr>
              <a:xfrm>
                <a:off x="192" y="2016"/>
                <a:ext cx="419" cy="288"/>
              </a:xfrm>
              <a:prstGeom prst="rect">
                <a:avLst/>
              </a:prstGeom>
              <a:noFill/>
              <a:ln w="9525">
                <a:noFill/>
              </a:ln>
            </p:spPr>
            <p:txBody>
              <a:bodyPr>
                <a:spAutoFit/>
              </a:bodyPr>
              <a:p>
                <a:pPr algn="ctr"/>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0159" name="Text Box 69"/>
              <p:cNvSpPr txBox="1"/>
              <p:nvPr/>
            </p:nvSpPr>
            <p:spPr>
              <a:xfrm>
                <a:off x="192" y="2256"/>
                <a:ext cx="406" cy="288"/>
              </a:xfrm>
              <a:prstGeom prst="rect">
                <a:avLst/>
              </a:prstGeom>
              <a:noFill/>
              <a:ln w="9525">
                <a:noFill/>
              </a:ln>
            </p:spPr>
            <p:txBody>
              <a:bodyPr>
                <a:spAutoFit/>
              </a:bodyPr>
              <a:p>
                <a:pPr algn="ctr"/>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0160" name="Text Box 70"/>
              <p:cNvSpPr txBox="1"/>
              <p:nvPr/>
            </p:nvSpPr>
            <p:spPr>
              <a:xfrm>
                <a:off x="240" y="2544"/>
                <a:ext cx="324" cy="288"/>
              </a:xfrm>
              <a:prstGeom prst="rect">
                <a:avLst/>
              </a:prstGeom>
              <a:noFill/>
              <a:ln w="9525">
                <a:noFill/>
              </a:ln>
            </p:spPr>
            <p:txBody>
              <a:bodyPr>
                <a:spAutoFit/>
              </a:bodyPr>
              <a:p>
                <a:pPr algn="ctr"/>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0161" name="Text Box 71"/>
              <p:cNvSpPr txBox="1"/>
              <p:nvPr/>
            </p:nvSpPr>
            <p:spPr>
              <a:xfrm>
                <a:off x="192" y="2784"/>
                <a:ext cx="432" cy="288"/>
              </a:xfrm>
              <a:prstGeom prst="rect">
                <a:avLst/>
              </a:prstGeom>
              <a:noFill/>
              <a:ln w="9525">
                <a:noFill/>
              </a:ln>
            </p:spPr>
            <p:txBody>
              <a:bodyPr>
                <a:spAutoFit/>
              </a:bodyPr>
              <a:p>
                <a:pPr algn="ctr"/>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0162" name="Line 72"/>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sp>
          <p:nvSpPr>
            <p:cNvPr id="90118" name="AutoShape 73"/>
            <p:cNvSpPr/>
            <p:nvPr/>
          </p:nvSpPr>
          <p:spPr>
            <a:xfrm>
              <a:off x="4320" y="2485"/>
              <a:ext cx="1200" cy="192"/>
            </a:xfrm>
            <a:prstGeom prst="flowChartTerminator">
              <a:avLst/>
            </a:prstGeom>
            <a:noFill/>
            <a:ln w="9525" cap="flat" cmpd="sng">
              <a:solidFill>
                <a:schemeClr val="tx2"/>
              </a:solidFill>
              <a:prstDash val="solid"/>
              <a:miter/>
              <a:headEnd type="none" w="med" len="med"/>
              <a:tailEnd type="none" w="med" len="med"/>
            </a:ln>
          </p:spPr>
          <p:txBody>
            <a:bodyPr anchor="ctr" anchorCtr="0">
              <a:spAutoFit/>
            </a:bodyPr>
            <a:p>
              <a:endParaRPr lang="zh-CN" altLang="en-US" dirty="0">
                <a:latin typeface="Times New Roman" panose="02020603050405020304" pitchFamily="18" charset="0"/>
              </a:endParaRPr>
            </a:p>
          </p:txBody>
        </p:sp>
        <p:sp>
          <p:nvSpPr>
            <p:cNvPr id="90119" name="AutoShape 74"/>
            <p:cNvSpPr/>
            <p:nvPr/>
          </p:nvSpPr>
          <p:spPr>
            <a:xfrm rot="-5400000">
              <a:off x="4224" y="2341"/>
              <a:ext cx="1056" cy="192"/>
            </a:xfrm>
            <a:prstGeom prst="flowChartTerminator">
              <a:avLst/>
            </a:prstGeom>
            <a:noFill/>
            <a:ln w="9525" cap="flat" cmpd="sng">
              <a:solidFill>
                <a:schemeClr val="tx2"/>
              </a:solidFill>
              <a:prstDash val="solid"/>
              <a:miter/>
              <a:headEnd type="none" w="med" len="med"/>
              <a:tailEnd type="none" w="med" len="med"/>
            </a:ln>
          </p:spPr>
          <p:txBody>
            <a:bodyPr anchor="ctr" anchorCtr="0">
              <a:spAutoFit/>
            </a:bodyPr>
            <a:p>
              <a:endParaRPr lang="zh-CN" altLang="en-US" dirty="0">
                <a:latin typeface="Times New Roman" panose="02020603050405020304" pitchFamily="18" charset="0"/>
              </a:endParaRPr>
            </a:p>
          </p:txBody>
        </p:sp>
        <p:sp>
          <p:nvSpPr>
            <p:cNvPr id="90120" name="Line 75"/>
            <p:cNvSpPr/>
            <p:nvPr/>
          </p:nvSpPr>
          <p:spPr>
            <a:xfrm flipH="1" flipV="1">
              <a:off x="4368" y="1344"/>
              <a:ext cx="384" cy="576"/>
            </a:xfrm>
            <a:prstGeom prst="line">
              <a:avLst/>
            </a:prstGeom>
            <a:ln w="9525" cap="flat" cmpd="sng">
              <a:solidFill>
                <a:schemeClr val="folHlink"/>
              </a:solidFill>
              <a:prstDash val="solid"/>
              <a:headEnd type="none" w="med" len="med"/>
              <a:tailEnd type="none" w="med" len="med"/>
            </a:ln>
          </p:spPr>
        </p:sp>
        <p:sp>
          <p:nvSpPr>
            <p:cNvPr id="90121" name="Line 76"/>
            <p:cNvSpPr/>
            <p:nvPr/>
          </p:nvSpPr>
          <p:spPr>
            <a:xfrm flipH="1" flipV="1">
              <a:off x="4896" y="1344"/>
              <a:ext cx="288" cy="1152"/>
            </a:xfrm>
            <a:prstGeom prst="line">
              <a:avLst/>
            </a:prstGeom>
            <a:ln w="9525" cap="flat" cmpd="sng">
              <a:solidFill>
                <a:schemeClr val="folHlink"/>
              </a:solidFill>
              <a:prstDash val="solid"/>
              <a:headEnd type="none" w="med" len="med"/>
              <a:tailEnd type="none" w="med" len="med"/>
            </a:ln>
          </p:spPr>
        </p:sp>
        <p:sp>
          <p:nvSpPr>
            <p:cNvPr id="90122" name="Text Box 77"/>
            <p:cNvSpPr txBox="1"/>
            <p:nvPr/>
          </p:nvSpPr>
          <p:spPr>
            <a:xfrm>
              <a:off x="4657" y="1056"/>
              <a:ext cx="383" cy="288"/>
            </a:xfrm>
            <a:prstGeom prst="rect">
              <a:avLst/>
            </a:prstGeom>
            <a:noFill/>
            <a:ln w="9525">
              <a:noFill/>
            </a:ln>
          </p:spPr>
          <p:txBody>
            <a:bodyPr wrap="none">
              <a:spAutoFit/>
            </a:bodyPr>
            <a:p>
              <a:pPr algn="ctr"/>
              <a:r>
                <a:rPr lang="en-US" altLang="zh-CN" sz="2400" dirty="0">
                  <a:latin typeface="Times New Roman" panose="02020603050405020304" pitchFamily="18" charset="0"/>
                </a:rPr>
                <a:t>CD</a:t>
              </a:r>
              <a:endParaRPr lang="en-US" altLang="zh-CN" sz="1800" dirty="0">
                <a:latin typeface="Garamond" panose="02020404030301010803" pitchFamily="18" charset="0"/>
              </a:endParaRPr>
            </a:p>
          </p:txBody>
        </p:sp>
        <p:grpSp>
          <p:nvGrpSpPr>
            <p:cNvPr id="90123" name="Group 78"/>
            <p:cNvGrpSpPr/>
            <p:nvPr/>
          </p:nvGrpSpPr>
          <p:grpSpPr>
            <a:xfrm>
              <a:off x="4080" y="1056"/>
              <a:ext cx="384" cy="288"/>
              <a:chOff x="4080" y="1056"/>
              <a:chExt cx="384" cy="288"/>
            </a:xfrm>
          </p:grpSpPr>
          <p:sp>
            <p:nvSpPr>
              <p:cNvPr id="90124" name="Text Box 79"/>
              <p:cNvSpPr txBox="1"/>
              <p:nvPr/>
            </p:nvSpPr>
            <p:spPr>
              <a:xfrm>
                <a:off x="4080" y="1056"/>
                <a:ext cx="384" cy="288"/>
              </a:xfrm>
              <a:prstGeom prst="rect">
                <a:avLst/>
              </a:prstGeom>
              <a:noFill/>
              <a:ln w="9525">
                <a:noFill/>
              </a:ln>
            </p:spPr>
            <p:txBody>
              <a:bodyPr>
                <a:spAutoFit/>
              </a:bodyPr>
              <a:p>
                <a:pPr algn="ctr"/>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0125" name="Line 80"/>
              <p:cNvSpPr/>
              <p:nvPr/>
            </p:nvSpPr>
            <p:spPr>
              <a:xfrm>
                <a:off x="4152" y="1104"/>
                <a:ext cx="96" cy="0"/>
              </a:xfrm>
              <a:prstGeom prst="line">
                <a:avLst/>
              </a:prstGeom>
              <a:ln w="9525" cap="flat" cmpd="sng">
                <a:solidFill>
                  <a:schemeClr val="tx2"/>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charRg st="0" end="67"/>
                                            </p:txEl>
                                          </p:spTgt>
                                        </p:tgtEl>
                                        <p:attrNameLst>
                                          <p:attrName>style.visibility</p:attrName>
                                        </p:attrNameLst>
                                      </p:cBhvr>
                                      <p:to>
                                        <p:strVal val="visible"/>
                                      </p:to>
                                    </p:set>
                                    <p:animEffect transition="in" filter="blinds(horizontal)">
                                      <p:cBhvr>
                                        <p:cTn id="7" dur="500"/>
                                        <p:tgtEl>
                                          <p:spTgt spid="140291">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6019800" y="2786063"/>
            <a:ext cx="2895600" cy="3032125"/>
            <a:chOff x="144" y="1056"/>
            <a:chExt cx="1824" cy="1910"/>
          </a:xfrm>
        </p:grpSpPr>
        <p:grpSp>
          <p:nvGrpSpPr>
            <p:cNvPr id="91242" name="Group 4"/>
            <p:cNvGrpSpPr/>
            <p:nvPr/>
          </p:nvGrpSpPr>
          <p:grpSpPr>
            <a:xfrm>
              <a:off x="144" y="1466"/>
              <a:ext cx="1776" cy="1499"/>
              <a:chOff x="96" y="1584"/>
              <a:chExt cx="1776" cy="1499"/>
            </a:xfrm>
          </p:grpSpPr>
          <p:sp>
            <p:nvSpPr>
              <p:cNvPr id="91267" name="Text Box 5"/>
              <p:cNvSpPr txBox="1"/>
              <p:nvPr/>
            </p:nvSpPr>
            <p:spPr>
              <a:xfrm>
                <a:off x="576"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1268" name="Text Box 6"/>
              <p:cNvSpPr txBox="1"/>
              <p:nvPr/>
            </p:nvSpPr>
            <p:spPr>
              <a:xfrm>
                <a:off x="912" y="1773"/>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1269" name="Text Box 7"/>
              <p:cNvSpPr txBox="1"/>
              <p:nvPr/>
            </p:nvSpPr>
            <p:spPr>
              <a:xfrm>
                <a:off x="1228"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1270" name="Text Box 8"/>
              <p:cNvSpPr txBox="1"/>
              <p:nvPr/>
            </p:nvSpPr>
            <p:spPr>
              <a:xfrm>
                <a:off x="1536" y="1766"/>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1271" name="Text Box 9"/>
              <p:cNvSpPr txBox="1"/>
              <p:nvPr/>
            </p:nvSpPr>
            <p:spPr>
              <a:xfrm>
                <a:off x="96" y="1776"/>
                <a:ext cx="437" cy="288"/>
              </a:xfrm>
              <a:prstGeom prst="rect">
                <a:avLst/>
              </a:prstGeom>
              <a:noFill/>
              <a:ln w="9525">
                <a:noFill/>
              </a:ln>
            </p:spPr>
            <p:txBody>
              <a:bodyPr>
                <a:spAutoFit/>
              </a:bodyPr>
              <a:p>
                <a:r>
                  <a:rPr lang="en-US" altLang="zh-CN" sz="2400" dirty="0">
                    <a:latin typeface="Times New Roman" panose="02020603050405020304" pitchFamily="18" charset="0"/>
                  </a:rPr>
                  <a:t>CD</a:t>
                </a:r>
                <a:endParaRPr lang="en-US" altLang="zh-CN" sz="1800" dirty="0">
                  <a:latin typeface="Garamond" panose="02020404030301010803" pitchFamily="18" charset="0"/>
                </a:endParaRPr>
              </a:p>
            </p:txBody>
          </p:sp>
          <p:sp>
            <p:nvSpPr>
              <p:cNvPr id="91272" name="Rectangle 10"/>
              <p:cNvSpPr/>
              <p:nvPr/>
            </p:nvSpPr>
            <p:spPr>
              <a:xfrm>
                <a:off x="1545" y="2814"/>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73" name="Rectangle 11"/>
              <p:cNvSpPr/>
              <p:nvPr/>
            </p:nvSpPr>
            <p:spPr>
              <a:xfrm>
                <a:off x="1218"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74" name="Rectangle 12"/>
              <p:cNvSpPr/>
              <p:nvPr/>
            </p:nvSpPr>
            <p:spPr>
              <a:xfrm>
                <a:off x="891"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75" name="Rectangle 13"/>
              <p:cNvSpPr/>
              <p:nvPr/>
            </p:nvSpPr>
            <p:spPr>
              <a:xfrm>
                <a:off x="564" y="2814"/>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76" name="Rectangle 14"/>
              <p:cNvSpPr/>
              <p:nvPr/>
            </p:nvSpPr>
            <p:spPr>
              <a:xfrm>
                <a:off x="1545" y="2545"/>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77" name="Rectangle 15"/>
              <p:cNvSpPr/>
              <p:nvPr/>
            </p:nvSpPr>
            <p:spPr>
              <a:xfrm>
                <a:off x="1218"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78" name="Rectangle 16"/>
              <p:cNvSpPr/>
              <p:nvPr/>
            </p:nvSpPr>
            <p:spPr>
              <a:xfrm>
                <a:off x="891"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79" name="Rectangle 17"/>
              <p:cNvSpPr/>
              <p:nvPr/>
            </p:nvSpPr>
            <p:spPr>
              <a:xfrm>
                <a:off x="564" y="2545"/>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80" name="Rectangle 18"/>
              <p:cNvSpPr/>
              <p:nvPr/>
            </p:nvSpPr>
            <p:spPr>
              <a:xfrm>
                <a:off x="1545" y="2276"/>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81" name="Rectangle 19"/>
              <p:cNvSpPr/>
              <p:nvPr/>
            </p:nvSpPr>
            <p:spPr>
              <a:xfrm>
                <a:off x="1545" y="2007"/>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82" name="Rectangle 20"/>
              <p:cNvSpPr/>
              <p:nvPr/>
            </p:nvSpPr>
            <p:spPr>
              <a:xfrm>
                <a:off x="1218" y="2276"/>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83" name="Rectangle 21"/>
              <p:cNvSpPr/>
              <p:nvPr/>
            </p:nvSpPr>
            <p:spPr>
              <a:xfrm>
                <a:off x="1218"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84" name="Rectangle 22"/>
              <p:cNvSpPr/>
              <p:nvPr/>
            </p:nvSpPr>
            <p:spPr>
              <a:xfrm>
                <a:off x="891" y="2276"/>
                <a:ext cx="327" cy="269"/>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1285" name="Rectangle 23"/>
              <p:cNvSpPr/>
              <p:nvPr/>
            </p:nvSpPr>
            <p:spPr>
              <a:xfrm>
                <a:off x="564" y="2276"/>
                <a:ext cx="327" cy="269"/>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1286" name="Rectangle 24"/>
              <p:cNvSpPr/>
              <p:nvPr/>
            </p:nvSpPr>
            <p:spPr>
              <a:xfrm>
                <a:off x="891"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87" name="Rectangle 25"/>
              <p:cNvSpPr/>
              <p:nvPr/>
            </p:nvSpPr>
            <p:spPr>
              <a:xfrm>
                <a:off x="564" y="2007"/>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88" name="Line 26"/>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91289" name="Line 27"/>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91290" name="Line 28"/>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91291" name="Line 29"/>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91292" name="Line 30"/>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91293" name="Line 31"/>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91294" name="Line 32"/>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91295" name="Line 33"/>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91296" name="Line 34"/>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91297" name="Line 35"/>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91298" name="Text Box 36"/>
              <p:cNvSpPr txBox="1"/>
              <p:nvPr/>
            </p:nvSpPr>
            <p:spPr>
              <a:xfrm>
                <a:off x="336" y="1584"/>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1299" name="Text Box 37"/>
              <p:cNvSpPr txBox="1"/>
              <p:nvPr/>
            </p:nvSpPr>
            <p:spPr>
              <a:xfrm>
                <a:off x="192" y="2016"/>
                <a:ext cx="419" cy="288"/>
              </a:xfrm>
              <a:prstGeom prst="rect">
                <a:avLst/>
              </a:prstGeom>
              <a:noFill/>
              <a:ln w="9525">
                <a:noFill/>
              </a:ln>
            </p:spPr>
            <p:txBody>
              <a:bodyPr>
                <a:spAutoFit/>
              </a:bodyPr>
              <a:p>
                <a:pPr algn="ctr"/>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1300" name="Text Box 38"/>
              <p:cNvSpPr txBox="1"/>
              <p:nvPr/>
            </p:nvSpPr>
            <p:spPr>
              <a:xfrm>
                <a:off x="192" y="2256"/>
                <a:ext cx="406" cy="288"/>
              </a:xfrm>
              <a:prstGeom prst="rect">
                <a:avLst/>
              </a:prstGeom>
              <a:noFill/>
              <a:ln w="9525">
                <a:noFill/>
              </a:ln>
            </p:spPr>
            <p:txBody>
              <a:bodyPr>
                <a:spAutoFit/>
              </a:bodyPr>
              <a:p>
                <a:pPr algn="ctr"/>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1301" name="Text Box 39"/>
              <p:cNvSpPr txBox="1"/>
              <p:nvPr/>
            </p:nvSpPr>
            <p:spPr>
              <a:xfrm>
                <a:off x="240" y="2544"/>
                <a:ext cx="324" cy="288"/>
              </a:xfrm>
              <a:prstGeom prst="rect">
                <a:avLst/>
              </a:prstGeom>
              <a:noFill/>
              <a:ln w="9525">
                <a:noFill/>
              </a:ln>
            </p:spPr>
            <p:txBody>
              <a:bodyPr>
                <a:spAutoFit/>
              </a:bodyPr>
              <a:p>
                <a:pPr algn="ctr"/>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1302" name="Text Box 40"/>
              <p:cNvSpPr txBox="1"/>
              <p:nvPr/>
            </p:nvSpPr>
            <p:spPr>
              <a:xfrm>
                <a:off x="192" y="2784"/>
                <a:ext cx="432" cy="288"/>
              </a:xfrm>
              <a:prstGeom prst="rect">
                <a:avLst/>
              </a:prstGeom>
              <a:noFill/>
              <a:ln w="9525">
                <a:noFill/>
              </a:ln>
            </p:spPr>
            <p:txBody>
              <a:bodyPr>
                <a:spAutoFit/>
              </a:bodyPr>
              <a:p>
                <a:pPr algn="ctr"/>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1303" name="Line 41"/>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grpSp>
          <p:nvGrpSpPr>
            <p:cNvPr id="91243" name="Group 42"/>
            <p:cNvGrpSpPr/>
            <p:nvPr/>
          </p:nvGrpSpPr>
          <p:grpSpPr>
            <a:xfrm>
              <a:off x="612" y="2726"/>
              <a:ext cx="240" cy="240"/>
              <a:chOff x="816" y="3216"/>
              <a:chExt cx="240" cy="240"/>
            </a:xfrm>
          </p:grpSpPr>
          <p:sp>
            <p:nvSpPr>
              <p:cNvPr id="91264" name="Arc 43"/>
              <p:cNvSpPr/>
              <p:nvPr/>
            </p:nvSpPr>
            <p:spPr>
              <a:xfrm>
                <a:off x="912" y="3216"/>
                <a:ext cx="144" cy="9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2">
                    <a:alpha val="100000"/>
                  </a:schemeClr>
                </a:solidFill>
                <a:prstDash val="solid"/>
                <a:round/>
                <a:headEnd type="none" w="med" len="med"/>
                <a:tailEnd type="none" w="med" len="med"/>
              </a:ln>
            </p:spPr>
            <p:txBody>
              <a:bodyPr/>
              <a:p>
                <a:endParaRPr lang="zh-CN" altLang="en-US"/>
              </a:p>
            </p:txBody>
          </p:sp>
          <p:sp>
            <p:nvSpPr>
              <p:cNvPr id="91265" name="Line 44"/>
              <p:cNvSpPr/>
              <p:nvPr/>
            </p:nvSpPr>
            <p:spPr>
              <a:xfrm flipH="1">
                <a:off x="816" y="3216"/>
                <a:ext cx="96" cy="0"/>
              </a:xfrm>
              <a:prstGeom prst="line">
                <a:avLst/>
              </a:prstGeom>
              <a:ln w="9525" cap="flat" cmpd="sng">
                <a:solidFill>
                  <a:schemeClr val="tx2"/>
                </a:solidFill>
                <a:prstDash val="solid"/>
                <a:headEnd type="none" w="med" len="med"/>
                <a:tailEnd type="none" w="med" len="med"/>
              </a:ln>
            </p:spPr>
          </p:sp>
          <p:sp>
            <p:nvSpPr>
              <p:cNvPr id="91266" name="Line 45"/>
              <p:cNvSpPr/>
              <p:nvPr/>
            </p:nvSpPr>
            <p:spPr>
              <a:xfrm>
                <a:off x="1056" y="3312"/>
                <a:ext cx="0" cy="144"/>
              </a:xfrm>
              <a:prstGeom prst="line">
                <a:avLst/>
              </a:prstGeom>
              <a:ln w="9525" cap="flat" cmpd="sng">
                <a:solidFill>
                  <a:schemeClr val="tx2"/>
                </a:solidFill>
                <a:prstDash val="solid"/>
                <a:headEnd type="none" w="med" len="med"/>
                <a:tailEnd type="none" w="med" len="med"/>
              </a:ln>
            </p:spPr>
          </p:sp>
        </p:grpSp>
        <p:grpSp>
          <p:nvGrpSpPr>
            <p:cNvPr id="91244" name="Group 46"/>
            <p:cNvGrpSpPr/>
            <p:nvPr/>
          </p:nvGrpSpPr>
          <p:grpSpPr>
            <a:xfrm>
              <a:off x="1643" y="1886"/>
              <a:ext cx="288" cy="240"/>
              <a:chOff x="1823" y="2400"/>
              <a:chExt cx="288" cy="240"/>
            </a:xfrm>
          </p:grpSpPr>
          <p:sp>
            <p:nvSpPr>
              <p:cNvPr id="91261" name="Arc 47"/>
              <p:cNvSpPr/>
              <p:nvPr/>
            </p:nvSpPr>
            <p:spPr>
              <a:xfrm rot="-10757923">
                <a:off x="1823" y="2543"/>
                <a:ext cx="144" cy="9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2">
                    <a:alpha val="100000"/>
                  </a:schemeClr>
                </a:solidFill>
                <a:prstDash val="solid"/>
                <a:round/>
                <a:headEnd type="none" w="med" len="med"/>
                <a:tailEnd type="none" w="med" len="med"/>
              </a:ln>
            </p:spPr>
            <p:txBody>
              <a:bodyPr/>
              <a:p>
                <a:endParaRPr lang="zh-CN" altLang="en-US"/>
              </a:p>
            </p:txBody>
          </p:sp>
          <p:sp>
            <p:nvSpPr>
              <p:cNvPr id="91262" name="Line 48"/>
              <p:cNvSpPr/>
              <p:nvPr/>
            </p:nvSpPr>
            <p:spPr>
              <a:xfrm rot="-10757923" flipH="1">
                <a:off x="1965" y="2640"/>
                <a:ext cx="146" cy="0"/>
              </a:xfrm>
              <a:prstGeom prst="line">
                <a:avLst/>
              </a:prstGeom>
              <a:ln w="9525" cap="flat" cmpd="sng">
                <a:solidFill>
                  <a:schemeClr val="tx2"/>
                </a:solidFill>
                <a:prstDash val="solid"/>
                <a:headEnd type="none" w="med" len="med"/>
                <a:tailEnd type="none" w="med" len="med"/>
              </a:ln>
            </p:spPr>
          </p:sp>
          <p:sp>
            <p:nvSpPr>
              <p:cNvPr id="91263" name="Line 49"/>
              <p:cNvSpPr/>
              <p:nvPr/>
            </p:nvSpPr>
            <p:spPr>
              <a:xfrm rot="-10757923">
                <a:off x="1824" y="2400"/>
                <a:ext cx="0" cy="142"/>
              </a:xfrm>
              <a:prstGeom prst="line">
                <a:avLst/>
              </a:prstGeom>
              <a:ln w="9525" cap="flat" cmpd="sng">
                <a:solidFill>
                  <a:schemeClr val="tx2"/>
                </a:solidFill>
                <a:prstDash val="solid"/>
                <a:headEnd type="none" w="med" len="med"/>
                <a:tailEnd type="none" w="med" len="med"/>
              </a:ln>
            </p:spPr>
          </p:sp>
        </p:grpSp>
        <p:grpSp>
          <p:nvGrpSpPr>
            <p:cNvPr id="91245" name="Group 50"/>
            <p:cNvGrpSpPr/>
            <p:nvPr/>
          </p:nvGrpSpPr>
          <p:grpSpPr>
            <a:xfrm>
              <a:off x="1667" y="2724"/>
              <a:ext cx="264" cy="242"/>
              <a:chOff x="1847" y="3214"/>
              <a:chExt cx="264" cy="242"/>
            </a:xfrm>
          </p:grpSpPr>
          <p:sp>
            <p:nvSpPr>
              <p:cNvPr id="91258" name="Arc 51"/>
              <p:cNvSpPr/>
              <p:nvPr/>
            </p:nvSpPr>
            <p:spPr>
              <a:xfrm rot="-5435242">
                <a:off x="1823" y="3241"/>
                <a:ext cx="144" cy="9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2">
                    <a:alpha val="100000"/>
                  </a:schemeClr>
                </a:solidFill>
                <a:prstDash val="solid"/>
                <a:round/>
                <a:headEnd type="none" w="med" len="med"/>
                <a:tailEnd type="none" w="med" len="med"/>
              </a:ln>
            </p:spPr>
            <p:txBody>
              <a:bodyPr/>
              <a:p>
                <a:endParaRPr lang="zh-CN" altLang="en-US"/>
              </a:p>
            </p:txBody>
          </p:sp>
          <p:sp>
            <p:nvSpPr>
              <p:cNvPr id="91259" name="Line 52"/>
              <p:cNvSpPr/>
              <p:nvPr/>
            </p:nvSpPr>
            <p:spPr>
              <a:xfrm rot="-5435242" flipH="1">
                <a:off x="1800" y="3408"/>
                <a:ext cx="96" cy="0"/>
              </a:xfrm>
              <a:prstGeom prst="line">
                <a:avLst/>
              </a:prstGeom>
              <a:ln w="9525" cap="flat" cmpd="sng">
                <a:solidFill>
                  <a:schemeClr val="tx2"/>
                </a:solidFill>
                <a:prstDash val="solid"/>
                <a:headEnd type="none" w="med" len="med"/>
                <a:tailEnd type="none" w="med" len="med"/>
              </a:ln>
            </p:spPr>
          </p:sp>
          <p:sp>
            <p:nvSpPr>
              <p:cNvPr id="91260" name="Line 53"/>
              <p:cNvSpPr/>
              <p:nvPr/>
            </p:nvSpPr>
            <p:spPr>
              <a:xfrm rot="-5435242">
                <a:off x="2026" y="3129"/>
                <a:ext cx="0" cy="170"/>
              </a:xfrm>
              <a:prstGeom prst="line">
                <a:avLst/>
              </a:prstGeom>
              <a:ln w="9525" cap="flat" cmpd="sng">
                <a:solidFill>
                  <a:schemeClr val="tx2"/>
                </a:solidFill>
                <a:prstDash val="solid"/>
                <a:headEnd type="none" w="med" len="med"/>
                <a:tailEnd type="none" w="med" len="med"/>
              </a:ln>
            </p:spPr>
          </p:sp>
        </p:grpSp>
        <p:grpSp>
          <p:nvGrpSpPr>
            <p:cNvPr id="91246" name="Group 54"/>
            <p:cNvGrpSpPr/>
            <p:nvPr/>
          </p:nvGrpSpPr>
          <p:grpSpPr>
            <a:xfrm rot="5400000">
              <a:off x="612" y="1886"/>
              <a:ext cx="240" cy="240"/>
              <a:chOff x="816" y="3216"/>
              <a:chExt cx="240" cy="240"/>
            </a:xfrm>
          </p:grpSpPr>
          <p:sp>
            <p:nvSpPr>
              <p:cNvPr id="91255" name="Arc 55"/>
              <p:cNvSpPr/>
              <p:nvPr/>
            </p:nvSpPr>
            <p:spPr>
              <a:xfrm>
                <a:off x="912" y="3216"/>
                <a:ext cx="144" cy="9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2">
                    <a:alpha val="100000"/>
                  </a:schemeClr>
                </a:solidFill>
                <a:prstDash val="solid"/>
                <a:round/>
                <a:headEnd type="none" w="med" len="med"/>
                <a:tailEnd type="none" w="med" len="med"/>
              </a:ln>
            </p:spPr>
            <p:txBody>
              <a:bodyPr/>
              <a:p>
                <a:endParaRPr lang="zh-CN" altLang="en-US"/>
              </a:p>
            </p:txBody>
          </p:sp>
          <p:sp>
            <p:nvSpPr>
              <p:cNvPr id="91256" name="Line 56"/>
              <p:cNvSpPr/>
              <p:nvPr/>
            </p:nvSpPr>
            <p:spPr>
              <a:xfrm flipH="1">
                <a:off x="816" y="3216"/>
                <a:ext cx="96" cy="0"/>
              </a:xfrm>
              <a:prstGeom prst="line">
                <a:avLst/>
              </a:prstGeom>
              <a:ln w="9525" cap="flat" cmpd="sng">
                <a:solidFill>
                  <a:schemeClr val="tx2"/>
                </a:solidFill>
                <a:prstDash val="solid"/>
                <a:headEnd type="none" w="med" len="med"/>
                <a:tailEnd type="none" w="med" len="med"/>
              </a:ln>
            </p:spPr>
          </p:sp>
          <p:sp>
            <p:nvSpPr>
              <p:cNvPr id="91257" name="Line 57"/>
              <p:cNvSpPr/>
              <p:nvPr/>
            </p:nvSpPr>
            <p:spPr>
              <a:xfrm>
                <a:off x="1056" y="3312"/>
                <a:ext cx="0" cy="144"/>
              </a:xfrm>
              <a:prstGeom prst="line">
                <a:avLst/>
              </a:prstGeom>
              <a:ln w="9525" cap="flat" cmpd="sng">
                <a:solidFill>
                  <a:schemeClr val="tx2"/>
                </a:solidFill>
                <a:prstDash val="solid"/>
                <a:headEnd type="none" w="med" len="med"/>
                <a:tailEnd type="none" w="med" len="med"/>
              </a:ln>
            </p:spPr>
          </p:sp>
        </p:grpSp>
        <p:sp>
          <p:nvSpPr>
            <p:cNvPr id="91247" name="AutoShape 58"/>
            <p:cNvSpPr/>
            <p:nvPr/>
          </p:nvSpPr>
          <p:spPr>
            <a:xfrm>
              <a:off x="1008" y="2186"/>
              <a:ext cx="528" cy="480"/>
            </a:xfrm>
            <a:prstGeom prst="roundRect">
              <a:avLst>
                <a:gd name="adj" fmla="val 16667"/>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1248" name="Line 59"/>
            <p:cNvSpPr/>
            <p:nvPr/>
          </p:nvSpPr>
          <p:spPr>
            <a:xfrm flipV="1">
              <a:off x="864" y="1344"/>
              <a:ext cx="415" cy="720"/>
            </a:xfrm>
            <a:prstGeom prst="line">
              <a:avLst/>
            </a:prstGeom>
            <a:ln w="9525" cap="flat" cmpd="sng">
              <a:solidFill>
                <a:schemeClr val="folHlink"/>
              </a:solidFill>
              <a:prstDash val="solid"/>
              <a:headEnd type="none" w="med" len="med"/>
              <a:tailEnd type="none" w="med" len="med"/>
            </a:ln>
          </p:spPr>
        </p:sp>
        <p:sp>
          <p:nvSpPr>
            <p:cNvPr id="91249" name="Line 60"/>
            <p:cNvSpPr/>
            <p:nvPr/>
          </p:nvSpPr>
          <p:spPr>
            <a:xfrm flipV="1">
              <a:off x="1296" y="1344"/>
              <a:ext cx="471" cy="816"/>
            </a:xfrm>
            <a:prstGeom prst="line">
              <a:avLst/>
            </a:prstGeom>
            <a:ln w="9525" cap="flat" cmpd="sng">
              <a:solidFill>
                <a:schemeClr val="folHlink"/>
              </a:solidFill>
              <a:prstDash val="solid"/>
              <a:headEnd type="none" w="med" len="med"/>
              <a:tailEnd type="none" w="med" len="med"/>
            </a:ln>
          </p:spPr>
        </p:sp>
        <p:grpSp>
          <p:nvGrpSpPr>
            <p:cNvPr id="91250" name="Group 61"/>
            <p:cNvGrpSpPr/>
            <p:nvPr/>
          </p:nvGrpSpPr>
          <p:grpSpPr>
            <a:xfrm>
              <a:off x="1153" y="1056"/>
              <a:ext cx="383" cy="288"/>
              <a:chOff x="1201" y="1296"/>
              <a:chExt cx="383" cy="288"/>
            </a:xfrm>
          </p:grpSpPr>
          <p:sp>
            <p:nvSpPr>
              <p:cNvPr id="91252" name="Text Box 62"/>
              <p:cNvSpPr txBox="1"/>
              <p:nvPr/>
            </p:nvSpPr>
            <p:spPr>
              <a:xfrm>
                <a:off x="1201" y="1296"/>
                <a:ext cx="383" cy="288"/>
              </a:xfrm>
              <a:prstGeom prst="rect">
                <a:avLst/>
              </a:prstGeom>
              <a:noFill/>
              <a:ln w="9525">
                <a:noFill/>
              </a:ln>
            </p:spPr>
            <p:txBody>
              <a:bodyPr wrap="none">
                <a:spAutoFit/>
              </a:bodyPr>
              <a:p>
                <a:pPr algn="ctr"/>
                <a:r>
                  <a:rPr lang="en-US" altLang="zh-CN" sz="2400" b="1" dirty="0">
                    <a:latin typeface="Times New Roman" panose="02020603050405020304" pitchFamily="18" charset="0"/>
                  </a:rPr>
                  <a:t>BD</a:t>
                </a:r>
                <a:endParaRPr lang="en-US" altLang="zh-CN" sz="1800" dirty="0">
                  <a:latin typeface="Garamond" panose="02020404030301010803" pitchFamily="18" charset="0"/>
                </a:endParaRPr>
              </a:p>
            </p:txBody>
          </p:sp>
          <p:sp>
            <p:nvSpPr>
              <p:cNvPr id="91253" name="Line 63"/>
              <p:cNvSpPr/>
              <p:nvPr/>
            </p:nvSpPr>
            <p:spPr>
              <a:xfrm>
                <a:off x="1248" y="1344"/>
                <a:ext cx="96" cy="0"/>
              </a:xfrm>
              <a:prstGeom prst="line">
                <a:avLst/>
              </a:prstGeom>
              <a:ln w="9525" cap="flat" cmpd="sng">
                <a:solidFill>
                  <a:schemeClr val="tx1"/>
                </a:solidFill>
                <a:prstDash val="solid"/>
                <a:headEnd type="none" w="med" len="med"/>
                <a:tailEnd type="none" w="med" len="med"/>
              </a:ln>
            </p:spPr>
          </p:sp>
          <p:sp>
            <p:nvSpPr>
              <p:cNvPr id="91254" name="Line 64"/>
              <p:cNvSpPr/>
              <p:nvPr/>
            </p:nvSpPr>
            <p:spPr>
              <a:xfrm>
                <a:off x="1392" y="1344"/>
                <a:ext cx="96" cy="0"/>
              </a:xfrm>
              <a:prstGeom prst="line">
                <a:avLst/>
              </a:prstGeom>
              <a:ln w="9525" cap="flat" cmpd="sng">
                <a:solidFill>
                  <a:schemeClr val="tx1"/>
                </a:solidFill>
                <a:prstDash val="solid"/>
                <a:headEnd type="none" w="med" len="med"/>
                <a:tailEnd type="none" w="med" len="med"/>
              </a:ln>
            </p:spPr>
          </p:sp>
        </p:grpSp>
        <p:sp>
          <p:nvSpPr>
            <p:cNvPr id="91251" name="Text Box 65"/>
            <p:cNvSpPr txBox="1"/>
            <p:nvPr/>
          </p:nvSpPr>
          <p:spPr>
            <a:xfrm>
              <a:off x="1585" y="1056"/>
              <a:ext cx="383" cy="288"/>
            </a:xfrm>
            <a:prstGeom prst="rect">
              <a:avLst/>
            </a:prstGeom>
            <a:noFill/>
            <a:ln w="9525">
              <a:noFill/>
            </a:ln>
          </p:spPr>
          <p:txBody>
            <a:bodyPr wrap="none">
              <a:spAutoFit/>
            </a:bodyPr>
            <a:p>
              <a:pPr algn="ctr"/>
              <a:r>
                <a:rPr lang="en-US" altLang="zh-CN" sz="2400" b="1" dirty="0">
                  <a:latin typeface="Times New Roman" panose="02020603050405020304" pitchFamily="18" charset="0"/>
                </a:rPr>
                <a:t>BD</a:t>
              </a:r>
              <a:endParaRPr lang="en-US" altLang="zh-CN" sz="1800" dirty="0">
                <a:latin typeface="Garamond" panose="02020404030301010803" pitchFamily="18" charset="0"/>
              </a:endParaRPr>
            </a:p>
          </p:txBody>
        </p:sp>
      </p:grpSp>
      <p:grpSp>
        <p:nvGrpSpPr>
          <p:cNvPr id="9" name="Group 66"/>
          <p:cNvGrpSpPr/>
          <p:nvPr/>
        </p:nvGrpSpPr>
        <p:grpSpPr>
          <a:xfrm>
            <a:off x="3124200" y="3146425"/>
            <a:ext cx="2819400" cy="3068638"/>
            <a:chOff x="1968" y="1056"/>
            <a:chExt cx="1776" cy="1933"/>
          </a:xfrm>
        </p:grpSpPr>
        <p:grpSp>
          <p:nvGrpSpPr>
            <p:cNvPr id="91180" name="Group 67"/>
            <p:cNvGrpSpPr/>
            <p:nvPr/>
          </p:nvGrpSpPr>
          <p:grpSpPr>
            <a:xfrm>
              <a:off x="1968" y="1477"/>
              <a:ext cx="1776" cy="1499"/>
              <a:chOff x="96" y="1584"/>
              <a:chExt cx="1776" cy="1499"/>
            </a:xfrm>
          </p:grpSpPr>
          <p:sp>
            <p:nvSpPr>
              <p:cNvPr id="91205" name="Text Box 68"/>
              <p:cNvSpPr txBox="1"/>
              <p:nvPr/>
            </p:nvSpPr>
            <p:spPr>
              <a:xfrm>
                <a:off x="576"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1206" name="Text Box 69"/>
              <p:cNvSpPr txBox="1"/>
              <p:nvPr/>
            </p:nvSpPr>
            <p:spPr>
              <a:xfrm>
                <a:off x="912" y="1773"/>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1207" name="Text Box 70"/>
              <p:cNvSpPr txBox="1"/>
              <p:nvPr/>
            </p:nvSpPr>
            <p:spPr>
              <a:xfrm>
                <a:off x="1228" y="1776"/>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1208" name="Text Box 71"/>
              <p:cNvSpPr txBox="1"/>
              <p:nvPr/>
            </p:nvSpPr>
            <p:spPr>
              <a:xfrm>
                <a:off x="1536" y="1766"/>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1209" name="Text Box 72"/>
              <p:cNvSpPr txBox="1"/>
              <p:nvPr/>
            </p:nvSpPr>
            <p:spPr>
              <a:xfrm>
                <a:off x="96" y="1776"/>
                <a:ext cx="437" cy="288"/>
              </a:xfrm>
              <a:prstGeom prst="rect">
                <a:avLst/>
              </a:prstGeom>
              <a:noFill/>
              <a:ln w="9525">
                <a:noFill/>
              </a:ln>
            </p:spPr>
            <p:txBody>
              <a:bodyPr>
                <a:spAutoFit/>
              </a:bodyPr>
              <a:p>
                <a:r>
                  <a:rPr lang="en-US" altLang="zh-CN" sz="2400" dirty="0">
                    <a:latin typeface="Times New Roman" panose="02020603050405020304" pitchFamily="18" charset="0"/>
                  </a:rPr>
                  <a:t>CD</a:t>
                </a:r>
                <a:endParaRPr lang="en-US" altLang="zh-CN" sz="1800" dirty="0">
                  <a:latin typeface="Garamond" panose="02020404030301010803" pitchFamily="18" charset="0"/>
                </a:endParaRPr>
              </a:p>
            </p:txBody>
          </p:sp>
          <p:sp>
            <p:nvSpPr>
              <p:cNvPr id="91210" name="Rectangle 73"/>
              <p:cNvSpPr/>
              <p:nvPr/>
            </p:nvSpPr>
            <p:spPr>
              <a:xfrm>
                <a:off x="1545"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11" name="Rectangle 74"/>
              <p:cNvSpPr/>
              <p:nvPr/>
            </p:nvSpPr>
            <p:spPr>
              <a:xfrm>
                <a:off x="1218" y="2814"/>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12" name="Rectangle 75"/>
              <p:cNvSpPr/>
              <p:nvPr/>
            </p:nvSpPr>
            <p:spPr>
              <a:xfrm>
                <a:off x="891" y="2814"/>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13" name="Rectangle 76"/>
              <p:cNvSpPr/>
              <p:nvPr/>
            </p:nvSpPr>
            <p:spPr>
              <a:xfrm>
                <a:off x="564" y="2814"/>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14" name="Rectangle 77"/>
              <p:cNvSpPr/>
              <p:nvPr/>
            </p:nvSpPr>
            <p:spPr>
              <a:xfrm>
                <a:off x="1545"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15" name="Rectangle 78"/>
              <p:cNvSpPr/>
              <p:nvPr/>
            </p:nvSpPr>
            <p:spPr>
              <a:xfrm>
                <a:off x="1218" y="2545"/>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16" name="Rectangle 79"/>
              <p:cNvSpPr/>
              <p:nvPr/>
            </p:nvSpPr>
            <p:spPr>
              <a:xfrm>
                <a:off x="891" y="2545"/>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17" name="Rectangle 80"/>
              <p:cNvSpPr/>
              <p:nvPr/>
            </p:nvSpPr>
            <p:spPr>
              <a:xfrm>
                <a:off x="564" y="2545"/>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18" name="Rectangle 81"/>
              <p:cNvSpPr/>
              <p:nvPr/>
            </p:nvSpPr>
            <p:spPr>
              <a:xfrm>
                <a:off x="1545" y="2276"/>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19" name="Rectangle 82"/>
              <p:cNvSpPr/>
              <p:nvPr/>
            </p:nvSpPr>
            <p:spPr>
              <a:xfrm>
                <a:off x="1545"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20" name="Rectangle 83"/>
              <p:cNvSpPr/>
              <p:nvPr/>
            </p:nvSpPr>
            <p:spPr>
              <a:xfrm>
                <a:off x="1218" y="2276"/>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21" name="Rectangle 84"/>
              <p:cNvSpPr/>
              <p:nvPr/>
            </p:nvSpPr>
            <p:spPr>
              <a:xfrm>
                <a:off x="1218" y="2007"/>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22" name="Rectangle 85"/>
              <p:cNvSpPr/>
              <p:nvPr/>
            </p:nvSpPr>
            <p:spPr>
              <a:xfrm>
                <a:off x="891" y="2276"/>
                <a:ext cx="327" cy="269"/>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1223" name="Rectangle 86"/>
              <p:cNvSpPr/>
              <p:nvPr/>
            </p:nvSpPr>
            <p:spPr>
              <a:xfrm>
                <a:off x="564" y="2276"/>
                <a:ext cx="327" cy="269"/>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1224" name="Rectangle 87"/>
              <p:cNvSpPr/>
              <p:nvPr/>
            </p:nvSpPr>
            <p:spPr>
              <a:xfrm>
                <a:off x="891" y="2007"/>
                <a:ext cx="327" cy="269"/>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225" name="Rectangle 88"/>
              <p:cNvSpPr/>
              <p:nvPr/>
            </p:nvSpPr>
            <p:spPr>
              <a:xfrm>
                <a:off x="564" y="2007"/>
                <a:ext cx="327" cy="269"/>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226" name="Line 89"/>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91227" name="Line 90"/>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91228" name="Line 91"/>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91229" name="Line 92"/>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91230" name="Line 93"/>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91231" name="Line 94"/>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91232" name="Line 95"/>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91233" name="Line 96"/>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91234" name="Line 97"/>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91235" name="Line 98"/>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91236" name="Text Box 99"/>
              <p:cNvSpPr txBox="1"/>
              <p:nvPr/>
            </p:nvSpPr>
            <p:spPr>
              <a:xfrm>
                <a:off x="336" y="1584"/>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1237" name="Text Box 100"/>
              <p:cNvSpPr txBox="1"/>
              <p:nvPr/>
            </p:nvSpPr>
            <p:spPr>
              <a:xfrm>
                <a:off x="192" y="2016"/>
                <a:ext cx="419" cy="288"/>
              </a:xfrm>
              <a:prstGeom prst="rect">
                <a:avLst/>
              </a:prstGeom>
              <a:noFill/>
              <a:ln w="9525">
                <a:noFill/>
              </a:ln>
            </p:spPr>
            <p:txBody>
              <a:bodyPr>
                <a:spAutoFit/>
              </a:bodyPr>
              <a:p>
                <a:pPr algn="ctr"/>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1238" name="Text Box 101"/>
              <p:cNvSpPr txBox="1"/>
              <p:nvPr/>
            </p:nvSpPr>
            <p:spPr>
              <a:xfrm>
                <a:off x="192" y="2256"/>
                <a:ext cx="406" cy="288"/>
              </a:xfrm>
              <a:prstGeom prst="rect">
                <a:avLst/>
              </a:prstGeom>
              <a:noFill/>
              <a:ln w="9525">
                <a:noFill/>
              </a:ln>
            </p:spPr>
            <p:txBody>
              <a:bodyPr>
                <a:spAutoFit/>
              </a:bodyPr>
              <a:p>
                <a:pPr algn="ctr"/>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1239" name="Text Box 102"/>
              <p:cNvSpPr txBox="1"/>
              <p:nvPr/>
            </p:nvSpPr>
            <p:spPr>
              <a:xfrm>
                <a:off x="240" y="2544"/>
                <a:ext cx="324" cy="288"/>
              </a:xfrm>
              <a:prstGeom prst="rect">
                <a:avLst/>
              </a:prstGeom>
              <a:noFill/>
              <a:ln w="9525">
                <a:noFill/>
              </a:ln>
            </p:spPr>
            <p:txBody>
              <a:bodyPr>
                <a:spAutoFit/>
              </a:bodyPr>
              <a:p>
                <a:pPr algn="ctr"/>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1240" name="Text Box 103"/>
              <p:cNvSpPr txBox="1"/>
              <p:nvPr/>
            </p:nvSpPr>
            <p:spPr>
              <a:xfrm>
                <a:off x="192" y="2784"/>
                <a:ext cx="432" cy="288"/>
              </a:xfrm>
              <a:prstGeom prst="rect">
                <a:avLst/>
              </a:prstGeom>
              <a:noFill/>
              <a:ln w="9525">
                <a:noFill/>
              </a:ln>
            </p:spPr>
            <p:txBody>
              <a:bodyPr>
                <a:spAutoFit/>
              </a:bodyPr>
              <a:p>
                <a:pPr algn="ctr"/>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1241" name="Line 104"/>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grpSp>
          <p:nvGrpSpPr>
            <p:cNvPr id="91181" name="Group 105"/>
            <p:cNvGrpSpPr/>
            <p:nvPr/>
          </p:nvGrpSpPr>
          <p:grpSpPr>
            <a:xfrm>
              <a:off x="2436" y="2197"/>
              <a:ext cx="240" cy="480"/>
              <a:chOff x="2448" y="2496"/>
              <a:chExt cx="240" cy="480"/>
            </a:xfrm>
          </p:grpSpPr>
          <p:sp>
            <p:nvSpPr>
              <p:cNvPr id="91202" name="AutoShape 106"/>
              <p:cNvSpPr/>
              <p:nvPr/>
            </p:nvSpPr>
            <p:spPr>
              <a:xfrm>
                <a:off x="2592" y="2496"/>
                <a:ext cx="96" cy="480"/>
              </a:xfrm>
              <a:prstGeom prst="rightBracket">
                <a:avLst>
                  <a:gd name="adj" fmla="val 41666"/>
                </a:avLst>
              </a:prstGeom>
              <a:noFill/>
              <a:ln w="9525" cap="flat" cmpd="sng">
                <a:solidFill>
                  <a:schemeClr val="tx2"/>
                </a:solidFill>
                <a:prstDash val="solid"/>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91203" name="Line 107"/>
              <p:cNvSpPr/>
              <p:nvPr/>
            </p:nvSpPr>
            <p:spPr>
              <a:xfrm flipH="1">
                <a:off x="2448" y="2976"/>
                <a:ext cx="144" cy="0"/>
              </a:xfrm>
              <a:prstGeom prst="line">
                <a:avLst/>
              </a:prstGeom>
              <a:ln w="9525" cap="flat" cmpd="sng">
                <a:solidFill>
                  <a:schemeClr val="tx2"/>
                </a:solidFill>
                <a:prstDash val="solid"/>
                <a:headEnd type="none" w="med" len="med"/>
                <a:tailEnd type="none" w="med" len="med"/>
              </a:ln>
            </p:spPr>
          </p:sp>
          <p:sp>
            <p:nvSpPr>
              <p:cNvPr id="91204" name="Line 108"/>
              <p:cNvSpPr/>
              <p:nvPr/>
            </p:nvSpPr>
            <p:spPr>
              <a:xfrm flipH="1">
                <a:off x="2448" y="2496"/>
                <a:ext cx="144" cy="0"/>
              </a:xfrm>
              <a:prstGeom prst="line">
                <a:avLst/>
              </a:prstGeom>
              <a:ln w="9525" cap="flat" cmpd="sng">
                <a:solidFill>
                  <a:schemeClr val="tx2"/>
                </a:solidFill>
                <a:prstDash val="solid"/>
                <a:headEnd type="none" w="med" len="med"/>
                <a:tailEnd type="none" w="med" len="med"/>
              </a:ln>
            </p:spPr>
          </p:sp>
        </p:grpSp>
        <p:grpSp>
          <p:nvGrpSpPr>
            <p:cNvPr id="91182" name="Group 109"/>
            <p:cNvGrpSpPr/>
            <p:nvPr/>
          </p:nvGrpSpPr>
          <p:grpSpPr>
            <a:xfrm rot="5400000">
              <a:off x="2952" y="1765"/>
              <a:ext cx="240" cy="480"/>
              <a:chOff x="2448" y="2496"/>
              <a:chExt cx="240" cy="480"/>
            </a:xfrm>
          </p:grpSpPr>
          <p:sp>
            <p:nvSpPr>
              <p:cNvPr id="91199" name="AutoShape 110"/>
              <p:cNvSpPr/>
              <p:nvPr/>
            </p:nvSpPr>
            <p:spPr>
              <a:xfrm>
                <a:off x="2592" y="2496"/>
                <a:ext cx="96" cy="480"/>
              </a:xfrm>
              <a:prstGeom prst="rightBracket">
                <a:avLst>
                  <a:gd name="adj" fmla="val 41666"/>
                </a:avLst>
              </a:prstGeom>
              <a:noFill/>
              <a:ln w="9525" cap="flat" cmpd="sng">
                <a:solidFill>
                  <a:schemeClr val="tx2"/>
                </a:solidFill>
                <a:prstDash val="solid"/>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91200" name="Line 111"/>
              <p:cNvSpPr/>
              <p:nvPr/>
            </p:nvSpPr>
            <p:spPr>
              <a:xfrm flipH="1">
                <a:off x="2448" y="2976"/>
                <a:ext cx="144" cy="0"/>
              </a:xfrm>
              <a:prstGeom prst="line">
                <a:avLst/>
              </a:prstGeom>
              <a:ln w="9525" cap="flat" cmpd="sng">
                <a:solidFill>
                  <a:schemeClr val="tx2"/>
                </a:solidFill>
                <a:prstDash val="solid"/>
                <a:headEnd type="none" w="med" len="med"/>
                <a:tailEnd type="none" w="med" len="med"/>
              </a:ln>
            </p:spPr>
          </p:sp>
          <p:sp>
            <p:nvSpPr>
              <p:cNvPr id="91201" name="Line 112"/>
              <p:cNvSpPr/>
              <p:nvPr/>
            </p:nvSpPr>
            <p:spPr>
              <a:xfrm flipH="1">
                <a:off x="2448" y="2496"/>
                <a:ext cx="144" cy="0"/>
              </a:xfrm>
              <a:prstGeom prst="line">
                <a:avLst/>
              </a:prstGeom>
              <a:ln w="9525" cap="flat" cmpd="sng">
                <a:solidFill>
                  <a:schemeClr val="tx2"/>
                </a:solidFill>
                <a:prstDash val="solid"/>
                <a:headEnd type="none" w="med" len="med"/>
                <a:tailEnd type="none" w="med" len="med"/>
              </a:ln>
            </p:spPr>
          </p:sp>
        </p:grpSp>
        <p:grpSp>
          <p:nvGrpSpPr>
            <p:cNvPr id="91183" name="Group 113"/>
            <p:cNvGrpSpPr/>
            <p:nvPr/>
          </p:nvGrpSpPr>
          <p:grpSpPr>
            <a:xfrm rot="-5440038">
              <a:off x="2952" y="2629"/>
              <a:ext cx="240" cy="480"/>
              <a:chOff x="2448" y="2496"/>
              <a:chExt cx="240" cy="480"/>
            </a:xfrm>
          </p:grpSpPr>
          <p:sp>
            <p:nvSpPr>
              <p:cNvPr id="91196" name="AutoShape 114"/>
              <p:cNvSpPr/>
              <p:nvPr/>
            </p:nvSpPr>
            <p:spPr>
              <a:xfrm>
                <a:off x="2592" y="2496"/>
                <a:ext cx="96" cy="480"/>
              </a:xfrm>
              <a:prstGeom prst="rightBracket">
                <a:avLst>
                  <a:gd name="adj" fmla="val 41666"/>
                </a:avLst>
              </a:prstGeom>
              <a:noFill/>
              <a:ln w="9525" cap="flat" cmpd="sng">
                <a:solidFill>
                  <a:schemeClr val="tx2"/>
                </a:solidFill>
                <a:prstDash val="solid"/>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91197" name="Line 115"/>
              <p:cNvSpPr/>
              <p:nvPr/>
            </p:nvSpPr>
            <p:spPr>
              <a:xfrm flipH="1">
                <a:off x="2448" y="2976"/>
                <a:ext cx="144" cy="0"/>
              </a:xfrm>
              <a:prstGeom prst="line">
                <a:avLst/>
              </a:prstGeom>
              <a:ln w="9525" cap="flat" cmpd="sng">
                <a:solidFill>
                  <a:schemeClr val="tx2"/>
                </a:solidFill>
                <a:prstDash val="solid"/>
                <a:headEnd type="none" w="med" len="med"/>
                <a:tailEnd type="none" w="med" len="med"/>
              </a:ln>
            </p:spPr>
          </p:sp>
          <p:sp>
            <p:nvSpPr>
              <p:cNvPr id="91198" name="Line 116"/>
              <p:cNvSpPr/>
              <p:nvPr/>
            </p:nvSpPr>
            <p:spPr>
              <a:xfrm flipH="1">
                <a:off x="2448" y="2496"/>
                <a:ext cx="144" cy="0"/>
              </a:xfrm>
              <a:prstGeom prst="line">
                <a:avLst/>
              </a:prstGeom>
              <a:ln w="9525" cap="flat" cmpd="sng">
                <a:solidFill>
                  <a:schemeClr val="tx2"/>
                </a:solidFill>
                <a:prstDash val="solid"/>
                <a:headEnd type="none" w="med" len="med"/>
                <a:tailEnd type="none" w="med" len="med"/>
              </a:ln>
            </p:spPr>
          </p:sp>
        </p:grpSp>
        <p:grpSp>
          <p:nvGrpSpPr>
            <p:cNvPr id="91184" name="Group 117"/>
            <p:cNvGrpSpPr/>
            <p:nvPr/>
          </p:nvGrpSpPr>
          <p:grpSpPr>
            <a:xfrm rot="10800000">
              <a:off x="3504" y="2197"/>
              <a:ext cx="240" cy="480"/>
              <a:chOff x="2448" y="2496"/>
              <a:chExt cx="240" cy="480"/>
            </a:xfrm>
          </p:grpSpPr>
          <p:sp>
            <p:nvSpPr>
              <p:cNvPr id="91193" name="AutoShape 118"/>
              <p:cNvSpPr/>
              <p:nvPr/>
            </p:nvSpPr>
            <p:spPr>
              <a:xfrm>
                <a:off x="2592" y="2496"/>
                <a:ext cx="96" cy="480"/>
              </a:xfrm>
              <a:prstGeom prst="rightBracket">
                <a:avLst>
                  <a:gd name="adj" fmla="val 41666"/>
                </a:avLst>
              </a:prstGeom>
              <a:noFill/>
              <a:ln w="9525" cap="flat" cmpd="sng">
                <a:solidFill>
                  <a:schemeClr val="tx2"/>
                </a:solidFill>
                <a:prstDash val="solid"/>
                <a:headEnd type="none" w="med" len="med"/>
                <a:tailEnd type="none" w="med" len="med"/>
              </a:ln>
            </p:spPr>
            <p:txBody>
              <a:bodyPr wrap="none" anchor="ctr" anchorCtr="0">
                <a:spAutoFit/>
              </a:bodyPr>
              <a:p>
                <a:endParaRPr lang="zh-CN" altLang="en-US" dirty="0">
                  <a:latin typeface="Times New Roman" panose="02020603050405020304" pitchFamily="18" charset="0"/>
                </a:endParaRPr>
              </a:p>
            </p:txBody>
          </p:sp>
          <p:sp>
            <p:nvSpPr>
              <p:cNvPr id="91194" name="Line 119"/>
              <p:cNvSpPr/>
              <p:nvPr/>
            </p:nvSpPr>
            <p:spPr>
              <a:xfrm flipH="1">
                <a:off x="2448" y="2976"/>
                <a:ext cx="144" cy="0"/>
              </a:xfrm>
              <a:prstGeom prst="line">
                <a:avLst/>
              </a:prstGeom>
              <a:ln w="9525" cap="flat" cmpd="sng">
                <a:solidFill>
                  <a:schemeClr val="tx2"/>
                </a:solidFill>
                <a:prstDash val="solid"/>
                <a:headEnd type="none" w="med" len="med"/>
                <a:tailEnd type="none" w="med" len="med"/>
              </a:ln>
            </p:spPr>
          </p:sp>
          <p:sp>
            <p:nvSpPr>
              <p:cNvPr id="91195" name="Line 120"/>
              <p:cNvSpPr/>
              <p:nvPr/>
            </p:nvSpPr>
            <p:spPr>
              <a:xfrm flipH="1">
                <a:off x="2448" y="2496"/>
                <a:ext cx="144" cy="0"/>
              </a:xfrm>
              <a:prstGeom prst="line">
                <a:avLst/>
              </a:prstGeom>
              <a:ln w="9525" cap="flat" cmpd="sng">
                <a:solidFill>
                  <a:schemeClr val="tx2"/>
                </a:solidFill>
                <a:prstDash val="solid"/>
                <a:headEnd type="none" w="med" len="med"/>
                <a:tailEnd type="none" w="med" len="med"/>
              </a:ln>
            </p:spPr>
          </p:sp>
        </p:grpSp>
        <p:sp>
          <p:nvSpPr>
            <p:cNvPr id="91185" name="Line 121"/>
            <p:cNvSpPr/>
            <p:nvPr/>
          </p:nvSpPr>
          <p:spPr>
            <a:xfrm flipV="1">
              <a:off x="2496" y="1344"/>
              <a:ext cx="231" cy="864"/>
            </a:xfrm>
            <a:prstGeom prst="line">
              <a:avLst/>
            </a:prstGeom>
            <a:ln w="9525" cap="flat" cmpd="sng">
              <a:solidFill>
                <a:schemeClr val="folHlink"/>
              </a:solidFill>
              <a:prstDash val="solid"/>
              <a:headEnd type="none" w="med" len="med"/>
              <a:tailEnd type="none" w="med" len="med"/>
            </a:ln>
          </p:spPr>
        </p:sp>
        <p:grpSp>
          <p:nvGrpSpPr>
            <p:cNvPr id="91186" name="Group 122"/>
            <p:cNvGrpSpPr/>
            <p:nvPr/>
          </p:nvGrpSpPr>
          <p:grpSpPr>
            <a:xfrm>
              <a:off x="2545" y="1056"/>
              <a:ext cx="383" cy="288"/>
              <a:chOff x="2593" y="1296"/>
              <a:chExt cx="383" cy="288"/>
            </a:xfrm>
          </p:grpSpPr>
          <p:sp>
            <p:nvSpPr>
              <p:cNvPr id="91191" name="Text Box 123"/>
              <p:cNvSpPr txBox="1"/>
              <p:nvPr/>
            </p:nvSpPr>
            <p:spPr>
              <a:xfrm>
                <a:off x="2593" y="1296"/>
                <a:ext cx="383" cy="288"/>
              </a:xfrm>
              <a:prstGeom prst="rect">
                <a:avLst/>
              </a:prstGeom>
              <a:noFill/>
              <a:ln w="9525">
                <a:noFill/>
              </a:ln>
            </p:spPr>
            <p:txBody>
              <a:bodyPr wrap="none">
                <a:spAutoFit/>
              </a:bodyPr>
              <a:p>
                <a:pPr algn="ctr"/>
                <a:r>
                  <a:rPr lang="en-US" altLang="zh-CN" sz="2400" b="1" dirty="0">
                    <a:latin typeface="Times New Roman" panose="02020603050405020304" pitchFamily="18" charset="0"/>
                  </a:rPr>
                  <a:t>BD</a:t>
                </a:r>
                <a:endParaRPr lang="en-US" altLang="zh-CN" sz="1800" dirty="0">
                  <a:latin typeface="Garamond" panose="02020404030301010803" pitchFamily="18" charset="0"/>
                </a:endParaRPr>
              </a:p>
            </p:txBody>
          </p:sp>
          <p:sp>
            <p:nvSpPr>
              <p:cNvPr id="91192" name="Line 124"/>
              <p:cNvSpPr/>
              <p:nvPr/>
            </p:nvSpPr>
            <p:spPr>
              <a:xfrm>
                <a:off x="2640" y="1344"/>
                <a:ext cx="96" cy="0"/>
              </a:xfrm>
              <a:prstGeom prst="line">
                <a:avLst/>
              </a:prstGeom>
              <a:ln w="9525" cap="flat" cmpd="sng">
                <a:solidFill>
                  <a:schemeClr val="tx1"/>
                </a:solidFill>
                <a:prstDash val="solid"/>
                <a:headEnd type="none" w="med" len="med"/>
                <a:tailEnd type="none" w="med" len="med"/>
              </a:ln>
            </p:spPr>
          </p:sp>
        </p:grpSp>
        <p:grpSp>
          <p:nvGrpSpPr>
            <p:cNvPr id="91187" name="Group 125"/>
            <p:cNvGrpSpPr/>
            <p:nvPr/>
          </p:nvGrpSpPr>
          <p:grpSpPr>
            <a:xfrm>
              <a:off x="3216" y="1056"/>
              <a:ext cx="383" cy="288"/>
              <a:chOff x="3264" y="1296"/>
              <a:chExt cx="383" cy="288"/>
            </a:xfrm>
          </p:grpSpPr>
          <p:sp>
            <p:nvSpPr>
              <p:cNvPr id="91189" name="Text Box 126"/>
              <p:cNvSpPr txBox="1"/>
              <p:nvPr/>
            </p:nvSpPr>
            <p:spPr>
              <a:xfrm>
                <a:off x="3264" y="1296"/>
                <a:ext cx="383" cy="288"/>
              </a:xfrm>
              <a:prstGeom prst="rect">
                <a:avLst/>
              </a:prstGeom>
              <a:noFill/>
              <a:ln w="9525">
                <a:noFill/>
              </a:ln>
            </p:spPr>
            <p:txBody>
              <a:bodyPr wrap="none">
                <a:spAutoFit/>
              </a:bodyPr>
              <a:p>
                <a:pPr algn="ctr"/>
                <a:r>
                  <a:rPr lang="en-US" altLang="zh-CN" sz="2400" b="1" dirty="0">
                    <a:latin typeface="Times New Roman" panose="02020603050405020304" pitchFamily="18" charset="0"/>
                  </a:rPr>
                  <a:t>BD</a:t>
                </a:r>
                <a:endParaRPr lang="en-US" altLang="zh-CN" sz="1800" dirty="0">
                  <a:latin typeface="Garamond" panose="02020404030301010803" pitchFamily="18" charset="0"/>
                </a:endParaRPr>
              </a:p>
            </p:txBody>
          </p:sp>
          <p:sp>
            <p:nvSpPr>
              <p:cNvPr id="91190" name="Line 127"/>
              <p:cNvSpPr/>
              <p:nvPr/>
            </p:nvSpPr>
            <p:spPr>
              <a:xfrm>
                <a:off x="3456" y="1344"/>
                <a:ext cx="96" cy="0"/>
              </a:xfrm>
              <a:prstGeom prst="line">
                <a:avLst/>
              </a:prstGeom>
              <a:ln w="9525" cap="flat" cmpd="sng">
                <a:solidFill>
                  <a:schemeClr val="tx1"/>
                </a:solidFill>
                <a:prstDash val="solid"/>
                <a:headEnd type="none" w="med" len="med"/>
                <a:tailEnd type="none" w="med" len="med"/>
              </a:ln>
            </p:spPr>
          </p:sp>
        </p:grpSp>
        <p:sp>
          <p:nvSpPr>
            <p:cNvPr id="91188" name="Line 128"/>
            <p:cNvSpPr/>
            <p:nvPr/>
          </p:nvSpPr>
          <p:spPr>
            <a:xfrm flipV="1">
              <a:off x="3072" y="1344"/>
              <a:ext cx="219" cy="816"/>
            </a:xfrm>
            <a:prstGeom prst="line">
              <a:avLst/>
            </a:prstGeom>
            <a:ln w="9525" cap="flat" cmpd="sng">
              <a:solidFill>
                <a:schemeClr val="folHlink"/>
              </a:solidFill>
              <a:prstDash val="solid"/>
              <a:headEnd type="none" w="med" len="med"/>
              <a:tailEnd type="none" w="med" len="med"/>
            </a:ln>
          </p:spPr>
        </p:sp>
      </p:grpSp>
      <p:grpSp>
        <p:nvGrpSpPr>
          <p:cNvPr id="17" name="Group 129"/>
          <p:cNvGrpSpPr/>
          <p:nvPr/>
        </p:nvGrpSpPr>
        <p:grpSpPr>
          <a:xfrm>
            <a:off x="0" y="3243263"/>
            <a:ext cx="3048000" cy="1920875"/>
            <a:chOff x="431" y="2014"/>
            <a:chExt cx="2257" cy="1260"/>
          </a:xfrm>
        </p:grpSpPr>
        <p:sp>
          <p:nvSpPr>
            <p:cNvPr id="91142" name="Line 130"/>
            <p:cNvSpPr/>
            <p:nvPr/>
          </p:nvSpPr>
          <p:spPr>
            <a:xfrm flipV="1">
              <a:off x="1152" y="2206"/>
              <a:ext cx="480" cy="480"/>
            </a:xfrm>
            <a:prstGeom prst="line">
              <a:avLst/>
            </a:prstGeom>
            <a:ln w="9525" cap="flat" cmpd="sng">
              <a:solidFill>
                <a:srgbClr val="B000B0"/>
              </a:solidFill>
              <a:prstDash val="solid"/>
              <a:headEnd type="none" w="med" len="med"/>
              <a:tailEnd type="none" w="med" len="med"/>
            </a:ln>
          </p:spPr>
        </p:sp>
        <p:grpSp>
          <p:nvGrpSpPr>
            <p:cNvPr id="91143" name="Group 131"/>
            <p:cNvGrpSpPr/>
            <p:nvPr/>
          </p:nvGrpSpPr>
          <p:grpSpPr>
            <a:xfrm>
              <a:off x="1659" y="2014"/>
              <a:ext cx="287" cy="299"/>
              <a:chOff x="1659" y="1968"/>
              <a:chExt cx="287" cy="299"/>
            </a:xfrm>
          </p:grpSpPr>
          <p:sp>
            <p:nvSpPr>
              <p:cNvPr id="91178" name="Text Box 132"/>
              <p:cNvSpPr txBox="1"/>
              <p:nvPr/>
            </p:nvSpPr>
            <p:spPr>
              <a:xfrm>
                <a:off x="1659" y="1968"/>
                <a:ext cx="287" cy="299"/>
              </a:xfrm>
              <a:prstGeom prst="rect">
                <a:avLst/>
              </a:prstGeom>
              <a:noFill/>
              <a:ln w="9525">
                <a:noFill/>
              </a:ln>
            </p:spPr>
            <p:txBody>
              <a:bodyPr wrap="none">
                <a:spAutoFit/>
              </a:bodyPr>
              <a:p>
                <a:pPr algn="ctr"/>
                <a:r>
                  <a:rPr lang="en-US" altLang="zh-CN" sz="2400" b="1" dirty="0">
                    <a:solidFill>
                      <a:srgbClr val="B000B0"/>
                    </a:solidFill>
                    <a:latin typeface="Times New Roman" panose="02020603050405020304" pitchFamily="18" charset="0"/>
                  </a:rPr>
                  <a:t>B</a:t>
                </a:r>
                <a:endParaRPr lang="en-US" altLang="zh-CN" sz="1800" dirty="0">
                  <a:latin typeface="Garamond" panose="02020404030301010803" pitchFamily="18" charset="0"/>
                </a:endParaRPr>
              </a:p>
            </p:txBody>
          </p:sp>
          <p:sp>
            <p:nvSpPr>
              <p:cNvPr id="91179" name="Line 133"/>
              <p:cNvSpPr/>
              <p:nvPr/>
            </p:nvSpPr>
            <p:spPr>
              <a:xfrm>
                <a:off x="1728" y="1990"/>
                <a:ext cx="144" cy="0"/>
              </a:xfrm>
              <a:prstGeom prst="line">
                <a:avLst/>
              </a:prstGeom>
              <a:ln w="9525" cap="flat" cmpd="sng">
                <a:solidFill>
                  <a:srgbClr val="B000B0"/>
                </a:solidFill>
                <a:prstDash val="solid"/>
                <a:headEnd type="none" w="med" len="med"/>
                <a:tailEnd type="none" w="med" len="med"/>
              </a:ln>
            </p:spPr>
          </p:sp>
        </p:grpSp>
        <p:grpSp>
          <p:nvGrpSpPr>
            <p:cNvPr id="91144" name="Group 134"/>
            <p:cNvGrpSpPr/>
            <p:nvPr/>
          </p:nvGrpSpPr>
          <p:grpSpPr>
            <a:xfrm>
              <a:off x="431" y="2158"/>
              <a:ext cx="2257" cy="1116"/>
              <a:chOff x="480" y="1966"/>
              <a:chExt cx="2257" cy="1116"/>
            </a:xfrm>
          </p:grpSpPr>
          <p:sp>
            <p:nvSpPr>
              <p:cNvPr id="91153" name="Rectangle 135"/>
              <p:cNvSpPr/>
              <p:nvPr/>
            </p:nvSpPr>
            <p:spPr>
              <a:xfrm>
                <a:off x="2279" y="2746"/>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154" name="Rectangle 136"/>
              <p:cNvSpPr/>
              <p:nvPr/>
            </p:nvSpPr>
            <p:spPr>
              <a:xfrm>
                <a:off x="2279" y="245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155" name="Rectangle 137"/>
              <p:cNvSpPr/>
              <p:nvPr/>
            </p:nvSpPr>
            <p:spPr>
              <a:xfrm>
                <a:off x="1820" y="2746"/>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156" name="Rectangle 138"/>
              <p:cNvSpPr/>
              <p:nvPr/>
            </p:nvSpPr>
            <p:spPr>
              <a:xfrm>
                <a:off x="1820" y="2458"/>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157" name="Rectangle 139"/>
              <p:cNvSpPr/>
              <p:nvPr/>
            </p:nvSpPr>
            <p:spPr>
              <a:xfrm>
                <a:off x="1362" y="2746"/>
                <a:ext cx="458" cy="326"/>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1158" name="Rectangle 140"/>
              <p:cNvSpPr/>
              <p:nvPr/>
            </p:nvSpPr>
            <p:spPr>
              <a:xfrm>
                <a:off x="903" y="2746"/>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1159" name="Rectangle 141"/>
              <p:cNvSpPr/>
              <p:nvPr/>
            </p:nvSpPr>
            <p:spPr>
              <a:xfrm>
                <a:off x="1362" y="2458"/>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160" name="Rectangle 142"/>
              <p:cNvSpPr/>
              <p:nvPr/>
            </p:nvSpPr>
            <p:spPr>
              <a:xfrm>
                <a:off x="903" y="2458"/>
                <a:ext cx="459"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1161" name="Line 143"/>
              <p:cNvSpPr/>
              <p:nvPr/>
            </p:nvSpPr>
            <p:spPr>
              <a:xfrm>
                <a:off x="903" y="2420"/>
                <a:ext cx="1834" cy="0"/>
              </a:xfrm>
              <a:prstGeom prst="line">
                <a:avLst/>
              </a:prstGeom>
              <a:ln w="12700" cap="sq" cmpd="sng">
                <a:solidFill>
                  <a:schemeClr val="tx1"/>
                </a:solidFill>
                <a:prstDash val="solid"/>
                <a:headEnd type="none" w="med" len="med"/>
                <a:tailEnd type="none" w="med" len="med"/>
              </a:ln>
            </p:spPr>
          </p:sp>
          <p:sp>
            <p:nvSpPr>
              <p:cNvPr id="91162" name="Line 144"/>
              <p:cNvSpPr/>
              <p:nvPr/>
            </p:nvSpPr>
            <p:spPr>
              <a:xfrm>
                <a:off x="903" y="2746"/>
                <a:ext cx="1834" cy="0"/>
              </a:xfrm>
              <a:prstGeom prst="line">
                <a:avLst/>
              </a:prstGeom>
              <a:ln w="12700" cap="flat" cmpd="sng">
                <a:solidFill>
                  <a:schemeClr val="tx1"/>
                </a:solidFill>
                <a:prstDash val="solid"/>
                <a:headEnd type="none" w="med" len="med"/>
                <a:tailEnd type="none" w="med" len="med"/>
              </a:ln>
            </p:spPr>
          </p:sp>
          <p:sp>
            <p:nvSpPr>
              <p:cNvPr id="91163" name="Line 145"/>
              <p:cNvSpPr/>
              <p:nvPr/>
            </p:nvSpPr>
            <p:spPr>
              <a:xfrm>
                <a:off x="903" y="2420"/>
                <a:ext cx="0" cy="632"/>
              </a:xfrm>
              <a:prstGeom prst="line">
                <a:avLst/>
              </a:prstGeom>
              <a:ln w="12700" cap="sq" cmpd="sng">
                <a:solidFill>
                  <a:schemeClr val="tx1"/>
                </a:solidFill>
                <a:prstDash val="solid"/>
                <a:headEnd type="none" w="med" len="med"/>
                <a:tailEnd type="none" w="med" len="med"/>
              </a:ln>
            </p:spPr>
          </p:sp>
          <p:sp>
            <p:nvSpPr>
              <p:cNvPr id="91164" name="Line 146"/>
              <p:cNvSpPr/>
              <p:nvPr/>
            </p:nvSpPr>
            <p:spPr>
              <a:xfrm>
                <a:off x="1362" y="2428"/>
                <a:ext cx="0" cy="632"/>
              </a:xfrm>
              <a:prstGeom prst="line">
                <a:avLst/>
              </a:prstGeom>
              <a:ln w="12700" cap="flat" cmpd="sng">
                <a:solidFill>
                  <a:schemeClr val="tx1"/>
                </a:solidFill>
                <a:prstDash val="solid"/>
                <a:headEnd type="none" w="med" len="med"/>
                <a:tailEnd type="none" w="med" len="med"/>
              </a:ln>
            </p:spPr>
          </p:sp>
          <p:sp>
            <p:nvSpPr>
              <p:cNvPr id="91165" name="Line 147"/>
              <p:cNvSpPr/>
              <p:nvPr/>
            </p:nvSpPr>
            <p:spPr>
              <a:xfrm>
                <a:off x="2737" y="2420"/>
                <a:ext cx="0" cy="632"/>
              </a:xfrm>
              <a:prstGeom prst="line">
                <a:avLst/>
              </a:prstGeom>
              <a:ln w="12700" cap="sq" cmpd="sng">
                <a:solidFill>
                  <a:schemeClr val="tx1"/>
                </a:solidFill>
                <a:prstDash val="solid"/>
                <a:headEnd type="none" w="med" len="med"/>
                <a:tailEnd type="none" w="med" len="med"/>
              </a:ln>
            </p:spPr>
          </p:sp>
          <p:sp>
            <p:nvSpPr>
              <p:cNvPr id="91166" name="Line 148"/>
              <p:cNvSpPr/>
              <p:nvPr/>
            </p:nvSpPr>
            <p:spPr>
              <a:xfrm>
                <a:off x="1820" y="2420"/>
                <a:ext cx="0" cy="632"/>
              </a:xfrm>
              <a:prstGeom prst="line">
                <a:avLst/>
              </a:prstGeom>
              <a:ln w="12700" cap="flat" cmpd="sng">
                <a:solidFill>
                  <a:schemeClr val="tx1"/>
                </a:solidFill>
                <a:prstDash val="solid"/>
                <a:headEnd type="none" w="med" len="med"/>
                <a:tailEnd type="none" w="med" len="med"/>
              </a:ln>
            </p:spPr>
          </p:sp>
          <p:sp>
            <p:nvSpPr>
              <p:cNvPr id="91167" name="Line 149"/>
              <p:cNvSpPr/>
              <p:nvPr/>
            </p:nvSpPr>
            <p:spPr>
              <a:xfrm>
                <a:off x="2279" y="2420"/>
                <a:ext cx="0" cy="632"/>
              </a:xfrm>
              <a:prstGeom prst="line">
                <a:avLst/>
              </a:prstGeom>
              <a:ln w="12700" cap="flat" cmpd="sng">
                <a:solidFill>
                  <a:schemeClr val="tx1"/>
                </a:solidFill>
                <a:prstDash val="solid"/>
                <a:headEnd type="none" w="med" len="med"/>
                <a:tailEnd type="none" w="med" len="med"/>
              </a:ln>
            </p:spPr>
          </p:sp>
          <p:sp>
            <p:nvSpPr>
              <p:cNvPr id="91168" name="Line 150"/>
              <p:cNvSpPr/>
              <p:nvPr/>
            </p:nvSpPr>
            <p:spPr>
              <a:xfrm>
                <a:off x="903" y="3052"/>
                <a:ext cx="1834" cy="0"/>
              </a:xfrm>
              <a:prstGeom prst="line">
                <a:avLst/>
              </a:prstGeom>
              <a:ln w="12700" cap="flat" cmpd="sng">
                <a:solidFill>
                  <a:schemeClr val="tx1"/>
                </a:solidFill>
                <a:prstDash val="solid"/>
                <a:headEnd type="none" w="med" len="med"/>
                <a:tailEnd type="none" w="med" len="med"/>
              </a:ln>
            </p:spPr>
          </p:sp>
          <p:sp>
            <p:nvSpPr>
              <p:cNvPr id="91169" name="Line 151"/>
              <p:cNvSpPr/>
              <p:nvPr/>
            </p:nvSpPr>
            <p:spPr>
              <a:xfrm>
                <a:off x="662" y="2180"/>
                <a:ext cx="240" cy="240"/>
              </a:xfrm>
              <a:prstGeom prst="line">
                <a:avLst/>
              </a:prstGeom>
              <a:ln w="12700" cap="flat" cmpd="sng">
                <a:solidFill>
                  <a:schemeClr val="tx1"/>
                </a:solidFill>
                <a:prstDash val="solid"/>
                <a:headEnd type="none" w="med" len="med"/>
                <a:tailEnd type="none" w="med" len="med"/>
              </a:ln>
            </p:spPr>
          </p:sp>
          <p:sp>
            <p:nvSpPr>
              <p:cNvPr id="91170" name="Text Box 152"/>
              <p:cNvSpPr txBox="1"/>
              <p:nvPr/>
            </p:nvSpPr>
            <p:spPr>
              <a:xfrm>
                <a:off x="960" y="2146"/>
                <a:ext cx="362" cy="300"/>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1171" name="Text Box 153"/>
              <p:cNvSpPr txBox="1"/>
              <p:nvPr/>
            </p:nvSpPr>
            <p:spPr>
              <a:xfrm>
                <a:off x="1440" y="2137"/>
                <a:ext cx="362" cy="300"/>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1172" name="Text Box 154"/>
              <p:cNvSpPr txBox="1"/>
              <p:nvPr/>
            </p:nvSpPr>
            <p:spPr>
              <a:xfrm>
                <a:off x="1899" y="2140"/>
                <a:ext cx="362" cy="300"/>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1173" name="Text Box 155"/>
              <p:cNvSpPr txBox="1"/>
              <p:nvPr/>
            </p:nvSpPr>
            <p:spPr>
              <a:xfrm>
                <a:off x="2344" y="2128"/>
                <a:ext cx="362" cy="300"/>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1174" name="Text Box 156"/>
              <p:cNvSpPr txBox="1"/>
              <p:nvPr/>
            </p:nvSpPr>
            <p:spPr>
              <a:xfrm>
                <a:off x="673" y="1966"/>
                <a:ext cx="450" cy="300"/>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1175" name="Text Box 157"/>
              <p:cNvSpPr txBox="1"/>
              <p:nvPr/>
            </p:nvSpPr>
            <p:spPr>
              <a:xfrm>
                <a:off x="480" y="2206"/>
                <a:ext cx="384" cy="300"/>
              </a:xfrm>
              <a:prstGeom prst="rect">
                <a:avLst/>
              </a:prstGeom>
              <a:noFill/>
              <a:ln w="9525">
                <a:noFill/>
              </a:ln>
            </p:spPr>
            <p:txBody>
              <a:bodyPr>
                <a:spAutoFit/>
              </a:bodyPr>
              <a:p>
                <a:r>
                  <a:rPr lang="en-US" altLang="zh-CN" sz="2400" dirty="0">
                    <a:latin typeface="Times New Roman" panose="02020603050405020304" pitchFamily="18" charset="0"/>
                  </a:rPr>
                  <a:t>C</a:t>
                </a:r>
                <a:endParaRPr lang="en-US" altLang="zh-CN" sz="1800" dirty="0">
                  <a:latin typeface="Garamond" panose="02020404030301010803" pitchFamily="18" charset="0"/>
                </a:endParaRPr>
              </a:p>
            </p:txBody>
          </p:sp>
          <p:sp>
            <p:nvSpPr>
              <p:cNvPr id="91176" name="Text Box 158"/>
              <p:cNvSpPr txBox="1"/>
              <p:nvPr/>
            </p:nvSpPr>
            <p:spPr>
              <a:xfrm>
                <a:off x="623" y="2446"/>
                <a:ext cx="337" cy="300"/>
              </a:xfrm>
              <a:prstGeom prst="rect">
                <a:avLst/>
              </a:prstGeom>
              <a:noFill/>
              <a:ln w="9525">
                <a:noFill/>
              </a:ln>
            </p:spPr>
            <p:txBody>
              <a:bodyPr>
                <a:spAutoFit/>
              </a:bodyPr>
              <a:p>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1177" name="Text Box 159"/>
              <p:cNvSpPr txBox="1"/>
              <p:nvPr/>
            </p:nvSpPr>
            <p:spPr>
              <a:xfrm>
                <a:off x="623" y="2782"/>
                <a:ext cx="385" cy="300"/>
              </a:xfrm>
              <a:prstGeom prst="rect">
                <a:avLst/>
              </a:prstGeom>
              <a:noFill/>
              <a:ln w="9525">
                <a:noFill/>
              </a:ln>
            </p:spPr>
            <p:txBody>
              <a:bodyPr>
                <a:spAutoFit/>
              </a:bodyPr>
              <a:p>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grpSp>
        <p:grpSp>
          <p:nvGrpSpPr>
            <p:cNvPr id="91145" name="Group 160"/>
            <p:cNvGrpSpPr/>
            <p:nvPr/>
          </p:nvGrpSpPr>
          <p:grpSpPr>
            <a:xfrm>
              <a:off x="2352" y="2688"/>
              <a:ext cx="336" cy="480"/>
              <a:chOff x="2352" y="2688"/>
              <a:chExt cx="336" cy="480"/>
            </a:xfrm>
          </p:grpSpPr>
          <p:sp>
            <p:nvSpPr>
              <p:cNvPr id="91150" name="AutoShape 161"/>
              <p:cNvSpPr/>
              <p:nvPr/>
            </p:nvSpPr>
            <p:spPr>
              <a:xfrm>
                <a:off x="2352" y="2688"/>
                <a:ext cx="144" cy="480"/>
              </a:xfrm>
              <a:prstGeom prst="leftBracket">
                <a:avLst>
                  <a:gd name="adj" fmla="val 27777"/>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1151" name="Line 162"/>
              <p:cNvSpPr/>
              <p:nvPr/>
            </p:nvSpPr>
            <p:spPr>
              <a:xfrm>
                <a:off x="2496" y="2688"/>
                <a:ext cx="192" cy="0"/>
              </a:xfrm>
              <a:prstGeom prst="line">
                <a:avLst/>
              </a:prstGeom>
              <a:ln w="9525" cap="flat" cmpd="sng">
                <a:solidFill>
                  <a:schemeClr val="tx2"/>
                </a:solidFill>
                <a:prstDash val="solid"/>
                <a:headEnd type="none" w="med" len="med"/>
                <a:tailEnd type="none" w="med" len="med"/>
              </a:ln>
            </p:spPr>
          </p:sp>
          <p:sp>
            <p:nvSpPr>
              <p:cNvPr id="91152" name="Line 163"/>
              <p:cNvSpPr/>
              <p:nvPr/>
            </p:nvSpPr>
            <p:spPr>
              <a:xfrm>
                <a:off x="2496" y="3168"/>
                <a:ext cx="192" cy="0"/>
              </a:xfrm>
              <a:prstGeom prst="line">
                <a:avLst/>
              </a:prstGeom>
              <a:ln w="9525" cap="flat" cmpd="sng">
                <a:solidFill>
                  <a:schemeClr val="tx2"/>
                </a:solidFill>
                <a:prstDash val="solid"/>
                <a:headEnd type="none" w="med" len="med"/>
                <a:tailEnd type="none" w="med" len="med"/>
              </a:ln>
            </p:spPr>
          </p:sp>
        </p:grpSp>
        <p:grpSp>
          <p:nvGrpSpPr>
            <p:cNvPr id="91146" name="Group 164"/>
            <p:cNvGrpSpPr/>
            <p:nvPr/>
          </p:nvGrpSpPr>
          <p:grpSpPr>
            <a:xfrm rot="10800000">
              <a:off x="852" y="2688"/>
              <a:ext cx="336" cy="480"/>
              <a:chOff x="2352" y="2688"/>
              <a:chExt cx="336" cy="480"/>
            </a:xfrm>
          </p:grpSpPr>
          <p:sp>
            <p:nvSpPr>
              <p:cNvPr id="91147" name="AutoShape 165"/>
              <p:cNvSpPr/>
              <p:nvPr/>
            </p:nvSpPr>
            <p:spPr>
              <a:xfrm>
                <a:off x="2352" y="2688"/>
                <a:ext cx="144" cy="480"/>
              </a:xfrm>
              <a:prstGeom prst="leftBracket">
                <a:avLst>
                  <a:gd name="adj" fmla="val 27777"/>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1148" name="Line 166"/>
              <p:cNvSpPr/>
              <p:nvPr/>
            </p:nvSpPr>
            <p:spPr>
              <a:xfrm>
                <a:off x="2496" y="2688"/>
                <a:ext cx="192" cy="0"/>
              </a:xfrm>
              <a:prstGeom prst="line">
                <a:avLst/>
              </a:prstGeom>
              <a:ln w="9525" cap="flat" cmpd="sng">
                <a:solidFill>
                  <a:schemeClr val="tx2"/>
                </a:solidFill>
                <a:prstDash val="solid"/>
                <a:headEnd type="none" w="med" len="med"/>
                <a:tailEnd type="none" w="med" len="med"/>
              </a:ln>
            </p:spPr>
          </p:sp>
          <p:sp>
            <p:nvSpPr>
              <p:cNvPr id="91149" name="Line 167"/>
              <p:cNvSpPr/>
              <p:nvPr/>
            </p:nvSpPr>
            <p:spPr>
              <a:xfrm>
                <a:off x="2496" y="3168"/>
                <a:ext cx="192" cy="0"/>
              </a:xfrm>
              <a:prstGeom prst="line">
                <a:avLst/>
              </a:prstGeom>
              <a:ln w="9525" cap="flat" cmpd="sng">
                <a:solidFill>
                  <a:schemeClr val="tx2"/>
                </a:solidFill>
                <a:prstDash val="solid"/>
                <a:headEnd type="none" w="med" len="med"/>
                <a:tailEnd type="none" w="med" len="med"/>
              </a:ln>
            </p:spPr>
          </p:sp>
        </p:grpSp>
      </p:grpSp>
      <p:sp>
        <p:nvSpPr>
          <p:cNvPr id="141480" name="Rectangle 168"/>
          <p:cNvSpPr>
            <a:spLocks noGrp="1"/>
          </p:cNvSpPr>
          <p:nvPr>
            <p:ph idx="1"/>
          </p:nvPr>
        </p:nvSpPr>
        <p:spPr>
          <a:xfrm>
            <a:off x="685800" y="1414463"/>
            <a:ext cx="8153400" cy="2057400"/>
          </a:xfrm>
          <a:ln/>
        </p:spPr>
        <p:txBody>
          <a:bodyPr vert="horz" wrap="square" lIns="91440" tIns="45720" rIns="91440" bIns="45720" anchor="t" anchorCtr="0"/>
          <a:p>
            <a:pPr>
              <a:lnSpc>
                <a:spcPct val="120000"/>
              </a:lnSpc>
              <a:buNone/>
            </a:pPr>
            <a:r>
              <a:rPr lang="zh-CN" altLang="en-US" sz="2800" b="1" dirty="0"/>
              <a:t>情况</a:t>
            </a:r>
            <a:r>
              <a:rPr lang="en-US" altLang="zh-CN" sz="2800" b="1" dirty="0"/>
              <a:t>2</a:t>
            </a:r>
            <a:r>
              <a:rPr lang="zh-CN" altLang="en-US" sz="2800" b="1" dirty="0"/>
              <a:t>：</a:t>
            </a:r>
            <a:r>
              <a:rPr lang="en-US" altLang="zh-CN" sz="2800" b="1" dirty="0"/>
              <a:t>2</a:t>
            </a:r>
            <a:r>
              <a:rPr lang="zh-CN" altLang="en-US" sz="2800" b="1" dirty="0"/>
              <a:t>）</a:t>
            </a:r>
            <a:r>
              <a:rPr lang="zh-CN" altLang="en-US" sz="2800" b="1" dirty="0">
                <a:solidFill>
                  <a:srgbClr val="059508"/>
                </a:solidFill>
              </a:rPr>
              <a:t>四个</a:t>
            </a:r>
            <a:r>
              <a:rPr lang="zh-CN" altLang="en-US" sz="2800" dirty="0"/>
              <a:t>小方格处于</a:t>
            </a:r>
            <a:r>
              <a:rPr lang="zh-CN" altLang="en-US" sz="2800" u="sng" dirty="0"/>
              <a:t>相邻两行（列）的两端</a:t>
            </a:r>
            <a:r>
              <a:rPr lang="zh-CN" altLang="en-US" sz="2800" dirty="0"/>
              <a:t>、或</a:t>
            </a:r>
            <a:r>
              <a:rPr lang="zh-CN" altLang="en-US" sz="2800" u="sng" dirty="0"/>
              <a:t>处于四角</a:t>
            </a:r>
            <a:r>
              <a:rPr lang="zh-CN" altLang="en-US" sz="2800" dirty="0"/>
              <a:t>时，所代表的最小项可以合并，合并后可消去</a:t>
            </a:r>
            <a:r>
              <a:rPr lang="zh-CN" altLang="en-US" sz="2800" b="1" dirty="0">
                <a:solidFill>
                  <a:srgbClr val="CC0000"/>
                </a:solidFill>
              </a:rPr>
              <a:t>两</a:t>
            </a:r>
            <a:r>
              <a:rPr lang="zh-CN" altLang="en-US" sz="2800" dirty="0"/>
              <a:t>个变量</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480">
                                            <p:txEl>
                                              <p:charRg st="0" end="55"/>
                                            </p:txEl>
                                          </p:spTgt>
                                        </p:tgtEl>
                                        <p:attrNameLst>
                                          <p:attrName>style.visibility</p:attrName>
                                        </p:attrNameLst>
                                      </p:cBhvr>
                                      <p:to>
                                        <p:strVal val="visible"/>
                                      </p:to>
                                    </p:set>
                                    <p:animEffect transition="in" filter="blinds(horizontal)">
                                      <p:cBhvr>
                                        <p:cTn id="7" dur="500"/>
                                        <p:tgtEl>
                                          <p:spTgt spid="141480">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8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a:spLocks noChangeArrowheads="1"/>
          </p:cNvSpPr>
          <p:nvPr/>
        </p:nvSpPr>
        <p:spPr bwMode="auto">
          <a:xfrm>
            <a:off x="779463" y="925513"/>
            <a:ext cx="2343150" cy="647700"/>
          </a:xfrm>
          <a:prstGeom prst="rect">
            <a:avLst/>
          </a:prstGeom>
          <a:noFill/>
          <a:ln w="9525">
            <a:noFill/>
            <a:miter lim="800000"/>
          </a:ln>
          <a:effectLst/>
        </p:spPr>
        <p:txBody>
          <a:bodyPr wrap="none">
            <a:spAutoFit/>
          </a:bodyPr>
          <a:lstStyle/>
          <a:p>
            <a:pPr marR="0" defTabSz="914400">
              <a:lnSpc>
                <a:spcPct val="130000"/>
              </a:lnSpc>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或</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运算</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147" name="Text Box 3"/>
          <p:cNvSpPr txBox="1"/>
          <p:nvPr/>
        </p:nvSpPr>
        <p:spPr>
          <a:xfrm>
            <a:off x="635000" y="1519238"/>
            <a:ext cx="8207375" cy="3194050"/>
          </a:xfrm>
          <a:prstGeom prst="rect">
            <a:avLst/>
          </a:prstGeom>
          <a:noFill/>
          <a:ln w="9525">
            <a:noFill/>
          </a:ln>
        </p:spPr>
        <p:txBody>
          <a:bodyPr>
            <a:spAutoFit/>
          </a:bodyPr>
          <a:p>
            <a:pPr indent="758825">
              <a:lnSpc>
                <a:spcPct val="120000"/>
              </a:lnSpc>
              <a:spcBef>
                <a:spcPts val="600"/>
              </a:spcBef>
            </a:pPr>
            <a:r>
              <a:rPr lang="zh-CN" altLang="en-US" b="1" dirty="0">
                <a:latin typeface="Times New Roman" panose="02020603050405020304" pitchFamily="18" charset="0"/>
              </a:rPr>
              <a:t>如果决定某一事件发生的多个条件，只要</a:t>
            </a:r>
            <a:r>
              <a:rPr lang="zh-CN" altLang="en-US" b="1" dirty="0">
                <a:solidFill>
                  <a:srgbClr val="FF6699"/>
                </a:solidFill>
                <a:latin typeface="Times New Roman" panose="02020603050405020304" pitchFamily="18" charset="0"/>
              </a:rPr>
              <a:t>有一个</a:t>
            </a:r>
            <a:r>
              <a:rPr lang="zh-CN" altLang="en-US" b="1" dirty="0">
                <a:latin typeface="Times New Roman" panose="02020603050405020304" pitchFamily="18" charset="0"/>
              </a:rPr>
              <a:t>或</a:t>
            </a:r>
            <a:r>
              <a:rPr lang="zh-CN" altLang="en-US" b="1" dirty="0">
                <a:solidFill>
                  <a:srgbClr val="FF6699"/>
                </a:solidFill>
                <a:latin typeface="Times New Roman" panose="02020603050405020304" pitchFamily="18" charset="0"/>
              </a:rPr>
              <a:t>一个以上</a:t>
            </a:r>
            <a:r>
              <a:rPr lang="zh-CN" altLang="en-US" b="1" dirty="0">
                <a:latin typeface="Times New Roman" panose="02020603050405020304" pitchFamily="18" charset="0"/>
              </a:rPr>
              <a:t>的条件成立，事件便可发生，这种因果关系称之为</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逻辑。在逻辑代数中，</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逻辑关系用</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运算描述。</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a:t>
            </a:r>
            <a:r>
              <a:rPr lang="zh-CN" altLang="en-US" b="1" dirty="0">
                <a:latin typeface="Times New Roman" panose="02020603050405020304" pitchFamily="18" charset="0"/>
              </a:rPr>
              <a:t>运算又称逻辑加，其运算符为</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en-US" altLang="zh-CN" b="1" dirty="0">
                <a:latin typeface="Times New Roman" panose="02020603050405020304" pitchFamily="18" charset="0"/>
              </a:rPr>
              <a:t>" </a:t>
            </a:r>
            <a:r>
              <a:rPr lang="zh-CN"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zh-CN" altLang="zh-CN" b="1" dirty="0">
                <a:latin typeface="Times New Roman" panose="02020603050405020304" pitchFamily="18" charset="0"/>
              </a:rPr>
              <a:t>两个变量的"或"运算可表示为:</a:t>
            </a:r>
            <a:br>
              <a:rPr lang="zh-CN" altLang="zh-CN" b="1" dirty="0">
                <a:latin typeface="Times New Roman" panose="02020603050405020304" pitchFamily="18" charset="0"/>
              </a:rPr>
            </a:br>
            <a:r>
              <a:rPr lang="zh-CN" altLang="zh-CN" b="1" dirty="0">
                <a:latin typeface="Times New Roman" panose="02020603050405020304" pitchFamily="18" charset="0"/>
              </a:rPr>
              <a:t>		</a:t>
            </a:r>
            <a:r>
              <a:rPr lang="en-US" altLang="zh-CN" b="1" i="1" dirty="0">
                <a:latin typeface="Times New Roman" panose="02020603050405020304" pitchFamily="18" charset="0"/>
              </a:rPr>
              <a:t>F=A+B</a:t>
            </a:r>
            <a:r>
              <a:rPr lang="en-US" altLang="zh-CN" b="1" dirty="0">
                <a:latin typeface="Times New Roman" panose="02020603050405020304" pitchFamily="18" charset="0"/>
              </a:rPr>
              <a:t> </a:t>
            </a:r>
            <a:r>
              <a:rPr lang="zh-CN" altLang="zh-CN" b="1" dirty="0">
                <a:latin typeface="Times New Roman" panose="02020603050405020304" pitchFamily="18" charset="0"/>
              </a:rPr>
              <a:t>或者 </a:t>
            </a:r>
            <a:r>
              <a:rPr lang="en-US" altLang="zh-CN" b="1" i="1" dirty="0">
                <a:latin typeface="Times New Roman" panose="02020603050405020304" pitchFamily="18" charset="0"/>
              </a:rPr>
              <a:t>F=A</a:t>
            </a:r>
            <a:r>
              <a:rPr lang="en-US" altLang="zh-CN" b="1" i="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i="1" dirty="0">
              <a:latin typeface="Times New Roman" panose="02020603050405020304" pitchFamily="18" charset="0"/>
            </a:endParaRPr>
          </a:p>
        </p:txBody>
      </p:sp>
      <p:sp>
        <p:nvSpPr>
          <p:cNvPr id="6149" name="Text Box 5"/>
          <p:cNvSpPr txBox="1"/>
          <p:nvPr/>
        </p:nvSpPr>
        <p:spPr>
          <a:xfrm>
            <a:off x="655638" y="4618038"/>
            <a:ext cx="8004175" cy="1512887"/>
          </a:xfrm>
          <a:prstGeom prst="rect">
            <a:avLst/>
          </a:prstGeom>
          <a:noFill/>
          <a:ln w="9525">
            <a:noFill/>
          </a:ln>
        </p:spPr>
        <p:txBody>
          <a:bodyPr>
            <a:spAutoFit/>
          </a:bodyPr>
          <a:p>
            <a:pPr>
              <a:lnSpc>
                <a:spcPct val="110000"/>
              </a:lnSpc>
              <a:spcBef>
                <a:spcPct val="50000"/>
              </a:spcBef>
            </a:pPr>
            <a:r>
              <a:rPr lang="zh-CN" altLang="en-US" b="1" dirty="0">
                <a:latin typeface="Times New Roman" panose="02020603050405020304" pitchFamily="18" charset="0"/>
              </a:rPr>
              <a:t>读作</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zh-CN" altLang="zh-CN" b="1" dirty="0">
                <a:latin typeface="Times New Roman" panose="02020603050405020304" pitchFamily="18" charset="0"/>
              </a:rPr>
              <a:t>等于</a:t>
            </a:r>
            <a:r>
              <a:rPr lang="en-US" altLang="zh-CN" b="1" i="1" dirty="0">
                <a:latin typeface="Times New Roman" panose="02020603050405020304" pitchFamily="18" charset="0"/>
              </a:rPr>
              <a:t>A</a:t>
            </a:r>
            <a:r>
              <a:rPr lang="zh-CN" altLang="zh-CN" b="1" dirty="0">
                <a:latin typeface="Times New Roman" panose="02020603050405020304" pitchFamily="18" charset="0"/>
              </a:rPr>
              <a:t>或</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zh-CN" altLang="zh-CN" b="1" dirty="0">
                <a:latin typeface="Times New Roman" panose="02020603050405020304" pitchFamily="18" charset="0"/>
              </a:rPr>
              <a:t>其中</a:t>
            </a:r>
            <a:r>
              <a:rPr lang="en-US" altLang="zh-CN" b="1" i="1" dirty="0">
                <a:latin typeface="Times New Roman" panose="02020603050405020304" pitchFamily="18" charset="0"/>
              </a:rPr>
              <a:t>A</a:t>
            </a:r>
            <a:r>
              <a:rPr lang="zh-CN" altLang="en-US" b="1" i="1" dirty="0">
                <a:latin typeface="Times New Roman" panose="02020603050405020304" pitchFamily="18" charset="0"/>
              </a:rPr>
              <a:t>、</a:t>
            </a:r>
            <a:r>
              <a:rPr lang="en-US" altLang="zh-CN" b="1" i="1" dirty="0">
                <a:latin typeface="Times New Roman" panose="02020603050405020304" pitchFamily="18" charset="0"/>
              </a:rPr>
              <a:t>B</a:t>
            </a:r>
            <a:r>
              <a:rPr lang="zh-CN" altLang="zh-CN" b="1" dirty="0">
                <a:latin typeface="Times New Roman" panose="02020603050405020304" pitchFamily="18" charset="0"/>
              </a:rPr>
              <a:t>是参加运算的两个逻辑变量，</a:t>
            </a:r>
            <a:r>
              <a:rPr lang="en-US" altLang="zh-CN" b="1" i="1" dirty="0">
                <a:latin typeface="Times New Roman" panose="02020603050405020304" pitchFamily="18" charset="0"/>
              </a:rPr>
              <a:t>F</a:t>
            </a:r>
            <a:r>
              <a:rPr lang="zh-CN" altLang="zh-CN" b="1" dirty="0">
                <a:latin typeface="Times New Roman" panose="02020603050405020304" pitchFamily="18" charset="0"/>
              </a:rPr>
              <a:t>为运算结果。意思是：只要</a:t>
            </a:r>
            <a:r>
              <a:rPr lang="en-US" altLang="zh-CN" b="1" i="1" dirty="0">
                <a:latin typeface="Times New Roman" panose="02020603050405020304" pitchFamily="18" charset="0"/>
              </a:rPr>
              <a:t>A</a:t>
            </a:r>
            <a:r>
              <a:rPr lang="zh-CN" altLang="en-US" b="1" i="1" dirty="0">
                <a:latin typeface="Times New Roman" panose="02020603050405020304" pitchFamily="18" charset="0"/>
              </a:rPr>
              <a:t>、</a:t>
            </a:r>
            <a:r>
              <a:rPr lang="en-US" altLang="zh-CN" b="1" i="1" dirty="0">
                <a:latin typeface="Times New Roman" panose="02020603050405020304" pitchFamily="18" charset="0"/>
              </a:rPr>
              <a:t>B</a:t>
            </a:r>
            <a:r>
              <a:rPr lang="zh-CN" altLang="zh-CN" b="1" dirty="0">
                <a:latin typeface="Times New Roman" panose="02020603050405020304" pitchFamily="18" charset="0"/>
              </a:rPr>
              <a:t>中有一个为1，则</a:t>
            </a:r>
            <a:r>
              <a:rPr lang="en-US" altLang="zh-CN" b="1" i="1" dirty="0">
                <a:latin typeface="Times New Roman" panose="02020603050405020304" pitchFamily="18" charset="0"/>
              </a:rPr>
              <a:t>F</a:t>
            </a:r>
            <a:r>
              <a:rPr lang="zh-CN" altLang="zh-CN" b="1" dirty="0">
                <a:latin typeface="Times New Roman" panose="02020603050405020304" pitchFamily="18" charset="0"/>
              </a:rPr>
              <a:t>为1；仅当</a:t>
            </a:r>
            <a:r>
              <a:rPr lang="en-US" altLang="zh-CN" b="1" i="1" dirty="0">
                <a:latin typeface="Times New Roman" panose="02020603050405020304" pitchFamily="18" charset="0"/>
              </a:rPr>
              <a:t>A</a:t>
            </a:r>
            <a:r>
              <a:rPr lang="zh-CN" altLang="en-US" b="1" dirty="0">
                <a:latin typeface="Times New Roman" panose="02020603050405020304" pitchFamily="18" charset="0"/>
              </a:rPr>
              <a:t>、</a:t>
            </a:r>
            <a:r>
              <a:rPr lang="en-US" altLang="zh-CN" b="1" i="1" dirty="0">
                <a:latin typeface="Times New Roman" panose="02020603050405020304" pitchFamily="18" charset="0"/>
              </a:rPr>
              <a:t>B</a:t>
            </a:r>
            <a:r>
              <a:rPr lang="zh-CN" altLang="zh-CN" b="1" dirty="0">
                <a:latin typeface="Times New Roman" panose="02020603050405020304" pitchFamily="18" charset="0"/>
              </a:rPr>
              <a:t>均为0时，</a:t>
            </a:r>
            <a:r>
              <a:rPr lang="en-US" altLang="zh-CN" b="1" i="1" dirty="0">
                <a:latin typeface="Times New Roman" panose="02020603050405020304" pitchFamily="18" charset="0"/>
              </a:rPr>
              <a:t>F</a:t>
            </a:r>
            <a:r>
              <a:rPr lang="zh-CN" altLang="zh-CN" b="1" dirty="0">
                <a:latin typeface="Times New Roman" panose="02020603050405020304" pitchFamily="18" charset="0"/>
              </a:rPr>
              <a:t>才为0。</a:t>
            </a:r>
            <a:endParaRPr lang="zh-CN" altLang="en-US" b="1" dirty="0">
              <a:latin typeface="Times New Roman" panose="02020603050405020304" pitchFamily="18" charset="0"/>
            </a:endParaRPr>
          </a:p>
        </p:txBody>
      </p:sp>
      <p:sp>
        <p:nvSpPr>
          <p:cNvPr id="7" name="Text Box 2"/>
          <p:cNvSpPr txBox="1">
            <a:spLocks noChangeArrowheads="1"/>
          </p:cNvSpPr>
          <p:nvPr/>
        </p:nvSpPr>
        <p:spPr bwMode="auto">
          <a:xfrm>
            <a:off x="500063" y="463550"/>
            <a:ext cx="4491038" cy="554038"/>
          </a:xfrm>
          <a:prstGeom prst="rect">
            <a:avLst/>
          </a:prstGeom>
          <a:noFill/>
          <a:ln w="9525">
            <a:noFill/>
            <a:miter lim="800000"/>
          </a:ln>
          <a:effectLst/>
        </p:spPr>
        <p:txBody>
          <a:bodyPr>
            <a:spAutoFit/>
          </a:bodyPr>
          <a:lstStyle/>
          <a:p>
            <a:pPr marR="0" defTabSz="914400">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2.1.2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基本逻辑运算</a:t>
            </a:r>
            <a:endPar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charRg st="0" end="136"/>
                                            </p:txEl>
                                          </p:spTgt>
                                        </p:tgtEl>
                                        <p:attrNameLst>
                                          <p:attrName>style.visibility</p:attrName>
                                        </p:attrNameLst>
                                      </p:cBhvr>
                                      <p:to>
                                        <p:strVal val="visible"/>
                                      </p:to>
                                    </p:set>
                                    <p:animEffect transition="in" filter="wipe(left)">
                                      <p:cBhvr>
                                        <p:cTn id="7" dur="500"/>
                                        <p:tgtEl>
                                          <p:spTgt spid="6147">
                                            <p:txEl>
                                              <p:charRg st="0" end="1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149">
                                            <p:txEl>
                                              <p:charRg st="0"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9" name="Rectangle 3"/>
          <p:cNvSpPr>
            <a:spLocks noGrp="1"/>
          </p:cNvSpPr>
          <p:nvPr>
            <p:ph idx="1"/>
          </p:nvPr>
        </p:nvSpPr>
        <p:spPr>
          <a:xfrm>
            <a:off x="685800" y="1428750"/>
            <a:ext cx="7924800" cy="1905000"/>
          </a:xfrm>
          <a:ln/>
        </p:spPr>
        <p:txBody>
          <a:bodyPr vert="horz" wrap="square" lIns="91440" tIns="45720" rIns="91440" bIns="45720" anchor="t" anchorCtr="0"/>
          <a:p>
            <a:pPr>
              <a:lnSpc>
                <a:spcPct val="120000"/>
              </a:lnSpc>
              <a:buNone/>
            </a:pPr>
            <a:r>
              <a:rPr lang="zh-CN" altLang="en-US" sz="2800" b="1" dirty="0"/>
              <a:t>情况</a:t>
            </a:r>
            <a:r>
              <a:rPr lang="en-US" altLang="zh-CN" sz="2800" b="1" dirty="0"/>
              <a:t>3</a:t>
            </a:r>
            <a:r>
              <a:rPr lang="zh-CN" altLang="en-US" sz="2800" b="1" dirty="0"/>
              <a:t>：</a:t>
            </a:r>
            <a:r>
              <a:rPr lang="zh-CN" altLang="en-US" sz="2800" b="1" dirty="0">
                <a:solidFill>
                  <a:srgbClr val="059508"/>
                </a:solidFill>
              </a:rPr>
              <a:t>八个</a:t>
            </a:r>
            <a:r>
              <a:rPr lang="zh-CN" altLang="en-US" sz="2800" dirty="0"/>
              <a:t>小方格组成一个</a:t>
            </a:r>
            <a:r>
              <a:rPr lang="zh-CN" altLang="en-US" sz="2800" u="sng" dirty="0"/>
              <a:t>大方格</a:t>
            </a:r>
            <a:r>
              <a:rPr lang="zh-CN" altLang="en-US" sz="2800" dirty="0"/>
              <a:t>、或</a:t>
            </a:r>
            <a:r>
              <a:rPr lang="zh-CN" altLang="en-US" sz="2800" u="sng" dirty="0"/>
              <a:t>组成相邻的两行</a:t>
            </a:r>
            <a:r>
              <a:rPr lang="en-US" altLang="zh-CN" sz="2800" u="sng" dirty="0"/>
              <a:t>(</a:t>
            </a:r>
            <a:r>
              <a:rPr lang="zh-CN" altLang="en-US" sz="2800" u="sng" dirty="0"/>
              <a:t>列</a:t>
            </a:r>
            <a:r>
              <a:rPr lang="en-US" altLang="zh-CN" sz="2800" u="sng" dirty="0"/>
              <a:t>)</a:t>
            </a:r>
            <a:r>
              <a:rPr lang="zh-CN" altLang="en-US" sz="2800" dirty="0"/>
              <a:t>、或处于</a:t>
            </a:r>
            <a:r>
              <a:rPr lang="zh-CN" altLang="en-US" sz="2800" u="sng" dirty="0"/>
              <a:t>两个边行</a:t>
            </a:r>
            <a:r>
              <a:rPr lang="en-US" altLang="zh-CN" sz="2800" u="sng" dirty="0"/>
              <a:t>(</a:t>
            </a:r>
            <a:r>
              <a:rPr lang="zh-CN" altLang="en-US" sz="2800" u="sng" dirty="0"/>
              <a:t>列</a:t>
            </a:r>
            <a:r>
              <a:rPr lang="en-US" altLang="zh-CN" sz="2800" u="sng" dirty="0"/>
              <a:t>)</a:t>
            </a:r>
            <a:r>
              <a:rPr lang="zh-CN" altLang="en-US" sz="2800" dirty="0"/>
              <a:t>时，所代表的最小项可以合并，合并后可消去</a:t>
            </a:r>
            <a:r>
              <a:rPr lang="zh-CN" altLang="en-US" sz="2800" b="1" dirty="0">
                <a:solidFill>
                  <a:srgbClr val="CC0000"/>
                </a:solidFill>
              </a:rPr>
              <a:t>三</a:t>
            </a:r>
            <a:r>
              <a:rPr lang="zh-CN" altLang="en-US" sz="2800" dirty="0"/>
              <a:t>个变量。</a:t>
            </a:r>
            <a:endParaRPr lang="zh-CN" altLang="en-US" dirty="0"/>
          </a:p>
        </p:txBody>
      </p:sp>
      <p:grpSp>
        <p:nvGrpSpPr>
          <p:cNvPr id="2" name="Group 4"/>
          <p:cNvGrpSpPr/>
          <p:nvPr/>
        </p:nvGrpSpPr>
        <p:grpSpPr>
          <a:xfrm>
            <a:off x="4724400" y="3105150"/>
            <a:ext cx="3659188" cy="3352800"/>
            <a:chOff x="3024" y="1824"/>
            <a:chExt cx="2305" cy="2112"/>
          </a:xfrm>
        </p:grpSpPr>
        <p:sp>
          <p:nvSpPr>
            <p:cNvPr id="92194" name="Rectangle 5"/>
            <p:cNvSpPr/>
            <p:nvPr/>
          </p:nvSpPr>
          <p:spPr>
            <a:xfrm>
              <a:off x="4871" y="3352"/>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5" name="Rectangle 6"/>
            <p:cNvSpPr/>
            <p:nvPr/>
          </p:nvSpPr>
          <p:spPr>
            <a:xfrm>
              <a:off x="4412" y="3352"/>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6" name="Rectangle 7"/>
            <p:cNvSpPr/>
            <p:nvPr/>
          </p:nvSpPr>
          <p:spPr>
            <a:xfrm>
              <a:off x="3954" y="3352"/>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7" name="Rectangle 8"/>
            <p:cNvSpPr/>
            <p:nvPr/>
          </p:nvSpPr>
          <p:spPr>
            <a:xfrm>
              <a:off x="3495" y="3352"/>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8" name="Rectangle 9"/>
            <p:cNvSpPr/>
            <p:nvPr/>
          </p:nvSpPr>
          <p:spPr>
            <a:xfrm>
              <a:off x="4871" y="3026"/>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2199" name="Rectangle 10"/>
            <p:cNvSpPr/>
            <p:nvPr/>
          </p:nvSpPr>
          <p:spPr>
            <a:xfrm>
              <a:off x="4412" y="3026"/>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0" name="Rectangle 11"/>
            <p:cNvSpPr/>
            <p:nvPr/>
          </p:nvSpPr>
          <p:spPr>
            <a:xfrm>
              <a:off x="3954" y="3026"/>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1" name="Rectangle 12"/>
            <p:cNvSpPr/>
            <p:nvPr/>
          </p:nvSpPr>
          <p:spPr>
            <a:xfrm>
              <a:off x="3495" y="3026"/>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2202" name="Rectangle 13"/>
            <p:cNvSpPr/>
            <p:nvPr/>
          </p:nvSpPr>
          <p:spPr>
            <a:xfrm>
              <a:off x="4871" y="2700"/>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2203" name="Rectangle 14"/>
            <p:cNvSpPr/>
            <p:nvPr/>
          </p:nvSpPr>
          <p:spPr>
            <a:xfrm>
              <a:off x="4871" y="2410"/>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4" name="Rectangle 15"/>
            <p:cNvSpPr/>
            <p:nvPr/>
          </p:nvSpPr>
          <p:spPr>
            <a:xfrm>
              <a:off x="4412" y="270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5" name="Rectangle 16"/>
            <p:cNvSpPr/>
            <p:nvPr/>
          </p:nvSpPr>
          <p:spPr>
            <a:xfrm>
              <a:off x="4412" y="241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6" name="Rectangle 17"/>
            <p:cNvSpPr/>
            <p:nvPr/>
          </p:nvSpPr>
          <p:spPr>
            <a:xfrm>
              <a:off x="3954" y="2700"/>
              <a:ext cx="458"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2207" name="Rectangle 18"/>
            <p:cNvSpPr/>
            <p:nvPr/>
          </p:nvSpPr>
          <p:spPr>
            <a:xfrm>
              <a:off x="3495" y="2700"/>
              <a:ext cx="459" cy="326"/>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1800" dirty="0">
                <a:latin typeface="Garamond" panose="02020404030301010803" pitchFamily="18" charset="0"/>
              </a:endParaRPr>
            </a:p>
          </p:txBody>
        </p:sp>
        <p:sp>
          <p:nvSpPr>
            <p:cNvPr id="92208" name="Rectangle 19"/>
            <p:cNvSpPr/>
            <p:nvPr/>
          </p:nvSpPr>
          <p:spPr>
            <a:xfrm>
              <a:off x="3954" y="2410"/>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209" name="Rectangle 20"/>
            <p:cNvSpPr/>
            <p:nvPr/>
          </p:nvSpPr>
          <p:spPr>
            <a:xfrm>
              <a:off x="3495" y="2410"/>
              <a:ext cx="459"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2210" name="Line 21"/>
            <p:cNvSpPr/>
            <p:nvPr/>
          </p:nvSpPr>
          <p:spPr>
            <a:xfrm>
              <a:off x="3495" y="2374"/>
              <a:ext cx="1834" cy="0"/>
            </a:xfrm>
            <a:prstGeom prst="line">
              <a:avLst/>
            </a:prstGeom>
            <a:ln w="12700" cap="sq" cmpd="sng">
              <a:solidFill>
                <a:schemeClr val="tx1"/>
              </a:solidFill>
              <a:prstDash val="solid"/>
              <a:headEnd type="none" w="med" len="med"/>
              <a:tailEnd type="none" w="med" len="med"/>
            </a:ln>
          </p:spPr>
        </p:sp>
        <p:sp>
          <p:nvSpPr>
            <p:cNvPr id="92211" name="Line 22"/>
            <p:cNvSpPr/>
            <p:nvPr/>
          </p:nvSpPr>
          <p:spPr>
            <a:xfrm>
              <a:off x="3495" y="2700"/>
              <a:ext cx="1834" cy="0"/>
            </a:xfrm>
            <a:prstGeom prst="line">
              <a:avLst/>
            </a:prstGeom>
            <a:ln w="12700" cap="flat" cmpd="sng">
              <a:solidFill>
                <a:schemeClr val="tx1"/>
              </a:solidFill>
              <a:prstDash val="solid"/>
              <a:headEnd type="none" w="med" len="med"/>
              <a:tailEnd type="none" w="med" len="med"/>
            </a:ln>
          </p:spPr>
        </p:sp>
        <p:sp>
          <p:nvSpPr>
            <p:cNvPr id="92212" name="Line 23"/>
            <p:cNvSpPr/>
            <p:nvPr/>
          </p:nvSpPr>
          <p:spPr>
            <a:xfrm>
              <a:off x="3495" y="3678"/>
              <a:ext cx="1834" cy="0"/>
            </a:xfrm>
            <a:prstGeom prst="line">
              <a:avLst/>
            </a:prstGeom>
            <a:ln w="12700" cap="sq" cmpd="sng">
              <a:solidFill>
                <a:schemeClr val="tx1"/>
              </a:solidFill>
              <a:prstDash val="solid"/>
              <a:headEnd type="none" w="med" len="med"/>
              <a:tailEnd type="none" w="med" len="med"/>
            </a:ln>
          </p:spPr>
        </p:sp>
        <p:sp>
          <p:nvSpPr>
            <p:cNvPr id="92213" name="Line 24"/>
            <p:cNvSpPr/>
            <p:nvPr/>
          </p:nvSpPr>
          <p:spPr>
            <a:xfrm>
              <a:off x="3495" y="2374"/>
              <a:ext cx="0" cy="1304"/>
            </a:xfrm>
            <a:prstGeom prst="line">
              <a:avLst/>
            </a:prstGeom>
            <a:ln w="12700" cap="sq" cmpd="sng">
              <a:solidFill>
                <a:schemeClr val="tx1"/>
              </a:solidFill>
              <a:prstDash val="solid"/>
              <a:headEnd type="none" w="med" len="med"/>
              <a:tailEnd type="none" w="med" len="med"/>
            </a:ln>
          </p:spPr>
        </p:sp>
        <p:sp>
          <p:nvSpPr>
            <p:cNvPr id="92214" name="Line 25"/>
            <p:cNvSpPr/>
            <p:nvPr/>
          </p:nvSpPr>
          <p:spPr>
            <a:xfrm>
              <a:off x="3954" y="2374"/>
              <a:ext cx="0" cy="1304"/>
            </a:xfrm>
            <a:prstGeom prst="line">
              <a:avLst/>
            </a:prstGeom>
            <a:ln w="12700" cap="flat" cmpd="sng">
              <a:solidFill>
                <a:schemeClr val="tx1"/>
              </a:solidFill>
              <a:prstDash val="solid"/>
              <a:headEnd type="none" w="med" len="med"/>
              <a:tailEnd type="none" w="med" len="med"/>
            </a:ln>
          </p:spPr>
        </p:sp>
        <p:sp>
          <p:nvSpPr>
            <p:cNvPr id="92215" name="Line 26"/>
            <p:cNvSpPr/>
            <p:nvPr/>
          </p:nvSpPr>
          <p:spPr>
            <a:xfrm>
              <a:off x="5329" y="2374"/>
              <a:ext cx="0" cy="1304"/>
            </a:xfrm>
            <a:prstGeom prst="line">
              <a:avLst/>
            </a:prstGeom>
            <a:ln w="12700" cap="sq" cmpd="sng">
              <a:solidFill>
                <a:schemeClr val="tx1"/>
              </a:solidFill>
              <a:prstDash val="solid"/>
              <a:headEnd type="none" w="med" len="med"/>
              <a:tailEnd type="none" w="med" len="med"/>
            </a:ln>
          </p:spPr>
        </p:sp>
        <p:sp>
          <p:nvSpPr>
            <p:cNvPr id="92216" name="Line 27"/>
            <p:cNvSpPr/>
            <p:nvPr/>
          </p:nvSpPr>
          <p:spPr>
            <a:xfrm>
              <a:off x="4412" y="2374"/>
              <a:ext cx="0" cy="1304"/>
            </a:xfrm>
            <a:prstGeom prst="line">
              <a:avLst/>
            </a:prstGeom>
            <a:ln w="12700" cap="flat" cmpd="sng">
              <a:solidFill>
                <a:schemeClr val="tx1"/>
              </a:solidFill>
              <a:prstDash val="solid"/>
              <a:headEnd type="none" w="med" len="med"/>
              <a:tailEnd type="none" w="med" len="med"/>
            </a:ln>
          </p:spPr>
        </p:sp>
        <p:sp>
          <p:nvSpPr>
            <p:cNvPr id="92217" name="Line 28"/>
            <p:cNvSpPr/>
            <p:nvPr/>
          </p:nvSpPr>
          <p:spPr>
            <a:xfrm>
              <a:off x="4871" y="2374"/>
              <a:ext cx="0" cy="1304"/>
            </a:xfrm>
            <a:prstGeom prst="line">
              <a:avLst/>
            </a:prstGeom>
            <a:ln w="12700" cap="flat" cmpd="sng">
              <a:solidFill>
                <a:schemeClr val="tx1"/>
              </a:solidFill>
              <a:prstDash val="solid"/>
              <a:headEnd type="none" w="med" len="med"/>
              <a:tailEnd type="none" w="med" len="med"/>
            </a:ln>
          </p:spPr>
        </p:sp>
        <p:sp>
          <p:nvSpPr>
            <p:cNvPr id="92218" name="Line 29"/>
            <p:cNvSpPr/>
            <p:nvPr/>
          </p:nvSpPr>
          <p:spPr>
            <a:xfrm>
              <a:off x="3495" y="3026"/>
              <a:ext cx="1834" cy="0"/>
            </a:xfrm>
            <a:prstGeom prst="line">
              <a:avLst/>
            </a:prstGeom>
            <a:ln w="12700" cap="flat" cmpd="sng">
              <a:solidFill>
                <a:schemeClr val="tx1"/>
              </a:solidFill>
              <a:prstDash val="solid"/>
              <a:headEnd type="none" w="med" len="med"/>
              <a:tailEnd type="none" w="med" len="med"/>
            </a:ln>
          </p:spPr>
        </p:sp>
        <p:sp>
          <p:nvSpPr>
            <p:cNvPr id="92219" name="Line 30"/>
            <p:cNvSpPr/>
            <p:nvPr/>
          </p:nvSpPr>
          <p:spPr>
            <a:xfrm>
              <a:off x="3495" y="3352"/>
              <a:ext cx="1834" cy="0"/>
            </a:xfrm>
            <a:prstGeom prst="line">
              <a:avLst/>
            </a:prstGeom>
            <a:ln w="12700" cap="flat" cmpd="sng">
              <a:solidFill>
                <a:schemeClr val="tx1"/>
              </a:solidFill>
              <a:prstDash val="solid"/>
              <a:headEnd type="none" w="med" len="med"/>
              <a:tailEnd type="none" w="med" len="med"/>
            </a:ln>
          </p:spPr>
        </p:sp>
        <p:sp>
          <p:nvSpPr>
            <p:cNvPr id="92220" name="Line 31"/>
            <p:cNvSpPr/>
            <p:nvPr/>
          </p:nvSpPr>
          <p:spPr>
            <a:xfrm>
              <a:off x="3254" y="2134"/>
              <a:ext cx="240" cy="240"/>
            </a:xfrm>
            <a:prstGeom prst="line">
              <a:avLst/>
            </a:prstGeom>
            <a:ln w="12700" cap="flat" cmpd="sng">
              <a:solidFill>
                <a:schemeClr val="tx1"/>
              </a:solidFill>
              <a:prstDash val="solid"/>
              <a:headEnd type="none" w="med" len="med"/>
              <a:tailEnd type="none" w="med" len="med"/>
            </a:ln>
          </p:spPr>
        </p:sp>
        <p:sp>
          <p:nvSpPr>
            <p:cNvPr id="92221" name="Text Box 32"/>
            <p:cNvSpPr txBox="1"/>
            <p:nvPr/>
          </p:nvSpPr>
          <p:spPr>
            <a:xfrm>
              <a:off x="3552" y="2100"/>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2222" name="Text Box 33"/>
            <p:cNvSpPr txBox="1"/>
            <p:nvPr/>
          </p:nvSpPr>
          <p:spPr>
            <a:xfrm>
              <a:off x="4032" y="2091"/>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2223" name="Text Box 34"/>
            <p:cNvSpPr txBox="1"/>
            <p:nvPr/>
          </p:nvSpPr>
          <p:spPr>
            <a:xfrm>
              <a:off x="4491" y="2094"/>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2224" name="Text Box 35"/>
            <p:cNvSpPr txBox="1"/>
            <p:nvPr/>
          </p:nvSpPr>
          <p:spPr>
            <a:xfrm>
              <a:off x="4936" y="2082"/>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2225" name="Text Box 36"/>
            <p:cNvSpPr txBox="1"/>
            <p:nvPr/>
          </p:nvSpPr>
          <p:spPr>
            <a:xfrm>
              <a:off x="3265" y="1920"/>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2226" name="Text Box 37"/>
            <p:cNvSpPr txBox="1"/>
            <p:nvPr/>
          </p:nvSpPr>
          <p:spPr>
            <a:xfrm>
              <a:off x="3024" y="2160"/>
              <a:ext cx="384" cy="288"/>
            </a:xfrm>
            <a:prstGeom prst="rect">
              <a:avLst/>
            </a:prstGeom>
            <a:noFill/>
            <a:ln w="9525">
              <a:noFill/>
            </a:ln>
          </p:spPr>
          <p:txBody>
            <a:bodyPr>
              <a:spAutoFit/>
            </a:bodyPr>
            <a:p>
              <a:r>
                <a:rPr lang="en-US" altLang="zh-CN" sz="2400" dirty="0">
                  <a:latin typeface="Times New Roman" panose="02020603050405020304" pitchFamily="18" charset="0"/>
                </a:rPr>
                <a:t>CD</a:t>
              </a:r>
              <a:endParaRPr lang="en-US" altLang="zh-CN" sz="1800" dirty="0">
                <a:latin typeface="Garamond" panose="02020404030301010803" pitchFamily="18" charset="0"/>
              </a:endParaRPr>
            </a:p>
          </p:txBody>
        </p:sp>
        <p:sp>
          <p:nvSpPr>
            <p:cNvPr id="92227" name="Text Box 38"/>
            <p:cNvSpPr txBox="1"/>
            <p:nvPr/>
          </p:nvSpPr>
          <p:spPr>
            <a:xfrm>
              <a:off x="3168" y="2400"/>
              <a:ext cx="336" cy="288"/>
            </a:xfrm>
            <a:prstGeom prst="rect">
              <a:avLst/>
            </a:prstGeom>
            <a:noFill/>
            <a:ln w="9525">
              <a:noFill/>
            </a:ln>
          </p:spPr>
          <p:txBody>
            <a:bodyPr>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2228" name="Text Box 39"/>
            <p:cNvSpPr txBox="1"/>
            <p:nvPr/>
          </p:nvSpPr>
          <p:spPr>
            <a:xfrm>
              <a:off x="3177" y="2736"/>
              <a:ext cx="384" cy="288"/>
            </a:xfrm>
            <a:prstGeom prst="rect">
              <a:avLst/>
            </a:prstGeom>
            <a:noFill/>
            <a:ln w="9525">
              <a:noFill/>
            </a:ln>
          </p:spPr>
          <p:txBody>
            <a:bodyPr>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2229" name="Text Box 40"/>
            <p:cNvSpPr txBox="1"/>
            <p:nvPr/>
          </p:nvSpPr>
          <p:spPr>
            <a:xfrm>
              <a:off x="3177" y="3072"/>
              <a:ext cx="480" cy="288"/>
            </a:xfrm>
            <a:prstGeom prst="rect">
              <a:avLst/>
            </a:prstGeom>
            <a:noFill/>
            <a:ln w="9525">
              <a:noFill/>
            </a:ln>
          </p:spPr>
          <p:txBody>
            <a:bodyPr>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2230" name="Text Box 41"/>
            <p:cNvSpPr txBox="1"/>
            <p:nvPr/>
          </p:nvSpPr>
          <p:spPr>
            <a:xfrm>
              <a:off x="3159" y="3372"/>
              <a:ext cx="384" cy="288"/>
            </a:xfrm>
            <a:prstGeom prst="rect">
              <a:avLst/>
            </a:prstGeom>
            <a:noFill/>
            <a:ln w="9525">
              <a:noFill/>
            </a:ln>
          </p:spPr>
          <p:txBody>
            <a:bodyPr>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grpSp>
          <p:nvGrpSpPr>
            <p:cNvPr id="92231" name="Group 42"/>
            <p:cNvGrpSpPr/>
            <p:nvPr/>
          </p:nvGrpSpPr>
          <p:grpSpPr>
            <a:xfrm rot="-5400000">
              <a:off x="4272" y="2718"/>
              <a:ext cx="288" cy="1632"/>
              <a:chOff x="3552" y="2160"/>
              <a:chExt cx="384" cy="1248"/>
            </a:xfrm>
          </p:grpSpPr>
          <p:sp>
            <p:nvSpPr>
              <p:cNvPr id="92244" name="AutoShape 43"/>
              <p:cNvSpPr/>
              <p:nvPr/>
            </p:nvSpPr>
            <p:spPr>
              <a:xfrm>
                <a:off x="3792" y="2160"/>
                <a:ext cx="144" cy="1248"/>
              </a:xfrm>
              <a:prstGeom prst="rightBracket">
                <a:avLst>
                  <a:gd name="adj" fmla="val 72222"/>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2245" name="Line 44"/>
              <p:cNvSpPr/>
              <p:nvPr/>
            </p:nvSpPr>
            <p:spPr>
              <a:xfrm flipH="1">
                <a:off x="3552" y="2160"/>
                <a:ext cx="288" cy="0"/>
              </a:xfrm>
              <a:prstGeom prst="line">
                <a:avLst/>
              </a:prstGeom>
              <a:ln w="9525" cap="flat" cmpd="sng">
                <a:solidFill>
                  <a:schemeClr val="tx2"/>
                </a:solidFill>
                <a:prstDash val="solid"/>
                <a:headEnd type="none" w="med" len="med"/>
                <a:tailEnd type="none" w="med" len="med"/>
              </a:ln>
            </p:spPr>
          </p:sp>
          <p:sp>
            <p:nvSpPr>
              <p:cNvPr id="92246" name="Line 45"/>
              <p:cNvSpPr/>
              <p:nvPr/>
            </p:nvSpPr>
            <p:spPr>
              <a:xfrm flipH="1">
                <a:off x="3552" y="3408"/>
                <a:ext cx="288" cy="0"/>
              </a:xfrm>
              <a:prstGeom prst="line">
                <a:avLst/>
              </a:prstGeom>
              <a:ln w="9525" cap="flat" cmpd="sng">
                <a:solidFill>
                  <a:schemeClr val="tx2"/>
                </a:solidFill>
                <a:prstDash val="solid"/>
                <a:headEnd type="none" w="med" len="med"/>
                <a:tailEnd type="none" w="med" len="med"/>
              </a:ln>
            </p:spPr>
          </p:sp>
        </p:grpSp>
        <p:grpSp>
          <p:nvGrpSpPr>
            <p:cNvPr id="92232" name="Group 46"/>
            <p:cNvGrpSpPr/>
            <p:nvPr/>
          </p:nvGrpSpPr>
          <p:grpSpPr>
            <a:xfrm>
              <a:off x="3599" y="2375"/>
              <a:ext cx="1585" cy="276"/>
              <a:chOff x="3599" y="2387"/>
              <a:chExt cx="1585" cy="276"/>
            </a:xfrm>
          </p:grpSpPr>
          <p:sp>
            <p:nvSpPr>
              <p:cNvPr id="92241" name="AutoShape 47"/>
              <p:cNvSpPr/>
              <p:nvPr/>
            </p:nvSpPr>
            <p:spPr>
              <a:xfrm rot="5400000">
                <a:off x="4337" y="1817"/>
                <a:ext cx="108" cy="1584"/>
              </a:xfrm>
              <a:prstGeom prst="rightBracket">
                <a:avLst>
                  <a:gd name="adj" fmla="val 122222"/>
                </a:avLst>
              </a:prstGeom>
              <a:noFill/>
              <a:ln w="9525" cap="flat" cmpd="sng">
                <a:solidFill>
                  <a:schemeClr val="tx2"/>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2242" name="Line 48"/>
              <p:cNvSpPr/>
              <p:nvPr/>
            </p:nvSpPr>
            <p:spPr>
              <a:xfrm rot="5400000" flipH="1">
                <a:off x="5099" y="2471"/>
                <a:ext cx="169" cy="1"/>
              </a:xfrm>
              <a:prstGeom prst="line">
                <a:avLst/>
              </a:prstGeom>
              <a:ln w="9525" cap="flat" cmpd="sng">
                <a:solidFill>
                  <a:schemeClr val="tx2"/>
                </a:solidFill>
                <a:prstDash val="solid"/>
                <a:headEnd type="none" w="med" len="med"/>
                <a:tailEnd type="none" w="med" len="med"/>
              </a:ln>
            </p:spPr>
          </p:sp>
          <p:sp>
            <p:nvSpPr>
              <p:cNvPr id="92243" name="Line 49"/>
              <p:cNvSpPr/>
              <p:nvPr/>
            </p:nvSpPr>
            <p:spPr>
              <a:xfrm rot="5400000" flipH="1">
                <a:off x="3515" y="2477"/>
                <a:ext cx="169" cy="1"/>
              </a:xfrm>
              <a:prstGeom prst="line">
                <a:avLst/>
              </a:prstGeom>
              <a:ln w="9525" cap="flat" cmpd="sng">
                <a:solidFill>
                  <a:schemeClr val="tx2"/>
                </a:solidFill>
                <a:prstDash val="solid"/>
                <a:headEnd type="none" w="med" len="med"/>
                <a:tailEnd type="none" w="med" len="med"/>
              </a:ln>
            </p:spPr>
          </p:sp>
        </p:grpSp>
        <p:sp>
          <p:nvSpPr>
            <p:cNvPr id="92233" name="Text Box 50"/>
            <p:cNvSpPr txBox="1"/>
            <p:nvPr/>
          </p:nvSpPr>
          <p:spPr>
            <a:xfrm>
              <a:off x="4268" y="3648"/>
              <a:ext cx="340" cy="288"/>
            </a:xfrm>
            <a:prstGeom prst="rect">
              <a:avLst/>
            </a:prstGeom>
            <a:noFill/>
            <a:ln w="9525">
              <a:noFill/>
            </a:ln>
          </p:spPr>
          <p:txBody>
            <a:bodyPr wrap="none">
              <a:spAutoFit/>
            </a:bodyPr>
            <a:p>
              <a:pPr algn="ctr"/>
              <a:r>
                <a:rPr lang="en-US" altLang="zh-CN" sz="2400" dirty="0">
                  <a:latin typeface="Times New Roman" panose="02020603050405020304" pitchFamily="18" charset="0"/>
                </a:rPr>
                <a:t>(b)</a:t>
              </a:r>
              <a:endParaRPr lang="en-US" altLang="zh-CN" sz="1800" dirty="0">
                <a:latin typeface="Garamond" panose="02020404030301010803" pitchFamily="18" charset="0"/>
              </a:endParaRPr>
            </a:p>
          </p:txBody>
        </p:sp>
        <p:sp>
          <p:nvSpPr>
            <p:cNvPr id="92234" name="Line 51"/>
            <p:cNvSpPr/>
            <p:nvPr/>
          </p:nvSpPr>
          <p:spPr>
            <a:xfrm flipV="1">
              <a:off x="3792" y="2016"/>
              <a:ext cx="384" cy="384"/>
            </a:xfrm>
            <a:prstGeom prst="line">
              <a:avLst/>
            </a:prstGeom>
            <a:ln w="9525" cap="flat" cmpd="sng">
              <a:solidFill>
                <a:srgbClr val="B000B0"/>
              </a:solidFill>
              <a:prstDash val="solid"/>
              <a:headEnd type="none" w="med" len="med"/>
              <a:tailEnd type="none" w="med" len="med"/>
            </a:ln>
          </p:spPr>
        </p:sp>
        <p:sp>
          <p:nvSpPr>
            <p:cNvPr id="92235" name="Text Box 52"/>
            <p:cNvSpPr txBox="1"/>
            <p:nvPr/>
          </p:nvSpPr>
          <p:spPr>
            <a:xfrm>
              <a:off x="4512" y="1824"/>
              <a:ext cx="244" cy="288"/>
            </a:xfrm>
            <a:prstGeom prst="rect">
              <a:avLst/>
            </a:prstGeom>
            <a:noFill/>
            <a:ln w="9525">
              <a:noFill/>
            </a:ln>
          </p:spPr>
          <p:txBody>
            <a:bodyPr wrap="none">
              <a:spAutoFit/>
            </a:bodyPr>
            <a:p>
              <a:pPr algn="ctr"/>
              <a:r>
                <a:rPr lang="en-US" altLang="zh-CN" sz="2400" dirty="0">
                  <a:latin typeface="Times New Roman" panose="02020603050405020304" pitchFamily="18" charset="0"/>
                </a:rPr>
                <a:t>B</a:t>
              </a:r>
              <a:endParaRPr lang="en-US" altLang="zh-CN" sz="1800" dirty="0">
                <a:latin typeface="Garamond" panose="02020404030301010803" pitchFamily="18" charset="0"/>
              </a:endParaRPr>
            </a:p>
          </p:txBody>
        </p:sp>
        <p:grpSp>
          <p:nvGrpSpPr>
            <p:cNvPr id="92236" name="Group 53"/>
            <p:cNvGrpSpPr/>
            <p:nvPr/>
          </p:nvGrpSpPr>
          <p:grpSpPr>
            <a:xfrm>
              <a:off x="4123" y="1824"/>
              <a:ext cx="255" cy="288"/>
              <a:chOff x="4171" y="1776"/>
              <a:chExt cx="255" cy="288"/>
            </a:xfrm>
          </p:grpSpPr>
          <p:sp>
            <p:nvSpPr>
              <p:cNvPr id="92239" name="Text Box 54"/>
              <p:cNvSpPr txBox="1"/>
              <p:nvPr/>
            </p:nvSpPr>
            <p:spPr>
              <a:xfrm>
                <a:off x="4171" y="1776"/>
                <a:ext cx="255" cy="288"/>
              </a:xfrm>
              <a:prstGeom prst="rect">
                <a:avLst/>
              </a:prstGeom>
              <a:noFill/>
              <a:ln w="9525">
                <a:noFill/>
              </a:ln>
            </p:spPr>
            <p:txBody>
              <a:bodyPr wrap="none">
                <a:spAutoFit/>
              </a:bodyPr>
              <a:p>
                <a:pPr algn="ctr"/>
                <a:r>
                  <a:rPr lang="en-US" altLang="zh-CN" sz="2400" b="1" dirty="0">
                    <a:solidFill>
                      <a:srgbClr val="B000B0"/>
                    </a:solidFill>
                    <a:latin typeface="Times New Roman" panose="02020603050405020304" pitchFamily="18" charset="0"/>
                  </a:rPr>
                  <a:t>D</a:t>
                </a:r>
                <a:endParaRPr lang="en-US" altLang="zh-CN" sz="1800" dirty="0">
                  <a:latin typeface="Garamond" panose="02020404030301010803" pitchFamily="18" charset="0"/>
                </a:endParaRPr>
              </a:p>
            </p:txBody>
          </p:sp>
          <p:sp>
            <p:nvSpPr>
              <p:cNvPr id="92240" name="Line 55"/>
              <p:cNvSpPr/>
              <p:nvPr/>
            </p:nvSpPr>
            <p:spPr>
              <a:xfrm>
                <a:off x="4242" y="1824"/>
                <a:ext cx="96" cy="0"/>
              </a:xfrm>
              <a:prstGeom prst="line">
                <a:avLst/>
              </a:prstGeom>
              <a:ln w="9525" cap="flat" cmpd="sng">
                <a:solidFill>
                  <a:srgbClr val="B000B0"/>
                </a:solidFill>
                <a:prstDash val="solid"/>
                <a:headEnd type="none" w="med" len="med"/>
                <a:tailEnd type="none" w="med" len="med"/>
              </a:ln>
            </p:spPr>
          </p:sp>
        </p:grpSp>
        <p:sp>
          <p:nvSpPr>
            <p:cNvPr id="92237" name="AutoShape 56"/>
            <p:cNvSpPr/>
            <p:nvPr/>
          </p:nvSpPr>
          <p:spPr>
            <a:xfrm>
              <a:off x="4044" y="2400"/>
              <a:ext cx="720" cy="1248"/>
            </a:xfrm>
            <a:prstGeom prst="flowChartAlternateProcess">
              <a:avLst/>
            </a:prstGeom>
            <a:noFill/>
            <a:ln w="9525" cap="flat" cmpd="sng">
              <a:solidFill>
                <a:schemeClr val="tx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2238" name="Line 57"/>
            <p:cNvSpPr/>
            <p:nvPr/>
          </p:nvSpPr>
          <p:spPr>
            <a:xfrm flipV="1">
              <a:off x="4176" y="2016"/>
              <a:ext cx="384" cy="384"/>
            </a:xfrm>
            <a:prstGeom prst="line">
              <a:avLst/>
            </a:prstGeom>
            <a:ln w="9525" cap="flat" cmpd="sng">
              <a:solidFill>
                <a:schemeClr val="tx2"/>
              </a:solidFill>
              <a:prstDash val="solid"/>
              <a:headEnd type="none" w="med" len="med"/>
              <a:tailEnd type="none" w="med" len="med"/>
            </a:ln>
          </p:spPr>
        </p:sp>
      </p:grpSp>
      <p:grpSp>
        <p:nvGrpSpPr>
          <p:cNvPr id="6" name="Group 58"/>
          <p:cNvGrpSpPr/>
          <p:nvPr/>
        </p:nvGrpSpPr>
        <p:grpSpPr>
          <a:xfrm>
            <a:off x="457200" y="3333750"/>
            <a:ext cx="3582988" cy="2555875"/>
            <a:chOff x="576" y="1968"/>
            <a:chExt cx="2257" cy="1610"/>
          </a:xfrm>
        </p:grpSpPr>
        <p:sp>
          <p:nvSpPr>
            <p:cNvPr id="92165" name="Rectangle 59"/>
            <p:cNvSpPr/>
            <p:nvPr/>
          </p:nvSpPr>
          <p:spPr>
            <a:xfrm>
              <a:off x="2375" y="2940"/>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66" name="Rectangle 60"/>
            <p:cNvSpPr/>
            <p:nvPr/>
          </p:nvSpPr>
          <p:spPr>
            <a:xfrm>
              <a:off x="2375" y="2652"/>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67" name="Rectangle 61"/>
            <p:cNvSpPr/>
            <p:nvPr/>
          </p:nvSpPr>
          <p:spPr>
            <a:xfrm>
              <a:off x="1916" y="294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68" name="Rectangle 62"/>
            <p:cNvSpPr/>
            <p:nvPr/>
          </p:nvSpPr>
          <p:spPr>
            <a:xfrm>
              <a:off x="1916" y="2652"/>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69" name="Rectangle 63"/>
            <p:cNvSpPr/>
            <p:nvPr/>
          </p:nvSpPr>
          <p:spPr>
            <a:xfrm>
              <a:off x="1458" y="2940"/>
              <a:ext cx="458"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2170" name="Rectangle 64"/>
            <p:cNvSpPr/>
            <p:nvPr/>
          </p:nvSpPr>
          <p:spPr>
            <a:xfrm>
              <a:off x="999" y="294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71" name="Rectangle 65"/>
            <p:cNvSpPr/>
            <p:nvPr/>
          </p:nvSpPr>
          <p:spPr>
            <a:xfrm>
              <a:off x="1458" y="2652"/>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72" name="Rectangle 66"/>
            <p:cNvSpPr/>
            <p:nvPr/>
          </p:nvSpPr>
          <p:spPr>
            <a:xfrm>
              <a:off x="999" y="2652"/>
              <a:ext cx="459"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1800" dirty="0">
                <a:latin typeface="Garamond" panose="02020404030301010803" pitchFamily="18" charset="0"/>
              </a:endParaRPr>
            </a:p>
          </p:txBody>
        </p:sp>
        <p:sp>
          <p:nvSpPr>
            <p:cNvPr id="92173" name="Line 67"/>
            <p:cNvSpPr/>
            <p:nvPr/>
          </p:nvSpPr>
          <p:spPr>
            <a:xfrm>
              <a:off x="999" y="2614"/>
              <a:ext cx="1834" cy="0"/>
            </a:xfrm>
            <a:prstGeom prst="line">
              <a:avLst/>
            </a:prstGeom>
            <a:ln w="12700" cap="sq" cmpd="sng">
              <a:solidFill>
                <a:schemeClr val="tx1"/>
              </a:solidFill>
              <a:prstDash val="solid"/>
              <a:headEnd type="none" w="med" len="med"/>
              <a:tailEnd type="none" w="med" len="med"/>
            </a:ln>
          </p:spPr>
        </p:sp>
        <p:sp>
          <p:nvSpPr>
            <p:cNvPr id="92174" name="Line 68"/>
            <p:cNvSpPr/>
            <p:nvPr/>
          </p:nvSpPr>
          <p:spPr>
            <a:xfrm>
              <a:off x="999" y="2940"/>
              <a:ext cx="1834" cy="0"/>
            </a:xfrm>
            <a:prstGeom prst="line">
              <a:avLst/>
            </a:prstGeom>
            <a:ln w="12700" cap="flat" cmpd="sng">
              <a:solidFill>
                <a:schemeClr val="tx1"/>
              </a:solidFill>
              <a:prstDash val="solid"/>
              <a:headEnd type="none" w="med" len="med"/>
              <a:tailEnd type="none" w="med" len="med"/>
            </a:ln>
          </p:spPr>
        </p:sp>
        <p:sp>
          <p:nvSpPr>
            <p:cNvPr id="92175" name="Line 69"/>
            <p:cNvSpPr/>
            <p:nvPr/>
          </p:nvSpPr>
          <p:spPr>
            <a:xfrm>
              <a:off x="999" y="2614"/>
              <a:ext cx="0" cy="632"/>
            </a:xfrm>
            <a:prstGeom prst="line">
              <a:avLst/>
            </a:prstGeom>
            <a:ln w="12700" cap="sq" cmpd="sng">
              <a:solidFill>
                <a:schemeClr val="tx1"/>
              </a:solidFill>
              <a:prstDash val="solid"/>
              <a:headEnd type="none" w="med" len="med"/>
              <a:tailEnd type="none" w="med" len="med"/>
            </a:ln>
          </p:spPr>
        </p:sp>
        <p:sp>
          <p:nvSpPr>
            <p:cNvPr id="92176" name="Line 70"/>
            <p:cNvSpPr/>
            <p:nvPr/>
          </p:nvSpPr>
          <p:spPr>
            <a:xfrm>
              <a:off x="1458" y="2622"/>
              <a:ext cx="0" cy="632"/>
            </a:xfrm>
            <a:prstGeom prst="line">
              <a:avLst/>
            </a:prstGeom>
            <a:ln w="12700" cap="flat" cmpd="sng">
              <a:solidFill>
                <a:schemeClr val="tx1"/>
              </a:solidFill>
              <a:prstDash val="solid"/>
              <a:headEnd type="none" w="med" len="med"/>
              <a:tailEnd type="none" w="med" len="med"/>
            </a:ln>
          </p:spPr>
        </p:sp>
        <p:sp>
          <p:nvSpPr>
            <p:cNvPr id="92177" name="Line 71"/>
            <p:cNvSpPr/>
            <p:nvPr/>
          </p:nvSpPr>
          <p:spPr>
            <a:xfrm>
              <a:off x="2833" y="2614"/>
              <a:ext cx="0" cy="632"/>
            </a:xfrm>
            <a:prstGeom prst="line">
              <a:avLst/>
            </a:prstGeom>
            <a:ln w="12700" cap="sq" cmpd="sng">
              <a:solidFill>
                <a:schemeClr val="tx1"/>
              </a:solidFill>
              <a:prstDash val="solid"/>
              <a:headEnd type="none" w="med" len="med"/>
              <a:tailEnd type="none" w="med" len="med"/>
            </a:ln>
          </p:spPr>
        </p:sp>
        <p:sp>
          <p:nvSpPr>
            <p:cNvPr id="92178" name="Line 72"/>
            <p:cNvSpPr/>
            <p:nvPr/>
          </p:nvSpPr>
          <p:spPr>
            <a:xfrm>
              <a:off x="1916" y="2614"/>
              <a:ext cx="0" cy="632"/>
            </a:xfrm>
            <a:prstGeom prst="line">
              <a:avLst/>
            </a:prstGeom>
            <a:ln w="12700" cap="flat" cmpd="sng">
              <a:solidFill>
                <a:schemeClr val="tx1"/>
              </a:solidFill>
              <a:prstDash val="solid"/>
              <a:headEnd type="none" w="med" len="med"/>
              <a:tailEnd type="none" w="med" len="med"/>
            </a:ln>
          </p:spPr>
        </p:sp>
        <p:sp>
          <p:nvSpPr>
            <p:cNvPr id="92179" name="Line 73"/>
            <p:cNvSpPr/>
            <p:nvPr/>
          </p:nvSpPr>
          <p:spPr>
            <a:xfrm>
              <a:off x="2375" y="2614"/>
              <a:ext cx="0" cy="632"/>
            </a:xfrm>
            <a:prstGeom prst="line">
              <a:avLst/>
            </a:prstGeom>
            <a:ln w="12700" cap="flat" cmpd="sng">
              <a:solidFill>
                <a:schemeClr val="tx1"/>
              </a:solidFill>
              <a:prstDash val="solid"/>
              <a:headEnd type="none" w="med" len="med"/>
              <a:tailEnd type="none" w="med" len="med"/>
            </a:ln>
          </p:spPr>
        </p:sp>
        <p:sp>
          <p:nvSpPr>
            <p:cNvPr id="92180" name="Line 74"/>
            <p:cNvSpPr/>
            <p:nvPr/>
          </p:nvSpPr>
          <p:spPr>
            <a:xfrm>
              <a:off x="999" y="3246"/>
              <a:ext cx="1834" cy="0"/>
            </a:xfrm>
            <a:prstGeom prst="line">
              <a:avLst/>
            </a:prstGeom>
            <a:ln w="12700" cap="flat" cmpd="sng">
              <a:solidFill>
                <a:schemeClr val="tx1"/>
              </a:solidFill>
              <a:prstDash val="solid"/>
              <a:headEnd type="none" w="med" len="med"/>
              <a:tailEnd type="none" w="med" len="med"/>
            </a:ln>
          </p:spPr>
        </p:sp>
        <p:sp>
          <p:nvSpPr>
            <p:cNvPr id="92181" name="Line 75"/>
            <p:cNvSpPr/>
            <p:nvPr/>
          </p:nvSpPr>
          <p:spPr>
            <a:xfrm>
              <a:off x="758" y="2374"/>
              <a:ext cx="240" cy="240"/>
            </a:xfrm>
            <a:prstGeom prst="line">
              <a:avLst/>
            </a:prstGeom>
            <a:ln w="12700" cap="flat" cmpd="sng">
              <a:solidFill>
                <a:schemeClr val="tx1"/>
              </a:solidFill>
              <a:prstDash val="solid"/>
              <a:headEnd type="none" w="med" len="med"/>
              <a:tailEnd type="none" w="med" len="med"/>
            </a:ln>
          </p:spPr>
        </p:sp>
        <p:sp>
          <p:nvSpPr>
            <p:cNvPr id="92182" name="Text Box 76"/>
            <p:cNvSpPr txBox="1"/>
            <p:nvPr/>
          </p:nvSpPr>
          <p:spPr>
            <a:xfrm>
              <a:off x="1056" y="2340"/>
              <a:ext cx="308" cy="288"/>
            </a:xfrm>
            <a:prstGeom prst="rect">
              <a:avLst/>
            </a:prstGeom>
            <a:noFill/>
            <a:ln w="9525">
              <a:noFill/>
            </a:ln>
          </p:spPr>
          <p:txBody>
            <a:bodyPr wrap="none">
              <a:spAutoFit/>
            </a:bodyPr>
            <a:p>
              <a:r>
                <a:rPr lang="en-US" altLang="zh-CN" sz="2400" dirty="0">
                  <a:latin typeface="Times New Roman" panose="02020603050405020304" pitchFamily="18" charset="0"/>
                </a:rPr>
                <a:t>00</a:t>
              </a:r>
              <a:endParaRPr lang="en-US" altLang="zh-CN" sz="1800" dirty="0">
                <a:latin typeface="Garamond" panose="02020404030301010803" pitchFamily="18" charset="0"/>
              </a:endParaRPr>
            </a:p>
          </p:txBody>
        </p:sp>
        <p:sp>
          <p:nvSpPr>
            <p:cNvPr id="92183" name="Text Box 77"/>
            <p:cNvSpPr txBox="1"/>
            <p:nvPr/>
          </p:nvSpPr>
          <p:spPr>
            <a:xfrm>
              <a:off x="1536" y="2331"/>
              <a:ext cx="308" cy="288"/>
            </a:xfrm>
            <a:prstGeom prst="rect">
              <a:avLst/>
            </a:prstGeom>
            <a:noFill/>
            <a:ln w="9525">
              <a:noFill/>
            </a:ln>
          </p:spPr>
          <p:txBody>
            <a:bodyPr wrap="none">
              <a:spAutoFit/>
            </a:bodyPr>
            <a:p>
              <a:r>
                <a:rPr lang="en-US" altLang="zh-CN" sz="2400" dirty="0">
                  <a:latin typeface="Times New Roman" panose="02020603050405020304" pitchFamily="18" charset="0"/>
                </a:rPr>
                <a:t>01</a:t>
              </a:r>
              <a:endParaRPr lang="en-US" altLang="zh-CN" sz="1800" dirty="0">
                <a:latin typeface="Garamond" panose="02020404030301010803" pitchFamily="18" charset="0"/>
              </a:endParaRPr>
            </a:p>
          </p:txBody>
        </p:sp>
        <p:sp>
          <p:nvSpPr>
            <p:cNvPr id="92184" name="Text Box 78"/>
            <p:cNvSpPr txBox="1"/>
            <p:nvPr/>
          </p:nvSpPr>
          <p:spPr>
            <a:xfrm>
              <a:off x="1995" y="2334"/>
              <a:ext cx="308" cy="288"/>
            </a:xfrm>
            <a:prstGeom prst="rect">
              <a:avLst/>
            </a:prstGeom>
            <a:noFill/>
            <a:ln w="9525">
              <a:noFill/>
            </a:ln>
          </p:spPr>
          <p:txBody>
            <a:bodyPr wrap="none">
              <a:spAutoFit/>
            </a:bodyPr>
            <a:p>
              <a:r>
                <a:rPr lang="en-US" altLang="zh-CN" sz="2400" dirty="0">
                  <a:latin typeface="Times New Roman" panose="02020603050405020304" pitchFamily="18" charset="0"/>
                </a:rPr>
                <a:t>11</a:t>
              </a:r>
              <a:endParaRPr lang="en-US" altLang="zh-CN" sz="1800" dirty="0">
                <a:latin typeface="Garamond" panose="02020404030301010803" pitchFamily="18" charset="0"/>
              </a:endParaRPr>
            </a:p>
          </p:txBody>
        </p:sp>
        <p:sp>
          <p:nvSpPr>
            <p:cNvPr id="92185" name="Text Box 79"/>
            <p:cNvSpPr txBox="1"/>
            <p:nvPr/>
          </p:nvSpPr>
          <p:spPr>
            <a:xfrm>
              <a:off x="2440" y="2322"/>
              <a:ext cx="308" cy="288"/>
            </a:xfrm>
            <a:prstGeom prst="rect">
              <a:avLst/>
            </a:prstGeom>
            <a:noFill/>
            <a:ln w="9525">
              <a:noFill/>
            </a:ln>
          </p:spPr>
          <p:txBody>
            <a:bodyPr wrap="none">
              <a:spAutoFit/>
            </a:bodyPr>
            <a:p>
              <a:r>
                <a:rPr lang="en-US" altLang="zh-CN" sz="2400" dirty="0">
                  <a:latin typeface="Times New Roman" panose="02020603050405020304" pitchFamily="18" charset="0"/>
                </a:rPr>
                <a:t>10</a:t>
              </a:r>
              <a:endParaRPr lang="en-US" altLang="zh-CN" sz="1800" dirty="0">
                <a:latin typeface="Garamond" panose="02020404030301010803" pitchFamily="18" charset="0"/>
              </a:endParaRPr>
            </a:p>
          </p:txBody>
        </p:sp>
        <p:sp>
          <p:nvSpPr>
            <p:cNvPr id="92186" name="Text Box 80"/>
            <p:cNvSpPr txBox="1"/>
            <p:nvPr/>
          </p:nvSpPr>
          <p:spPr>
            <a:xfrm>
              <a:off x="769" y="2160"/>
              <a:ext cx="383" cy="288"/>
            </a:xfrm>
            <a:prstGeom prst="rect">
              <a:avLst/>
            </a:prstGeom>
            <a:noFill/>
            <a:ln w="9525">
              <a:noFill/>
            </a:ln>
          </p:spPr>
          <p:txBody>
            <a:bodyPr wrap="none">
              <a:spAutoFit/>
            </a:bodyPr>
            <a:p>
              <a:r>
                <a:rPr lang="en-US" altLang="zh-CN" sz="2400" dirty="0">
                  <a:latin typeface="Times New Roman" panose="02020603050405020304" pitchFamily="18" charset="0"/>
                </a:rPr>
                <a:t>AB</a:t>
              </a:r>
              <a:endParaRPr lang="en-US" altLang="zh-CN" sz="1800" dirty="0">
                <a:latin typeface="Garamond" panose="02020404030301010803" pitchFamily="18" charset="0"/>
              </a:endParaRPr>
            </a:p>
          </p:txBody>
        </p:sp>
        <p:sp>
          <p:nvSpPr>
            <p:cNvPr id="92187" name="Text Box 81"/>
            <p:cNvSpPr txBox="1"/>
            <p:nvPr/>
          </p:nvSpPr>
          <p:spPr>
            <a:xfrm>
              <a:off x="576" y="2400"/>
              <a:ext cx="384" cy="288"/>
            </a:xfrm>
            <a:prstGeom prst="rect">
              <a:avLst/>
            </a:prstGeom>
            <a:noFill/>
            <a:ln w="9525">
              <a:noFill/>
            </a:ln>
          </p:spPr>
          <p:txBody>
            <a:bodyPr>
              <a:spAutoFit/>
            </a:bodyPr>
            <a:p>
              <a:r>
                <a:rPr lang="en-US" altLang="zh-CN" sz="2400" dirty="0">
                  <a:latin typeface="Times New Roman" panose="02020603050405020304" pitchFamily="18" charset="0"/>
                </a:rPr>
                <a:t>C</a:t>
              </a:r>
              <a:endParaRPr lang="en-US" altLang="zh-CN" sz="1800" dirty="0">
                <a:latin typeface="Garamond" panose="02020404030301010803" pitchFamily="18" charset="0"/>
              </a:endParaRPr>
            </a:p>
          </p:txBody>
        </p:sp>
        <p:sp>
          <p:nvSpPr>
            <p:cNvPr id="92188" name="Text Box 82"/>
            <p:cNvSpPr txBox="1"/>
            <p:nvPr/>
          </p:nvSpPr>
          <p:spPr>
            <a:xfrm>
              <a:off x="720" y="2640"/>
              <a:ext cx="336" cy="288"/>
            </a:xfrm>
            <a:prstGeom prst="rect">
              <a:avLst/>
            </a:prstGeom>
            <a:noFill/>
            <a:ln w="9525">
              <a:noFill/>
            </a:ln>
          </p:spPr>
          <p:txBody>
            <a:bodyPr>
              <a:spAutoFit/>
            </a:bodyPr>
            <a:p>
              <a:r>
                <a:rPr lang="en-US" altLang="zh-CN" sz="2400" dirty="0">
                  <a:latin typeface="Times New Roman" panose="02020603050405020304" pitchFamily="18" charset="0"/>
                </a:rPr>
                <a:t>0</a:t>
              </a:r>
              <a:endParaRPr lang="en-US" altLang="zh-CN" sz="1800" dirty="0">
                <a:latin typeface="Garamond" panose="02020404030301010803" pitchFamily="18" charset="0"/>
              </a:endParaRPr>
            </a:p>
          </p:txBody>
        </p:sp>
        <p:sp>
          <p:nvSpPr>
            <p:cNvPr id="92189" name="Text Box 83"/>
            <p:cNvSpPr txBox="1"/>
            <p:nvPr/>
          </p:nvSpPr>
          <p:spPr>
            <a:xfrm>
              <a:off x="720" y="2976"/>
              <a:ext cx="384" cy="288"/>
            </a:xfrm>
            <a:prstGeom prst="rect">
              <a:avLst/>
            </a:prstGeom>
            <a:noFill/>
            <a:ln w="9525">
              <a:noFill/>
            </a:ln>
          </p:spPr>
          <p:txBody>
            <a:bodyPr>
              <a:spAutoFit/>
            </a:bodyPr>
            <a:p>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0" name="AutoShape 84"/>
            <p:cNvSpPr/>
            <p:nvPr/>
          </p:nvSpPr>
          <p:spPr>
            <a:xfrm>
              <a:off x="1104" y="2688"/>
              <a:ext cx="1632" cy="480"/>
            </a:xfrm>
            <a:prstGeom prst="roundRect">
              <a:avLst>
                <a:gd name="adj" fmla="val 12120"/>
              </a:avLst>
            </a:prstGeom>
            <a:noFill/>
            <a:ln w="9525" cap="flat" cmpd="sng">
              <a:solidFill>
                <a:schemeClr val="tx2"/>
              </a:solidFill>
              <a:prstDash val="solid"/>
              <a:headEnd type="none" w="med" len="med"/>
              <a:tailEnd type="none" w="med" len="med"/>
            </a:ln>
          </p:spPr>
          <p:txBody>
            <a:bodyPr anchor="ctr" anchorCtr="0">
              <a:spAutoFit/>
            </a:bodyPr>
            <a:p>
              <a:endParaRPr lang="zh-CN" altLang="en-US" dirty="0">
                <a:latin typeface="Times New Roman" panose="02020603050405020304" pitchFamily="18" charset="0"/>
              </a:endParaRPr>
            </a:p>
          </p:txBody>
        </p:sp>
        <p:sp>
          <p:nvSpPr>
            <p:cNvPr id="92191" name="Line 85"/>
            <p:cNvSpPr/>
            <p:nvPr/>
          </p:nvSpPr>
          <p:spPr>
            <a:xfrm flipV="1">
              <a:off x="1729" y="2208"/>
              <a:ext cx="480" cy="480"/>
            </a:xfrm>
            <a:prstGeom prst="line">
              <a:avLst/>
            </a:prstGeom>
            <a:ln w="9525" cap="flat" cmpd="sng">
              <a:solidFill>
                <a:schemeClr val="tx2"/>
              </a:solidFill>
              <a:prstDash val="solid"/>
              <a:headEnd type="none" w="med" len="med"/>
              <a:tailEnd type="none" w="med" len="med"/>
            </a:ln>
          </p:spPr>
        </p:sp>
        <p:sp>
          <p:nvSpPr>
            <p:cNvPr id="92192" name="Text Box 86"/>
            <p:cNvSpPr txBox="1"/>
            <p:nvPr/>
          </p:nvSpPr>
          <p:spPr>
            <a:xfrm>
              <a:off x="2225" y="1968"/>
              <a:ext cx="212" cy="288"/>
            </a:xfrm>
            <a:prstGeom prst="rect">
              <a:avLst/>
            </a:prstGeom>
            <a:noFill/>
            <a:ln w="9525">
              <a:noFill/>
            </a:ln>
          </p:spPr>
          <p:txBody>
            <a:bodyPr wrap="none">
              <a:spAutoFit/>
            </a:bodyPr>
            <a:p>
              <a:pPr algn="ctr"/>
              <a:r>
                <a:rPr lang="en-US" altLang="zh-CN" sz="2400" dirty="0">
                  <a:latin typeface="Times New Roman" panose="02020603050405020304" pitchFamily="18" charset="0"/>
                </a:rPr>
                <a:t>1</a:t>
              </a:r>
              <a:endParaRPr lang="en-US" altLang="zh-CN" sz="1800" dirty="0">
                <a:latin typeface="Garamond" panose="02020404030301010803" pitchFamily="18" charset="0"/>
              </a:endParaRPr>
            </a:p>
          </p:txBody>
        </p:sp>
        <p:sp>
          <p:nvSpPr>
            <p:cNvPr id="92193" name="Text Box 87"/>
            <p:cNvSpPr txBox="1"/>
            <p:nvPr/>
          </p:nvSpPr>
          <p:spPr>
            <a:xfrm>
              <a:off x="1670" y="3290"/>
              <a:ext cx="329" cy="288"/>
            </a:xfrm>
            <a:prstGeom prst="rect">
              <a:avLst/>
            </a:prstGeom>
            <a:noFill/>
            <a:ln w="9525">
              <a:noFill/>
            </a:ln>
          </p:spPr>
          <p:txBody>
            <a:bodyPr wrap="none">
              <a:spAutoFit/>
            </a:bodyPr>
            <a:p>
              <a:r>
                <a:rPr lang="en-US" altLang="zh-CN" sz="2400" dirty="0">
                  <a:latin typeface="Times New Roman" panose="02020603050405020304" pitchFamily="18" charset="0"/>
                </a:rPr>
                <a:t>(a)</a:t>
              </a:r>
              <a:endParaRPr lang="en-US" altLang="zh-CN" sz="1800" dirty="0">
                <a:latin typeface="Garamond" panose="02020404030301010803"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charRg st="0" end="65"/>
                                            </p:txEl>
                                          </p:spTgt>
                                        </p:tgtEl>
                                        <p:attrNameLst>
                                          <p:attrName>style.visibility</p:attrName>
                                        </p:attrNameLst>
                                      </p:cBhvr>
                                      <p:to>
                                        <p:strVal val="visible"/>
                                      </p:to>
                                    </p:set>
                                    <p:animEffect transition="in" filter="checkerboard(across)">
                                      <p:cBhvr>
                                        <p:cTn id="7" dur="500"/>
                                        <p:tgtEl>
                                          <p:spTgt spid="142339">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757238" y="1120775"/>
            <a:ext cx="6259512" cy="519113"/>
          </a:xfrm>
          <a:prstGeom prst="rect">
            <a:avLst/>
          </a:prstGeom>
          <a:noFill/>
          <a:ln w="9525">
            <a:noFill/>
          </a:ln>
        </p:spPr>
        <p:txBody>
          <a:bodyPr wrap="none">
            <a:spAutoFit/>
          </a:bodyPr>
          <a:p>
            <a:r>
              <a:rPr lang="zh-CN" altLang="en-US" b="1" dirty="0">
                <a:latin typeface="Times New Roman" panose="02020603050405020304" pitchFamily="18" charset="0"/>
              </a:rPr>
              <a:t>一个卡诺圈中的小方格满足以下规律：</a:t>
            </a:r>
            <a:endParaRPr lang="zh-CN" altLang="en-US" b="1" dirty="0">
              <a:latin typeface="Times New Roman" panose="02020603050405020304" pitchFamily="18" charset="0"/>
            </a:endParaRPr>
          </a:p>
        </p:txBody>
      </p:sp>
      <p:sp>
        <p:nvSpPr>
          <p:cNvPr id="53251" name="Text Box 3"/>
          <p:cNvSpPr txBox="1"/>
          <p:nvPr/>
        </p:nvSpPr>
        <p:spPr>
          <a:xfrm>
            <a:off x="563563" y="1878013"/>
            <a:ext cx="7847012" cy="519112"/>
          </a:xfrm>
          <a:prstGeom prst="rect">
            <a:avLst/>
          </a:prstGeom>
          <a:noFill/>
          <a:ln w="9525">
            <a:noFill/>
          </a:ln>
        </p:spPr>
        <p:txBody>
          <a:bodyPr wrap="none">
            <a:spAutoFit/>
          </a:bodyPr>
          <a:p>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）卡诺圈中的小方格的数目为</a:t>
            </a:r>
            <a:r>
              <a:rPr lang="en-US" altLang="zh-CN" dirty="0">
                <a:latin typeface="Times New Roman" panose="02020603050405020304" pitchFamily="18" charset="0"/>
                <a:sym typeface="Monotype Sorts" pitchFamily="2" charset="2"/>
              </a:rPr>
              <a:t>2</a:t>
            </a:r>
            <a:r>
              <a:rPr lang="en-US" altLang="zh-CN" i="1" baseline="30000" dirty="0">
                <a:latin typeface="Times New Roman" panose="02020603050405020304" pitchFamily="18" charset="0"/>
                <a:sym typeface="Monotype Sorts" pitchFamily="2" charset="2"/>
              </a:rPr>
              <a:t>m</a:t>
            </a:r>
            <a:r>
              <a:rPr lang="en-US" altLang="zh-CN" dirty="0">
                <a:latin typeface="Times New Roman" panose="02020603050405020304" pitchFamily="18" charset="0"/>
                <a:sym typeface="Monotype Sorts" pitchFamily="2" charset="2"/>
              </a:rPr>
              <a:t>, </a:t>
            </a:r>
            <a:r>
              <a:rPr lang="en-US" altLang="zh-CN" i="1" dirty="0">
                <a:latin typeface="Times New Roman" panose="02020603050405020304" pitchFamily="18" charset="0"/>
                <a:sym typeface="Monotype Sorts" pitchFamily="2" charset="2"/>
              </a:rPr>
              <a:t>m</a:t>
            </a:r>
            <a:r>
              <a:rPr lang="zh-CN" altLang="zh-CN" dirty="0">
                <a:latin typeface="Times New Roman" panose="02020603050405020304" pitchFamily="18" charset="0"/>
                <a:sym typeface="Monotype Sorts" pitchFamily="2" charset="2"/>
              </a:rPr>
              <a:t>为整数且</a:t>
            </a:r>
            <a:r>
              <a:rPr lang="en-US" altLang="zh-CN" i="1" dirty="0">
                <a:latin typeface="Times New Roman" panose="02020603050405020304" pitchFamily="18" charset="0"/>
                <a:sym typeface="Monotype Sorts" pitchFamily="2" charset="2"/>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53252" name="Rectangle 4"/>
          <p:cNvSpPr/>
          <p:nvPr/>
        </p:nvSpPr>
        <p:spPr>
          <a:xfrm>
            <a:off x="544513" y="3263900"/>
            <a:ext cx="7697787" cy="1117600"/>
          </a:xfrm>
          <a:prstGeom prst="rect">
            <a:avLst/>
          </a:prstGeom>
          <a:noFill/>
          <a:ln w="9525">
            <a:noFill/>
          </a:ln>
        </p:spPr>
        <p:txBody>
          <a:bodyPr>
            <a:spAutoFit/>
          </a:bodyPr>
          <a:p>
            <a:pPr marL="476250" indent="-476250">
              <a:lnSpc>
                <a:spcPct val="120000"/>
              </a:lnSpc>
            </a:pPr>
            <a:r>
              <a:rPr lang="en-US" altLang="zh-CN" dirty="0">
                <a:latin typeface="Times New Roman" panose="02020603050405020304" pitchFamily="18" charset="0"/>
                <a:sym typeface="Monotype Sorts" pitchFamily="2" charset="2"/>
              </a:rPr>
              <a:t>3</a:t>
            </a:r>
            <a:r>
              <a:rPr lang="zh-CN" altLang="en-US" dirty="0">
                <a:latin typeface="Times New Roman" panose="02020603050405020304" pitchFamily="18" charset="0"/>
                <a:sym typeface="Monotype Sorts" pitchFamily="2" charset="2"/>
              </a:rPr>
              <a:t>） </a:t>
            </a:r>
            <a:r>
              <a:rPr lang="en-US" altLang="zh-CN" dirty="0">
                <a:latin typeface="Times New Roman" panose="02020603050405020304" pitchFamily="18" charset="0"/>
                <a:sym typeface="Monotype Sorts" pitchFamily="2" charset="2"/>
              </a:rPr>
              <a:t>2</a:t>
            </a:r>
            <a:r>
              <a:rPr lang="en-US" altLang="zh-CN" i="1" baseline="30000" dirty="0">
                <a:latin typeface="Times New Roman" panose="02020603050405020304" pitchFamily="18" charset="0"/>
                <a:sym typeface="Monotype Sorts" pitchFamily="2" charset="2"/>
              </a:rPr>
              <a:t>m</a:t>
            </a:r>
            <a:r>
              <a:rPr lang="zh-CN" altLang="en-US" dirty="0">
                <a:latin typeface="Times New Roman" panose="02020603050405020304" pitchFamily="18" charset="0"/>
                <a:sym typeface="Monotype Sorts" pitchFamily="2" charset="2"/>
              </a:rPr>
              <a:t>个小方格可用</a:t>
            </a:r>
            <a:r>
              <a:rPr lang="zh-CN" altLang="zh-CN" dirty="0">
                <a:latin typeface="Times New Roman" panose="02020603050405020304" pitchFamily="18" charset="0"/>
                <a:sym typeface="Monotype Sorts" pitchFamily="2" charset="2"/>
              </a:rPr>
              <a:t>(</a:t>
            </a:r>
            <a:r>
              <a:rPr lang="en-US" altLang="zh-CN" i="1" dirty="0">
                <a:latin typeface="Times New Roman" panose="02020603050405020304" pitchFamily="18" charset="0"/>
                <a:sym typeface="Monotype Sorts" pitchFamily="2" charset="2"/>
              </a:rPr>
              <a:t>n-m</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个变量的</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与项</a:t>
            </a:r>
            <a:r>
              <a:rPr lang="en-US" altLang="zh-CN" dirty="0">
                <a:latin typeface="Times New Roman" panose="02020603050405020304" pitchFamily="18" charset="0"/>
                <a:sym typeface="Monotype Sorts" pitchFamily="2" charset="2"/>
              </a:rPr>
              <a:t>"</a:t>
            </a:r>
            <a:r>
              <a:rPr lang="zh-CN" altLang="zh-CN" dirty="0">
                <a:latin typeface="Times New Roman" panose="02020603050405020304" pitchFamily="18" charset="0"/>
                <a:sym typeface="Monotype Sorts" pitchFamily="2" charset="2"/>
              </a:rPr>
              <a:t>表示, 该"与项"由这些最小项中的相同变量构成。</a:t>
            </a:r>
            <a:endParaRPr lang="zh-CN" altLang="en-US" dirty="0">
              <a:latin typeface="Times New Roman" panose="02020603050405020304" pitchFamily="18" charset="0"/>
              <a:sym typeface="Monotype Sorts" pitchFamily="2" charset="2"/>
            </a:endParaRPr>
          </a:p>
        </p:txBody>
      </p:sp>
      <p:sp>
        <p:nvSpPr>
          <p:cNvPr id="53255" name="Text Box 7"/>
          <p:cNvSpPr txBox="1"/>
          <p:nvPr/>
        </p:nvSpPr>
        <p:spPr>
          <a:xfrm>
            <a:off x="563563" y="2590800"/>
            <a:ext cx="8332787" cy="519113"/>
          </a:xfrm>
          <a:prstGeom prst="rect">
            <a:avLst/>
          </a:prstGeom>
          <a:noFill/>
          <a:ln w="9525">
            <a:noFill/>
          </a:ln>
        </p:spPr>
        <p:txBody>
          <a:bodyPr wrap="none">
            <a:spAutoFit/>
          </a:bodyPr>
          <a:p>
            <a:r>
              <a:rPr lang="en-US" altLang="zh-CN" dirty="0">
                <a:latin typeface="Times New Roman" panose="02020603050405020304" pitchFamily="18" charset="0"/>
                <a:sym typeface="Monotype Sorts" pitchFamily="2" charset="2"/>
              </a:rPr>
              <a:t>2</a:t>
            </a:r>
            <a:r>
              <a:rPr lang="zh-CN" altLang="en-US" dirty="0">
                <a:latin typeface="Times New Roman" panose="02020603050405020304" pitchFamily="18" charset="0"/>
                <a:sym typeface="Monotype Sorts" pitchFamily="2" charset="2"/>
              </a:rPr>
              <a:t>） </a:t>
            </a:r>
            <a:r>
              <a:rPr lang="en-US" altLang="zh-CN" dirty="0">
                <a:latin typeface="Times New Roman" panose="02020603050405020304" pitchFamily="18" charset="0"/>
                <a:sym typeface="Monotype Sorts" pitchFamily="2" charset="2"/>
              </a:rPr>
              <a:t>2</a:t>
            </a:r>
            <a:r>
              <a:rPr lang="en-US" altLang="zh-CN" i="1" baseline="30000" dirty="0">
                <a:latin typeface="Times New Roman" panose="02020603050405020304" pitchFamily="18" charset="0"/>
                <a:sym typeface="Monotype Sorts" pitchFamily="2" charset="2"/>
              </a:rPr>
              <a:t>m</a:t>
            </a:r>
            <a:r>
              <a:rPr lang="zh-CN" altLang="zh-CN" dirty="0">
                <a:latin typeface="Times New Roman" panose="02020603050405020304" pitchFamily="18" charset="0"/>
                <a:sym typeface="Monotype Sorts" pitchFamily="2" charset="2"/>
              </a:rPr>
              <a:t>个小方格含有</a:t>
            </a:r>
            <a:r>
              <a:rPr lang="en-US" altLang="zh-CN" i="1" dirty="0">
                <a:latin typeface="Times New Roman" panose="02020603050405020304" pitchFamily="18" charset="0"/>
                <a:sym typeface="Monotype Sorts" pitchFamily="2" charset="2"/>
              </a:rPr>
              <a:t>m</a:t>
            </a:r>
            <a:r>
              <a:rPr lang="zh-CN" altLang="zh-CN" dirty="0">
                <a:latin typeface="Times New Roman" panose="02020603050405020304" pitchFamily="18" charset="0"/>
                <a:sym typeface="Monotype Sorts" pitchFamily="2" charset="2"/>
              </a:rPr>
              <a:t>个不同变量和(</a:t>
            </a:r>
            <a:r>
              <a:rPr lang="en-US" altLang="zh-CN" i="1" dirty="0">
                <a:latin typeface="Times New Roman" panose="02020603050405020304" pitchFamily="18" charset="0"/>
                <a:sym typeface="Monotype Sorts" pitchFamily="2" charset="2"/>
              </a:rPr>
              <a:t>n-m</a:t>
            </a:r>
            <a:r>
              <a:rPr lang="en-US" altLang="zh-CN" dirty="0">
                <a:latin typeface="Times New Roman" panose="02020603050405020304" pitchFamily="18" charset="0"/>
                <a:sym typeface="Monotype Sorts" pitchFamily="2" charset="2"/>
              </a:rPr>
              <a:t>)</a:t>
            </a:r>
            <a:r>
              <a:rPr lang="zh-CN" altLang="zh-CN" dirty="0">
                <a:latin typeface="Times New Roman" panose="02020603050405020304" pitchFamily="18" charset="0"/>
                <a:sym typeface="Monotype Sorts" pitchFamily="2" charset="2"/>
              </a:rPr>
              <a:t>个相同变量;</a:t>
            </a:r>
            <a:endParaRPr lang="en-US" altLang="zh-CN" dirty="0">
              <a:latin typeface="Times New Roman" panose="02020603050405020304" pitchFamily="18" charset="0"/>
              <a:sym typeface="Monotype Sorts" pitchFamily="2" charset="2"/>
            </a:endParaRPr>
          </a:p>
        </p:txBody>
      </p:sp>
      <p:sp>
        <p:nvSpPr>
          <p:cNvPr id="53256" name="Text Box 8"/>
          <p:cNvSpPr txBox="1"/>
          <p:nvPr/>
        </p:nvSpPr>
        <p:spPr>
          <a:xfrm>
            <a:off x="563563" y="4478338"/>
            <a:ext cx="7877175" cy="1203325"/>
          </a:xfrm>
          <a:prstGeom prst="rect">
            <a:avLst/>
          </a:prstGeom>
          <a:noFill/>
          <a:ln w="9525">
            <a:noFill/>
          </a:ln>
        </p:spPr>
        <p:txBody>
          <a:bodyPr>
            <a:spAutoFit/>
          </a:bodyPr>
          <a:p>
            <a:pPr marL="387350" indent="-387350">
              <a:lnSpc>
                <a:spcPct val="130000"/>
              </a:lnSpc>
            </a:pPr>
            <a:r>
              <a:rPr lang="en-US" altLang="zh-CN" dirty="0">
                <a:latin typeface="Times New Roman" panose="02020603050405020304" pitchFamily="18" charset="0"/>
                <a:sym typeface="Monotype Sorts" pitchFamily="2" charset="2"/>
              </a:rPr>
              <a:t>4</a:t>
            </a:r>
            <a:r>
              <a:rPr lang="zh-CN" altLang="en-US" dirty="0">
                <a:latin typeface="Times New Roman" panose="02020603050405020304" pitchFamily="18" charset="0"/>
                <a:sym typeface="Monotype Sorts" pitchFamily="2" charset="2"/>
              </a:rPr>
              <a:t>）</a:t>
            </a:r>
            <a:r>
              <a:rPr lang="zh-CN" altLang="zh-CN" dirty="0">
                <a:latin typeface="Times New Roman" panose="02020603050405020304" pitchFamily="18" charset="0"/>
                <a:sym typeface="Monotype Sorts" pitchFamily="2" charset="2"/>
              </a:rPr>
              <a:t>当</a:t>
            </a:r>
            <a:r>
              <a:rPr lang="en-US" altLang="zh-CN" i="1" dirty="0">
                <a:latin typeface="Times New Roman" panose="02020603050405020304" pitchFamily="18" charset="0"/>
                <a:sym typeface="Monotype Sorts" pitchFamily="2" charset="2"/>
              </a:rPr>
              <a:t>m=n</a:t>
            </a:r>
            <a:r>
              <a:rPr lang="zh-CN" altLang="zh-CN" dirty="0">
                <a:latin typeface="Times New Roman" panose="02020603050405020304" pitchFamily="18" charset="0"/>
                <a:sym typeface="Monotype Sorts" pitchFamily="2" charset="2"/>
              </a:rPr>
              <a:t>时,卡诺圈包围整个卡诺图,可用1表示，即</a:t>
            </a:r>
            <a:r>
              <a:rPr lang="en-US" altLang="zh-CN" i="1" dirty="0">
                <a:latin typeface="Times New Roman" panose="02020603050405020304" pitchFamily="18" charset="0"/>
                <a:sym typeface="Monotype Sorts" pitchFamily="2" charset="2"/>
              </a:rPr>
              <a:t>n</a:t>
            </a:r>
            <a:r>
              <a:rPr lang="zh-CN" altLang="zh-CN" dirty="0">
                <a:latin typeface="Times New Roman" panose="02020603050405020304" pitchFamily="18" charset="0"/>
                <a:sym typeface="Monotype Sorts" pitchFamily="2" charset="2"/>
              </a:rPr>
              <a:t>个变量的全部最小项之和为1。</a:t>
            </a:r>
            <a:endParaRPr lang="zh-CN" altLang="en-US" dirty="0">
              <a:latin typeface="Times New Roman" panose="02020603050405020304" pitchFamily="18" charset="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charRg st="0" end="28"/>
                                            </p:txEl>
                                          </p:spTgt>
                                        </p:tgtEl>
                                        <p:attrNameLst>
                                          <p:attrName>style.visibility</p:attrName>
                                        </p:attrNameLst>
                                      </p:cBhvr>
                                      <p:to>
                                        <p:strVal val="visible"/>
                                      </p:to>
                                    </p:set>
                                    <p:animEffect transition="in" filter="wipe(left)">
                                      <p:cBhvr>
                                        <p:cTn id="7" dur="500"/>
                                        <p:tgtEl>
                                          <p:spTgt spid="53251">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5">
                                            <p:txEl>
                                              <p:charRg st="0" end="30"/>
                                            </p:txEl>
                                          </p:spTgt>
                                        </p:tgtEl>
                                        <p:attrNameLst>
                                          <p:attrName>style.visibility</p:attrName>
                                        </p:attrNameLst>
                                      </p:cBhvr>
                                      <p:to>
                                        <p:strVal val="visible"/>
                                      </p:to>
                                    </p:set>
                                    <p:animEffect transition="in" filter="wipe(left)">
                                      <p:cBhvr>
                                        <p:cTn id="12" dur="500"/>
                                        <p:tgtEl>
                                          <p:spTgt spid="53255">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2">
                                            <p:txEl>
                                              <p:charRg st="0" end="49"/>
                                            </p:txEl>
                                          </p:spTgt>
                                        </p:tgtEl>
                                        <p:attrNameLst>
                                          <p:attrName>style.visibility</p:attrName>
                                        </p:attrNameLst>
                                      </p:cBhvr>
                                      <p:to>
                                        <p:strVal val="visible"/>
                                      </p:to>
                                    </p:set>
                                    <p:animEffect transition="in" filter="wipe(left)">
                                      <p:cBhvr>
                                        <p:cTn id="17" dur="500"/>
                                        <p:tgtEl>
                                          <p:spTgt spid="53252">
                                            <p:txEl>
                                              <p:charRg st="0"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6">
                                            <p:txEl>
                                              <p:charRg st="0" end="42"/>
                                            </p:txEl>
                                          </p:spTgt>
                                        </p:tgtEl>
                                        <p:attrNameLst>
                                          <p:attrName>style.visibility</p:attrName>
                                        </p:attrNameLst>
                                      </p:cBhvr>
                                      <p:to>
                                        <p:strVal val="visible"/>
                                      </p:to>
                                    </p:set>
                                    <p:animEffect transition="in" filter="wipe(left)">
                                      <p:cBhvr>
                                        <p:cTn id="22" dur="500"/>
                                        <p:tgtEl>
                                          <p:spTgt spid="53256">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build="p"/>
      <p:bldP spid="53255" grpId="0" build="p"/>
      <p:bldP spid="5325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5" name="Rectangle 3"/>
          <p:cNvSpPr/>
          <p:nvPr/>
        </p:nvSpPr>
        <p:spPr>
          <a:xfrm>
            <a:off x="581025" y="1524000"/>
            <a:ext cx="8375650" cy="3657600"/>
          </a:xfrm>
          <a:prstGeom prst="rect">
            <a:avLst/>
          </a:prstGeom>
          <a:noFill/>
          <a:ln w="12700">
            <a:noFill/>
          </a:ln>
        </p:spPr>
        <p:txBody>
          <a:bodyPr/>
          <a:p>
            <a:r>
              <a:rPr lang="en-US" altLang="zh-CN" sz="2400" dirty="0">
                <a:latin typeface="Times New Roman" panose="02020603050405020304" pitchFamily="18" charset="0"/>
              </a:rPr>
              <a:t>①“1”</a:t>
            </a:r>
            <a:r>
              <a:rPr lang="zh-CN" altLang="en-US" sz="2400" dirty="0">
                <a:latin typeface="Times New Roman" panose="02020603050405020304" pitchFamily="18" charset="0"/>
              </a:rPr>
              <a:t>格允许被一个以上的圈所包围，这是因为</a:t>
            </a:r>
            <a:r>
              <a:rPr lang="en-US" altLang="zh-CN" sz="2400" dirty="0">
                <a:latin typeface="Times New Roman" panose="02020603050405020304" pitchFamily="18" charset="0"/>
              </a:rPr>
              <a:t>A+A=A</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②“</a:t>
            </a:r>
            <a:r>
              <a:rPr lang="en-US" altLang="zh-CN" sz="2400" dirty="0">
                <a:latin typeface="Times New Roman" panose="02020603050405020304" pitchFamily="18" charset="0"/>
              </a:rPr>
              <a:t>1”</a:t>
            </a:r>
            <a:r>
              <a:rPr lang="zh-CN" altLang="en-US" sz="2400" dirty="0">
                <a:latin typeface="Times New Roman" panose="02020603050405020304" pitchFamily="18" charset="0"/>
              </a:rPr>
              <a:t>格不能漏画，否则简化后的逻辑表达式与原式不相等；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③圈的个数要尽量少，因为一个圈与一个“与”项相对应，圈数越少，表达式中的“与”项就越少；</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④圈的面积越大越好，但必为</a:t>
            </a:r>
            <a:r>
              <a:rPr lang="en-US" altLang="zh-CN" sz="2400" dirty="0">
                <a:latin typeface="Times New Roman" panose="02020603050405020304" pitchFamily="18" charset="0"/>
              </a:rPr>
              <a:t>2</a:t>
            </a:r>
            <a:r>
              <a:rPr lang="en-US" altLang="zh-CN" sz="2400" baseline="30000" dirty="0">
                <a:latin typeface="Times New Roman" panose="02020603050405020304" pitchFamily="18" charset="0"/>
              </a:rPr>
              <a:t>i</a:t>
            </a:r>
            <a:r>
              <a:rPr lang="zh-CN" altLang="en-US" sz="2400" dirty="0">
                <a:latin typeface="Times New Roman" panose="02020603050405020304" pitchFamily="18" charset="0"/>
              </a:rPr>
              <a:t>个方块。因为圈越大，消去的变量就越多；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⑤每个圈至少包含一个新的“</a:t>
            </a:r>
            <a:r>
              <a:rPr lang="en-US" altLang="zh-CN" sz="2400" dirty="0">
                <a:latin typeface="Times New Roman" panose="02020603050405020304" pitchFamily="18" charset="0"/>
              </a:rPr>
              <a:t>1”</a:t>
            </a:r>
            <a:r>
              <a:rPr lang="zh-CN" altLang="en-US" sz="2400" dirty="0">
                <a:latin typeface="Times New Roman" panose="02020603050405020304" pitchFamily="18" charset="0"/>
              </a:rPr>
              <a:t>格，否则这个圈是多余的。</a:t>
            </a:r>
            <a:endParaRPr lang="zh-CN" altLang="en-US" sz="2400" dirty="0">
              <a:latin typeface="Times New Roman" panose="02020603050405020304" pitchFamily="18" charset="0"/>
            </a:endParaRPr>
          </a:p>
          <a:p>
            <a:endParaRPr lang="zh-CN" altLang="en-US" sz="2400" dirty="0">
              <a:latin typeface="Times New Roman" panose="02020603050405020304" pitchFamily="18" charset="0"/>
            </a:endParaRPr>
          </a:p>
          <a:p>
            <a:r>
              <a:rPr lang="zh-CN" altLang="en-US" sz="2400" dirty="0">
                <a:latin typeface="Times New Roman" panose="02020603050405020304" pitchFamily="18" charset="0"/>
              </a:rPr>
              <a:t>概括说：“可以重画，不能漏画，圈数要少，圈面要大，每圈必有一个新‘</a:t>
            </a:r>
            <a:r>
              <a:rPr lang="en-US" altLang="zh-CN" sz="2400" dirty="0">
                <a:latin typeface="Times New Roman" panose="02020603050405020304" pitchFamily="18" charset="0"/>
              </a:rPr>
              <a:t>1’</a:t>
            </a:r>
            <a:r>
              <a:rPr lang="zh-CN" altLang="en-US" sz="2400" dirty="0">
                <a:latin typeface="Times New Roman" panose="02020603050405020304" pitchFamily="18" charset="0"/>
              </a:rPr>
              <a:t>格”。</a:t>
            </a:r>
            <a:endParaRPr lang="zh-CN" altLang="en-US" sz="2400" dirty="0">
              <a:latin typeface="Times New Roman" panose="02020603050405020304" pitchFamily="18" charset="0"/>
            </a:endParaRPr>
          </a:p>
        </p:txBody>
      </p:sp>
      <p:sp>
        <p:nvSpPr>
          <p:cNvPr id="94211" name="Rectangle 4"/>
          <p:cNvSpPr/>
          <p:nvPr/>
        </p:nvSpPr>
        <p:spPr>
          <a:xfrm>
            <a:off x="577850" y="768350"/>
            <a:ext cx="4800600" cy="533400"/>
          </a:xfrm>
          <a:prstGeom prst="rect">
            <a:avLst/>
          </a:prstGeom>
          <a:noFill/>
          <a:ln w="9525">
            <a:noFill/>
          </a:ln>
        </p:spPr>
        <p:txBody>
          <a:bodyPr lIns="92075" tIns="46038" rIns="92075" bIns="46038" anchor="ctr" anchorCtr="0"/>
          <a:p>
            <a:r>
              <a:rPr lang="zh-CN" altLang="en-US" b="1" dirty="0">
                <a:latin typeface="Times New Roman" panose="02020603050405020304" pitchFamily="18" charset="0"/>
              </a:rPr>
              <a:t>画圈应注意的几个问题：</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xEl>
                                              <p:charRg st="0" end="29"/>
                                            </p:txEl>
                                          </p:spTgt>
                                        </p:tgtEl>
                                        <p:attrNameLst>
                                          <p:attrName>style.visibility</p:attrName>
                                        </p:attrNameLst>
                                      </p:cBhvr>
                                      <p:to>
                                        <p:strVal val="visible"/>
                                      </p:to>
                                    </p:set>
                                    <p:animEffect transition="in" filter="blinds(horizontal)">
                                      <p:cBhvr>
                                        <p:cTn id="7" dur="500"/>
                                        <p:tgtEl>
                                          <p:spTgt spid="40755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5">
                                            <p:txEl>
                                              <p:charRg st="29" end="59"/>
                                            </p:txEl>
                                          </p:spTgt>
                                        </p:tgtEl>
                                        <p:attrNameLst>
                                          <p:attrName>style.visibility</p:attrName>
                                        </p:attrNameLst>
                                      </p:cBhvr>
                                      <p:to>
                                        <p:strVal val="visible"/>
                                      </p:to>
                                    </p:set>
                                    <p:animEffect transition="in" filter="blinds(horizontal)">
                                      <p:cBhvr>
                                        <p:cTn id="12" dur="500"/>
                                        <p:tgtEl>
                                          <p:spTgt spid="407555">
                                            <p:txEl>
                                              <p:charRg st="29"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5">
                                            <p:txEl>
                                              <p:charRg st="59" end="104"/>
                                            </p:txEl>
                                          </p:spTgt>
                                        </p:tgtEl>
                                        <p:attrNameLst>
                                          <p:attrName>style.visibility</p:attrName>
                                        </p:attrNameLst>
                                      </p:cBhvr>
                                      <p:to>
                                        <p:strVal val="visible"/>
                                      </p:to>
                                    </p:set>
                                    <p:animEffect transition="in" filter="blinds(horizontal)">
                                      <p:cBhvr>
                                        <p:cTn id="17" dur="500"/>
                                        <p:tgtEl>
                                          <p:spTgt spid="407555">
                                            <p:txEl>
                                              <p:charRg st="5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5">
                                            <p:txEl>
                                              <p:charRg st="104" end="140"/>
                                            </p:txEl>
                                          </p:spTgt>
                                        </p:tgtEl>
                                        <p:attrNameLst>
                                          <p:attrName>style.visibility</p:attrName>
                                        </p:attrNameLst>
                                      </p:cBhvr>
                                      <p:to>
                                        <p:strVal val="visible"/>
                                      </p:to>
                                    </p:set>
                                    <p:animEffect transition="in" filter="blinds(horizontal)">
                                      <p:cBhvr>
                                        <p:cTn id="22" dur="500"/>
                                        <p:tgtEl>
                                          <p:spTgt spid="407555">
                                            <p:txEl>
                                              <p:charRg st="104"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7555">
                                            <p:txEl>
                                              <p:charRg st="140" end="168"/>
                                            </p:txEl>
                                          </p:spTgt>
                                        </p:tgtEl>
                                        <p:attrNameLst>
                                          <p:attrName>style.visibility</p:attrName>
                                        </p:attrNameLst>
                                      </p:cBhvr>
                                      <p:to>
                                        <p:strVal val="visible"/>
                                      </p:to>
                                    </p:set>
                                    <p:animEffect transition="in" filter="blinds(horizontal)">
                                      <p:cBhvr>
                                        <p:cTn id="27" dur="500"/>
                                        <p:tgtEl>
                                          <p:spTgt spid="407555">
                                            <p:txEl>
                                              <p:charRg st="140"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7555">
                                            <p:txEl>
                                              <p:charRg st="169" end="208"/>
                                            </p:txEl>
                                          </p:spTgt>
                                        </p:tgtEl>
                                        <p:attrNameLst>
                                          <p:attrName>style.visibility</p:attrName>
                                        </p:attrNameLst>
                                      </p:cBhvr>
                                      <p:to>
                                        <p:strVal val="visible"/>
                                      </p:to>
                                    </p:set>
                                    <p:animEffect transition="in" filter="blinds(horizontal)">
                                      <p:cBhvr>
                                        <p:cTn id="32" dur="500"/>
                                        <p:tgtEl>
                                          <p:spTgt spid="407555">
                                            <p:txEl>
                                              <p:charRg st="169"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idx="1"/>
          </p:nvPr>
        </p:nvSpPr>
        <p:spPr>
          <a:xfrm>
            <a:off x="471488" y="558800"/>
            <a:ext cx="8229600" cy="3886200"/>
          </a:xfrm>
          <a:ln/>
        </p:spPr>
        <p:txBody>
          <a:bodyPr vert="horz" wrap="square" lIns="91440" tIns="45720" rIns="91440" bIns="45720" anchor="t" anchorCtr="0"/>
          <a:p>
            <a:r>
              <a:rPr lang="zh-CN" altLang="en-US" dirty="0"/>
              <a:t>例：分析下面卡诺圈是否正确</a:t>
            </a:r>
            <a:endParaRPr lang="zh-CN" altLang="en-US" dirty="0"/>
          </a:p>
        </p:txBody>
      </p:sp>
      <p:pic>
        <p:nvPicPr>
          <p:cNvPr id="145411" name="Picture 3"/>
          <p:cNvPicPr>
            <a:picLocks noChangeAspect="1"/>
          </p:cNvPicPr>
          <p:nvPr/>
        </p:nvPicPr>
        <p:blipFill>
          <a:blip r:embed="rId1"/>
          <a:stretch>
            <a:fillRect/>
          </a:stretch>
        </p:blipFill>
        <p:spPr>
          <a:xfrm>
            <a:off x="303213" y="1238250"/>
            <a:ext cx="8478837" cy="2514600"/>
          </a:xfrm>
          <a:prstGeom prst="rect">
            <a:avLst/>
          </a:prstGeom>
          <a:noFill/>
          <a:ln w="9525">
            <a:noFill/>
          </a:ln>
        </p:spPr>
      </p:pic>
      <p:pic>
        <p:nvPicPr>
          <p:cNvPr id="145412" name="Picture 4"/>
          <p:cNvPicPr>
            <a:picLocks noChangeAspect="1"/>
          </p:cNvPicPr>
          <p:nvPr/>
        </p:nvPicPr>
        <p:blipFill>
          <a:blip r:embed="rId2"/>
          <a:stretch>
            <a:fillRect/>
          </a:stretch>
        </p:blipFill>
        <p:spPr>
          <a:xfrm>
            <a:off x="288925" y="3786188"/>
            <a:ext cx="8410575" cy="28686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0">
                                            <p:txEl>
                                              <p:charRg st="0" end="14"/>
                                            </p:txEl>
                                          </p:spTgt>
                                        </p:tgtEl>
                                        <p:attrNameLst>
                                          <p:attrName>style.visibility</p:attrName>
                                        </p:attrNameLst>
                                      </p:cBhvr>
                                      <p:to>
                                        <p:strVal val="visible"/>
                                      </p:to>
                                    </p:set>
                                    <p:animEffect transition="in" filter="blinds(horizontal)">
                                      <p:cBhvr>
                                        <p:cTn id="7" dur="500"/>
                                        <p:tgtEl>
                                          <p:spTgt spid="145410">
                                            <p:txEl>
                                              <p:charRg st="0" end="1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5411"/>
                                        </p:tgtEl>
                                        <p:attrNameLst>
                                          <p:attrName>style.visibility</p:attrName>
                                        </p:attrNameLst>
                                      </p:cBhvr>
                                      <p:to>
                                        <p:strVal val="visible"/>
                                      </p:to>
                                    </p:set>
                                    <p:animEffect transition="in" filter="blinds(horizontal)">
                                      <p:cBhvr>
                                        <p:cTn id="10" dur="500"/>
                                        <p:tgtEl>
                                          <p:spTgt spid="1454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animEffect transition="in" filter="blinds(horizontal)">
                                      <p:cBhvr>
                                        <p:cTn id="15"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a:spLocks noChangeArrowheads="1"/>
          </p:cNvSpPr>
          <p:nvPr/>
        </p:nvSpPr>
        <p:spPr bwMode="auto">
          <a:xfrm>
            <a:off x="1128713" y="1168400"/>
            <a:ext cx="5549900"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四、卡诺图化简逻辑函数的步骤：</a:t>
            </a:r>
            <a:endPar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54275" name="Text Box 3"/>
          <p:cNvSpPr txBox="1"/>
          <p:nvPr/>
        </p:nvSpPr>
        <p:spPr>
          <a:xfrm>
            <a:off x="1147763" y="1830388"/>
            <a:ext cx="7038975" cy="1117600"/>
          </a:xfrm>
          <a:prstGeom prst="rect">
            <a:avLst/>
          </a:prstGeom>
          <a:noFill/>
          <a:ln w="9525">
            <a:noFill/>
          </a:ln>
        </p:spPr>
        <p:txBody>
          <a:bodyPr>
            <a:spAutoFit/>
          </a:bodyPr>
          <a:p>
            <a:pPr marL="1339850" indent="-1339850">
              <a:lnSpc>
                <a:spcPct val="120000"/>
              </a:lnSpc>
              <a:spcBef>
                <a:spcPct val="50000"/>
              </a:spcBef>
            </a:pPr>
            <a:r>
              <a:rPr lang="zh-CN" altLang="en-US" b="1" dirty="0">
                <a:solidFill>
                  <a:srgbClr val="3333FF"/>
                </a:solidFill>
                <a:latin typeface="Times New Roman" panose="02020603050405020304" pitchFamily="18" charset="0"/>
              </a:rPr>
              <a:t>蕴涵项：</a:t>
            </a:r>
            <a:r>
              <a:rPr lang="en-US" altLang="zh-CN" dirty="0">
                <a:latin typeface="Times New Roman" panose="02020603050405020304" pitchFamily="18" charset="0"/>
              </a:rPr>
              <a:t>"</a:t>
            </a:r>
            <a:r>
              <a:rPr lang="zh-CN" altLang="en-US" dirty="0">
                <a:latin typeface="Times New Roman" panose="02020603050405020304" pitchFamily="18" charset="0"/>
              </a:rPr>
              <a:t>与或</a:t>
            </a:r>
            <a:r>
              <a:rPr lang="en-US" altLang="zh-CN" dirty="0">
                <a:latin typeface="Times New Roman" panose="02020603050405020304" pitchFamily="18" charset="0"/>
              </a:rPr>
              <a:t>"</a:t>
            </a:r>
            <a:r>
              <a:rPr lang="zh-CN" altLang="en-US" dirty="0">
                <a:latin typeface="Times New Roman" panose="02020603050405020304" pitchFamily="18" charset="0"/>
              </a:rPr>
              <a:t>式中的每一个</a:t>
            </a:r>
            <a:r>
              <a:rPr lang="en-US" altLang="zh-CN" dirty="0">
                <a:latin typeface="Times New Roman" panose="02020603050405020304" pitchFamily="18" charset="0"/>
              </a:rPr>
              <a:t>"</a:t>
            </a:r>
            <a:r>
              <a:rPr lang="zh-CN" altLang="en-US" dirty="0">
                <a:latin typeface="Times New Roman" panose="02020603050405020304" pitchFamily="18" charset="0"/>
              </a:rPr>
              <a:t>与项</a:t>
            </a:r>
            <a:r>
              <a:rPr lang="en-US" altLang="zh-CN" dirty="0">
                <a:latin typeface="Times New Roman" panose="02020603050405020304" pitchFamily="18" charset="0"/>
              </a:rPr>
              <a:t>"</a:t>
            </a:r>
            <a:r>
              <a:rPr lang="zh-CN" altLang="en-US" dirty="0">
                <a:latin typeface="Times New Roman" panose="02020603050405020304" pitchFamily="18" charset="0"/>
              </a:rPr>
              <a:t>称为函数的蕴涵项；</a:t>
            </a:r>
            <a:endParaRPr lang="zh-CN" altLang="en-US" dirty="0">
              <a:latin typeface="Times New Roman" panose="02020603050405020304" pitchFamily="18" charset="0"/>
            </a:endParaRPr>
          </a:p>
        </p:txBody>
      </p:sp>
      <p:sp>
        <p:nvSpPr>
          <p:cNvPr id="54276" name="Text Box 4"/>
          <p:cNvSpPr txBox="1"/>
          <p:nvPr/>
        </p:nvSpPr>
        <p:spPr>
          <a:xfrm>
            <a:off x="1165225" y="3182938"/>
            <a:ext cx="7038975" cy="946150"/>
          </a:xfrm>
          <a:prstGeom prst="rect">
            <a:avLst/>
          </a:prstGeom>
          <a:noFill/>
          <a:ln w="9525">
            <a:noFill/>
          </a:ln>
        </p:spPr>
        <p:txBody>
          <a:bodyPr>
            <a:spAutoFit/>
          </a:bodyPr>
          <a:p>
            <a:pPr marL="1339850" indent="-1339850">
              <a:spcBef>
                <a:spcPct val="50000"/>
              </a:spcBef>
            </a:pPr>
            <a:r>
              <a:rPr lang="zh-CN" altLang="en-US" b="1" dirty="0">
                <a:solidFill>
                  <a:srgbClr val="3333FF"/>
                </a:solidFill>
                <a:latin typeface="Times New Roman" panose="02020603050405020304" pitchFamily="18" charset="0"/>
              </a:rPr>
              <a:t>质蕴涵项：</a:t>
            </a:r>
            <a:r>
              <a:rPr lang="zh-CN" altLang="en-US" dirty="0">
                <a:latin typeface="Times New Roman" panose="02020603050405020304" pitchFamily="18" charset="0"/>
              </a:rPr>
              <a:t>不被其它蕴涵项所包含的蕴涵项；</a:t>
            </a:r>
            <a:endParaRPr lang="zh-CN" altLang="en-US" dirty="0">
              <a:latin typeface="Times New Roman" panose="02020603050405020304" pitchFamily="18" charset="0"/>
            </a:endParaRPr>
          </a:p>
        </p:txBody>
      </p:sp>
      <p:sp>
        <p:nvSpPr>
          <p:cNvPr id="54277" name="Text Box 5"/>
          <p:cNvSpPr txBox="1"/>
          <p:nvPr/>
        </p:nvSpPr>
        <p:spPr>
          <a:xfrm>
            <a:off x="1128713" y="4316413"/>
            <a:ext cx="7038975" cy="1117600"/>
          </a:xfrm>
          <a:prstGeom prst="rect">
            <a:avLst/>
          </a:prstGeom>
          <a:noFill/>
          <a:ln w="9525">
            <a:noFill/>
          </a:ln>
        </p:spPr>
        <p:txBody>
          <a:bodyPr>
            <a:spAutoFit/>
          </a:bodyPr>
          <a:p>
            <a:pPr marL="1339850" indent="-1339850">
              <a:lnSpc>
                <a:spcPct val="120000"/>
              </a:lnSpc>
              <a:spcBef>
                <a:spcPct val="50000"/>
              </a:spcBef>
            </a:pPr>
            <a:r>
              <a:rPr lang="zh-CN" altLang="en-US" b="1" dirty="0">
                <a:solidFill>
                  <a:srgbClr val="3333FF"/>
                </a:solidFill>
                <a:latin typeface="Times New Roman" panose="02020603050405020304" pitchFamily="18" charset="0"/>
              </a:rPr>
              <a:t>必要质蕴涵项：</a:t>
            </a:r>
            <a:r>
              <a:rPr lang="zh-CN" altLang="en-US" dirty="0">
                <a:latin typeface="Times New Roman" panose="02020603050405020304" pitchFamily="18" charset="0"/>
              </a:rPr>
              <a:t>质蕴涵项中至少有一个最小项不被其它蕴涵项所包含。</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charRg st="0" end="28"/>
                                            </p:txEl>
                                          </p:spTgt>
                                        </p:tgtEl>
                                        <p:attrNameLst>
                                          <p:attrName>style.visibility</p:attrName>
                                        </p:attrNameLst>
                                      </p:cBhvr>
                                      <p:to>
                                        <p:strVal val="visible"/>
                                      </p:to>
                                    </p:set>
                                    <p:animEffect transition="in" filter="wipe(left)">
                                      <p:cBhvr>
                                        <p:cTn id="7" dur="500"/>
                                        <p:tgtEl>
                                          <p:spTgt spid="5427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charRg st="0" end="21"/>
                                            </p:txEl>
                                          </p:spTgt>
                                        </p:tgtEl>
                                        <p:attrNameLst>
                                          <p:attrName>style.visibility</p:attrName>
                                        </p:attrNameLst>
                                      </p:cBhvr>
                                      <p:to>
                                        <p:strVal val="visible"/>
                                      </p:to>
                                    </p:set>
                                    <p:animEffect transition="in" filter="wipe(left)">
                                      <p:cBhvr>
                                        <p:cTn id="12" dur="500"/>
                                        <p:tgtEl>
                                          <p:spTgt spid="54276">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7">
                                            <p:txEl>
                                              <p:charRg st="0" end="32"/>
                                            </p:txEl>
                                          </p:spTgt>
                                        </p:tgtEl>
                                        <p:attrNameLst>
                                          <p:attrName>style.visibility</p:attrName>
                                        </p:attrNameLst>
                                      </p:cBhvr>
                                      <p:to>
                                        <p:strVal val="visible"/>
                                      </p:to>
                                    </p:set>
                                    <p:animEffect transition="in" filter="wipe(left)">
                                      <p:cBhvr>
                                        <p:cTn id="17" dur="500"/>
                                        <p:tgtEl>
                                          <p:spTgt spid="54277">
                                            <p:txEl>
                                              <p:charRg st="0"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54276" grpId="0" build="p"/>
      <p:bldP spid="5427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3"/>
          <p:cNvSpPr>
            <a:spLocks noGrp="1"/>
          </p:cNvSpPr>
          <p:nvPr>
            <p:ph idx="1"/>
          </p:nvPr>
        </p:nvSpPr>
        <p:spPr>
          <a:ln/>
        </p:spPr>
        <p:txBody>
          <a:bodyPr vert="horz" wrap="square" lIns="91440" tIns="45720" rIns="91440" bIns="45720" anchor="t" anchorCtr="0"/>
          <a:p>
            <a:r>
              <a:rPr lang="zh-CN" altLang="en-US" dirty="0"/>
              <a:t>分析以下卡诺图</a:t>
            </a:r>
            <a:endParaRPr lang="zh-CN" altLang="en-US" dirty="0"/>
          </a:p>
        </p:txBody>
      </p:sp>
      <p:grpSp>
        <p:nvGrpSpPr>
          <p:cNvPr id="2" name="Group 4"/>
          <p:cNvGrpSpPr/>
          <p:nvPr/>
        </p:nvGrpSpPr>
        <p:grpSpPr>
          <a:xfrm>
            <a:off x="685800" y="2533650"/>
            <a:ext cx="5570538" cy="3257550"/>
            <a:chOff x="868" y="1258"/>
            <a:chExt cx="3509" cy="2052"/>
          </a:xfrm>
        </p:grpSpPr>
        <p:grpSp>
          <p:nvGrpSpPr>
            <p:cNvPr id="97287" name="Group 5"/>
            <p:cNvGrpSpPr/>
            <p:nvPr/>
          </p:nvGrpSpPr>
          <p:grpSpPr>
            <a:xfrm>
              <a:off x="1338" y="1258"/>
              <a:ext cx="2305" cy="1758"/>
              <a:chOff x="1338" y="1258"/>
              <a:chExt cx="2305" cy="1758"/>
            </a:xfrm>
          </p:grpSpPr>
          <p:sp>
            <p:nvSpPr>
              <p:cNvPr id="97303" name="Text Box 6"/>
              <p:cNvSpPr txBox="1"/>
              <p:nvPr/>
            </p:nvSpPr>
            <p:spPr>
              <a:xfrm>
                <a:off x="1579" y="1258"/>
                <a:ext cx="383"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AB</a:t>
                </a:r>
                <a:endParaRPr lang="en-US" altLang="zh-CN" sz="2400" dirty="0">
                  <a:latin typeface="Times New Roman" panose="02020603050405020304" pitchFamily="18" charset="0"/>
                </a:endParaRPr>
              </a:p>
            </p:txBody>
          </p:sp>
          <p:grpSp>
            <p:nvGrpSpPr>
              <p:cNvPr id="97304" name="Group 7"/>
              <p:cNvGrpSpPr/>
              <p:nvPr/>
            </p:nvGrpSpPr>
            <p:grpSpPr>
              <a:xfrm>
                <a:off x="1338" y="1420"/>
                <a:ext cx="2305" cy="1596"/>
                <a:chOff x="1338" y="1420"/>
                <a:chExt cx="2305" cy="1596"/>
              </a:xfrm>
            </p:grpSpPr>
            <p:sp>
              <p:nvSpPr>
                <p:cNvPr id="97305" name="Rectangle 8"/>
                <p:cNvSpPr/>
                <p:nvPr/>
              </p:nvSpPr>
              <p:spPr>
                <a:xfrm>
                  <a:off x="3185" y="2690"/>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06" name="Rectangle 9"/>
                <p:cNvSpPr/>
                <p:nvPr/>
              </p:nvSpPr>
              <p:spPr>
                <a:xfrm>
                  <a:off x="2726" y="269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07" name="Rectangle 10"/>
                <p:cNvSpPr/>
                <p:nvPr/>
              </p:nvSpPr>
              <p:spPr>
                <a:xfrm>
                  <a:off x="2268" y="2690"/>
                  <a:ext cx="458"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2400" baseline="-30000" dirty="0">
                    <a:latin typeface="Times New Roman" panose="02020603050405020304" pitchFamily="18" charset="0"/>
                  </a:endParaRPr>
                </a:p>
              </p:txBody>
            </p:sp>
            <p:sp>
              <p:nvSpPr>
                <p:cNvPr id="97308" name="Rectangle 11"/>
                <p:cNvSpPr/>
                <p:nvPr/>
              </p:nvSpPr>
              <p:spPr>
                <a:xfrm>
                  <a:off x="1809" y="2690"/>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09" name="Rectangle 12"/>
                <p:cNvSpPr/>
                <p:nvPr/>
              </p:nvSpPr>
              <p:spPr>
                <a:xfrm>
                  <a:off x="3185" y="2364"/>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0" name="Rectangle 13"/>
                <p:cNvSpPr/>
                <p:nvPr/>
              </p:nvSpPr>
              <p:spPr>
                <a:xfrm>
                  <a:off x="2726" y="2364"/>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1" name="Rectangle 14"/>
                <p:cNvSpPr/>
                <p:nvPr/>
              </p:nvSpPr>
              <p:spPr>
                <a:xfrm>
                  <a:off x="2268" y="2364"/>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2" name="Rectangle 15"/>
                <p:cNvSpPr/>
                <p:nvPr/>
              </p:nvSpPr>
              <p:spPr>
                <a:xfrm>
                  <a:off x="1809" y="2364"/>
                  <a:ext cx="459"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3" name="Rectangle 16"/>
                <p:cNvSpPr/>
                <p:nvPr/>
              </p:nvSpPr>
              <p:spPr>
                <a:xfrm>
                  <a:off x="3185" y="203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4" name="Rectangle 17"/>
                <p:cNvSpPr/>
                <p:nvPr/>
              </p:nvSpPr>
              <p:spPr>
                <a:xfrm>
                  <a:off x="3185" y="174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15" name="Rectangle 18"/>
                <p:cNvSpPr/>
                <p:nvPr/>
              </p:nvSpPr>
              <p:spPr>
                <a:xfrm>
                  <a:off x="2726" y="2038"/>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2400" baseline="-30000" dirty="0">
                    <a:latin typeface="Times New Roman" panose="02020603050405020304" pitchFamily="18" charset="0"/>
                  </a:endParaRPr>
                </a:p>
              </p:txBody>
            </p:sp>
            <p:sp>
              <p:nvSpPr>
                <p:cNvPr id="97316" name="Rectangle 19"/>
                <p:cNvSpPr/>
                <p:nvPr/>
              </p:nvSpPr>
              <p:spPr>
                <a:xfrm>
                  <a:off x="2726" y="1748"/>
                  <a:ext cx="459" cy="326"/>
                </a:xfrm>
                <a:prstGeom prst="rect">
                  <a:avLst/>
                </a:prstGeom>
                <a:noFill/>
                <a:ln w="9525">
                  <a:noFill/>
                </a:ln>
              </p:spPr>
              <p:txBody>
                <a:bodyPr/>
                <a:p>
                  <a:pPr algn="ctr"/>
                  <a:r>
                    <a:rPr lang="en-US" altLang="zh-CN" sz="2400" dirty="0">
                      <a:latin typeface="Times New Roman" panose="02020603050405020304" pitchFamily="18" charset="0"/>
                    </a:rPr>
                    <a:t>0</a:t>
                  </a:r>
                  <a:endParaRPr lang="en-US" altLang="zh-CN" sz="2400" dirty="0">
                    <a:solidFill>
                      <a:srgbClr val="FF3300"/>
                    </a:solidFill>
                    <a:latin typeface="Times New Roman" panose="02020603050405020304" pitchFamily="18" charset="0"/>
                  </a:endParaRPr>
                </a:p>
              </p:txBody>
            </p:sp>
            <p:sp>
              <p:nvSpPr>
                <p:cNvPr id="97317" name="Rectangle 20"/>
                <p:cNvSpPr/>
                <p:nvPr/>
              </p:nvSpPr>
              <p:spPr>
                <a:xfrm>
                  <a:off x="2268" y="2038"/>
                  <a:ext cx="458"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2400" dirty="0">
                    <a:latin typeface="Times New Roman" panose="02020603050405020304" pitchFamily="18" charset="0"/>
                  </a:endParaRPr>
                </a:p>
              </p:txBody>
            </p:sp>
            <p:sp>
              <p:nvSpPr>
                <p:cNvPr id="97318" name="Rectangle 21"/>
                <p:cNvSpPr/>
                <p:nvPr/>
              </p:nvSpPr>
              <p:spPr>
                <a:xfrm>
                  <a:off x="1809" y="2038"/>
                  <a:ext cx="459" cy="326"/>
                </a:xfrm>
                <a:prstGeom prst="rect">
                  <a:avLst/>
                </a:prstGeom>
                <a:noFill/>
                <a:ln w="9525">
                  <a:noFill/>
                </a:ln>
              </p:spPr>
              <p:txBody>
                <a:bodyPr/>
                <a:p>
                  <a:pPr algn="ctr"/>
                  <a:r>
                    <a:rPr lang="en-US" altLang="zh-CN" sz="2400" dirty="0">
                      <a:latin typeface="Times New Roman" panose="02020603050405020304" pitchFamily="18" charset="0"/>
                    </a:rPr>
                    <a:t>1 </a:t>
                  </a:r>
                  <a:endParaRPr lang="en-US" altLang="zh-CN" sz="2400" dirty="0">
                    <a:latin typeface="Times New Roman" panose="02020603050405020304" pitchFamily="18" charset="0"/>
                  </a:endParaRPr>
                </a:p>
              </p:txBody>
            </p:sp>
            <p:sp>
              <p:nvSpPr>
                <p:cNvPr id="97319" name="Rectangle 22"/>
                <p:cNvSpPr/>
                <p:nvPr/>
              </p:nvSpPr>
              <p:spPr>
                <a:xfrm>
                  <a:off x="2268" y="1748"/>
                  <a:ext cx="458" cy="326"/>
                </a:xfrm>
                <a:prstGeom prst="rect">
                  <a:avLst/>
                </a:prstGeom>
                <a:noFill/>
                <a:ln w="9525">
                  <a:noFill/>
                </a:ln>
              </p:spPr>
              <p:txBody>
                <a:bodyPr/>
                <a:p>
                  <a:pPr algn="ctr"/>
                  <a:r>
                    <a:rPr lang="en-US" altLang="zh-CN" sz="2400" dirty="0">
                      <a:latin typeface="Times New Roman" panose="02020603050405020304" pitchFamily="18" charset="0"/>
                    </a:rPr>
                    <a:t>1</a:t>
                  </a:r>
                  <a:endParaRPr lang="en-US" altLang="zh-CN" sz="2400" baseline="-30000" dirty="0">
                    <a:latin typeface="Times New Roman" panose="02020603050405020304" pitchFamily="18" charset="0"/>
                  </a:endParaRPr>
                </a:p>
              </p:txBody>
            </p:sp>
            <p:sp>
              <p:nvSpPr>
                <p:cNvPr id="97320" name="Rectangle 23"/>
                <p:cNvSpPr/>
                <p:nvPr/>
              </p:nvSpPr>
              <p:spPr>
                <a:xfrm>
                  <a:off x="1809" y="1748"/>
                  <a:ext cx="459" cy="326"/>
                </a:xfrm>
                <a:prstGeom prst="rect">
                  <a:avLst/>
                </a:prstGeom>
                <a:noFill/>
                <a:ln w="9525">
                  <a:noFill/>
                </a:ln>
              </p:spPr>
              <p:txBody>
                <a:bodyPr/>
                <a:p>
                  <a:pPr algn="ctr"/>
                  <a:r>
                    <a:rPr lang="en-US" altLang="zh-CN" sz="2400" dirty="0">
                      <a:latin typeface="Times New Roman" panose="02020603050405020304" pitchFamily="18" charset="0"/>
                    </a:rPr>
                    <a:t>0 </a:t>
                  </a:r>
                  <a:endParaRPr lang="en-US" altLang="zh-CN" sz="2400" dirty="0">
                    <a:latin typeface="Times New Roman" panose="02020603050405020304" pitchFamily="18" charset="0"/>
                  </a:endParaRPr>
                </a:p>
              </p:txBody>
            </p:sp>
            <p:sp>
              <p:nvSpPr>
                <p:cNvPr id="97321" name="Line 24"/>
                <p:cNvSpPr/>
                <p:nvPr/>
              </p:nvSpPr>
              <p:spPr>
                <a:xfrm>
                  <a:off x="1809" y="1712"/>
                  <a:ext cx="1834" cy="0"/>
                </a:xfrm>
                <a:prstGeom prst="line">
                  <a:avLst/>
                </a:prstGeom>
                <a:ln w="12700" cap="sq" cmpd="sng">
                  <a:solidFill>
                    <a:schemeClr val="tx1"/>
                  </a:solidFill>
                  <a:prstDash val="solid"/>
                  <a:headEnd type="none" w="med" len="med"/>
                  <a:tailEnd type="none" w="med" len="med"/>
                </a:ln>
              </p:spPr>
            </p:sp>
            <p:sp>
              <p:nvSpPr>
                <p:cNvPr id="97322" name="Line 25"/>
                <p:cNvSpPr/>
                <p:nvPr/>
              </p:nvSpPr>
              <p:spPr>
                <a:xfrm>
                  <a:off x="1809" y="2038"/>
                  <a:ext cx="1834" cy="0"/>
                </a:xfrm>
                <a:prstGeom prst="line">
                  <a:avLst/>
                </a:prstGeom>
                <a:ln w="12700" cap="flat" cmpd="sng">
                  <a:solidFill>
                    <a:schemeClr val="tx1"/>
                  </a:solidFill>
                  <a:prstDash val="solid"/>
                  <a:headEnd type="none" w="med" len="med"/>
                  <a:tailEnd type="none" w="med" len="med"/>
                </a:ln>
              </p:spPr>
            </p:sp>
            <p:sp>
              <p:nvSpPr>
                <p:cNvPr id="97323" name="Line 26"/>
                <p:cNvSpPr/>
                <p:nvPr/>
              </p:nvSpPr>
              <p:spPr>
                <a:xfrm>
                  <a:off x="1809" y="3016"/>
                  <a:ext cx="1834" cy="0"/>
                </a:xfrm>
                <a:prstGeom prst="line">
                  <a:avLst/>
                </a:prstGeom>
                <a:ln w="12700" cap="sq" cmpd="sng">
                  <a:solidFill>
                    <a:schemeClr val="tx1"/>
                  </a:solidFill>
                  <a:prstDash val="solid"/>
                  <a:headEnd type="none" w="med" len="med"/>
                  <a:tailEnd type="none" w="med" len="med"/>
                </a:ln>
              </p:spPr>
            </p:sp>
            <p:sp>
              <p:nvSpPr>
                <p:cNvPr id="97324" name="Line 27"/>
                <p:cNvSpPr/>
                <p:nvPr/>
              </p:nvSpPr>
              <p:spPr>
                <a:xfrm>
                  <a:off x="1809" y="1712"/>
                  <a:ext cx="0" cy="1304"/>
                </a:xfrm>
                <a:prstGeom prst="line">
                  <a:avLst/>
                </a:prstGeom>
                <a:ln w="12700" cap="sq" cmpd="sng">
                  <a:solidFill>
                    <a:schemeClr val="tx1"/>
                  </a:solidFill>
                  <a:prstDash val="solid"/>
                  <a:headEnd type="none" w="med" len="med"/>
                  <a:tailEnd type="none" w="med" len="med"/>
                </a:ln>
              </p:spPr>
            </p:sp>
            <p:sp>
              <p:nvSpPr>
                <p:cNvPr id="97325" name="Line 28"/>
                <p:cNvSpPr/>
                <p:nvPr/>
              </p:nvSpPr>
              <p:spPr>
                <a:xfrm>
                  <a:off x="2268" y="1712"/>
                  <a:ext cx="0" cy="1304"/>
                </a:xfrm>
                <a:prstGeom prst="line">
                  <a:avLst/>
                </a:prstGeom>
                <a:ln w="12700" cap="flat" cmpd="sng">
                  <a:solidFill>
                    <a:schemeClr val="tx1"/>
                  </a:solidFill>
                  <a:prstDash val="solid"/>
                  <a:headEnd type="none" w="med" len="med"/>
                  <a:tailEnd type="none" w="med" len="med"/>
                </a:ln>
              </p:spPr>
            </p:sp>
            <p:sp>
              <p:nvSpPr>
                <p:cNvPr id="97326" name="Line 29"/>
                <p:cNvSpPr/>
                <p:nvPr/>
              </p:nvSpPr>
              <p:spPr>
                <a:xfrm>
                  <a:off x="3643" y="1712"/>
                  <a:ext cx="0" cy="1304"/>
                </a:xfrm>
                <a:prstGeom prst="line">
                  <a:avLst/>
                </a:prstGeom>
                <a:ln w="12700" cap="sq" cmpd="sng">
                  <a:solidFill>
                    <a:schemeClr val="tx1"/>
                  </a:solidFill>
                  <a:prstDash val="solid"/>
                  <a:headEnd type="none" w="med" len="med"/>
                  <a:tailEnd type="none" w="med" len="med"/>
                </a:ln>
              </p:spPr>
            </p:sp>
            <p:sp>
              <p:nvSpPr>
                <p:cNvPr id="97327" name="Line 30"/>
                <p:cNvSpPr/>
                <p:nvPr/>
              </p:nvSpPr>
              <p:spPr>
                <a:xfrm>
                  <a:off x="2726" y="1712"/>
                  <a:ext cx="0" cy="1304"/>
                </a:xfrm>
                <a:prstGeom prst="line">
                  <a:avLst/>
                </a:prstGeom>
                <a:ln w="12700" cap="flat" cmpd="sng">
                  <a:solidFill>
                    <a:schemeClr val="tx1"/>
                  </a:solidFill>
                  <a:prstDash val="solid"/>
                  <a:headEnd type="none" w="med" len="med"/>
                  <a:tailEnd type="none" w="med" len="med"/>
                </a:ln>
              </p:spPr>
            </p:sp>
            <p:sp>
              <p:nvSpPr>
                <p:cNvPr id="97328" name="Line 31"/>
                <p:cNvSpPr/>
                <p:nvPr/>
              </p:nvSpPr>
              <p:spPr>
                <a:xfrm>
                  <a:off x="3185" y="1712"/>
                  <a:ext cx="0" cy="1304"/>
                </a:xfrm>
                <a:prstGeom prst="line">
                  <a:avLst/>
                </a:prstGeom>
                <a:ln w="12700" cap="flat" cmpd="sng">
                  <a:solidFill>
                    <a:schemeClr val="tx1"/>
                  </a:solidFill>
                  <a:prstDash val="solid"/>
                  <a:headEnd type="none" w="med" len="med"/>
                  <a:tailEnd type="none" w="med" len="med"/>
                </a:ln>
              </p:spPr>
            </p:sp>
            <p:sp>
              <p:nvSpPr>
                <p:cNvPr id="97329" name="Line 32"/>
                <p:cNvSpPr/>
                <p:nvPr/>
              </p:nvSpPr>
              <p:spPr>
                <a:xfrm>
                  <a:off x="1809" y="2364"/>
                  <a:ext cx="1834" cy="0"/>
                </a:xfrm>
                <a:prstGeom prst="line">
                  <a:avLst/>
                </a:prstGeom>
                <a:ln w="12700" cap="flat" cmpd="sng">
                  <a:solidFill>
                    <a:schemeClr val="tx1"/>
                  </a:solidFill>
                  <a:prstDash val="solid"/>
                  <a:headEnd type="none" w="med" len="med"/>
                  <a:tailEnd type="none" w="med" len="med"/>
                </a:ln>
              </p:spPr>
            </p:sp>
            <p:sp>
              <p:nvSpPr>
                <p:cNvPr id="97330" name="Line 33"/>
                <p:cNvSpPr/>
                <p:nvPr/>
              </p:nvSpPr>
              <p:spPr>
                <a:xfrm>
                  <a:off x="1809" y="2690"/>
                  <a:ext cx="1834" cy="0"/>
                </a:xfrm>
                <a:prstGeom prst="line">
                  <a:avLst/>
                </a:prstGeom>
                <a:ln w="12700" cap="flat" cmpd="sng">
                  <a:solidFill>
                    <a:schemeClr val="tx1"/>
                  </a:solidFill>
                  <a:prstDash val="solid"/>
                  <a:headEnd type="none" w="med" len="med"/>
                  <a:tailEnd type="none" w="med" len="med"/>
                </a:ln>
              </p:spPr>
            </p:sp>
            <p:sp>
              <p:nvSpPr>
                <p:cNvPr id="97331" name="Line 34"/>
                <p:cNvSpPr/>
                <p:nvPr/>
              </p:nvSpPr>
              <p:spPr>
                <a:xfrm>
                  <a:off x="1568" y="1472"/>
                  <a:ext cx="240" cy="240"/>
                </a:xfrm>
                <a:prstGeom prst="line">
                  <a:avLst/>
                </a:prstGeom>
                <a:ln w="12700" cap="flat" cmpd="sng">
                  <a:solidFill>
                    <a:schemeClr val="tx1"/>
                  </a:solidFill>
                  <a:prstDash val="solid"/>
                  <a:headEnd type="none" w="med" len="med"/>
                  <a:tailEnd type="none" w="med" len="med"/>
                </a:ln>
              </p:spPr>
            </p:sp>
            <p:sp>
              <p:nvSpPr>
                <p:cNvPr id="97332" name="Text Box 35"/>
                <p:cNvSpPr txBox="1"/>
                <p:nvPr/>
              </p:nvSpPr>
              <p:spPr>
                <a:xfrm>
                  <a:off x="1866" y="1438"/>
                  <a:ext cx="308"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00</a:t>
                  </a:r>
                  <a:endParaRPr lang="en-US" altLang="zh-CN" sz="2400" dirty="0">
                    <a:latin typeface="Times New Roman" panose="02020603050405020304" pitchFamily="18" charset="0"/>
                  </a:endParaRPr>
                </a:p>
              </p:txBody>
            </p:sp>
            <p:sp>
              <p:nvSpPr>
                <p:cNvPr id="97333" name="Text Box 36"/>
                <p:cNvSpPr txBox="1"/>
                <p:nvPr/>
              </p:nvSpPr>
              <p:spPr>
                <a:xfrm>
                  <a:off x="2346" y="1429"/>
                  <a:ext cx="308"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01</a:t>
                  </a:r>
                  <a:endParaRPr lang="en-US" altLang="zh-CN" sz="2400" dirty="0">
                    <a:latin typeface="Times New Roman" panose="02020603050405020304" pitchFamily="18" charset="0"/>
                  </a:endParaRPr>
                </a:p>
              </p:txBody>
            </p:sp>
            <p:sp>
              <p:nvSpPr>
                <p:cNvPr id="97334" name="Text Box 37"/>
                <p:cNvSpPr txBox="1"/>
                <p:nvPr/>
              </p:nvSpPr>
              <p:spPr>
                <a:xfrm>
                  <a:off x="2805" y="1432"/>
                  <a:ext cx="308"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97335" name="Text Box 38"/>
                <p:cNvSpPr txBox="1"/>
                <p:nvPr/>
              </p:nvSpPr>
              <p:spPr>
                <a:xfrm>
                  <a:off x="3250" y="1420"/>
                  <a:ext cx="308" cy="288"/>
                </a:xfrm>
                <a:prstGeom prst="rect">
                  <a:avLst/>
                </a:prstGeom>
                <a:noFill/>
                <a:ln w="9525">
                  <a:noFill/>
                </a:ln>
              </p:spPr>
              <p:txBody>
                <a:bodyPr wrap="none">
                  <a:spAutoFit/>
                </a:bodyPr>
                <a:p>
                  <a:pPr>
                    <a:spcBef>
                      <a:spcPct val="50000"/>
                    </a:spcBef>
                  </a:pPr>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97336" name="Text Box 39"/>
                <p:cNvSpPr txBox="1"/>
                <p:nvPr/>
              </p:nvSpPr>
              <p:spPr>
                <a:xfrm>
                  <a:off x="1338" y="1498"/>
                  <a:ext cx="384"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CD</a:t>
                  </a:r>
                  <a:endParaRPr lang="en-US" altLang="zh-CN" sz="2400" dirty="0">
                    <a:latin typeface="Times New Roman" panose="02020603050405020304" pitchFamily="18" charset="0"/>
                  </a:endParaRPr>
                </a:p>
              </p:txBody>
            </p:sp>
            <p:sp>
              <p:nvSpPr>
                <p:cNvPr id="97337" name="Text Box 40"/>
                <p:cNvSpPr txBox="1"/>
                <p:nvPr/>
              </p:nvSpPr>
              <p:spPr>
                <a:xfrm>
                  <a:off x="1482" y="1738"/>
                  <a:ext cx="336"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00</a:t>
                  </a:r>
                  <a:endParaRPr lang="en-US" altLang="zh-CN" sz="2400" dirty="0">
                    <a:latin typeface="Times New Roman" panose="02020603050405020304" pitchFamily="18" charset="0"/>
                  </a:endParaRPr>
                </a:p>
              </p:txBody>
            </p:sp>
            <p:sp>
              <p:nvSpPr>
                <p:cNvPr id="97338" name="Text Box 41"/>
                <p:cNvSpPr txBox="1"/>
                <p:nvPr/>
              </p:nvSpPr>
              <p:spPr>
                <a:xfrm>
                  <a:off x="1491" y="2074"/>
                  <a:ext cx="384"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01</a:t>
                  </a:r>
                  <a:endParaRPr lang="en-US" altLang="zh-CN" sz="2400" dirty="0">
                    <a:latin typeface="Times New Roman" panose="02020603050405020304" pitchFamily="18" charset="0"/>
                  </a:endParaRPr>
                </a:p>
              </p:txBody>
            </p:sp>
            <p:sp>
              <p:nvSpPr>
                <p:cNvPr id="97339" name="Text Box 42"/>
                <p:cNvSpPr txBox="1"/>
                <p:nvPr/>
              </p:nvSpPr>
              <p:spPr>
                <a:xfrm>
                  <a:off x="1491" y="2410"/>
                  <a:ext cx="480"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97340" name="Text Box 43"/>
                <p:cNvSpPr txBox="1"/>
                <p:nvPr/>
              </p:nvSpPr>
              <p:spPr>
                <a:xfrm>
                  <a:off x="1473" y="2710"/>
                  <a:ext cx="384" cy="288"/>
                </a:xfrm>
                <a:prstGeom prst="rect">
                  <a:avLst/>
                </a:prstGeom>
                <a:noFill/>
                <a:ln w="9525">
                  <a:noFill/>
                </a:ln>
              </p:spPr>
              <p:txBody>
                <a:bodyPr>
                  <a:spAutoFit/>
                </a:bodyPr>
                <a:p>
                  <a:pPr>
                    <a:spcBef>
                      <a:spcPct val="50000"/>
                    </a:spcBef>
                  </a:pPr>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grpSp>
        </p:grpSp>
        <p:sp>
          <p:nvSpPr>
            <p:cNvPr id="97288" name="AutoShape 44"/>
            <p:cNvSpPr/>
            <p:nvPr/>
          </p:nvSpPr>
          <p:spPr>
            <a:xfrm>
              <a:off x="1927" y="2069"/>
              <a:ext cx="681" cy="545"/>
            </a:xfrm>
            <a:prstGeom prst="roundRect">
              <a:avLst>
                <a:gd name="adj" fmla="val 16667"/>
              </a:avLst>
            </a:prstGeom>
            <a:noFill/>
            <a:ln w="9525" cap="flat" cmpd="sng">
              <a:solidFill>
                <a:srgbClr val="FF2800"/>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97289" name="AutoShape 45"/>
            <p:cNvSpPr/>
            <p:nvPr/>
          </p:nvSpPr>
          <p:spPr>
            <a:xfrm rot="-5400000">
              <a:off x="2789" y="2250"/>
              <a:ext cx="1224" cy="227"/>
            </a:xfrm>
            <a:prstGeom prst="flowChartTerminator">
              <a:avLst/>
            </a:prstGeom>
            <a:noFill/>
            <a:ln w="9525" cap="flat" cmpd="sng">
              <a:solidFill>
                <a:schemeClr val="accent2"/>
              </a:solidFill>
              <a:prstDash val="solid"/>
              <a:miter/>
              <a:headEnd type="none" w="med" len="med"/>
              <a:tailEnd type="none" w="med" len="med"/>
            </a:ln>
          </p:spPr>
          <p:txBody>
            <a:bodyPr anchor="ctr" anchorCtr="0">
              <a:spAutoFit/>
            </a:bodyPr>
            <a:p>
              <a:endParaRPr lang="zh-CN" altLang="en-US" dirty="0">
                <a:latin typeface="Times New Roman" panose="02020603050405020304" pitchFamily="18" charset="0"/>
              </a:endParaRPr>
            </a:p>
          </p:txBody>
        </p:sp>
        <p:sp>
          <p:nvSpPr>
            <p:cNvPr id="97290" name="AutoShape 46"/>
            <p:cNvSpPr/>
            <p:nvPr/>
          </p:nvSpPr>
          <p:spPr>
            <a:xfrm>
              <a:off x="2835" y="2432"/>
              <a:ext cx="681" cy="545"/>
            </a:xfrm>
            <a:prstGeom prst="roundRect">
              <a:avLst>
                <a:gd name="adj" fmla="val 16667"/>
              </a:avLst>
            </a:prstGeom>
            <a:noFill/>
            <a:ln w="9525" cap="flat" cmpd="sng">
              <a:solidFill>
                <a:schemeClr val="folHlink"/>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97291" name="Group 47"/>
            <p:cNvGrpSpPr/>
            <p:nvPr/>
          </p:nvGrpSpPr>
          <p:grpSpPr>
            <a:xfrm>
              <a:off x="3198" y="2976"/>
              <a:ext cx="1088" cy="334"/>
              <a:chOff x="3198" y="2976"/>
              <a:chExt cx="1088" cy="334"/>
            </a:xfrm>
          </p:grpSpPr>
          <p:sp>
            <p:nvSpPr>
              <p:cNvPr id="97301" name="Line 48"/>
              <p:cNvSpPr/>
              <p:nvPr/>
            </p:nvSpPr>
            <p:spPr>
              <a:xfrm>
                <a:off x="3198" y="2976"/>
                <a:ext cx="680" cy="182"/>
              </a:xfrm>
              <a:prstGeom prst="line">
                <a:avLst/>
              </a:prstGeom>
              <a:ln w="19050" cap="flat" cmpd="sng">
                <a:solidFill>
                  <a:schemeClr val="folHlink"/>
                </a:solidFill>
                <a:prstDash val="solid"/>
                <a:headEnd type="none" w="med" len="med"/>
                <a:tailEnd type="none" w="med" len="med"/>
              </a:ln>
            </p:spPr>
          </p:sp>
          <p:sp>
            <p:nvSpPr>
              <p:cNvPr id="97302" name="Text Box 49"/>
              <p:cNvSpPr txBox="1"/>
              <p:nvPr/>
            </p:nvSpPr>
            <p:spPr>
              <a:xfrm>
                <a:off x="3878" y="3022"/>
                <a:ext cx="408" cy="288"/>
              </a:xfrm>
              <a:prstGeom prst="rect">
                <a:avLst/>
              </a:prstGeom>
              <a:noFill/>
              <a:ln w="19050">
                <a:noFill/>
              </a:ln>
            </p:spPr>
            <p:txBody>
              <a:bodyPr>
                <a:spAutoFit/>
              </a:bodyPr>
              <a:p>
                <a:pPr eaLnBrk="0" hangingPunct="0">
                  <a:spcBef>
                    <a:spcPct val="50000"/>
                  </a:spcBef>
                </a:pPr>
                <a:r>
                  <a:rPr lang="en-US" altLang="zh-CN" sz="2400" dirty="0">
                    <a:solidFill>
                      <a:schemeClr val="hlink"/>
                    </a:solidFill>
                    <a:latin typeface="Arial" panose="020B0604020202020204" pitchFamily="34" charset="0"/>
                  </a:rPr>
                  <a:t>AC</a:t>
                </a:r>
                <a:endParaRPr lang="en-US" altLang="zh-CN" sz="2400" dirty="0">
                  <a:solidFill>
                    <a:schemeClr val="hlink"/>
                  </a:solidFill>
                  <a:latin typeface="Arial" panose="020B0604020202020204" pitchFamily="34" charset="0"/>
                </a:endParaRPr>
              </a:p>
            </p:txBody>
          </p:sp>
        </p:grpSp>
        <p:grpSp>
          <p:nvGrpSpPr>
            <p:cNvPr id="97292" name="Group 50"/>
            <p:cNvGrpSpPr/>
            <p:nvPr/>
          </p:nvGrpSpPr>
          <p:grpSpPr>
            <a:xfrm>
              <a:off x="868" y="1842"/>
              <a:ext cx="1059" cy="288"/>
              <a:chOff x="868" y="1842"/>
              <a:chExt cx="1059" cy="288"/>
            </a:xfrm>
          </p:grpSpPr>
          <p:sp>
            <p:nvSpPr>
              <p:cNvPr id="97298" name="Line 51"/>
              <p:cNvSpPr/>
              <p:nvPr/>
            </p:nvSpPr>
            <p:spPr>
              <a:xfrm flipH="1" flipV="1">
                <a:off x="1202" y="1979"/>
                <a:ext cx="725" cy="136"/>
              </a:xfrm>
              <a:prstGeom prst="line">
                <a:avLst/>
              </a:prstGeom>
              <a:ln w="19050" cap="flat" cmpd="sng">
                <a:solidFill>
                  <a:srgbClr val="FF2800"/>
                </a:solidFill>
                <a:prstDash val="solid"/>
                <a:headEnd type="none" w="med" len="med"/>
                <a:tailEnd type="none" w="med" len="med"/>
              </a:ln>
            </p:spPr>
          </p:sp>
          <p:sp>
            <p:nvSpPr>
              <p:cNvPr id="97299" name="Text Box 52"/>
              <p:cNvSpPr txBox="1"/>
              <p:nvPr/>
            </p:nvSpPr>
            <p:spPr>
              <a:xfrm>
                <a:off x="868" y="1842"/>
                <a:ext cx="408" cy="288"/>
              </a:xfrm>
              <a:prstGeom prst="rect">
                <a:avLst/>
              </a:prstGeom>
              <a:noFill/>
              <a:ln w="19050">
                <a:noFill/>
              </a:ln>
            </p:spPr>
            <p:txBody>
              <a:bodyPr>
                <a:spAutoFit/>
              </a:bodyPr>
              <a:p>
                <a:pPr eaLnBrk="0" hangingPunct="0">
                  <a:spcBef>
                    <a:spcPct val="50000"/>
                  </a:spcBef>
                </a:pPr>
                <a:r>
                  <a:rPr lang="en-US" altLang="zh-CN" sz="2400" dirty="0">
                    <a:solidFill>
                      <a:srgbClr val="CC3300"/>
                    </a:solidFill>
                    <a:latin typeface="Arial" panose="020B0604020202020204" pitchFamily="34" charset="0"/>
                  </a:rPr>
                  <a:t>AD</a:t>
                </a:r>
                <a:endParaRPr lang="en-US" altLang="zh-CN" sz="2400" dirty="0">
                  <a:solidFill>
                    <a:srgbClr val="CC3300"/>
                  </a:solidFill>
                  <a:latin typeface="Arial" panose="020B0604020202020204" pitchFamily="34" charset="0"/>
                </a:endParaRPr>
              </a:p>
            </p:txBody>
          </p:sp>
          <p:sp>
            <p:nvSpPr>
              <p:cNvPr id="97300" name="Line 53"/>
              <p:cNvSpPr/>
              <p:nvPr/>
            </p:nvSpPr>
            <p:spPr>
              <a:xfrm>
                <a:off x="922" y="1882"/>
                <a:ext cx="136" cy="0"/>
              </a:xfrm>
              <a:prstGeom prst="line">
                <a:avLst/>
              </a:prstGeom>
              <a:ln w="19050" cap="flat" cmpd="sng">
                <a:solidFill>
                  <a:srgbClr val="FF2800"/>
                </a:solidFill>
                <a:prstDash val="solid"/>
                <a:headEnd type="none" w="med" len="med"/>
                <a:tailEnd type="none" w="med" len="med"/>
              </a:ln>
            </p:spPr>
          </p:sp>
        </p:grpSp>
        <p:grpSp>
          <p:nvGrpSpPr>
            <p:cNvPr id="97293" name="Group 54"/>
            <p:cNvGrpSpPr/>
            <p:nvPr/>
          </p:nvGrpSpPr>
          <p:grpSpPr>
            <a:xfrm>
              <a:off x="3515" y="1752"/>
              <a:ext cx="862" cy="288"/>
              <a:chOff x="3515" y="1752"/>
              <a:chExt cx="862" cy="288"/>
            </a:xfrm>
          </p:grpSpPr>
          <p:sp>
            <p:nvSpPr>
              <p:cNvPr id="97294" name="Text Box 55"/>
              <p:cNvSpPr txBox="1"/>
              <p:nvPr/>
            </p:nvSpPr>
            <p:spPr>
              <a:xfrm>
                <a:off x="3923" y="1752"/>
                <a:ext cx="454" cy="288"/>
              </a:xfrm>
              <a:prstGeom prst="rect">
                <a:avLst/>
              </a:prstGeom>
              <a:noFill/>
              <a:ln w="19050">
                <a:noFill/>
              </a:ln>
            </p:spPr>
            <p:txBody>
              <a:bodyPr>
                <a:spAutoFit/>
              </a:bodyPr>
              <a:p>
                <a:pPr eaLnBrk="0" hangingPunct="0">
                  <a:spcBef>
                    <a:spcPct val="50000"/>
                  </a:spcBef>
                </a:pPr>
                <a:r>
                  <a:rPr lang="en-US" altLang="zh-CN" sz="2400" dirty="0">
                    <a:solidFill>
                      <a:schemeClr val="accent2"/>
                    </a:solidFill>
                    <a:latin typeface="Arial" panose="020B0604020202020204" pitchFamily="34" charset="0"/>
                  </a:rPr>
                  <a:t>AB</a:t>
                </a:r>
                <a:endParaRPr lang="en-US" altLang="zh-CN" sz="2400" dirty="0">
                  <a:solidFill>
                    <a:schemeClr val="accent2"/>
                  </a:solidFill>
                  <a:latin typeface="Arial" panose="020B0604020202020204" pitchFamily="34" charset="0"/>
                </a:endParaRPr>
              </a:p>
            </p:txBody>
          </p:sp>
          <p:grpSp>
            <p:nvGrpSpPr>
              <p:cNvPr id="97295" name="Group 56"/>
              <p:cNvGrpSpPr/>
              <p:nvPr/>
            </p:nvGrpSpPr>
            <p:grpSpPr>
              <a:xfrm>
                <a:off x="3515" y="1768"/>
                <a:ext cx="726" cy="120"/>
                <a:chOff x="3515" y="1768"/>
                <a:chExt cx="726" cy="120"/>
              </a:xfrm>
            </p:grpSpPr>
            <p:sp>
              <p:nvSpPr>
                <p:cNvPr id="97296" name="Line 57"/>
                <p:cNvSpPr/>
                <p:nvPr/>
              </p:nvSpPr>
              <p:spPr>
                <a:xfrm>
                  <a:off x="3515" y="1888"/>
                  <a:ext cx="408" cy="0"/>
                </a:xfrm>
                <a:prstGeom prst="line">
                  <a:avLst/>
                </a:prstGeom>
                <a:ln w="19050" cap="flat" cmpd="sng">
                  <a:solidFill>
                    <a:schemeClr val="accent2"/>
                  </a:solidFill>
                  <a:prstDash val="solid"/>
                  <a:headEnd type="none" w="med" len="med"/>
                  <a:tailEnd type="none" w="med" len="med"/>
                </a:ln>
              </p:spPr>
            </p:sp>
            <p:sp>
              <p:nvSpPr>
                <p:cNvPr id="97297" name="Line 58"/>
                <p:cNvSpPr/>
                <p:nvPr/>
              </p:nvSpPr>
              <p:spPr>
                <a:xfrm>
                  <a:off x="4105" y="1768"/>
                  <a:ext cx="136" cy="0"/>
                </a:xfrm>
                <a:prstGeom prst="line">
                  <a:avLst/>
                </a:prstGeom>
                <a:ln w="19050" cap="flat" cmpd="sng">
                  <a:solidFill>
                    <a:schemeClr val="accent2"/>
                  </a:solidFill>
                  <a:prstDash val="solid"/>
                  <a:headEnd type="none" w="med" len="med"/>
                  <a:tailEnd type="none" w="med" len="med"/>
                </a:ln>
              </p:spPr>
            </p:sp>
          </p:grpSp>
        </p:grpSp>
      </p:grpSp>
      <p:sp>
        <p:nvSpPr>
          <p:cNvPr id="143419" name="Text Box 59"/>
          <p:cNvSpPr txBox="1"/>
          <p:nvPr/>
        </p:nvSpPr>
        <p:spPr>
          <a:xfrm>
            <a:off x="6194425" y="1450975"/>
            <a:ext cx="2209800" cy="3673475"/>
          </a:xfrm>
          <a:prstGeom prst="rect">
            <a:avLst/>
          </a:prstGeom>
          <a:solidFill>
            <a:srgbClr val="33CCCC"/>
          </a:solidFill>
          <a:ln w="9525" cap="flat" cmpd="sng">
            <a:solidFill>
              <a:srgbClr val="FFFF00"/>
            </a:solidFill>
            <a:prstDash val="solid"/>
            <a:miter/>
            <a:headEnd type="none" w="med" len="med"/>
            <a:tailEnd type="none" w="med" len="med"/>
          </a:ln>
        </p:spPr>
        <p:txBody>
          <a:bodyPr lIns="90000" tIns="46800" rIns="90000" bIns="46800">
            <a:spAutoFit/>
          </a:bodyPr>
          <a:p>
            <a:pPr>
              <a:spcBef>
                <a:spcPct val="50000"/>
              </a:spcBef>
            </a:pPr>
            <a:r>
              <a:rPr lang="zh-CN" altLang="en-US" sz="2600" dirty="0">
                <a:solidFill>
                  <a:schemeClr val="bg1"/>
                </a:solidFill>
                <a:latin typeface="Times New Roman" panose="02020603050405020304" pitchFamily="18" charset="0"/>
                <a:ea typeface="楷体_GB2312" pitchFamily="49" charset="-122"/>
              </a:rPr>
              <a:t>在函数卡诺图中，任何一个</a:t>
            </a:r>
            <a:r>
              <a:rPr lang="en-US" altLang="zh-CN" sz="2600" dirty="0">
                <a:solidFill>
                  <a:schemeClr val="bg1"/>
                </a:solidFill>
                <a:latin typeface="Times New Roman" panose="02020603050405020304" pitchFamily="18" charset="0"/>
                <a:ea typeface="楷体_GB2312" pitchFamily="49" charset="-122"/>
              </a:rPr>
              <a:t>1</a:t>
            </a:r>
            <a:r>
              <a:rPr lang="zh-CN" altLang="en-US" sz="2600" dirty="0">
                <a:solidFill>
                  <a:schemeClr val="bg1"/>
                </a:solidFill>
                <a:latin typeface="Times New Roman" panose="02020603050405020304" pitchFamily="18" charset="0"/>
                <a:ea typeface="楷体_GB2312" pitchFamily="49" charset="-122"/>
              </a:rPr>
              <a:t>方格所对应的最小项或者卡诺圈中的</a:t>
            </a:r>
            <a:r>
              <a:rPr lang="en-US" altLang="zh-CN" sz="2600" dirty="0">
                <a:solidFill>
                  <a:schemeClr val="bg1"/>
                </a:solidFill>
                <a:latin typeface="Times New Roman" panose="02020603050405020304" pitchFamily="18" charset="0"/>
                <a:ea typeface="楷体_GB2312" pitchFamily="49" charset="-122"/>
              </a:rPr>
              <a:t>2</a:t>
            </a:r>
            <a:r>
              <a:rPr lang="en-US" altLang="zh-CN" sz="2600" baseline="30000" dirty="0">
                <a:solidFill>
                  <a:schemeClr val="bg1"/>
                </a:solidFill>
                <a:latin typeface="Times New Roman" panose="02020603050405020304" pitchFamily="18" charset="0"/>
                <a:ea typeface="楷体_GB2312" pitchFamily="49" charset="-122"/>
              </a:rPr>
              <a:t>m</a:t>
            </a:r>
            <a:r>
              <a:rPr lang="zh-CN" altLang="en-US" sz="2600" dirty="0">
                <a:solidFill>
                  <a:schemeClr val="bg1"/>
                </a:solidFill>
                <a:latin typeface="Times New Roman" panose="02020603050405020304" pitchFamily="18" charset="0"/>
                <a:ea typeface="楷体_GB2312" pitchFamily="49" charset="-122"/>
              </a:rPr>
              <a:t>个</a:t>
            </a:r>
            <a:r>
              <a:rPr lang="en-US" altLang="zh-CN" sz="2600" dirty="0">
                <a:solidFill>
                  <a:schemeClr val="bg1"/>
                </a:solidFill>
                <a:latin typeface="Times New Roman" panose="02020603050405020304" pitchFamily="18" charset="0"/>
                <a:ea typeface="楷体_GB2312" pitchFamily="49" charset="-122"/>
              </a:rPr>
              <a:t>1</a:t>
            </a:r>
            <a:r>
              <a:rPr lang="zh-CN" altLang="en-US" sz="2600" dirty="0">
                <a:solidFill>
                  <a:schemeClr val="bg1"/>
                </a:solidFill>
                <a:latin typeface="Times New Roman" panose="02020603050405020304" pitchFamily="18" charset="0"/>
                <a:ea typeface="楷体_GB2312" pitchFamily="49" charset="-122"/>
              </a:rPr>
              <a:t>方格所对应的“与”项都是函数的蕴涵项。 </a:t>
            </a:r>
            <a:endParaRPr lang="zh-CN" altLang="en-US" sz="2600" dirty="0">
              <a:solidFill>
                <a:schemeClr val="bg1"/>
              </a:solidFill>
              <a:latin typeface="Times New Roman" panose="02020603050405020304" pitchFamily="18" charset="0"/>
              <a:ea typeface="楷体_GB2312" pitchFamily="49" charset="-122"/>
            </a:endParaRPr>
          </a:p>
        </p:txBody>
      </p:sp>
      <p:sp>
        <p:nvSpPr>
          <p:cNvPr id="143420" name="Text Box 60"/>
          <p:cNvSpPr txBox="1"/>
          <p:nvPr/>
        </p:nvSpPr>
        <p:spPr>
          <a:xfrm>
            <a:off x="6400800" y="1371600"/>
            <a:ext cx="2209800" cy="4070350"/>
          </a:xfrm>
          <a:prstGeom prst="rect">
            <a:avLst/>
          </a:prstGeom>
          <a:solidFill>
            <a:srgbClr val="33CCCC"/>
          </a:solidFill>
          <a:ln w="9525" cap="flat" cmpd="sng">
            <a:solidFill>
              <a:srgbClr val="FFFF00"/>
            </a:solidFill>
            <a:prstDash val="solid"/>
            <a:miter/>
            <a:headEnd type="none" w="med" len="med"/>
            <a:tailEnd type="none" w="med" len="med"/>
          </a:ln>
        </p:spPr>
        <p:txBody>
          <a:bodyPr lIns="90000" tIns="46800" rIns="90000" bIns="46800">
            <a:spAutoFit/>
          </a:bodyPr>
          <a:p>
            <a:r>
              <a:rPr lang="zh-CN" altLang="en-US" sz="2600" dirty="0">
                <a:solidFill>
                  <a:schemeClr val="bg1"/>
                </a:solidFill>
                <a:latin typeface="Times New Roman" panose="02020603050405020304" pitchFamily="18" charset="0"/>
                <a:ea typeface="楷体_GB2312" pitchFamily="49" charset="-122"/>
              </a:rPr>
              <a:t>在函数卡诺图中，按照最小项合并规律，如果某个卡诺圈不可能被其他更大的卡诺圈包含，那么，该卡诺圈所对应的“与”项为质蕴涵项。</a:t>
            </a:r>
            <a:r>
              <a:rPr lang="zh-CN" altLang="en-US" sz="1800" dirty="0">
                <a:latin typeface="Garamond" panose="02020404030301010803" pitchFamily="18" charset="0"/>
              </a:rPr>
              <a:t> </a:t>
            </a:r>
            <a:endParaRPr lang="zh-CN" altLang="en-US" sz="1800" dirty="0">
              <a:latin typeface="Garamond" panose="02020404030301010803" pitchFamily="18" charset="0"/>
            </a:endParaRPr>
          </a:p>
        </p:txBody>
      </p:sp>
      <p:sp>
        <p:nvSpPr>
          <p:cNvPr id="143421" name="Text Box 61"/>
          <p:cNvSpPr txBox="1"/>
          <p:nvPr/>
        </p:nvSpPr>
        <p:spPr>
          <a:xfrm>
            <a:off x="6629400" y="1524000"/>
            <a:ext cx="2209800" cy="4070350"/>
          </a:xfrm>
          <a:prstGeom prst="rect">
            <a:avLst/>
          </a:prstGeom>
          <a:solidFill>
            <a:srgbClr val="33CCCC"/>
          </a:solidFill>
          <a:ln w="9525" cap="flat" cmpd="sng">
            <a:solidFill>
              <a:srgbClr val="FFFF00"/>
            </a:solidFill>
            <a:prstDash val="solid"/>
            <a:miter/>
            <a:headEnd type="none" w="med" len="med"/>
            <a:tailEnd type="none" w="med" len="med"/>
          </a:ln>
        </p:spPr>
        <p:txBody>
          <a:bodyPr lIns="90000" tIns="46800" rIns="90000" bIns="46800">
            <a:spAutoFit/>
          </a:bodyPr>
          <a:p>
            <a:pPr algn="just">
              <a:spcBef>
                <a:spcPct val="50000"/>
              </a:spcBef>
            </a:pPr>
            <a:r>
              <a:rPr lang="zh-CN" altLang="en-US" sz="2600" dirty="0">
                <a:solidFill>
                  <a:schemeClr val="bg1"/>
                </a:solidFill>
                <a:latin typeface="Times New Roman" panose="02020603050405020304" pitchFamily="18" charset="0"/>
                <a:ea typeface="楷体_GB2312" pitchFamily="49" charset="-122"/>
              </a:rPr>
              <a:t>在函数卡诺图中，若某个卡诺圈包含了不可能被任何其他卡诺圈包含的</a:t>
            </a:r>
            <a:r>
              <a:rPr lang="en-US" altLang="zh-CN" sz="2600" dirty="0">
                <a:solidFill>
                  <a:schemeClr val="bg1"/>
                </a:solidFill>
                <a:latin typeface="Times New Roman" panose="02020603050405020304" pitchFamily="18" charset="0"/>
                <a:ea typeface="楷体_GB2312" pitchFamily="49" charset="-122"/>
              </a:rPr>
              <a:t>1</a:t>
            </a:r>
            <a:r>
              <a:rPr lang="zh-CN" altLang="en-US" sz="2600" dirty="0">
                <a:solidFill>
                  <a:schemeClr val="bg1"/>
                </a:solidFill>
                <a:latin typeface="Times New Roman" panose="02020603050405020304" pitchFamily="18" charset="0"/>
                <a:ea typeface="楷体_GB2312" pitchFamily="49" charset="-122"/>
              </a:rPr>
              <a:t>方格，那么，该卡诺圈所对应的“与”项为必要质蕴涵项。 </a:t>
            </a:r>
            <a:endParaRPr lang="zh-CN" altLang="en-US" sz="2600" dirty="0">
              <a:solidFill>
                <a:schemeClr val="bg1"/>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43419"/>
                                        </p:tgtEl>
                                        <p:attrNameLst>
                                          <p:attrName>style.visibility</p:attrName>
                                        </p:attrNameLst>
                                      </p:cBhvr>
                                      <p:to>
                                        <p:strVal val="visible"/>
                                      </p:to>
                                    </p:set>
                                    <p:animEffect transition="in" filter="box(in)">
                                      <p:cBhvr>
                                        <p:cTn id="11" dur="500"/>
                                        <p:tgtEl>
                                          <p:spTgt spid="14341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3420"/>
                                        </p:tgtEl>
                                        <p:attrNameLst>
                                          <p:attrName>style.visibility</p:attrName>
                                        </p:attrNameLst>
                                      </p:cBhvr>
                                      <p:to>
                                        <p:strVal val="visible"/>
                                      </p:to>
                                    </p:set>
                                    <p:animEffect transition="in" filter="box(in)">
                                      <p:cBhvr>
                                        <p:cTn id="16" dur="500"/>
                                        <p:tgtEl>
                                          <p:spTgt spid="14342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3421"/>
                                        </p:tgtEl>
                                        <p:attrNameLst>
                                          <p:attrName>style.visibility</p:attrName>
                                        </p:attrNameLst>
                                      </p:cBhvr>
                                      <p:to>
                                        <p:strVal val="visible"/>
                                      </p:to>
                                    </p:set>
                                    <p:animEffect transition="in" filter="box(in)">
                                      <p:cBhvr>
                                        <p:cTn id="21" dur="500"/>
                                        <p:tgtEl>
                                          <p:spTgt spid="14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9" grpId="0" animBg="1"/>
      <p:bldP spid="143420" grpId="0" animBg="1"/>
      <p:bldP spid="1434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1298575" y="630238"/>
            <a:ext cx="6251575" cy="519112"/>
          </a:xfrm>
          <a:prstGeom prst="rect">
            <a:avLst/>
          </a:prstGeom>
          <a:noFill/>
          <a:ln w="9525">
            <a:noFill/>
          </a:ln>
        </p:spPr>
        <p:txBody>
          <a:bodyPr wrap="none">
            <a:spAutoFit/>
          </a:bodyPr>
          <a:p>
            <a:r>
              <a:rPr lang="zh-CN" altLang="en-US" b="1" dirty="0">
                <a:latin typeface="Times New Roman" panose="02020603050405020304" pitchFamily="18" charset="0"/>
              </a:rPr>
              <a:t>用卡诺图化简逻辑函数的一般步骤为：</a:t>
            </a:r>
            <a:endParaRPr lang="zh-CN" altLang="en-US" b="1" dirty="0">
              <a:latin typeface="Times New Roman" panose="02020603050405020304" pitchFamily="18" charset="0"/>
            </a:endParaRPr>
          </a:p>
        </p:txBody>
      </p:sp>
      <p:sp>
        <p:nvSpPr>
          <p:cNvPr id="55299" name="Text Box 3"/>
          <p:cNvSpPr txBox="1"/>
          <p:nvPr/>
        </p:nvSpPr>
        <p:spPr>
          <a:xfrm>
            <a:off x="0" y="1387475"/>
            <a:ext cx="4797425" cy="519113"/>
          </a:xfrm>
          <a:prstGeom prst="rect">
            <a:avLst/>
          </a:prstGeom>
          <a:noFill/>
          <a:ln w="9525">
            <a:noFill/>
          </a:ln>
        </p:spPr>
        <p:txBody>
          <a:bodyPr wrap="none">
            <a:spAutoFit/>
          </a:bodyPr>
          <a:p>
            <a:r>
              <a:rPr lang="zh-CN" altLang="en-US" b="1" dirty="0">
                <a:solidFill>
                  <a:srgbClr val="3333FF"/>
                </a:solidFill>
                <a:latin typeface="Times New Roman" panose="02020603050405020304" pitchFamily="18" charset="0"/>
              </a:rPr>
              <a:t>第一步：</a:t>
            </a:r>
            <a:r>
              <a:rPr lang="zh-CN" altLang="en-US" dirty="0">
                <a:latin typeface="Times New Roman" panose="02020603050405020304" pitchFamily="18" charset="0"/>
              </a:rPr>
              <a:t>作出函数的卡诺图；</a:t>
            </a:r>
            <a:endParaRPr lang="zh-CN" altLang="en-US" dirty="0">
              <a:latin typeface="Times New Roman" panose="02020603050405020304" pitchFamily="18" charset="0"/>
            </a:endParaRPr>
          </a:p>
        </p:txBody>
      </p:sp>
      <p:sp>
        <p:nvSpPr>
          <p:cNvPr id="55300" name="Text Box 4"/>
          <p:cNvSpPr txBox="1"/>
          <p:nvPr/>
        </p:nvSpPr>
        <p:spPr>
          <a:xfrm>
            <a:off x="0" y="2155825"/>
            <a:ext cx="7918450" cy="561975"/>
          </a:xfrm>
          <a:prstGeom prst="rect">
            <a:avLst/>
          </a:prstGeom>
          <a:noFill/>
          <a:ln w="9525">
            <a:noFill/>
          </a:ln>
        </p:spPr>
        <p:txBody>
          <a:bodyPr>
            <a:spAutoFit/>
          </a:bodyPr>
          <a:p>
            <a:pPr marL="1428750" indent="-1428750">
              <a:lnSpc>
                <a:spcPct val="110000"/>
              </a:lnSpc>
            </a:pPr>
            <a:r>
              <a:rPr lang="zh-CN" altLang="en-US" b="1" dirty="0">
                <a:solidFill>
                  <a:srgbClr val="3333FF"/>
                </a:solidFill>
                <a:latin typeface="Times New Roman" panose="02020603050405020304" pitchFamily="18" charset="0"/>
              </a:rPr>
              <a:t>第二步：</a:t>
            </a:r>
            <a:r>
              <a:rPr lang="zh-CN" altLang="en-US" dirty="0">
                <a:latin typeface="Times New Roman" panose="02020603050405020304" pitchFamily="18" charset="0"/>
              </a:rPr>
              <a:t>在卡诺图上圈出函数的全部质蕴涵项；</a:t>
            </a:r>
            <a:endParaRPr lang="zh-CN" altLang="en-US" dirty="0">
              <a:latin typeface="Times New Roman" panose="02020603050405020304" pitchFamily="18" charset="0"/>
            </a:endParaRPr>
          </a:p>
        </p:txBody>
      </p:sp>
      <p:sp>
        <p:nvSpPr>
          <p:cNvPr id="55301" name="Text Box 5"/>
          <p:cNvSpPr txBox="1"/>
          <p:nvPr/>
        </p:nvSpPr>
        <p:spPr>
          <a:xfrm>
            <a:off x="0" y="2955925"/>
            <a:ext cx="8348663" cy="561975"/>
          </a:xfrm>
          <a:prstGeom prst="rect">
            <a:avLst/>
          </a:prstGeom>
          <a:noFill/>
          <a:ln w="9525">
            <a:noFill/>
          </a:ln>
        </p:spPr>
        <p:txBody>
          <a:bodyPr>
            <a:spAutoFit/>
          </a:bodyPr>
          <a:p>
            <a:pPr marL="1428750" indent="-1428750">
              <a:lnSpc>
                <a:spcPct val="110000"/>
              </a:lnSpc>
            </a:pPr>
            <a:r>
              <a:rPr lang="zh-CN" altLang="en-US" b="1" dirty="0">
                <a:solidFill>
                  <a:srgbClr val="3333FF"/>
                </a:solidFill>
                <a:latin typeface="Times New Roman" panose="02020603050405020304" pitchFamily="18" charset="0"/>
              </a:rPr>
              <a:t>第三步：</a:t>
            </a:r>
            <a:r>
              <a:rPr lang="zh-CN" altLang="en-US" dirty="0">
                <a:latin typeface="Times New Roman" panose="02020603050405020304" pitchFamily="18" charset="0"/>
              </a:rPr>
              <a:t>从全部质蕴涵项中找出所有必要质蕴涵项；</a:t>
            </a:r>
            <a:endParaRPr lang="zh-CN" altLang="en-US" dirty="0">
              <a:latin typeface="Times New Roman" panose="02020603050405020304" pitchFamily="18" charset="0"/>
            </a:endParaRPr>
          </a:p>
        </p:txBody>
      </p:sp>
      <p:sp>
        <p:nvSpPr>
          <p:cNvPr id="55304" name="Text Box 8"/>
          <p:cNvSpPr txBox="1"/>
          <p:nvPr/>
        </p:nvSpPr>
        <p:spPr>
          <a:xfrm>
            <a:off x="0" y="3829050"/>
            <a:ext cx="8583613" cy="1971675"/>
          </a:xfrm>
          <a:prstGeom prst="rect">
            <a:avLst/>
          </a:prstGeom>
          <a:noFill/>
          <a:ln w="9525">
            <a:noFill/>
          </a:ln>
        </p:spPr>
        <p:txBody>
          <a:bodyPr>
            <a:spAutoFit/>
          </a:bodyPr>
          <a:p>
            <a:pPr marL="1428750" indent="-1428750">
              <a:lnSpc>
                <a:spcPct val="110000"/>
              </a:lnSpc>
            </a:pPr>
            <a:r>
              <a:rPr lang="zh-CN" altLang="en-US" b="1" dirty="0">
                <a:solidFill>
                  <a:srgbClr val="3333FF"/>
                </a:solidFill>
                <a:latin typeface="Times New Roman" panose="02020603050405020304" pitchFamily="18" charset="0"/>
              </a:rPr>
              <a:t>第四步</a:t>
            </a:r>
            <a:r>
              <a:rPr lang="zh-CN" altLang="en-US" dirty="0">
                <a:latin typeface="Times New Roman" panose="02020603050405020304" pitchFamily="18" charset="0"/>
              </a:rPr>
              <a:t>：若全部必要质蕴涵项尚不能覆盖所有的</a:t>
            </a:r>
            <a:r>
              <a:rPr lang="en-US" altLang="zh-CN" dirty="0">
                <a:latin typeface="Times New Roman" panose="02020603050405020304" pitchFamily="18" charset="0"/>
              </a:rPr>
              <a:t>1 </a:t>
            </a:r>
            <a:r>
              <a:rPr lang="zh-CN" altLang="en-US" dirty="0">
                <a:latin typeface="Times New Roman" panose="02020603050405020304" pitchFamily="18" charset="0"/>
              </a:rPr>
              <a:t>方格，则需从剩余质蕴涵项中找出最简的所需质蕴涵项，使它和必要质蕴涵项一起构成函数的最小覆盖。</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8">
                                            <p:txEl>
                                              <p:charRg st="0" end="18"/>
                                            </p:txEl>
                                          </p:spTgt>
                                        </p:tgtEl>
                                        <p:attrNameLst>
                                          <p:attrName>style.visibility</p:attrName>
                                        </p:attrNameLst>
                                      </p:cBhvr>
                                      <p:to>
                                        <p:strVal val="visible"/>
                                      </p:to>
                                    </p:set>
                                    <p:animEffect transition="in" filter="wipe(left)">
                                      <p:cBhvr>
                                        <p:cTn id="7" dur="500"/>
                                        <p:tgtEl>
                                          <p:spTgt spid="55298">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charRg st="0" end="14"/>
                                            </p:txEl>
                                          </p:spTgt>
                                        </p:tgtEl>
                                        <p:attrNameLst>
                                          <p:attrName>style.visibility</p:attrName>
                                        </p:attrNameLst>
                                      </p:cBhvr>
                                      <p:to>
                                        <p:strVal val="visible"/>
                                      </p:to>
                                    </p:set>
                                    <p:animEffect transition="in" filter="wipe(left)">
                                      <p:cBhvr>
                                        <p:cTn id="12" dur="500"/>
                                        <p:tgtEl>
                                          <p:spTgt spid="55299">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charRg st="0" end="22"/>
                                            </p:txEl>
                                          </p:spTgt>
                                        </p:tgtEl>
                                        <p:attrNameLst>
                                          <p:attrName>style.visibility</p:attrName>
                                        </p:attrNameLst>
                                      </p:cBhvr>
                                      <p:to>
                                        <p:strVal val="visible"/>
                                      </p:to>
                                    </p:set>
                                    <p:animEffect transition="in" filter="wipe(left)">
                                      <p:cBhvr>
                                        <p:cTn id="17" dur="500"/>
                                        <p:tgtEl>
                                          <p:spTgt spid="55300">
                                            <p:txEl>
                                              <p:charRg st="0"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xEl>
                                              <p:charRg st="0" end="24"/>
                                            </p:txEl>
                                          </p:spTgt>
                                        </p:tgtEl>
                                        <p:attrNameLst>
                                          <p:attrName>style.visibility</p:attrName>
                                        </p:attrNameLst>
                                      </p:cBhvr>
                                      <p:to>
                                        <p:strVal val="visible"/>
                                      </p:to>
                                    </p:set>
                                    <p:animEffect transition="in" filter="wipe(left)">
                                      <p:cBhvr>
                                        <p:cTn id="22" dur="500"/>
                                        <p:tgtEl>
                                          <p:spTgt spid="55301">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5304"/>
                                        </p:tgtEl>
                                        <p:attrNameLst>
                                          <p:attrName>style.visibility</p:attrName>
                                        </p:attrNameLst>
                                      </p:cBhvr>
                                      <p:to>
                                        <p:strVal val="visible"/>
                                      </p:to>
                                    </p:set>
                                    <p:anim calcmode="lin" valueType="num">
                                      <p:cBhvr additive="base">
                                        <p:cTn id="27" dur="500" fill="hold"/>
                                        <p:tgtEl>
                                          <p:spTgt spid="55304"/>
                                        </p:tgtEl>
                                        <p:attrNameLst>
                                          <p:attrName>ppt_x</p:attrName>
                                        </p:attrNameLst>
                                      </p:cBhvr>
                                      <p:tavLst>
                                        <p:tav tm="0">
                                          <p:val>
                                            <p:strVal val="0-#ppt_w/2"/>
                                          </p:val>
                                        </p:tav>
                                        <p:tav tm="100000">
                                          <p:val>
                                            <p:strVal val="#ppt_x"/>
                                          </p:val>
                                        </p:tav>
                                      </p:tavLst>
                                    </p:anim>
                                    <p:anim calcmode="lin" valueType="num">
                                      <p:cBhvr additive="base">
                                        <p:cTn id="28" dur="500" fill="hold"/>
                                        <p:tgtEl>
                                          <p:spTgt spid="553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dvAuto="1000" build="p"/>
      <p:bldP spid="55299" grpId="0" build="p"/>
      <p:bldP spid="55300" grpId="0" build="p"/>
      <p:bldP spid="55301" grpId="0" build="p"/>
      <p:bldP spid="5530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ext Box 2"/>
          <p:cNvSpPr txBox="1"/>
          <p:nvPr/>
        </p:nvSpPr>
        <p:spPr>
          <a:xfrm>
            <a:off x="830263" y="1006475"/>
            <a:ext cx="7408862" cy="1203325"/>
          </a:xfrm>
          <a:prstGeom prst="rect">
            <a:avLst/>
          </a:prstGeom>
          <a:noFill/>
          <a:ln w="9525">
            <a:noFill/>
          </a:ln>
        </p:spPr>
        <p:txBody>
          <a:bodyPr>
            <a:spAutoFit/>
          </a:bodyPr>
          <a:p>
            <a:pPr>
              <a:lnSpc>
                <a:spcPct val="130000"/>
              </a:lnSpc>
              <a:spcBef>
                <a:spcPct val="50000"/>
              </a:spcBef>
            </a:pPr>
            <a:r>
              <a:rPr lang="zh-CN" altLang="en-US" b="1" dirty="0">
                <a:latin typeface="Times New Roman" panose="02020603050405020304" pitchFamily="18" charset="0"/>
              </a:rPr>
              <a:t>例：</a:t>
            </a:r>
            <a:r>
              <a:rPr lang="zh-CN" altLang="en-US" dirty="0">
                <a:latin typeface="Times New Roman" panose="02020603050405020304" pitchFamily="18" charset="0"/>
              </a:rPr>
              <a:t>用卡诺图化简逻辑涵数</a:t>
            </a:r>
            <a:br>
              <a:rPr lang="zh-CN" altLang="en-US" dirty="0">
                <a:latin typeface="Times New Roman" panose="02020603050405020304" pitchFamily="18" charset="0"/>
              </a:rPr>
            </a:br>
            <a:r>
              <a:rPr lang="zh-CN" altLang="en-US"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A, B, C, D</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(0, 3, 5, 6, 7, 10, 11, 13, 15)</a:t>
            </a:r>
            <a:endParaRPr lang="en-US" altLang="zh-CN" dirty="0">
              <a:latin typeface="Times New Roman" panose="02020603050405020304" pitchFamily="18" charset="0"/>
            </a:endParaRPr>
          </a:p>
        </p:txBody>
      </p:sp>
      <p:grpSp>
        <p:nvGrpSpPr>
          <p:cNvPr id="2" name="Group 195"/>
          <p:cNvGrpSpPr/>
          <p:nvPr/>
        </p:nvGrpSpPr>
        <p:grpSpPr>
          <a:xfrm>
            <a:off x="2355850" y="2513013"/>
            <a:ext cx="3046413" cy="3014662"/>
            <a:chOff x="2142" y="1834"/>
            <a:chExt cx="1919" cy="1899"/>
          </a:xfrm>
        </p:grpSpPr>
        <p:sp>
          <p:nvSpPr>
            <p:cNvPr id="99333" name="Rectangle 170"/>
            <p:cNvSpPr/>
            <p:nvPr/>
          </p:nvSpPr>
          <p:spPr>
            <a:xfrm>
              <a:off x="3723" y="334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34" name="Line 171"/>
            <p:cNvSpPr/>
            <p:nvPr/>
          </p:nvSpPr>
          <p:spPr>
            <a:xfrm flipH="1" flipV="1">
              <a:off x="2483" y="2060"/>
              <a:ext cx="243" cy="246"/>
            </a:xfrm>
            <a:prstGeom prst="line">
              <a:avLst/>
            </a:prstGeom>
            <a:ln w="28575" cap="flat" cmpd="sng">
              <a:solidFill>
                <a:srgbClr val="0000CC"/>
              </a:solidFill>
              <a:prstDash val="solid"/>
              <a:headEnd type="none" w="med" len="med"/>
              <a:tailEnd type="none" w="med" len="med"/>
            </a:ln>
          </p:spPr>
        </p:sp>
        <p:sp>
          <p:nvSpPr>
            <p:cNvPr id="99335" name="Line 172"/>
            <p:cNvSpPr/>
            <p:nvPr/>
          </p:nvSpPr>
          <p:spPr>
            <a:xfrm>
              <a:off x="2725" y="2651"/>
              <a:ext cx="1277" cy="0"/>
            </a:xfrm>
            <a:prstGeom prst="line">
              <a:avLst/>
            </a:prstGeom>
            <a:ln w="28575" cap="flat" cmpd="sng">
              <a:solidFill>
                <a:srgbClr val="0000CC"/>
              </a:solidFill>
              <a:prstDash val="solid"/>
              <a:headEnd type="none" w="med" len="med"/>
              <a:tailEnd type="none" w="med" len="med"/>
            </a:ln>
          </p:spPr>
        </p:sp>
        <p:sp>
          <p:nvSpPr>
            <p:cNvPr id="99336" name="Text Box 173"/>
            <p:cNvSpPr txBox="1"/>
            <p:nvPr/>
          </p:nvSpPr>
          <p:spPr>
            <a:xfrm>
              <a:off x="2713" y="2014"/>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99337" name="Text Box 174"/>
            <p:cNvSpPr txBox="1"/>
            <p:nvPr/>
          </p:nvSpPr>
          <p:spPr>
            <a:xfrm>
              <a:off x="2391" y="2275"/>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99338" name="Text Box 175"/>
            <p:cNvSpPr txBox="1"/>
            <p:nvPr/>
          </p:nvSpPr>
          <p:spPr>
            <a:xfrm>
              <a:off x="2518" y="183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99339" name="Text Box 176"/>
            <p:cNvSpPr txBox="1"/>
            <p:nvPr/>
          </p:nvSpPr>
          <p:spPr>
            <a:xfrm>
              <a:off x="2142" y="2036"/>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99340" name="Text Box 177"/>
            <p:cNvSpPr txBox="1"/>
            <p:nvPr/>
          </p:nvSpPr>
          <p:spPr>
            <a:xfrm>
              <a:off x="2768" y="2282"/>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99341" name="Group 178"/>
            <p:cNvGrpSpPr/>
            <p:nvPr/>
          </p:nvGrpSpPr>
          <p:grpSpPr>
            <a:xfrm>
              <a:off x="2711" y="2306"/>
              <a:ext cx="1281" cy="1358"/>
              <a:chOff x="520" y="702"/>
              <a:chExt cx="1281" cy="1403"/>
            </a:xfrm>
          </p:grpSpPr>
          <p:sp>
            <p:nvSpPr>
              <p:cNvPr id="99351" name="Rectangle 179"/>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99352" name="Group 180"/>
              <p:cNvGrpSpPr/>
              <p:nvPr/>
            </p:nvGrpSpPr>
            <p:grpSpPr>
              <a:xfrm>
                <a:off x="858" y="702"/>
                <a:ext cx="645" cy="1403"/>
                <a:chOff x="858" y="702"/>
                <a:chExt cx="645" cy="1380"/>
              </a:xfrm>
            </p:grpSpPr>
            <p:sp>
              <p:nvSpPr>
                <p:cNvPr id="99353" name="Line 181"/>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99354" name="Line 182"/>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99355" name="Line 183"/>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99342" name="Text Box 184"/>
            <p:cNvSpPr txBox="1"/>
            <p:nvPr/>
          </p:nvSpPr>
          <p:spPr>
            <a:xfrm>
              <a:off x="3723" y="2981"/>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43" name="Line 185"/>
            <p:cNvSpPr/>
            <p:nvPr/>
          </p:nvSpPr>
          <p:spPr>
            <a:xfrm>
              <a:off x="2725" y="2995"/>
              <a:ext cx="1277" cy="0"/>
            </a:xfrm>
            <a:prstGeom prst="line">
              <a:avLst/>
            </a:prstGeom>
            <a:ln w="28575" cap="flat" cmpd="sng">
              <a:solidFill>
                <a:srgbClr val="0000CC"/>
              </a:solidFill>
              <a:prstDash val="solid"/>
              <a:headEnd type="none" w="med" len="med"/>
              <a:tailEnd type="none" w="med" len="med"/>
            </a:ln>
          </p:spPr>
        </p:sp>
        <p:sp>
          <p:nvSpPr>
            <p:cNvPr id="99344" name="Line 186"/>
            <p:cNvSpPr/>
            <p:nvPr/>
          </p:nvSpPr>
          <p:spPr>
            <a:xfrm>
              <a:off x="2725" y="3339"/>
              <a:ext cx="1277" cy="0"/>
            </a:xfrm>
            <a:prstGeom prst="line">
              <a:avLst/>
            </a:prstGeom>
            <a:ln w="28575" cap="flat" cmpd="sng">
              <a:solidFill>
                <a:srgbClr val="0000CC"/>
              </a:solidFill>
              <a:prstDash val="solid"/>
              <a:headEnd type="none" w="med" len="med"/>
              <a:tailEnd type="none" w="med" len="med"/>
            </a:ln>
          </p:spPr>
        </p:sp>
        <p:sp>
          <p:nvSpPr>
            <p:cNvPr id="99345" name="Rectangle 187"/>
            <p:cNvSpPr/>
            <p:nvPr/>
          </p:nvSpPr>
          <p:spPr>
            <a:xfrm>
              <a:off x="3088" y="3346"/>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46" name="Rectangle 188"/>
            <p:cNvSpPr/>
            <p:nvPr/>
          </p:nvSpPr>
          <p:spPr>
            <a:xfrm>
              <a:off x="3089" y="2657"/>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47" name="Rectangle 189"/>
            <p:cNvSpPr/>
            <p:nvPr/>
          </p:nvSpPr>
          <p:spPr>
            <a:xfrm>
              <a:off x="3423" y="2668"/>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48" name="Rectangle 190"/>
            <p:cNvSpPr/>
            <p:nvPr/>
          </p:nvSpPr>
          <p:spPr>
            <a:xfrm>
              <a:off x="3423" y="301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49" name="Rectangle 191"/>
            <p:cNvSpPr/>
            <p:nvPr/>
          </p:nvSpPr>
          <p:spPr>
            <a:xfrm>
              <a:off x="3100" y="301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9350" name="Rectangle 192"/>
            <p:cNvSpPr/>
            <p:nvPr/>
          </p:nvSpPr>
          <p:spPr>
            <a:xfrm>
              <a:off x="2755" y="301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56513" name="Text Box 193"/>
          <p:cNvSpPr txBox="1"/>
          <p:nvPr/>
        </p:nvSpPr>
        <p:spPr>
          <a:xfrm>
            <a:off x="846138" y="2747963"/>
            <a:ext cx="901700" cy="519112"/>
          </a:xfrm>
          <a:prstGeom prst="rect">
            <a:avLst/>
          </a:prstGeom>
          <a:noFill/>
          <a:ln w="9525">
            <a:noFill/>
          </a:ln>
        </p:spPr>
        <p:txBody>
          <a:bodyPr wrap="none">
            <a:spAutoFit/>
          </a:bodyPr>
          <a:p>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513">
                                            <p:txEl>
                                              <p:charRg st="0" end="3"/>
                                            </p:txEl>
                                          </p:spTgt>
                                        </p:tgtEl>
                                        <p:attrNameLst>
                                          <p:attrName>style.visibility</p:attrName>
                                        </p:attrNameLst>
                                      </p:cBhvr>
                                      <p:to>
                                        <p:strVal val="visible"/>
                                      </p:to>
                                    </p:set>
                                    <p:animEffect transition="in" filter="wipe(left)">
                                      <p:cBhvr>
                                        <p:cTn id="7" dur="500"/>
                                        <p:tgtEl>
                                          <p:spTgt spid="56513">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13"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Group 99"/>
          <p:cNvGrpSpPr/>
          <p:nvPr/>
        </p:nvGrpSpPr>
        <p:grpSpPr>
          <a:xfrm>
            <a:off x="612775" y="1298575"/>
            <a:ext cx="3001963" cy="3025775"/>
            <a:chOff x="416" y="686"/>
            <a:chExt cx="1891" cy="1906"/>
          </a:xfrm>
        </p:grpSpPr>
        <p:grpSp>
          <p:nvGrpSpPr>
            <p:cNvPr id="28713" name="Group 98"/>
            <p:cNvGrpSpPr/>
            <p:nvPr/>
          </p:nvGrpSpPr>
          <p:grpSpPr>
            <a:xfrm>
              <a:off x="888" y="1084"/>
              <a:ext cx="388" cy="429"/>
              <a:chOff x="888" y="1084"/>
              <a:chExt cx="388" cy="429"/>
            </a:xfrm>
          </p:grpSpPr>
          <p:sp>
            <p:nvSpPr>
              <p:cNvPr id="28741" name="AutoShape 32"/>
              <p:cNvSpPr/>
              <p:nvPr/>
            </p:nvSpPr>
            <p:spPr>
              <a:xfrm>
                <a:off x="911" y="1133"/>
                <a:ext cx="358" cy="358"/>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42" name="Freeform 33"/>
              <p:cNvSpPr/>
              <p:nvPr/>
            </p:nvSpPr>
            <p:spPr>
              <a:xfrm>
                <a:off x="888" y="1084"/>
                <a:ext cx="388" cy="429"/>
              </a:xfrm>
              <a:custGeom>
                <a:avLst/>
                <a:gdLst>
                  <a:gd name="txL" fmla="*/ 0 w 633"/>
                  <a:gd name="txT" fmla="*/ 0 h 633"/>
                  <a:gd name="txR" fmla="*/ 633 w 633"/>
                  <a:gd name="txB" fmla="*/ 633 h 633"/>
                </a:gdLst>
                <a:ahLst/>
                <a:cxnLst>
                  <a:cxn ang="0">
                    <a:pos x="0" y="0"/>
                  </a:cxn>
                  <a:cxn ang="0">
                    <a:pos x="34" y="0"/>
                  </a:cxn>
                  <a:cxn ang="0">
                    <a:pos x="34" y="15"/>
                  </a:cxn>
                  <a:cxn ang="0">
                    <a:pos x="7" y="15"/>
                  </a:cxn>
                  <a:cxn ang="0">
                    <a:pos x="7" y="62"/>
                  </a:cxn>
                  <a:cxn ang="0">
                    <a:pos x="0" y="62"/>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sp>
          <p:nvSpPr>
            <p:cNvPr id="28714" name="Text Box 41"/>
            <p:cNvSpPr txBox="1"/>
            <p:nvPr/>
          </p:nvSpPr>
          <p:spPr>
            <a:xfrm>
              <a:off x="1016" y="1129"/>
              <a:ext cx="265"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15" name="AutoShape 27"/>
            <p:cNvSpPr/>
            <p:nvPr/>
          </p:nvSpPr>
          <p:spPr>
            <a:xfrm>
              <a:off x="1352" y="1574"/>
              <a:ext cx="580" cy="604"/>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16" name="AutoShape 28"/>
            <p:cNvSpPr/>
            <p:nvPr/>
          </p:nvSpPr>
          <p:spPr>
            <a:xfrm>
              <a:off x="993" y="1916"/>
              <a:ext cx="1251" cy="262"/>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17" name="Oval 29"/>
            <p:cNvSpPr/>
            <p:nvPr/>
          </p:nvSpPr>
          <p:spPr>
            <a:xfrm>
              <a:off x="2013" y="1949"/>
              <a:ext cx="231" cy="62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18" name="Oval 30"/>
            <p:cNvSpPr/>
            <p:nvPr/>
          </p:nvSpPr>
          <p:spPr>
            <a:xfrm>
              <a:off x="1341" y="1949"/>
              <a:ext cx="232" cy="62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19" name="Rectangle 34"/>
            <p:cNvSpPr/>
            <p:nvPr/>
          </p:nvSpPr>
          <p:spPr>
            <a:xfrm>
              <a:off x="2012" y="225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20" name="Line 35"/>
            <p:cNvSpPr/>
            <p:nvPr/>
          </p:nvSpPr>
          <p:spPr>
            <a:xfrm flipH="1" flipV="1">
              <a:off x="718" y="904"/>
              <a:ext cx="254" cy="250"/>
            </a:xfrm>
            <a:prstGeom prst="line">
              <a:avLst/>
            </a:prstGeom>
            <a:ln w="28575" cap="flat" cmpd="sng">
              <a:solidFill>
                <a:srgbClr val="0000CC"/>
              </a:solidFill>
              <a:prstDash val="solid"/>
              <a:headEnd type="none" w="med" len="med"/>
              <a:tailEnd type="none" w="med" len="med"/>
            </a:ln>
          </p:spPr>
        </p:sp>
        <p:sp>
          <p:nvSpPr>
            <p:cNvPr id="28721" name="Line 36"/>
            <p:cNvSpPr/>
            <p:nvPr/>
          </p:nvSpPr>
          <p:spPr>
            <a:xfrm>
              <a:off x="971" y="1519"/>
              <a:ext cx="1332" cy="0"/>
            </a:xfrm>
            <a:prstGeom prst="line">
              <a:avLst/>
            </a:prstGeom>
            <a:ln w="28575" cap="flat" cmpd="sng">
              <a:solidFill>
                <a:srgbClr val="0000CC"/>
              </a:solidFill>
              <a:prstDash val="solid"/>
              <a:headEnd type="none" w="med" len="med"/>
              <a:tailEnd type="none" w="med" len="med"/>
            </a:ln>
          </p:spPr>
        </p:sp>
        <p:sp>
          <p:nvSpPr>
            <p:cNvPr id="28722" name="Text Box 37"/>
            <p:cNvSpPr txBox="1"/>
            <p:nvPr/>
          </p:nvSpPr>
          <p:spPr>
            <a:xfrm>
              <a:off x="959" y="846"/>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8723" name="Text Box 38"/>
            <p:cNvSpPr txBox="1"/>
            <p:nvPr/>
          </p:nvSpPr>
          <p:spPr>
            <a:xfrm>
              <a:off x="623" y="1119"/>
              <a:ext cx="389"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8724" name="Text Box 39"/>
            <p:cNvSpPr txBox="1"/>
            <p:nvPr/>
          </p:nvSpPr>
          <p:spPr>
            <a:xfrm>
              <a:off x="703" y="686"/>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8725" name="Text Box 40"/>
            <p:cNvSpPr txBox="1"/>
            <p:nvPr/>
          </p:nvSpPr>
          <p:spPr>
            <a:xfrm>
              <a:off x="416" y="918"/>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grpSp>
          <p:nvGrpSpPr>
            <p:cNvPr id="28726" name="Group 42"/>
            <p:cNvGrpSpPr/>
            <p:nvPr/>
          </p:nvGrpSpPr>
          <p:grpSpPr>
            <a:xfrm>
              <a:off x="957" y="1154"/>
              <a:ext cx="1335" cy="1438"/>
              <a:chOff x="520" y="702"/>
              <a:chExt cx="1281" cy="1403"/>
            </a:xfrm>
          </p:grpSpPr>
          <p:sp>
            <p:nvSpPr>
              <p:cNvPr id="28736" name="Rectangle 43"/>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8737" name="Group 44"/>
              <p:cNvGrpSpPr/>
              <p:nvPr/>
            </p:nvGrpSpPr>
            <p:grpSpPr>
              <a:xfrm>
                <a:off x="858" y="702"/>
                <a:ext cx="645" cy="1403"/>
                <a:chOff x="858" y="702"/>
                <a:chExt cx="645" cy="1380"/>
              </a:xfrm>
            </p:grpSpPr>
            <p:sp>
              <p:nvSpPr>
                <p:cNvPr id="28738" name="Line 45"/>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28739" name="Line 46"/>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28740" name="Line 47"/>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28727" name="Text Box 48"/>
            <p:cNvSpPr txBox="1"/>
            <p:nvPr/>
          </p:nvSpPr>
          <p:spPr>
            <a:xfrm>
              <a:off x="2012" y="1857"/>
              <a:ext cx="265"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28" name="Line 49"/>
            <p:cNvSpPr/>
            <p:nvPr/>
          </p:nvSpPr>
          <p:spPr>
            <a:xfrm>
              <a:off x="971" y="1884"/>
              <a:ext cx="1332" cy="0"/>
            </a:xfrm>
            <a:prstGeom prst="line">
              <a:avLst/>
            </a:prstGeom>
            <a:ln w="28575" cap="flat" cmpd="sng">
              <a:solidFill>
                <a:srgbClr val="0000CC"/>
              </a:solidFill>
              <a:prstDash val="solid"/>
              <a:headEnd type="none" w="med" len="med"/>
              <a:tailEnd type="none" w="med" len="med"/>
            </a:ln>
          </p:spPr>
        </p:sp>
        <p:sp>
          <p:nvSpPr>
            <p:cNvPr id="28729" name="Line 50"/>
            <p:cNvSpPr/>
            <p:nvPr/>
          </p:nvSpPr>
          <p:spPr>
            <a:xfrm>
              <a:off x="971" y="2248"/>
              <a:ext cx="1332" cy="0"/>
            </a:xfrm>
            <a:prstGeom prst="line">
              <a:avLst/>
            </a:prstGeom>
            <a:ln w="28575" cap="flat" cmpd="sng">
              <a:solidFill>
                <a:srgbClr val="0000CC"/>
              </a:solidFill>
              <a:prstDash val="solid"/>
              <a:headEnd type="none" w="med" len="med"/>
              <a:tailEnd type="none" w="med" len="med"/>
            </a:ln>
          </p:spPr>
        </p:sp>
        <p:sp>
          <p:nvSpPr>
            <p:cNvPr id="28730" name="Rectangle 51"/>
            <p:cNvSpPr/>
            <p:nvPr/>
          </p:nvSpPr>
          <p:spPr>
            <a:xfrm>
              <a:off x="1350" y="225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31" name="Rectangle 52"/>
            <p:cNvSpPr/>
            <p:nvPr/>
          </p:nvSpPr>
          <p:spPr>
            <a:xfrm>
              <a:off x="1351" y="152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32" name="Rectangle 53"/>
            <p:cNvSpPr/>
            <p:nvPr/>
          </p:nvSpPr>
          <p:spPr>
            <a:xfrm>
              <a:off x="1699" y="1537"/>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33" name="Rectangle 54"/>
            <p:cNvSpPr/>
            <p:nvPr/>
          </p:nvSpPr>
          <p:spPr>
            <a:xfrm>
              <a:off x="1699" y="1890"/>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34" name="Rectangle 55"/>
            <p:cNvSpPr/>
            <p:nvPr/>
          </p:nvSpPr>
          <p:spPr>
            <a:xfrm>
              <a:off x="1362" y="1890"/>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735" name="Rectangle 56"/>
            <p:cNvSpPr/>
            <p:nvPr/>
          </p:nvSpPr>
          <p:spPr>
            <a:xfrm>
              <a:off x="1026" y="1890"/>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28676" name="Group 100"/>
          <p:cNvGrpSpPr/>
          <p:nvPr/>
        </p:nvGrpSpPr>
        <p:grpSpPr>
          <a:xfrm>
            <a:off x="4845050" y="1238250"/>
            <a:ext cx="3097213" cy="3081338"/>
            <a:chOff x="3052" y="658"/>
            <a:chExt cx="1951" cy="1941"/>
          </a:xfrm>
        </p:grpSpPr>
        <p:sp>
          <p:nvSpPr>
            <p:cNvPr id="28677" name="AutoShape 58"/>
            <p:cNvSpPr/>
            <p:nvPr/>
          </p:nvSpPr>
          <p:spPr>
            <a:xfrm>
              <a:off x="3986" y="1563"/>
              <a:ext cx="602" cy="614"/>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678" name="AutoShape 59"/>
            <p:cNvSpPr/>
            <p:nvPr/>
          </p:nvSpPr>
          <p:spPr>
            <a:xfrm>
              <a:off x="3639" y="1922"/>
              <a:ext cx="1250" cy="267"/>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679" name="Oval 60"/>
            <p:cNvSpPr/>
            <p:nvPr/>
          </p:nvSpPr>
          <p:spPr>
            <a:xfrm>
              <a:off x="4658" y="1945"/>
              <a:ext cx="231" cy="63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680" name="Oval 61"/>
            <p:cNvSpPr/>
            <p:nvPr/>
          </p:nvSpPr>
          <p:spPr>
            <a:xfrm>
              <a:off x="3987" y="1945"/>
              <a:ext cx="231" cy="637"/>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8681" name="Group 62"/>
            <p:cNvGrpSpPr/>
            <p:nvPr/>
          </p:nvGrpSpPr>
          <p:grpSpPr>
            <a:xfrm>
              <a:off x="3534" y="1043"/>
              <a:ext cx="387" cy="437"/>
              <a:chOff x="1345" y="3022"/>
              <a:chExt cx="567" cy="589"/>
            </a:xfrm>
          </p:grpSpPr>
          <p:sp>
            <p:nvSpPr>
              <p:cNvPr id="28711" name="AutoShape 63"/>
              <p:cNvSpPr/>
              <p:nvPr/>
            </p:nvSpPr>
            <p:spPr>
              <a:xfrm>
                <a:off x="1378" y="3062"/>
                <a:ext cx="524" cy="51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8712" name="Freeform 64"/>
              <p:cNvSpPr/>
              <p:nvPr/>
            </p:nvSpPr>
            <p:spPr>
              <a:xfrm>
                <a:off x="1345" y="3022"/>
                <a:ext cx="567" cy="589"/>
              </a:xfrm>
              <a:custGeom>
                <a:avLst/>
                <a:gdLst>
                  <a:gd name="txL" fmla="*/ 0 w 633"/>
                  <a:gd name="txT" fmla="*/ 0 h 633"/>
                  <a:gd name="txR" fmla="*/ 633 w 633"/>
                  <a:gd name="txB" fmla="*/ 633 h 633"/>
                </a:gdLst>
                <a:ahLst/>
                <a:cxnLst>
                  <a:cxn ang="0">
                    <a:pos x="0" y="0"/>
                  </a:cxn>
                  <a:cxn ang="0">
                    <a:pos x="327" y="0"/>
                  </a:cxn>
                  <a:cxn ang="0">
                    <a:pos x="327" y="101"/>
                  </a:cxn>
                  <a:cxn ang="0">
                    <a:pos x="69" y="101"/>
                  </a:cxn>
                  <a:cxn ang="0">
                    <a:pos x="69" y="411"/>
                  </a:cxn>
                  <a:cxn ang="0">
                    <a:pos x="0" y="411"/>
                  </a:cxn>
                  <a:cxn ang="0">
                    <a:pos x="0" y="0"/>
                  </a:cxn>
                </a:cxnLst>
                <a:rect l="txL" t="txT" r="txR" b="txB"/>
                <a:pathLst>
                  <a:path w="633" h="633">
                    <a:moveTo>
                      <a:pt x="0" y="0"/>
                    </a:moveTo>
                    <a:lnTo>
                      <a:pt x="633" y="0"/>
                    </a:lnTo>
                    <a:lnTo>
                      <a:pt x="633" y="156"/>
                    </a:lnTo>
                    <a:lnTo>
                      <a:pt x="133" y="156"/>
                    </a:lnTo>
                    <a:lnTo>
                      <a:pt x="133" y="633"/>
                    </a:lnTo>
                    <a:lnTo>
                      <a:pt x="0" y="633"/>
                    </a:lnTo>
                    <a:lnTo>
                      <a:pt x="0" y="0"/>
                    </a:lnTo>
                    <a:close/>
                  </a:path>
                </a:pathLst>
              </a:custGeom>
              <a:solidFill>
                <a:schemeClr val="bg1">
                  <a:alpha val="100000"/>
                </a:schemeClr>
              </a:solidFill>
              <a:ln w="9525">
                <a:noFill/>
              </a:ln>
            </p:spPr>
            <p:txBody>
              <a:bodyPr/>
              <a:p>
                <a:endParaRPr lang="zh-CN" altLang="en-US"/>
              </a:p>
            </p:txBody>
          </p:sp>
        </p:grpSp>
        <p:sp>
          <p:nvSpPr>
            <p:cNvPr id="28682" name="Line 65"/>
            <p:cNvSpPr/>
            <p:nvPr/>
          </p:nvSpPr>
          <p:spPr>
            <a:xfrm flipH="1" flipV="1">
              <a:off x="3364" y="880"/>
              <a:ext cx="254" cy="255"/>
            </a:xfrm>
            <a:prstGeom prst="line">
              <a:avLst/>
            </a:prstGeom>
            <a:ln w="28575" cap="flat" cmpd="sng">
              <a:solidFill>
                <a:srgbClr val="0000CC"/>
              </a:solidFill>
              <a:prstDash val="solid"/>
              <a:headEnd type="none" w="med" len="med"/>
              <a:tailEnd type="none" w="med" len="med"/>
            </a:ln>
          </p:spPr>
        </p:sp>
        <p:sp>
          <p:nvSpPr>
            <p:cNvPr id="28683" name="Line 66"/>
            <p:cNvSpPr/>
            <p:nvPr/>
          </p:nvSpPr>
          <p:spPr>
            <a:xfrm>
              <a:off x="3617" y="1506"/>
              <a:ext cx="1331" cy="0"/>
            </a:xfrm>
            <a:prstGeom prst="line">
              <a:avLst/>
            </a:prstGeom>
            <a:ln w="28575" cap="flat" cmpd="sng">
              <a:solidFill>
                <a:srgbClr val="0000CC"/>
              </a:solidFill>
              <a:prstDash val="solid"/>
              <a:headEnd type="none" w="med" len="med"/>
              <a:tailEnd type="none" w="med" len="med"/>
            </a:ln>
          </p:spPr>
        </p:sp>
        <p:sp>
          <p:nvSpPr>
            <p:cNvPr id="28684" name="Text Box 67"/>
            <p:cNvSpPr txBox="1"/>
            <p:nvPr/>
          </p:nvSpPr>
          <p:spPr>
            <a:xfrm>
              <a:off x="3605" y="821"/>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8685" name="Text Box 68"/>
            <p:cNvSpPr txBox="1"/>
            <p:nvPr/>
          </p:nvSpPr>
          <p:spPr>
            <a:xfrm>
              <a:off x="3269" y="1100"/>
              <a:ext cx="389"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8686" name="Text Box 69"/>
            <p:cNvSpPr txBox="1"/>
            <p:nvPr/>
          </p:nvSpPr>
          <p:spPr>
            <a:xfrm>
              <a:off x="3349" y="658"/>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8687" name="Text Box 70"/>
            <p:cNvSpPr txBox="1"/>
            <p:nvPr/>
          </p:nvSpPr>
          <p:spPr>
            <a:xfrm>
              <a:off x="3052" y="904"/>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28688" name="Text Box 71"/>
            <p:cNvSpPr txBox="1"/>
            <p:nvPr/>
          </p:nvSpPr>
          <p:spPr>
            <a:xfrm>
              <a:off x="3616" y="1109"/>
              <a:ext cx="403"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8689" name="Group 72"/>
            <p:cNvGrpSpPr/>
            <p:nvPr/>
          </p:nvGrpSpPr>
          <p:grpSpPr>
            <a:xfrm>
              <a:off x="3602" y="1135"/>
              <a:ext cx="1335" cy="1464"/>
              <a:chOff x="520" y="702"/>
              <a:chExt cx="1281" cy="1403"/>
            </a:xfrm>
          </p:grpSpPr>
          <p:sp>
            <p:nvSpPr>
              <p:cNvPr id="28706" name="Rectangle 73"/>
              <p:cNvSpPr/>
              <p:nvPr/>
            </p:nvSpPr>
            <p:spPr>
              <a:xfrm>
                <a:off x="520" y="702"/>
                <a:ext cx="1281" cy="1400"/>
              </a:xfrm>
              <a:prstGeom prst="rect">
                <a:avLst/>
              </a:prstGeom>
              <a:noFill/>
              <a:ln w="1905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8707" name="Group 74"/>
              <p:cNvGrpSpPr/>
              <p:nvPr/>
            </p:nvGrpSpPr>
            <p:grpSpPr>
              <a:xfrm>
                <a:off x="858" y="702"/>
                <a:ext cx="645" cy="1403"/>
                <a:chOff x="858" y="702"/>
                <a:chExt cx="645" cy="1380"/>
              </a:xfrm>
            </p:grpSpPr>
            <p:sp>
              <p:nvSpPr>
                <p:cNvPr id="28708" name="Line 75"/>
                <p:cNvSpPr/>
                <p:nvPr/>
              </p:nvSpPr>
              <p:spPr>
                <a:xfrm>
                  <a:off x="858" y="703"/>
                  <a:ext cx="0" cy="1379"/>
                </a:xfrm>
                <a:prstGeom prst="line">
                  <a:avLst/>
                </a:prstGeom>
                <a:ln w="19050" cap="flat" cmpd="sng">
                  <a:solidFill>
                    <a:schemeClr val="tx1"/>
                  </a:solidFill>
                  <a:prstDash val="solid"/>
                  <a:headEnd type="none" w="med" len="med"/>
                  <a:tailEnd type="none" w="med" len="med"/>
                </a:ln>
              </p:spPr>
            </p:sp>
            <p:sp>
              <p:nvSpPr>
                <p:cNvPr id="28709" name="Line 76"/>
                <p:cNvSpPr/>
                <p:nvPr/>
              </p:nvSpPr>
              <p:spPr>
                <a:xfrm>
                  <a:off x="1170" y="703"/>
                  <a:ext cx="0" cy="1379"/>
                </a:xfrm>
                <a:prstGeom prst="line">
                  <a:avLst/>
                </a:prstGeom>
                <a:ln w="19050" cap="flat" cmpd="sng">
                  <a:solidFill>
                    <a:schemeClr val="tx1"/>
                  </a:solidFill>
                  <a:prstDash val="solid"/>
                  <a:headEnd type="none" w="med" len="med"/>
                  <a:tailEnd type="none" w="med" len="med"/>
                </a:ln>
              </p:spPr>
            </p:sp>
            <p:sp>
              <p:nvSpPr>
                <p:cNvPr id="28710" name="Line 77"/>
                <p:cNvSpPr/>
                <p:nvPr/>
              </p:nvSpPr>
              <p:spPr>
                <a:xfrm>
                  <a:off x="1503" y="702"/>
                  <a:ext cx="0" cy="1379"/>
                </a:xfrm>
                <a:prstGeom prst="line">
                  <a:avLst/>
                </a:prstGeom>
                <a:ln w="19050" cap="flat" cmpd="sng">
                  <a:solidFill>
                    <a:schemeClr val="tx1"/>
                  </a:solidFill>
                  <a:prstDash val="solid"/>
                  <a:headEnd type="none" w="med" len="med"/>
                  <a:tailEnd type="none" w="med" len="med"/>
                </a:ln>
              </p:spPr>
            </p:sp>
          </p:grpSp>
        </p:grpSp>
        <p:sp>
          <p:nvSpPr>
            <p:cNvPr id="28690" name="Text Box 78"/>
            <p:cNvSpPr txBox="1"/>
            <p:nvPr/>
          </p:nvSpPr>
          <p:spPr>
            <a:xfrm>
              <a:off x="4657" y="1863"/>
              <a:ext cx="265"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1" name="Line 79"/>
            <p:cNvSpPr/>
            <p:nvPr/>
          </p:nvSpPr>
          <p:spPr>
            <a:xfrm>
              <a:off x="3617" y="1878"/>
              <a:ext cx="1331" cy="0"/>
            </a:xfrm>
            <a:prstGeom prst="line">
              <a:avLst/>
            </a:prstGeom>
            <a:ln w="28575" cap="flat" cmpd="sng">
              <a:solidFill>
                <a:srgbClr val="0000CC"/>
              </a:solidFill>
              <a:prstDash val="solid"/>
              <a:headEnd type="none" w="med" len="med"/>
              <a:tailEnd type="none" w="med" len="med"/>
            </a:ln>
          </p:spPr>
        </p:sp>
        <p:sp>
          <p:nvSpPr>
            <p:cNvPr id="28692" name="Line 80"/>
            <p:cNvSpPr/>
            <p:nvPr/>
          </p:nvSpPr>
          <p:spPr>
            <a:xfrm>
              <a:off x="3617" y="2248"/>
              <a:ext cx="1331" cy="0"/>
            </a:xfrm>
            <a:prstGeom prst="line">
              <a:avLst/>
            </a:prstGeom>
            <a:ln w="28575" cap="flat" cmpd="sng">
              <a:solidFill>
                <a:srgbClr val="0000CC"/>
              </a:solidFill>
              <a:prstDash val="solid"/>
              <a:headEnd type="none" w="med" len="med"/>
              <a:tailEnd type="none" w="med" len="med"/>
            </a:ln>
          </p:spPr>
        </p:sp>
        <p:sp>
          <p:nvSpPr>
            <p:cNvPr id="28693" name="Rectangle 81"/>
            <p:cNvSpPr/>
            <p:nvPr/>
          </p:nvSpPr>
          <p:spPr>
            <a:xfrm>
              <a:off x="4344" y="1896"/>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4" name="Rectangle 82"/>
            <p:cNvSpPr/>
            <p:nvPr/>
          </p:nvSpPr>
          <p:spPr>
            <a:xfrm>
              <a:off x="4008" y="1896"/>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5" name="Text Box 83"/>
            <p:cNvSpPr txBox="1"/>
            <p:nvPr/>
          </p:nvSpPr>
          <p:spPr>
            <a:xfrm>
              <a:off x="3916" y="1492"/>
              <a:ext cx="403"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6" name="Text Box 84"/>
            <p:cNvSpPr txBox="1"/>
            <p:nvPr/>
          </p:nvSpPr>
          <p:spPr>
            <a:xfrm>
              <a:off x="4241" y="1492"/>
              <a:ext cx="40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7" name="Text Box 85"/>
            <p:cNvSpPr txBox="1"/>
            <p:nvPr/>
          </p:nvSpPr>
          <p:spPr>
            <a:xfrm>
              <a:off x="3603" y="1863"/>
              <a:ext cx="40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8" name="Text Box 86"/>
            <p:cNvSpPr txBox="1"/>
            <p:nvPr/>
          </p:nvSpPr>
          <p:spPr>
            <a:xfrm>
              <a:off x="3940" y="2198"/>
              <a:ext cx="403"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699" name="Text Box 87"/>
            <p:cNvSpPr txBox="1"/>
            <p:nvPr/>
          </p:nvSpPr>
          <p:spPr>
            <a:xfrm>
              <a:off x="4600" y="2198"/>
              <a:ext cx="403"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8700" name="Group 88"/>
            <p:cNvGrpSpPr/>
            <p:nvPr/>
          </p:nvGrpSpPr>
          <p:grpSpPr>
            <a:xfrm>
              <a:off x="3602" y="1135"/>
              <a:ext cx="1335" cy="1464"/>
              <a:chOff x="520" y="702"/>
              <a:chExt cx="1281" cy="1403"/>
            </a:xfrm>
          </p:grpSpPr>
          <p:sp>
            <p:nvSpPr>
              <p:cNvPr id="28701" name="Rectangle 89"/>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8702" name="Group 90"/>
              <p:cNvGrpSpPr/>
              <p:nvPr/>
            </p:nvGrpSpPr>
            <p:grpSpPr>
              <a:xfrm>
                <a:off x="858" y="702"/>
                <a:ext cx="645" cy="1403"/>
                <a:chOff x="858" y="702"/>
                <a:chExt cx="645" cy="1380"/>
              </a:xfrm>
            </p:grpSpPr>
            <p:sp>
              <p:nvSpPr>
                <p:cNvPr id="28703" name="Line 91"/>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28704" name="Line 92"/>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28705" name="Line 93"/>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grpSp>
      <p:graphicFrame>
        <p:nvGraphicFramePr>
          <p:cNvPr id="167936" name="Object 0"/>
          <p:cNvGraphicFramePr>
            <a:graphicFrameLocks noChangeAspect="1"/>
          </p:cNvGraphicFramePr>
          <p:nvPr/>
        </p:nvGraphicFramePr>
        <p:xfrm>
          <a:off x="850900" y="5362575"/>
          <a:ext cx="7583488" cy="442913"/>
        </p:xfrm>
        <a:graphic>
          <a:graphicData uri="http://schemas.openxmlformats.org/presentationml/2006/ole">
            <mc:AlternateContent xmlns:mc="http://schemas.openxmlformats.org/markup-compatibility/2006">
              <mc:Choice xmlns:v="urn:schemas-microsoft-com:vml" Requires="v">
                <p:oleObj spid="_x0000_s3237" name="" r:id="rId1" imgW="7581900" imgH="444500" progId="Equation.3">
                  <p:embed/>
                </p:oleObj>
              </mc:Choice>
              <mc:Fallback>
                <p:oleObj name="" r:id="rId1" imgW="7581900" imgH="444500" progId="Equation.3">
                  <p:embed/>
                  <p:pic>
                    <p:nvPicPr>
                      <p:cNvPr id="0" name="图片 3236"/>
                      <p:cNvPicPr/>
                      <p:nvPr/>
                    </p:nvPicPr>
                    <p:blipFill>
                      <a:blip r:embed="rId2"/>
                      <a:stretch>
                        <a:fillRect/>
                      </a:stretch>
                    </p:blipFill>
                    <p:spPr>
                      <a:xfrm>
                        <a:off x="850900" y="5362575"/>
                        <a:ext cx="7583488" cy="442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7936"/>
                                        </p:tgtEl>
                                        <p:attrNameLst>
                                          <p:attrName>style.visibility</p:attrName>
                                        </p:attrNameLst>
                                      </p:cBhvr>
                                      <p:to>
                                        <p:strVal val="visible"/>
                                      </p:to>
                                    </p:set>
                                    <p:animEffect transition="in" filter="wipe(left)">
                                      <p:cBhvr>
                                        <p:cTn id="7" dur="500"/>
                                        <p:tgtEl>
                                          <p:spTgt spid="167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1160463" y="803275"/>
            <a:ext cx="6438900" cy="1117600"/>
          </a:xfrm>
          <a:prstGeom prst="rect">
            <a:avLst/>
          </a:prstGeom>
          <a:noFill/>
          <a:ln w="9525">
            <a:noFill/>
          </a:ln>
        </p:spPr>
        <p:txBody>
          <a:bodyPr>
            <a:spAutoFit/>
          </a:bodyPr>
          <a:p>
            <a:pPr>
              <a:lnSpc>
                <a:spcPct val="120000"/>
              </a:lnSpc>
              <a:spcBef>
                <a:spcPct val="50000"/>
              </a:spcBef>
            </a:pPr>
            <a:r>
              <a:rPr lang="zh-CN" altLang="en-US" b="1" dirty="0">
                <a:latin typeface="Times New Roman" panose="02020603050405020304" pitchFamily="18" charset="0"/>
              </a:rPr>
              <a:t>例：</a:t>
            </a:r>
            <a:r>
              <a:rPr lang="zh-CN" altLang="en-US" dirty="0">
                <a:latin typeface="Times New Roman" panose="02020603050405020304" pitchFamily="18" charset="0"/>
              </a:rPr>
              <a:t>用卡诺图化简逻辑函数</a:t>
            </a:r>
            <a:br>
              <a:rPr lang="zh-CN" altLang="en-US" dirty="0">
                <a:latin typeface="Times New Roman" panose="02020603050405020304" pitchFamily="18" charset="0"/>
              </a:rPr>
            </a:br>
            <a:r>
              <a:rPr lang="zh-CN" altLang="en-US"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A, B, C, D</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(2, 3, 6, 7, 8,10,  12)</a:t>
            </a:r>
            <a:endParaRPr lang="en-US" altLang="zh-CN" dirty="0">
              <a:latin typeface="Times New Roman" panose="02020603050405020304" pitchFamily="18" charset="0"/>
            </a:endParaRPr>
          </a:p>
        </p:txBody>
      </p:sp>
      <p:grpSp>
        <p:nvGrpSpPr>
          <p:cNvPr id="2" name="Group 149"/>
          <p:cNvGrpSpPr/>
          <p:nvPr/>
        </p:nvGrpSpPr>
        <p:grpSpPr>
          <a:xfrm>
            <a:off x="1409700" y="2484438"/>
            <a:ext cx="2951163" cy="2986087"/>
            <a:chOff x="842" y="1954"/>
            <a:chExt cx="1859" cy="1881"/>
          </a:xfrm>
        </p:grpSpPr>
        <p:sp>
          <p:nvSpPr>
            <p:cNvPr id="100385" name="Rectangle 4"/>
            <p:cNvSpPr/>
            <p:nvPr/>
          </p:nvSpPr>
          <p:spPr>
            <a:xfrm>
              <a:off x="2363" y="348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86" name="Line 5"/>
            <p:cNvSpPr/>
            <p:nvPr/>
          </p:nvSpPr>
          <p:spPr>
            <a:xfrm flipH="1" flipV="1">
              <a:off x="1122" y="2157"/>
              <a:ext cx="244" cy="254"/>
            </a:xfrm>
            <a:prstGeom prst="line">
              <a:avLst/>
            </a:prstGeom>
            <a:ln w="28575" cap="flat" cmpd="sng">
              <a:solidFill>
                <a:srgbClr val="0000CC"/>
              </a:solidFill>
              <a:prstDash val="solid"/>
              <a:headEnd type="none" w="med" len="med"/>
              <a:tailEnd type="none" w="med" len="med"/>
            </a:ln>
          </p:spPr>
        </p:sp>
        <p:sp>
          <p:nvSpPr>
            <p:cNvPr id="100387" name="Line 6"/>
            <p:cNvSpPr/>
            <p:nvPr/>
          </p:nvSpPr>
          <p:spPr>
            <a:xfrm>
              <a:off x="1365" y="2767"/>
              <a:ext cx="1277" cy="0"/>
            </a:xfrm>
            <a:prstGeom prst="line">
              <a:avLst/>
            </a:prstGeom>
            <a:ln w="28575" cap="flat" cmpd="sng">
              <a:solidFill>
                <a:srgbClr val="0000CC"/>
              </a:solidFill>
              <a:prstDash val="solid"/>
              <a:headEnd type="none" w="med" len="med"/>
              <a:tailEnd type="none" w="med" len="med"/>
            </a:ln>
          </p:spPr>
        </p:sp>
        <p:sp>
          <p:nvSpPr>
            <p:cNvPr id="100388" name="Text Box 7"/>
            <p:cNvSpPr txBox="1"/>
            <p:nvPr/>
          </p:nvSpPr>
          <p:spPr>
            <a:xfrm>
              <a:off x="1353" y="2110"/>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100389" name="Text Box 8"/>
            <p:cNvSpPr txBox="1"/>
            <p:nvPr/>
          </p:nvSpPr>
          <p:spPr>
            <a:xfrm>
              <a:off x="1031" y="2377"/>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00390" name="Text Box 9"/>
            <p:cNvSpPr txBox="1"/>
            <p:nvPr/>
          </p:nvSpPr>
          <p:spPr>
            <a:xfrm>
              <a:off x="1108" y="195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100391" name="Text Box 10"/>
            <p:cNvSpPr txBox="1"/>
            <p:nvPr/>
          </p:nvSpPr>
          <p:spPr>
            <a:xfrm>
              <a:off x="842" y="2132"/>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100392" name="Text Box 11"/>
            <p:cNvSpPr txBox="1"/>
            <p:nvPr/>
          </p:nvSpPr>
          <p:spPr>
            <a:xfrm>
              <a:off x="2053" y="2386"/>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100393" name="Group 12"/>
            <p:cNvGrpSpPr/>
            <p:nvPr/>
          </p:nvGrpSpPr>
          <p:grpSpPr>
            <a:xfrm>
              <a:off x="1351" y="2411"/>
              <a:ext cx="1281" cy="1403"/>
              <a:chOff x="520" y="702"/>
              <a:chExt cx="1281" cy="1403"/>
            </a:xfrm>
          </p:grpSpPr>
          <p:sp>
            <p:nvSpPr>
              <p:cNvPr id="100401" name="Rectangle 13"/>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100402" name="Group 14"/>
              <p:cNvGrpSpPr/>
              <p:nvPr/>
            </p:nvGrpSpPr>
            <p:grpSpPr>
              <a:xfrm>
                <a:off x="858" y="702"/>
                <a:ext cx="645" cy="1403"/>
                <a:chOff x="858" y="702"/>
                <a:chExt cx="645" cy="1380"/>
              </a:xfrm>
            </p:grpSpPr>
            <p:sp>
              <p:nvSpPr>
                <p:cNvPr id="100403" name="Line 15"/>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100404" name="Line 16"/>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100405" name="Line 17"/>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100394" name="Line 19"/>
            <p:cNvSpPr/>
            <p:nvPr/>
          </p:nvSpPr>
          <p:spPr>
            <a:xfrm>
              <a:off x="1365" y="3123"/>
              <a:ext cx="1277" cy="0"/>
            </a:xfrm>
            <a:prstGeom prst="line">
              <a:avLst/>
            </a:prstGeom>
            <a:ln w="28575" cap="flat" cmpd="sng">
              <a:solidFill>
                <a:srgbClr val="0000CC"/>
              </a:solidFill>
              <a:prstDash val="solid"/>
              <a:headEnd type="none" w="med" len="med"/>
              <a:tailEnd type="none" w="med" len="med"/>
            </a:ln>
          </p:spPr>
        </p:sp>
        <p:sp>
          <p:nvSpPr>
            <p:cNvPr id="100395" name="Line 20"/>
            <p:cNvSpPr/>
            <p:nvPr/>
          </p:nvSpPr>
          <p:spPr>
            <a:xfrm>
              <a:off x="1365" y="3478"/>
              <a:ext cx="1277" cy="0"/>
            </a:xfrm>
            <a:prstGeom prst="line">
              <a:avLst/>
            </a:prstGeom>
            <a:ln w="28575" cap="flat" cmpd="sng">
              <a:solidFill>
                <a:srgbClr val="0000CC"/>
              </a:solidFill>
              <a:prstDash val="solid"/>
              <a:headEnd type="none" w="med" len="med"/>
              <a:tailEnd type="none" w="med" len="med"/>
            </a:ln>
          </p:spPr>
        </p:sp>
        <p:sp>
          <p:nvSpPr>
            <p:cNvPr id="100396" name="Rectangle 21"/>
            <p:cNvSpPr/>
            <p:nvPr/>
          </p:nvSpPr>
          <p:spPr>
            <a:xfrm>
              <a:off x="1728" y="348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97" name="Rectangle 22"/>
            <p:cNvSpPr/>
            <p:nvPr/>
          </p:nvSpPr>
          <p:spPr>
            <a:xfrm>
              <a:off x="1396" y="348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98" name="Rectangle 25"/>
            <p:cNvSpPr/>
            <p:nvPr/>
          </p:nvSpPr>
          <p:spPr>
            <a:xfrm>
              <a:off x="1740" y="3140"/>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99" name="Rectangle 26"/>
            <p:cNvSpPr/>
            <p:nvPr/>
          </p:nvSpPr>
          <p:spPr>
            <a:xfrm>
              <a:off x="1395" y="3140"/>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400" name="Text Box 95"/>
            <p:cNvSpPr txBox="1"/>
            <p:nvPr/>
          </p:nvSpPr>
          <p:spPr>
            <a:xfrm>
              <a:off x="2342" y="2386"/>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57459" name="Text Box 115"/>
          <p:cNvSpPr txBox="1"/>
          <p:nvPr/>
        </p:nvSpPr>
        <p:spPr>
          <a:xfrm>
            <a:off x="1281113" y="2182813"/>
            <a:ext cx="901700" cy="519112"/>
          </a:xfrm>
          <a:prstGeom prst="rect">
            <a:avLst/>
          </a:prstGeom>
          <a:noFill/>
          <a:ln w="9525">
            <a:noFill/>
          </a:ln>
        </p:spPr>
        <p:txBody>
          <a:bodyPr wrap="none">
            <a:spAutoFit/>
          </a:bodyPr>
          <a:p>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grpSp>
        <p:nvGrpSpPr>
          <p:cNvPr id="5" name="Group 150"/>
          <p:cNvGrpSpPr/>
          <p:nvPr/>
        </p:nvGrpSpPr>
        <p:grpSpPr>
          <a:xfrm>
            <a:off x="4867275" y="2449513"/>
            <a:ext cx="2951163" cy="2986087"/>
            <a:chOff x="3078" y="1954"/>
            <a:chExt cx="1859" cy="1881"/>
          </a:xfrm>
        </p:grpSpPr>
        <p:sp>
          <p:nvSpPr>
            <p:cNvPr id="100358" name="Arc 118"/>
            <p:cNvSpPr/>
            <p:nvPr/>
          </p:nvSpPr>
          <p:spPr>
            <a:xfrm>
              <a:off x="4586" y="3494"/>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100000"/>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100359" name="Arc 119"/>
            <p:cNvSpPr/>
            <p:nvPr/>
          </p:nvSpPr>
          <p:spPr>
            <a:xfrm rot="-5400000">
              <a:off x="4589" y="3487"/>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100360" name="Rectangle 120"/>
            <p:cNvSpPr/>
            <p:nvPr/>
          </p:nvSpPr>
          <p:spPr>
            <a:xfrm>
              <a:off x="4599" y="348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61" name="AutoShape 122"/>
            <p:cNvSpPr/>
            <p:nvPr/>
          </p:nvSpPr>
          <p:spPr>
            <a:xfrm>
              <a:off x="3622" y="3187"/>
              <a:ext cx="556" cy="589"/>
            </a:xfrm>
            <a:prstGeom prst="roundRect">
              <a:avLst>
                <a:gd name="adj" fmla="val 16667"/>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0362" name="Oval 123"/>
            <p:cNvSpPr/>
            <p:nvPr/>
          </p:nvSpPr>
          <p:spPr>
            <a:xfrm>
              <a:off x="4234" y="2465"/>
              <a:ext cx="643" cy="266"/>
            </a:xfrm>
            <a:prstGeom prst="ellipse">
              <a:avLst/>
            </a:prstGeom>
            <a:solidFill>
              <a:srgbClr val="CCFFFF"/>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00363" name="Line 124"/>
            <p:cNvSpPr/>
            <p:nvPr/>
          </p:nvSpPr>
          <p:spPr>
            <a:xfrm flipH="1" flipV="1">
              <a:off x="3358" y="2167"/>
              <a:ext cx="244" cy="244"/>
            </a:xfrm>
            <a:prstGeom prst="line">
              <a:avLst/>
            </a:prstGeom>
            <a:ln w="28575" cap="flat" cmpd="sng">
              <a:solidFill>
                <a:srgbClr val="0000CC"/>
              </a:solidFill>
              <a:prstDash val="solid"/>
              <a:headEnd type="none" w="med" len="med"/>
              <a:tailEnd type="none" w="med" len="med"/>
            </a:ln>
          </p:spPr>
        </p:sp>
        <p:sp>
          <p:nvSpPr>
            <p:cNvPr id="100364" name="Line 125"/>
            <p:cNvSpPr/>
            <p:nvPr/>
          </p:nvSpPr>
          <p:spPr>
            <a:xfrm>
              <a:off x="3601" y="2767"/>
              <a:ext cx="1277" cy="0"/>
            </a:xfrm>
            <a:prstGeom prst="line">
              <a:avLst/>
            </a:prstGeom>
            <a:ln w="28575" cap="flat" cmpd="sng">
              <a:solidFill>
                <a:srgbClr val="0000CC"/>
              </a:solidFill>
              <a:prstDash val="solid"/>
              <a:headEnd type="none" w="med" len="med"/>
              <a:tailEnd type="none" w="med" len="med"/>
            </a:ln>
          </p:spPr>
        </p:sp>
        <p:sp>
          <p:nvSpPr>
            <p:cNvPr id="100365" name="Text Box 126"/>
            <p:cNvSpPr txBox="1"/>
            <p:nvPr/>
          </p:nvSpPr>
          <p:spPr>
            <a:xfrm>
              <a:off x="3589" y="2110"/>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100366" name="Text Box 127"/>
            <p:cNvSpPr txBox="1"/>
            <p:nvPr/>
          </p:nvSpPr>
          <p:spPr>
            <a:xfrm>
              <a:off x="3267" y="2377"/>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00367" name="Text Box 128"/>
            <p:cNvSpPr txBox="1"/>
            <p:nvPr/>
          </p:nvSpPr>
          <p:spPr>
            <a:xfrm>
              <a:off x="3344" y="1954"/>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100368" name="Text Box 129"/>
            <p:cNvSpPr txBox="1"/>
            <p:nvPr/>
          </p:nvSpPr>
          <p:spPr>
            <a:xfrm>
              <a:off x="3078" y="2132"/>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grpSp>
          <p:nvGrpSpPr>
            <p:cNvPr id="100369" name="Group 130"/>
            <p:cNvGrpSpPr/>
            <p:nvPr/>
          </p:nvGrpSpPr>
          <p:grpSpPr>
            <a:xfrm>
              <a:off x="3587" y="2411"/>
              <a:ext cx="1281" cy="1403"/>
              <a:chOff x="520" y="702"/>
              <a:chExt cx="1281" cy="1403"/>
            </a:xfrm>
          </p:grpSpPr>
          <p:sp>
            <p:nvSpPr>
              <p:cNvPr id="100380" name="Rectangle 131"/>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100381" name="Group 132"/>
              <p:cNvGrpSpPr/>
              <p:nvPr/>
            </p:nvGrpSpPr>
            <p:grpSpPr>
              <a:xfrm>
                <a:off x="858" y="702"/>
                <a:ext cx="645" cy="1403"/>
                <a:chOff x="858" y="702"/>
                <a:chExt cx="645" cy="1380"/>
              </a:xfrm>
            </p:grpSpPr>
            <p:sp>
              <p:nvSpPr>
                <p:cNvPr id="100382" name="Line 133"/>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100383" name="Line 134"/>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100384" name="Line 135"/>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100370" name="Line 136"/>
            <p:cNvSpPr/>
            <p:nvPr/>
          </p:nvSpPr>
          <p:spPr>
            <a:xfrm>
              <a:off x="3601" y="3123"/>
              <a:ext cx="1277" cy="0"/>
            </a:xfrm>
            <a:prstGeom prst="line">
              <a:avLst/>
            </a:prstGeom>
            <a:ln w="28575" cap="flat" cmpd="sng">
              <a:solidFill>
                <a:srgbClr val="0000CC"/>
              </a:solidFill>
              <a:prstDash val="solid"/>
              <a:headEnd type="none" w="med" len="med"/>
              <a:tailEnd type="none" w="med" len="med"/>
            </a:ln>
          </p:spPr>
        </p:sp>
        <p:sp>
          <p:nvSpPr>
            <p:cNvPr id="100371" name="Line 137"/>
            <p:cNvSpPr/>
            <p:nvPr/>
          </p:nvSpPr>
          <p:spPr>
            <a:xfrm>
              <a:off x="3601" y="3478"/>
              <a:ext cx="1277" cy="0"/>
            </a:xfrm>
            <a:prstGeom prst="line">
              <a:avLst/>
            </a:prstGeom>
            <a:ln w="28575" cap="flat" cmpd="sng">
              <a:solidFill>
                <a:srgbClr val="0000CC"/>
              </a:solidFill>
              <a:prstDash val="solid"/>
              <a:headEnd type="none" w="med" len="med"/>
              <a:tailEnd type="none" w="med" len="med"/>
            </a:ln>
          </p:spPr>
        </p:sp>
        <p:sp>
          <p:nvSpPr>
            <p:cNvPr id="100372" name="Rectangle 138"/>
            <p:cNvSpPr/>
            <p:nvPr/>
          </p:nvSpPr>
          <p:spPr>
            <a:xfrm>
              <a:off x="3953" y="347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73" name="Rectangle 139"/>
            <p:cNvSpPr/>
            <p:nvPr/>
          </p:nvSpPr>
          <p:spPr>
            <a:xfrm>
              <a:off x="3976" y="3129"/>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74" name="Rectangle 140"/>
            <p:cNvSpPr/>
            <p:nvPr/>
          </p:nvSpPr>
          <p:spPr>
            <a:xfrm>
              <a:off x="3653" y="3129"/>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75" name="Text Box 141"/>
            <p:cNvSpPr txBox="1"/>
            <p:nvPr/>
          </p:nvSpPr>
          <p:spPr>
            <a:xfrm>
              <a:off x="4254" y="2386"/>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76" name="Arc 121"/>
            <p:cNvSpPr/>
            <p:nvPr/>
          </p:nvSpPr>
          <p:spPr>
            <a:xfrm rot="5400000" flipH="1">
              <a:off x="3601" y="3521"/>
              <a:ext cx="252" cy="265"/>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100377" name="Rectangle 142"/>
            <p:cNvSpPr/>
            <p:nvPr/>
          </p:nvSpPr>
          <p:spPr>
            <a:xfrm>
              <a:off x="3597" y="3484"/>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0378" name="Arc 117"/>
            <p:cNvSpPr/>
            <p:nvPr/>
          </p:nvSpPr>
          <p:spPr>
            <a:xfrm flipV="1">
              <a:off x="4576" y="2415"/>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100379" name="Text Box 143"/>
            <p:cNvSpPr txBox="1"/>
            <p:nvPr/>
          </p:nvSpPr>
          <p:spPr>
            <a:xfrm>
              <a:off x="4598" y="2386"/>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459">
                                            <p:txEl>
                                              <p:charRg st="0" end="3"/>
                                            </p:txEl>
                                          </p:spTgt>
                                        </p:tgtEl>
                                        <p:attrNameLst>
                                          <p:attrName>style.visibility</p:attrName>
                                        </p:attrNameLst>
                                      </p:cBhvr>
                                      <p:to>
                                        <p:strVal val="visible"/>
                                      </p:to>
                                    </p:set>
                                    <p:animEffect transition="in" filter="wipe(left)">
                                      <p:cBhvr>
                                        <p:cTn id="7" dur="500"/>
                                        <p:tgtEl>
                                          <p:spTgt spid="57459">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6"/>
          <p:cNvGrpSpPr/>
          <p:nvPr/>
        </p:nvGrpSpPr>
        <p:grpSpPr>
          <a:xfrm>
            <a:off x="1182688" y="1422400"/>
            <a:ext cx="2378075" cy="2259013"/>
            <a:chOff x="743" y="2468"/>
            <a:chExt cx="1498" cy="1423"/>
          </a:xfrm>
        </p:grpSpPr>
        <p:sp>
          <p:nvSpPr>
            <p:cNvPr id="56346" name="Text Box 4"/>
            <p:cNvSpPr txBox="1"/>
            <p:nvPr/>
          </p:nvSpPr>
          <p:spPr>
            <a:xfrm>
              <a:off x="903" y="2478"/>
              <a:ext cx="1143" cy="1403"/>
            </a:xfrm>
            <a:prstGeom prst="rect">
              <a:avLst/>
            </a:prstGeom>
            <a:noFill/>
            <a:ln w="9525">
              <a:noFill/>
            </a:ln>
          </p:spPr>
          <p:txBody>
            <a:bodyPr wrap="none">
              <a:spAutoFit/>
            </a:bodyPr>
            <a:p>
              <a:r>
                <a:rPr lang="en-US" altLang="zh-CN" i="1" dirty="0">
                  <a:latin typeface="Times New Roman" panose="02020603050405020304" pitchFamily="18" charset="0"/>
                </a:rPr>
                <a:t>A    B       F</a:t>
              </a:r>
              <a:endParaRPr lang="en-US" altLang="zh-CN" i="1" dirty="0">
                <a:latin typeface="Times New Roman" panose="02020603050405020304" pitchFamily="18" charset="0"/>
              </a:endParaRPr>
            </a:p>
            <a:p>
              <a:r>
                <a:rPr lang="en-US" altLang="zh-CN" dirty="0">
                  <a:latin typeface="Times New Roman" panose="02020603050405020304" pitchFamily="18" charset="0"/>
                </a:rPr>
                <a:t>0     0       0</a:t>
              </a:r>
              <a:endParaRPr lang="en-US" altLang="zh-CN" dirty="0">
                <a:latin typeface="Times New Roman" panose="02020603050405020304" pitchFamily="18" charset="0"/>
              </a:endParaRPr>
            </a:p>
            <a:p>
              <a:r>
                <a:rPr lang="en-US" altLang="zh-CN" dirty="0">
                  <a:latin typeface="Times New Roman" panose="02020603050405020304" pitchFamily="18" charset="0"/>
                </a:rPr>
                <a:t>0     1       1</a:t>
              </a:r>
              <a:endParaRPr lang="en-US" altLang="zh-CN" dirty="0">
                <a:latin typeface="Times New Roman" panose="02020603050405020304" pitchFamily="18" charset="0"/>
              </a:endParaRPr>
            </a:p>
            <a:p>
              <a:r>
                <a:rPr lang="en-US" altLang="zh-CN" dirty="0">
                  <a:latin typeface="Times New Roman" panose="02020603050405020304" pitchFamily="18" charset="0"/>
                </a:rPr>
                <a:t>1     0       1</a:t>
              </a:r>
              <a:endParaRPr lang="en-US" altLang="zh-CN" dirty="0">
                <a:latin typeface="Times New Roman" panose="02020603050405020304" pitchFamily="18" charset="0"/>
              </a:endParaRPr>
            </a:p>
            <a:p>
              <a:r>
                <a:rPr lang="en-US" altLang="zh-CN" dirty="0">
                  <a:latin typeface="Times New Roman" panose="02020603050405020304" pitchFamily="18" charset="0"/>
                </a:rPr>
                <a:t>1     1       1</a:t>
              </a:r>
              <a:endParaRPr lang="en-US" altLang="zh-CN" dirty="0">
                <a:latin typeface="Times New Roman" panose="02020603050405020304" pitchFamily="18" charset="0"/>
              </a:endParaRPr>
            </a:p>
          </p:txBody>
        </p:sp>
        <p:grpSp>
          <p:nvGrpSpPr>
            <p:cNvPr id="56347" name="Group 45"/>
            <p:cNvGrpSpPr/>
            <p:nvPr/>
          </p:nvGrpSpPr>
          <p:grpSpPr>
            <a:xfrm>
              <a:off x="743" y="2468"/>
              <a:ext cx="1498" cy="1423"/>
              <a:chOff x="743" y="2468"/>
              <a:chExt cx="1498" cy="1423"/>
            </a:xfrm>
          </p:grpSpPr>
          <p:sp>
            <p:nvSpPr>
              <p:cNvPr id="56349" name="Rectangle 3"/>
              <p:cNvSpPr/>
              <p:nvPr/>
            </p:nvSpPr>
            <p:spPr>
              <a:xfrm>
                <a:off x="743" y="2468"/>
                <a:ext cx="1487" cy="1423"/>
              </a:xfrm>
              <a:prstGeom prst="rect">
                <a:avLst/>
              </a:prstGeom>
              <a:noFill/>
              <a:ln w="19050"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6350" name="Line 5"/>
              <p:cNvSpPr/>
              <p:nvPr/>
            </p:nvSpPr>
            <p:spPr>
              <a:xfrm>
                <a:off x="766" y="2757"/>
                <a:ext cx="1475" cy="0"/>
              </a:xfrm>
              <a:prstGeom prst="line">
                <a:avLst/>
              </a:prstGeom>
              <a:ln w="19050" cap="flat" cmpd="sng">
                <a:solidFill>
                  <a:srgbClr val="0000CC"/>
                </a:solidFill>
                <a:prstDash val="solid"/>
                <a:headEnd type="none" w="med" len="med"/>
                <a:tailEnd type="none" w="med" len="med"/>
              </a:ln>
            </p:spPr>
          </p:sp>
          <p:sp>
            <p:nvSpPr>
              <p:cNvPr id="56351" name="Line 6"/>
              <p:cNvSpPr/>
              <p:nvPr/>
            </p:nvSpPr>
            <p:spPr>
              <a:xfrm>
                <a:off x="766" y="3038"/>
                <a:ext cx="1475" cy="0"/>
              </a:xfrm>
              <a:prstGeom prst="line">
                <a:avLst/>
              </a:prstGeom>
              <a:ln w="19050" cap="flat" cmpd="sng">
                <a:solidFill>
                  <a:srgbClr val="0000CC"/>
                </a:solidFill>
                <a:prstDash val="solid"/>
                <a:headEnd type="none" w="med" len="med"/>
                <a:tailEnd type="none" w="med" len="med"/>
              </a:ln>
            </p:spPr>
          </p:sp>
          <p:sp>
            <p:nvSpPr>
              <p:cNvPr id="56352" name="Line 7"/>
              <p:cNvSpPr/>
              <p:nvPr/>
            </p:nvSpPr>
            <p:spPr>
              <a:xfrm>
                <a:off x="766" y="3320"/>
                <a:ext cx="1475" cy="0"/>
              </a:xfrm>
              <a:prstGeom prst="line">
                <a:avLst/>
              </a:prstGeom>
              <a:ln w="19050" cap="flat" cmpd="sng">
                <a:solidFill>
                  <a:srgbClr val="0000CC"/>
                </a:solidFill>
                <a:prstDash val="solid"/>
                <a:headEnd type="none" w="med" len="med"/>
                <a:tailEnd type="none" w="med" len="med"/>
              </a:ln>
            </p:spPr>
          </p:sp>
          <p:sp>
            <p:nvSpPr>
              <p:cNvPr id="56353" name="Line 8"/>
              <p:cNvSpPr/>
              <p:nvPr/>
            </p:nvSpPr>
            <p:spPr>
              <a:xfrm>
                <a:off x="766" y="3602"/>
                <a:ext cx="1475" cy="0"/>
              </a:xfrm>
              <a:prstGeom prst="line">
                <a:avLst/>
              </a:prstGeom>
              <a:ln w="19050" cap="flat" cmpd="sng">
                <a:solidFill>
                  <a:srgbClr val="0000CC"/>
                </a:solidFill>
                <a:prstDash val="solid"/>
                <a:headEnd type="none" w="med" len="med"/>
                <a:tailEnd type="none" w="med" len="med"/>
              </a:ln>
            </p:spPr>
          </p:sp>
        </p:grpSp>
        <p:sp>
          <p:nvSpPr>
            <p:cNvPr id="56348" name="Line 9"/>
            <p:cNvSpPr/>
            <p:nvPr/>
          </p:nvSpPr>
          <p:spPr>
            <a:xfrm>
              <a:off x="1660" y="2480"/>
              <a:ext cx="0" cy="1411"/>
            </a:xfrm>
            <a:prstGeom prst="line">
              <a:avLst/>
            </a:prstGeom>
            <a:ln w="19050" cap="flat" cmpd="sng">
              <a:solidFill>
                <a:srgbClr val="0000CC"/>
              </a:solidFill>
              <a:prstDash val="solid"/>
              <a:headEnd type="none" w="med" len="med"/>
              <a:tailEnd type="none" w="med" len="med"/>
            </a:ln>
          </p:spPr>
        </p:sp>
      </p:grpSp>
      <p:sp>
        <p:nvSpPr>
          <p:cNvPr id="7199" name="Text Box 31"/>
          <p:cNvSpPr txBox="1"/>
          <p:nvPr/>
        </p:nvSpPr>
        <p:spPr>
          <a:xfrm>
            <a:off x="1404938" y="703263"/>
            <a:ext cx="1882775" cy="519112"/>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a:t>
            </a:r>
            <a:r>
              <a:rPr lang="zh-CN" altLang="en-US" dirty="0">
                <a:latin typeface="Times New Roman" panose="02020603050405020304" pitchFamily="18" charset="0"/>
              </a:rPr>
              <a:t>运算表</a:t>
            </a:r>
            <a:endParaRPr lang="zh-CN" altLang="en-US" dirty="0">
              <a:latin typeface="Times New Roman" panose="02020603050405020304" pitchFamily="18" charset="0"/>
            </a:endParaRPr>
          </a:p>
        </p:txBody>
      </p:sp>
      <p:grpSp>
        <p:nvGrpSpPr>
          <p:cNvPr id="4" name="Group 38"/>
          <p:cNvGrpSpPr/>
          <p:nvPr/>
        </p:nvGrpSpPr>
        <p:grpSpPr>
          <a:xfrm>
            <a:off x="4138613" y="965200"/>
            <a:ext cx="4229100" cy="2930525"/>
            <a:chOff x="2698" y="1889"/>
            <a:chExt cx="2664" cy="1846"/>
          </a:xfrm>
        </p:grpSpPr>
        <p:sp>
          <p:nvSpPr>
            <p:cNvPr id="56329" name="Text Box 25"/>
            <p:cNvSpPr txBox="1"/>
            <p:nvPr/>
          </p:nvSpPr>
          <p:spPr>
            <a:xfrm>
              <a:off x="3820" y="1889"/>
              <a:ext cx="253" cy="327"/>
            </a:xfrm>
            <a:prstGeom prst="rect">
              <a:avLst/>
            </a:prstGeom>
            <a:noFill/>
            <a:ln w="9525">
              <a:noFill/>
            </a:ln>
          </p:spPr>
          <p:txBody>
            <a:bodyPr wrap="none">
              <a:spAutoFit/>
            </a:bodyPr>
            <a:p>
              <a:r>
                <a:rPr lang="en-US" altLang="zh-CN" i="1" dirty="0">
                  <a:latin typeface="Times New Roman" panose="02020603050405020304" pitchFamily="18" charset="0"/>
                </a:rPr>
                <a:t>A</a:t>
              </a:r>
              <a:endParaRPr lang="en-US" altLang="zh-CN" dirty="0">
                <a:latin typeface="Times New Roman" panose="02020603050405020304" pitchFamily="18" charset="0"/>
              </a:endParaRPr>
            </a:p>
          </p:txBody>
        </p:sp>
        <p:grpSp>
          <p:nvGrpSpPr>
            <p:cNvPr id="56330" name="Group 36"/>
            <p:cNvGrpSpPr/>
            <p:nvPr/>
          </p:nvGrpSpPr>
          <p:grpSpPr>
            <a:xfrm>
              <a:off x="2698" y="2123"/>
              <a:ext cx="2664" cy="1612"/>
              <a:chOff x="2698" y="2123"/>
              <a:chExt cx="2664" cy="1612"/>
            </a:xfrm>
          </p:grpSpPr>
          <p:sp>
            <p:nvSpPr>
              <p:cNvPr id="56331" name="Oval 11"/>
              <p:cNvSpPr/>
              <p:nvPr/>
            </p:nvSpPr>
            <p:spPr>
              <a:xfrm>
                <a:off x="2736" y="2735"/>
                <a:ext cx="66" cy="66"/>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6332" name="Line 13"/>
              <p:cNvSpPr/>
              <p:nvPr/>
            </p:nvSpPr>
            <p:spPr>
              <a:xfrm>
                <a:off x="2803" y="2768"/>
                <a:ext cx="533" cy="0"/>
              </a:xfrm>
              <a:prstGeom prst="line">
                <a:avLst/>
              </a:prstGeom>
              <a:ln w="28575" cap="flat" cmpd="sng">
                <a:solidFill>
                  <a:schemeClr val="tx1"/>
                </a:solidFill>
                <a:prstDash val="solid"/>
                <a:headEnd type="none" w="med" len="med"/>
                <a:tailEnd type="none" w="med" len="med"/>
              </a:ln>
            </p:spPr>
          </p:sp>
          <p:sp>
            <p:nvSpPr>
              <p:cNvPr id="56333" name="Freeform 15"/>
              <p:cNvSpPr/>
              <p:nvPr/>
            </p:nvSpPr>
            <p:spPr>
              <a:xfrm>
                <a:off x="3336" y="2123"/>
                <a:ext cx="778" cy="1067"/>
              </a:xfrm>
              <a:custGeom>
                <a:avLst/>
                <a:gdLst>
                  <a:gd name="txL" fmla="*/ 0 w 778"/>
                  <a:gd name="txT" fmla="*/ 0 h 1067"/>
                  <a:gd name="txR" fmla="*/ 778 w 778"/>
                  <a:gd name="txB" fmla="*/ 1067 h 1067"/>
                </a:gdLst>
                <a:ahLst/>
                <a:cxnLst>
                  <a:cxn ang="0">
                    <a:pos x="744" y="0"/>
                  </a:cxn>
                  <a:cxn ang="0">
                    <a:pos x="522" y="222"/>
                  </a:cxn>
                  <a:cxn ang="0">
                    <a:pos x="0" y="222"/>
                  </a:cxn>
                  <a:cxn ang="0">
                    <a:pos x="0" y="1067"/>
                  </a:cxn>
                  <a:cxn ang="0">
                    <a:pos x="556" y="1067"/>
                  </a:cxn>
                  <a:cxn ang="0">
                    <a:pos x="778" y="845"/>
                  </a:cxn>
                </a:cxnLst>
                <a:rect l="txL" t="txT" r="txR" b="txB"/>
                <a:pathLst>
                  <a:path w="778" h="1067">
                    <a:moveTo>
                      <a:pt x="744" y="0"/>
                    </a:moveTo>
                    <a:lnTo>
                      <a:pt x="522" y="222"/>
                    </a:lnTo>
                    <a:lnTo>
                      <a:pt x="0" y="222"/>
                    </a:lnTo>
                    <a:lnTo>
                      <a:pt x="0" y="1067"/>
                    </a:lnTo>
                    <a:lnTo>
                      <a:pt x="556" y="1067"/>
                    </a:lnTo>
                    <a:lnTo>
                      <a:pt x="778" y="845"/>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6334" name="Freeform 16"/>
              <p:cNvSpPr/>
              <p:nvPr/>
            </p:nvSpPr>
            <p:spPr>
              <a:xfrm>
                <a:off x="4092" y="2368"/>
                <a:ext cx="455" cy="821"/>
              </a:xfrm>
              <a:custGeom>
                <a:avLst/>
                <a:gdLst>
                  <a:gd name="txL" fmla="*/ 0 w 455"/>
                  <a:gd name="txT" fmla="*/ 0 h 855"/>
                  <a:gd name="txR" fmla="*/ 455 w 455"/>
                  <a:gd name="txB" fmla="*/ 855 h 855"/>
                </a:gdLst>
                <a:ahLst/>
                <a:cxnLst>
                  <a:cxn ang="0">
                    <a:pos x="0" y="0"/>
                  </a:cxn>
                  <a:cxn ang="0">
                    <a:pos x="455" y="0"/>
                  </a:cxn>
                  <a:cxn ang="0">
                    <a:pos x="455" y="670"/>
                  </a:cxn>
                  <a:cxn ang="0">
                    <a:pos x="11" y="670"/>
                  </a:cxn>
                </a:cxnLst>
                <a:rect l="txL" t="txT" r="txR" b="txB"/>
                <a:pathLst>
                  <a:path w="455" h="855">
                    <a:moveTo>
                      <a:pt x="0" y="0"/>
                    </a:moveTo>
                    <a:lnTo>
                      <a:pt x="455" y="0"/>
                    </a:lnTo>
                    <a:lnTo>
                      <a:pt x="455" y="855"/>
                    </a:lnTo>
                    <a:lnTo>
                      <a:pt x="11" y="855"/>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56335" name="Freeform 18"/>
              <p:cNvSpPr/>
              <p:nvPr/>
            </p:nvSpPr>
            <p:spPr>
              <a:xfrm>
                <a:off x="4545" y="2790"/>
                <a:ext cx="489" cy="934"/>
              </a:xfrm>
              <a:custGeom>
                <a:avLst/>
                <a:gdLst>
                  <a:gd name="txL" fmla="*/ 0 w 489"/>
                  <a:gd name="txT" fmla="*/ 0 h 934"/>
                  <a:gd name="txR" fmla="*/ 489 w 489"/>
                  <a:gd name="txB" fmla="*/ 934 h 934"/>
                </a:gdLst>
                <a:ahLst/>
                <a:cxnLst>
                  <a:cxn ang="0">
                    <a:pos x="0" y="0"/>
                  </a:cxn>
                  <a:cxn ang="0">
                    <a:pos x="489" y="0"/>
                  </a:cxn>
                  <a:cxn ang="0">
                    <a:pos x="489" y="934"/>
                  </a:cxn>
                </a:cxnLst>
                <a:rect l="txL" t="txT" r="txR" b="txB"/>
                <a:pathLst>
                  <a:path w="489" h="934">
                    <a:moveTo>
                      <a:pt x="0" y="0"/>
                    </a:moveTo>
                    <a:lnTo>
                      <a:pt x="489" y="0"/>
                    </a:lnTo>
                    <a:lnTo>
                      <a:pt x="489" y="93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nvGrpSpPr>
              <p:cNvPr id="56336" name="Group 23"/>
              <p:cNvGrpSpPr/>
              <p:nvPr/>
            </p:nvGrpSpPr>
            <p:grpSpPr>
              <a:xfrm>
                <a:off x="4912" y="3122"/>
                <a:ext cx="234" cy="234"/>
                <a:chOff x="4868" y="3243"/>
                <a:chExt cx="322" cy="322"/>
              </a:xfrm>
            </p:grpSpPr>
            <p:sp>
              <p:nvSpPr>
                <p:cNvPr id="56343" name="Oval 20"/>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6344" name="Line 21"/>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56345" name="Line 22"/>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56337" name="Text Box 24"/>
              <p:cNvSpPr txBox="1"/>
              <p:nvPr/>
            </p:nvSpPr>
            <p:spPr>
              <a:xfrm>
                <a:off x="2698" y="2477"/>
                <a:ext cx="354" cy="327"/>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u</a:t>
                </a:r>
                <a:endParaRPr lang="en-US" altLang="zh-CN" dirty="0">
                  <a:latin typeface="Times New Roman" panose="02020603050405020304" pitchFamily="18" charset="0"/>
                </a:endParaRPr>
              </a:p>
            </p:txBody>
          </p:sp>
          <p:sp>
            <p:nvSpPr>
              <p:cNvPr id="56338" name="Text Box 26"/>
              <p:cNvSpPr txBox="1"/>
              <p:nvPr/>
            </p:nvSpPr>
            <p:spPr>
              <a:xfrm>
                <a:off x="3820" y="2801"/>
                <a:ext cx="253" cy="327"/>
              </a:xfrm>
              <a:prstGeom prst="rect">
                <a:avLst/>
              </a:prstGeom>
              <a:noFill/>
              <a:ln w="9525">
                <a:noFill/>
              </a:ln>
            </p:spPr>
            <p:txBody>
              <a:bodyPr wrap="none">
                <a:spAutoFit/>
              </a:bodyPr>
              <a:p>
                <a:r>
                  <a:rPr lang="en-US" altLang="zh-CN" i="1" dirty="0">
                    <a:latin typeface="Times New Roman" panose="02020603050405020304" pitchFamily="18" charset="0"/>
                  </a:rPr>
                  <a:t>B</a:t>
                </a:r>
                <a:endParaRPr lang="en-US" altLang="zh-CN" dirty="0">
                  <a:latin typeface="Times New Roman" panose="02020603050405020304" pitchFamily="18" charset="0"/>
                </a:endParaRPr>
              </a:p>
            </p:txBody>
          </p:sp>
          <p:sp>
            <p:nvSpPr>
              <p:cNvPr id="56339" name="Oval 28"/>
              <p:cNvSpPr/>
              <p:nvPr/>
            </p:nvSpPr>
            <p:spPr>
              <a:xfrm>
                <a:off x="3303" y="2735"/>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6340" name="Oval 29"/>
              <p:cNvSpPr/>
              <p:nvPr/>
            </p:nvSpPr>
            <p:spPr>
              <a:xfrm>
                <a:off x="4514" y="2746"/>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56341" name="Line 32"/>
              <p:cNvSpPr/>
              <p:nvPr/>
            </p:nvSpPr>
            <p:spPr>
              <a:xfrm>
                <a:off x="4945" y="3735"/>
                <a:ext cx="178" cy="0"/>
              </a:xfrm>
              <a:prstGeom prst="line">
                <a:avLst/>
              </a:prstGeom>
              <a:ln w="63500" cap="flat" cmpd="sng">
                <a:solidFill>
                  <a:schemeClr val="tx1"/>
                </a:solidFill>
                <a:prstDash val="solid"/>
                <a:headEnd type="none" w="med" len="med"/>
                <a:tailEnd type="none" w="med" len="med"/>
              </a:ln>
            </p:spPr>
          </p:sp>
          <p:sp>
            <p:nvSpPr>
              <p:cNvPr id="56342" name="Text Box 34"/>
              <p:cNvSpPr txBox="1"/>
              <p:nvPr/>
            </p:nvSpPr>
            <p:spPr>
              <a:xfrm>
                <a:off x="5109" y="3022"/>
                <a:ext cx="253" cy="327"/>
              </a:xfrm>
              <a:prstGeom prst="rect">
                <a:avLst/>
              </a:prstGeom>
              <a:noFill/>
              <a:ln w="9525">
                <a:noFill/>
              </a:ln>
            </p:spPr>
            <p:txBody>
              <a:bodyPr wrap="none">
                <a:spAutoFit/>
              </a:bodyPr>
              <a:p>
                <a:r>
                  <a:rPr lang="en-US" altLang="zh-CN" i="1" dirty="0">
                    <a:latin typeface="Times New Roman" panose="02020603050405020304" pitchFamily="18" charset="0"/>
                  </a:rPr>
                  <a:t>F</a:t>
                </a:r>
                <a:endParaRPr lang="en-US" altLang="zh-CN" dirty="0">
                  <a:latin typeface="Times New Roman" panose="02020603050405020304" pitchFamily="18" charset="0"/>
                </a:endParaRPr>
              </a:p>
            </p:txBody>
          </p:sp>
        </p:grpSp>
      </p:grpSp>
      <p:sp>
        <p:nvSpPr>
          <p:cNvPr id="7216" name="Text Box 48"/>
          <p:cNvSpPr txBox="1"/>
          <p:nvPr/>
        </p:nvSpPr>
        <p:spPr>
          <a:xfrm>
            <a:off x="600075" y="4216400"/>
            <a:ext cx="7758113" cy="523875"/>
          </a:xfrm>
          <a:prstGeom prst="rect">
            <a:avLst/>
          </a:prstGeom>
          <a:noFill/>
          <a:ln w="9525">
            <a:noFill/>
          </a:ln>
        </p:spPr>
        <p:txBody>
          <a:bodyPr>
            <a:spAutoFit/>
          </a:bodyPr>
          <a:p>
            <a:r>
              <a:rPr lang="zh-CN" altLang="en-US" dirty="0">
                <a:latin typeface="Times New Roman" panose="02020603050405020304" pitchFamily="18" charset="0"/>
              </a:rPr>
              <a:t>由“或”运算的运算表可知“或”运算的法则为：</a:t>
            </a:r>
            <a:endParaRPr lang="zh-CN" altLang="en-US" dirty="0">
              <a:latin typeface="Times New Roman" panose="02020603050405020304" pitchFamily="18" charset="0"/>
            </a:endParaRPr>
          </a:p>
        </p:txBody>
      </p:sp>
      <p:sp>
        <p:nvSpPr>
          <p:cNvPr id="7217" name="Text Box 49"/>
          <p:cNvSpPr txBox="1"/>
          <p:nvPr/>
        </p:nvSpPr>
        <p:spPr>
          <a:xfrm>
            <a:off x="2608263" y="4621213"/>
            <a:ext cx="2946400" cy="1203325"/>
          </a:xfrm>
          <a:prstGeom prst="rect">
            <a:avLst/>
          </a:prstGeom>
          <a:noFill/>
          <a:ln w="9525">
            <a:noFill/>
          </a:ln>
        </p:spPr>
        <p:txBody>
          <a:bodyPr wrap="none">
            <a:spAutoFit/>
          </a:bodyPr>
          <a:p>
            <a:pPr>
              <a:lnSpc>
                <a:spcPct val="130000"/>
              </a:lnSpc>
            </a:pPr>
            <a:r>
              <a:rPr lang="en-US" altLang="zh-CN" dirty="0">
                <a:latin typeface="Times New Roman" panose="02020603050405020304" pitchFamily="18" charset="0"/>
              </a:rPr>
              <a:t>0+0=0	1+0=1</a:t>
            </a:r>
            <a:endParaRPr lang="en-US" altLang="zh-CN" dirty="0">
              <a:latin typeface="Times New Roman" panose="02020603050405020304" pitchFamily="18" charset="0"/>
            </a:endParaRPr>
          </a:p>
          <a:p>
            <a:pPr>
              <a:lnSpc>
                <a:spcPct val="130000"/>
              </a:lnSpc>
            </a:pPr>
            <a:r>
              <a:rPr lang="en-US" altLang="zh-CN" dirty="0">
                <a:latin typeface="Times New Roman" panose="02020603050405020304" pitchFamily="18" charset="0"/>
              </a:rPr>
              <a:t>0+1=1	1+1=1</a:t>
            </a:r>
            <a:endParaRPr lang="en-US" altLang="zh-CN" dirty="0">
              <a:latin typeface="Times New Roman" panose="02020603050405020304" pitchFamily="18" charset="0"/>
            </a:endParaRPr>
          </a:p>
        </p:txBody>
      </p:sp>
      <p:sp>
        <p:nvSpPr>
          <p:cNvPr id="7218" name="Text Box 50"/>
          <p:cNvSpPr txBox="1"/>
          <p:nvPr/>
        </p:nvSpPr>
        <p:spPr>
          <a:xfrm>
            <a:off x="669925" y="5594350"/>
            <a:ext cx="6362700" cy="733425"/>
          </a:xfrm>
          <a:prstGeom prst="rect">
            <a:avLst/>
          </a:prstGeom>
          <a:noFill/>
          <a:ln w="9525">
            <a:noFill/>
          </a:ln>
        </p:spPr>
        <p:txBody>
          <a:bodyPr>
            <a:spAutoFit/>
          </a:bodyPr>
          <a:p>
            <a:pPr>
              <a:lnSpc>
                <a:spcPct val="150000"/>
              </a:lnSpc>
              <a:spcBef>
                <a:spcPct val="50000"/>
              </a:spcBef>
            </a:pPr>
            <a:r>
              <a:rPr lang="zh-CN" altLang="en-US" dirty="0">
                <a:latin typeface="Times New Roman" panose="02020603050405020304" pitchFamily="18" charset="0"/>
              </a:rPr>
              <a:t>实现</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a:t>
            </a:r>
            <a:r>
              <a:rPr lang="zh-CN" altLang="en-US" dirty="0">
                <a:latin typeface="Times New Roman" panose="02020603050405020304" pitchFamily="18" charset="0"/>
              </a:rPr>
              <a:t>运算的逻辑电路称为</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a:t>
            </a:r>
            <a:r>
              <a:rPr lang="zh-CN" altLang="en-US" dirty="0">
                <a:latin typeface="Times New Roman" panose="02020603050405020304" pitchFamily="18" charset="0"/>
              </a:rPr>
              <a:t>门。</a:t>
            </a:r>
            <a:endParaRPr lang="zh-CN" altLang="en-US" dirty="0">
              <a:latin typeface="Times New Roman" panose="02020603050405020304" pitchFamily="18" charset="0"/>
            </a:endParaRPr>
          </a:p>
        </p:txBody>
      </p:sp>
      <p:sp>
        <p:nvSpPr>
          <p:cNvPr id="51208" name="矩形 34"/>
          <p:cNvSpPr/>
          <p:nvPr/>
        </p:nvSpPr>
        <p:spPr>
          <a:xfrm>
            <a:off x="5543550" y="3394075"/>
            <a:ext cx="1327150" cy="522288"/>
          </a:xfrm>
          <a:prstGeom prst="rect">
            <a:avLst/>
          </a:prstGeom>
          <a:noFill/>
          <a:ln w="9525">
            <a:noFill/>
          </a:ln>
        </p:spPr>
        <p:txBody>
          <a:bodyPr wrap="none">
            <a:spAutoFit/>
          </a:bodyPr>
          <a:p>
            <a:r>
              <a:rPr lang="en-US" altLang="zh-CN" b="1" i="1" dirty="0">
                <a:latin typeface="Times New Roman" panose="02020603050405020304" pitchFamily="18" charset="0"/>
              </a:rPr>
              <a:t>F=A+B</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99">
                                            <p:txEl>
                                              <p:charRg st="0" end="7"/>
                                            </p:txEl>
                                          </p:spTgt>
                                        </p:tgtEl>
                                        <p:attrNameLst>
                                          <p:attrName>style.visibility</p:attrName>
                                        </p:attrNameLst>
                                      </p:cBhvr>
                                      <p:to>
                                        <p:strVal val="visible"/>
                                      </p:to>
                                    </p:set>
                                    <p:animEffect transition="in" filter="wipe(left)">
                                      <p:cBhvr>
                                        <p:cTn id="7" dur="500"/>
                                        <p:tgtEl>
                                          <p:spTgt spid="719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216"/>
                                        </p:tgtEl>
                                        <p:attrNameLst>
                                          <p:attrName>style.visibility</p:attrName>
                                        </p:attrNameLst>
                                      </p:cBhvr>
                                      <p:to>
                                        <p:strVal val="visible"/>
                                      </p:to>
                                    </p:set>
                                    <p:anim calcmode="lin" valueType="num">
                                      <p:cBhvr additive="base">
                                        <p:cTn id="27" dur="500" fill="hold"/>
                                        <p:tgtEl>
                                          <p:spTgt spid="7216"/>
                                        </p:tgtEl>
                                        <p:attrNameLst>
                                          <p:attrName>ppt_x</p:attrName>
                                        </p:attrNameLst>
                                      </p:cBhvr>
                                      <p:tavLst>
                                        <p:tav tm="0">
                                          <p:val>
                                            <p:strVal val="0-#ppt_w/2"/>
                                          </p:val>
                                        </p:tav>
                                        <p:tav tm="100000">
                                          <p:val>
                                            <p:strVal val="#ppt_x"/>
                                          </p:val>
                                        </p:tav>
                                      </p:tavLst>
                                    </p:anim>
                                    <p:anim calcmode="lin" valueType="num">
                                      <p:cBhvr additive="base">
                                        <p:cTn id="28" dur="500" fill="hold"/>
                                        <p:tgtEl>
                                          <p:spTgt spid="72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217">
                                            <p:txEl>
                                              <p:charRg st="0" end="12"/>
                                            </p:txEl>
                                          </p:spTgt>
                                        </p:tgtEl>
                                        <p:attrNameLst>
                                          <p:attrName>style.visibility</p:attrName>
                                        </p:attrNameLst>
                                      </p:cBhvr>
                                      <p:to>
                                        <p:strVal val="visible"/>
                                      </p:to>
                                    </p:set>
                                    <p:animEffect transition="in" filter="wipe(left)">
                                      <p:cBhvr>
                                        <p:cTn id="33" dur="500"/>
                                        <p:tgtEl>
                                          <p:spTgt spid="7217">
                                            <p:txEl>
                                              <p:charRg st="0"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217">
                                            <p:txEl>
                                              <p:charRg st="12" end="24"/>
                                            </p:txEl>
                                          </p:spTgt>
                                        </p:tgtEl>
                                        <p:attrNameLst>
                                          <p:attrName>style.visibility</p:attrName>
                                        </p:attrNameLst>
                                      </p:cBhvr>
                                      <p:to>
                                        <p:strVal val="visible"/>
                                      </p:to>
                                    </p:set>
                                    <p:animEffect transition="in" filter="wipe(left)">
                                      <p:cBhvr>
                                        <p:cTn id="38" dur="500"/>
                                        <p:tgtEl>
                                          <p:spTgt spid="7217">
                                            <p:txEl>
                                              <p:charRg st="12" end="2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218">
                                            <p:txEl>
                                              <p:charRg st="0" end="20"/>
                                            </p:txEl>
                                          </p:spTgt>
                                        </p:tgtEl>
                                        <p:attrNameLst>
                                          <p:attrName>style.visibility</p:attrName>
                                        </p:attrNameLst>
                                      </p:cBhvr>
                                      <p:to>
                                        <p:strVal val="visible"/>
                                      </p:to>
                                    </p:set>
                                    <p:animEffect transition="in" filter="wipe(left)">
                                      <p:cBhvr>
                                        <p:cTn id="43" dur="500"/>
                                        <p:tgtEl>
                                          <p:spTgt spid="7218">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 grpId="0" build="p"/>
      <p:bldP spid="7216" grpId="0"/>
      <p:bldP spid="7217" grpId="0" build="p"/>
      <p:bldP spid="7218" grpId="0" build="p"/>
      <p:bldP spid="5120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700" name="Group 70"/>
          <p:cNvGrpSpPr/>
          <p:nvPr/>
        </p:nvGrpSpPr>
        <p:grpSpPr>
          <a:xfrm>
            <a:off x="4881563" y="1016000"/>
            <a:ext cx="3014662" cy="2986088"/>
            <a:chOff x="3165" y="640"/>
            <a:chExt cx="1899" cy="1881"/>
          </a:xfrm>
        </p:grpSpPr>
        <p:sp>
          <p:nvSpPr>
            <p:cNvPr id="29727" name="Arc 35"/>
            <p:cNvSpPr/>
            <p:nvPr/>
          </p:nvSpPr>
          <p:spPr>
            <a:xfrm rot="-5400000">
              <a:off x="4706" y="2173"/>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29728" name="Arc 37"/>
            <p:cNvSpPr/>
            <p:nvPr/>
          </p:nvSpPr>
          <p:spPr>
            <a:xfrm rot="5400000" flipH="1">
              <a:off x="3729" y="2196"/>
              <a:ext cx="252" cy="265"/>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100000"/>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29729" name="Oval 3"/>
            <p:cNvSpPr/>
            <p:nvPr/>
          </p:nvSpPr>
          <p:spPr>
            <a:xfrm>
              <a:off x="4372" y="1139"/>
              <a:ext cx="633" cy="278"/>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9730" name="AutoShape 4"/>
            <p:cNvSpPr/>
            <p:nvPr/>
          </p:nvSpPr>
          <p:spPr>
            <a:xfrm>
              <a:off x="3760" y="1863"/>
              <a:ext cx="578" cy="589"/>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9731" name="Line 5"/>
            <p:cNvSpPr/>
            <p:nvPr/>
          </p:nvSpPr>
          <p:spPr>
            <a:xfrm flipH="1" flipV="1">
              <a:off x="3474" y="853"/>
              <a:ext cx="255" cy="244"/>
            </a:xfrm>
            <a:prstGeom prst="line">
              <a:avLst/>
            </a:prstGeom>
            <a:ln w="28575" cap="flat" cmpd="sng">
              <a:solidFill>
                <a:srgbClr val="0000CC"/>
              </a:solidFill>
              <a:prstDash val="solid"/>
              <a:headEnd type="none" w="med" len="med"/>
              <a:tailEnd type="none" w="med" len="med"/>
            </a:ln>
          </p:spPr>
        </p:sp>
        <p:sp>
          <p:nvSpPr>
            <p:cNvPr id="29732" name="Line 6"/>
            <p:cNvSpPr/>
            <p:nvPr/>
          </p:nvSpPr>
          <p:spPr>
            <a:xfrm>
              <a:off x="3728" y="1453"/>
              <a:ext cx="1277" cy="0"/>
            </a:xfrm>
            <a:prstGeom prst="line">
              <a:avLst/>
            </a:prstGeom>
            <a:ln w="28575" cap="flat" cmpd="sng">
              <a:solidFill>
                <a:srgbClr val="0000CC"/>
              </a:solidFill>
              <a:prstDash val="solid"/>
              <a:headEnd type="none" w="med" len="med"/>
              <a:tailEnd type="none" w="med" len="med"/>
            </a:ln>
          </p:spPr>
        </p:sp>
        <p:sp>
          <p:nvSpPr>
            <p:cNvPr id="29733" name="Text Box 7"/>
            <p:cNvSpPr txBox="1"/>
            <p:nvPr/>
          </p:nvSpPr>
          <p:spPr>
            <a:xfrm>
              <a:off x="3716" y="796"/>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9734" name="Text Box 8"/>
            <p:cNvSpPr txBox="1"/>
            <p:nvPr/>
          </p:nvSpPr>
          <p:spPr>
            <a:xfrm>
              <a:off x="3394" y="1063"/>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9735" name="Text Box 9"/>
            <p:cNvSpPr txBox="1"/>
            <p:nvPr/>
          </p:nvSpPr>
          <p:spPr>
            <a:xfrm>
              <a:off x="3471" y="640"/>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i="1" dirty="0">
                <a:latin typeface="Times New Roman" panose="02020603050405020304" pitchFamily="18" charset="0"/>
              </a:endParaRPr>
            </a:p>
          </p:txBody>
        </p:sp>
        <p:sp>
          <p:nvSpPr>
            <p:cNvPr id="29736" name="Text Box 10"/>
            <p:cNvSpPr txBox="1"/>
            <p:nvPr/>
          </p:nvSpPr>
          <p:spPr>
            <a:xfrm>
              <a:off x="3165" y="878"/>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29737" name="Text Box 11"/>
            <p:cNvSpPr txBox="1"/>
            <p:nvPr/>
          </p:nvSpPr>
          <p:spPr>
            <a:xfrm>
              <a:off x="4349" y="1072"/>
              <a:ext cx="387"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9738" name="Group 12"/>
            <p:cNvGrpSpPr/>
            <p:nvPr/>
          </p:nvGrpSpPr>
          <p:grpSpPr>
            <a:xfrm>
              <a:off x="3714" y="1097"/>
              <a:ext cx="1281" cy="1403"/>
              <a:chOff x="520" y="702"/>
              <a:chExt cx="1281" cy="1403"/>
            </a:xfrm>
          </p:grpSpPr>
          <p:sp>
            <p:nvSpPr>
              <p:cNvPr id="29753" name="Rectangle 13"/>
              <p:cNvSpPr/>
              <p:nvPr/>
            </p:nvSpPr>
            <p:spPr>
              <a:xfrm>
                <a:off x="520" y="702"/>
                <a:ext cx="1281" cy="1400"/>
              </a:xfrm>
              <a:prstGeom prst="rect">
                <a:avLst/>
              </a:prstGeom>
              <a:noFill/>
              <a:ln w="1905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9754" name="Group 14"/>
              <p:cNvGrpSpPr/>
              <p:nvPr/>
            </p:nvGrpSpPr>
            <p:grpSpPr>
              <a:xfrm>
                <a:off x="858" y="702"/>
                <a:ext cx="645" cy="1403"/>
                <a:chOff x="858" y="702"/>
                <a:chExt cx="645" cy="1380"/>
              </a:xfrm>
            </p:grpSpPr>
            <p:sp>
              <p:nvSpPr>
                <p:cNvPr id="29755" name="Line 15"/>
                <p:cNvSpPr/>
                <p:nvPr/>
              </p:nvSpPr>
              <p:spPr>
                <a:xfrm>
                  <a:off x="858" y="703"/>
                  <a:ext cx="0" cy="1379"/>
                </a:xfrm>
                <a:prstGeom prst="line">
                  <a:avLst/>
                </a:prstGeom>
                <a:ln w="19050" cap="flat" cmpd="sng">
                  <a:solidFill>
                    <a:schemeClr val="tx1"/>
                  </a:solidFill>
                  <a:prstDash val="solid"/>
                  <a:headEnd type="none" w="med" len="med"/>
                  <a:tailEnd type="none" w="med" len="med"/>
                </a:ln>
              </p:spPr>
            </p:sp>
            <p:sp>
              <p:nvSpPr>
                <p:cNvPr id="29756" name="Line 16"/>
                <p:cNvSpPr/>
                <p:nvPr/>
              </p:nvSpPr>
              <p:spPr>
                <a:xfrm>
                  <a:off x="1170" y="703"/>
                  <a:ext cx="0" cy="1379"/>
                </a:xfrm>
                <a:prstGeom prst="line">
                  <a:avLst/>
                </a:prstGeom>
                <a:ln w="19050" cap="flat" cmpd="sng">
                  <a:solidFill>
                    <a:schemeClr val="tx1"/>
                  </a:solidFill>
                  <a:prstDash val="solid"/>
                  <a:headEnd type="none" w="med" len="med"/>
                  <a:tailEnd type="none" w="med" len="med"/>
                </a:ln>
              </p:spPr>
            </p:sp>
            <p:sp>
              <p:nvSpPr>
                <p:cNvPr id="29757" name="Line 17"/>
                <p:cNvSpPr/>
                <p:nvPr/>
              </p:nvSpPr>
              <p:spPr>
                <a:xfrm>
                  <a:off x="1503" y="702"/>
                  <a:ext cx="0" cy="1379"/>
                </a:xfrm>
                <a:prstGeom prst="line">
                  <a:avLst/>
                </a:prstGeom>
                <a:ln w="19050" cap="flat" cmpd="sng">
                  <a:solidFill>
                    <a:schemeClr val="tx1"/>
                  </a:solidFill>
                  <a:prstDash val="solid"/>
                  <a:headEnd type="none" w="med" len="med"/>
                  <a:tailEnd type="none" w="med" len="med"/>
                </a:ln>
              </p:spPr>
            </p:sp>
          </p:grpSp>
        </p:grpSp>
        <p:sp>
          <p:nvSpPr>
            <p:cNvPr id="29739" name="Text Box 18"/>
            <p:cNvSpPr txBox="1"/>
            <p:nvPr/>
          </p:nvSpPr>
          <p:spPr>
            <a:xfrm>
              <a:off x="4726" y="2116"/>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0" name="Line 19"/>
            <p:cNvSpPr/>
            <p:nvPr/>
          </p:nvSpPr>
          <p:spPr>
            <a:xfrm>
              <a:off x="3728" y="1809"/>
              <a:ext cx="1277" cy="0"/>
            </a:xfrm>
            <a:prstGeom prst="line">
              <a:avLst/>
            </a:prstGeom>
            <a:ln w="28575" cap="flat" cmpd="sng">
              <a:solidFill>
                <a:srgbClr val="0000CC"/>
              </a:solidFill>
              <a:prstDash val="solid"/>
              <a:headEnd type="none" w="med" len="med"/>
              <a:tailEnd type="none" w="med" len="med"/>
            </a:ln>
          </p:spPr>
        </p:sp>
        <p:sp>
          <p:nvSpPr>
            <p:cNvPr id="29741" name="Line 20"/>
            <p:cNvSpPr/>
            <p:nvPr/>
          </p:nvSpPr>
          <p:spPr>
            <a:xfrm>
              <a:off x="3728" y="2164"/>
              <a:ext cx="1277" cy="0"/>
            </a:xfrm>
            <a:prstGeom prst="line">
              <a:avLst/>
            </a:prstGeom>
            <a:ln w="28575" cap="flat" cmpd="sng">
              <a:solidFill>
                <a:srgbClr val="0000CC"/>
              </a:solidFill>
              <a:prstDash val="solid"/>
              <a:headEnd type="none" w="med" len="med"/>
              <a:tailEnd type="none" w="med" len="med"/>
            </a:ln>
          </p:spPr>
        </p:sp>
        <p:sp>
          <p:nvSpPr>
            <p:cNvPr id="29742" name="Rectangle 21"/>
            <p:cNvSpPr/>
            <p:nvPr/>
          </p:nvSpPr>
          <p:spPr>
            <a:xfrm>
              <a:off x="4726" y="1126"/>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3" name="Rectangle 22"/>
            <p:cNvSpPr/>
            <p:nvPr/>
          </p:nvSpPr>
          <p:spPr>
            <a:xfrm>
              <a:off x="3736" y="2149"/>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4" name="Text Box 23"/>
            <p:cNvSpPr txBox="1"/>
            <p:nvPr/>
          </p:nvSpPr>
          <p:spPr>
            <a:xfrm>
              <a:off x="4060" y="1794"/>
              <a:ext cx="387"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5" name="Text Box 24"/>
            <p:cNvSpPr txBox="1"/>
            <p:nvPr/>
          </p:nvSpPr>
          <p:spPr>
            <a:xfrm>
              <a:off x="3715" y="1794"/>
              <a:ext cx="387"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46" name="Text Box 25"/>
            <p:cNvSpPr txBox="1"/>
            <p:nvPr/>
          </p:nvSpPr>
          <p:spPr>
            <a:xfrm>
              <a:off x="4038" y="2116"/>
              <a:ext cx="387"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9747" name="Group 26"/>
            <p:cNvGrpSpPr/>
            <p:nvPr/>
          </p:nvGrpSpPr>
          <p:grpSpPr>
            <a:xfrm>
              <a:off x="3714" y="1097"/>
              <a:ext cx="1281" cy="1403"/>
              <a:chOff x="520" y="702"/>
              <a:chExt cx="1281" cy="1403"/>
            </a:xfrm>
          </p:grpSpPr>
          <p:sp>
            <p:nvSpPr>
              <p:cNvPr id="29748" name="Rectangle 27"/>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9749" name="Group 28"/>
              <p:cNvGrpSpPr/>
              <p:nvPr/>
            </p:nvGrpSpPr>
            <p:grpSpPr>
              <a:xfrm>
                <a:off x="858" y="702"/>
                <a:ext cx="645" cy="1403"/>
                <a:chOff x="858" y="702"/>
                <a:chExt cx="645" cy="1380"/>
              </a:xfrm>
            </p:grpSpPr>
            <p:sp>
              <p:nvSpPr>
                <p:cNvPr id="29750" name="Line 29"/>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29751" name="Line 30"/>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29752" name="Line 31"/>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grpSp>
      <p:grpSp>
        <p:nvGrpSpPr>
          <p:cNvPr id="29701" name="Group 69"/>
          <p:cNvGrpSpPr/>
          <p:nvPr/>
        </p:nvGrpSpPr>
        <p:grpSpPr>
          <a:xfrm>
            <a:off x="762000" y="1001713"/>
            <a:ext cx="2967038" cy="2986087"/>
            <a:chOff x="480" y="631"/>
            <a:chExt cx="1869" cy="1881"/>
          </a:xfrm>
        </p:grpSpPr>
        <p:sp>
          <p:nvSpPr>
            <p:cNvPr id="29702" name="AutoShape 38"/>
            <p:cNvSpPr/>
            <p:nvPr/>
          </p:nvSpPr>
          <p:spPr>
            <a:xfrm>
              <a:off x="1034" y="1842"/>
              <a:ext cx="578" cy="611"/>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9703" name="Rectangle 58"/>
            <p:cNvSpPr/>
            <p:nvPr/>
          </p:nvSpPr>
          <p:spPr>
            <a:xfrm>
              <a:off x="986" y="2161"/>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04" name="Arc 33"/>
            <p:cNvSpPr/>
            <p:nvPr/>
          </p:nvSpPr>
          <p:spPr>
            <a:xfrm flipV="1">
              <a:off x="1988" y="1092"/>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100000"/>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29705" name="Arc 34"/>
            <p:cNvSpPr/>
            <p:nvPr/>
          </p:nvSpPr>
          <p:spPr>
            <a:xfrm>
              <a:off x="1998" y="2171"/>
              <a:ext cx="252" cy="309"/>
            </a:xfrm>
            <a:custGeom>
              <a:avLst/>
              <a:gdLst>
                <a:gd name="txL" fmla="*/ 0 w 43187"/>
                <a:gd name="txT" fmla="*/ 0 h 21600"/>
                <a:gd name="txR" fmla="*/ 43187 w 43187"/>
                <a:gd name="txB" fmla="*/ 21600 h 21600"/>
              </a:gdLst>
              <a:ahLst/>
              <a:cxnLst>
                <a:cxn ang="0">
                  <a:pos x="0" y="0"/>
                </a:cxn>
                <a:cxn ang="0">
                  <a:pos x="0" y="0"/>
                </a:cxn>
                <a:cxn ang="0">
                  <a:pos x="0" y="0"/>
                </a:cxn>
              </a:cxnLst>
              <a:rect l="txL" t="txT" r="txR" b="txB"/>
              <a:pathLst>
                <a:path w="43187" h="21600" fill="none">
                  <a:moveTo>
                    <a:pt x="-1" y="20852"/>
                  </a:moveTo>
                  <a:cubicBezTo>
                    <a:pt x="402" y="9221"/>
                    <a:pt x="9948" y="-1"/>
                    <a:pt x="21587" y="0"/>
                  </a:cubicBezTo>
                  <a:cubicBezTo>
                    <a:pt x="33516" y="0"/>
                    <a:pt x="43187" y="9670"/>
                    <a:pt x="43187" y="21600"/>
                  </a:cubicBezTo>
                </a:path>
                <a:path w="43187" h="21600" stroke="0">
                  <a:moveTo>
                    <a:pt x="-1" y="20852"/>
                  </a:moveTo>
                  <a:cubicBezTo>
                    <a:pt x="402" y="9221"/>
                    <a:pt x="9948" y="-1"/>
                    <a:pt x="21587" y="0"/>
                  </a:cubicBezTo>
                  <a:cubicBezTo>
                    <a:pt x="33516" y="0"/>
                    <a:pt x="43187" y="9670"/>
                    <a:pt x="43187" y="21600"/>
                  </a:cubicBezTo>
                  <a:lnTo>
                    <a:pt x="21587" y="21600"/>
                  </a:lnTo>
                  <a:lnTo>
                    <a:pt x="-1" y="20852"/>
                  </a:lnTo>
                  <a:close/>
                </a:path>
              </a:pathLst>
            </a:custGeom>
            <a:solidFill>
              <a:srgbClr val="CCFFFF">
                <a:alpha val="100000"/>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29706" name="Rectangle 36"/>
            <p:cNvSpPr/>
            <p:nvPr/>
          </p:nvSpPr>
          <p:spPr>
            <a:xfrm>
              <a:off x="2011" y="2161"/>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07" name="Oval 39"/>
            <p:cNvSpPr/>
            <p:nvPr/>
          </p:nvSpPr>
          <p:spPr>
            <a:xfrm>
              <a:off x="1646" y="1142"/>
              <a:ext cx="643" cy="266"/>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9708" name="Line 40"/>
            <p:cNvSpPr/>
            <p:nvPr/>
          </p:nvSpPr>
          <p:spPr>
            <a:xfrm flipH="1" flipV="1">
              <a:off x="780" y="845"/>
              <a:ext cx="234" cy="243"/>
            </a:xfrm>
            <a:prstGeom prst="line">
              <a:avLst/>
            </a:prstGeom>
            <a:ln w="28575" cap="flat" cmpd="sng">
              <a:solidFill>
                <a:srgbClr val="0000CC"/>
              </a:solidFill>
              <a:prstDash val="solid"/>
              <a:headEnd type="none" w="med" len="med"/>
              <a:tailEnd type="none" w="med" len="med"/>
            </a:ln>
          </p:spPr>
        </p:sp>
        <p:sp>
          <p:nvSpPr>
            <p:cNvPr id="29709" name="Line 41"/>
            <p:cNvSpPr/>
            <p:nvPr/>
          </p:nvSpPr>
          <p:spPr>
            <a:xfrm>
              <a:off x="1013" y="1444"/>
              <a:ext cx="1277" cy="0"/>
            </a:xfrm>
            <a:prstGeom prst="line">
              <a:avLst/>
            </a:prstGeom>
            <a:ln w="28575" cap="flat" cmpd="sng">
              <a:solidFill>
                <a:srgbClr val="0000CC"/>
              </a:solidFill>
              <a:prstDash val="solid"/>
              <a:headEnd type="none" w="med" len="med"/>
              <a:tailEnd type="none" w="med" len="med"/>
            </a:ln>
          </p:spPr>
        </p:sp>
        <p:sp>
          <p:nvSpPr>
            <p:cNvPr id="29710" name="Text Box 42"/>
            <p:cNvSpPr txBox="1"/>
            <p:nvPr/>
          </p:nvSpPr>
          <p:spPr>
            <a:xfrm>
              <a:off x="1001" y="787"/>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29711" name="Text Box 43"/>
            <p:cNvSpPr txBox="1"/>
            <p:nvPr/>
          </p:nvSpPr>
          <p:spPr>
            <a:xfrm>
              <a:off x="679" y="1054"/>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29712" name="Text Box 44"/>
            <p:cNvSpPr txBox="1"/>
            <p:nvPr/>
          </p:nvSpPr>
          <p:spPr>
            <a:xfrm>
              <a:off x="756" y="631"/>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29713" name="Text Box 45"/>
            <p:cNvSpPr txBox="1"/>
            <p:nvPr/>
          </p:nvSpPr>
          <p:spPr>
            <a:xfrm>
              <a:off x="480" y="849"/>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grpSp>
          <p:nvGrpSpPr>
            <p:cNvPr id="29714" name="Group 46"/>
            <p:cNvGrpSpPr/>
            <p:nvPr/>
          </p:nvGrpSpPr>
          <p:grpSpPr>
            <a:xfrm>
              <a:off x="999" y="1088"/>
              <a:ext cx="1281" cy="1403"/>
              <a:chOff x="520" y="702"/>
              <a:chExt cx="1281" cy="1403"/>
            </a:xfrm>
          </p:grpSpPr>
          <p:sp>
            <p:nvSpPr>
              <p:cNvPr id="29722" name="Rectangle 47"/>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29723" name="Group 48"/>
              <p:cNvGrpSpPr/>
              <p:nvPr/>
            </p:nvGrpSpPr>
            <p:grpSpPr>
              <a:xfrm>
                <a:off x="858" y="702"/>
                <a:ext cx="645" cy="1403"/>
                <a:chOff x="858" y="702"/>
                <a:chExt cx="645" cy="1380"/>
              </a:xfrm>
            </p:grpSpPr>
            <p:sp>
              <p:nvSpPr>
                <p:cNvPr id="29724" name="Line 49"/>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29725" name="Line 50"/>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29726" name="Line 51"/>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29715" name="Line 52"/>
            <p:cNvSpPr/>
            <p:nvPr/>
          </p:nvSpPr>
          <p:spPr>
            <a:xfrm>
              <a:off x="1013" y="1800"/>
              <a:ext cx="1277" cy="0"/>
            </a:xfrm>
            <a:prstGeom prst="line">
              <a:avLst/>
            </a:prstGeom>
            <a:ln w="28575" cap="flat" cmpd="sng">
              <a:solidFill>
                <a:srgbClr val="0000CC"/>
              </a:solidFill>
              <a:prstDash val="solid"/>
              <a:headEnd type="none" w="med" len="med"/>
              <a:tailEnd type="none" w="med" len="med"/>
            </a:ln>
          </p:spPr>
        </p:sp>
        <p:sp>
          <p:nvSpPr>
            <p:cNvPr id="29716" name="Line 53"/>
            <p:cNvSpPr/>
            <p:nvPr/>
          </p:nvSpPr>
          <p:spPr>
            <a:xfrm>
              <a:off x="1013" y="2155"/>
              <a:ext cx="1277" cy="0"/>
            </a:xfrm>
            <a:prstGeom prst="line">
              <a:avLst/>
            </a:prstGeom>
            <a:ln w="28575" cap="flat" cmpd="sng">
              <a:solidFill>
                <a:srgbClr val="0000CC"/>
              </a:solidFill>
              <a:prstDash val="solid"/>
              <a:headEnd type="none" w="med" len="med"/>
              <a:tailEnd type="none" w="med" len="med"/>
            </a:ln>
          </p:spPr>
        </p:sp>
        <p:sp>
          <p:nvSpPr>
            <p:cNvPr id="29717" name="Rectangle 54"/>
            <p:cNvSpPr/>
            <p:nvPr/>
          </p:nvSpPr>
          <p:spPr>
            <a:xfrm>
              <a:off x="1332" y="2161"/>
              <a:ext cx="340"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18" name="Rectangle 55"/>
            <p:cNvSpPr/>
            <p:nvPr/>
          </p:nvSpPr>
          <p:spPr>
            <a:xfrm>
              <a:off x="1344" y="1806"/>
              <a:ext cx="340"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19" name="Rectangle 56"/>
            <p:cNvSpPr/>
            <p:nvPr/>
          </p:nvSpPr>
          <p:spPr>
            <a:xfrm>
              <a:off x="1065" y="1806"/>
              <a:ext cx="340"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20" name="Text Box 57"/>
            <p:cNvSpPr txBox="1"/>
            <p:nvPr/>
          </p:nvSpPr>
          <p:spPr>
            <a:xfrm>
              <a:off x="1666" y="1063"/>
              <a:ext cx="343"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9721" name="Text Box 59"/>
            <p:cNvSpPr txBox="1"/>
            <p:nvPr/>
          </p:nvSpPr>
          <p:spPr>
            <a:xfrm>
              <a:off x="2010" y="1063"/>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aphicFrame>
        <p:nvGraphicFramePr>
          <p:cNvPr id="168960" name="Object 0"/>
          <p:cNvGraphicFramePr>
            <a:graphicFrameLocks noChangeAspect="1"/>
          </p:cNvGraphicFramePr>
          <p:nvPr/>
        </p:nvGraphicFramePr>
        <p:xfrm>
          <a:off x="1935163" y="4602163"/>
          <a:ext cx="5435600" cy="442912"/>
        </p:xfrm>
        <a:graphic>
          <a:graphicData uri="http://schemas.openxmlformats.org/presentationml/2006/ole">
            <mc:AlternateContent xmlns:mc="http://schemas.openxmlformats.org/markup-compatibility/2006">
              <mc:Choice xmlns:v="urn:schemas-microsoft-com:vml" Requires="v">
                <p:oleObj spid="_x0000_s3240" name="" r:id="rId1" imgW="5435600" imgH="444500" progId="Equation.3">
                  <p:embed/>
                </p:oleObj>
              </mc:Choice>
              <mc:Fallback>
                <p:oleObj name="" r:id="rId1" imgW="5435600" imgH="444500" progId="Equation.3">
                  <p:embed/>
                  <p:pic>
                    <p:nvPicPr>
                      <p:cNvPr id="0" name="图片 3239"/>
                      <p:cNvPicPr/>
                      <p:nvPr/>
                    </p:nvPicPr>
                    <p:blipFill>
                      <a:blip r:embed="rId2"/>
                      <a:stretch>
                        <a:fillRect/>
                      </a:stretch>
                    </p:blipFill>
                    <p:spPr>
                      <a:xfrm>
                        <a:off x="1935163" y="4602163"/>
                        <a:ext cx="5435600" cy="442912"/>
                      </a:xfrm>
                      <a:prstGeom prst="rect">
                        <a:avLst/>
                      </a:prstGeom>
                      <a:noFill/>
                      <a:ln w="38100">
                        <a:noFill/>
                        <a:miter/>
                      </a:ln>
                    </p:spPr>
                  </p:pic>
                </p:oleObj>
              </mc:Fallback>
            </mc:AlternateContent>
          </a:graphicData>
        </a:graphic>
      </p:graphicFrame>
      <p:graphicFrame>
        <p:nvGraphicFramePr>
          <p:cNvPr id="168961" name="Object 1"/>
          <p:cNvGraphicFramePr>
            <a:graphicFrameLocks noChangeAspect="1"/>
          </p:cNvGraphicFramePr>
          <p:nvPr/>
        </p:nvGraphicFramePr>
        <p:xfrm>
          <a:off x="1319213" y="5230813"/>
          <a:ext cx="5945187" cy="442912"/>
        </p:xfrm>
        <a:graphic>
          <a:graphicData uri="http://schemas.openxmlformats.org/presentationml/2006/ole">
            <mc:AlternateContent xmlns:mc="http://schemas.openxmlformats.org/markup-compatibility/2006">
              <mc:Choice xmlns:v="urn:schemas-microsoft-com:vml" Requires="v">
                <p:oleObj spid="_x0000_s3242" name="" r:id="rId3" imgW="5943600" imgH="444500" progId="Equation.3">
                  <p:embed/>
                </p:oleObj>
              </mc:Choice>
              <mc:Fallback>
                <p:oleObj name="" r:id="rId3" imgW="5943600" imgH="444500" progId="Equation.3">
                  <p:embed/>
                  <p:pic>
                    <p:nvPicPr>
                      <p:cNvPr id="0" name="图片 3241"/>
                      <p:cNvPicPr/>
                      <p:nvPr/>
                    </p:nvPicPr>
                    <p:blipFill>
                      <a:blip r:embed="rId4"/>
                      <a:stretch>
                        <a:fillRect/>
                      </a:stretch>
                    </p:blipFill>
                    <p:spPr>
                      <a:xfrm>
                        <a:off x="1319213" y="5230813"/>
                        <a:ext cx="5945187" cy="4429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8960"/>
                                        </p:tgtEl>
                                        <p:attrNameLst>
                                          <p:attrName>style.visibility</p:attrName>
                                        </p:attrNameLst>
                                      </p:cBhvr>
                                      <p:to>
                                        <p:strVal val="visible"/>
                                      </p:to>
                                    </p:set>
                                    <p:animEffect transition="in" filter="wipe(left)">
                                      <p:cBhvr>
                                        <p:cTn id="7" dur="500"/>
                                        <p:tgtEl>
                                          <p:spTgt spid="1689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8961"/>
                                        </p:tgtEl>
                                        <p:attrNameLst>
                                          <p:attrName>style.visibility</p:attrName>
                                        </p:attrNameLst>
                                      </p:cBhvr>
                                      <p:to>
                                        <p:strVal val="visible"/>
                                      </p:to>
                                    </p:set>
                                    <p:animEffect transition="in" filter="wipe(left)">
                                      <p:cBhvr>
                                        <p:cTn id="12" dur="500"/>
                                        <p:tgtEl>
                                          <p:spTgt spid="16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6" name="Text Box 2"/>
          <p:cNvSpPr txBox="1"/>
          <p:nvPr/>
        </p:nvSpPr>
        <p:spPr>
          <a:xfrm>
            <a:off x="777875" y="831850"/>
            <a:ext cx="7708900" cy="1758950"/>
          </a:xfrm>
          <a:prstGeom prst="rect">
            <a:avLst/>
          </a:prstGeom>
          <a:noFill/>
          <a:ln w="9525">
            <a:noFill/>
          </a:ln>
        </p:spPr>
        <p:txBody>
          <a:bodyPr>
            <a:spAutoFit/>
          </a:bodyPr>
          <a:p>
            <a:pPr>
              <a:lnSpc>
                <a:spcPct val="130000"/>
              </a:lnSpc>
              <a:spcBef>
                <a:spcPct val="50000"/>
              </a:spcBef>
            </a:pPr>
            <a:r>
              <a:rPr lang="zh-CN" altLang="en-US" b="1" dirty="0">
                <a:latin typeface="Times New Roman" panose="02020603050405020304" pitchFamily="18" charset="0"/>
              </a:rPr>
              <a:t>例：</a:t>
            </a:r>
            <a:r>
              <a:rPr lang="zh-CN" altLang="en-US" dirty="0">
                <a:latin typeface="Times New Roman" panose="02020603050405020304" pitchFamily="18" charset="0"/>
              </a:rPr>
              <a:t>用卡诺图把逻辑函数</a:t>
            </a:r>
            <a:br>
              <a:rPr lang="zh-CN" altLang="en-US" dirty="0">
                <a:latin typeface="Times New Roman" panose="02020603050405020304" pitchFamily="18" charset="0"/>
              </a:rPr>
            </a:br>
            <a:r>
              <a:rPr lang="zh-CN" altLang="en-US"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A, B, C, D</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( 3, 4, 6, 7, 11, 12, 13, 14,15)</a:t>
            </a:r>
            <a:r>
              <a:rPr lang="zh-CN" altLang="zh-CN" dirty="0">
                <a:latin typeface="Times New Roman" panose="02020603050405020304" pitchFamily="18" charset="0"/>
                <a:sym typeface="Symbol" panose="05050102010706020507" pitchFamily="18" charset="2"/>
              </a:rPr>
              <a:t>化简成最简"或与"表达式。</a:t>
            </a:r>
            <a:endParaRPr lang="zh-CN" altLang="en-US" dirty="0">
              <a:latin typeface="Times New Roman" panose="02020603050405020304" pitchFamily="18" charset="0"/>
            </a:endParaRPr>
          </a:p>
        </p:txBody>
      </p:sp>
      <p:graphicFrame>
        <p:nvGraphicFramePr>
          <p:cNvPr id="169984" name="Object 0"/>
          <p:cNvGraphicFramePr>
            <a:graphicFrameLocks noChangeAspect="1"/>
          </p:cNvGraphicFramePr>
          <p:nvPr/>
        </p:nvGraphicFramePr>
        <p:xfrm>
          <a:off x="815975" y="3071813"/>
          <a:ext cx="6808788" cy="469900"/>
        </p:xfrm>
        <a:graphic>
          <a:graphicData uri="http://schemas.openxmlformats.org/presentationml/2006/ole">
            <mc:AlternateContent xmlns:mc="http://schemas.openxmlformats.org/markup-compatibility/2006">
              <mc:Choice xmlns:v="urn:schemas-microsoft-com:vml" Requires="v">
                <p:oleObj spid="_x0000_s3238" name="" r:id="rId1" imgW="6807200" imgH="469900" progId="Equation.3">
                  <p:embed/>
                </p:oleObj>
              </mc:Choice>
              <mc:Fallback>
                <p:oleObj name="" r:id="rId1" imgW="6807200" imgH="469900" progId="Equation.3">
                  <p:embed/>
                  <p:pic>
                    <p:nvPicPr>
                      <p:cNvPr id="0" name="图片 3237"/>
                      <p:cNvPicPr/>
                      <p:nvPr/>
                    </p:nvPicPr>
                    <p:blipFill>
                      <a:blip r:embed="rId2"/>
                      <a:stretch>
                        <a:fillRect/>
                      </a:stretch>
                    </p:blipFill>
                    <p:spPr>
                      <a:xfrm>
                        <a:off x="815975" y="3071813"/>
                        <a:ext cx="6808788" cy="469900"/>
                      </a:xfrm>
                      <a:prstGeom prst="rect">
                        <a:avLst/>
                      </a:prstGeom>
                      <a:noFill/>
                      <a:ln w="38100">
                        <a:noFill/>
                        <a:miter/>
                      </a:ln>
                    </p:spPr>
                  </p:pic>
                </p:oleObj>
              </mc:Fallback>
            </mc:AlternateContent>
          </a:graphicData>
        </a:graphic>
      </p:graphicFrame>
      <p:graphicFrame>
        <p:nvGraphicFramePr>
          <p:cNvPr id="169985" name="Object 1"/>
          <p:cNvGraphicFramePr>
            <a:graphicFrameLocks noChangeAspect="1"/>
          </p:cNvGraphicFramePr>
          <p:nvPr/>
        </p:nvGraphicFramePr>
        <p:xfrm>
          <a:off x="1725613" y="3868738"/>
          <a:ext cx="6302375" cy="481012"/>
        </p:xfrm>
        <a:graphic>
          <a:graphicData uri="http://schemas.openxmlformats.org/presentationml/2006/ole">
            <mc:AlternateContent xmlns:mc="http://schemas.openxmlformats.org/markup-compatibility/2006">
              <mc:Choice xmlns:v="urn:schemas-microsoft-com:vml" Requires="v">
                <p:oleObj spid="_x0000_s3239" name="" r:id="rId3" imgW="8051800" imgH="482600" progId="Equation.3">
                  <p:embed/>
                </p:oleObj>
              </mc:Choice>
              <mc:Fallback>
                <p:oleObj name="" r:id="rId3" imgW="8051800" imgH="482600" progId="Equation.3">
                  <p:embed/>
                  <p:pic>
                    <p:nvPicPr>
                      <p:cNvPr id="0" name="图片 3238"/>
                      <p:cNvPicPr/>
                      <p:nvPr/>
                    </p:nvPicPr>
                    <p:blipFill>
                      <a:blip r:embed="rId4"/>
                      <a:stretch>
                        <a:fillRect/>
                      </a:stretch>
                    </p:blipFill>
                    <p:spPr>
                      <a:xfrm>
                        <a:off x="1725613" y="3868738"/>
                        <a:ext cx="6302375" cy="481012"/>
                      </a:xfrm>
                      <a:prstGeom prst="rect">
                        <a:avLst/>
                      </a:prstGeom>
                      <a:noFill/>
                      <a:ln w="38100">
                        <a:noFill/>
                        <a:miter/>
                      </a:ln>
                    </p:spPr>
                  </p:pic>
                </p:oleObj>
              </mc:Fallback>
            </mc:AlternateContent>
          </a:graphicData>
        </a:graphic>
      </p:graphicFrame>
      <p:graphicFrame>
        <p:nvGraphicFramePr>
          <p:cNvPr id="169986" name="Object 2"/>
          <p:cNvGraphicFramePr>
            <a:graphicFrameLocks noChangeAspect="1"/>
          </p:cNvGraphicFramePr>
          <p:nvPr/>
        </p:nvGraphicFramePr>
        <p:xfrm>
          <a:off x="1755775" y="4676775"/>
          <a:ext cx="6397625" cy="457200"/>
        </p:xfrm>
        <a:graphic>
          <a:graphicData uri="http://schemas.openxmlformats.org/presentationml/2006/ole">
            <mc:AlternateContent xmlns:mc="http://schemas.openxmlformats.org/markup-compatibility/2006">
              <mc:Choice xmlns:v="urn:schemas-microsoft-com:vml" Requires="v">
                <p:oleObj spid="_x0000_s3241" name="" r:id="rId5" imgW="7251700" imgH="457200" progId="Equation.3">
                  <p:embed/>
                </p:oleObj>
              </mc:Choice>
              <mc:Fallback>
                <p:oleObj name="" r:id="rId5" imgW="7251700" imgH="457200" progId="Equation.3">
                  <p:embed/>
                  <p:pic>
                    <p:nvPicPr>
                      <p:cNvPr id="0" name="图片 3240"/>
                      <p:cNvPicPr/>
                      <p:nvPr/>
                    </p:nvPicPr>
                    <p:blipFill>
                      <a:blip r:embed="rId6"/>
                      <a:stretch>
                        <a:fillRect/>
                      </a:stretch>
                    </p:blipFill>
                    <p:spPr>
                      <a:xfrm>
                        <a:off x="1755775" y="4676775"/>
                        <a:ext cx="6397625" cy="457200"/>
                      </a:xfrm>
                      <a:prstGeom prst="rect">
                        <a:avLst/>
                      </a:prstGeom>
                      <a:noFill/>
                      <a:ln w="38100">
                        <a:noFill/>
                        <a:miter/>
                      </a:ln>
                    </p:spPr>
                  </p:pic>
                </p:oleObj>
              </mc:Fallback>
            </mc:AlternateContent>
          </a:graphicData>
        </a:graphic>
      </p:graphicFrame>
      <p:graphicFrame>
        <p:nvGraphicFramePr>
          <p:cNvPr id="169987" name="Object 3"/>
          <p:cNvGraphicFramePr>
            <a:graphicFrameLocks noChangeAspect="1"/>
          </p:cNvGraphicFramePr>
          <p:nvPr/>
        </p:nvGraphicFramePr>
        <p:xfrm>
          <a:off x="1747838" y="5461000"/>
          <a:ext cx="3044825" cy="392113"/>
        </p:xfrm>
        <a:graphic>
          <a:graphicData uri="http://schemas.openxmlformats.org/presentationml/2006/ole">
            <mc:AlternateContent xmlns:mc="http://schemas.openxmlformats.org/markup-compatibility/2006">
              <mc:Choice xmlns:v="urn:schemas-microsoft-com:vml" Requires="v">
                <p:oleObj spid="_x0000_s3243" name="" r:id="rId7" imgW="2832100" imgH="393700" progId="Equation.3">
                  <p:embed/>
                </p:oleObj>
              </mc:Choice>
              <mc:Fallback>
                <p:oleObj name="" r:id="rId7" imgW="2832100" imgH="393700" progId="Equation.3">
                  <p:embed/>
                  <p:pic>
                    <p:nvPicPr>
                      <p:cNvPr id="0" name="图片 3242"/>
                      <p:cNvPicPr/>
                      <p:nvPr/>
                    </p:nvPicPr>
                    <p:blipFill>
                      <a:blip r:embed="rId8"/>
                      <a:stretch>
                        <a:fillRect/>
                      </a:stretch>
                    </p:blipFill>
                    <p:spPr>
                      <a:xfrm>
                        <a:off x="1747838" y="5461000"/>
                        <a:ext cx="3044825" cy="3921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9984"/>
                                        </p:tgtEl>
                                        <p:attrNameLst>
                                          <p:attrName>style.visibility</p:attrName>
                                        </p:attrNameLst>
                                      </p:cBhvr>
                                      <p:to>
                                        <p:strVal val="visible"/>
                                      </p:to>
                                    </p:set>
                                    <p:animEffect transition="in" filter="wipe(left)">
                                      <p:cBhvr>
                                        <p:cTn id="7" dur="500"/>
                                        <p:tgtEl>
                                          <p:spTgt spid="1699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9985"/>
                                        </p:tgtEl>
                                        <p:attrNameLst>
                                          <p:attrName>style.visibility</p:attrName>
                                        </p:attrNameLst>
                                      </p:cBhvr>
                                      <p:to>
                                        <p:strVal val="visible"/>
                                      </p:to>
                                    </p:set>
                                    <p:animEffect transition="in" filter="wipe(left)">
                                      <p:cBhvr>
                                        <p:cTn id="12" dur="500"/>
                                        <p:tgtEl>
                                          <p:spTgt spid="1699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9986"/>
                                        </p:tgtEl>
                                        <p:attrNameLst>
                                          <p:attrName>style.visibility</p:attrName>
                                        </p:attrNameLst>
                                      </p:cBhvr>
                                      <p:to>
                                        <p:strVal val="visible"/>
                                      </p:to>
                                    </p:set>
                                    <p:animEffect transition="in" filter="wipe(left)">
                                      <p:cBhvr>
                                        <p:cTn id="17" dur="500"/>
                                        <p:tgtEl>
                                          <p:spTgt spid="1699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9987"/>
                                        </p:tgtEl>
                                        <p:attrNameLst>
                                          <p:attrName>style.visibility</p:attrName>
                                        </p:attrNameLst>
                                      </p:cBhvr>
                                      <p:to>
                                        <p:strVal val="visible"/>
                                      </p:to>
                                    </p:set>
                                    <p:animEffect transition="in" filter="wipe(left)">
                                      <p:cBhvr>
                                        <p:cTn id="22"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9" name="Group 42"/>
          <p:cNvGrpSpPr/>
          <p:nvPr/>
        </p:nvGrpSpPr>
        <p:grpSpPr>
          <a:xfrm>
            <a:off x="2227263" y="682625"/>
            <a:ext cx="4087812" cy="3368675"/>
            <a:chOff x="1196" y="508"/>
            <a:chExt cx="2575" cy="2122"/>
          </a:xfrm>
        </p:grpSpPr>
        <p:sp>
          <p:nvSpPr>
            <p:cNvPr id="31751" name="AutoShape 34"/>
            <p:cNvSpPr/>
            <p:nvPr/>
          </p:nvSpPr>
          <p:spPr>
            <a:xfrm rot="5400000" flipV="1">
              <a:off x="2529" y="2012"/>
              <a:ext cx="333" cy="862"/>
            </a:xfrm>
            <a:prstGeom prst="leftBracket">
              <a:avLst>
                <a:gd name="adj" fmla="val 56625"/>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1752" name="AutoShape 35"/>
            <p:cNvSpPr/>
            <p:nvPr/>
          </p:nvSpPr>
          <p:spPr>
            <a:xfrm rot="-5400000">
              <a:off x="2534" y="691"/>
              <a:ext cx="324" cy="862"/>
            </a:xfrm>
            <a:prstGeom prst="leftBracket">
              <a:avLst>
                <a:gd name="adj" fmla="val 58198"/>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1753" name="AutoShape 32"/>
            <p:cNvSpPr/>
            <p:nvPr/>
          </p:nvSpPr>
          <p:spPr>
            <a:xfrm>
              <a:off x="1837" y="1849"/>
              <a:ext cx="1698" cy="335"/>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1754" name="AutoShape 33"/>
            <p:cNvSpPr/>
            <p:nvPr/>
          </p:nvSpPr>
          <p:spPr>
            <a:xfrm>
              <a:off x="2751" y="996"/>
              <a:ext cx="367" cy="1566"/>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1755" name="Rectangle 3"/>
            <p:cNvSpPr/>
            <p:nvPr/>
          </p:nvSpPr>
          <p:spPr>
            <a:xfrm>
              <a:off x="3279" y="2302"/>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56" name="Line 5"/>
            <p:cNvSpPr/>
            <p:nvPr/>
          </p:nvSpPr>
          <p:spPr>
            <a:xfrm>
              <a:off x="1773" y="1361"/>
              <a:ext cx="1841" cy="0"/>
            </a:xfrm>
            <a:prstGeom prst="line">
              <a:avLst/>
            </a:prstGeom>
            <a:ln w="28575" cap="flat" cmpd="sng">
              <a:solidFill>
                <a:srgbClr val="0000CC"/>
              </a:solidFill>
              <a:prstDash val="solid"/>
              <a:headEnd type="none" w="med" len="med"/>
              <a:tailEnd type="none" w="med" len="med"/>
            </a:ln>
          </p:spPr>
        </p:sp>
        <p:sp>
          <p:nvSpPr>
            <p:cNvPr id="31757" name="Text Box 6"/>
            <p:cNvSpPr txBox="1"/>
            <p:nvPr/>
          </p:nvSpPr>
          <p:spPr>
            <a:xfrm>
              <a:off x="1863" y="677"/>
              <a:ext cx="190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1758" name="Text Box 7"/>
            <p:cNvSpPr txBox="1"/>
            <p:nvPr/>
          </p:nvSpPr>
          <p:spPr>
            <a:xfrm>
              <a:off x="1388" y="909"/>
              <a:ext cx="382" cy="1674"/>
            </a:xfrm>
            <a:prstGeom prst="rect">
              <a:avLst/>
            </a:prstGeom>
            <a:noFill/>
            <a:ln w="9525">
              <a:noFill/>
            </a:ln>
          </p:spPr>
          <p:txBody>
            <a:bodyPr>
              <a:spAutoFit/>
            </a:bodyPr>
            <a:p>
              <a:pPr defTabSz="914400">
                <a:lnSpc>
                  <a:spcPct val="150000"/>
                </a:lnSpc>
                <a:tabLst>
                  <a:tab pos="758825" algn="l"/>
                </a:tabLst>
              </a:pPr>
              <a:r>
                <a:rPr lang="en-US" altLang="zh-CN" dirty="0">
                  <a:latin typeface="Times New Roman" panose="02020603050405020304" pitchFamily="18" charset="0"/>
                </a:rPr>
                <a:t>00</a:t>
              </a:r>
              <a:endParaRPr lang="en-US" altLang="zh-CN" dirty="0">
                <a:latin typeface="Times New Roman" panose="02020603050405020304" pitchFamily="18" charset="0"/>
              </a:endParaRPr>
            </a:p>
            <a:p>
              <a:pPr defTabSz="914400">
                <a:lnSpc>
                  <a:spcPct val="15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a:p>
              <a:pPr defTabSz="914400">
                <a:lnSpc>
                  <a:spcPct val="15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5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1759" name="Text Box 8"/>
            <p:cNvSpPr txBox="1"/>
            <p:nvPr/>
          </p:nvSpPr>
          <p:spPr>
            <a:xfrm>
              <a:off x="1491" y="508"/>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1760" name="Text Box 9"/>
            <p:cNvSpPr txBox="1"/>
            <p:nvPr/>
          </p:nvSpPr>
          <p:spPr>
            <a:xfrm>
              <a:off x="1196" y="645"/>
              <a:ext cx="42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31761" name="Text Box 10"/>
            <p:cNvSpPr txBox="1"/>
            <p:nvPr/>
          </p:nvSpPr>
          <p:spPr>
            <a:xfrm>
              <a:off x="2794" y="970"/>
              <a:ext cx="230"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nvGrpSpPr>
            <p:cNvPr id="31762" name="Group 11"/>
            <p:cNvGrpSpPr/>
            <p:nvPr/>
          </p:nvGrpSpPr>
          <p:grpSpPr>
            <a:xfrm>
              <a:off x="1753" y="932"/>
              <a:ext cx="1847" cy="1690"/>
              <a:chOff x="520" y="702"/>
              <a:chExt cx="1281" cy="1403"/>
            </a:xfrm>
          </p:grpSpPr>
          <p:sp>
            <p:nvSpPr>
              <p:cNvPr id="31779" name="Rectangle 12"/>
              <p:cNvSpPr/>
              <p:nvPr/>
            </p:nvSpPr>
            <p:spPr>
              <a:xfrm>
                <a:off x="520" y="702"/>
                <a:ext cx="1281" cy="140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31780" name="Group 13"/>
              <p:cNvGrpSpPr/>
              <p:nvPr/>
            </p:nvGrpSpPr>
            <p:grpSpPr>
              <a:xfrm>
                <a:off x="858" y="702"/>
                <a:ext cx="645" cy="1403"/>
                <a:chOff x="858" y="702"/>
                <a:chExt cx="645" cy="1380"/>
              </a:xfrm>
            </p:grpSpPr>
            <p:sp>
              <p:nvSpPr>
                <p:cNvPr id="31781" name="Line 14"/>
                <p:cNvSpPr/>
                <p:nvPr/>
              </p:nvSpPr>
              <p:spPr>
                <a:xfrm>
                  <a:off x="858" y="703"/>
                  <a:ext cx="0" cy="1379"/>
                </a:xfrm>
                <a:prstGeom prst="line">
                  <a:avLst/>
                </a:prstGeom>
                <a:ln w="28575" cap="flat" cmpd="sng">
                  <a:solidFill>
                    <a:srgbClr val="0000CC"/>
                  </a:solidFill>
                  <a:prstDash val="solid"/>
                  <a:headEnd type="none" w="med" len="med"/>
                  <a:tailEnd type="none" w="med" len="med"/>
                </a:ln>
              </p:spPr>
            </p:sp>
            <p:sp>
              <p:nvSpPr>
                <p:cNvPr id="31782" name="Line 15"/>
                <p:cNvSpPr/>
                <p:nvPr/>
              </p:nvSpPr>
              <p:spPr>
                <a:xfrm>
                  <a:off x="1170" y="703"/>
                  <a:ext cx="0" cy="1379"/>
                </a:xfrm>
                <a:prstGeom prst="line">
                  <a:avLst/>
                </a:prstGeom>
                <a:ln w="28575" cap="flat" cmpd="sng">
                  <a:solidFill>
                    <a:srgbClr val="0000CC"/>
                  </a:solidFill>
                  <a:prstDash val="solid"/>
                  <a:headEnd type="none" w="med" len="med"/>
                  <a:tailEnd type="none" w="med" len="med"/>
                </a:ln>
              </p:spPr>
            </p:sp>
            <p:sp>
              <p:nvSpPr>
                <p:cNvPr id="31783" name="Line 16"/>
                <p:cNvSpPr/>
                <p:nvPr/>
              </p:nvSpPr>
              <p:spPr>
                <a:xfrm>
                  <a:off x="1503" y="702"/>
                  <a:ext cx="0" cy="1379"/>
                </a:xfrm>
                <a:prstGeom prst="line">
                  <a:avLst/>
                </a:prstGeom>
                <a:ln w="28575" cap="flat" cmpd="sng">
                  <a:solidFill>
                    <a:srgbClr val="0000CC"/>
                  </a:solidFill>
                  <a:prstDash val="solid"/>
                  <a:headEnd type="none" w="med" len="med"/>
                  <a:tailEnd type="none" w="med" len="med"/>
                </a:ln>
              </p:spPr>
            </p:sp>
          </p:grpSp>
        </p:grpSp>
        <p:sp>
          <p:nvSpPr>
            <p:cNvPr id="31763" name="Line 17"/>
            <p:cNvSpPr/>
            <p:nvPr/>
          </p:nvSpPr>
          <p:spPr>
            <a:xfrm>
              <a:off x="1773" y="1780"/>
              <a:ext cx="1841" cy="0"/>
            </a:xfrm>
            <a:prstGeom prst="line">
              <a:avLst/>
            </a:prstGeom>
            <a:ln w="28575" cap="flat" cmpd="sng">
              <a:solidFill>
                <a:srgbClr val="0000CC"/>
              </a:solidFill>
              <a:prstDash val="solid"/>
              <a:headEnd type="none" w="med" len="med"/>
              <a:tailEnd type="none" w="med" len="med"/>
            </a:ln>
          </p:spPr>
        </p:sp>
        <p:sp>
          <p:nvSpPr>
            <p:cNvPr id="31764" name="Line 18"/>
            <p:cNvSpPr/>
            <p:nvPr/>
          </p:nvSpPr>
          <p:spPr>
            <a:xfrm>
              <a:off x="1754" y="2247"/>
              <a:ext cx="1841" cy="0"/>
            </a:xfrm>
            <a:prstGeom prst="line">
              <a:avLst/>
            </a:prstGeom>
            <a:ln w="28575" cap="flat" cmpd="sng">
              <a:solidFill>
                <a:srgbClr val="0000CC"/>
              </a:solidFill>
              <a:prstDash val="solid"/>
              <a:headEnd type="none" w="med" len="med"/>
              <a:tailEnd type="none" w="med" len="med"/>
            </a:ln>
          </p:spPr>
        </p:sp>
        <p:sp>
          <p:nvSpPr>
            <p:cNvPr id="31765" name="Rectangle 19"/>
            <p:cNvSpPr/>
            <p:nvPr/>
          </p:nvSpPr>
          <p:spPr>
            <a:xfrm>
              <a:off x="2335" y="2303"/>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66" name="Rectangle 20"/>
            <p:cNvSpPr/>
            <p:nvPr/>
          </p:nvSpPr>
          <p:spPr>
            <a:xfrm>
              <a:off x="1867" y="230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67" name="Rectangle 21"/>
            <p:cNvSpPr/>
            <p:nvPr/>
          </p:nvSpPr>
          <p:spPr>
            <a:xfrm>
              <a:off x="2354" y="1868"/>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68" name="Rectangle 22"/>
            <p:cNvSpPr/>
            <p:nvPr/>
          </p:nvSpPr>
          <p:spPr>
            <a:xfrm>
              <a:off x="1856" y="1868"/>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69" name="Text Box 23"/>
            <p:cNvSpPr txBox="1"/>
            <p:nvPr/>
          </p:nvSpPr>
          <p:spPr>
            <a:xfrm>
              <a:off x="3278" y="951"/>
              <a:ext cx="250"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70" name="Text Box 24"/>
            <p:cNvSpPr txBox="1"/>
            <p:nvPr/>
          </p:nvSpPr>
          <p:spPr>
            <a:xfrm>
              <a:off x="2371" y="970"/>
              <a:ext cx="269"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71" name="Rectangle 25"/>
            <p:cNvSpPr/>
            <p:nvPr/>
          </p:nvSpPr>
          <p:spPr>
            <a:xfrm>
              <a:off x="2362" y="143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72" name="Rectangle 26"/>
            <p:cNvSpPr/>
            <p:nvPr/>
          </p:nvSpPr>
          <p:spPr>
            <a:xfrm>
              <a:off x="1876" y="143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73" name="Rectangle 27"/>
            <p:cNvSpPr/>
            <p:nvPr/>
          </p:nvSpPr>
          <p:spPr>
            <a:xfrm>
              <a:off x="3281" y="1868"/>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74" name="Rectangle 28"/>
            <p:cNvSpPr/>
            <p:nvPr/>
          </p:nvSpPr>
          <p:spPr>
            <a:xfrm>
              <a:off x="2784" y="1868"/>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75" name="Text Box 29"/>
            <p:cNvSpPr txBox="1"/>
            <p:nvPr/>
          </p:nvSpPr>
          <p:spPr>
            <a:xfrm>
              <a:off x="3278" y="1383"/>
              <a:ext cx="366"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76" name="Rectangle 30"/>
            <p:cNvSpPr/>
            <p:nvPr/>
          </p:nvSpPr>
          <p:spPr>
            <a:xfrm>
              <a:off x="2787" y="2303"/>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77" name="Rectangle 31"/>
            <p:cNvSpPr/>
            <p:nvPr/>
          </p:nvSpPr>
          <p:spPr>
            <a:xfrm>
              <a:off x="2822" y="1439"/>
              <a:ext cx="228" cy="327"/>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78" name="Line 37"/>
            <p:cNvSpPr/>
            <p:nvPr/>
          </p:nvSpPr>
          <p:spPr>
            <a:xfrm>
              <a:off x="1430" y="625"/>
              <a:ext cx="321" cy="321"/>
            </a:xfrm>
            <a:prstGeom prst="line">
              <a:avLst/>
            </a:prstGeom>
            <a:ln w="28575" cap="flat" cmpd="sng">
              <a:solidFill>
                <a:srgbClr val="0000CC"/>
              </a:solidFill>
              <a:prstDash val="solid"/>
              <a:headEnd type="none" w="med" len="med"/>
              <a:tailEnd type="none" w="med" len="med"/>
            </a:ln>
          </p:spPr>
        </p:sp>
      </p:grpSp>
      <p:graphicFrame>
        <p:nvGraphicFramePr>
          <p:cNvPr id="59431" name="Object 39"/>
          <p:cNvGraphicFramePr>
            <a:graphicFrameLocks noChangeAspect="1"/>
          </p:cNvGraphicFramePr>
          <p:nvPr/>
        </p:nvGraphicFramePr>
        <p:xfrm>
          <a:off x="1768475" y="4683125"/>
          <a:ext cx="4432300" cy="442913"/>
        </p:xfrm>
        <a:graphic>
          <a:graphicData uri="http://schemas.openxmlformats.org/presentationml/2006/ole">
            <mc:AlternateContent xmlns:mc="http://schemas.openxmlformats.org/markup-compatibility/2006">
              <mc:Choice xmlns:v="urn:schemas-microsoft-com:vml" Requires="v">
                <p:oleObj spid="_x0000_s3246" name="" r:id="rId1" imgW="4432300" imgH="444500" progId="Equation.3">
                  <p:embed/>
                </p:oleObj>
              </mc:Choice>
              <mc:Fallback>
                <p:oleObj name="" r:id="rId1" imgW="4432300" imgH="444500" progId="Equation.3">
                  <p:embed/>
                  <p:pic>
                    <p:nvPicPr>
                      <p:cNvPr id="0" name="图片 3245"/>
                      <p:cNvPicPr/>
                      <p:nvPr/>
                    </p:nvPicPr>
                    <p:blipFill>
                      <a:blip r:embed="rId2"/>
                      <a:stretch>
                        <a:fillRect/>
                      </a:stretch>
                    </p:blipFill>
                    <p:spPr>
                      <a:xfrm>
                        <a:off x="1768475" y="4683125"/>
                        <a:ext cx="4432300" cy="442913"/>
                      </a:xfrm>
                      <a:prstGeom prst="rect">
                        <a:avLst/>
                      </a:prstGeom>
                      <a:noFill/>
                      <a:ln w="38100">
                        <a:noFill/>
                        <a:miter/>
                      </a:ln>
                    </p:spPr>
                  </p:pic>
                </p:oleObj>
              </mc:Fallback>
            </mc:AlternateContent>
          </a:graphicData>
        </a:graphic>
      </p:graphicFrame>
      <p:graphicFrame>
        <p:nvGraphicFramePr>
          <p:cNvPr id="59432" name="Object 40"/>
          <p:cNvGraphicFramePr>
            <a:graphicFrameLocks noChangeAspect="1"/>
          </p:cNvGraphicFramePr>
          <p:nvPr/>
        </p:nvGraphicFramePr>
        <p:xfrm>
          <a:off x="1768475" y="5233988"/>
          <a:ext cx="4432300" cy="469900"/>
        </p:xfrm>
        <a:graphic>
          <a:graphicData uri="http://schemas.openxmlformats.org/presentationml/2006/ole">
            <mc:AlternateContent xmlns:mc="http://schemas.openxmlformats.org/markup-compatibility/2006">
              <mc:Choice xmlns:v="urn:schemas-microsoft-com:vml" Requires="v">
                <p:oleObj spid="_x0000_s3245" name="" r:id="rId3" imgW="4432300" imgH="469900" progId="Equation.3">
                  <p:embed/>
                </p:oleObj>
              </mc:Choice>
              <mc:Fallback>
                <p:oleObj name="" r:id="rId3" imgW="4432300" imgH="469900" progId="Equation.3">
                  <p:embed/>
                  <p:pic>
                    <p:nvPicPr>
                      <p:cNvPr id="0" name="图片 3244"/>
                      <p:cNvPicPr/>
                      <p:nvPr/>
                    </p:nvPicPr>
                    <p:blipFill>
                      <a:blip r:embed="rId4"/>
                      <a:stretch>
                        <a:fillRect/>
                      </a:stretch>
                    </p:blipFill>
                    <p:spPr>
                      <a:xfrm>
                        <a:off x="1768475" y="5233988"/>
                        <a:ext cx="4432300" cy="469900"/>
                      </a:xfrm>
                      <a:prstGeom prst="rect">
                        <a:avLst/>
                      </a:prstGeom>
                      <a:noFill/>
                      <a:ln w="38100">
                        <a:noFill/>
                        <a:miter/>
                      </a:ln>
                    </p:spPr>
                  </p:pic>
                </p:oleObj>
              </mc:Fallback>
            </mc:AlternateContent>
          </a:graphicData>
        </a:graphic>
      </p:graphicFrame>
      <p:graphicFrame>
        <p:nvGraphicFramePr>
          <p:cNvPr id="59433" name="Object 41"/>
          <p:cNvGraphicFramePr>
            <a:graphicFrameLocks noChangeAspect="1"/>
          </p:cNvGraphicFramePr>
          <p:nvPr/>
        </p:nvGraphicFramePr>
        <p:xfrm>
          <a:off x="3752850" y="5864225"/>
          <a:ext cx="3568700" cy="442913"/>
        </p:xfrm>
        <a:graphic>
          <a:graphicData uri="http://schemas.openxmlformats.org/presentationml/2006/ole">
            <mc:AlternateContent xmlns:mc="http://schemas.openxmlformats.org/markup-compatibility/2006">
              <mc:Choice xmlns:v="urn:schemas-microsoft-com:vml" Requires="v">
                <p:oleObj spid="_x0000_s3244" name="" r:id="rId5" imgW="3568700" imgH="444500" progId="Equation.3">
                  <p:embed/>
                </p:oleObj>
              </mc:Choice>
              <mc:Fallback>
                <p:oleObj name="" r:id="rId5" imgW="3568700" imgH="444500" progId="Equation.3">
                  <p:embed/>
                  <p:pic>
                    <p:nvPicPr>
                      <p:cNvPr id="0" name="图片 3243"/>
                      <p:cNvPicPr/>
                      <p:nvPr/>
                    </p:nvPicPr>
                    <p:blipFill>
                      <a:blip r:embed="rId6"/>
                      <a:stretch>
                        <a:fillRect/>
                      </a:stretch>
                    </p:blipFill>
                    <p:spPr>
                      <a:xfrm>
                        <a:off x="3752850" y="5864225"/>
                        <a:ext cx="3568700" cy="442913"/>
                      </a:xfrm>
                      <a:prstGeom prst="rect">
                        <a:avLst/>
                      </a:prstGeom>
                      <a:noFill/>
                      <a:ln w="38100">
                        <a:noFill/>
                        <a:miter/>
                      </a:ln>
                    </p:spPr>
                  </p:pic>
                </p:oleObj>
              </mc:Fallback>
            </mc:AlternateContent>
          </a:graphicData>
        </a:graphic>
      </p:graphicFrame>
      <p:sp>
        <p:nvSpPr>
          <p:cNvPr id="31750" name="Rectangle 47"/>
          <p:cNvSpPr/>
          <p:nvPr/>
        </p:nvSpPr>
        <p:spPr>
          <a:xfrm>
            <a:off x="3309938" y="1427163"/>
            <a:ext cx="347662" cy="579437"/>
          </a:xfrm>
          <a:prstGeom prst="rect">
            <a:avLst/>
          </a:prstGeom>
          <a:noFill/>
          <a:ln w="9525">
            <a:noFill/>
          </a:ln>
        </p:spPr>
        <p:txBody>
          <a:bodyPr/>
          <a:p>
            <a:pPr>
              <a:spcBef>
                <a:spcPct val="20000"/>
              </a:spcBef>
              <a:buClr>
                <a:schemeClr val="bg2"/>
              </a:buClr>
              <a:buSzPct val="75000"/>
              <a:buFont typeface="Wingdings" panose="05000000000000000000" pitchFamily="2" charset="2"/>
            </a:pPr>
            <a:r>
              <a:rPr lang="en-US" altLang="zh-CN" dirty="0">
                <a:latin typeface="Arial" panose="020B0604020202020204" pitchFamily="34" charset="0"/>
              </a:rPr>
              <a:t>1</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431"/>
                                        </p:tgtEl>
                                        <p:attrNameLst>
                                          <p:attrName>style.visibility</p:attrName>
                                        </p:attrNameLst>
                                      </p:cBhvr>
                                      <p:to>
                                        <p:strVal val="visible"/>
                                      </p:to>
                                    </p:set>
                                    <p:animEffect transition="in" filter="wipe(left)">
                                      <p:cBhvr>
                                        <p:cTn id="7" dur="500"/>
                                        <p:tgtEl>
                                          <p:spTgt spid="594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432"/>
                                        </p:tgtEl>
                                        <p:attrNameLst>
                                          <p:attrName>style.visibility</p:attrName>
                                        </p:attrNameLst>
                                      </p:cBhvr>
                                      <p:to>
                                        <p:strVal val="visible"/>
                                      </p:to>
                                    </p:set>
                                    <p:animEffect transition="in" filter="wipe(left)">
                                      <p:cBhvr>
                                        <p:cTn id="12" dur="500"/>
                                        <p:tgtEl>
                                          <p:spTgt spid="594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433"/>
                                        </p:tgtEl>
                                        <p:attrNameLst>
                                          <p:attrName>style.visibility</p:attrName>
                                        </p:attrNameLst>
                                      </p:cBhvr>
                                      <p:to>
                                        <p:strVal val="visible"/>
                                      </p:to>
                                    </p:set>
                                    <p:animEffect transition="in" filter="wipe(left)">
                                      <p:cBhvr>
                                        <p:cTn id="17" dur="500"/>
                                        <p:tgtEl>
                                          <p:spTgt spid="59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2"/>
          <p:cNvSpPr txBox="1">
            <a:spLocks noChangeArrowheads="1"/>
          </p:cNvSpPr>
          <p:nvPr/>
        </p:nvSpPr>
        <p:spPr bwMode="auto">
          <a:xfrm>
            <a:off x="981075" y="547688"/>
            <a:ext cx="7243763" cy="549275"/>
          </a:xfrm>
          <a:prstGeom prst="rect">
            <a:avLst/>
          </a:prstGeom>
          <a:noFill/>
          <a:ln w="9525">
            <a:noFill/>
            <a:miter lim="800000"/>
          </a:ln>
          <a:effectLst/>
        </p:spPr>
        <p:txBody>
          <a:bodyPr wrap="none">
            <a:spAutoFit/>
          </a:bodyPr>
          <a:lstStyle/>
          <a:p>
            <a:pPr marR="0" defTabSz="914400">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2.4.4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逻辑函数化简中两个实际问题的考虑</a:t>
            </a:r>
            <a:endPar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60419" name="Text Box 3"/>
          <p:cNvSpPr txBox="1">
            <a:spLocks noChangeArrowheads="1"/>
          </p:cNvSpPr>
          <p:nvPr/>
        </p:nvSpPr>
        <p:spPr bwMode="auto">
          <a:xfrm>
            <a:off x="828675" y="1054100"/>
            <a:ext cx="62198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一、包含无关最小项的逻辑函数的化简</a:t>
            </a:r>
            <a:endPar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0420" name="Text Box 4"/>
          <p:cNvSpPr txBox="1">
            <a:spLocks noChangeArrowheads="1"/>
          </p:cNvSpPr>
          <p:nvPr/>
        </p:nvSpPr>
        <p:spPr bwMode="auto">
          <a:xfrm>
            <a:off x="885825" y="1500188"/>
            <a:ext cx="7459663" cy="3084513"/>
          </a:xfrm>
          <a:prstGeom prst="rect">
            <a:avLst/>
          </a:prstGeom>
          <a:noFill/>
          <a:ln w="9525">
            <a:noFill/>
            <a:miter lim="800000"/>
          </a:ln>
          <a:effectLst/>
        </p:spPr>
        <p:txBody>
          <a:bodyPr>
            <a:spAutoFit/>
          </a:bodyPr>
          <a:lstStyle/>
          <a:p>
            <a:pPr marR="0" indent="669925" algn="just" defTabSz="914400">
              <a:lnSpc>
                <a:spcPct val="140000"/>
              </a:lnSpc>
              <a:spcBef>
                <a:spcPct val="50000"/>
              </a:spcBef>
              <a:buClrTx/>
              <a:buSzTx/>
              <a:buFontTx/>
              <a:buNone/>
              <a:defRPr/>
            </a:pPr>
            <a:r>
              <a:rPr kumimoji="1" lang="zh-CN" altLang="en-US" b="1"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无关最小项</a:t>
            </a:r>
            <a:r>
              <a:rPr kumimoji="1" lang="zh-CN" altLang="en-US"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a:latin typeface="Times New Roman" panose="02020603050405020304" pitchFamily="18" charset="0"/>
                <a:ea typeface="宋体" panose="02010600030101010101" pitchFamily="2" charset="-122"/>
                <a:cs typeface="+mn-cs"/>
              </a:rPr>
              <a:t>一个逻辑函数</a:t>
            </a:r>
            <a:r>
              <a:rPr kumimoji="1" lang="en-US" altLang="zh-CN" kern="1200" cap="none" spc="0" normalizeH="0" baseline="0" noProof="0">
                <a:latin typeface="Times New Roman" panose="02020603050405020304" pitchFamily="18" charset="0"/>
                <a:ea typeface="宋体" panose="02010600030101010101" pitchFamily="2" charset="-122"/>
                <a:cs typeface="+mn-cs"/>
              </a:rPr>
              <a:t>, </a:t>
            </a:r>
            <a:r>
              <a:rPr kumimoji="1" lang="zh-CN" altLang="en-US" kern="1200" cap="none" spc="0" normalizeH="0" baseline="0" noProof="0">
                <a:latin typeface="Times New Roman" panose="02020603050405020304" pitchFamily="18" charset="0"/>
                <a:ea typeface="宋体" panose="02010600030101010101" pitchFamily="2" charset="-122"/>
                <a:cs typeface="+mn-cs"/>
              </a:rPr>
              <a:t>如果它的某些输入取值组合因受特殊原因制约而不会再现</a:t>
            </a:r>
            <a:r>
              <a:rPr kumimoji="1" lang="en-US" altLang="zh-CN" kern="1200" cap="none" spc="0" normalizeH="0" baseline="0" noProof="0">
                <a:latin typeface="Times New Roman" panose="02020603050405020304" pitchFamily="18" charset="0"/>
                <a:ea typeface="宋体" panose="02010600030101010101" pitchFamily="2" charset="-122"/>
                <a:cs typeface="+mn-cs"/>
              </a:rPr>
              <a:t>, </a:t>
            </a:r>
            <a:r>
              <a:rPr kumimoji="1" lang="zh-CN" altLang="en-US" kern="1200" cap="none" spc="0" normalizeH="0" baseline="0" noProof="0">
                <a:latin typeface="Times New Roman" panose="02020603050405020304" pitchFamily="18" charset="0"/>
                <a:ea typeface="宋体" panose="02010600030101010101" pitchFamily="2" charset="-122"/>
                <a:cs typeface="+mn-cs"/>
              </a:rPr>
              <a:t>或者虽然每种输入取值组合都可能出现</a:t>
            </a:r>
            <a:r>
              <a:rPr kumimoji="1" lang="en-US" altLang="zh-CN" kern="1200" cap="none" spc="0" normalizeH="0" baseline="0" noProof="0">
                <a:latin typeface="Times New Roman" panose="02020603050405020304" pitchFamily="18" charset="0"/>
                <a:ea typeface="宋体" panose="02010600030101010101" pitchFamily="2" charset="-122"/>
                <a:cs typeface="+mn-cs"/>
              </a:rPr>
              <a:t>, </a:t>
            </a:r>
            <a:r>
              <a:rPr kumimoji="1" lang="zh-CN" altLang="en-US" kern="1200" cap="none" spc="0" normalizeH="0" baseline="0" noProof="0">
                <a:latin typeface="Times New Roman" panose="02020603050405020304" pitchFamily="18" charset="0"/>
                <a:ea typeface="宋体" panose="02010600030101010101" pitchFamily="2" charset="-122"/>
                <a:cs typeface="+mn-cs"/>
              </a:rPr>
              <a:t>但此时函数取值为</a:t>
            </a:r>
            <a:r>
              <a:rPr kumimoji="1" lang="en-US" altLang="zh-CN" kern="1200" cap="none" spc="0" normalizeH="0" baseline="0" noProof="0">
                <a:latin typeface="Times New Roman" panose="02020603050405020304" pitchFamily="18" charset="0"/>
                <a:ea typeface="宋体" panose="02010600030101010101" pitchFamily="2" charset="-122"/>
                <a:cs typeface="+mn-cs"/>
              </a:rPr>
              <a:t>1</a:t>
            </a:r>
            <a:r>
              <a:rPr kumimoji="1" lang="zh-CN" altLang="en-US" kern="1200" cap="none" spc="0" normalizeH="0" baseline="0" noProof="0">
                <a:latin typeface="Times New Roman" panose="02020603050405020304" pitchFamily="18" charset="0"/>
                <a:ea typeface="宋体" panose="02010600030101010101" pitchFamily="2" charset="-122"/>
                <a:cs typeface="+mn-cs"/>
              </a:rPr>
              <a:t>还是为</a:t>
            </a:r>
            <a:r>
              <a:rPr kumimoji="1" lang="en-US" altLang="zh-CN" kern="1200" cap="none" spc="0" normalizeH="0" baseline="0" noProof="0">
                <a:latin typeface="Times New Roman" panose="02020603050405020304" pitchFamily="18" charset="0"/>
                <a:ea typeface="宋体" panose="02010600030101010101" pitchFamily="2" charset="-122"/>
                <a:cs typeface="+mn-cs"/>
              </a:rPr>
              <a:t>0</a:t>
            </a:r>
            <a:r>
              <a:rPr kumimoji="1" lang="zh-CN" altLang="en-US" kern="1200" cap="none" spc="0" normalizeH="0" baseline="0" noProof="0">
                <a:latin typeface="Times New Roman" panose="02020603050405020304" pitchFamily="18" charset="0"/>
                <a:ea typeface="宋体" panose="02010600030101010101" pitchFamily="2" charset="-122"/>
                <a:cs typeface="+mn-cs"/>
              </a:rPr>
              <a:t>无关紧要</a:t>
            </a:r>
            <a:r>
              <a:rPr kumimoji="1" lang="en-US" altLang="zh-CN" kern="1200" cap="none" spc="0" normalizeH="0" baseline="0" noProof="0">
                <a:latin typeface="Times New Roman" panose="02020603050405020304" pitchFamily="18" charset="0"/>
                <a:ea typeface="宋体" panose="02010600030101010101" pitchFamily="2" charset="-122"/>
                <a:cs typeface="+mn-cs"/>
              </a:rPr>
              <a:t>, </a:t>
            </a:r>
            <a:r>
              <a:rPr kumimoji="1" lang="zh-CN" altLang="en-US" kern="1200" cap="none" spc="0" normalizeH="0" baseline="0" noProof="0">
                <a:latin typeface="Times New Roman" panose="02020603050405020304" pitchFamily="18" charset="0"/>
                <a:ea typeface="宋体" panose="02010600030101010101" pitchFamily="2" charset="-122"/>
                <a:cs typeface="+mn-cs"/>
              </a:rPr>
              <a:t>那么这些输入取值组合所对应的最小项称为无关最小项。</a:t>
            </a:r>
            <a:endParaRPr kumimoji="1" lang="zh-CN" altLang="en-US" kern="1200" cap="none" spc="0" normalizeH="0" baseline="0" noProof="0">
              <a:latin typeface="Times New Roman" panose="02020603050405020304" pitchFamily="18" charset="0"/>
              <a:ea typeface="宋体" panose="02010600030101010101" pitchFamily="2" charset="-122"/>
              <a:cs typeface="+mn-cs"/>
            </a:endParaRPr>
          </a:p>
        </p:txBody>
      </p:sp>
      <p:sp>
        <p:nvSpPr>
          <p:cNvPr id="60422" name="Text Box 6"/>
          <p:cNvSpPr txBox="1"/>
          <p:nvPr/>
        </p:nvSpPr>
        <p:spPr>
          <a:xfrm>
            <a:off x="809625" y="4440238"/>
            <a:ext cx="7499350" cy="1758950"/>
          </a:xfrm>
          <a:prstGeom prst="rect">
            <a:avLst/>
          </a:prstGeom>
          <a:noFill/>
          <a:ln w="9525">
            <a:noFill/>
          </a:ln>
        </p:spPr>
        <p:txBody>
          <a:bodyPr>
            <a:spAutoFit/>
          </a:bodyPr>
          <a:p>
            <a:pPr indent="758825">
              <a:lnSpc>
                <a:spcPct val="130000"/>
              </a:lnSpc>
              <a:spcBef>
                <a:spcPct val="50000"/>
              </a:spcBef>
            </a:pPr>
            <a:r>
              <a:rPr lang="zh-CN" altLang="en-US" dirty="0">
                <a:latin typeface="Times New Roman" panose="02020603050405020304" pitchFamily="18" charset="0"/>
              </a:rPr>
              <a:t>无关最小项可以随意加到函数表达式中，或不加到函数表达式中，并不影响函数的实际逻辑功能。</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charRg st="0" end="18"/>
                                            </p:txEl>
                                          </p:spTgt>
                                        </p:tgtEl>
                                        <p:attrNameLst>
                                          <p:attrName>style.visibility</p:attrName>
                                        </p:attrNameLst>
                                      </p:cBhvr>
                                      <p:to>
                                        <p:strVal val="visible"/>
                                      </p:to>
                                    </p:set>
                                    <p:animEffect transition="in" filter="wipe(left)">
                                      <p:cBhvr>
                                        <p:cTn id="7" dur="500"/>
                                        <p:tgtEl>
                                          <p:spTgt spid="6041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0">
                                            <p:txEl>
                                              <p:charRg st="0" end="105"/>
                                            </p:txEl>
                                          </p:spTgt>
                                        </p:tgtEl>
                                        <p:attrNameLst>
                                          <p:attrName>style.visibility</p:attrName>
                                        </p:attrNameLst>
                                      </p:cBhvr>
                                      <p:to>
                                        <p:strVal val="visible"/>
                                      </p:to>
                                    </p:set>
                                    <p:animEffect transition="in" filter="wipe(left)">
                                      <p:cBhvr>
                                        <p:cTn id="12" dur="500"/>
                                        <p:tgtEl>
                                          <p:spTgt spid="60420">
                                            <p:txEl>
                                              <p:charRg st="0" end="105"/>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0422">
                                            <p:txEl>
                                              <p:charRg st="0" end="44"/>
                                            </p:txEl>
                                          </p:spTgt>
                                        </p:tgtEl>
                                        <p:attrNameLst>
                                          <p:attrName>style.visibility</p:attrName>
                                        </p:attrNameLst>
                                      </p:cBhvr>
                                      <p:to>
                                        <p:strVal val="visible"/>
                                      </p:to>
                                    </p:set>
                                    <p:animEffect transition="in" filter="wipe(left)">
                                      <p:cBhvr>
                                        <p:cTn id="16" dur="500"/>
                                        <p:tgtEl>
                                          <p:spTgt spid="60422">
                                            <p:txEl>
                                              <p:charRg st="0"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build="p"/>
      <p:bldP spid="60422" grpId="0" advAuto="100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9"/>
          <p:cNvGrpSpPr/>
          <p:nvPr/>
        </p:nvGrpSpPr>
        <p:grpSpPr>
          <a:xfrm>
            <a:off x="588963" y="1368425"/>
            <a:ext cx="2752725" cy="5489575"/>
            <a:chOff x="671" y="862"/>
            <a:chExt cx="1734" cy="3458"/>
          </a:xfrm>
        </p:grpSpPr>
        <p:sp>
          <p:nvSpPr>
            <p:cNvPr id="32802" name="Rectangle 41"/>
            <p:cNvSpPr/>
            <p:nvPr/>
          </p:nvSpPr>
          <p:spPr>
            <a:xfrm>
              <a:off x="1867" y="879"/>
              <a:ext cx="537" cy="207"/>
            </a:xfrm>
            <a:prstGeom prst="rect">
              <a:avLst/>
            </a:prstGeom>
            <a:noFill/>
            <a:ln w="9525">
              <a:noFill/>
            </a:ln>
          </p:spPr>
          <p:txBody>
            <a:bodyPr wrap="none" anchor="ctr" anchorCtr="0"/>
            <a:p>
              <a:endParaRPr lang="zh-CN" altLang="en-US" dirty="0">
                <a:latin typeface="Times New Roman" panose="02020603050405020304" pitchFamily="18" charset="0"/>
              </a:endParaRPr>
            </a:p>
          </p:txBody>
        </p:sp>
        <p:grpSp>
          <p:nvGrpSpPr>
            <p:cNvPr id="32803" name="Group 8"/>
            <p:cNvGrpSpPr/>
            <p:nvPr/>
          </p:nvGrpSpPr>
          <p:grpSpPr>
            <a:xfrm>
              <a:off x="671" y="862"/>
              <a:ext cx="1734" cy="3458"/>
              <a:chOff x="667" y="720"/>
              <a:chExt cx="1734" cy="3458"/>
            </a:xfrm>
          </p:grpSpPr>
          <p:sp>
            <p:nvSpPr>
              <p:cNvPr id="32804" name="Text Box 3"/>
              <p:cNvSpPr txBox="1"/>
              <p:nvPr/>
            </p:nvSpPr>
            <p:spPr>
              <a:xfrm>
                <a:off x="687" y="720"/>
                <a:ext cx="1652" cy="3458"/>
              </a:xfrm>
              <a:prstGeom prst="rect">
                <a:avLst/>
              </a:prstGeom>
              <a:noFill/>
              <a:ln w="9525">
                <a:noFill/>
              </a:ln>
            </p:spPr>
            <p:txBody>
              <a:bodyPr>
                <a:spAutoFit/>
              </a:bodyPr>
              <a:p>
                <a:pPr defTabSz="914400">
                  <a:lnSpc>
                    <a:spcPct val="80000"/>
                  </a:lnSpc>
                  <a:tabLst>
                    <a:tab pos="2187575" algn="l"/>
                  </a:tabLst>
                </a:pPr>
                <a:r>
                  <a:rPr lang="en-US" altLang="zh-CN" sz="2600" i="1" dirty="0">
                    <a:latin typeface="Times New Roman" panose="02020603050405020304" pitchFamily="18" charset="0"/>
                  </a:rPr>
                  <a:t>A  B  C  D	F</a:t>
                </a:r>
                <a:endParaRPr lang="en-US" altLang="zh-CN" sz="2600" i="1"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0   0   0   0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0   0   0   1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0   0   1   0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0   1   1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1   0   0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1   0   1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1   1   0	0</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0   1   1   1	0</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0   0   0	0</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0   0   1	0</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0   1   0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0   1   1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1   0   0	1</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1   1   0   1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1   1   1   0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a:p>
                <a:pPr defTabSz="914400">
                  <a:lnSpc>
                    <a:spcPct val="80000"/>
                  </a:lnSpc>
                  <a:tabLst>
                    <a:tab pos="2187575" algn="l"/>
                  </a:tabLst>
                </a:pPr>
                <a:r>
                  <a:rPr lang="en-US" altLang="zh-CN" sz="2600" dirty="0">
                    <a:latin typeface="Times New Roman" panose="02020603050405020304" pitchFamily="18" charset="0"/>
                  </a:rPr>
                  <a:t>1   1   1   1	</a:t>
                </a:r>
                <a:r>
                  <a:rPr lang="en-US" altLang="zh-CN" sz="2600" i="1" dirty="0">
                    <a:latin typeface="Times New Roman" panose="02020603050405020304" pitchFamily="18" charset="0"/>
                  </a:rPr>
                  <a:t>d</a:t>
                </a:r>
                <a:endParaRPr lang="en-US" altLang="zh-CN" sz="2600" dirty="0">
                  <a:latin typeface="Times New Roman" panose="02020603050405020304" pitchFamily="18" charset="0"/>
                </a:endParaRPr>
              </a:p>
            </p:txBody>
          </p:sp>
          <p:sp>
            <p:nvSpPr>
              <p:cNvPr id="32805" name="Line 4"/>
              <p:cNvSpPr/>
              <p:nvPr/>
            </p:nvSpPr>
            <p:spPr>
              <a:xfrm>
                <a:off x="678" y="944"/>
                <a:ext cx="1723" cy="0"/>
              </a:xfrm>
              <a:prstGeom prst="line">
                <a:avLst/>
              </a:prstGeom>
              <a:ln w="9525" cap="flat" cmpd="sng">
                <a:solidFill>
                  <a:schemeClr val="tx1"/>
                </a:solidFill>
                <a:prstDash val="solid"/>
                <a:headEnd type="none" w="med" len="med"/>
                <a:tailEnd type="none" w="med" len="med"/>
              </a:ln>
            </p:spPr>
          </p:sp>
          <p:sp>
            <p:nvSpPr>
              <p:cNvPr id="32806" name="Line 5"/>
              <p:cNvSpPr/>
              <p:nvPr/>
            </p:nvSpPr>
            <p:spPr>
              <a:xfrm>
                <a:off x="678" y="722"/>
                <a:ext cx="1723" cy="0"/>
              </a:xfrm>
              <a:prstGeom prst="line">
                <a:avLst/>
              </a:prstGeom>
              <a:ln w="9525" cap="flat" cmpd="sng">
                <a:solidFill>
                  <a:schemeClr val="tx1"/>
                </a:solidFill>
                <a:prstDash val="solid"/>
                <a:headEnd type="none" w="med" len="med"/>
                <a:tailEnd type="none" w="med" len="med"/>
              </a:ln>
            </p:spPr>
          </p:sp>
          <p:sp>
            <p:nvSpPr>
              <p:cNvPr id="32807" name="Line 6"/>
              <p:cNvSpPr/>
              <p:nvPr/>
            </p:nvSpPr>
            <p:spPr>
              <a:xfrm>
                <a:off x="667" y="4155"/>
                <a:ext cx="1723" cy="0"/>
              </a:xfrm>
              <a:prstGeom prst="line">
                <a:avLst/>
              </a:prstGeom>
              <a:ln w="9525" cap="flat" cmpd="sng">
                <a:solidFill>
                  <a:schemeClr val="tx1"/>
                </a:solidFill>
                <a:prstDash val="solid"/>
                <a:headEnd type="none" w="med" len="med"/>
                <a:tailEnd type="none" w="med" len="med"/>
              </a:ln>
            </p:spPr>
          </p:sp>
          <p:sp>
            <p:nvSpPr>
              <p:cNvPr id="32808" name="Line 7"/>
              <p:cNvSpPr/>
              <p:nvPr/>
            </p:nvSpPr>
            <p:spPr>
              <a:xfrm>
                <a:off x="1867" y="722"/>
                <a:ext cx="0" cy="3433"/>
              </a:xfrm>
              <a:prstGeom prst="line">
                <a:avLst/>
              </a:prstGeom>
              <a:ln w="9525" cap="flat" cmpd="sng">
                <a:solidFill>
                  <a:schemeClr val="tx1"/>
                </a:solidFill>
                <a:prstDash val="solid"/>
                <a:headEnd type="none" w="med" len="med"/>
                <a:tailEnd type="none" w="med" len="med"/>
              </a:ln>
            </p:spPr>
          </p:sp>
        </p:grpSp>
      </p:grpSp>
      <p:grpSp>
        <p:nvGrpSpPr>
          <p:cNvPr id="4" name="Group 50"/>
          <p:cNvGrpSpPr/>
          <p:nvPr/>
        </p:nvGrpSpPr>
        <p:grpSpPr>
          <a:xfrm>
            <a:off x="4184650" y="1817688"/>
            <a:ext cx="3348038" cy="2986087"/>
            <a:chOff x="2961" y="937"/>
            <a:chExt cx="1812" cy="1881"/>
          </a:xfrm>
        </p:grpSpPr>
        <p:sp>
          <p:nvSpPr>
            <p:cNvPr id="32777" name="Oval 31"/>
            <p:cNvSpPr/>
            <p:nvPr/>
          </p:nvSpPr>
          <p:spPr>
            <a:xfrm>
              <a:off x="3805" y="1457"/>
              <a:ext cx="632" cy="234"/>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2778" name="Oval 32"/>
            <p:cNvSpPr/>
            <p:nvPr/>
          </p:nvSpPr>
          <p:spPr>
            <a:xfrm>
              <a:off x="3840" y="1458"/>
              <a:ext cx="244" cy="622"/>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2779" name="Oval 33"/>
            <p:cNvSpPr/>
            <p:nvPr/>
          </p:nvSpPr>
          <p:spPr>
            <a:xfrm>
              <a:off x="4484" y="2158"/>
              <a:ext cx="245" cy="611"/>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2780" name="Arc 34"/>
            <p:cNvSpPr/>
            <p:nvPr/>
          </p:nvSpPr>
          <p:spPr>
            <a:xfrm rot="5400000">
              <a:off x="3499" y="2147"/>
              <a:ext cx="274" cy="276"/>
            </a:xfrm>
            <a:custGeom>
              <a:avLst/>
              <a:gdLst>
                <a:gd name="txL" fmla="*/ 0 w 43151"/>
                <a:gd name="txT" fmla="*/ 0 h 21600"/>
                <a:gd name="txR" fmla="*/ 43151 w 43151"/>
                <a:gd name="txB" fmla="*/ 21600 h 21600"/>
              </a:gdLst>
              <a:ahLst/>
              <a:cxnLst>
                <a:cxn ang="0">
                  <a:pos x="0" y="0"/>
                </a:cxn>
                <a:cxn ang="0">
                  <a:pos x="0" y="0"/>
                </a:cxn>
                <a:cxn ang="0">
                  <a:pos x="0" y="0"/>
                </a:cxn>
              </a:cxnLst>
              <a:rect l="txL" t="txT" r="txR" b="txB"/>
              <a:pathLst>
                <a:path w="43151" h="21600" fill="none">
                  <a:moveTo>
                    <a:pt x="-1" y="20149"/>
                  </a:moveTo>
                  <a:cubicBezTo>
                    <a:pt x="762" y="8809"/>
                    <a:pt x="10184" y="-1"/>
                    <a:pt x="21551" y="0"/>
                  </a:cubicBezTo>
                  <a:cubicBezTo>
                    <a:pt x="33480" y="0"/>
                    <a:pt x="43151" y="9670"/>
                    <a:pt x="43151" y="21600"/>
                  </a:cubicBezTo>
                </a:path>
                <a:path w="43151" h="21600" stroke="0">
                  <a:moveTo>
                    <a:pt x="-1" y="20149"/>
                  </a:moveTo>
                  <a:cubicBezTo>
                    <a:pt x="762" y="8809"/>
                    <a:pt x="10184" y="-1"/>
                    <a:pt x="21551" y="0"/>
                  </a:cubicBezTo>
                  <a:cubicBezTo>
                    <a:pt x="33480" y="0"/>
                    <a:pt x="43151" y="9670"/>
                    <a:pt x="43151" y="21600"/>
                  </a:cubicBezTo>
                  <a:lnTo>
                    <a:pt x="21551" y="21600"/>
                  </a:lnTo>
                  <a:lnTo>
                    <a:pt x="-1" y="20149"/>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32781" name="Arc 35"/>
            <p:cNvSpPr/>
            <p:nvPr/>
          </p:nvSpPr>
          <p:spPr>
            <a:xfrm rot="-5400000" flipH="1">
              <a:off x="4504" y="2131"/>
              <a:ext cx="262" cy="276"/>
            </a:xfrm>
            <a:custGeom>
              <a:avLst/>
              <a:gdLst>
                <a:gd name="txL" fmla="*/ 0 w 43151"/>
                <a:gd name="txT" fmla="*/ 0 h 21600"/>
                <a:gd name="txR" fmla="*/ 43151 w 43151"/>
                <a:gd name="txB" fmla="*/ 21600 h 21600"/>
              </a:gdLst>
              <a:ahLst/>
              <a:cxnLst>
                <a:cxn ang="0">
                  <a:pos x="0" y="0"/>
                </a:cxn>
                <a:cxn ang="0">
                  <a:pos x="0" y="0"/>
                </a:cxn>
                <a:cxn ang="0">
                  <a:pos x="0" y="0"/>
                </a:cxn>
              </a:cxnLst>
              <a:rect l="txL" t="txT" r="txR" b="txB"/>
              <a:pathLst>
                <a:path w="43151" h="21600" fill="none">
                  <a:moveTo>
                    <a:pt x="-1" y="20149"/>
                  </a:moveTo>
                  <a:cubicBezTo>
                    <a:pt x="762" y="8809"/>
                    <a:pt x="10184" y="-1"/>
                    <a:pt x="21551" y="0"/>
                  </a:cubicBezTo>
                  <a:cubicBezTo>
                    <a:pt x="33480" y="0"/>
                    <a:pt x="43151" y="9670"/>
                    <a:pt x="43151" y="21600"/>
                  </a:cubicBezTo>
                </a:path>
                <a:path w="43151" h="21600" stroke="0">
                  <a:moveTo>
                    <a:pt x="-1" y="20149"/>
                  </a:moveTo>
                  <a:cubicBezTo>
                    <a:pt x="762" y="8809"/>
                    <a:pt x="10184" y="-1"/>
                    <a:pt x="21551" y="0"/>
                  </a:cubicBezTo>
                  <a:cubicBezTo>
                    <a:pt x="33480" y="0"/>
                    <a:pt x="43151" y="9670"/>
                    <a:pt x="43151" y="21600"/>
                  </a:cubicBezTo>
                  <a:lnTo>
                    <a:pt x="21551" y="21600"/>
                  </a:lnTo>
                  <a:lnTo>
                    <a:pt x="-1" y="20149"/>
                  </a:lnTo>
                  <a:close/>
                </a:path>
              </a:pathLst>
            </a:custGeom>
            <a:solidFill>
              <a:srgbClr val="CCFFFF">
                <a:alpha val="50195"/>
              </a:srgbClr>
            </a:solidFill>
            <a:ln w="9525" cap="flat" cmpd="sng">
              <a:solidFill>
                <a:srgbClr val="FF00FF">
                  <a:alpha val="100000"/>
                </a:srgbClr>
              </a:solidFill>
              <a:prstDash val="solid"/>
              <a:round/>
              <a:headEnd type="none" w="med" len="med"/>
              <a:tailEnd type="none" w="med" len="med"/>
            </a:ln>
          </p:spPr>
          <p:txBody>
            <a:bodyPr/>
            <a:p>
              <a:endParaRPr lang="zh-CN" altLang="en-US"/>
            </a:p>
          </p:txBody>
        </p:sp>
        <p:sp>
          <p:nvSpPr>
            <p:cNvPr id="32782" name="Rectangle 10"/>
            <p:cNvSpPr/>
            <p:nvPr/>
          </p:nvSpPr>
          <p:spPr>
            <a:xfrm>
              <a:off x="4482" y="2467"/>
              <a:ext cx="196"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2783" name="Line 11"/>
            <p:cNvSpPr/>
            <p:nvPr/>
          </p:nvSpPr>
          <p:spPr>
            <a:xfrm flipH="1" flipV="1">
              <a:off x="3241" y="1150"/>
              <a:ext cx="244" cy="244"/>
            </a:xfrm>
            <a:prstGeom prst="line">
              <a:avLst/>
            </a:prstGeom>
            <a:ln w="28575" cap="flat" cmpd="sng">
              <a:solidFill>
                <a:schemeClr val="accent2"/>
              </a:solidFill>
              <a:prstDash val="solid"/>
              <a:headEnd type="none" w="med" len="med"/>
              <a:tailEnd type="none" w="med" len="med"/>
            </a:ln>
          </p:spPr>
        </p:sp>
        <p:sp>
          <p:nvSpPr>
            <p:cNvPr id="32784" name="Line 12"/>
            <p:cNvSpPr/>
            <p:nvPr/>
          </p:nvSpPr>
          <p:spPr>
            <a:xfrm>
              <a:off x="3484" y="1750"/>
              <a:ext cx="1277" cy="0"/>
            </a:xfrm>
            <a:prstGeom prst="line">
              <a:avLst/>
            </a:prstGeom>
            <a:ln w="28575" cap="flat" cmpd="sng">
              <a:solidFill>
                <a:schemeClr val="accent2"/>
              </a:solidFill>
              <a:prstDash val="solid"/>
              <a:headEnd type="none" w="med" len="med"/>
              <a:tailEnd type="none" w="med" len="med"/>
            </a:ln>
          </p:spPr>
        </p:sp>
        <p:sp>
          <p:nvSpPr>
            <p:cNvPr id="32785" name="Text Box 13"/>
            <p:cNvSpPr txBox="1"/>
            <p:nvPr/>
          </p:nvSpPr>
          <p:spPr>
            <a:xfrm>
              <a:off x="3472" y="1093"/>
              <a:ext cx="115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2786" name="Text Box 14"/>
            <p:cNvSpPr txBox="1"/>
            <p:nvPr/>
          </p:nvSpPr>
          <p:spPr>
            <a:xfrm>
              <a:off x="3150" y="1360"/>
              <a:ext cx="373" cy="1458"/>
            </a:xfrm>
            <a:prstGeom prst="rect">
              <a:avLst/>
            </a:prstGeom>
            <a:noFill/>
            <a:ln w="9525">
              <a:noFill/>
            </a:ln>
          </p:spPr>
          <p:txBody>
            <a:bodyPr>
              <a:spAutoFit/>
            </a:bodyPr>
            <a:p>
              <a:pPr defTabSz="914400">
                <a:lnSpc>
                  <a:spcPct val="130000"/>
                </a:lnSpc>
                <a:tabLst>
                  <a:tab pos="758825" algn="l"/>
                </a:tabLst>
              </a:pPr>
              <a:r>
                <a:rPr lang="en-US" altLang="zh-CN" dirty="0">
                  <a:latin typeface="Times New Roman" panose="02020603050405020304" pitchFamily="18" charset="0"/>
                </a:rPr>
                <a:t>0001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3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2787" name="Text Box 15"/>
            <p:cNvSpPr txBox="1"/>
            <p:nvPr/>
          </p:nvSpPr>
          <p:spPr>
            <a:xfrm>
              <a:off x="3227" y="937"/>
              <a:ext cx="335"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2788" name="Text Box 16"/>
            <p:cNvSpPr txBox="1"/>
            <p:nvPr/>
          </p:nvSpPr>
          <p:spPr>
            <a:xfrm>
              <a:off x="2961" y="1115"/>
              <a:ext cx="367" cy="327"/>
            </a:xfrm>
            <a:prstGeom prst="rect">
              <a:avLst/>
            </a:prstGeom>
            <a:noFill/>
            <a:ln w="9525">
              <a:noFill/>
            </a:ln>
          </p:spPr>
          <p:txBody>
            <a:bodyPr wrap="none">
              <a:spAutoFit/>
            </a:bodyPr>
            <a:p>
              <a:r>
                <a:rPr lang="en-US" altLang="zh-CN" i="1" dirty="0">
                  <a:latin typeface="Times New Roman" panose="02020603050405020304" pitchFamily="18" charset="0"/>
                </a:rPr>
                <a:t>CD</a:t>
              </a:r>
              <a:endParaRPr lang="en-US" altLang="zh-CN" dirty="0">
                <a:latin typeface="Times New Roman" panose="02020603050405020304" pitchFamily="18" charset="0"/>
              </a:endParaRPr>
            </a:p>
          </p:txBody>
        </p:sp>
        <p:sp>
          <p:nvSpPr>
            <p:cNvPr id="32789" name="Text Box 17"/>
            <p:cNvSpPr txBox="1"/>
            <p:nvPr/>
          </p:nvSpPr>
          <p:spPr>
            <a:xfrm>
              <a:off x="4172" y="1369"/>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32790" name="Group 43"/>
            <p:cNvGrpSpPr/>
            <p:nvPr/>
          </p:nvGrpSpPr>
          <p:grpSpPr>
            <a:xfrm>
              <a:off x="3470" y="1394"/>
              <a:ext cx="1281" cy="1403"/>
              <a:chOff x="3301" y="983"/>
              <a:chExt cx="1281" cy="1403"/>
            </a:xfrm>
          </p:grpSpPr>
          <p:sp>
            <p:nvSpPr>
              <p:cNvPr id="32797" name="Rectangle 19"/>
              <p:cNvSpPr/>
              <p:nvPr/>
            </p:nvSpPr>
            <p:spPr>
              <a:xfrm>
                <a:off x="3301" y="983"/>
                <a:ext cx="1281" cy="1400"/>
              </a:xfrm>
              <a:prstGeom prst="rect">
                <a:avLst/>
              </a:prstGeom>
              <a:noFill/>
              <a:ln w="28575" cap="flat" cmpd="sng">
                <a:solidFill>
                  <a:schemeClr val="accent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32798" name="Group 20"/>
              <p:cNvGrpSpPr/>
              <p:nvPr/>
            </p:nvGrpSpPr>
            <p:grpSpPr>
              <a:xfrm>
                <a:off x="3639" y="983"/>
                <a:ext cx="645" cy="1403"/>
                <a:chOff x="858" y="702"/>
                <a:chExt cx="645" cy="1380"/>
              </a:xfrm>
            </p:grpSpPr>
            <p:sp>
              <p:nvSpPr>
                <p:cNvPr id="32799" name="Line 21"/>
                <p:cNvSpPr/>
                <p:nvPr/>
              </p:nvSpPr>
              <p:spPr>
                <a:xfrm>
                  <a:off x="858" y="703"/>
                  <a:ext cx="0" cy="1379"/>
                </a:xfrm>
                <a:prstGeom prst="line">
                  <a:avLst/>
                </a:prstGeom>
                <a:ln w="28575" cap="flat" cmpd="sng">
                  <a:solidFill>
                    <a:schemeClr val="accent2"/>
                  </a:solidFill>
                  <a:prstDash val="solid"/>
                  <a:headEnd type="none" w="med" len="med"/>
                  <a:tailEnd type="none" w="med" len="med"/>
                </a:ln>
              </p:spPr>
            </p:sp>
            <p:sp>
              <p:nvSpPr>
                <p:cNvPr id="32800" name="Line 22"/>
                <p:cNvSpPr/>
                <p:nvPr/>
              </p:nvSpPr>
              <p:spPr>
                <a:xfrm>
                  <a:off x="1170" y="703"/>
                  <a:ext cx="0" cy="1379"/>
                </a:xfrm>
                <a:prstGeom prst="line">
                  <a:avLst/>
                </a:prstGeom>
                <a:ln w="28575" cap="flat" cmpd="sng">
                  <a:solidFill>
                    <a:schemeClr val="accent2"/>
                  </a:solidFill>
                  <a:prstDash val="solid"/>
                  <a:headEnd type="none" w="med" len="med"/>
                  <a:tailEnd type="none" w="med" len="med"/>
                </a:ln>
              </p:spPr>
            </p:sp>
            <p:sp>
              <p:nvSpPr>
                <p:cNvPr id="32801" name="Line 23"/>
                <p:cNvSpPr/>
                <p:nvPr/>
              </p:nvSpPr>
              <p:spPr>
                <a:xfrm>
                  <a:off x="1503" y="702"/>
                  <a:ext cx="0" cy="1379"/>
                </a:xfrm>
                <a:prstGeom prst="line">
                  <a:avLst/>
                </a:prstGeom>
                <a:ln w="28575" cap="flat" cmpd="sng">
                  <a:solidFill>
                    <a:schemeClr val="accent2"/>
                  </a:solidFill>
                  <a:prstDash val="solid"/>
                  <a:headEnd type="none" w="med" len="med"/>
                  <a:tailEnd type="none" w="med" len="med"/>
                </a:ln>
              </p:spPr>
            </p:sp>
          </p:grpSp>
        </p:grpSp>
        <p:sp>
          <p:nvSpPr>
            <p:cNvPr id="32791" name="Line 24"/>
            <p:cNvSpPr/>
            <p:nvPr/>
          </p:nvSpPr>
          <p:spPr>
            <a:xfrm>
              <a:off x="3484" y="2106"/>
              <a:ext cx="1277" cy="0"/>
            </a:xfrm>
            <a:prstGeom prst="line">
              <a:avLst/>
            </a:prstGeom>
            <a:ln w="28575" cap="flat" cmpd="sng">
              <a:solidFill>
                <a:schemeClr val="accent2"/>
              </a:solidFill>
              <a:prstDash val="solid"/>
              <a:headEnd type="none" w="med" len="med"/>
              <a:tailEnd type="none" w="med" len="med"/>
            </a:ln>
          </p:spPr>
        </p:sp>
        <p:sp>
          <p:nvSpPr>
            <p:cNvPr id="32792" name="Line 25"/>
            <p:cNvSpPr/>
            <p:nvPr/>
          </p:nvSpPr>
          <p:spPr>
            <a:xfrm>
              <a:off x="3484" y="2461"/>
              <a:ext cx="1277" cy="0"/>
            </a:xfrm>
            <a:prstGeom prst="line">
              <a:avLst/>
            </a:prstGeom>
            <a:ln w="28575" cap="flat" cmpd="sng">
              <a:solidFill>
                <a:schemeClr val="accent2"/>
              </a:solidFill>
              <a:prstDash val="solid"/>
              <a:headEnd type="none" w="med" len="med"/>
              <a:tailEnd type="none" w="med" len="med"/>
            </a:ln>
          </p:spPr>
        </p:sp>
        <p:sp>
          <p:nvSpPr>
            <p:cNvPr id="32793" name="Rectangle 27"/>
            <p:cNvSpPr/>
            <p:nvPr/>
          </p:nvSpPr>
          <p:spPr>
            <a:xfrm>
              <a:off x="4493" y="2122"/>
              <a:ext cx="196"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2794" name="Rectangle 28"/>
            <p:cNvSpPr/>
            <p:nvPr/>
          </p:nvSpPr>
          <p:spPr>
            <a:xfrm>
              <a:off x="3859" y="1779"/>
              <a:ext cx="196"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2795" name="Rectangle 29"/>
            <p:cNvSpPr/>
            <p:nvPr/>
          </p:nvSpPr>
          <p:spPr>
            <a:xfrm>
              <a:off x="3514" y="2123"/>
              <a:ext cx="196"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2796" name="Text Box 30"/>
            <p:cNvSpPr txBox="1"/>
            <p:nvPr/>
          </p:nvSpPr>
          <p:spPr>
            <a:xfrm>
              <a:off x="3850" y="1369"/>
              <a:ext cx="254"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aphicFrame>
        <p:nvGraphicFramePr>
          <p:cNvPr id="171008" name="Object 1024"/>
          <p:cNvGraphicFramePr>
            <a:graphicFrameLocks noChangeAspect="1"/>
          </p:cNvGraphicFramePr>
          <p:nvPr/>
        </p:nvGraphicFramePr>
        <p:xfrm>
          <a:off x="4443413" y="5100638"/>
          <a:ext cx="1598612" cy="392112"/>
        </p:xfrm>
        <a:graphic>
          <a:graphicData uri="http://schemas.openxmlformats.org/presentationml/2006/ole">
            <mc:AlternateContent xmlns:mc="http://schemas.openxmlformats.org/markup-compatibility/2006">
              <mc:Choice xmlns:v="urn:schemas-microsoft-com:vml" Requires="v">
                <p:oleObj spid="_x0000_s3247" name="" r:id="rId1" imgW="1917065" imgH="393700" progId="Equation.3">
                  <p:embed/>
                </p:oleObj>
              </mc:Choice>
              <mc:Fallback>
                <p:oleObj name="" r:id="rId1" imgW="1917065" imgH="393700" progId="Equation.3">
                  <p:embed/>
                  <p:pic>
                    <p:nvPicPr>
                      <p:cNvPr id="0" name="图片 3246"/>
                      <p:cNvPicPr/>
                      <p:nvPr/>
                    </p:nvPicPr>
                    <p:blipFill>
                      <a:blip r:embed="rId2"/>
                      <a:stretch>
                        <a:fillRect/>
                      </a:stretch>
                    </p:blipFill>
                    <p:spPr>
                      <a:xfrm>
                        <a:off x="4443413" y="5100638"/>
                        <a:ext cx="1598612" cy="392112"/>
                      </a:xfrm>
                      <a:prstGeom prst="rect">
                        <a:avLst/>
                      </a:prstGeom>
                      <a:noFill/>
                      <a:ln w="38100">
                        <a:noFill/>
                        <a:miter/>
                      </a:ln>
                    </p:spPr>
                  </p:pic>
                </p:oleObj>
              </mc:Fallback>
            </mc:AlternateContent>
          </a:graphicData>
        </a:graphic>
      </p:graphicFrame>
      <p:graphicFrame>
        <p:nvGraphicFramePr>
          <p:cNvPr id="171009" name="Object 1025"/>
          <p:cNvGraphicFramePr>
            <a:graphicFrameLocks noChangeAspect="1"/>
          </p:cNvGraphicFramePr>
          <p:nvPr/>
        </p:nvGraphicFramePr>
        <p:xfrm>
          <a:off x="4473575" y="5611813"/>
          <a:ext cx="4229100" cy="368300"/>
        </p:xfrm>
        <a:graphic>
          <a:graphicData uri="http://schemas.openxmlformats.org/presentationml/2006/ole">
            <mc:AlternateContent xmlns:mc="http://schemas.openxmlformats.org/markup-compatibility/2006">
              <mc:Choice xmlns:v="urn:schemas-microsoft-com:vml" Requires="v">
                <p:oleObj spid="_x0000_s3248" name="" r:id="rId3" imgW="4229100" imgH="368300" progId="Equation.3">
                  <p:embed/>
                </p:oleObj>
              </mc:Choice>
              <mc:Fallback>
                <p:oleObj name="" r:id="rId3" imgW="4229100" imgH="368300" progId="Equation.3">
                  <p:embed/>
                  <p:pic>
                    <p:nvPicPr>
                      <p:cNvPr id="0" name="图片 3247"/>
                      <p:cNvPicPr/>
                      <p:nvPr/>
                    </p:nvPicPr>
                    <p:blipFill>
                      <a:blip r:embed="rId4"/>
                      <a:stretch>
                        <a:fillRect/>
                      </a:stretch>
                    </p:blipFill>
                    <p:spPr>
                      <a:xfrm>
                        <a:off x="4473575" y="5611813"/>
                        <a:ext cx="4229100" cy="368300"/>
                      </a:xfrm>
                      <a:prstGeom prst="rect">
                        <a:avLst/>
                      </a:prstGeom>
                      <a:noFill/>
                      <a:ln w="38100">
                        <a:noFill/>
                        <a:miter/>
                      </a:ln>
                    </p:spPr>
                  </p:pic>
                </p:oleObj>
              </mc:Fallback>
            </mc:AlternateContent>
          </a:graphicData>
        </a:graphic>
      </p:graphicFrame>
      <p:sp>
        <p:nvSpPr>
          <p:cNvPr id="62512" name="Text Box 48"/>
          <p:cNvSpPr txBox="1">
            <a:spLocks noChangeArrowheads="1"/>
          </p:cNvSpPr>
          <p:nvPr/>
        </p:nvSpPr>
        <p:spPr bwMode="auto">
          <a:xfrm>
            <a:off x="752475" y="447675"/>
            <a:ext cx="7304088" cy="94615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例</a:t>
            </a:r>
            <a:r>
              <a:rPr kumimoji="1" lang="zh-CN" altLang="en-US" kern="1200" cap="none" spc="0" normalizeH="0" baseline="0" noProof="0">
                <a:latin typeface="Times New Roman" panose="02020603050405020304" pitchFamily="18" charset="0"/>
                <a:ea typeface="宋体" panose="02010600030101010101" pitchFamily="2" charset="-122"/>
                <a:cs typeface="+mn-cs"/>
              </a:rPr>
              <a:t>：给定某电路的逻辑函数真值表如下，求</a:t>
            </a:r>
            <a:r>
              <a:rPr kumimoji="1" lang="en-US" altLang="zh-CN" i="1" kern="1200" cap="none" spc="0" normalizeH="0" baseline="0" noProof="0">
                <a:latin typeface="Times New Roman" panose="02020603050405020304" pitchFamily="18" charset="0"/>
                <a:ea typeface="宋体" panose="02010600030101010101" pitchFamily="2" charset="-122"/>
                <a:cs typeface="+mn-cs"/>
              </a:rPr>
              <a:t>F</a:t>
            </a:r>
            <a:r>
              <a:rPr kumimoji="1" lang="zh-CN" altLang="zh-CN" kern="1200" cap="none" spc="0" normalizeH="0" baseline="0" noProof="0">
                <a:latin typeface="Times New Roman" panose="02020603050405020304" pitchFamily="18" charset="0"/>
                <a:ea typeface="宋体" panose="02010600030101010101" pitchFamily="2" charset="-122"/>
                <a:cs typeface="+mn-cs"/>
              </a:rPr>
              <a:t>的最简"与或"式。</a:t>
            </a:r>
            <a:endParaRPr kumimoji="1" lang="zh-CN" altLang="en-US" kern="1200" cap="none" spc="0" normalizeH="0" baseline="0" noProof="0">
              <a:latin typeface="Times New Roman" panose="02020603050405020304" pitchFamily="18" charset="0"/>
              <a:ea typeface="宋体" panose="02010600030101010101" pitchFamily="2" charset="-122"/>
              <a:cs typeface="+mn-cs"/>
            </a:endParaRPr>
          </a:p>
        </p:txBody>
      </p:sp>
      <p:sp>
        <p:nvSpPr>
          <p:cNvPr id="62515" name="Text Box 51"/>
          <p:cNvSpPr txBox="1"/>
          <p:nvPr/>
        </p:nvSpPr>
        <p:spPr>
          <a:xfrm>
            <a:off x="3492500" y="1230313"/>
            <a:ext cx="889000" cy="519112"/>
          </a:xfrm>
          <a:prstGeom prst="rect">
            <a:avLst/>
          </a:prstGeom>
          <a:noFill/>
          <a:ln w="9525">
            <a:noFill/>
          </a:ln>
        </p:spPr>
        <p:txBody>
          <a:bodyPr wrap="none">
            <a:spAutoFit/>
          </a:bodyPr>
          <a:p>
            <a:r>
              <a:rPr lang="zh-CN" altLang="en-US" dirty="0">
                <a:latin typeface="Times New Roman" panose="02020603050405020304" pitchFamily="18" charset="0"/>
              </a:rPr>
              <a:t>解：</a:t>
            </a:r>
            <a:endParaRPr lang="zh-CN" altLang="en-US" dirty="0">
              <a:latin typeface="Times New Roman" panose="02020603050405020304" pitchFamily="18" charset="0"/>
            </a:endParaRPr>
          </a:p>
        </p:txBody>
      </p:sp>
      <p:sp>
        <p:nvSpPr>
          <p:cNvPr id="62516" name="Text Box 52"/>
          <p:cNvSpPr txBox="1"/>
          <p:nvPr/>
        </p:nvSpPr>
        <p:spPr>
          <a:xfrm>
            <a:off x="4097338" y="1274763"/>
            <a:ext cx="3662362" cy="519112"/>
          </a:xfrm>
          <a:prstGeom prst="rect">
            <a:avLst/>
          </a:prstGeom>
          <a:noFill/>
          <a:ln w="9525">
            <a:noFill/>
          </a:ln>
        </p:spPr>
        <p:txBody>
          <a:bodyPr wrap="none">
            <a:spAutoFit/>
          </a:bodyPr>
          <a:p>
            <a:r>
              <a:rPr lang="en-US" altLang="zh-CN" dirty="0">
                <a:latin typeface="Times New Roman" panose="02020603050405020304" pitchFamily="18" charset="0"/>
              </a:rPr>
              <a:t>1)</a:t>
            </a:r>
            <a:r>
              <a:rPr lang="zh-CN" altLang="en-US" dirty="0">
                <a:latin typeface="Times New Roman" panose="02020603050405020304" pitchFamily="18" charset="0"/>
              </a:rPr>
              <a:t>不考虑无关最小项：</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12">
                                            <p:txEl>
                                              <p:charRg st="0" end="30"/>
                                            </p:txEl>
                                          </p:spTgt>
                                        </p:tgtEl>
                                        <p:attrNameLst>
                                          <p:attrName>style.visibility</p:attrName>
                                        </p:attrNameLst>
                                      </p:cBhvr>
                                      <p:to>
                                        <p:strVal val="visible"/>
                                      </p:to>
                                    </p:set>
                                    <p:animEffect transition="in" filter="wipe(left)">
                                      <p:cBhvr>
                                        <p:cTn id="7" dur="500"/>
                                        <p:tgtEl>
                                          <p:spTgt spid="6251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2515"/>
                                        </p:tgtEl>
                                        <p:attrNameLst>
                                          <p:attrName>style.visibility</p:attrName>
                                        </p:attrNameLst>
                                      </p:cBhvr>
                                      <p:to>
                                        <p:strVal val="visible"/>
                                      </p:to>
                                    </p:set>
                                    <p:anim calcmode="lin" valueType="num">
                                      <p:cBhvr additive="base">
                                        <p:cTn id="18" dur="500" fill="hold"/>
                                        <p:tgtEl>
                                          <p:spTgt spid="62515"/>
                                        </p:tgtEl>
                                        <p:attrNameLst>
                                          <p:attrName>ppt_x</p:attrName>
                                        </p:attrNameLst>
                                      </p:cBhvr>
                                      <p:tavLst>
                                        <p:tav tm="0">
                                          <p:val>
                                            <p:strVal val="0-#ppt_w/2"/>
                                          </p:val>
                                        </p:tav>
                                        <p:tav tm="100000">
                                          <p:val>
                                            <p:strVal val="#ppt_x"/>
                                          </p:val>
                                        </p:tav>
                                      </p:tavLst>
                                    </p:anim>
                                    <p:anim calcmode="lin" valueType="num">
                                      <p:cBhvr additive="base">
                                        <p:cTn id="19" dur="500" fill="hold"/>
                                        <p:tgtEl>
                                          <p:spTgt spid="625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516"/>
                                        </p:tgtEl>
                                        <p:attrNameLst>
                                          <p:attrName>style.visibility</p:attrName>
                                        </p:attrNameLst>
                                      </p:cBhvr>
                                      <p:to>
                                        <p:strVal val="visible"/>
                                      </p:to>
                                    </p:set>
                                    <p:anim calcmode="lin" valueType="num">
                                      <p:cBhvr additive="base">
                                        <p:cTn id="24" dur="500" fill="hold"/>
                                        <p:tgtEl>
                                          <p:spTgt spid="62516"/>
                                        </p:tgtEl>
                                        <p:attrNameLst>
                                          <p:attrName>ppt_x</p:attrName>
                                        </p:attrNameLst>
                                      </p:cBhvr>
                                      <p:tavLst>
                                        <p:tav tm="0">
                                          <p:val>
                                            <p:strVal val="0-#ppt_w/2"/>
                                          </p:val>
                                        </p:tav>
                                        <p:tav tm="100000">
                                          <p:val>
                                            <p:strVal val="#ppt_x"/>
                                          </p:val>
                                        </p:tav>
                                      </p:tavLst>
                                    </p:anim>
                                    <p:anim calcmode="lin" valueType="num">
                                      <p:cBhvr additive="base">
                                        <p:cTn id="25" dur="500" fill="hold"/>
                                        <p:tgtEl>
                                          <p:spTgt spid="6251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1008"/>
                                        </p:tgtEl>
                                        <p:attrNameLst>
                                          <p:attrName>style.visibility</p:attrName>
                                        </p:attrNameLst>
                                      </p:cBhvr>
                                      <p:to>
                                        <p:strVal val="visible"/>
                                      </p:to>
                                    </p:set>
                                    <p:animEffect transition="in" filter="wipe(left)">
                                      <p:cBhvr>
                                        <p:cTn id="36" dur="500"/>
                                        <p:tgtEl>
                                          <p:spTgt spid="17100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71009"/>
                                        </p:tgtEl>
                                        <p:attrNameLst>
                                          <p:attrName>style.visibility</p:attrName>
                                        </p:attrNameLst>
                                      </p:cBhvr>
                                      <p:to>
                                        <p:strVal val="visible"/>
                                      </p:to>
                                    </p:set>
                                    <p:animEffect transition="in" filter="wipe(left)">
                                      <p:cBhvr>
                                        <p:cTn id="40" dur="500"/>
                                        <p:tgtEl>
                                          <p:spTgt spid="171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2" grpId="0" build="p"/>
      <p:bldP spid="62515" grpId="0"/>
      <p:bldP spid="625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9"/>
          <p:cNvGrpSpPr/>
          <p:nvPr/>
        </p:nvGrpSpPr>
        <p:grpSpPr>
          <a:xfrm>
            <a:off x="2279650" y="1060450"/>
            <a:ext cx="3814763" cy="3392488"/>
            <a:chOff x="1406" y="788"/>
            <a:chExt cx="2403" cy="2137"/>
          </a:xfrm>
        </p:grpSpPr>
        <p:sp>
          <p:nvSpPr>
            <p:cNvPr id="33797" name="AutoShape 6"/>
            <p:cNvSpPr/>
            <p:nvPr/>
          </p:nvSpPr>
          <p:spPr>
            <a:xfrm rot="10800000">
              <a:off x="2079" y="2144"/>
              <a:ext cx="354" cy="763"/>
            </a:xfrm>
            <a:prstGeom prst="leftBracket">
              <a:avLst>
                <a:gd name="adj" fmla="val 42169"/>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3798" name="AutoShape 33"/>
            <p:cNvSpPr/>
            <p:nvPr/>
          </p:nvSpPr>
          <p:spPr>
            <a:xfrm rot="-10800000" flipH="1">
              <a:off x="3418" y="2144"/>
              <a:ext cx="355" cy="763"/>
            </a:xfrm>
            <a:prstGeom prst="leftBracket">
              <a:avLst>
                <a:gd name="adj" fmla="val 42050"/>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3799" name="AutoShape 34"/>
            <p:cNvSpPr/>
            <p:nvPr/>
          </p:nvSpPr>
          <p:spPr>
            <a:xfrm>
              <a:off x="2581" y="1372"/>
              <a:ext cx="736" cy="702"/>
            </a:xfrm>
            <a:prstGeom prst="roundRect">
              <a:avLst>
                <a:gd name="adj" fmla="val 16667"/>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3800" name="Rectangle 8"/>
            <p:cNvSpPr/>
            <p:nvPr/>
          </p:nvSpPr>
          <p:spPr>
            <a:xfrm>
              <a:off x="3421" y="2545"/>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01" name="Rectangle 24"/>
            <p:cNvSpPr/>
            <p:nvPr/>
          </p:nvSpPr>
          <p:spPr>
            <a:xfrm>
              <a:off x="3437" y="2149"/>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02" name="Line 9"/>
            <p:cNvSpPr/>
            <p:nvPr/>
          </p:nvSpPr>
          <p:spPr>
            <a:xfrm flipH="1" flipV="1">
              <a:off x="1787" y="1012"/>
              <a:ext cx="303" cy="301"/>
            </a:xfrm>
            <a:prstGeom prst="line">
              <a:avLst/>
            </a:prstGeom>
            <a:ln w="28575" cap="flat" cmpd="sng">
              <a:solidFill>
                <a:schemeClr val="accent2"/>
              </a:solidFill>
              <a:prstDash val="solid"/>
              <a:headEnd type="none" w="med" len="med"/>
              <a:tailEnd type="none" w="med" len="med"/>
            </a:ln>
          </p:spPr>
        </p:sp>
        <p:sp>
          <p:nvSpPr>
            <p:cNvPr id="33803" name="Line 10"/>
            <p:cNvSpPr/>
            <p:nvPr/>
          </p:nvSpPr>
          <p:spPr>
            <a:xfrm>
              <a:off x="2078" y="1722"/>
              <a:ext cx="1693" cy="0"/>
            </a:xfrm>
            <a:prstGeom prst="line">
              <a:avLst/>
            </a:prstGeom>
            <a:ln w="28575" cap="flat" cmpd="sng">
              <a:solidFill>
                <a:schemeClr val="accent2"/>
              </a:solidFill>
              <a:prstDash val="solid"/>
              <a:headEnd type="none" w="med" len="med"/>
              <a:tailEnd type="none" w="med" len="med"/>
            </a:ln>
          </p:spPr>
        </p:sp>
        <p:sp>
          <p:nvSpPr>
            <p:cNvPr id="33804" name="Text Box 11"/>
            <p:cNvSpPr txBox="1"/>
            <p:nvPr/>
          </p:nvSpPr>
          <p:spPr>
            <a:xfrm>
              <a:off x="2125" y="1068"/>
              <a:ext cx="1684"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3805" name="Text Box 12"/>
            <p:cNvSpPr txBox="1"/>
            <p:nvPr/>
          </p:nvSpPr>
          <p:spPr>
            <a:xfrm>
              <a:off x="1686" y="1305"/>
              <a:ext cx="367" cy="1566"/>
            </a:xfrm>
            <a:prstGeom prst="rect">
              <a:avLst/>
            </a:prstGeom>
            <a:noFill/>
            <a:ln w="9525">
              <a:noFill/>
            </a:ln>
          </p:spPr>
          <p:txBody>
            <a:bodyPr>
              <a:spAutoFit/>
            </a:bodyPr>
            <a:p>
              <a:pPr defTabSz="914400">
                <a:lnSpc>
                  <a:spcPct val="140000"/>
                </a:lnSpc>
                <a:tabLst>
                  <a:tab pos="758825" algn="l"/>
                </a:tabLst>
              </a:pPr>
              <a:r>
                <a:rPr lang="en-US" altLang="zh-CN" dirty="0">
                  <a:latin typeface="Times New Roman" panose="02020603050405020304" pitchFamily="18" charset="0"/>
                </a:rPr>
                <a:t>00</a:t>
              </a:r>
              <a:endParaRPr lang="en-US" altLang="zh-CN" dirty="0">
                <a:latin typeface="Times New Roman" panose="02020603050405020304" pitchFamily="18" charset="0"/>
              </a:endParaRPr>
            </a:p>
            <a:p>
              <a:pPr defTabSz="914400">
                <a:lnSpc>
                  <a:spcPct val="14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a:p>
              <a:pPr defTabSz="914400">
                <a:lnSpc>
                  <a:spcPct val="140000"/>
                </a:lnSpc>
                <a:tabLst>
                  <a:tab pos="758825" algn="l"/>
                </a:tabLst>
              </a:pPr>
              <a:r>
                <a:rPr lang="en-US" altLang="zh-CN" dirty="0">
                  <a:latin typeface="Times New Roman" panose="02020603050405020304" pitchFamily="18" charset="0"/>
                </a:rPr>
                <a:t>11</a:t>
              </a:r>
              <a:endParaRPr lang="en-US" altLang="zh-CN" dirty="0">
                <a:latin typeface="Times New Roman" panose="02020603050405020304" pitchFamily="18" charset="0"/>
              </a:endParaRPr>
            </a:p>
            <a:p>
              <a:pPr defTabSz="914400">
                <a:lnSpc>
                  <a:spcPct val="140000"/>
                </a:lnSpc>
                <a:tabLst>
                  <a:tab pos="758825" algn="l"/>
                </a:tabLst>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3806" name="Text Box 13"/>
            <p:cNvSpPr txBox="1"/>
            <p:nvPr/>
          </p:nvSpPr>
          <p:spPr>
            <a:xfrm>
              <a:off x="1758" y="788"/>
              <a:ext cx="427" cy="327"/>
            </a:xfrm>
            <a:prstGeom prst="rect">
              <a:avLst/>
            </a:prstGeom>
            <a:noFill/>
            <a:ln w="9525">
              <a:noFill/>
            </a:ln>
          </p:spPr>
          <p:txBody>
            <a:bodyPr wrap="none">
              <a:spAutoFit/>
            </a:bodyPr>
            <a:p>
              <a:r>
                <a:rPr lang="en-US" altLang="zh-CN" dirty="0">
                  <a:latin typeface="Times New Roman" panose="02020603050405020304" pitchFamily="18" charset="0"/>
                </a:rPr>
                <a:t>AB</a:t>
              </a:r>
              <a:endParaRPr lang="en-US" altLang="zh-CN" dirty="0">
                <a:latin typeface="Times New Roman" panose="02020603050405020304" pitchFamily="18" charset="0"/>
              </a:endParaRPr>
            </a:p>
          </p:txBody>
        </p:sp>
        <p:sp>
          <p:nvSpPr>
            <p:cNvPr id="33807" name="Text Box 14"/>
            <p:cNvSpPr txBox="1"/>
            <p:nvPr/>
          </p:nvSpPr>
          <p:spPr>
            <a:xfrm>
              <a:off x="1406" y="992"/>
              <a:ext cx="427" cy="327"/>
            </a:xfrm>
            <a:prstGeom prst="rect">
              <a:avLst/>
            </a:prstGeom>
            <a:noFill/>
            <a:ln w="9525">
              <a:noFill/>
            </a:ln>
          </p:spPr>
          <p:txBody>
            <a:bodyPr wrap="none">
              <a:spAutoFit/>
            </a:bodyPr>
            <a:p>
              <a:r>
                <a:rPr lang="en-US" altLang="zh-CN" dirty="0">
                  <a:latin typeface="Times New Roman" panose="02020603050405020304" pitchFamily="18" charset="0"/>
                </a:rPr>
                <a:t>CD</a:t>
              </a:r>
              <a:endParaRPr lang="en-US" altLang="zh-CN" dirty="0">
                <a:latin typeface="Times New Roman" panose="02020603050405020304" pitchFamily="18" charset="0"/>
              </a:endParaRPr>
            </a:p>
          </p:txBody>
        </p:sp>
        <p:sp>
          <p:nvSpPr>
            <p:cNvPr id="33808" name="Text Box 15"/>
            <p:cNvSpPr txBox="1"/>
            <p:nvPr/>
          </p:nvSpPr>
          <p:spPr>
            <a:xfrm>
              <a:off x="3042" y="1339"/>
              <a:ext cx="337"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09" name="Rectangle 17"/>
            <p:cNvSpPr/>
            <p:nvPr/>
          </p:nvSpPr>
          <p:spPr>
            <a:xfrm>
              <a:off x="2080" y="1313"/>
              <a:ext cx="1697" cy="1609"/>
            </a:xfrm>
            <a:prstGeom prst="rect">
              <a:avLst/>
            </a:prstGeom>
            <a:noFill/>
            <a:ln w="28575" cap="flat" cmpd="sng">
              <a:solidFill>
                <a:schemeClr val="accent2"/>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grpSp>
          <p:nvGrpSpPr>
            <p:cNvPr id="33810" name="Group 18"/>
            <p:cNvGrpSpPr/>
            <p:nvPr/>
          </p:nvGrpSpPr>
          <p:grpSpPr>
            <a:xfrm>
              <a:off x="2528" y="1313"/>
              <a:ext cx="854" cy="1612"/>
              <a:chOff x="858" y="702"/>
              <a:chExt cx="645" cy="1380"/>
            </a:xfrm>
          </p:grpSpPr>
          <p:sp>
            <p:nvSpPr>
              <p:cNvPr id="33822" name="Line 19"/>
              <p:cNvSpPr/>
              <p:nvPr/>
            </p:nvSpPr>
            <p:spPr>
              <a:xfrm>
                <a:off x="858" y="703"/>
                <a:ext cx="0" cy="1379"/>
              </a:xfrm>
              <a:prstGeom prst="line">
                <a:avLst/>
              </a:prstGeom>
              <a:ln w="28575" cap="flat" cmpd="sng">
                <a:solidFill>
                  <a:schemeClr val="accent2"/>
                </a:solidFill>
                <a:prstDash val="solid"/>
                <a:headEnd type="none" w="med" len="med"/>
                <a:tailEnd type="none" w="med" len="med"/>
              </a:ln>
            </p:spPr>
          </p:sp>
          <p:sp>
            <p:nvSpPr>
              <p:cNvPr id="33823" name="Line 20"/>
              <p:cNvSpPr/>
              <p:nvPr/>
            </p:nvSpPr>
            <p:spPr>
              <a:xfrm>
                <a:off x="1170" y="703"/>
                <a:ext cx="0" cy="1379"/>
              </a:xfrm>
              <a:prstGeom prst="line">
                <a:avLst/>
              </a:prstGeom>
              <a:ln w="28575" cap="flat" cmpd="sng">
                <a:solidFill>
                  <a:schemeClr val="accent2"/>
                </a:solidFill>
                <a:prstDash val="solid"/>
                <a:headEnd type="none" w="med" len="med"/>
                <a:tailEnd type="none" w="med" len="med"/>
              </a:ln>
            </p:spPr>
          </p:sp>
          <p:sp>
            <p:nvSpPr>
              <p:cNvPr id="33824" name="Line 21"/>
              <p:cNvSpPr/>
              <p:nvPr/>
            </p:nvSpPr>
            <p:spPr>
              <a:xfrm>
                <a:off x="1503" y="702"/>
                <a:ext cx="0" cy="1379"/>
              </a:xfrm>
              <a:prstGeom prst="line">
                <a:avLst/>
              </a:prstGeom>
              <a:ln w="28575" cap="flat" cmpd="sng">
                <a:solidFill>
                  <a:schemeClr val="accent2"/>
                </a:solidFill>
                <a:prstDash val="solid"/>
                <a:headEnd type="none" w="med" len="med"/>
                <a:tailEnd type="none" w="med" len="med"/>
              </a:ln>
            </p:spPr>
          </p:sp>
        </p:grpSp>
        <p:sp>
          <p:nvSpPr>
            <p:cNvPr id="33811" name="Line 22"/>
            <p:cNvSpPr/>
            <p:nvPr/>
          </p:nvSpPr>
          <p:spPr>
            <a:xfrm>
              <a:off x="2068" y="2121"/>
              <a:ext cx="1693" cy="0"/>
            </a:xfrm>
            <a:prstGeom prst="line">
              <a:avLst/>
            </a:prstGeom>
            <a:ln w="28575" cap="flat" cmpd="sng">
              <a:solidFill>
                <a:schemeClr val="accent2"/>
              </a:solidFill>
              <a:prstDash val="solid"/>
              <a:headEnd type="none" w="med" len="med"/>
              <a:tailEnd type="none" w="med" len="med"/>
            </a:ln>
          </p:spPr>
        </p:sp>
        <p:sp>
          <p:nvSpPr>
            <p:cNvPr id="33812" name="Line 23"/>
            <p:cNvSpPr/>
            <p:nvPr/>
          </p:nvSpPr>
          <p:spPr>
            <a:xfrm>
              <a:off x="2068" y="2539"/>
              <a:ext cx="1693" cy="0"/>
            </a:xfrm>
            <a:prstGeom prst="line">
              <a:avLst/>
            </a:prstGeom>
            <a:ln w="28575" cap="flat" cmpd="sng">
              <a:solidFill>
                <a:schemeClr val="accent2"/>
              </a:solidFill>
              <a:prstDash val="solid"/>
              <a:headEnd type="none" w="med" len="med"/>
              <a:tailEnd type="none" w="med" len="med"/>
            </a:ln>
          </p:spPr>
        </p:sp>
        <p:sp>
          <p:nvSpPr>
            <p:cNvPr id="33813" name="Rectangle 25"/>
            <p:cNvSpPr/>
            <p:nvPr/>
          </p:nvSpPr>
          <p:spPr>
            <a:xfrm>
              <a:off x="2596" y="1801"/>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14" name="Rectangle 26"/>
            <p:cNvSpPr/>
            <p:nvPr/>
          </p:nvSpPr>
          <p:spPr>
            <a:xfrm>
              <a:off x="2139" y="2151"/>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15" name="Text Box 27"/>
            <p:cNvSpPr txBox="1"/>
            <p:nvPr/>
          </p:nvSpPr>
          <p:spPr>
            <a:xfrm>
              <a:off x="2584" y="1339"/>
              <a:ext cx="336" cy="381"/>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16" name="Text Box 28"/>
            <p:cNvSpPr txBox="1"/>
            <p:nvPr/>
          </p:nvSpPr>
          <p:spPr>
            <a:xfrm>
              <a:off x="2149" y="1798"/>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sp>
          <p:nvSpPr>
            <p:cNvPr id="33817" name="Text Box 29"/>
            <p:cNvSpPr txBox="1"/>
            <p:nvPr/>
          </p:nvSpPr>
          <p:spPr>
            <a:xfrm>
              <a:off x="2135" y="1399"/>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sp>
          <p:nvSpPr>
            <p:cNvPr id="33818" name="Text Box 30"/>
            <p:cNvSpPr txBox="1"/>
            <p:nvPr/>
          </p:nvSpPr>
          <p:spPr>
            <a:xfrm>
              <a:off x="2149" y="2531"/>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sp>
          <p:nvSpPr>
            <p:cNvPr id="33819" name="Text Box 31"/>
            <p:cNvSpPr txBox="1"/>
            <p:nvPr/>
          </p:nvSpPr>
          <p:spPr>
            <a:xfrm>
              <a:off x="3035" y="2577"/>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sp>
          <p:nvSpPr>
            <p:cNvPr id="33820" name="Text Box 32"/>
            <p:cNvSpPr txBox="1"/>
            <p:nvPr/>
          </p:nvSpPr>
          <p:spPr>
            <a:xfrm>
              <a:off x="3035" y="2219"/>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sp>
          <p:nvSpPr>
            <p:cNvPr id="33821" name="Text Box 35"/>
            <p:cNvSpPr txBox="1"/>
            <p:nvPr/>
          </p:nvSpPr>
          <p:spPr>
            <a:xfrm>
              <a:off x="3034" y="1785"/>
              <a:ext cx="228" cy="327"/>
            </a:xfrm>
            <a:prstGeom prst="rect">
              <a:avLst/>
            </a:prstGeom>
            <a:noFill/>
            <a:ln w="9525">
              <a:noFill/>
            </a:ln>
          </p:spPr>
          <p:txBody>
            <a:bodyPr wrap="none">
              <a:spAutoFit/>
            </a:bodyPr>
            <a:p>
              <a:r>
                <a:rPr lang="en-US" altLang="zh-CN" i="1" dirty="0">
                  <a:latin typeface="Times New Roman" panose="02020603050405020304" pitchFamily="18" charset="0"/>
                </a:rPr>
                <a:t>d</a:t>
              </a:r>
              <a:endParaRPr lang="en-US" altLang="zh-CN" i="1" dirty="0">
                <a:latin typeface="Times New Roman" panose="02020603050405020304" pitchFamily="18" charset="0"/>
              </a:endParaRPr>
            </a:p>
          </p:txBody>
        </p:sp>
      </p:grpSp>
      <p:graphicFrame>
        <p:nvGraphicFramePr>
          <p:cNvPr id="172032" name="Object 0"/>
          <p:cNvGraphicFramePr>
            <a:graphicFrameLocks noChangeAspect="1"/>
          </p:cNvGraphicFramePr>
          <p:nvPr/>
        </p:nvGraphicFramePr>
        <p:xfrm>
          <a:off x="2906713" y="5037138"/>
          <a:ext cx="3568700" cy="442912"/>
        </p:xfrm>
        <a:graphic>
          <a:graphicData uri="http://schemas.openxmlformats.org/presentationml/2006/ole">
            <mc:AlternateContent xmlns:mc="http://schemas.openxmlformats.org/markup-compatibility/2006">
              <mc:Choice xmlns:v="urn:schemas-microsoft-com:vml" Requires="v">
                <p:oleObj spid="_x0000_s3249" name="" r:id="rId1" imgW="3568700" imgH="444500" progId="Equation.3">
                  <p:embed/>
                </p:oleObj>
              </mc:Choice>
              <mc:Fallback>
                <p:oleObj name="" r:id="rId1" imgW="3568700" imgH="444500" progId="Equation.3">
                  <p:embed/>
                  <p:pic>
                    <p:nvPicPr>
                      <p:cNvPr id="0" name="图片 3248"/>
                      <p:cNvPicPr/>
                      <p:nvPr/>
                    </p:nvPicPr>
                    <p:blipFill>
                      <a:blip r:embed="rId2"/>
                      <a:stretch>
                        <a:fillRect/>
                      </a:stretch>
                    </p:blipFill>
                    <p:spPr>
                      <a:xfrm>
                        <a:off x="2906713" y="5037138"/>
                        <a:ext cx="3568700" cy="442912"/>
                      </a:xfrm>
                      <a:prstGeom prst="rect">
                        <a:avLst/>
                      </a:prstGeom>
                      <a:noFill/>
                      <a:ln w="38100">
                        <a:noFill/>
                        <a:miter/>
                      </a:ln>
                    </p:spPr>
                  </p:pic>
                </p:oleObj>
              </mc:Fallback>
            </mc:AlternateContent>
          </a:graphicData>
        </a:graphic>
      </p:graphicFrame>
      <p:sp>
        <p:nvSpPr>
          <p:cNvPr id="63531" name="Text Box 43"/>
          <p:cNvSpPr txBox="1"/>
          <p:nvPr/>
        </p:nvSpPr>
        <p:spPr>
          <a:xfrm>
            <a:off x="2633663" y="654050"/>
            <a:ext cx="3313112" cy="519113"/>
          </a:xfrm>
          <a:prstGeom prst="rect">
            <a:avLst/>
          </a:prstGeom>
          <a:noFill/>
          <a:ln w="9525">
            <a:noFill/>
          </a:ln>
        </p:spPr>
        <p:txBody>
          <a:bodyPr wrap="none">
            <a:spAutoFit/>
          </a:bodyPr>
          <a:p>
            <a:r>
              <a:rPr lang="en-US" altLang="zh-CN" dirty="0">
                <a:latin typeface="Times New Roman" panose="02020603050405020304" pitchFamily="18" charset="0"/>
              </a:rPr>
              <a:t>2)</a:t>
            </a:r>
            <a:r>
              <a:rPr lang="zh-CN" altLang="en-US" dirty="0">
                <a:latin typeface="Times New Roman" panose="02020603050405020304" pitchFamily="18" charset="0"/>
              </a:rPr>
              <a:t>考虑无关最小项：</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31"/>
                                        </p:tgtEl>
                                        <p:attrNameLst>
                                          <p:attrName>style.visibility</p:attrName>
                                        </p:attrNameLst>
                                      </p:cBhvr>
                                      <p:to>
                                        <p:strVal val="visible"/>
                                      </p:to>
                                    </p:set>
                                    <p:anim calcmode="lin" valueType="num">
                                      <p:cBhvr additive="base">
                                        <p:cTn id="7" dur="500" fill="hold"/>
                                        <p:tgtEl>
                                          <p:spTgt spid="63531"/>
                                        </p:tgtEl>
                                        <p:attrNameLst>
                                          <p:attrName>ppt_x</p:attrName>
                                        </p:attrNameLst>
                                      </p:cBhvr>
                                      <p:tavLst>
                                        <p:tav tm="0">
                                          <p:val>
                                            <p:strVal val="0-#ppt_w/2"/>
                                          </p:val>
                                        </p:tav>
                                        <p:tav tm="100000">
                                          <p:val>
                                            <p:strVal val="#ppt_x"/>
                                          </p:val>
                                        </p:tav>
                                      </p:tavLst>
                                    </p:anim>
                                    <p:anim calcmode="lin" valueType="num">
                                      <p:cBhvr additive="base">
                                        <p:cTn id="8" dur="500" fill="hold"/>
                                        <p:tgtEl>
                                          <p:spTgt spid="635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2032"/>
                                        </p:tgtEl>
                                        <p:attrNameLst>
                                          <p:attrName>style.visibility</p:attrName>
                                        </p:attrNameLst>
                                      </p:cBhvr>
                                      <p:to>
                                        <p:strVal val="visible"/>
                                      </p:to>
                                    </p:set>
                                    <p:anim calcmode="lin" valueType="num">
                                      <p:cBhvr additive="base">
                                        <p:cTn id="19" dur="500" fill="hold"/>
                                        <p:tgtEl>
                                          <p:spTgt spid="172032"/>
                                        </p:tgtEl>
                                        <p:attrNameLst>
                                          <p:attrName>ppt_x</p:attrName>
                                        </p:attrNameLst>
                                      </p:cBhvr>
                                      <p:tavLst>
                                        <p:tav tm="0">
                                          <p:val>
                                            <p:strVal val="0-#ppt_w/2"/>
                                          </p:val>
                                        </p:tav>
                                        <p:tav tm="100000">
                                          <p:val>
                                            <p:strVal val="#ppt_x"/>
                                          </p:val>
                                        </p:tav>
                                      </p:tavLst>
                                    </p:anim>
                                    <p:anim calcmode="lin" valueType="num">
                                      <p:cBhvr additive="base">
                                        <p:cTn id="20" dur="500" fill="hold"/>
                                        <p:tgtEl>
                                          <p:spTgt spid="172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2"/>
          <p:cNvSpPr txBox="1">
            <a:spLocks noChangeArrowheads="1"/>
          </p:cNvSpPr>
          <p:nvPr/>
        </p:nvSpPr>
        <p:spPr bwMode="auto">
          <a:xfrm>
            <a:off x="1108075" y="785813"/>
            <a:ext cx="4570413"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二、多输出逻辑函数的化简</a:t>
            </a:r>
            <a:r>
              <a:rPr kumimoji="1" lang="en-US" altLang="zh-CN"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4515" name="Text Box 3"/>
          <p:cNvSpPr txBox="1"/>
          <p:nvPr/>
        </p:nvSpPr>
        <p:spPr>
          <a:xfrm>
            <a:off x="0" y="1311275"/>
            <a:ext cx="9144000" cy="2016125"/>
          </a:xfrm>
          <a:prstGeom prst="rect">
            <a:avLst/>
          </a:prstGeom>
          <a:noFill/>
          <a:ln w="9525">
            <a:noFill/>
          </a:ln>
        </p:spPr>
        <p:txBody>
          <a:bodyPr>
            <a:spAutoFit/>
          </a:bodyPr>
          <a:p>
            <a:pPr indent="669925">
              <a:lnSpc>
                <a:spcPct val="150000"/>
              </a:lnSpc>
              <a:spcBef>
                <a:spcPct val="50000"/>
              </a:spcBef>
            </a:pPr>
            <a:r>
              <a:rPr lang="zh-CN" altLang="en-US" dirty="0">
                <a:latin typeface="Times New Roman" panose="02020603050405020304" pitchFamily="18" charset="0"/>
              </a:rPr>
              <a:t>对于多输出逻辑函数，如果孤立地将单个输出一一化简，然后直接拼在一起，通常并不能保证整个电路最简，因为各个输出函数之间往往存在可供共享的部分。</a:t>
            </a:r>
            <a:endParaRPr lang="zh-CN" altLang="en-US" dirty="0">
              <a:latin typeface="Times New Roman" panose="02020603050405020304" pitchFamily="18" charset="0"/>
            </a:endParaRPr>
          </a:p>
        </p:txBody>
      </p:sp>
      <p:sp>
        <p:nvSpPr>
          <p:cNvPr id="64517" name="Text Box 5"/>
          <p:cNvSpPr txBox="1"/>
          <p:nvPr/>
        </p:nvSpPr>
        <p:spPr>
          <a:xfrm>
            <a:off x="328613" y="3616325"/>
            <a:ext cx="4832350" cy="519113"/>
          </a:xfrm>
          <a:prstGeom prst="rect">
            <a:avLst/>
          </a:prstGeom>
          <a:noFill/>
          <a:ln w="9525">
            <a:noFill/>
          </a:ln>
        </p:spPr>
        <p:txBody>
          <a:bodyPr wrap="none">
            <a:spAutoFit/>
          </a:bodyPr>
          <a:p>
            <a:r>
              <a:rPr lang="zh-CN" altLang="en-US" b="1" dirty="0">
                <a:latin typeface="Times New Roman" panose="02020603050405020304" pitchFamily="18" charset="0"/>
              </a:rPr>
              <a:t>多输出逻辑函数化简的标准：</a:t>
            </a:r>
            <a:endParaRPr lang="zh-CN" altLang="en-US" b="1" dirty="0">
              <a:latin typeface="Times New Roman" panose="02020603050405020304" pitchFamily="18" charset="0"/>
            </a:endParaRPr>
          </a:p>
        </p:txBody>
      </p:sp>
      <p:sp>
        <p:nvSpPr>
          <p:cNvPr id="64518" name="Text Box 6"/>
          <p:cNvSpPr txBox="1"/>
          <p:nvPr/>
        </p:nvSpPr>
        <p:spPr>
          <a:xfrm>
            <a:off x="1052513" y="5461000"/>
            <a:ext cx="6545262" cy="1117600"/>
          </a:xfrm>
          <a:prstGeom prst="rect">
            <a:avLst/>
          </a:prstGeom>
          <a:noFill/>
          <a:ln w="9525">
            <a:noFill/>
          </a:ln>
        </p:spPr>
        <p:txBody>
          <a:bodyPr>
            <a:spAutoFit/>
          </a:bodyPr>
          <a:p>
            <a:pPr marL="476250" indent="-476250">
              <a:lnSpc>
                <a:spcPct val="120000"/>
              </a:lnSpc>
              <a:spcBef>
                <a:spcPct val="50000"/>
              </a:spcBef>
            </a:pPr>
            <a:r>
              <a:rPr lang="en-US" altLang="zh-CN" dirty="0">
                <a:latin typeface="Times New Roman" panose="02020603050405020304" pitchFamily="18" charset="0"/>
                <a:sym typeface="Monotype Sorts" pitchFamily="2" charset="2"/>
              </a:rPr>
              <a:t>2</a:t>
            </a:r>
            <a:r>
              <a:rPr lang="zh-CN" altLang="en-US" dirty="0">
                <a:latin typeface="Times New Roman" panose="02020603050405020304" pitchFamily="18" charset="0"/>
                <a:sym typeface="Monotype Sorts" pitchFamily="2" charset="2"/>
              </a:rPr>
              <a:t>）  在满足上述条件的前提下，各不同</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与项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中所含的变量总数最少。</a:t>
            </a:r>
            <a:endParaRPr lang="zh-CN" altLang="en-US" dirty="0">
              <a:latin typeface="Times New Roman" panose="02020603050405020304" pitchFamily="18" charset="0"/>
            </a:endParaRPr>
          </a:p>
        </p:txBody>
      </p:sp>
      <p:sp>
        <p:nvSpPr>
          <p:cNvPr id="64519" name="Rectangle 7"/>
          <p:cNvSpPr/>
          <p:nvPr/>
        </p:nvSpPr>
        <p:spPr>
          <a:xfrm>
            <a:off x="1068388" y="4306888"/>
            <a:ext cx="6464300" cy="1117600"/>
          </a:xfrm>
          <a:prstGeom prst="rect">
            <a:avLst/>
          </a:prstGeom>
          <a:noFill/>
          <a:ln w="9525">
            <a:noFill/>
          </a:ln>
        </p:spPr>
        <p:txBody>
          <a:bodyPr>
            <a:spAutoFit/>
          </a:bodyPr>
          <a:p>
            <a:pPr marL="476250" indent="-476250">
              <a:lnSpc>
                <a:spcPct val="120000"/>
              </a:lnSpc>
            </a:pPr>
            <a:r>
              <a:rPr lang="en-US" altLang="zh-CN" dirty="0">
                <a:latin typeface="Times New Roman" panose="02020603050405020304" pitchFamily="18" charset="0"/>
                <a:sym typeface="Monotype Sorts" pitchFamily="2" charset="2"/>
              </a:rPr>
              <a:t>1</a:t>
            </a:r>
            <a:r>
              <a:rPr lang="zh-CN" altLang="en-US" dirty="0">
                <a:latin typeface="Times New Roman" panose="02020603050405020304" pitchFamily="18" charset="0"/>
                <a:sym typeface="Monotype Sorts" pitchFamily="2" charset="2"/>
              </a:rPr>
              <a:t>）  所有逻辑表达式包含的不同</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与项</a:t>
            </a:r>
            <a:r>
              <a:rPr lang="en-US" altLang="zh-CN" dirty="0">
                <a:latin typeface="Times New Roman" panose="02020603050405020304" pitchFamily="18" charset="0"/>
                <a:sym typeface="Monotype Sorts" pitchFamily="2" charset="2"/>
              </a:rPr>
              <a:t>"</a:t>
            </a:r>
            <a:r>
              <a:rPr lang="zh-CN" altLang="en-US" dirty="0">
                <a:latin typeface="Times New Roman" panose="02020603050405020304" pitchFamily="18" charset="0"/>
                <a:sym typeface="Monotype Sorts" pitchFamily="2" charset="2"/>
              </a:rPr>
              <a:t>总数最小；</a:t>
            </a:r>
            <a:endParaRPr lang="zh-CN" altLang="en-US" dirty="0">
              <a:latin typeface="Times New Roman" panose="02020603050405020304" pitchFamily="18" charset="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charRg st="0" end="71"/>
                                            </p:txEl>
                                          </p:spTgt>
                                        </p:tgtEl>
                                        <p:attrNameLst>
                                          <p:attrName>style.visibility</p:attrName>
                                        </p:attrNameLst>
                                      </p:cBhvr>
                                      <p:to>
                                        <p:strVal val="visible"/>
                                      </p:to>
                                    </p:set>
                                    <p:animEffect transition="in" filter="wipe(left)">
                                      <p:cBhvr>
                                        <p:cTn id="7" dur="500"/>
                                        <p:tgtEl>
                                          <p:spTgt spid="64515">
                                            <p:txEl>
                                              <p:charRg st="0" end="7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517">
                                            <p:txEl>
                                              <p:charRg st="0" end="14"/>
                                            </p:txEl>
                                          </p:spTgt>
                                        </p:tgtEl>
                                        <p:attrNameLst>
                                          <p:attrName>style.visibility</p:attrName>
                                        </p:attrNameLst>
                                      </p:cBhvr>
                                      <p:to>
                                        <p:strVal val="visible"/>
                                      </p:to>
                                    </p:set>
                                    <p:animEffect transition="in" filter="wipe(left)">
                                      <p:cBhvr>
                                        <p:cTn id="11" dur="500"/>
                                        <p:tgtEl>
                                          <p:spTgt spid="64517">
                                            <p:txEl>
                                              <p:charRg st="0" end="1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519">
                                            <p:txEl>
                                              <p:charRg st="0" end="26"/>
                                            </p:txEl>
                                          </p:spTgt>
                                        </p:tgtEl>
                                        <p:attrNameLst>
                                          <p:attrName>style.visibility</p:attrName>
                                        </p:attrNameLst>
                                      </p:cBhvr>
                                      <p:to>
                                        <p:strVal val="visible"/>
                                      </p:to>
                                    </p:set>
                                    <p:animEffect transition="in" filter="wipe(left)">
                                      <p:cBhvr>
                                        <p:cTn id="16" dur="500"/>
                                        <p:tgtEl>
                                          <p:spTgt spid="64519">
                                            <p:txEl>
                                              <p:charRg st="0" end="2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8">
                                            <p:txEl>
                                              <p:charRg st="0" end="35"/>
                                            </p:txEl>
                                          </p:spTgt>
                                        </p:tgtEl>
                                        <p:attrNameLst>
                                          <p:attrName>style.visibility</p:attrName>
                                        </p:attrNameLst>
                                      </p:cBhvr>
                                      <p:to>
                                        <p:strVal val="visible"/>
                                      </p:to>
                                    </p:set>
                                    <p:animEffect transition="in" filter="wipe(left)">
                                      <p:cBhvr>
                                        <p:cTn id="21" dur="500"/>
                                        <p:tgtEl>
                                          <p:spTgt spid="64518">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64517" grpId="0" advAuto="1000" build="p"/>
      <p:bldP spid="64518" grpId="0" build="p"/>
      <p:bldP spid="6451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2"/>
          <p:cNvSpPr txBox="1">
            <a:spLocks noChangeArrowheads="1"/>
          </p:cNvSpPr>
          <p:nvPr/>
        </p:nvSpPr>
        <p:spPr bwMode="auto">
          <a:xfrm>
            <a:off x="820738" y="892175"/>
            <a:ext cx="275907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例</a:t>
            </a:r>
            <a:r>
              <a:rPr kumimoji="1" lang="zh-CN" altLang="en-US" kern="1200" cap="none" spc="0" normalizeH="0" baseline="0" noProof="0">
                <a:latin typeface="Times New Roman" panose="02020603050405020304" pitchFamily="18" charset="0"/>
                <a:ea typeface="宋体" panose="02010600030101010101" pitchFamily="2" charset="-122"/>
                <a:cs typeface="+mn-cs"/>
              </a:rPr>
              <a:t>：多输出函数</a:t>
            </a:r>
            <a:r>
              <a:rPr kumimoji="1" lang="en-US" altLang="zh-CN" kern="1200" cap="none" spc="0" normalizeH="0" baseline="0" noProof="0">
                <a:latin typeface="Times New Roman" panose="02020603050405020304" pitchFamily="18" charset="0"/>
                <a:ea typeface="宋体" panose="02010600030101010101" pitchFamily="2" charset="-122"/>
                <a:cs typeface="+mn-cs"/>
              </a:rPr>
              <a:t>.</a:t>
            </a:r>
            <a:endParaRPr kumimoji="1" lang="en-US" altLang="zh-CN" kern="1200" cap="none" spc="0" normalizeH="0" baseline="0" noProof="0">
              <a:latin typeface="Times New Roman" panose="02020603050405020304" pitchFamily="18" charset="0"/>
              <a:ea typeface="宋体" panose="02010600030101010101" pitchFamily="2" charset="-122"/>
              <a:cs typeface="+mn-cs"/>
            </a:endParaRPr>
          </a:p>
        </p:txBody>
      </p:sp>
      <p:sp>
        <p:nvSpPr>
          <p:cNvPr id="66565" name="Text Box 5"/>
          <p:cNvSpPr txBox="1"/>
          <p:nvPr/>
        </p:nvSpPr>
        <p:spPr>
          <a:xfrm>
            <a:off x="466725" y="2066925"/>
            <a:ext cx="2667000" cy="519113"/>
          </a:xfrm>
          <a:prstGeom prst="rect">
            <a:avLst/>
          </a:prstGeom>
          <a:noFill/>
          <a:ln w="9525">
            <a:noFill/>
          </a:ln>
        </p:spPr>
        <p:txBody>
          <a:bodyPr wrap="none">
            <a:spAutoFit/>
          </a:bodyPr>
          <a:p>
            <a:r>
              <a:rPr lang="zh-CN" altLang="en-US" dirty="0">
                <a:latin typeface="Times New Roman" panose="02020603050405020304" pitchFamily="18" charset="0"/>
              </a:rPr>
              <a:t>对应的卡诺图为</a:t>
            </a:r>
            <a:endParaRPr lang="zh-CN" altLang="en-US" dirty="0">
              <a:latin typeface="Times New Roman" panose="02020603050405020304" pitchFamily="18" charset="0"/>
            </a:endParaRPr>
          </a:p>
        </p:txBody>
      </p:sp>
      <p:grpSp>
        <p:nvGrpSpPr>
          <p:cNvPr id="2" name="Group 49"/>
          <p:cNvGrpSpPr/>
          <p:nvPr/>
        </p:nvGrpSpPr>
        <p:grpSpPr>
          <a:xfrm>
            <a:off x="1000125" y="3151188"/>
            <a:ext cx="2654300" cy="2509837"/>
            <a:chOff x="630" y="1985"/>
            <a:chExt cx="1672" cy="1581"/>
          </a:xfrm>
        </p:grpSpPr>
        <p:grpSp>
          <p:nvGrpSpPr>
            <p:cNvPr id="34842" name="Group 22"/>
            <p:cNvGrpSpPr/>
            <p:nvPr/>
          </p:nvGrpSpPr>
          <p:grpSpPr>
            <a:xfrm>
              <a:off x="630" y="1985"/>
              <a:ext cx="1672" cy="1180"/>
              <a:chOff x="809" y="2145"/>
              <a:chExt cx="1672" cy="1180"/>
            </a:xfrm>
          </p:grpSpPr>
          <p:sp>
            <p:nvSpPr>
              <p:cNvPr id="34844" name="Oval 8"/>
              <p:cNvSpPr/>
              <p:nvPr/>
            </p:nvSpPr>
            <p:spPr>
              <a:xfrm>
                <a:off x="1802" y="2656"/>
                <a:ext cx="601" cy="256"/>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45" name="Rectangle 21"/>
              <p:cNvSpPr/>
              <p:nvPr/>
            </p:nvSpPr>
            <p:spPr>
              <a:xfrm>
                <a:off x="1843" y="2621"/>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4846" name="Oval 7"/>
              <p:cNvSpPr/>
              <p:nvPr/>
            </p:nvSpPr>
            <p:spPr>
              <a:xfrm>
                <a:off x="2135" y="2679"/>
                <a:ext cx="255" cy="589"/>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47" name="Rectangle 9"/>
              <p:cNvSpPr/>
              <p:nvPr/>
            </p:nvSpPr>
            <p:spPr>
              <a:xfrm>
                <a:off x="1131" y="2602"/>
                <a:ext cx="1281" cy="7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48" name="Line 10"/>
              <p:cNvSpPr/>
              <p:nvPr/>
            </p:nvSpPr>
            <p:spPr>
              <a:xfrm flipH="1" flipV="1">
                <a:off x="902" y="2358"/>
                <a:ext cx="244" cy="244"/>
              </a:xfrm>
              <a:prstGeom prst="line">
                <a:avLst/>
              </a:prstGeom>
              <a:ln w="12700" cap="flat" cmpd="sng">
                <a:solidFill>
                  <a:schemeClr val="tx1"/>
                </a:solidFill>
                <a:prstDash val="solid"/>
                <a:headEnd type="none" w="med" len="med"/>
                <a:tailEnd type="none" w="med" len="med"/>
              </a:ln>
            </p:spPr>
          </p:sp>
          <p:sp>
            <p:nvSpPr>
              <p:cNvPr id="34849" name="Line 11"/>
              <p:cNvSpPr/>
              <p:nvPr/>
            </p:nvSpPr>
            <p:spPr>
              <a:xfrm>
                <a:off x="1145" y="2958"/>
                <a:ext cx="1277" cy="0"/>
              </a:xfrm>
              <a:prstGeom prst="line">
                <a:avLst/>
              </a:prstGeom>
              <a:ln w="9525" cap="flat" cmpd="sng">
                <a:solidFill>
                  <a:schemeClr val="tx1"/>
                </a:solidFill>
                <a:prstDash val="solid"/>
                <a:headEnd type="none" w="med" len="med"/>
                <a:tailEnd type="none" w="med" len="med"/>
              </a:ln>
            </p:spPr>
          </p:sp>
          <p:sp>
            <p:nvSpPr>
              <p:cNvPr id="34850" name="Line 12"/>
              <p:cNvSpPr/>
              <p:nvPr/>
            </p:nvSpPr>
            <p:spPr>
              <a:xfrm>
                <a:off x="1469" y="2603"/>
                <a:ext cx="0" cy="711"/>
              </a:xfrm>
              <a:prstGeom prst="line">
                <a:avLst/>
              </a:prstGeom>
              <a:ln w="9525" cap="flat" cmpd="sng">
                <a:solidFill>
                  <a:schemeClr val="tx1"/>
                </a:solidFill>
                <a:prstDash val="solid"/>
                <a:headEnd type="none" w="med" len="med"/>
                <a:tailEnd type="none" w="med" len="med"/>
              </a:ln>
            </p:spPr>
          </p:sp>
          <p:sp>
            <p:nvSpPr>
              <p:cNvPr id="34851" name="Text Box 13"/>
              <p:cNvSpPr txBox="1"/>
              <p:nvPr/>
            </p:nvSpPr>
            <p:spPr>
              <a:xfrm>
                <a:off x="1133" y="2301"/>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4852" name="Text Box 14"/>
              <p:cNvSpPr txBox="1"/>
              <p:nvPr/>
            </p:nvSpPr>
            <p:spPr>
              <a:xfrm>
                <a:off x="878" y="2634"/>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34853" name="Text Box 15"/>
              <p:cNvSpPr txBox="1"/>
              <p:nvPr/>
            </p:nvSpPr>
            <p:spPr>
              <a:xfrm>
                <a:off x="888" y="2145"/>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4854" name="Text Box 16"/>
              <p:cNvSpPr txBox="1"/>
              <p:nvPr/>
            </p:nvSpPr>
            <p:spPr>
              <a:xfrm>
                <a:off x="809" y="2345"/>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34855" name="Line 18"/>
              <p:cNvSpPr/>
              <p:nvPr/>
            </p:nvSpPr>
            <p:spPr>
              <a:xfrm>
                <a:off x="1781" y="2603"/>
                <a:ext cx="0" cy="711"/>
              </a:xfrm>
              <a:prstGeom prst="line">
                <a:avLst/>
              </a:prstGeom>
              <a:ln w="9525" cap="flat" cmpd="sng">
                <a:solidFill>
                  <a:schemeClr val="tx1"/>
                </a:solidFill>
                <a:prstDash val="solid"/>
                <a:headEnd type="none" w="med" len="med"/>
                <a:tailEnd type="none" w="med" len="med"/>
              </a:ln>
            </p:spPr>
          </p:sp>
          <p:sp>
            <p:nvSpPr>
              <p:cNvPr id="34856" name="Line 19"/>
              <p:cNvSpPr/>
              <p:nvPr/>
            </p:nvSpPr>
            <p:spPr>
              <a:xfrm>
                <a:off x="2114" y="2614"/>
                <a:ext cx="0" cy="711"/>
              </a:xfrm>
              <a:prstGeom prst="line">
                <a:avLst/>
              </a:prstGeom>
              <a:ln w="9525" cap="flat" cmpd="sng">
                <a:solidFill>
                  <a:schemeClr val="tx1"/>
                </a:solidFill>
                <a:prstDash val="solid"/>
                <a:headEnd type="none" w="med" len="med"/>
                <a:tailEnd type="none" w="med" len="med"/>
              </a:ln>
            </p:spPr>
          </p:sp>
          <p:sp>
            <p:nvSpPr>
              <p:cNvPr id="34857" name="Text Box 20"/>
              <p:cNvSpPr txBox="1"/>
              <p:nvPr/>
            </p:nvSpPr>
            <p:spPr>
              <a:xfrm>
                <a:off x="2154" y="2588"/>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sp>
          <p:nvSpPr>
            <p:cNvPr id="34843" name="Text Box 39"/>
            <p:cNvSpPr txBox="1"/>
            <p:nvPr/>
          </p:nvSpPr>
          <p:spPr>
            <a:xfrm>
              <a:off x="1230" y="3239"/>
              <a:ext cx="372" cy="327"/>
            </a:xfrm>
            <a:prstGeom prst="rect">
              <a:avLst/>
            </a:prstGeom>
            <a:noFill/>
            <a:ln w="9525">
              <a:noFill/>
            </a:ln>
          </p:spPr>
          <p:txBody>
            <a:bodyPr>
              <a:spAutoFit/>
            </a:bodyPr>
            <a:p>
              <a:r>
                <a:rPr lang="en-US" altLang="zh-CN" i="1" dirty="0">
                  <a:latin typeface="Times New Roman" panose="02020603050405020304" pitchFamily="18" charset="0"/>
                </a:rPr>
                <a:t>F</a:t>
              </a:r>
              <a:r>
                <a:rPr lang="en-US" altLang="zh-CN" baseline="-25000"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4" name="Group 50"/>
          <p:cNvGrpSpPr/>
          <p:nvPr/>
        </p:nvGrpSpPr>
        <p:grpSpPr>
          <a:xfrm>
            <a:off x="5108575" y="3138488"/>
            <a:ext cx="2654300" cy="2509837"/>
            <a:chOff x="3218" y="1977"/>
            <a:chExt cx="1672" cy="1581"/>
          </a:xfrm>
        </p:grpSpPr>
        <p:grpSp>
          <p:nvGrpSpPr>
            <p:cNvPr id="34826" name="Group 38"/>
            <p:cNvGrpSpPr/>
            <p:nvPr/>
          </p:nvGrpSpPr>
          <p:grpSpPr>
            <a:xfrm>
              <a:off x="3218" y="1977"/>
              <a:ext cx="1672" cy="1180"/>
              <a:chOff x="2987" y="2145"/>
              <a:chExt cx="1672" cy="1180"/>
            </a:xfrm>
          </p:grpSpPr>
          <p:sp>
            <p:nvSpPr>
              <p:cNvPr id="34828" name="Oval 24"/>
              <p:cNvSpPr/>
              <p:nvPr/>
            </p:nvSpPr>
            <p:spPr>
              <a:xfrm>
                <a:off x="3658" y="3012"/>
                <a:ext cx="601" cy="256"/>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29" name="Rectangle 25"/>
              <p:cNvSpPr/>
              <p:nvPr/>
            </p:nvSpPr>
            <p:spPr>
              <a:xfrm>
                <a:off x="3665" y="2976"/>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4830" name="Oval 26"/>
              <p:cNvSpPr/>
              <p:nvPr/>
            </p:nvSpPr>
            <p:spPr>
              <a:xfrm>
                <a:off x="4002" y="2690"/>
                <a:ext cx="255" cy="589"/>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31" name="Rectangle 27"/>
              <p:cNvSpPr/>
              <p:nvPr/>
            </p:nvSpPr>
            <p:spPr>
              <a:xfrm>
                <a:off x="3309" y="2602"/>
                <a:ext cx="1281" cy="7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4832" name="Line 28"/>
              <p:cNvSpPr/>
              <p:nvPr/>
            </p:nvSpPr>
            <p:spPr>
              <a:xfrm flipH="1" flipV="1">
                <a:off x="3080" y="2358"/>
                <a:ext cx="244" cy="244"/>
              </a:xfrm>
              <a:prstGeom prst="line">
                <a:avLst/>
              </a:prstGeom>
              <a:ln w="12700" cap="flat" cmpd="sng">
                <a:solidFill>
                  <a:schemeClr val="tx1"/>
                </a:solidFill>
                <a:prstDash val="solid"/>
                <a:headEnd type="none" w="med" len="med"/>
                <a:tailEnd type="none" w="med" len="med"/>
              </a:ln>
            </p:spPr>
          </p:sp>
          <p:sp>
            <p:nvSpPr>
              <p:cNvPr id="34833" name="Line 29"/>
              <p:cNvSpPr/>
              <p:nvPr/>
            </p:nvSpPr>
            <p:spPr>
              <a:xfrm>
                <a:off x="3323" y="2958"/>
                <a:ext cx="1277" cy="0"/>
              </a:xfrm>
              <a:prstGeom prst="line">
                <a:avLst/>
              </a:prstGeom>
              <a:ln w="9525" cap="flat" cmpd="sng">
                <a:solidFill>
                  <a:schemeClr val="tx1"/>
                </a:solidFill>
                <a:prstDash val="solid"/>
                <a:headEnd type="none" w="med" len="med"/>
                <a:tailEnd type="none" w="med" len="med"/>
              </a:ln>
            </p:spPr>
          </p:sp>
          <p:sp>
            <p:nvSpPr>
              <p:cNvPr id="34834" name="Line 30"/>
              <p:cNvSpPr/>
              <p:nvPr/>
            </p:nvSpPr>
            <p:spPr>
              <a:xfrm>
                <a:off x="3647" y="2603"/>
                <a:ext cx="0" cy="711"/>
              </a:xfrm>
              <a:prstGeom prst="line">
                <a:avLst/>
              </a:prstGeom>
              <a:ln w="9525" cap="flat" cmpd="sng">
                <a:solidFill>
                  <a:schemeClr val="tx1"/>
                </a:solidFill>
                <a:prstDash val="solid"/>
                <a:headEnd type="none" w="med" len="med"/>
                <a:tailEnd type="none" w="med" len="med"/>
              </a:ln>
            </p:spPr>
          </p:sp>
          <p:sp>
            <p:nvSpPr>
              <p:cNvPr id="34835" name="Text Box 31"/>
              <p:cNvSpPr txBox="1"/>
              <p:nvPr/>
            </p:nvSpPr>
            <p:spPr>
              <a:xfrm>
                <a:off x="3311" y="2301"/>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4836" name="Text Box 32"/>
              <p:cNvSpPr txBox="1"/>
              <p:nvPr/>
            </p:nvSpPr>
            <p:spPr>
              <a:xfrm>
                <a:off x="3056" y="2634"/>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34837" name="Text Box 33"/>
              <p:cNvSpPr txBox="1"/>
              <p:nvPr/>
            </p:nvSpPr>
            <p:spPr>
              <a:xfrm>
                <a:off x="3066" y="2145"/>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4838" name="Text Box 34"/>
              <p:cNvSpPr txBox="1"/>
              <p:nvPr/>
            </p:nvSpPr>
            <p:spPr>
              <a:xfrm>
                <a:off x="2987" y="2345"/>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34839" name="Line 35"/>
              <p:cNvSpPr/>
              <p:nvPr/>
            </p:nvSpPr>
            <p:spPr>
              <a:xfrm>
                <a:off x="3959" y="2603"/>
                <a:ext cx="0" cy="711"/>
              </a:xfrm>
              <a:prstGeom prst="line">
                <a:avLst/>
              </a:prstGeom>
              <a:ln w="9525" cap="flat" cmpd="sng">
                <a:solidFill>
                  <a:schemeClr val="tx1"/>
                </a:solidFill>
                <a:prstDash val="solid"/>
                <a:headEnd type="none" w="med" len="med"/>
                <a:tailEnd type="none" w="med" len="med"/>
              </a:ln>
            </p:spPr>
          </p:sp>
          <p:sp>
            <p:nvSpPr>
              <p:cNvPr id="34840" name="Line 36"/>
              <p:cNvSpPr/>
              <p:nvPr/>
            </p:nvSpPr>
            <p:spPr>
              <a:xfrm>
                <a:off x="4292" y="2614"/>
                <a:ext cx="0" cy="711"/>
              </a:xfrm>
              <a:prstGeom prst="line">
                <a:avLst/>
              </a:prstGeom>
              <a:ln w="9525" cap="flat" cmpd="sng">
                <a:solidFill>
                  <a:schemeClr val="tx1"/>
                </a:solidFill>
                <a:prstDash val="solid"/>
                <a:headEnd type="none" w="med" len="med"/>
                <a:tailEnd type="none" w="med" len="med"/>
              </a:ln>
            </p:spPr>
          </p:sp>
          <p:sp>
            <p:nvSpPr>
              <p:cNvPr id="34841" name="Text Box 37"/>
              <p:cNvSpPr txBox="1"/>
              <p:nvPr/>
            </p:nvSpPr>
            <p:spPr>
              <a:xfrm>
                <a:off x="4010" y="2599"/>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sp>
          <p:nvSpPr>
            <p:cNvPr id="34827" name="Text Box 40"/>
            <p:cNvSpPr txBox="1"/>
            <p:nvPr/>
          </p:nvSpPr>
          <p:spPr>
            <a:xfrm>
              <a:off x="4085" y="3231"/>
              <a:ext cx="361" cy="327"/>
            </a:xfrm>
            <a:prstGeom prst="rect">
              <a:avLst/>
            </a:prstGeom>
            <a:noFill/>
            <a:ln w="9525">
              <a:noFill/>
            </a:ln>
          </p:spPr>
          <p:txBody>
            <a:bodyPr>
              <a:spAutoFit/>
            </a:bodyPr>
            <a:p>
              <a:r>
                <a:rPr lang="en-US" altLang="zh-CN" i="1" dirty="0">
                  <a:latin typeface="Times New Roman" panose="02020603050405020304" pitchFamily="18" charset="0"/>
                </a:rPr>
                <a:t>F</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6" name="Group 48"/>
          <p:cNvGrpSpPr/>
          <p:nvPr/>
        </p:nvGrpSpPr>
        <p:grpSpPr>
          <a:xfrm>
            <a:off x="3881438" y="660400"/>
            <a:ext cx="3643312" cy="1041400"/>
            <a:chOff x="2445" y="416"/>
            <a:chExt cx="2295" cy="656"/>
          </a:xfrm>
        </p:grpSpPr>
        <p:graphicFrame>
          <p:nvGraphicFramePr>
            <p:cNvPr id="34818" name="Object 3"/>
            <p:cNvGraphicFramePr>
              <a:graphicFrameLocks noChangeAspect="1"/>
            </p:cNvGraphicFramePr>
            <p:nvPr/>
          </p:nvGraphicFramePr>
          <p:xfrm>
            <a:off x="2659" y="416"/>
            <a:ext cx="2048" cy="279"/>
          </p:xfrm>
          <a:graphic>
            <a:graphicData uri="http://schemas.openxmlformats.org/presentationml/2006/ole">
              <mc:AlternateContent xmlns:mc="http://schemas.openxmlformats.org/markup-compatibility/2006">
                <mc:Choice xmlns:v="urn:schemas-microsoft-com:vml" Requires="v">
                  <p:oleObj spid="_x0000_s3250" name="" r:id="rId1" imgW="3251200" imgH="444500" progId="Equation.3">
                    <p:embed/>
                  </p:oleObj>
                </mc:Choice>
                <mc:Fallback>
                  <p:oleObj name="" r:id="rId1" imgW="3251200" imgH="444500" progId="Equation.3">
                    <p:embed/>
                    <p:pic>
                      <p:nvPicPr>
                        <p:cNvPr id="0" name="图片 3249"/>
                        <p:cNvPicPr/>
                        <p:nvPr/>
                      </p:nvPicPr>
                      <p:blipFill>
                        <a:blip r:embed="rId2"/>
                        <a:stretch>
                          <a:fillRect/>
                        </a:stretch>
                      </p:blipFill>
                      <p:spPr>
                        <a:xfrm>
                          <a:off x="2659" y="416"/>
                          <a:ext cx="2048" cy="279"/>
                        </a:xfrm>
                        <a:prstGeom prst="rect">
                          <a:avLst/>
                        </a:prstGeom>
                        <a:noFill/>
                        <a:ln w="38100">
                          <a:noFill/>
                          <a:miter/>
                        </a:ln>
                      </p:spPr>
                    </p:pic>
                  </p:oleObj>
                </mc:Fallback>
              </mc:AlternateContent>
            </a:graphicData>
          </a:graphic>
        </p:graphicFrame>
        <p:graphicFrame>
          <p:nvGraphicFramePr>
            <p:cNvPr id="34819" name="Object 4"/>
            <p:cNvGraphicFramePr>
              <a:graphicFrameLocks noChangeAspect="1"/>
            </p:cNvGraphicFramePr>
            <p:nvPr/>
          </p:nvGraphicFramePr>
          <p:xfrm>
            <a:off x="2676" y="808"/>
            <a:ext cx="2064" cy="264"/>
          </p:xfrm>
          <a:graphic>
            <a:graphicData uri="http://schemas.openxmlformats.org/presentationml/2006/ole">
              <mc:AlternateContent xmlns:mc="http://schemas.openxmlformats.org/markup-compatibility/2006">
                <mc:Choice xmlns:v="urn:schemas-microsoft-com:vml" Requires="v">
                  <p:oleObj spid="_x0000_s3253" name="" r:id="rId3" imgW="3276600" imgH="419100" progId="Equation.3">
                    <p:embed/>
                  </p:oleObj>
                </mc:Choice>
                <mc:Fallback>
                  <p:oleObj name="" r:id="rId3" imgW="3276600" imgH="419100" progId="Equation.3">
                    <p:embed/>
                    <p:pic>
                      <p:nvPicPr>
                        <p:cNvPr id="0" name="图片 3252"/>
                        <p:cNvPicPr/>
                        <p:nvPr/>
                      </p:nvPicPr>
                      <p:blipFill>
                        <a:blip r:embed="rId4"/>
                        <a:stretch>
                          <a:fillRect/>
                        </a:stretch>
                      </p:blipFill>
                      <p:spPr>
                        <a:xfrm>
                          <a:off x="2676" y="808"/>
                          <a:ext cx="2064" cy="264"/>
                        </a:xfrm>
                        <a:prstGeom prst="rect">
                          <a:avLst/>
                        </a:prstGeom>
                        <a:noFill/>
                        <a:ln w="38100">
                          <a:noFill/>
                          <a:miter/>
                        </a:ln>
                      </p:spPr>
                    </p:pic>
                  </p:oleObj>
                </mc:Fallback>
              </mc:AlternateContent>
            </a:graphicData>
          </a:graphic>
        </p:graphicFrame>
        <p:sp>
          <p:nvSpPr>
            <p:cNvPr id="34825" name="AutoShape 47"/>
            <p:cNvSpPr/>
            <p:nvPr/>
          </p:nvSpPr>
          <p:spPr>
            <a:xfrm>
              <a:off x="2445" y="529"/>
              <a:ext cx="190" cy="447"/>
            </a:xfrm>
            <a:prstGeom prst="leftBrace">
              <a:avLst>
                <a:gd name="adj1" fmla="val 19605"/>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additive="base">
                                        <p:cTn id="19" dur="500" fill="hold"/>
                                        <p:tgtEl>
                                          <p:spTgt spid="66565"/>
                                        </p:tgtEl>
                                        <p:attrNameLst>
                                          <p:attrName>ppt_x</p:attrName>
                                        </p:attrNameLst>
                                      </p:cBhvr>
                                      <p:tavLst>
                                        <p:tav tm="0">
                                          <p:val>
                                            <p:strVal val="0-#ppt_w/2"/>
                                          </p:val>
                                        </p:tav>
                                        <p:tav tm="100000">
                                          <p:val>
                                            <p:strVal val="#ppt_x"/>
                                          </p:val>
                                        </p:tav>
                                      </p:tavLst>
                                    </p:anim>
                                    <p:anim calcmode="lin" valueType="num">
                                      <p:cBhvr additive="base">
                                        <p:cTn id="20"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917575" y="669925"/>
            <a:ext cx="7267575" cy="1117600"/>
          </a:xfrm>
          <a:prstGeom prst="rect">
            <a:avLst/>
          </a:prstGeom>
          <a:noFill/>
          <a:ln w="9525">
            <a:noFill/>
          </a:ln>
        </p:spPr>
        <p:txBody>
          <a:bodyPr>
            <a:spAutoFit/>
          </a:bodyPr>
          <a:p>
            <a:pPr indent="669925">
              <a:lnSpc>
                <a:spcPct val="120000"/>
              </a:lnSpc>
              <a:spcBef>
                <a:spcPct val="50000"/>
              </a:spcBef>
            </a:pPr>
            <a:r>
              <a:rPr lang="zh-CN" altLang="en-US" dirty="0">
                <a:latin typeface="Times New Roman" panose="02020603050405020304" pitchFamily="18" charset="0"/>
              </a:rPr>
              <a:t>从多输出函数化简的观点来看，它们不是最佳的，应该是：</a:t>
            </a:r>
            <a:endParaRPr lang="zh-CN" altLang="en-US" dirty="0">
              <a:latin typeface="Times New Roman" panose="02020603050405020304" pitchFamily="18" charset="0"/>
            </a:endParaRPr>
          </a:p>
        </p:txBody>
      </p:sp>
      <p:grpSp>
        <p:nvGrpSpPr>
          <p:cNvPr id="2" name="Group 43"/>
          <p:cNvGrpSpPr/>
          <p:nvPr/>
        </p:nvGrpSpPr>
        <p:grpSpPr>
          <a:xfrm>
            <a:off x="3663950" y="1746250"/>
            <a:ext cx="3543300" cy="1028700"/>
            <a:chOff x="2308" y="1100"/>
            <a:chExt cx="2232" cy="648"/>
          </a:xfrm>
        </p:grpSpPr>
        <p:graphicFrame>
          <p:nvGraphicFramePr>
            <p:cNvPr id="35843" name="Object 3"/>
            <p:cNvGraphicFramePr>
              <a:graphicFrameLocks noChangeAspect="1"/>
            </p:cNvGraphicFramePr>
            <p:nvPr/>
          </p:nvGraphicFramePr>
          <p:xfrm>
            <a:off x="2308" y="1100"/>
            <a:ext cx="2192" cy="279"/>
          </p:xfrm>
          <a:graphic>
            <a:graphicData uri="http://schemas.openxmlformats.org/presentationml/2006/ole">
              <mc:AlternateContent xmlns:mc="http://schemas.openxmlformats.org/markup-compatibility/2006">
                <mc:Choice xmlns:v="urn:schemas-microsoft-com:vml" Requires="v">
                  <p:oleObj spid="_x0000_s3251" name="" r:id="rId1" imgW="3479800" imgH="444500" progId="Equation.3">
                    <p:embed/>
                  </p:oleObj>
                </mc:Choice>
                <mc:Fallback>
                  <p:oleObj name="" r:id="rId1" imgW="3479800" imgH="444500" progId="Equation.3">
                    <p:embed/>
                    <p:pic>
                      <p:nvPicPr>
                        <p:cNvPr id="0" name="图片 3250"/>
                        <p:cNvPicPr/>
                        <p:nvPr/>
                      </p:nvPicPr>
                      <p:blipFill>
                        <a:blip r:embed="rId2"/>
                        <a:stretch>
                          <a:fillRect/>
                        </a:stretch>
                      </p:blipFill>
                      <p:spPr>
                        <a:xfrm>
                          <a:off x="2308" y="1100"/>
                          <a:ext cx="2192" cy="279"/>
                        </a:xfrm>
                        <a:prstGeom prst="rect">
                          <a:avLst/>
                        </a:prstGeom>
                        <a:noFill/>
                        <a:ln w="38100">
                          <a:noFill/>
                          <a:miter/>
                        </a:ln>
                      </p:spPr>
                    </p:pic>
                  </p:oleObj>
                </mc:Fallback>
              </mc:AlternateContent>
            </a:graphicData>
          </a:graphic>
        </p:graphicFrame>
        <p:graphicFrame>
          <p:nvGraphicFramePr>
            <p:cNvPr id="35844" name="Object 4"/>
            <p:cNvGraphicFramePr>
              <a:graphicFrameLocks noChangeAspect="1"/>
            </p:cNvGraphicFramePr>
            <p:nvPr/>
          </p:nvGraphicFramePr>
          <p:xfrm>
            <a:off x="2308" y="1469"/>
            <a:ext cx="2232" cy="279"/>
          </p:xfrm>
          <a:graphic>
            <a:graphicData uri="http://schemas.openxmlformats.org/presentationml/2006/ole">
              <mc:AlternateContent xmlns:mc="http://schemas.openxmlformats.org/markup-compatibility/2006">
                <mc:Choice xmlns:v="urn:schemas-microsoft-com:vml" Requires="v">
                  <p:oleObj spid="_x0000_s3252" name="" r:id="rId3" imgW="3543300" imgH="444500" progId="Equation.3">
                    <p:embed/>
                  </p:oleObj>
                </mc:Choice>
                <mc:Fallback>
                  <p:oleObj name="" r:id="rId3" imgW="3543300" imgH="444500" progId="Equation.3">
                    <p:embed/>
                    <p:pic>
                      <p:nvPicPr>
                        <p:cNvPr id="0" name="图片 3251"/>
                        <p:cNvPicPr/>
                        <p:nvPr/>
                      </p:nvPicPr>
                      <p:blipFill>
                        <a:blip r:embed="rId4"/>
                        <a:stretch>
                          <a:fillRect/>
                        </a:stretch>
                      </p:blipFill>
                      <p:spPr>
                        <a:xfrm>
                          <a:off x="2308" y="1469"/>
                          <a:ext cx="2232" cy="279"/>
                        </a:xfrm>
                        <a:prstGeom prst="rect">
                          <a:avLst/>
                        </a:prstGeom>
                        <a:noFill/>
                        <a:ln w="38100">
                          <a:noFill/>
                          <a:miter/>
                        </a:ln>
                      </p:spPr>
                    </p:pic>
                  </p:oleObj>
                </mc:Fallback>
              </mc:AlternateContent>
            </a:graphicData>
          </a:graphic>
        </p:graphicFrame>
      </p:grpSp>
      <p:grpSp>
        <p:nvGrpSpPr>
          <p:cNvPr id="3" name="Group 44"/>
          <p:cNvGrpSpPr/>
          <p:nvPr/>
        </p:nvGrpSpPr>
        <p:grpSpPr>
          <a:xfrm>
            <a:off x="1387475" y="2730500"/>
            <a:ext cx="6305550" cy="3384550"/>
            <a:chOff x="874" y="1720"/>
            <a:chExt cx="3972" cy="2132"/>
          </a:xfrm>
        </p:grpSpPr>
        <p:sp>
          <p:nvSpPr>
            <p:cNvPr id="35848" name="Text Box 5"/>
            <p:cNvSpPr txBox="1"/>
            <p:nvPr/>
          </p:nvSpPr>
          <p:spPr>
            <a:xfrm>
              <a:off x="874" y="1720"/>
              <a:ext cx="1680" cy="327"/>
            </a:xfrm>
            <a:prstGeom prst="rect">
              <a:avLst/>
            </a:prstGeom>
            <a:noFill/>
            <a:ln w="9525">
              <a:noFill/>
            </a:ln>
          </p:spPr>
          <p:txBody>
            <a:bodyPr wrap="none">
              <a:spAutoFit/>
            </a:bodyPr>
            <a:p>
              <a:r>
                <a:rPr lang="zh-CN" altLang="en-US" dirty="0">
                  <a:latin typeface="Times New Roman" panose="02020603050405020304" pitchFamily="18" charset="0"/>
                </a:rPr>
                <a:t>对应的卡诺图为</a:t>
              </a:r>
              <a:endParaRPr lang="zh-CN" altLang="en-US" dirty="0">
                <a:latin typeface="Times New Roman" panose="02020603050405020304" pitchFamily="18" charset="0"/>
              </a:endParaRPr>
            </a:p>
          </p:txBody>
        </p:sp>
        <p:grpSp>
          <p:nvGrpSpPr>
            <p:cNvPr id="35849" name="Group 41"/>
            <p:cNvGrpSpPr/>
            <p:nvPr/>
          </p:nvGrpSpPr>
          <p:grpSpPr>
            <a:xfrm>
              <a:off x="996" y="2057"/>
              <a:ext cx="1672" cy="1493"/>
              <a:chOff x="996" y="2057"/>
              <a:chExt cx="1672" cy="1493"/>
            </a:xfrm>
          </p:grpSpPr>
          <p:grpSp>
            <p:nvGrpSpPr>
              <p:cNvPr id="35867" name="Group 38"/>
              <p:cNvGrpSpPr/>
              <p:nvPr/>
            </p:nvGrpSpPr>
            <p:grpSpPr>
              <a:xfrm>
                <a:off x="996" y="2057"/>
                <a:ext cx="1672" cy="1180"/>
                <a:chOff x="809" y="2387"/>
                <a:chExt cx="1672" cy="1180"/>
              </a:xfrm>
            </p:grpSpPr>
            <p:sp>
              <p:nvSpPr>
                <p:cNvPr id="35869" name="Oval 7"/>
                <p:cNvSpPr/>
                <p:nvPr/>
              </p:nvSpPr>
              <p:spPr>
                <a:xfrm>
                  <a:off x="1802" y="2898"/>
                  <a:ext cx="311" cy="256"/>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70" name="Rectangle 8"/>
                <p:cNvSpPr/>
                <p:nvPr/>
              </p:nvSpPr>
              <p:spPr>
                <a:xfrm>
                  <a:off x="1843" y="2863"/>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5871" name="Oval 9"/>
                <p:cNvSpPr/>
                <p:nvPr/>
              </p:nvSpPr>
              <p:spPr>
                <a:xfrm>
                  <a:off x="2135" y="2921"/>
                  <a:ext cx="255" cy="589"/>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72" name="Rectangle 10"/>
                <p:cNvSpPr/>
                <p:nvPr/>
              </p:nvSpPr>
              <p:spPr>
                <a:xfrm>
                  <a:off x="1131" y="2844"/>
                  <a:ext cx="1281" cy="7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73" name="Line 11"/>
                <p:cNvSpPr/>
                <p:nvPr/>
              </p:nvSpPr>
              <p:spPr>
                <a:xfrm flipH="1" flipV="1">
                  <a:off x="902" y="2600"/>
                  <a:ext cx="244" cy="244"/>
                </a:xfrm>
                <a:prstGeom prst="line">
                  <a:avLst/>
                </a:prstGeom>
                <a:ln w="12700" cap="flat" cmpd="sng">
                  <a:solidFill>
                    <a:schemeClr val="tx1"/>
                  </a:solidFill>
                  <a:prstDash val="solid"/>
                  <a:headEnd type="none" w="med" len="med"/>
                  <a:tailEnd type="none" w="med" len="med"/>
                </a:ln>
              </p:spPr>
            </p:sp>
            <p:sp>
              <p:nvSpPr>
                <p:cNvPr id="35874" name="Line 12"/>
                <p:cNvSpPr/>
                <p:nvPr/>
              </p:nvSpPr>
              <p:spPr>
                <a:xfrm>
                  <a:off x="1145" y="3200"/>
                  <a:ext cx="1277" cy="0"/>
                </a:xfrm>
                <a:prstGeom prst="line">
                  <a:avLst/>
                </a:prstGeom>
                <a:ln w="9525" cap="flat" cmpd="sng">
                  <a:solidFill>
                    <a:schemeClr val="tx1"/>
                  </a:solidFill>
                  <a:prstDash val="solid"/>
                  <a:headEnd type="none" w="med" len="med"/>
                  <a:tailEnd type="none" w="med" len="med"/>
                </a:ln>
              </p:spPr>
            </p:sp>
            <p:sp>
              <p:nvSpPr>
                <p:cNvPr id="35875" name="Line 13"/>
                <p:cNvSpPr/>
                <p:nvPr/>
              </p:nvSpPr>
              <p:spPr>
                <a:xfrm>
                  <a:off x="1469" y="2845"/>
                  <a:ext cx="0" cy="711"/>
                </a:xfrm>
                <a:prstGeom prst="line">
                  <a:avLst/>
                </a:prstGeom>
                <a:ln w="9525" cap="flat" cmpd="sng">
                  <a:solidFill>
                    <a:schemeClr val="tx1"/>
                  </a:solidFill>
                  <a:prstDash val="solid"/>
                  <a:headEnd type="none" w="med" len="med"/>
                  <a:tailEnd type="none" w="med" len="med"/>
                </a:ln>
              </p:spPr>
            </p:sp>
            <p:sp>
              <p:nvSpPr>
                <p:cNvPr id="35876" name="Text Box 14"/>
                <p:cNvSpPr txBox="1"/>
                <p:nvPr/>
              </p:nvSpPr>
              <p:spPr>
                <a:xfrm>
                  <a:off x="1133" y="2543"/>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5877" name="Text Box 15"/>
                <p:cNvSpPr txBox="1"/>
                <p:nvPr/>
              </p:nvSpPr>
              <p:spPr>
                <a:xfrm>
                  <a:off x="878" y="2876"/>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35878" name="Text Box 16"/>
                <p:cNvSpPr txBox="1"/>
                <p:nvPr/>
              </p:nvSpPr>
              <p:spPr>
                <a:xfrm>
                  <a:off x="888" y="2387"/>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5879" name="Text Box 17"/>
                <p:cNvSpPr txBox="1"/>
                <p:nvPr/>
              </p:nvSpPr>
              <p:spPr>
                <a:xfrm>
                  <a:off x="809" y="2587"/>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35880" name="Line 18"/>
                <p:cNvSpPr/>
                <p:nvPr/>
              </p:nvSpPr>
              <p:spPr>
                <a:xfrm>
                  <a:off x="1781" y="2845"/>
                  <a:ext cx="0" cy="711"/>
                </a:xfrm>
                <a:prstGeom prst="line">
                  <a:avLst/>
                </a:prstGeom>
                <a:ln w="9525" cap="flat" cmpd="sng">
                  <a:solidFill>
                    <a:schemeClr val="tx1"/>
                  </a:solidFill>
                  <a:prstDash val="solid"/>
                  <a:headEnd type="none" w="med" len="med"/>
                  <a:tailEnd type="none" w="med" len="med"/>
                </a:ln>
              </p:spPr>
            </p:sp>
            <p:sp>
              <p:nvSpPr>
                <p:cNvPr id="35881" name="Line 19"/>
                <p:cNvSpPr/>
                <p:nvPr/>
              </p:nvSpPr>
              <p:spPr>
                <a:xfrm>
                  <a:off x="2114" y="2856"/>
                  <a:ext cx="0" cy="711"/>
                </a:xfrm>
                <a:prstGeom prst="line">
                  <a:avLst/>
                </a:prstGeom>
                <a:ln w="9525" cap="flat" cmpd="sng">
                  <a:solidFill>
                    <a:schemeClr val="tx1"/>
                  </a:solidFill>
                  <a:prstDash val="solid"/>
                  <a:headEnd type="none" w="med" len="med"/>
                  <a:tailEnd type="none" w="med" len="med"/>
                </a:ln>
              </p:spPr>
            </p:sp>
            <p:sp>
              <p:nvSpPr>
                <p:cNvPr id="35882" name="Text Box 20"/>
                <p:cNvSpPr txBox="1"/>
                <p:nvPr/>
              </p:nvSpPr>
              <p:spPr>
                <a:xfrm>
                  <a:off x="2154" y="2830"/>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grpSp>
          <p:sp>
            <p:nvSpPr>
              <p:cNvPr id="35868" name="Text Box 36"/>
              <p:cNvSpPr txBox="1"/>
              <p:nvPr/>
            </p:nvSpPr>
            <p:spPr>
              <a:xfrm>
                <a:off x="1838" y="3223"/>
                <a:ext cx="417" cy="327"/>
              </a:xfrm>
              <a:prstGeom prst="rect">
                <a:avLst/>
              </a:prstGeom>
              <a:noFill/>
              <a:ln w="9525">
                <a:noFill/>
              </a:ln>
            </p:spPr>
            <p:txBody>
              <a:bodyPr>
                <a:spAutoFit/>
              </a:bodyPr>
              <a:p>
                <a:r>
                  <a:rPr lang="en-US" altLang="zh-CN" i="1" dirty="0">
                    <a:latin typeface="Times New Roman" panose="02020603050405020304" pitchFamily="18" charset="0"/>
                  </a:rPr>
                  <a:t>F</a:t>
                </a:r>
                <a:r>
                  <a:rPr lang="en-US" altLang="zh-CN" baseline="-25000"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35850" name="Group 42"/>
            <p:cNvGrpSpPr/>
            <p:nvPr/>
          </p:nvGrpSpPr>
          <p:grpSpPr>
            <a:xfrm>
              <a:off x="3174" y="2057"/>
              <a:ext cx="1672" cy="1493"/>
              <a:chOff x="3174" y="2057"/>
              <a:chExt cx="1672" cy="1493"/>
            </a:xfrm>
          </p:grpSpPr>
          <p:grpSp>
            <p:nvGrpSpPr>
              <p:cNvPr id="35851" name="Group 39"/>
              <p:cNvGrpSpPr/>
              <p:nvPr/>
            </p:nvGrpSpPr>
            <p:grpSpPr>
              <a:xfrm>
                <a:off x="3174" y="2057"/>
                <a:ext cx="1672" cy="1180"/>
                <a:chOff x="2987" y="2387"/>
                <a:chExt cx="1672" cy="1180"/>
              </a:xfrm>
            </p:grpSpPr>
            <p:sp>
              <p:nvSpPr>
                <p:cNvPr id="35853" name="Oval 22"/>
                <p:cNvSpPr/>
                <p:nvPr/>
              </p:nvSpPr>
              <p:spPr>
                <a:xfrm>
                  <a:off x="3658" y="3254"/>
                  <a:ext cx="601" cy="256"/>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54" name="Oval 24"/>
                <p:cNvSpPr/>
                <p:nvPr/>
              </p:nvSpPr>
              <p:spPr>
                <a:xfrm>
                  <a:off x="3991" y="2932"/>
                  <a:ext cx="255" cy="245"/>
                </a:xfrm>
                <a:prstGeom prst="ellipse">
                  <a:avLst/>
                </a:prstGeom>
                <a:solidFill>
                  <a:srgbClr val="CCFFFF">
                    <a:alpha val="50195"/>
                  </a:srgbClr>
                </a:solidFill>
                <a:ln w="9525" cap="flat" cmpd="sng">
                  <a:solidFill>
                    <a:srgbClr val="FF00FF"/>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55" name="Text Box 35"/>
                <p:cNvSpPr txBox="1"/>
                <p:nvPr/>
              </p:nvSpPr>
              <p:spPr>
                <a:xfrm>
                  <a:off x="4010" y="2841"/>
                  <a:ext cx="254" cy="704"/>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1      1</a:t>
                  </a:r>
                  <a:endParaRPr lang="en-US" altLang="zh-CN" dirty="0">
                    <a:latin typeface="Times New Roman" panose="02020603050405020304" pitchFamily="18" charset="0"/>
                  </a:endParaRPr>
                </a:p>
              </p:txBody>
            </p:sp>
            <p:sp>
              <p:nvSpPr>
                <p:cNvPr id="35856" name="Rectangle 23"/>
                <p:cNvSpPr/>
                <p:nvPr/>
              </p:nvSpPr>
              <p:spPr>
                <a:xfrm>
                  <a:off x="3665" y="3218"/>
                  <a:ext cx="228" cy="327"/>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5857" name="Rectangle 25"/>
                <p:cNvSpPr/>
                <p:nvPr/>
              </p:nvSpPr>
              <p:spPr>
                <a:xfrm>
                  <a:off x="3309" y="2844"/>
                  <a:ext cx="1281" cy="7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5858" name="Line 26"/>
                <p:cNvSpPr/>
                <p:nvPr/>
              </p:nvSpPr>
              <p:spPr>
                <a:xfrm flipH="1" flipV="1">
                  <a:off x="3080" y="2600"/>
                  <a:ext cx="244" cy="244"/>
                </a:xfrm>
                <a:prstGeom prst="line">
                  <a:avLst/>
                </a:prstGeom>
                <a:ln w="12700" cap="flat" cmpd="sng">
                  <a:solidFill>
                    <a:schemeClr val="tx1"/>
                  </a:solidFill>
                  <a:prstDash val="solid"/>
                  <a:headEnd type="none" w="med" len="med"/>
                  <a:tailEnd type="none" w="med" len="med"/>
                </a:ln>
              </p:spPr>
            </p:sp>
            <p:sp>
              <p:nvSpPr>
                <p:cNvPr id="35859" name="Line 27"/>
                <p:cNvSpPr/>
                <p:nvPr/>
              </p:nvSpPr>
              <p:spPr>
                <a:xfrm>
                  <a:off x="3323" y="3200"/>
                  <a:ext cx="1277" cy="0"/>
                </a:xfrm>
                <a:prstGeom prst="line">
                  <a:avLst/>
                </a:prstGeom>
                <a:ln w="9525" cap="flat" cmpd="sng">
                  <a:solidFill>
                    <a:schemeClr val="tx1"/>
                  </a:solidFill>
                  <a:prstDash val="solid"/>
                  <a:headEnd type="none" w="med" len="med"/>
                  <a:tailEnd type="none" w="med" len="med"/>
                </a:ln>
              </p:spPr>
            </p:sp>
            <p:sp>
              <p:nvSpPr>
                <p:cNvPr id="35860" name="Line 28"/>
                <p:cNvSpPr/>
                <p:nvPr/>
              </p:nvSpPr>
              <p:spPr>
                <a:xfrm>
                  <a:off x="3647" y="2845"/>
                  <a:ext cx="0" cy="711"/>
                </a:xfrm>
                <a:prstGeom prst="line">
                  <a:avLst/>
                </a:prstGeom>
                <a:ln w="9525" cap="flat" cmpd="sng">
                  <a:solidFill>
                    <a:schemeClr val="tx1"/>
                  </a:solidFill>
                  <a:prstDash val="solid"/>
                  <a:headEnd type="none" w="med" len="med"/>
                  <a:tailEnd type="none" w="med" len="med"/>
                </a:ln>
              </p:spPr>
            </p:sp>
            <p:sp>
              <p:nvSpPr>
                <p:cNvPr id="35861" name="Text Box 29"/>
                <p:cNvSpPr txBox="1"/>
                <p:nvPr/>
              </p:nvSpPr>
              <p:spPr>
                <a:xfrm>
                  <a:off x="3311" y="2543"/>
                  <a:ext cx="1348" cy="327"/>
                </a:xfrm>
                <a:prstGeom prst="rect">
                  <a:avLst/>
                </a:prstGeom>
                <a:noFill/>
                <a:ln w="9525">
                  <a:noFill/>
                </a:ln>
              </p:spPr>
              <p:txBody>
                <a:bodyPr wrap="none">
                  <a:spAutoFit/>
                </a:bodyPr>
                <a:p>
                  <a:pPr defTabSz="914400">
                    <a:tabLst>
                      <a:tab pos="758825" algn="l"/>
                    </a:tabLst>
                  </a:pPr>
                  <a:r>
                    <a:rPr lang="en-US" altLang="zh-CN" dirty="0">
                      <a:latin typeface="Times New Roman" panose="02020603050405020304" pitchFamily="18" charset="0"/>
                    </a:rPr>
                    <a:t>00  01  11  10</a:t>
                  </a:r>
                  <a:endParaRPr lang="en-US" altLang="zh-CN" dirty="0">
                    <a:latin typeface="Times New Roman" panose="02020603050405020304" pitchFamily="18" charset="0"/>
                  </a:endParaRPr>
                </a:p>
              </p:txBody>
            </p:sp>
            <p:sp>
              <p:nvSpPr>
                <p:cNvPr id="35862" name="Text Box 30"/>
                <p:cNvSpPr txBox="1"/>
                <p:nvPr/>
              </p:nvSpPr>
              <p:spPr>
                <a:xfrm>
                  <a:off x="3056" y="2876"/>
                  <a:ext cx="184" cy="650"/>
                </a:xfrm>
                <a:prstGeom prst="rect">
                  <a:avLst/>
                </a:prstGeom>
                <a:noFill/>
                <a:ln w="9525">
                  <a:noFill/>
                </a:ln>
              </p:spPr>
              <p:txBody>
                <a:bodyPr>
                  <a:spAutoFit/>
                </a:bodyPr>
                <a:p>
                  <a:pPr defTabSz="914400">
                    <a:lnSpc>
                      <a:spcPct val="110000"/>
                    </a:lnSpc>
                    <a:tabLst>
                      <a:tab pos="758825" algn="l"/>
                    </a:tabLst>
                  </a:pP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35863" name="Text Box 31"/>
                <p:cNvSpPr txBox="1"/>
                <p:nvPr/>
              </p:nvSpPr>
              <p:spPr>
                <a:xfrm>
                  <a:off x="3066" y="2387"/>
                  <a:ext cx="390" cy="327"/>
                </a:xfrm>
                <a:prstGeom prst="rect">
                  <a:avLst/>
                </a:prstGeom>
                <a:noFill/>
                <a:ln w="9525">
                  <a:noFill/>
                </a:ln>
              </p:spPr>
              <p:txBody>
                <a:bodyPr wrap="none">
                  <a:spAutoFit/>
                </a:bodyPr>
                <a:p>
                  <a:r>
                    <a:rPr lang="en-US" altLang="zh-CN" i="1" dirty="0">
                      <a:latin typeface="Times New Roman" panose="02020603050405020304" pitchFamily="18" charset="0"/>
                    </a:rPr>
                    <a:t>AB</a:t>
                  </a:r>
                  <a:endParaRPr lang="en-US" altLang="zh-CN" dirty="0">
                    <a:latin typeface="Times New Roman" panose="02020603050405020304" pitchFamily="18" charset="0"/>
                  </a:endParaRPr>
                </a:p>
              </p:txBody>
            </p:sp>
            <p:sp>
              <p:nvSpPr>
                <p:cNvPr id="35864" name="Text Box 32"/>
                <p:cNvSpPr txBox="1"/>
                <p:nvPr/>
              </p:nvSpPr>
              <p:spPr>
                <a:xfrm>
                  <a:off x="2987" y="2587"/>
                  <a:ext cx="265" cy="327"/>
                </a:xfrm>
                <a:prstGeom prst="rect">
                  <a:avLst/>
                </a:prstGeom>
                <a:noFill/>
                <a:ln w="9525">
                  <a:noFill/>
                </a:ln>
              </p:spPr>
              <p:txBody>
                <a:bodyPr wrap="none">
                  <a:spAutoFit/>
                </a:bodyPr>
                <a:p>
                  <a:r>
                    <a:rPr lang="en-US" altLang="zh-CN" i="1" dirty="0">
                      <a:latin typeface="Times New Roman" panose="02020603050405020304" pitchFamily="18" charset="0"/>
                    </a:rPr>
                    <a:t>C</a:t>
                  </a:r>
                  <a:endParaRPr lang="en-US" altLang="zh-CN" dirty="0">
                    <a:latin typeface="Times New Roman" panose="02020603050405020304" pitchFamily="18" charset="0"/>
                  </a:endParaRPr>
                </a:p>
              </p:txBody>
            </p:sp>
            <p:sp>
              <p:nvSpPr>
                <p:cNvPr id="35865" name="Line 33"/>
                <p:cNvSpPr/>
                <p:nvPr/>
              </p:nvSpPr>
              <p:spPr>
                <a:xfrm>
                  <a:off x="3959" y="2845"/>
                  <a:ext cx="0" cy="711"/>
                </a:xfrm>
                <a:prstGeom prst="line">
                  <a:avLst/>
                </a:prstGeom>
                <a:ln w="9525" cap="flat" cmpd="sng">
                  <a:solidFill>
                    <a:schemeClr val="tx1"/>
                  </a:solidFill>
                  <a:prstDash val="solid"/>
                  <a:headEnd type="none" w="med" len="med"/>
                  <a:tailEnd type="none" w="med" len="med"/>
                </a:ln>
              </p:spPr>
            </p:sp>
            <p:sp>
              <p:nvSpPr>
                <p:cNvPr id="35866" name="Line 34"/>
                <p:cNvSpPr/>
                <p:nvPr/>
              </p:nvSpPr>
              <p:spPr>
                <a:xfrm>
                  <a:off x="4292" y="2856"/>
                  <a:ext cx="0" cy="711"/>
                </a:xfrm>
                <a:prstGeom prst="line">
                  <a:avLst/>
                </a:prstGeom>
                <a:ln w="9525" cap="flat" cmpd="sng">
                  <a:solidFill>
                    <a:schemeClr val="tx1"/>
                  </a:solidFill>
                  <a:prstDash val="solid"/>
                  <a:headEnd type="none" w="med" len="med"/>
                  <a:tailEnd type="none" w="med" len="med"/>
                </a:ln>
              </p:spPr>
            </p:sp>
          </p:grpSp>
          <p:sp>
            <p:nvSpPr>
              <p:cNvPr id="35852" name="Text Box 37"/>
              <p:cNvSpPr txBox="1"/>
              <p:nvPr/>
            </p:nvSpPr>
            <p:spPr>
              <a:xfrm>
                <a:off x="3986" y="3223"/>
                <a:ext cx="384" cy="327"/>
              </a:xfrm>
              <a:prstGeom prst="rect">
                <a:avLst/>
              </a:prstGeom>
              <a:noFill/>
              <a:ln w="9525">
                <a:noFill/>
              </a:ln>
            </p:spPr>
            <p:txBody>
              <a:bodyPr>
                <a:spAutoFit/>
              </a:bodyPr>
              <a:p>
                <a:r>
                  <a:rPr lang="en-US" altLang="zh-CN" i="1" dirty="0">
                    <a:latin typeface="Times New Roman" panose="02020603050405020304" pitchFamily="18" charset="0"/>
                  </a:rPr>
                  <a:t>F</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p:txBody>
          </p:sp>
        </p:grpSp>
        <p:graphicFrame>
          <p:nvGraphicFramePr>
            <p:cNvPr id="35842" name="Object 40"/>
            <p:cNvGraphicFramePr>
              <a:graphicFrameLocks noChangeAspect="1"/>
            </p:cNvGraphicFramePr>
            <p:nvPr/>
          </p:nvGraphicFramePr>
          <p:xfrm>
            <a:off x="956" y="3581"/>
            <a:ext cx="2848" cy="271"/>
          </p:xfrm>
          <a:graphic>
            <a:graphicData uri="http://schemas.openxmlformats.org/presentationml/2006/ole">
              <mc:AlternateContent xmlns:mc="http://schemas.openxmlformats.org/markup-compatibility/2006">
                <mc:Choice xmlns:v="urn:schemas-microsoft-com:vml" Requires="v">
                  <p:oleObj spid="_x0000_s3254" name="" r:id="rId5" imgW="4521200" imgH="431800" progId="Equation.3">
                    <p:embed/>
                  </p:oleObj>
                </mc:Choice>
                <mc:Fallback>
                  <p:oleObj name="" r:id="rId5" imgW="4521200" imgH="431800" progId="Equation.3">
                    <p:embed/>
                    <p:pic>
                      <p:nvPicPr>
                        <p:cNvPr id="0" name="图片 3253"/>
                        <p:cNvPicPr/>
                        <p:nvPr/>
                      </p:nvPicPr>
                      <p:blipFill>
                        <a:blip r:embed="rId6"/>
                        <a:stretch>
                          <a:fillRect/>
                        </a:stretch>
                      </p:blipFill>
                      <p:spPr>
                        <a:xfrm>
                          <a:off x="956" y="3581"/>
                          <a:ext cx="2848" cy="27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ln/>
        </p:spPr>
        <p:txBody>
          <a:bodyPr vert="horz" wrap="square" lIns="91440" tIns="45720" rIns="91440" bIns="45720" anchor="ctr" anchorCtr="0"/>
          <a:p>
            <a:r>
              <a:rPr lang="zh-CN" altLang="en-US" dirty="0"/>
              <a:t>作业：</a:t>
            </a:r>
            <a:endParaRPr lang="zh-CN" altLang="en-US" dirty="0"/>
          </a:p>
        </p:txBody>
      </p:sp>
      <p:sp>
        <p:nvSpPr>
          <p:cNvPr id="111619" name="Rectangle 3"/>
          <p:cNvSpPr>
            <a:spLocks noGrp="1"/>
          </p:cNvSpPr>
          <p:nvPr>
            <p:ph idx="1"/>
          </p:nvPr>
        </p:nvSpPr>
        <p:spPr>
          <a:xfrm>
            <a:off x="457200" y="1981200"/>
            <a:ext cx="7896225" cy="3886200"/>
          </a:xfrm>
          <a:ln/>
        </p:spPr>
        <p:txBody>
          <a:bodyPr vert="horz" wrap="square" lIns="91440" tIns="45720" rIns="91440" bIns="45720" anchor="t" anchorCtr="0"/>
          <a:p>
            <a:r>
              <a:rPr lang="zh-CN" altLang="en-US" dirty="0"/>
              <a:t>课后题：</a:t>
            </a:r>
            <a:r>
              <a:rPr lang="en-US" altLang="zh-CN" dirty="0"/>
              <a:t>2.4</a:t>
            </a:r>
            <a:r>
              <a:rPr lang="zh-CN" altLang="en-US" dirty="0"/>
              <a:t>，</a:t>
            </a:r>
            <a:r>
              <a:rPr lang="en-US" altLang="zh-CN" dirty="0"/>
              <a:t>2.5</a:t>
            </a:r>
            <a:r>
              <a:rPr lang="zh-CN" altLang="en-US" dirty="0"/>
              <a:t>，</a:t>
            </a:r>
            <a:r>
              <a:rPr lang="en-US" altLang="zh-CN" dirty="0"/>
              <a:t>2.6</a:t>
            </a:r>
            <a:r>
              <a:rPr lang="zh-CN" altLang="en-US" dirty="0"/>
              <a:t>，</a:t>
            </a:r>
            <a:r>
              <a:rPr lang="en-US" altLang="zh-CN" dirty="0"/>
              <a:t>2.7</a:t>
            </a:r>
            <a:r>
              <a:rPr lang="zh-CN" altLang="en-US" dirty="0"/>
              <a:t>，</a:t>
            </a:r>
            <a:r>
              <a:rPr lang="en-US" altLang="zh-CN" dirty="0"/>
              <a:t>2.8</a:t>
            </a:r>
            <a:r>
              <a:rPr lang="zh-CN" altLang="en-US" dirty="0"/>
              <a:t>，</a:t>
            </a:r>
            <a:r>
              <a:rPr lang="en-US" altLang="zh-CN" dirty="0"/>
              <a:t>2.10</a:t>
            </a:r>
            <a:r>
              <a:rPr lang="zh-CN" altLang="en-US" dirty="0"/>
              <a:t>，</a:t>
            </a:r>
            <a:r>
              <a:rPr lang="en-US" altLang="zh-CN" dirty="0"/>
              <a:t>2.11</a:t>
            </a:r>
            <a:r>
              <a:rPr lang="zh-CN" altLang="en-US" dirty="0"/>
              <a:t>，</a:t>
            </a:r>
            <a:r>
              <a:rPr lang="en-US" altLang="zh-CN" dirty="0"/>
              <a:t>2.12</a:t>
            </a:r>
            <a:r>
              <a:rPr lang="zh-CN" altLang="en-US"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a:spLocks noChangeArrowheads="1"/>
          </p:cNvSpPr>
          <p:nvPr/>
        </p:nvSpPr>
        <p:spPr bwMode="auto">
          <a:xfrm>
            <a:off x="415925" y="657225"/>
            <a:ext cx="2371725" cy="519113"/>
          </a:xfrm>
          <a:prstGeom prst="rect">
            <a:avLst/>
          </a:prstGeom>
          <a:noFill/>
          <a:ln w="9525">
            <a:noFill/>
            <a:miter lim="800000"/>
          </a:ln>
          <a:effectLst/>
        </p:spPr>
        <p:txBody>
          <a:bodyPr wrap="none">
            <a:spAutoFit/>
          </a:bodyPr>
          <a:lstStyle/>
          <a:p>
            <a:pPr marR="0" defTabSz="914400">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与</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运算</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9219" name="Text Box 3"/>
          <p:cNvSpPr txBox="1"/>
          <p:nvPr/>
        </p:nvSpPr>
        <p:spPr>
          <a:xfrm>
            <a:off x="779463" y="1543050"/>
            <a:ext cx="7461250" cy="4194175"/>
          </a:xfrm>
          <a:prstGeom prst="rect">
            <a:avLst/>
          </a:prstGeom>
          <a:noFill/>
          <a:ln w="9525">
            <a:noFill/>
          </a:ln>
        </p:spPr>
        <p:txBody>
          <a:bodyPr>
            <a:spAutoFit/>
          </a:bodyPr>
          <a:p>
            <a:pPr indent="669925">
              <a:lnSpc>
                <a:spcPct val="120000"/>
              </a:lnSpc>
              <a:spcBef>
                <a:spcPct val="50000"/>
              </a:spcBef>
            </a:pPr>
            <a:r>
              <a:rPr lang="zh-CN" altLang="en-US" b="1" dirty="0">
                <a:latin typeface="Times New Roman" panose="02020603050405020304" pitchFamily="18" charset="0"/>
              </a:rPr>
              <a:t>如果决定某一事件的发生的</a:t>
            </a:r>
            <a:r>
              <a:rPr lang="zh-CN" altLang="en-US" b="1" dirty="0">
                <a:solidFill>
                  <a:srgbClr val="FF6699"/>
                </a:solidFill>
                <a:latin typeface="Times New Roman" panose="02020603050405020304" pitchFamily="18" charset="0"/>
              </a:rPr>
              <a:t>多个条件</a:t>
            </a:r>
            <a:r>
              <a:rPr lang="zh-CN" altLang="en-US" b="1" dirty="0">
                <a:latin typeface="Times New Roman" panose="02020603050405020304" pitchFamily="18" charset="0"/>
              </a:rPr>
              <a:t>必须</a:t>
            </a:r>
            <a:r>
              <a:rPr lang="zh-CN" altLang="en-US" b="1" dirty="0">
                <a:solidFill>
                  <a:srgbClr val="FF6699"/>
                </a:solidFill>
                <a:latin typeface="Times New Roman" panose="02020603050405020304" pitchFamily="18" charset="0"/>
              </a:rPr>
              <a:t>同时具备</a:t>
            </a:r>
            <a:r>
              <a:rPr lang="zh-CN" altLang="en-US" b="1" dirty="0">
                <a:latin typeface="Times New Roman" panose="02020603050405020304" pitchFamily="18" charset="0"/>
              </a:rPr>
              <a:t>，事件才能发生，这种因果关系称为</a:t>
            </a:r>
            <a:r>
              <a:rPr lang="en-US" altLang="zh-CN" b="1" dirty="0">
                <a:latin typeface="Times New Roman" panose="02020603050405020304" pitchFamily="18" charset="0"/>
              </a:rPr>
              <a:t>"</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逻辑。逻辑代数中</a:t>
            </a:r>
            <a:r>
              <a:rPr lang="en-US" altLang="zh-CN" b="1" dirty="0">
                <a:latin typeface="Times New Roman" panose="02020603050405020304" pitchFamily="18" charset="0"/>
              </a:rPr>
              <a:t>"</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逻辑关系用</a:t>
            </a:r>
            <a:r>
              <a:rPr lang="en-US" altLang="zh-CN" b="1" dirty="0">
                <a:latin typeface="Times New Roman" panose="02020603050405020304" pitchFamily="18" charset="0"/>
              </a:rPr>
              <a:t>"</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运算描述。</a:t>
            </a:r>
            <a:r>
              <a:rPr lang="en-US" altLang="zh-CN" b="1" dirty="0">
                <a:latin typeface="Times New Roman" panose="02020603050405020304" pitchFamily="18" charset="0"/>
              </a:rPr>
              <a:t>"</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运算又称逻辑乘，其运算符为</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zh-CN" altLang="zh-CN" b="1" dirty="0">
                <a:latin typeface="Times New Roman" panose="02020603050405020304" pitchFamily="18" charset="0"/>
              </a:rPr>
              <a:t>或"</a:t>
            </a:r>
            <a:r>
              <a:rPr lang="en-US" altLang="zh-CN" b="1" dirty="0">
                <a:latin typeface="Times New Roman" panose="02020603050405020304" pitchFamily="18" charset="0"/>
                <a:sym typeface="Symbol" panose="05050102010706020507" pitchFamily="18" charset="2"/>
              </a:rPr>
              <a:t></a:t>
            </a:r>
            <a:r>
              <a:rPr lang="zh-CN" altLang="zh-CN" b="1" dirty="0">
                <a:latin typeface="Times New Roman" panose="02020603050405020304" pitchFamily="18" charset="0"/>
              </a:rPr>
              <a:t>"。两变量的"与"运算可表示为</a:t>
            </a:r>
            <a:br>
              <a:rPr lang="zh-CN" altLang="zh-CN" b="1" dirty="0">
                <a:latin typeface="Times New Roman" panose="02020603050405020304" pitchFamily="18" charset="0"/>
              </a:rPr>
            </a:br>
            <a:r>
              <a:rPr lang="zh-CN" altLang="zh-CN" b="1" dirty="0">
                <a:latin typeface="Times New Roman" panose="02020603050405020304" pitchFamily="18" charset="0"/>
              </a:rPr>
              <a:t>		</a:t>
            </a:r>
            <a:r>
              <a:rPr lang="en-US" altLang="zh-CN" b="1" i="1" dirty="0">
                <a:latin typeface="Times New Roman" panose="02020603050405020304" pitchFamily="18" charset="0"/>
              </a:rPr>
              <a:t>F</a:t>
            </a:r>
            <a:r>
              <a:rPr lang="zh-CN" altLang="en-US" b="1" i="1" dirty="0">
                <a:latin typeface="Times New Roman" panose="02020603050405020304" pitchFamily="18" charset="0"/>
              </a:rPr>
              <a:t>＝</a:t>
            </a:r>
            <a:r>
              <a:rPr lang="en-US" altLang="zh-CN" b="1" i="1" dirty="0">
                <a:latin typeface="Times New Roman" panose="02020603050405020304" pitchFamily="18" charset="0"/>
              </a:rPr>
              <a:t>A </a:t>
            </a:r>
            <a:r>
              <a:rPr lang="en-US" altLang="zh-CN" b="1" i="1" dirty="0">
                <a:latin typeface="Times New Roman" panose="02020603050405020304" pitchFamily="18" charset="0"/>
                <a:sym typeface="Symbol" panose="05050102010706020507" pitchFamily="18" charset="2"/>
              </a:rPr>
              <a:t> B</a:t>
            </a:r>
            <a:r>
              <a:rPr lang="en-US" altLang="zh-CN" b="1" dirty="0">
                <a:latin typeface="Times New Roman" panose="02020603050405020304" pitchFamily="18" charset="0"/>
                <a:sym typeface="Symbol" panose="05050102010706020507" pitchFamily="18" charset="2"/>
              </a:rPr>
              <a:t>  </a:t>
            </a:r>
            <a:r>
              <a:rPr lang="zh-CN" altLang="zh-CN" b="1" dirty="0">
                <a:latin typeface="Times New Roman" panose="02020603050405020304" pitchFamily="18" charset="0"/>
                <a:sym typeface="Symbol" panose="05050102010706020507" pitchFamily="18" charset="2"/>
              </a:rPr>
              <a:t>或者  </a:t>
            </a:r>
            <a:r>
              <a:rPr lang="en-US" altLang="zh-CN" b="1" i="1" dirty="0">
                <a:latin typeface="Times New Roman" panose="02020603050405020304" pitchFamily="18" charset="0"/>
                <a:sym typeface="Symbol" panose="05050102010706020507" pitchFamily="18" charset="2"/>
              </a:rPr>
              <a:t>F=AB</a:t>
            </a:r>
            <a:br>
              <a:rPr lang="en-US" altLang="zh-CN" b="1" i="1" dirty="0">
                <a:latin typeface="Times New Roman" panose="02020603050405020304" pitchFamily="18" charset="0"/>
                <a:sym typeface="Symbol" panose="05050102010706020507" pitchFamily="18" charset="2"/>
              </a:rPr>
            </a:br>
            <a:r>
              <a:rPr lang="zh-CN" altLang="zh-CN" b="1" dirty="0">
                <a:latin typeface="Times New Roman" panose="02020603050405020304" pitchFamily="18" charset="0"/>
                <a:sym typeface="Symbol" panose="05050102010706020507" pitchFamily="18" charset="2"/>
              </a:rPr>
              <a:t>读作"</a:t>
            </a:r>
            <a:r>
              <a:rPr lang="en-US" altLang="zh-CN" b="1" i="1" dirty="0">
                <a:latin typeface="Times New Roman" panose="02020603050405020304" pitchFamily="18" charset="0"/>
                <a:sym typeface="Symbol" panose="05050102010706020507" pitchFamily="18" charset="2"/>
              </a:rPr>
              <a:t>F</a:t>
            </a:r>
            <a:r>
              <a:rPr lang="zh-CN" altLang="zh-CN" b="1" dirty="0">
                <a:latin typeface="Times New Roman" panose="02020603050405020304" pitchFamily="18" charset="0"/>
                <a:sym typeface="Symbol" panose="05050102010706020507" pitchFamily="18" charset="2"/>
              </a:rPr>
              <a:t>等于</a:t>
            </a:r>
            <a:r>
              <a:rPr lang="en-US" altLang="zh-CN" b="1" i="1" dirty="0">
                <a:latin typeface="Times New Roman" panose="02020603050405020304" pitchFamily="18" charset="0"/>
                <a:sym typeface="Symbol" panose="05050102010706020507" pitchFamily="18" charset="2"/>
              </a:rPr>
              <a:t>A</a:t>
            </a:r>
            <a:r>
              <a:rPr lang="zh-CN" altLang="zh-CN" b="1" dirty="0">
                <a:latin typeface="Times New Roman" panose="02020603050405020304" pitchFamily="18" charset="0"/>
                <a:sym typeface="Symbol" panose="05050102010706020507" pitchFamily="18" charset="2"/>
              </a:rPr>
              <a:t>与</a:t>
            </a:r>
            <a:r>
              <a:rPr lang="en-US" altLang="zh-CN" b="1" i="1"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a:t>
            </a:r>
            <a:r>
              <a:rPr lang="zh-CN" altLang="zh-CN" b="1" dirty="0">
                <a:latin typeface="Times New Roman" panose="02020603050405020304" pitchFamily="18" charset="0"/>
                <a:sym typeface="Symbol" panose="05050102010706020507" pitchFamily="18" charset="2"/>
              </a:rPr>
              <a:t>意思是若</a:t>
            </a:r>
            <a:r>
              <a:rPr lang="en-US" altLang="zh-CN" b="1" i="1" dirty="0">
                <a:latin typeface="Times New Roman" panose="02020603050405020304" pitchFamily="18" charset="0"/>
              </a:rPr>
              <a:t>A </a:t>
            </a:r>
            <a:r>
              <a:rPr lang="en-US" altLang="zh-CN" b="1" i="1" dirty="0">
                <a:latin typeface="Times New Roman" panose="02020603050405020304" pitchFamily="18" charset="0"/>
                <a:sym typeface="Symbol" panose="05050102010706020507" pitchFamily="18" charset="2"/>
              </a:rPr>
              <a:t> B</a:t>
            </a:r>
            <a:r>
              <a:rPr lang="en-US" altLang="zh-CN" b="1" dirty="0">
                <a:latin typeface="Times New Roman" panose="02020603050405020304" pitchFamily="18" charset="0"/>
                <a:sym typeface="Symbol" panose="05050102010706020507" pitchFamily="18" charset="2"/>
              </a:rPr>
              <a:t> </a:t>
            </a:r>
            <a:r>
              <a:rPr lang="zh-CN" altLang="zh-CN" b="1" dirty="0">
                <a:latin typeface="Times New Roman" panose="02020603050405020304" pitchFamily="18" charset="0"/>
                <a:sym typeface="Symbol" panose="05050102010706020507" pitchFamily="18" charset="2"/>
              </a:rPr>
              <a:t>均为1，则</a:t>
            </a:r>
            <a:r>
              <a:rPr lang="en-US" altLang="zh-CN" b="1" i="1" dirty="0">
                <a:latin typeface="Times New Roman" panose="02020603050405020304" pitchFamily="18" charset="0"/>
                <a:sym typeface="Symbol" panose="05050102010706020507" pitchFamily="18" charset="2"/>
              </a:rPr>
              <a:t>F</a:t>
            </a:r>
            <a:r>
              <a:rPr lang="zh-CN" altLang="zh-CN" b="1" dirty="0">
                <a:latin typeface="Times New Roman" panose="02020603050405020304" pitchFamily="18" charset="0"/>
                <a:sym typeface="Symbol" panose="05050102010706020507" pitchFamily="18" charset="2"/>
              </a:rPr>
              <a:t>为1；否则</a:t>
            </a:r>
            <a:r>
              <a:rPr lang="en-US" altLang="zh-CN" b="1" i="1" dirty="0">
                <a:latin typeface="Times New Roman" panose="02020603050405020304" pitchFamily="18" charset="0"/>
                <a:sym typeface="Symbol" panose="05050102010706020507" pitchFamily="18" charset="2"/>
              </a:rPr>
              <a:t>F</a:t>
            </a:r>
            <a:r>
              <a:rPr lang="zh-CN" altLang="zh-CN" b="1" dirty="0">
                <a:latin typeface="Times New Roman" panose="02020603050405020304" pitchFamily="18" charset="0"/>
                <a:sym typeface="Symbol" panose="05050102010706020507" pitchFamily="18" charset="2"/>
              </a:rPr>
              <a:t>为0。</a:t>
            </a:r>
            <a:endParaRPr lang="zh-CN" altLang="en-US"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charRg st="0" end="161"/>
                                            </p:txEl>
                                          </p:spTgt>
                                        </p:tgtEl>
                                        <p:attrNameLst>
                                          <p:attrName>style.visibility</p:attrName>
                                        </p:attrNameLst>
                                      </p:cBhvr>
                                      <p:to>
                                        <p:strVal val="visible"/>
                                      </p:to>
                                    </p:set>
                                    <p:animEffect transition="in" filter="wipe(left)">
                                      <p:cBhvr>
                                        <p:cTn id="7" dur="500"/>
                                        <p:tgtEl>
                                          <p:spTgt spid="9219">
                                            <p:txEl>
                                              <p:charRg st="0"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ags/tag1.xml><?xml version="1.0" encoding="utf-8"?>
<p:tagLst xmlns:p="http://schemas.openxmlformats.org/presentationml/2006/main">
  <p:tag name="KSO_WPP_MARK_KEY" val="2867e3b8-0551-4702-9f88-430717fe6340"/>
  <p:tag name="COMMONDATA" val="eyJoZGlkIjoiNzEyYTQ1ZTkxNzgyMjUxNmZmODI5MjdiYTcxOGE3YW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10947</Words>
  <Application>WPS 演示</Application>
  <PresentationFormat>全屏显示(4:3)</PresentationFormat>
  <Paragraphs>1912</Paragraphs>
  <Slides>89</Slides>
  <Notes>18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179</vt:i4>
      </vt:variant>
      <vt:variant>
        <vt:lpstr>幻灯片标题</vt:lpstr>
      </vt:variant>
      <vt:variant>
        <vt:i4>89</vt:i4>
      </vt:variant>
    </vt:vector>
  </HeadingPairs>
  <TitlesOfParts>
    <vt:vector size="287" baseType="lpstr">
      <vt:lpstr>Arial</vt:lpstr>
      <vt:lpstr>宋体</vt:lpstr>
      <vt:lpstr>Wingdings</vt:lpstr>
      <vt:lpstr>Times New Roman</vt:lpstr>
      <vt:lpstr>Arial Black</vt:lpstr>
      <vt:lpstr>华文新魏</vt:lpstr>
      <vt:lpstr>幼圆</vt:lpstr>
      <vt:lpstr>Symbol</vt:lpstr>
      <vt:lpstr>Tahoma</vt:lpstr>
      <vt:lpstr>Monotype Sorts</vt:lpstr>
      <vt:lpstr>Wingdings</vt:lpstr>
      <vt:lpstr>楷体_GB2312</vt:lpstr>
      <vt:lpstr>新宋体</vt:lpstr>
      <vt:lpstr>Garamond</vt:lpstr>
      <vt:lpstr>黑体</vt:lpstr>
      <vt:lpstr>微软雅黑</vt:lpstr>
      <vt:lpstr>Arial Unicode MS</vt:lpstr>
      <vt:lpstr>Arial</vt:lpstr>
      <vt:lpstr>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JIE</dc:creator>
  <cp:lastModifiedBy>Eairy</cp:lastModifiedBy>
  <cp:revision>604</cp:revision>
  <cp:lastPrinted>1999-10-10T02:55:51Z</cp:lastPrinted>
  <dcterms:created xsi:type="dcterms:W3CDTF">1999-09-15T02:19:20Z</dcterms:created>
  <dcterms:modified xsi:type="dcterms:W3CDTF">2023-02-27T15:21:01Z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8E5291E1FEE94A50ABB9509333999901</vt:lpwstr>
  </property>
  <property fmtid="{D5CDD505-2E9C-101B-9397-08002B2CF9AE}" pid="3" name="KSOProductBuildVer">
    <vt:lpwstr>2052-11.1.0.13703</vt:lpwstr>
  </property>
</Properties>
</file>