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307" r:id="rId2"/>
    <p:sldId id="370" r:id="rId3"/>
    <p:sldId id="308" r:id="rId4"/>
    <p:sldId id="360" r:id="rId5"/>
    <p:sldId id="371" r:id="rId6"/>
    <p:sldId id="372" r:id="rId7"/>
    <p:sldId id="374" r:id="rId8"/>
    <p:sldId id="375" r:id="rId9"/>
    <p:sldId id="378" r:id="rId10"/>
    <p:sldId id="379" r:id="rId11"/>
    <p:sldId id="382" r:id="rId12"/>
    <p:sldId id="383" r:id="rId13"/>
    <p:sldId id="409" r:id="rId14"/>
    <p:sldId id="384" r:id="rId15"/>
    <p:sldId id="385" r:id="rId16"/>
    <p:sldId id="386" r:id="rId17"/>
    <p:sldId id="387" r:id="rId18"/>
    <p:sldId id="388" r:id="rId19"/>
    <p:sldId id="410" r:id="rId20"/>
    <p:sldId id="411" r:id="rId21"/>
    <p:sldId id="412" r:id="rId22"/>
    <p:sldId id="413" r:id="rId23"/>
    <p:sldId id="414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405" r:id="rId32"/>
    <p:sldId id="406" r:id="rId33"/>
    <p:sldId id="415" r:id="rId34"/>
    <p:sldId id="416" r:id="rId35"/>
    <p:sldId id="417" r:id="rId36"/>
    <p:sldId id="418" r:id="rId37"/>
    <p:sldId id="419" r:id="rId38"/>
    <p:sldId id="407" r:id="rId39"/>
    <p:sldId id="420" r:id="rId40"/>
    <p:sldId id="421" r:id="rId41"/>
    <p:sldId id="349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77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pos="960" userDrawn="1">
          <p15:clr>
            <a:srgbClr val="A4A3A4"/>
          </p15:clr>
        </p15:guide>
        <p15:guide id="6" pos="6720" userDrawn="1">
          <p15:clr>
            <a:srgbClr val="A4A3A4"/>
          </p15:clr>
        </p15:guide>
        <p15:guide id="7" orient="horz" pos="459" userDrawn="1">
          <p15:clr>
            <a:srgbClr val="A4A3A4"/>
          </p15:clr>
        </p15:guide>
        <p15:guide id="8" orient="horz" pos="913" userDrawn="1">
          <p15:clr>
            <a:srgbClr val="A4A3A4"/>
          </p15:clr>
        </p15:guide>
        <p15:guide id="9" pos="461" userDrawn="1">
          <p15:clr>
            <a:srgbClr val="A4A3A4"/>
          </p15:clr>
        </p15:guide>
        <p15:guide id="10" pos="719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8BAA"/>
    <a:srgbClr val="71DAFF"/>
    <a:srgbClr val="33CAFF"/>
    <a:srgbClr val="70B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2972" autoAdjust="0"/>
  </p:normalViewPr>
  <p:slideViewPr>
    <p:cSldViewPr snapToGrid="0">
      <p:cViewPr varScale="1">
        <p:scale>
          <a:sx n="108" d="100"/>
          <a:sy n="108" d="100"/>
        </p:scale>
        <p:origin x="-1248" y="-78"/>
      </p:cViewPr>
      <p:guideLst>
        <p:guide orient="horz" pos="2160"/>
        <p:guide orient="horz" pos="777"/>
        <p:guide orient="horz" pos="3952"/>
        <p:guide orient="horz" pos="459"/>
        <p:guide orient="horz" pos="913"/>
        <p:guide pos="3840"/>
        <p:guide pos="960"/>
        <p:guide pos="6720"/>
        <p:guide pos="461"/>
        <p:guide pos="71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45E6F-98B1-46EE-A000-C2D7DAC072FF}" type="datetimeFigureOut">
              <a:rPr lang="ko-KR" altLang="en-US" smtClean="0"/>
              <a:t>2017-11-17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F201-9618-4B61-9F2E-77329600E6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33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7D888-4F87-44EE-8F01-489AF00E53D2}" type="datetimeFigureOut">
              <a:rPr lang="ko-KR" altLang="en-US" smtClean="0"/>
              <a:t>2017-11-17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72322-078D-4629-905B-09C5E5188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59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19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45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586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45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45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45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</a:t>
            </a:r>
            <a:r>
              <a:rPr lang="en-US" altLang="ko-KR" dirty="0" smtClean="0"/>
              <a:t>JEUS 8 </a:t>
            </a:r>
            <a:r>
              <a:rPr lang="ko-KR" altLang="en-US" dirty="0" smtClean="0"/>
              <a:t>신기능에 대해서 살펴보았습니다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경청해 주셔서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437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1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9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페이지번호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8"/>
          <p:cNvSpPr/>
          <p:nvPr/>
        </p:nvSpPr>
        <p:spPr>
          <a:xfrm>
            <a:off x="249767" y="711202"/>
            <a:ext cx="11694584" cy="36513"/>
          </a:xfrm>
          <a:prstGeom prst="rect">
            <a:avLst/>
          </a:prstGeom>
          <a:solidFill>
            <a:srgbClr val="C0C0C0"/>
          </a:solidFill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107"/>
          <p:cNvSpPr>
            <a:spLocks noChangeArrowheads="1"/>
          </p:cNvSpPr>
          <p:nvPr userDrawn="1"/>
        </p:nvSpPr>
        <p:spPr bwMode="auto">
          <a:xfrm>
            <a:off x="5938838" y="6516688"/>
            <a:ext cx="314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defRPr/>
            </a:pPr>
            <a:fld id="{1E852549-0D62-44EA-B1D9-01E23C75F40D}" type="slidenum">
              <a:rPr lang="en-US" altLang="ko-KR" sz="1200" b="1">
                <a:solidFill>
                  <a:srgbClr val="18476D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800" dirty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94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Menu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Rectangle 107"/>
          <p:cNvSpPr>
            <a:spLocks noChangeArrowheads="1"/>
          </p:cNvSpPr>
          <p:nvPr userDrawn="1"/>
        </p:nvSpPr>
        <p:spPr bwMode="auto">
          <a:xfrm>
            <a:off x="5938838" y="6516688"/>
            <a:ext cx="314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defRPr/>
            </a:pPr>
            <a:fld id="{1E852549-0D62-44EA-B1D9-01E23C75F40D}" type="slidenum">
              <a:rPr lang="en-US" altLang="ko-KR" sz="1200" b="1">
                <a:solidFill>
                  <a:srgbClr val="18476D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800" dirty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7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8"/>
          <p:cNvSpPr/>
          <p:nvPr/>
        </p:nvSpPr>
        <p:spPr>
          <a:xfrm>
            <a:off x="249767" y="711202"/>
            <a:ext cx="11694584" cy="36513"/>
          </a:xfrm>
          <a:prstGeom prst="rect">
            <a:avLst/>
          </a:prstGeom>
          <a:solidFill>
            <a:srgbClr val="C0C0C0"/>
          </a:solidFill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8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19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8"/>
          <p:cNvSpPr/>
          <p:nvPr/>
        </p:nvSpPr>
        <p:spPr>
          <a:xfrm>
            <a:off x="249767" y="711202"/>
            <a:ext cx="11694584" cy="36513"/>
          </a:xfrm>
          <a:prstGeom prst="rect">
            <a:avLst/>
          </a:prstGeom>
          <a:solidFill>
            <a:srgbClr val="C0C0C0"/>
          </a:solidFill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2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06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8"/>
          <p:cNvSpPr/>
          <p:nvPr/>
        </p:nvSpPr>
        <p:spPr>
          <a:xfrm>
            <a:off x="249767" y="711202"/>
            <a:ext cx="11694584" cy="36513"/>
          </a:xfrm>
          <a:prstGeom prst="rect">
            <a:avLst/>
          </a:prstGeom>
          <a:solidFill>
            <a:srgbClr val="C0C0C0"/>
          </a:solidFill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04" y="6391922"/>
            <a:ext cx="751148" cy="3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1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9" r:id="rId2"/>
    <p:sldLayoutId id="2147483678" r:id="rId3"/>
    <p:sldLayoutId id="2147483669" r:id="rId4"/>
    <p:sldLayoutId id="2147483670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1000"/>
        </a:spcBef>
        <a:buNone/>
        <a:defRPr sz="2800" kern="1200">
          <a:solidFill>
            <a:srgbClr val="001122"/>
          </a:solidFill>
          <a:latin typeface="Arial"/>
          <a:ea typeface="+mj-ea"/>
          <a:cs typeface="+mj-ea"/>
        </a:defRPr>
      </a:lvl1pPr>
    </p:titleStyle>
    <p:bodyStyle>
      <a:lvl1pPr algn="just" defTabSz="914400" rtl="0" eaLnBrk="1" latinLnBrk="0" hangingPunct="1">
        <a:lnSpc>
          <a:spcPct val="90000"/>
        </a:lnSpc>
        <a:spcBef>
          <a:spcPct val="1000"/>
        </a:spcBef>
        <a:buFont typeface="Arial" panose="020B0604020202020204" pitchFamily="34" charset="0"/>
        <a:buChar char="•"/>
        <a:defRPr sz="1600" kern="1200">
          <a:solidFill>
            <a:srgbClr val="111111"/>
          </a:solidFill>
          <a:latin typeface="Arial"/>
          <a:ea typeface="+mn-ea"/>
          <a:cs typeface="+mn-ea"/>
        </a:defRPr>
      </a:lvl1pPr>
      <a:lvl2pPr algn="just" defTabSz="914400" rtl="0" eaLnBrk="1" latinLnBrk="0" hangingPunct="1">
        <a:lnSpc>
          <a:spcPct val="90000"/>
        </a:lnSpc>
        <a:spcBef>
          <a:spcPct val="500"/>
        </a:spcBef>
        <a:buFont typeface="Arial" panose="020B0604020202020204" pitchFamily="34" charset="0"/>
        <a:buChar char="•"/>
        <a:defRPr sz="1400" kern="1200">
          <a:solidFill>
            <a:srgbClr val="111111"/>
          </a:solidFill>
          <a:latin typeface="Arial"/>
          <a:ea typeface="+mn-ea"/>
          <a:cs typeface="+mn-ea"/>
        </a:defRPr>
      </a:lvl2pPr>
      <a:lvl3pPr algn="just" defTabSz="914400" rtl="0" eaLnBrk="1" latinLnBrk="0" hangingPunct="1">
        <a:lnSpc>
          <a:spcPct val="90000"/>
        </a:lnSpc>
        <a:spcBef>
          <a:spcPct val="500"/>
        </a:spcBef>
        <a:buFont typeface="Arial" panose="020B0604020202020204" pitchFamily="34" charset="0"/>
        <a:buChar char="-"/>
        <a:defRPr sz="1200" kern="1200">
          <a:solidFill>
            <a:srgbClr val="111111"/>
          </a:solidFill>
          <a:latin typeface="Arial"/>
          <a:ea typeface="+mn-ea"/>
          <a:cs typeface="+mn-ea"/>
        </a:defRPr>
      </a:lvl3pPr>
      <a:lvl4pPr algn="just" defTabSz="914400" rtl="0" eaLnBrk="1" latinLnBrk="0" hangingPunct="1">
        <a:lnSpc>
          <a:spcPct val="90000"/>
        </a:lnSpc>
        <a:spcBef>
          <a:spcPct val="500"/>
        </a:spcBef>
        <a:buFont typeface="Arial" panose="020B0604020202020204" pitchFamily="34" charset="0"/>
        <a:buChar char="-"/>
        <a:defRPr sz="1100" kern="1200">
          <a:solidFill>
            <a:srgbClr val="111111"/>
          </a:solidFill>
          <a:latin typeface="Arial"/>
          <a:ea typeface="+mn-ea"/>
          <a:cs typeface="+mn-ea"/>
        </a:defRPr>
      </a:lvl4pPr>
      <a:lvl5pPr algn="just" defTabSz="914400" rtl="0" eaLnBrk="1" latinLnBrk="0" hangingPunct="1">
        <a:lnSpc>
          <a:spcPct val="90000"/>
        </a:lnSpc>
        <a:spcBef>
          <a:spcPct val="500"/>
        </a:spcBef>
        <a:buFont typeface="Arial" panose="020B0604020202020204" pitchFamily="34" charset="0"/>
        <a:buChar char="-"/>
        <a:defRPr sz="1000" kern="1200">
          <a:solidFill>
            <a:srgbClr val="111111"/>
          </a:solidFill>
          <a:latin typeface="Arial"/>
          <a:ea typeface="+mn-ea"/>
          <a:cs typeface="+mn-ea"/>
        </a:defRPr>
      </a:lvl5pPr>
      <a:lvl6pPr algn="just" defTabSz="914400" rtl="0" eaLnBrk="1" latinLnBrk="0" hangingPunct="1">
        <a:lnSpc>
          <a:spcPct val="90000"/>
        </a:lnSpc>
        <a:spcBef>
          <a:spcPct val="500"/>
        </a:spcBef>
        <a:buFont typeface="Arial" panose="020B0604020202020204" pitchFamily="34" charset="0"/>
        <a:buChar char="-"/>
        <a:defRPr sz="1000" kern="1200">
          <a:solidFill>
            <a:srgbClr val="111111"/>
          </a:solidFill>
          <a:latin typeface="+mn-lt"/>
          <a:ea typeface="+mn-ea"/>
          <a:cs typeface="+mn-ea"/>
        </a:defRPr>
      </a:lvl6pPr>
      <a:lvl7pPr algn="just" defTabSz="914400" rtl="0" eaLnBrk="1" latinLnBrk="0" hangingPunct="1">
        <a:lnSpc>
          <a:spcPct val="90000"/>
        </a:lnSpc>
        <a:spcBef>
          <a:spcPct val="500"/>
        </a:spcBef>
        <a:buFont typeface="Arial" panose="020B0604020202020204" pitchFamily="34" charset="0"/>
        <a:buChar char="-"/>
        <a:defRPr sz="1000" kern="1200">
          <a:solidFill>
            <a:srgbClr val="111111"/>
          </a:solidFill>
          <a:latin typeface="+mn-lt"/>
          <a:ea typeface="+mn-ea"/>
          <a:cs typeface="+mn-ea"/>
        </a:defRPr>
      </a:lvl7pPr>
      <a:lvl8pPr algn="just" defTabSz="914400" rtl="0" eaLnBrk="1" latinLnBrk="0" hangingPunct="1">
        <a:lnSpc>
          <a:spcPct val="90000"/>
        </a:lnSpc>
        <a:spcBef>
          <a:spcPct val="500"/>
        </a:spcBef>
        <a:buFont typeface="Arial" panose="020B0604020202020204" pitchFamily="34" charset="0"/>
        <a:buChar char="-"/>
        <a:defRPr sz="1000" kern="1200">
          <a:solidFill>
            <a:srgbClr val="111111"/>
          </a:solidFill>
          <a:latin typeface="+mn-lt"/>
          <a:ea typeface="+mn-ea"/>
          <a:cs typeface="+mn-ea"/>
        </a:defRPr>
      </a:lvl8pPr>
      <a:lvl9pPr algn="just" defTabSz="914400" rtl="0" eaLnBrk="1" latinLnBrk="0" hangingPunct="1">
        <a:lnSpc>
          <a:spcPct val="90000"/>
        </a:lnSpc>
        <a:spcBef>
          <a:spcPct val="500"/>
        </a:spcBef>
        <a:buFont typeface="Arial" panose="020B0604020202020204" pitchFamily="34" charset="0"/>
        <a:buChar char="-"/>
        <a:defRPr sz="1000" kern="1200">
          <a:solidFill>
            <a:srgbClr val="111111"/>
          </a:solidFill>
          <a:latin typeface="+mn-lt"/>
          <a:ea typeface="+mn-ea"/>
          <a:cs typeface="+mn-ea"/>
        </a:defRPr>
      </a:lvl9pPr>
    </p:bodyStyle>
    <p:otherStyle>
      <a:defPPr>
        <a:defRPr lang="ko-KR"/>
      </a:defPPr>
      <a:lvl1pPr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ea"/>
        </a:defRPr>
      </a:lvl1pPr>
      <a:lvl2pPr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ea"/>
        </a:defRPr>
      </a:lvl2pPr>
      <a:lvl3pPr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ea"/>
        </a:defRPr>
      </a:lvl3pPr>
      <a:lvl4pPr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ea"/>
        </a:defRPr>
      </a:lvl4pPr>
      <a:lvl5pPr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ea"/>
        </a:defRPr>
      </a:lvl5pPr>
      <a:lvl6pPr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ea"/>
        </a:defRPr>
      </a:lvl6pPr>
      <a:lvl7pPr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ea"/>
        </a:defRPr>
      </a:lvl7pPr>
      <a:lvl8pPr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ea"/>
        </a:defRPr>
      </a:lvl8pPr>
      <a:lvl9pPr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715" cy="6857866"/>
            <a:chOff x="-715" y="134"/>
            <a:chExt cx="12192715" cy="6857866"/>
          </a:xfrm>
        </p:grpSpPr>
        <p:pic>
          <p:nvPicPr>
            <p:cNvPr id="11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5" y="134"/>
              <a:ext cx="12192715" cy="6857866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198498" y="253425"/>
              <a:ext cx="37403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>
                <a:defRPr/>
              </a:pPr>
              <a:r>
                <a:rPr lang="ko-KR" altLang="en-US" sz="1200" dirty="0">
                  <a:solidFill>
                    <a:srgbClr val="000000"/>
                  </a:solidFill>
                  <a:latin typeface="Arial Black" panose="02030600000101010101" pitchFamily="18" charset="-127"/>
                  <a:ea typeface="맑은 고딕" panose="02030600000101010101" pitchFamily="18" charset="-127"/>
                </a:rPr>
                <a:t>Better Technology, Better Tomorrow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12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5904268"/>
              <a:ext cx="936104" cy="322265"/>
            </a:xfrm>
            <a:prstGeom prst="rect">
              <a:avLst/>
            </a:prstGeom>
          </p:spPr>
        </p:pic>
      </p:grpSp>
      <p:sp>
        <p:nvSpPr>
          <p:cNvPr id="26" name="Rectangle 91"/>
          <p:cNvSpPr/>
          <p:nvPr/>
        </p:nvSpPr>
        <p:spPr>
          <a:xfrm>
            <a:off x="815043" y="2446083"/>
            <a:ext cx="9389563" cy="14020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/>
          <a:lstStyle/>
          <a:p>
            <a:pPr>
              <a:lnSpc>
                <a:spcPct val="120000"/>
              </a:lnSpc>
              <a:buClr>
                <a:srgbClr val="A5002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JEUS 8 </a:t>
            </a:r>
            <a:endParaRPr lang="en-US" altLang="ko-KR" sz="3600" b="1" dirty="0" smtClean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</a:endParaRPr>
          </a:p>
          <a:p>
            <a:pPr>
              <a:lnSpc>
                <a:spcPct val="120000"/>
              </a:lnSpc>
              <a:buClr>
                <a:srgbClr val="A50021"/>
              </a:buClr>
            </a:pPr>
            <a:r>
              <a:rPr lang="en-US" altLang="ko-KR" sz="36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Installation</a:t>
            </a:r>
            <a:endParaRPr lang="ko-KR" altLang="en-US" sz="36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04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Window OS JEUS </a:t>
            </a:r>
            <a:r>
              <a:rPr lang="ko-KR" altLang="en-US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설치 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7" y="1612366"/>
            <a:ext cx="1958927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172414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8987" y="5185719"/>
            <a:ext cx="4661535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설치 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58316" y="5185719"/>
            <a:ext cx="4467350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설치 진행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08987" y="2076574"/>
            <a:ext cx="4661535" cy="3038475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>
          <a:blip r:embed="rId6"/>
          <a:stretch>
            <a:fillRect/>
          </a:stretch>
        </p:blipFill>
        <p:spPr>
          <a:xfrm>
            <a:off x="6258316" y="2076574"/>
            <a:ext cx="4467350" cy="30384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041937" y="4852087"/>
            <a:ext cx="617837" cy="177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58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Window OS JEUS </a:t>
            </a:r>
            <a:r>
              <a:rPr lang="ko-KR" altLang="en-US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설치 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7" y="1612366"/>
            <a:ext cx="1958927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172414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8987" y="5185719"/>
            <a:ext cx="4430279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라이선스 동의 화면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58316" y="5185719"/>
            <a:ext cx="4467350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설치 </a:t>
            </a:r>
            <a:r>
              <a:rPr lang="ko-KR" altLang="en-US" dirty="0" smtClean="0">
                <a:solidFill>
                  <a:schemeClr val="tx1"/>
                </a:solidFill>
              </a:rPr>
              <a:t>경로 </a:t>
            </a:r>
            <a:r>
              <a:rPr lang="ko-KR" altLang="en-US" dirty="0">
                <a:solidFill>
                  <a:schemeClr val="tx1"/>
                </a:solidFill>
              </a:rPr>
              <a:t>지정 </a:t>
            </a:r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5"/>
          <a:stretch>
            <a:fillRect/>
          </a:stretch>
        </p:blipFill>
        <p:spPr>
          <a:xfrm>
            <a:off x="808988" y="2076574"/>
            <a:ext cx="4430278" cy="30384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67914" y="4304271"/>
            <a:ext cx="1556951" cy="177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51418" y="4856206"/>
            <a:ext cx="617837" cy="177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/>
          <p:cNvPicPr/>
          <p:nvPr/>
        </p:nvPicPr>
        <p:blipFill>
          <a:blip r:embed="rId6"/>
          <a:stretch>
            <a:fillRect/>
          </a:stretch>
        </p:blipFill>
        <p:spPr>
          <a:xfrm>
            <a:off x="6258316" y="2076574"/>
            <a:ext cx="4467350" cy="30384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041937" y="4852087"/>
            <a:ext cx="617837" cy="177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6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Window OS JEUS </a:t>
            </a:r>
            <a:r>
              <a:rPr lang="ko-KR" altLang="en-US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설치 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7" y="1612366"/>
            <a:ext cx="1958927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(7-1)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172414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7-1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8987" y="5185719"/>
            <a:ext cx="4430279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설치 </a:t>
            </a:r>
            <a:r>
              <a:rPr lang="ko-KR" altLang="en-US" dirty="0" smtClean="0">
                <a:solidFill>
                  <a:schemeClr val="tx1"/>
                </a:solidFill>
              </a:rPr>
              <a:t>타입 지정 화면 </a:t>
            </a:r>
            <a:r>
              <a:rPr lang="en-US" altLang="ko-KR" dirty="0" smtClean="0">
                <a:solidFill>
                  <a:schemeClr val="tx1"/>
                </a:solidFill>
              </a:rPr>
              <a:t>(DAS, MS)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58316" y="5185719"/>
            <a:ext cx="4467350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설치 </a:t>
            </a:r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지정 </a:t>
            </a:r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08986" y="2076574"/>
            <a:ext cx="4430279" cy="30384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559656" y="4856206"/>
            <a:ext cx="617837" cy="177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/>
          <p:cNvPicPr/>
          <p:nvPr/>
        </p:nvPicPr>
        <p:blipFill>
          <a:blip r:embed="rId6"/>
          <a:stretch>
            <a:fillRect/>
          </a:stretch>
        </p:blipFill>
        <p:spPr>
          <a:xfrm>
            <a:off x="6258316" y="2076574"/>
            <a:ext cx="4467350" cy="30384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025461" y="4827373"/>
            <a:ext cx="617837" cy="177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086348" y="4015947"/>
            <a:ext cx="1037956" cy="177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2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Window OS JEUS </a:t>
            </a:r>
            <a:r>
              <a:rPr lang="ko-KR" altLang="en-US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설치 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(7-2)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7" y="1612366"/>
            <a:ext cx="1958927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7-2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(7-3)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3334092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7-3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– JEUS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HotSwap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065764"/>
              </p:ext>
            </p:extLst>
          </p:nvPr>
        </p:nvGraphicFramePr>
        <p:xfrm>
          <a:off x="808680" y="4618274"/>
          <a:ext cx="4879943" cy="1021080"/>
        </p:xfrm>
        <a:graphic>
          <a:graphicData uri="http://schemas.openxmlformats.org/drawingml/2006/table">
            <a:tbl>
              <a:tblPr/>
              <a:tblGrid>
                <a:gridCol w="1081666"/>
                <a:gridCol w="3798277"/>
              </a:tblGrid>
              <a:tr h="56173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Production 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설치할 때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Production Mode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설치한다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JEUS Hot Swap, Automatic Reloading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사용하지 않는다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demo license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사용되면 경고 메시지가 출력된다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08533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Development 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설치할 때 </a:t>
                      </a:r>
                      <a:r>
                        <a:rPr 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Development Mode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설치한다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JEUS Hot Swap, Automatic Reloading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6" name="그림 25"/>
          <p:cNvPicPr/>
          <p:nvPr/>
        </p:nvPicPr>
        <p:blipFill rotWithShape="1">
          <a:blip r:embed="rId5"/>
          <a:srcRect l="16290" t="12089" r="11217" b="27096"/>
          <a:stretch/>
        </p:blipFill>
        <p:spPr>
          <a:xfrm>
            <a:off x="808987" y="2076574"/>
            <a:ext cx="4457605" cy="244267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712382" y="4172222"/>
            <a:ext cx="1395948" cy="177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90917"/>
              </p:ext>
            </p:extLst>
          </p:nvPr>
        </p:nvGraphicFramePr>
        <p:xfrm>
          <a:off x="6258009" y="2076574"/>
          <a:ext cx="4873053" cy="3559295"/>
        </p:xfrm>
        <a:graphic>
          <a:graphicData uri="http://schemas.openxmlformats.org/drawingml/2006/table">
            <a:tbl>
              <a:tblPr/>
              <a:tblGrid>
                <a:gridCol w="1356129"/>
                <a:gridCol w="3516924"/>
              </a:tblGrid>
              <a:tr h="42044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HotSwap 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필요성</a:t>
                      </a:r>
                      <a:endParaRPr 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82886">
                <a:tc gridSpan="2">
                  <a:txBody>
                    <a:bodyPr/>
                    <a:lstStyle/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개발자들이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EE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특히 웹 애플리케이션을 개발 할 때 서블릿 등의 클래스를 수정하는 경우가 많다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이러한 개발 과정을 신속하게 수행하기 위해 많은 노력들이 진행되어져 왔고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Weblogic10.3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FastSwap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이용하여</a:t>
                      </a:r>
                    </a:p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이러한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 배포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과정을 줄이기 위한 기능을 제공한다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353">
                <a:tc gridSpan="2">
                  <a:txBody>
                    <a:bodyPr/>
                    <a:lstStyle/>
                    <a:p>
                      <a:pPr algn="l"/>
                      <a:endParaRPr 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0823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JEUS HotSwap</a:t>
                      </a:r>
                      <a:endParaRPr 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5179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JEUS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기존의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Loader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Reloading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필요한 동적 반영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(Auto Reload)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포함하여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JDK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Instrumentation Package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이용하여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Loader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Reloading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없이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클래스의 재정의가 가능한 향상 된 클래스 동적 반영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(Auto Reload)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기능이다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5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Window OS JEUS </a:t>
            </a:r>
            <a:r>
              <a:rPr lang="ko-KR" altLang="en-US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설치 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7" y="1612366"/>
            <a:ext cx="1958927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172414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8987" y="5185719"/>
            <a:ext cx="4430279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JDK</a:t>
            </a:r>
            <a:r>
              <a:rPr lang="ko-KR" altLang="en-US" dirty="0" smtClean="0">
                <a:solidFill>
                  <a:schemeClr val="tx1"/>
                </a:solidFill>
              </a:rPr>
              <a:t> 경로 설정 화면 </a:t>
            </a:r>
            <a:r>
              <a:rPr lang="en-US" altLang="ko-KR" dirty="0" smtClean="0">
                <a:solidFill>
                  <a:schemeClr val="tx1"/>
                </a:solidFill>
              </a:rPr>
              <a:t>(1.7 </a:t>
            </a:r>
            <a:r>
              <a:rPr lang="ko-KR" altLang="en-US" dirty="0" smtClean="0">
                <a:solidFill>
                  <a:schemeClr val="tx1"/>
                </a:solidFill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</a:rPr>
              <a:t>1.8)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58316" y="5185719"/>
            <a:ext cx="4467350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패스워드 설정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/>
          <p:nvPr/>
        </p:nvPicPr>
        <p:blipFill>
          <a:blip r:embed="rId5"/>
          <a:stretch>
            <a:fillRect/>
          </a:stretch>
        </p:blipFill>
        <p:spPr>
          <a:xfrm>
            <a:off x="808987" y="2076575"/>
            <a:ext cx="4430279" cy="303847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559656" y="4856206"/>
            <a:ext cx="617837" cy="177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/>
          <p:cNvPicPr/>
          <p:nvPr/>
        </p:nvPicPr>
        <p:blipFill>
          <a:blip r:embed="rId6"/>
          <a:stretch>
            <a:fillRect/>
          </a:stretch>
        </p:blipFill>
        <p:spPr>
          <a:xfrm>
            <a:off x="6258316" y="2076573"/>
            <a:ext cx="4467350" cy="30384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041937" y="4852087"/>
            <a:ext cx="617837" cy="177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712124" y="3768812"/>
            <a:ext cx="1758168" cy="37481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Window OS JEUS </a:t>
            </a:r>
            <a:r>
              <a:rPr lang="ko-KR" altLang="en-US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설치 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7" y="1612366"/>
            <a:ext cx="1958927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(11)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172414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8987" y="5185719"/>
            <a:ext cx="4430279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Domain Name</a:t>
            </a:r>
            <a:r>
              <a:rPr lang="ko-KR" altLang="en-US" dirty="0" smtClean="0">
                <a:solidFill>
                  <a:schemeClr val="tx1"/>
                </a:solidFill>
              </a:rPr>
              <a:t> 설정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58316" y="5185719"/>
            <a:ext cx="4467350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설치 정보 확인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08987" y="2076573"/>
            <a:ext cx="4430279" cy="30384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559656" y="4856206"/>
            <a:ext cx="617837" cy="177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/>
          <p:cNvPicPr/>
          <p:nvPr/>
        </p:nvPicPr>
        <p:blipFill>
          <a:blip r:embed="rId6"/>
          <a:stretch>
            <a:fillRect/>
          </a:stretch>
        </p:blipFill>
        <p:spPr>
          <a:xfrm>
            <a:off x="6258317" y="2076573"/>
            <a:ext cx="4467350" cy="30384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041937" y="4852087"/>
            <a:ext cx="617837" cy="177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10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Window OS JEUS </a:t>
            </a:r>
            <a:r>
              <a:rPr lang="ko-KR" altLang="en-US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설치 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(12)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7" y="1612366"/>
            <a:ext cx="1958927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(13)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172414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8987" y="5185719"/>
            <a:ext cx="4430279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설치 진행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58316" y="5185719"/>
            <a:ext cx="4467350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설치 완료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/>
          <p:nvPr/>
        </p:nvPicPr>
        <p:blipFill>
          <a:blip r:embed="rId5"/>
          <a:stretch>
            <a:fillRect/>
          </a:stretch>
        </p:blipFill>
        <p:spPr>
          <a:xfrm>
            <a:off x="808987" y="2076573"/>
            <a:ext cx="4419600" cy="3038475"/>
          </a:xfrm>
          <a:prstGeom prst="rect">
            <a:avLst/>
          </a:prstGeom>
        </p:spPr>
      </p:pic>
      <p:pic>
        <p:nvPicPr>
          <p:cNvPr id="25" name="그림 24"/>
          <p:cNvPicPr/>
          <p:nvPr/>
        </p:nvPicPr>
        <p:blipFill>
          <a:blip r:embed="rId6"/>
          <a:stretch>
            <a:fillRect/>
          </a:stretch>
        </p:blipFill>
        <p:spPr>
          <a:xfrm>
            <a:off x="6258316" y="2076573"/>
            <a:ext cx="4467350" cy="30384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041937" y="4852087"/>
            <a:ext cx="617837" cy="177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4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364692"/>
            <a:ext cx="2408083" cy="231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35" y="1596657"/>
            <a:ext cx="3461436" cy="3699243"/>
          </a:xfrm>
          <a:prstGeom prst="rect">
            <a:avLst/>
          </a:prstGeom>
        </p:spPr>
      </p:pic>
      <p:sp>
        <p:nvSpPr>
          <p:cNvPr id="7" name="Rectangle 118"/>
          <p:cNvSpPr/>
          <p:nvPr/>
        </p:nvSpPr>
        <p:spPr>
          <a:xfrm>
            <a:off x="249767" y="711202"/>
            <a:ext cx="11694584" cy="36513"/>
          </a:xfrm>
          <a:prstGeom prst="rect">
            <a:avLst/>
          </a:prstGeom>
          <a:solidFill>
            <a:srgbClr val="71DAFF"/>
          </a:solidFill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1"/>
          <p:cNvSpPr>
            <a:spLocks noChangeArrowheads="1"/>
          </p:cNvSpPr>
          <p:nvPr/>
        </p:nvSpPr>
        <p:spPr bwMode="auto">
          <a:xfrm>
            <a:off x="5382684" y="2016533"/>
            <a:ext cx="5408884" cy="1708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60958" rIns="0" bIns="6095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A50021"/>
              </a:buClr>
            </a:pPr>
            <a:r>
              <a:rPr lang="en-US" altLang="ko-KR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2. UNIX </a:t>
            </a:r>
            <a:r>
              <a:rPr lang="ko-KR" altLang="en-US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계열</a:t>
            </a:r>
            <a:r>
              <a:rPr lang="en-US" altLang="ko-KR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 OS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 </a:t>
            </a:r>
            <a:r>
              <a:rPr lang="ko-KR" altLang="en-US" sz="3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설치</a:t>
            </a:r>
            <a:endParaRPr lang="en-US" altLang="ko-KR" sz="3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</a:endParaRPr>
          </a:p>
          <a:p>
            <a:pPr marL="742950" lvl="1" indent="-28575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 전 사전 적업</a:t>
            </a:r>
            <a:endParaRPr lang="en-US" altLang="ko-KR" sz="1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JEUS 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US" altLang="ko-KR" sz="17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</a:p>
          <a:p>
            <a:pPr marL="742950" lvl="1" indent="-28575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 발생 될 수 있는 </a:t>
            </a:r>
            <a:r>
              <a:rPr lang="en-US" altLang="ko-KR" sz="17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0100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전 사전 작업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과정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6" y="1612366"/>
            <a:ext cx="2840375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경로 설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정</a:t>
            </a:r>
          </a:p>
        </p:txBody>
      </p:sp>
      <p:sp>
        <p:nvSpPr>
          <p:cNvPr id="60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 bit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62" name="Rounded Rectangle 27"/>
          <p:cNvSpPr>
            <a:spLocks noChangeArrowheads="1"/>
          </p:cNvSpPr>
          <p:nvPr/>
        </p:nvSpPr>
        <p:spPr bwMode="auto">
          <a:xfrm>
            <a:off x="6258315" y="1612365"/>
            <a:ext cx="2840375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OS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별 확인 방법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8987" y="2076578"/>
            <a:ext cx="4891597" cy="921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##### JAVA #####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export JAVA_HOME</a:t>
            </a:r>
            <a:r>
              <a:rPr lang="en-US" altLang="ko-KR" sz="1600" dirty="0" smtClean="0">
                <a:solidFill>
                  <a:schemeClr val="tx1"/>
                </a:solidFill>
              </a:rPr>
              <a:t>=/</a:t>
            </a:r>
            <a:r>
              <a:rPr lang="en-US" altLang="ko-KR" sz="1600" dirty="0" smtClean="0">
                <a:solidFill>
                  <a:schemeClr val="tx1"/>
                </a:solidFill>
              </a:rPr>
              <a:t>usr</a:t>
            </a:r>
            <a:r>
              <a:rPr lang="en-US" altLang="ko-KR" sz="1600" dirty="0" smtClean="0">
                <a:solidFill>
                  <a:schemeClr val="tx1"/>
                </a:solidFill>
              </a:rPr>
              <a:t>/java/jdk1.8.0_131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PATH=$JAVA_HOME/bin:$PATH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2899" y="2376928"/>
            <a:ext cx="4541122" cy="58868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08986" y="3065422"/>
            <a:ext cx="4891597" cy="76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JEUS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>
                <a:solidFill>
                  <a:schemeClr val="tx1"/>
                </a:solidFill>
              </a:rPr>
              <a:t>설치할 </a:t>
            </a:r>
            <a:r>
              <a:rPr lang="ko-KR" altLang="en-US" dirty="0" smtClean="0">
                <a:solidFill>
                  <a:schemeClr val="tx1"/>
                </a:solidFill>
              </a:rPr>
              <a:t>계정의 프로파일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등록</a:t>
            </a:r>
            <a:r>
              <a:rPr lang="en-US" altLang="ko-KR" dirty="0" smtClean="0">
                <a:solidFill>
                  <a:schemeClr val="tx1"/>
                </a:solidFill>
              </a:rPr>
              <a:t>(.</a:t>
            </a:r>
            <a:r>
              <a:rPr lang="en-US" altLang="ko-KR" dirty="0" smtClean="0">
                <a:solidFill>
                  <a:schemeClr val="tx1"/>
                </a:solidFill>
              </a:rPr>
              <a:t>bash_profile</a:t>
            </a:r>
            <a:r>
              <a:rPr lang="en-US" altLang="ko-KR" dirty="0" smtClean="0">
                <a:solidFill>
                  <a:schemeClr val="tx1"/>
                </a:solidFill>
              </a:rPr>
              <a:t> / .</a:t>
            </a:r>
            <a:r>
              <a:rPr lang="en-US" altLang="ko-KR" dirty="0">
                <a:solidFill>
                  <a:schemeClr val="tx1"/>
                </a:solidFill>
              </a:rPr>
              <a:t>profile </a:t>
            </a:r>
            <a:r>
              <a:rPr lang="ko-KR" altLang="en-US" dirty="0">
                <a:solidFill>
                  <a:schemeClr val="tx1"/>
                </a:solidFill>
              </a:rPr>
              <a:t>모두 동일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08985" y="3925650"/>
            <a:ext cx="4891597" cy="921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[</a:t>
            </a:r>
            <a:r>
              <a:rPr lang="en-US" altLang="ko-KR" sz="1600" dirty="0" smtClean="0">
                <a:solidFill>
                  <a:schemeClr val="tx1"/>
                </a:solidFill>
              </a:rPr>
              <a:t>tmax@tmax</a:t>
            </a:r>
            <a:r>
              <a:rPr lang="en-US" altLang="ko-KR" sz="1600" dirty="0" smtClean="0">
                <a:solidFill>
                  <a:schemeClr val="tx1"/>
                </a:solidFill>
              </a:rPr>
              <a:t>:/home/</a:t>
            </a:r>
            <a:r>
              <a:rPr lang="en-US" altLang="ko-KR" sz="1600" dirty="0" smtClean="0">
                <a:solidFill>
                  <a:schemeClr val="tx1"/>
                </a:solidFill>
              </a:rPr>
              <a:t>tmax</a:t>
            </a:r>
            <a:r>
              <a:rPr lang="en-US" altLang="ko-KR" sz="1600" dirty="0" smtClean="0">
                <a:solidFill>
                  <a:schemeClr val="tx1"/>
                </a:solidFill>
              </a:rPr>
              <a:t>]$ </a:t>
            </a:r>
            <a:r>
              <a:rPr lang="en-US" altLang="ko-KR" sz="1600" dirty="0">
                <a:solidFill>
                  <a:schemeClr val="tx1"/>
                </a:solidFill>
              </a:rPr>
              <a:t>echo $JAVA_HOME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en-US" altLang="ko-KR" sz="1600" dirty="0" smtClean="0">
                <a:solidFill>
                  <a:schemeClr val="tx1"/>
                </a:solidFill>
              </a:rPr>
              <a:t>usr</a:t>
            </a:r>
            <a:r>
              <a:rPr lang="en-US" altLang="ko-KR" sz="1600" dirty="0" smtClean="0">
                <a:solidFill>
                  <a:schemeClr val="tx1"/>
                </a:solidFill>
              </a:rPr>
              <a:t>/java/jdk1.8.0_131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2897" y="4110668"/>
            <a:ext cx="4541122" cy="58868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08984" y="4914494"/>
            <a:ext cx="4891597" cy="76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명령어를 통해서 </a:t>
            </a:r>
            <a:r>
              <a:rPr lang="ko-KR" altLang="en-US" dirty="0" smtClean="0">
                <a:solidFill>
                  <a:schemeClr val="tx1"/>
                </a:solidFill>
              </a:rPr>
              <a:t>설정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58316" y="2076578"/>
            <a:ext cx="4891597" cy="765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ko-KR" sz="1600" dirty="0" smtClean="0">
                <a:solidFill>
                  <a:schemeClr val="tx1"/>
                </a:solidFill>
              </a:rPr>
              <a:t>[</a:t>
            </a:r>
            <a:r>
              <a:rPr lang="en-US" altLang="ko-KR" sz="1600" dirty="0" smtClean="0">
                <a:solidFill>
                  <a:schemeClr val="tx1"/>
                </a:solidFill>
              </a:rPr>
              <a:t>tmax</a:t>
            </a:r>
            <a:r>
              <a:rPr lang="de-DE" altLang="ko-KR" sz="1600" dirty="0" smtClean="0">
                <a:solidFill>
                  <a:schemeClr val="tx1"/>
                </a:solidFill>
              </a:rPr>
              <a:t>@</a:t>
            </a:r>
            <a:r>
              <a:rPr lang="de-DE" altLang="ko-KR" sz="1600" dirty="0" smtClean="0">
                <a:solidFill>
                  <a:srgbClr val="FF0000"/>
                </a:solidFill>
              </a:rPr>
              <a:t>hp</a:t>
            </a:r>
            <a:r>
              <a:rPr lang="de-DE" altLang="ko-KR" sz="1600" dirty="0" smtClean="0">
                <a:solidFill>
                  <a:schemeClr val="tx1"/>
                </a:solidFill>
              </a:rPr>
              <a:t>:/home/tmax]$ </a:t>
            </a:r>
            <a:r>
              <a:rPr lang="de-DE" altLang="ko-KR" sz="1600" dirty="0">
                <a:solidFill>
                  <a:schemeClr val="tx1"/>
                </a:solidFill>
              </a:rPr>
              <a:t>getconf KERNEL_BITS</a:t>
            </a:r>
          </a:p>
          <a:p>
            <a:r>
              <a:rPr lang="de-DE" altLang="ko-KR" sz="1600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58314" y="5359346"/>
            <a:ext cx="4891597" cy="38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OS </a:t>
            </a:r>
            <a:r>
              <a:rPr lang="ko-KR" altLang="en-US" dirty="0" smtClean="0">
                <a:solidFill>
                  <a:schemeClr val="tx1"/>
                </a:solidFill>
              </a:rPr>
              <a:t>별 </a:t>
            </a:r>
            <a:r>
              <a:rPr lang="en-US" altLang="ko-KR" dirty="0" smtClean="0">
                <a:solidFill>
                  <a:schemeClr val="tx1"/>
                </a:solidFill>
              </a:rPr>
              <a:t>bit </a:t>
            </a:r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58316" y="2900349"/>
            <a:ext cx="4891597" cy="765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ko-KR" sz="1600" dirty="0">
                <a:solidFill>
                  <a:schemeClr val="tx1"/>
                </a:solidFill>
              </a:rPr>
              <a:t>[</a:t>
            </a:r>
            <a:r>
              <a:rPr lang="da-DK" altLang="ko-KR" sz="1600" dirty="0" smtClean="0">
                <a:solidFill>
                  <a:schemeClr val="tx1"/>
                </a:solidFill>
              </a:rPr>
              <a:t>tmax@</a:t>
            </a:r>
            <a:r>
              <a:rPr lang="da-DK" altLang="ko-KR" sz="1600" dirty="0" smtClean="0">
                <a:solidFill>
                  <a:srgbClr val="FF0000"/>
                </a:solidFill>
              </a:rPr>
              <a:t>sun</a:t>
            </a:r>
            <a:r>
              <a:rPr lang="da-DK" altLang="ko-KR" sz="1600" dirty="0" smtClean="0">
                <a:solidFill>
                  <a:schemeClr val="tx1"/>
                </a:solidFill>
              </a:rPr>
              <a:t>:/</a:t>
            </a:r>
            <a:r>
              <a:rPr lang="da-DK" altLang="ko-KR" sz="1600" dirty="0">
                <a:solidFill>
                  <a:schemeClr val="tx1"/>
                </a:solidFill>
              </a:rPr>
              <a:t>home/tmax]$ isainfo -kv</a:t>
            </a:r>
          </a:p>
          <a:p>
            <a:r>
              <a:rPr lang="da-DK" altLang="ko-KR" sz="1600" dirty="0">
                <a:solidFill>
                  <a:schemeClr val="tx1"/>
                </a:solidFill>
              </a:rPr>
              <a:t>64-bit sparcv9 kernel modules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58313" y="3727930"/>
            <a:ext cx="4891597" cy="765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en-US" altLang="ko-KR" sz="1600" dirty="0" smtClean="0">
                <a:solidFill>
                  <a:schemeClr val="tx1"/>
                </a:solidFill>
              </a:rPr>
              <a:t>tmax@</a:t>
            </a:r>
            <a:r>
              <a:rPr lang="en-US" altLang="ko-KR" sz="1600" dirty="0" smtClean="0">
                <a:solidFill>
                  <a:srgbClr val="FF0000"/>
                </a:solidFill>
              </a:rPr>
              <a:t>linux</a:t>
            </a:r>
            <a:r>
              <a:rPr lang="en-US" altLang="ko-KR" sz="1600" dirty="0" smtClean="0">
                <a:solidFill>
                  <a:schemeClr val="tx1"/>
                </a:solidFill>
              </a:rPr>
              <a:t>:/</a:t>
            </a:r>
            <a:r>
              <a:rPr lang="en-US" altLang="ko-KR" sz="1600" dirty="0">
                <a:solidFill>
                  <a:schemeClr val="tx1"/>
                </a:solidFill>
              </a:rPr>
              <a:t>home/</a:t>
            </a:r>
            <a:r>
              <a:rPr lang="en-US" altLang="ko-KR" sz="1600" dirty="0">
                <a:solidFill>
                  <a:schemeClr val="tx1"/>
                </a:solidFill>
              </a:rPr>
              <a:t>tmax</a:t>
            </a:r>
            <a:r>
              <a:rPr lang="en-US" altLang="ko-KR" sz="1600" dirty="0">
                <a:solidFill>
                  <a:schemeClr val="tx1"/>
                </a:solidFill>
              </a:rPr>
              <a:t>]$ </a:t>
            </a:r>
            <a:r>
              <a:rPr lang="en-US" altLang="ko-KR" sz="1600" dirty="0">
                <a:solidFill>
                  <a:schemeClr val="tx1"/>
                </a:solidFill>
              </a:rPr>
              <a:t>getconf</a:t>
            </a:r>
            <a:r>
              <a:rPr lang="en-US" altLang="ko-KR" sz="1600" dirty="0">
                <a:solidFill>
                  <a:schemeClr val="tx1"/>
                </a:solidFill>
              </a:rPr>
              <a:t> LONG_BIT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64676" y="4560285"/>
            <a:ext cx="4891597" cy="765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en-US" altLang="ko-KR" sz="1600" dirty="0" smtClean="0">
                <a:solidFill>
                  <a:schemeClr val="tx1"/>
                </a:solidFill>
              </a:rPr>
              <a:t>tmax@</a:t>
            </a:r>
            <a:r>
              <a:rPr lang="en-US" altLang="ko-KR" sz="1600" dirty="0" smtClean="0">
                <a:solidFill>
                  <a:srgbClr val="FF0000"/>
                </a:solidFill>
              </a:rPr>
              <a:t>aix</a:t>
            </a:r>
            <a:r>
              <a:rPr lang="en-US" altLang="ko-KR" sz="1600" dirty="0" smtClean="0">
                <a:solidFill>
                  <a:schemeClr val="tx1"/>
                </a:solidFill>
              </a:rPr>
              <a:t>:/</a:t>
            </a:r>
            <a:r>
              <a:rPr lang="en-US" altLang="ko-KR" sz="1600" dirty="0">
                <a:solidFill>
                  <a:schemeClr val="tx1"/>
                </a:solidFill>
              </a:rPr>
              <a:t>home/</a:t>
            </a:r>
            <a:r>
              <a:rPr lang="en-US" altLang="ko-KR" sz="1600" dirty="0">
                <a:solidFill>
                  <a:schemeClr val="tx1"/>
                </a:solidFill>
              </a:rPr>
              <a:t>tmax</a:t>
            </a:r>
            <a:r>
              <a:rPr lang="en-US" altLang="ko-KR" sz="1600" dirty="0">
                <a:solidFill>
                  <a:schemeClr val="tx1"/>
                </a:solidFill>
              </a:rPr>
              <a:t>]$ </a:t>
            </a:r>
            <a:r>
              <a:rPr lang="en-US" altLang="ko-KR" sz="1600" dirty="0">
                <a:solidFill>
                  <a:schemeClr val="tx1"/>
                </a:solidFill>
              </a:rPr>
              <a:t>prtconf</a:t>
            </a:r>
            <a:r>
              <a:rPr lang="en-US" altLang="ko-KR" sz="1600" dirty="0">
                <a:solidFill>
                  <a:schemeClr val="tx1"/>
                </a:solidFill>
              </a:rPr>
              <a:t> | head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Kernel Type: 64-bit</a:t>
            </a:r>
          </a:p>
        </p:txBody>
      </p:sp>
    </p:spTree>
    <p:extLst>
      <p:ext uri="{BB962C8B-B14F-4D97-AF65-F5344CB8AC3E}">
        <p14:creationId xmlns:p14="http://schemas.microsoft.com/office/powerpoint/2010/main" val="19253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전 사전 작업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권장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커널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6" y="1612366"/>
            <a:ext cx="295970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Linux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권장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커널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권장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커널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62" name="Rounded Rectangle 27"/>
          <p:cNvSpPr>
            <a:spLocks noChangeArrowheads="1"/>
          </p:cNvSpPr>
          <p:nvPr/>
        </p:nvSpPr>
        <p:spPr bwMode="auto">
          <a:xfrm>
            <a:off x="6258315" y="1612365"/>
            <a:ext cx="2928414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Linux 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권장 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커널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35688"/>
              </p:ext>
            </p:extLst>
          </p:nvPr>
        </p:nvGraphicFramePr>
        <p:xfrm>
          <a:off x="6258009" y="2076573"/>
          <a:ext cx="4873053" cy="3597833"/>
        </p:xfrm>
        <a:graphic>
          <a:graphicData uri="http://schemas.openxmlformats.org/drawingml/2006/table">
            <a:tbl>
              <a:tblPr/>
              <a:tblGrid>
                <a:gridCol w="2544159"/>
                <a:gridCol w="2328894"/>
              </a:tblGrid>
              <a:tr h="4797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nproc ( max user processes )</a:t>
                      </a:r>
                      <a:endParaRPr 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18122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설명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user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생성할 수 있는 최대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개수이며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process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합한 개수입니다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만약 적게 설정되어 있을 경우에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native thread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생성할 수 없다는 등의 에러가 발생할 수 있습니다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보기 또는 설정 방법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쉘의 구문은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ulimit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명령에 대한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페이지를 확인하십시오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KornShell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(ksh)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대해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ulimit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설정하려면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ulimit -u 8192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 발행하십시오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자원에 대한 모든 한계의 현재 값을 표시하려면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ulimit -a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 사용하십시오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기본 값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SLES 9(SUSE Linux Enterprise Server 9)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경우 기본값은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1024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권장 값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8192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85159"/>
              </p:ext>
            </p:extLst>
          </p:nvPr>
        </p:nvGraphicFramePr>
        <p:xfrm>
          <a:off x="808986" y="2084120"/>
          <a:ext cx="4865421" cy="3607379"/>
        </p:xfrm>
        <a:graphic>
          <a:graphicData uri="http://schemas.openxmlformats.org/drawingml/2006/table">
            <a:tbl>
              <a:tblPr/>
              <a:tblGrid>
                <a:gridCol w="2707207"/>
                <a:gridCol w="2158214"/>
              </a:tblGrid>
              <a:tr h="45115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nofile ( max number of open files )</a:t>
                      </a:r>
                      <a:endParaRPr 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56220">
                <a:tc gridSpan="2">
                  <a:txBody>
                    <a:bodyPr/>
                    <a:lstStyle/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설명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지원되는 열린 파일 수를 지정합니다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설정이 보통 대부분의 응용프로그램에 대해 충분합니다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매개변수에 설정된 값이 너무 낮으면 파일 열기 오류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 할당 장애 또는 연결 설정 오류가 발생할 수 있습니다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보기 또는 설정 방법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다른 쉘의 구문은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ulimit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명령에 대한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페이지를 확인하십시오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KornShell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(ksh)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대해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ulimit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설정하려면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ulimit -n 8192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 실행하십시오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자원에 대한 모든 한계의 현재 값을 표시하려면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ulimit -a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 사용하십시오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기본 값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SLES 9(SUSE Linux Enterprise Server 9)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경우 기본값은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1024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권장 값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8192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55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35" y="1177557"/>
            <a:ext cx="1868434" cy="1996799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74086" y="2429818"/>
            <a:ext cx="193992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15000"/>
              </a:lnSpc>
              <a:buSzPct val="120000"/>
            </a:pPr>
            <a:r>
              <a:rPr lang="en-US" altLang="ko-KR" sz="26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TABLE </a:t>
            </a:r>
            <a:r>
              <a:rPr lang="en-US" altLang="ko-KR" sz="2600" dirty="0">
                <a:solidFill>
                  <a:srgbClr val="FF0000"/>
                </a:solidFill>
                <a:latin typeface="맑은 고딕" panose="020B0503020000020004" pitchFamily="50" charset="-127"/>
              </a:rPr>
              <a:t>OF</a:t>
            </a:r>
          </a:p>
          <a:p>
            <a:pPr algn="ctr">
              <a:lnSpc>
                <a:spcPct val="115000"/>
              </a:lnSpc>
              <a:buSzPct val="120000"/>
            </a:pPr>
            <a:r>
              <a:rPr lang="en-US" altLang="ko-KR" sz="2600" dirty="0">
                <a:solidFill>
                  <a:srgbClr val="FF0000"/>
                </a:solidFill>
                <a:latin typeface="맑은 고딕" panose="020B0503020000020004" pitchFamily="50" charset="-127"/>
              </a:rPr>
              <a:t>CONTENTS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Rectangle 118"/>
          <p:cNvSpPr/>
          <p:nvPr/>
        </p:nvSpPr>
        <p:spPr>
          <a:xfrm>
            <a:off x="249767" y="711202"/>
            <a:ext cx="11694584" cy="36513"/>
          </a:xfrm>
          <a:prstGeom prst="rect">
            <a:avLst/>
          </a:prstGeom>
          <a:solidFill>
            <a:srgbClr val="71DAFF"/>
          </a:solidFill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18"/>
          <p:cNvSpPr/>
          <p:nvPr/>
        </p:nvSpPr>
        <p:spPr>
          <a:xfrm rot="5400000">
            <a:off x="2439384" y="891460"/>
            <a:ext cx="324000" cy="36513"/>
          </a:xfrm>
          <a:prstGeom prst="rect">
            <a:avLst/>
          </a:prstGeom>
          <a:solidFill>
            <a:srgbClr val="71DAFF"/>
          </a:solidFill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18"/>
          <p:cNvSpPr/>
          <p:nvPr/>
        </p:nvSpPr>
        <p:spPr>
          <a:xfrm rot="5400000">
            <a:off x="1054443" y="4807288"/>
            <a:ext cx="3096000" cy="36513"/>
          </a:xfrm>
          <a:prstGeom prst="rect">
            <a:avLst/>
          </a:prstGeom>
          <a:solidFill>
            <a:srgbClr val="71DAFF"/>
          </a:solidFill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364692"/>
            <a:ext cx="2408083" cy="231545"/>
          </a:xfrm>
          <a:prstGeom prst="rect">
            <a:avLst/>
          </a:prstGeom>
        </p:spPr>
      </p:pic>
      <p:sp>
        <p:nvSpPr>
          <p:cNvPr id="78" name="Rectangle 91"/>
          <p:cNvSpPr>
            <a:spLocks noChangeArrowheads="1"/>
          </p:cNvSpPr>
          <p:nvPr/>
        </p:nvSpPr>
        <p:spPr bwMode="auto">
          <a:xfrm>
            <a:off x="3930072" y="1126961"/>
            <a:ext cx="4892365" cy="1097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60958" rIns="0" bIns="6095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indent="-252000">
              <a:lnSpc>
                <a:spcPts val="1900"/>
              </a:lnSpc>
              <a:spcBef>
                <a:spcPts val="0"/>
              </a:spcBef>
              <a:buClr>
                <a:srgbClr val="002060"/>
              </a:buClr>
              <a:buFont typeface="+mj-lt"/>
              <a:buAutoNum type="arabicPeriod"/>
              <a:defRPr/>
            </a:pP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 Window </a:t>
            </a:r>
            <a:r>
              <a:rPr lang="en-US" altLang="ko-KR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OS JEUS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설치</a:t>
            </a:r>
            <a:endParaRPr lang="en-US" altLang="ko-KR" sz="13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</a:endParaRPr>
          </a:p>
          <a:p>
            <a:pPr indent="-252000">
              <a:lnSpc>
                <a:spcPts val="1900"/>
              </a:lnSpc>
              <a:spcBef>
                <a:spcPts val="0"/>
              </a:spcBef>
              <a:buClr>
                <a:srgbClr val="002060"/>
              </a:buClr>
              <a:buFont typeface="+mj-lt"/>
              <a:buAutoNum type="arabicPeriod"/>
              <a:defRPr/>
            </a:pP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 UNIX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계열 </a:t>
            </a:r>
            <a:r>
              <a:rPr lang="en-US" altLang="ko-KR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OS JEUS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설치 </a:t>
            </a:r>
            <a:endParaRPr lang="en-US" altLang="ko-KR" sz="13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</a:endParaRPr>
          </a:p>
          <a:p>
            <a:pPr indent="-252000">
              <a:lnSpc>
                <a:spcPts val="1900"/>
              </a:lnSpc>
              <a:spcBef>
                <a:spcPts val="0"/>
              </a:spcBef>
              <a:buClr>
                <a:srgbClr val="002060"/>
              </a:buClr>
              <a:buFont typeface="+mj-lt"/>
              <a:buAutoNum type="arabicPeriod"/>
              <a:defRPr/>
            </a:pP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 </a:t>
            </a:r>
            <a:r>
              <a:rPr lang="ko-KR" altLang="en-US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데모라이선스 </a:t>
            </a:r>
            <a:r>
              <a:rPr lang="ko-KR" altLang="en-US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발급 및 적용</a:t>
            </a:r>
            <a:endParaRPr lang="en-US" altLang="ko-KR" sz="13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</a:endParaRPr>
          </a:p>
          <a:p>
            <a:pPr indent="-252000">
              <a:lnSpc>
                <a:spcPts val="1900"/>
              </a:lnSpc>
              <a:spcBef>
                <a:spcPts val="0"/>
              </a:spcBef>
              <a:buClr>
                <a:srgbClr val="002060"/>
              </a:buClr>
              <a:buFont typeface="+mj-lt"/>
              <a:buAutoNum type="arabicPeriod"/>
              <a:defRPr/>
            </a:pP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 JEUS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기동 및 </a:t>
            </a:r>
            <a:r>
              <a:rPr lang="ko-KR" altLang="en-US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종료</a:t>
            </a:r>
            <a:endParaRPr lang="en-US" altLang="ko-KR" sz="13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82831"/>
              </p:ext>
            </p:extLst>
          </p:nvPr>
        </p:nvGraphicFramePr>
        <p:xfrm>
          <a:off x="11143275" y="1129932"/>
          <a:ext cx="791550" cy="5216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16477"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  <a:p>
                      <a:pPr marL="228600" marR="0" indent="-228600" algn="ctr" defTabSz="914400" rtl="0" eaLnBrk="1" fontAlgn="auto" latinLnBrk="1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</a:p>
                    <a:p>
                      <a:pPr marL="228600" marR="0" indent="-228600" algn="ctr" defTabSz="914400" rtl="0" eaLnBrk="1" fontAlgn="auto" latinLnBrk="1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33</a:t>
                      </a:r>
                    </a:p>
                    <a:p>
                      <a:pPr marL="228600" marR="0" indent="-228600" algn="ctr" defTabSz="914400" rtl="0" eaLnBrk="1" fontAlgn="auto" latinLnBrk="1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0" name="직선 연결선 79"/>
          <p:cNvCxnSpPr/>
          <p:nvPr/>
        </p:nvCxnSpPr>
        <p:spPr bwMode="auto">
          <a:xfrm>
            <a:off x="6178378" y="1304787"/>
            <a:ext cx="4998708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6178378" y="1542912"/>
            <a:ext cx="4998708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6272613" y="1800087"/>
            <a:ext cx="4904473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5799438" y="2053346"/>
            <a:ext cx="5377648" cy="0"/>
          </a:xfrm>
          <a:prstGeom prst="line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6396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전 사전 작업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권장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커널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6" y="1612366"/>
            <a:ext cx="295970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Linux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권장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커널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권장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커널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62" name="Rounded Rectangle 27"/>
          <p:cNvSpPr>
            <a:spLocks noChangeArrowheads="1"/>
          </p:cNvSpPr>
          <p:nvPr/>
        </p:nvSpPr>
        <p:spPr bwMode="auto">
          <a:xfrm>
            <a:off x="6258315" y="1612365"/>
            <a:ext cx="2928414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Linux 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권장 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커널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49430"/>
              </p:ext>
            </p:extLst>
          </p:nvPr>
        </p:nvGraphicFramePr>
        <p:xfrm>
          <a:off x="6258009" y="2076573"/>
          <a:ext cx="4873053" cy="3597833"/>
        </p:xfrm>
        <a:graphic>
          <a:graphicData uri="http://schemas.openxmlformats.org/drawingml/2006/table">
            <a:tbl>
              <a:tblPr/>
              <a:tblGrid>
                <a:gridCol w="2544159"/>
                <a:gridCol w="2328894"/>
              </a:tblGrid>
              <a:tr h="4797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timeout_timewait 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</a:t>
                      </a:r>
                      <a:endParaRPr 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18122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설명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TCP/IP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닫힌 연결을 해제하고 그의 자원을 다시 사용하기 전에 경과해야 하는 시간을 판별하십시오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닫힘과 해제 사이의 이 간격을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TIME_WAIT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또는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2MSL(twice the maximum segment lifetime)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상태라고 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기간 동안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클라이언트와 서버로의 연결을 다시 여는 비용은 새 연결을 설정하는 비용보다 저렴합니다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항목의 값을 줄이면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닫힌 연결을 더 빨리 해제할 수 있어서 새 연결을 위해 더 많은 자원을 제공할 수 있습니다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중인 응용프로그램에서 빠른 해제와 새 연결의 작성이 필요하고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TIME_WAIT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있는 많은 연결로 인해 처리량이 낮은 경우 이 매개변수를 조정하십시오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보기 또는 설정 방법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 명령을 발행하여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timeout_timewait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매개변수를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초로 설정하십시오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30 &gt; /proc/sys/net/ipv4/tcp_fin_timeout</a:t>
                      </a:r>
                    </a:p>
                    <a:p>
                      <a:pPr algn="l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기본 값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75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권장 값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15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64565"/>
              </p:ext>
            </p:extLst>
          </p:nvPr>
        </p:nvGraphicFramePr>
        <p:xfrm>
          <a:off x="808986" y="2084120"/>
          <a:ext cx="4865421" cy="3607379"/>
        </p:xfrm>
        <a:graphic>
          <a:graphicData uri="http://schemas.openxmlformats.org/drawingml/2006/table">
            <a:tbl>
              <a:tblPr/>
              <a:tblGrid>
                <a:gridCol w="2707207"/>
                <a:gridCol w="2158214"/>
              </a:tblGrid>
              <a:tr h="4511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백로그</a:t>
                      </a:r>
                      <a:endParaRPr 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56220">
                <a:tc gridSpan="2">
                  <a:txBody>
                    <a:bodyPr/>
                    <a:lstStyle/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설명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 연결 요청의 높은 비율이 연결 실패가 될 때 다음 매개변수를 변경하십시오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3000 &gt; /proc/sys/net/core/netdev_max_backlog</a:t>
                      </a: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3000 &gt; /proc/sys/net/core/somaxconn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6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전 사전 작업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권장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커널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6" y="1612366"/>
            <a:ext cx="295970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Linux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권장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커널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(5)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권장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커널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(6)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62" name="Rounded Rectangle 27"/>
          <p:cNvSpPr>
            <a:spLocks noChangeArrowheads="1"/>
          </p:cNvSpPr>
          <p:nvPr/>
        </p:nvSpPr>
        <p:spPr bwMode="auto">
          <a:xfrm>
            <a:off x="6258315" y="1612365"/>
            <a:ext cx="2928414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Linux 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권장 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커널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(6)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3030"/>
              </p:ext>
            </p:extLst>
          </p:nvPr>
        </p:nvGraphicFramePr>
        <p:xfrm>
          <a:off x="6258009" y="2076573"/>
          <a:ext cx="4873053" cy="3597833"/>
        </p:xfrm>
        <a:graphic>
          <a:graphicData uri="http://schemas.openxmlformats.org/drawingml/2006/table">
            <a:tbl>
              <a:tblPr/>
              <a:tblGrid>
                <a:gridCol w="2544159"/>
                <a:gridCol w="2328894"/>
              </a:tblGrid>
              <a:tr h="4797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TCP_KEEPALIVE_PROBES</a:t>
                      </a:r>
                      <a:endParaRPr 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18122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설명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tcp_keepalive_probes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기존 연결에 대한 수신확인 되지 않은 활성화 상태 지속 메시지를 재전송하는 횟수를 결정합니다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품질이 낮을 경우 이 값을 늘려 효과적인 통신을 유지해야 할 수 있습니다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품질이 높을 경우 이 값을 줄여 상대가 손실되었는지 확인하는 데 걸리는 시간을 줄여도 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Linux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연결 중단을 결정하기 전에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수신확인 되지 않은 활성화 상태 지속 메시지를 전송하는 것이 기본값입니다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종종 값에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선택하여 손실된 상대를 더 빨리 감지합니다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보기 또는 설정 방법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다음 명령을 실행하여 값으로 설정하십시오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5 &gt; /proc/sys/net/ipv4/tcp_keepalive_probes</a:t>
                      </a:r>
                    </a:p>
                    <a:p>
                      <a:pPr algn="l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기본 값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9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권장 값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88145"/>
              </p:ext>
            </p:extLst>
          </p:nvPr>
        </p:nvGraphicFramePr>
        <p:xfrm>
          <a:off x="808986" y="2084120"/>
          <a:ext cx="4865421" cy="3607379"/>
        </p:xfrm>
        <a:graphic>
          <a:graphicData uri="http://schemas.openxmlformats.org/drawingml/2006/table">
            <a:tbl>
              <a:tblPr/>
              <a:tblGrid>
                <a:gridCol w="2707207"/>
                <a:gridCol w="2158214"/>
              </a:tblGrid>
              <a:tr h="45115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TCP_KEEPALIVE_INTERVAL</a:t>
                      </a:r>
                      <a:endParaRPr 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56220">
                <a:tc gridSpan="2">
                  <a:txBody>
                    <a:bodyPr/>
                    <a:lstStyle/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설명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tcp_keepalive_intvl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값은 상대로부터 활성화 상태 지속 응답이 수신되지 않을 경우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활성화 상태 지속 전송을 반복하는 빈도를 결정합니다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응답이 없는 연속적인 활성화 상태 지속 전송 수가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tcp_keepalive_probes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값을 초과할 경우 연결이 중단됩니다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시간이 길 것으로 예상될 경우 이 값을 늘려 오버헤드를 줄여야 할 수 있습니다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상대가 손실되었는지 확인하는 데 소비되는 시간을 줄여야 할 경우 이 값 또는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tcp_keepalive_probes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값을 줄여 보십시오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Linux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활성화 상태 지속 메시지를 재전송하기 전에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동안 활성화 상태 지속 응답을 대기하는 것이 기본값입니다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종종 값에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초를 선택하여 손실된 상대를 더 빨리 감지합니다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보기 또는 설정 방법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다음 명령을 실행하여 값으로 설정하십시오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15 &gt; /proc/sys/net/ipv4/tcp_keepalive_intvl</a:t>
                      </a:r>
                    </a:p>
                    <a:p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기본 값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75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권장 값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15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8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전 사전 작업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권장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커널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(7)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6" y="1612366"/>
            <a:ext cx="295970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Linux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권장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커널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(7)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권장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커널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(8)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62" name="Rounded Rectangle 27"/>
          <p:cNvSpPr>
            <a:spLocks noChangeArrowheads="1"/>
          </p:cNvSpPr>
          <p:nvPr/>
        </p:nvSpPr>
        <p:spPr bwMode="auto">
          <a:xfrm>
            <a:off x="6258315" y="1612365"/>
            <a:ext cx="4569206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커널파라미터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영구적으로 적용하는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36936"/>
              </p:ext>
            </p:extLst>
          </p:nvPr>
        </p:nvGraphicFramePr>
        <p:xfrm>
          <a:off x="6258009" y="2076573"/>
          <a:ext cx="4873053" cy="3638972"/>
        </p:xfrm>
        <a:graphic>
          <a:graphicData uri="http://schemas.openxmlformats.org/drawingml/2006/table">
            <a:tbl>
              <a:tblPr/>
              <a:tblGrid>
                <a:gridCol w="3424376"/>
                <a:gridCol w="1448677"/>
              </a:tblGrid>
              <a:tr h="4797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/etc/security/limits.conf 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59061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확인방법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 ulimit -a</a:t>
                      </a: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(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number of open files (-n) 65536</a:t>
                      </a: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user processes (-u) 65536</a:t>
                      </a:r>
                    </a:p>
                    <a:p>
                      <a:pPr algn="l"/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변경방법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/etc/security/limits.conf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아래의 내용을 추가합니다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5906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nofile tunning - max number of open files</a:t>
                      </a:r>
                    </a:p>
                    <a:p>
                      <a:pPr algn="l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soft nofile 65536</a:t>
                      </a: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hard nofile 65536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아래는 예제이며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tmax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사용자 계정에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nproc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값을 설정하였습니다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nproc tunning - max user processes</a:t>
                      </a: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tmax hard nproc 65536</a:t>
                      </a: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tmax soft nproc 65536</a:t>
                      </a: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82110"/>
              </p:ext>
            </p:extLst>
          </p:nvPr>
        </p:nvGraphicFramePr>
        <p:xfrm>
          <a:off x="808986" y="2084120"/>
          <a:ext cx="4865421" cy="3607379"/>
        </p:xfrm>
        <a:graphic>
          <a:graphicData uri="http://schemas.openxmlformats.org/drawingml/2006/table">
            <a:tbl>
              <a:tblPr/>
              <a:tblGrid>
                <a:gridCol w="2707207"/>
                <a:gridCol w="2158214"/>
              </a:tblGrid>
              <a:tr h="45115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TCP_ KEEPALIVE _TIME</a:t>
                      </a:r>
                      <a:endParaRPr 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56220">
                <a:tc gridSpan="2">
                  <a:txBody>
                    <a:bodyPr/>
                    <a:lstStyle/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설명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tcp_keepalive_time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대기 연결이 계속 원래 상태를 유지하는지 확인을 시도하는 빈도를 제어합니다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시간 동안 활동이 없었을 경우 활성화 상태 지속 전송이 제출됩니다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네트워크가 원래 상태를 유지하며 상대가 활성 상태일 경우 상대가 응답합니다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손실된 상대에 대해 민감하게 되려는 경우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상대가 손실되었음을 더 빨리 인식해야할 경우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값을 줄여 보십시오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오랜 기간 동안 비활성 상태를 유지하는 연결은 공통이고 손실된 상대는 공통이 아닐 경우 이 값을 늘려 오버헤드를 줄여도 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7,200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동안 대기 연결이 비활성 상태일 경우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Linux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활성화 상태 지속 메시지를 전송하는 것이 기본값입니다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종종 값에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1,200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초를 선택하여 반쯤 닫힌 연결을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분마다 감지합니다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보기 또는 설정 방법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다음 명령을 실행하여 값으로 설정하십시오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10 &gt; /proc/sys/net/ipv4/tcp_keepalive_time</a:t>
                      </a:r>
                    </a:p>
                    <a:p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기본 값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7200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권장 값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1200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전 사전 작업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권장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커널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(9)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10921"/>
              </p:ext>
            </p:extLst>
          </p:nvPr>
        </p:nvGraphicFramePr>
        <p:xfrm>
          <a:off x="808986" y="2084120"/>
          <a:ext cx="4865421" cy="3629469"/>
        </p:xfrm>
        <a:graphic>
          <a:graphicData uri="http://schemas.openxmlformats.org/drawingml/2006/table">
            <a:tbl>
              <a:tblPr/>
              <a:tblGrid>
                <a:gridCol w="2707207"/>
                <a:gridCol w="2158214"/>
              </a:tblGrid>
              <a:tr h="45115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 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커널 파라미터 튜닝 및 확인방법</a:t>
                      </a:r>
                      <a:endParaRPr 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78110">
                <a:tc gridSpan="2">
                  <a:txBody>
                    <a:bodyPr/>
                    <a:lstStyle/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설명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/etc/sysctl.conf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아래와 같이 수정한다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그리고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바로 적용하기 위해서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권한에서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sysctl -p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 실행합니다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그러면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OS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restart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하더라도 설정한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커널 파라미터 값들이 초기화되지 않습니다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적용된 내용을 확인하는 방법은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sysctl –a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 실행하면 결과값이 출력됩니다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8110">
                <a:tc gridSpan="2">
                  <a:txBody>
                    <a:bodyPr/>
                    <a:lstStyle/>
                    <a:p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#tcp tuning</a:t>
                      </a: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net.ipv4.tcp_fin_timeout = 30</a:t>
                      </a: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net.core.netdev_max_backlog = 3000</a:t>
                      </a: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net.core.somaxconn = 3000</a:t>
                      </a: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net.ipv4.tcp_keepalive_intvl = 15</a:t>
                      </a: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net.ipv4.tcp_keepalive_probes = 5</a:t>
                      </a:r>
                    </a:p>
                    <a:p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net.ipv4.tcp_keepalive_time = 1200</a:t>
                      </a:r>
                    </a:p>
                    <a:p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27"/>
          <p:cNvSpPr>
            <a:spLocks noChangeArrowheads="1"/>
          </p:cNvSpPr>
          <p:nvPr/>
        </p:nvSpPr>
        <p:spPr bwMode="auto">
          <a:xfrm>
            <a:off x="808986" y="1612366"/>
            <a:ext cx="4569206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커널파라미터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영구적으로 적용하는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3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파일 다운로드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technet.tmaxsoft.com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환경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8" y="2076575"/>
            <a:ext cx="4987130" cy="238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054514" y="2755557"/>
            <a:ext cx="425075" cy="2059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81449" y="4604951"/>
            <a:ext cx="3978875" cy="108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en-US" altLang="ko-KR" dirty="0" smtClean="0">
                <a:solidFill>
                  <a:schemeClr val="tx1"/>
                </a:solidFill>
              </a:rPr>
              <a:t>–&gt; </a:t>
            </a:r>
            <a:r>
              <a:rPr lang="ko-KR" altLang="en-US" dirty="0" smtClean="0">
                <a:solidFill>
                  <a:schemeClr val="tx1"/>
                </a:solidFill>
              </a:rPr>
              <a:t>다운로드 </a:t>
            </a:r>
            <a:r>
              <a:rPr lang="en-US" altLang="ko-KR" dirty="0" smtClean="0">
                <a:solidFill>
                  <a:schemeClr val="tx1"/>
                </a:solidFill>
              </a:rPr>
              <a:t>–&gt; </a:t>
            </a:r>
            <a:r>
              <a:rPr lang="ko-KR" altLang="en-US" dirty="0" smtClean="0">
                <a:solidFill>
                  <a:schemeClr val="tx1"/>
                </a:solidFill>
              </a:rPr>
              <a:t>제품선택 </a:t>
            </a:r>
            <a:r>
              <a:rPr lang="en-US" altLang="ko-KR" dirty="0" smtClean="0">
                <a:solidFill>
                  <a:schemeClr val="tx1"/>
                </a:solidFill>
              </a:rPr>
              <a:t>–&gt;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OS </a:t>
            </a:r>
            <a:r>
              <a:rPr lang="ko-KR" altLang="en-US" dirty="0">
                <a:solidFill>
                  <a:schemeClr val="tx1"/>
                </a:solidFill>
              </a:rPr>
              <a:t>및 </a:t>
            </a:r>
            <a:r>
              <a:rPr lang="en-US" altLang="ko-KR" dirty="0">
                <a:solidFill>
                  <a:schemeClr val="tx1"/>
                </a:solidFill>
              </a:rPr>
              <a:t>bit </a:t>
            </a:r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 smtClean="0">
                <a:solidFill>
                  <a:schemeClr val="tx1"/>
                </a:solidFill>
              </a:rPr>
              <a:t>–&gt; </a:t>
            </a:r>
            <a:r>
              <a:rPr lang="ko-KR" altLang="en-US" dirty="0">
                <a:solidFill>
                  <a:schemeClr val="tx1"/>
                </a:solidFill>
              </a:rPr>
              <a:t>다운로드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264876" y="1612366"/>
            <a:ext cx="2463724" cy="18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OS : Linux 64 bit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JDK : 1.8.0_131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JEUS : 8.0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시작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파일 실행</a:t>
            </a:r>
          </a:p>
        </p:txBody>
      </p:sp>
      <p:sp>
        <p:nvSpPr>
          <p:cNvPr id="29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sp>
        <p:nvSpPr>
          <p:cNvPr id="30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987" y="2076578"/>
            <a:ext cx="4891597" cy="921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[</a:t>
            </a:r>
            <a:r>
              <a:rPr lang="en-US" altLang="ko-KR" sz="1600" dirty="0" smtClean="0">
                <a:solidFill>
                  <a:schemeClr val="tx1"/>
                </a:solidFill>
              </a:rPr>
              <a:t>tmax@linux</a:t>
            </a:r>
            <a:r>
              <a:rPr lang="en-US" altLang="ko-KR" sz="1600" dirty="0" smtClean="0">
                <a:solidFill>
                  <a:schemeClr val="tx1"/>
                </a:solidFill>
              </a:rPr>
              <a:t>:/</a:t>
            </a:r>
            <a:r>
              <a:rPr lang="en-US" altLang="ko-KR" sz="1600" dirty="0" smtClean="0">
                <a:solidFill>
                  <a:schemeClr val="tx1"/>
                </a:solidFill>
              </a:rPr>
              <a:t>tmax</a:t>
            </a:r>
            <a:r>
              <a:rPr lang="en-US" altLang="ko-KR" sz="1600" dirty="0" smtClean="0">
                <a:solidFill>
                  <a:schemeClr val="tx1"/>
                </a:solidFill>
              </a:rPr>
              <a:t>]$</a:t>
            </a:r>
            <a:r>
              <a:rPr lang="en-US" altLang="ko-KR" sz="1600" dirty="0">
                <a:solidFill>
                  <a:schemeClr val="tx1"/>
                </a:solidFill>
              </a:rPr>
              <a:t>sh</a:t>
            </a:r>
            <a:r>
              <a:rPr lang="en-US" altLang="ko-KR" sz="1600" dirty="0">
                <a:solidFill>
                  <a:schemeClr val="tx1"/>
                </a:solidFill>
              </a:rPr>
              <a:t> jeus8_unix_generic_ko.bin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8986" y="3065422"/>
            <a:ext cx="4891597" cy="38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설치 파일을 </a:t>
            </a:r>
            <a:r>
              <a:rPr lang="ko-KR" altLang="en-US" dirty="0" smtClean="0">
                <a:solidFill>
                  <a:schemeClr val="tx1"/>
                </a:solidFill>
              </a:rPr>
              <a:t>설치 계정으로 접속 후 </a:t>
            </a:r>
            <a:r>
              <a:rPr lang="ko-KR" altLang="en-US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258316" y="2076578"/>
            <a:ext cx="4891597" cy="17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  <a:r>
              <a:rPr lang="ko-KR" altLang="en-US" sz="1200" dirty="0" smtClean="0">
                <a:solidFill>
                  <a:schemeClr val="tx1"/>
                </a:solidFill>
              </a:rPr>
              <a:t>생략</a:t>
            </a:r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de-DE" altLang="ko-KR" sz="1200" dirty="0" smtClean="0">
                <a:solidFill>
                  <a:schemeClr val="tx1"/>
                </a:solidFill>
              </a:rPr>
              <a:t>Respond to each prompt to proceed to the next step in the installation.  If you want to change something on a previous step, type 'back'.</a:t>
            </a:r>
          </a:p>
          <a:p>
            <a:r>
              <a:rPr lang="de-DE" altLang="ko-KR" sz="1200" dirty="0" smtClean="0">
                <a:solidFill>
                  <a:schemeClr val="tx1"/>
                </a:solidFill>
              </a:rPr>
              <a:t>You may cancel this installation at any time by typing 'quit'.</a:t>
            </a:r>
          </a:p>
          <a:p>
            <a:endParaRPr lang="de-DE" altLang="ko-KR" sz="1200" dirty="0" smtClean="0">
              <a:solidFill>
                <a:schemeClr val="tx1"/>
              </a:solidFill>
            </a:endParaRPr>
          </a:p>
          <a:p>
            <a:r>
              <a:rPr lang="de-DE" altLang="ko-KR" sz="1200" dirty="0" smtClean="0">
                <a:solidFill>
                  <a:schemeClr val="tx1"/>
                </a:solidFill>
              </a:rPr>
              <a:t>…</a:t>
            </a:r>
            <a:r>
              <a:rPr lang="ko-KR" altLang="en-US" sz="1200" dirty="0" smtClean="0">
                <a:solidFill>
                  <a:schemeClr val="tx1"/>
                </a:solidFill>
              </a:rPr>
              <a:t>생략</a:t>
            </a:r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</a:p>
          <a:p>
            <a:endParaRPr lang="de-DE" altLang="ko-KR" sz="1200" dirty="0" smtClean="0">
              <a:solidFill>
                <a:schemeClr val="tx1"/>
              </a:solidFill>
            </a:endParaRPr>
          </a:p>
          <a:p>
            <a:r>
              <a:rPr lang="de-DE" altLang="ko-KR" sz="1200" dirty="0" smtClean="0">
                <a:solidFill>
                  <a:srgbClr val="FF0000"/>
                </a:solidFill>
              </a:rPr>
              <a:t>PRESS &lt;ENTER&gt; TO CONTINUE  : Enter</a:t>
            </a:r>
            <a:endParaRPr lang="de-DE" altLang="ko-KR" sz="1200" dirty="0">
              <a:solidFill>
                <a:srgbClr val="FF0000"/>
              </a:solidFill>
            </a:endParaRPr>
          </a:p>
        </p:txBody>
      </p:sp>
      <p:sp>
        <p:nvSpPr>
          <p:cNvPr id="17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172414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58313" y="3975389"/>
            <a:ext cx="4891597" cy="38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설치 진행 화면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2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987" y="2076577"/>
            <a:ext cx="4891597" cy="228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r>
              <a:rPr lang="ko-KR" altLang="en-US" sz="1200" dirty="0">
                <a:solidFill>
                  <a:schemeClr val="tx1"/>
                </a:solidFill>
              </a:rPr>
              <a:t>생략</a:t>
            </a:r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This is a legal agreement between you (either an individual or an company) and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TmaxSoft</a:t>
            </a:r>
            <a:r>
              <a:rPr lang="en-US" altLang="ko-KR" sz="1200" dirty="0">
                <a:solidFill>
                  <a:schemeClr val="tx1"/>
                </a:solidFill>
              </a:rPr>
              <a:t>, Incorporated.  By opening the sealed software package and/or by using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the software, you agree to be bound by the terms of this agreement.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Grant </a:t>
            </a:r>
            <a:r>
              <a:rPr lang="en-US" altLang="ko-KR" sz="1200" dirty="0">
                <a:solidFill>
                  <a:schemeClr val="tx1"/>
                </a:solidFill>
              </a:rPr>
              <a:t>of License: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r>
              <a:rPr lang="ko-KR" altLang="en-US" sz="1200" dirty="0">
                <a:solidFill>
                  <a:schemeClr val="tx1"/>
                </a:solidFill>
              </a:rPr>
              <a:t>생략</a:t>
            </a:r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PRESS &lt;ENTER&gt; TO CONTINUE :Enter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3472" y="4469669"/>
            <a:ext cx="4891597" cy="38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라이선스</a:t>
            </a:r>
            <a:r>
              <a:rPr lang="en-US" altLang="ko-KR" dirty="0" smtClean="0">
                <a:solidFill>
                  <a:schemeClr val="tx1"/>
                </a:solidFill>
              </a:rPr>
              <a:t>, memory,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disk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권고사항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258316" y="2076578"/>
            <a:ext cx="4891597" cy="228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…</a:t>
            </a:r>
            <a:r>
              <a:rPr lang="ko-KR" altLang="en-US" sz="1050" dirty="0">
                <a:solidFill>
                  <a:schemeClr val="tx1"/>
                </a:solidFill>
              </a:rPr>
              <a:t>생략</a:t>
            </a:r>
            <a:r>
              <a:rPr lang="en-US" altLang="ko-KR" sz="1050" dirty="0" smtClean="0">
                <a:solidFill>
                  <a:schemeClr val="tx1"/>
                </a:solidFill>
              </a:rPr>
              <a:t>…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mechanism or process in place to ensure that the number of persons using the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software concurrently does not exceed the number of licenses.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2. Copyright: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… </a:t>
            </a:r>
            <a:r>
              <a:rPr lang="ko-KR" altLang="en-US" sz="1050" dirty="0">
                <a:solidFill>
                  <a:schemeClr val="tx1"/>
                </a:solidFill>
              </a:rPr>
              <a:t>생략</a:t>
            </a:r>
            <a:r>
              <a:rPr lang="en-US" altLang="ko-KR" sz="1050" dirty="0" smtClean="0">
                <a:solidFill>
                  <a:schemeClr val="tx1"/>
                </a:solidFill>
              </a:rPr>
              <a:t>…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3. Other restrictions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.. </a:t>
            </a:r>
            <a:r>
              <a:rPr lang="ko-KR" altLang="en-US" sz="1050" dirty="0">
                <a:solidFill>
                  <a:schemeClr val="tx1"/>
                </a:solidFill>
              </a:rPr>
              <a:t>생략</a:t>
            </a:r>
            <a:r>
              <a:rPr lang="en-US" altLang="ko-KR" sz="1050" dirty="0" smtClean="0">
                <a:solidFill>
                  <a:schemeClr val="tx1"/>
                </a:solidFill>
              </a:rPr>
              <a:t>…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rgbClr val="FF0000"/>
                </a:solidFill>
              </a:rPr>
              <a:t>PRESS &lt;ENTER&gt; TO CONTINUE: : Enter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DO YOU ACCEPT THE TERMS OF THIS LICENSE AGREEMENT? (Y/N): Y</a:t>
            </a:r>
          </a:p>
        </p:txBody>
      </p:sp>
      <p:sp>
        <p:nvSpPr>
          <p:cNvPr id="17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172414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58315" y="4469669"/>
            <a:ext cx="4891597" cy="38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라이선스 </a:t>
            </a:r>
            <a:r>
              <a:rPr lang="ko-KR" altLang="en-US" dirty="0">
                <a:solidFill>
                  <a:schemeClr val="tx1"/>
                </a:solidFill>
              </a:rPr>
              <a:t>별</a:t>
            </a:r>
            <a:r>
              <a:rPr lang="ko-KR" altLang="en-US" dirty="0" smtClean="0">
                <a:solidFill>
                  <a:schemeClr val="tx1"/>
                </a:solidFill>
              </a:rPr>
              <a:t> 사용자제한 </a:t>
            </a:r>
            <a:r>
              <a:rPr lang="ko-KR" altLang="en-US" dirty="0">
                <a:solidFill>
                  <a:schemeClr val="tx1"/>
                </a:solidFill>
              </a:rPr>
              <a:t>및 저작권 관련 정보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987" y="2076577"/>
            <a:ext cx="4891597" cy="277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Choose the operating system and architecture 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1)HP-UX PA-RISC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2)HP-UX Itanium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3)Solaris </a:t>
            </a:r>
            <a:r>
              <a:rPr lang="en-US" altLang="ko-KR" sz="1200" dirty="0">
                <a:solidFill>
                  <a:schemeClr val="tx1"/>
                </a:solidFill>
              </a:rPr>
              <a:t>UltraSPARC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4)Solaris x86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5)Solaris x64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6)AIX 5.x, 6.x, 7.x PowerPC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7)Linux Itanium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8)Linux x86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9)Linux x64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10)Linux PowerPC 64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Quit) Quit Installer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Choose Current System (DEFAULT: 9): 9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Enter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8988" y="4960462"/>
            <a:ext cx="4891597" cy="38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설치 </a:t>
            </a:r>
            <a:r>
              <a:rPr lang="en-US" altLang="ko-KR" dirty="0" smtClean="0">
                <a:solidFill>
                  <a:schemeClr val="tx1"/>
                </a:solidFill>
              </a:rPr>
              <a:t>Platform </a:t>
            </a:r>
            <a:r>
              <a:rPr lang="ko-KR" altLang="en-US" dirty="0" smtClean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58316" y="2076578"/>
            <a:ext cx="4891597" cy="228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Installation Folder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-------------------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Enter the installation folder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Default Install Folder: /</a:t>
            </a:r>
            <a:r>
              <a:rPr lang="en-US" altLang="ko-KR" sz="1050" dirty="0" smtClean="0">
                <a:solidFill>
                  <a:schemeClr val="tx1"/>
                </a:solidFill>
              </a:rPr>
              <a:t>home/</a:t>
            </a:r>
            <a:r>
              <a:rPr lang="en-US" altLang="ko-KR" sz="1050" dirty="0" smtClean="0">
                <a:solidFill>
                  <a:schemeClr val="tx1"/>
                </a:solidFill>
              </a:rPr>
              <a:t>tmax</a:t>
            </a:r>
            <a:r>
              <a:rPr lang="en-US" altLang="ko-KR" sz="1050" dirty="0" smtClean="0">
                <a:solidFill>
                  <a:schemeClr val="tx1"/>
                </a:solidFill>
              </a:rPr>
              <a:t>/jeus8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ENTER AN ABSOLUTE PATH, OR PRESS &lt;ENTER&gt; TO ACCEPT THE DEFAULT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Enter</a:t>
            </a:r>
          </a:p>
        </p:txBody>
      </p:sp>
      <p:sp>
        <p:nvSpPr>
          <p:cNvPr id="17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172414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58315" y="4469669"/>
            <a:ext cx="4891597" cy="38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설치 경로 선택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987" y="2076576"/>
            <a:ext cx="4891597" cy="228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ENTER AN ABSOLUTE PATH, OR PRESS &lt;ENTER&gt; TO ACCEPT THE DEFAULT : </a:t>
            </a:r>
            <a:r>
              <a:rPr lang="en-US" altLang="ko-KR" sz="900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Enter 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Please choose the Install Set to be installed by this installer.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-&gt;1- Domain Admin Server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2- Managed </a:t>
            </a:r>
            <a:r>
              <a:rPr lang="en-US" altLang="ko-KR" sz="900" dirty="0" smtClean="0">
                <a:solidFill>
                  <a:schemeClr val="tx1"/>
                </a:solidFill>
              </a:rPr>
              <a:t>Serve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ENTER THE NUMBER FOR THE INSTALL SET, OR PRESS &lt;ENTER&gt; TO ACCEPT THE DEFAULT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8986" y="4459120"/>
            <a:ext cx="4891597" cy="37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설치 타입 지정 화면 </a:t>
            </a:r>
            <a:r>
              <a:rPr lang="en-US" altLang="ko-KR" dirty="0">
                <a:solidFill>
                  <a:schemeClr val="tx1"/>
                </a:solidFill>
              </a:rPr>
              <a:t>(DAS, MS)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58316" y="2076578"/>
            <a:ext cx="4891597" cy="2830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* Production Mode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- Disables JEUS Hot Swap.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- Disables Automatic Reloading.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- Displays a warning message and recommends using a full license if a demo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license is used.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* Development Mode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- Enables JEUS Hot Swap.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- Enables Automatic Reloading.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-&gt;1- Production Mode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2- Development Mode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3- </a:t>
            </a:r>
            <a:r>
              <a:rPr lang="en-US" altLang="ko-KR" sz="1000" dirty="0" smtClean="0">
                <a:solidFill>
                  <a:schemeClr val="tx1"/>
                </a:solidFill>
              </a:rPr>
              <a:t>Cancel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ENTER THE NUMBER OF THE DESIRED CHOICE, OR PRESS &lt;ENTER&gt; TO ACCEPT THE  DEFAULT: </a:t>
            </a:r>
            <a:r>
              <a:rPr lang="en-US" altLang="ko-KR" sz="10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Enter</a:t>
            </a:r>
          </a:p>
        </p:txBody>
      </p:sp>
      <p:sp>
        <p:nvSpPr>
          <p:cNvPr id="17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172414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59004" y="5043248"/>
            <a:ext cx="4891597" cy="38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Install </a:t>
            </a:r>
            <a:r>
              <a:rPr lang="ko-KR" altLang="en-US" dirty="0">
                <a:solidFill>
                  <a:schemeClr val="tx1"/>
                </a:solidFill>
              </a:rPr>
              <a:t>모드 </a:t>
            </a:r>
            <a:r>
              <a:rPr lang="ko-KR" altLang="en-US" dirty="0" smtClean="0">
                <a:solidFill>
                  <a:schemeClr val="tx1"/>
                </a:solidFill>
              </a:rPr>
              <a:t>선택 </a:t>
            </a:r>
            <a:r>
              <a:rPr lang="en-US" altLang="ko-KR" dirty="0" smtClean="0">
                <a:solidFill>
                  <a:schemeClr val="tx1"/>
                </a:solidFill>
              </a:rPr>
              <a:t>(Windows </a:t>
            </a:r>
            <a:r>
              <a:rPr lang="ko-KR" altLang="en-US" dirty="0" smtClean="0">
                <a:solidFill>
                  <a:schemeClr val="tx1"/>
                </a:solidFill>
              </a:rPr>
              <a:t>설치 </a:t>
            </a:r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</a:rPr>
              <a:t>단계 참고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987" y="2076577"/>
            <a:ext cx="4891597" cy="1007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Enter the JDK path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Enter the JDK path (DEFAULT: </a:t>
            </a:r>
            <a:r>
              <a:rPr lang="en-US" altLang="ko-KR" sz="900" dirty="0" smtClean="0">
                <a:solidFill>
                  <a:srgbClr val="FF0000"/>
                </a:solidFill>
              </a:rPr>
              <a:t>/</a:t>
            </a:r>
            <a:r>
              <a:rPr lang="en-US" altLang="ko-KR" sz="900" dirty="0" smtClean="0">
                <a:solidFill>
                  <a:srgbClr val="FF0000"/>
                </a:solidFill>
              </a:rPr>
              <a:t>usr</a:t>
            </a:r>
            <a:r>
              <a:rPr lang="en-US" altLang="ko-KR" sz="900" dirty="0" smtClean="0">
                <a:solidFill>
                  <a:srgbClr val="FF0000"/>
                </a:solidFill>
              </a:rPr>
              <a:t>/java/jdk1.8.0_131</a:t>
            </a:r>
            <a:r>
              <a:rPr lang="en-US" altLang="ko-KR" sz="900" dirty="0" smtClean="0">
                <a:solidFill>
                  <a:schemeClr val="tx1"/>
                </a:solidFill>
              </a:rPr>
              <a:t>):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Enter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8988" y="3153219"/>
            <a:ext cx="4891597" cy="38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JDK </a:t>
            </a:r>
            <a:r>
              <a:rPr lang="ko-KR" altLang="en-US" dirty="0" smtClean="0">
                <a:solidFill>
                  <a:schemeClr val="tx1"/>
                </a:solidFill>
              </a:rPr>
              <a:t>경로 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58316" y="2076578"/>
            <a:ext cx="4891597" cy="100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----------------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Enter the Domain </a:t>
            </a:r>
            <a:r>
              <a:rPr lang="en-US" altLang="ko-KR" sz="1000" dirty="0" smtClean="0">
                <a:solidFill>
                  <a:schemeClr val="tx1"/>
                </a:solidFill>
              </a:rPr>
              <a:t>name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Enter the domain name (DEFAULT: </a:t>
            </a:r>
            <a:r>
              <a:rPr lang="en-US" altLang="ko-KR" sz="1000" dirty="0">
                <a:solidFill>
                  <a:srgbClr val="FF0000"/>
                </a:solidFill>
              </a:rPr>
              <a:t>jeus_domain</a:t>
            </a:r>
            <a:r>
              <a:rPr lang="en-US" altLang="ko-KR" sz="1000" dirty="0">
                <a:solidFill>
                  <a:schemeClr val="tx1"/>
                </a:solidFill>
              </a:rPr>
              <a:t>): </a:t>
            </a:r>
            <a:r>
              <a:rPr lang="en-US" altLang="ko-KR" sz="1000" dirty="0">
                <a:solidFill>
                  <a:srgbClr val="FF0000"/>
                </a:solidFill>
              </a:rPr>
              <a:t>Enter</a:t>
            </a:r>
          </a:p>
        </p:txBody>
      </p:sp>
      <p:sp>
        <p:nvSpPr>
          <p:cNvPr id="17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172414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58316" y="3153219"/>
            <a:ext cx="4891597" cy="38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Domain Name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설정</a:t>
            </a:r>
            <a:r>
              <a:rPr lang="en-US" altLang="ko-KR" dirty="0">
                <a:solidFill>
                  <a:schemeClr val="tx1"/>
                </a:solidFill>
              </a:rPr>
              <a:t>. (default </a:t>
            </a:r>
            <a:r>
              <a:rPr lang="en-US" altLang="ko-KR" dirty="0">
                <a:solidFill>
                  <a:schemeClr val="tx1"/>
                </a:solidFill>
              </a:rPr>
              <a:t>jeus_domain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8986" y="3688197"/>
            <a:ext cx="4891597" cy="1349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--------------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Enter the Password for the administrator account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Input Password: </a:t>
            </a:r>
            <a:r>
              <a:rPr lang="en-US" altLang="ko-KR" sz="1000" dirty="0" smtClean="0">
                <a:solidFill>
                  <a:srgbClr val="FF0000"/>
                </a:solidFill>
              </a:rPr>
              <a:t>jeusadmin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Confirm Password: </a:t>
            </a:r>
            <a:r>
              <a:rPr lang="en-US" altLang="ko-KR" sz="1000" dirty="0">
                <a:solidFill>
                  <a:srgbClr val="FF0000"/>
                </a:solidFill>
              </a:rPr>
              <a:t>jeusadmin</a:t>
            </a:r>
            <a:r>
              <a:rPr lang="en-US" altLang="ko-KR" sz="1000" dirty="0">
                <a:solidFill>
                  <a:srgbClr val="FF0000"/>
                </a:solidFill>
              </a:rPr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Enter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8986" y="5157204"/>
            <a:ext cx="4891597" cy="38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패스워드 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58315" y="3688197"/>
            <a:ext cx="4891597" cy="1349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----------------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select either </a:t>
            </a:r>
            <a:r>
              <a:rPr lang="en-US" altLang="ko-KR" sz="1000" dirty="0">
                <a:solidFill>
                  <a:schemeClr val="tx1"/>
                </a:solidFill>
              </a:rPr>
              <a:t>ssh</a:t>
            </a:r>
            <a:r>
              <a:rPr lang="en-US" altLang="ko-KR" sz="1000" dirty="0">
                <a:solidFill>
                  <a:schemeClr val="tx1"/>
                </a:solidFill>
              </a:rPr>
              <a:t> or java node manager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-&gt;1- </a:t>
            </a:r>
            <a:r>
              <a:rPr lang="en-US" altLang="ko-KR" sz="1000" dirty="0">
                <a:solidFill>
                  <a:srgbClr val="FF0000"/>
                </a:solidFill>
              </a:rPr>
              <a:t>java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2- </a:t>
            </a:r>
            <a:r>
              <a:rPr lang="en-US" altLang="ko-KR" sz="1000" dirty="0">
                <a:solidFill>
                  <a:schemeClr val="tx1"/>
                </a:solidFill>
              </a:rPr>
              <a:t>ssh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3- Cancel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ENTER THE NUMBER OF THE DESIRED CHOICE, OR PRESS &lt;ENTER&gt; TO ACCEPT THE  DEFAULT: </a:t>
            </a:r>
            <a:r>
              <a:rPr lang="en-US" altLang="ko-KR" sz="1000" dirty="0">
                <a:solidFill>
                  <a:srgbClr val="FF0000"/>
                </a:solidFill>
              </a:rPr>
              <a:t>Enter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58316" y="5138923"/>
            <a:ext cx="4891597" cy="38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Node Manager </a:t>
            </a:r>
            <a:r>
              <a:rPr lang="ko-KR" altLang="en-US" dirty="0" smtClean="0">
                <a:solidFill>
                  <a:schemeClr val="tx1"/>
                </a:solidFill>
              </a:rPr>
              <a:t>설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(default java)</a:t>
            </a:r>
          </a:p>
        </p:txBody>
      </p:sp>
    </p:spTree>
    <p:extLst>
      <p:ext uri="{BB962C8B-B14F-4D97-AF65-F5344CB8AC3E}">
        <p14:creationId xmlns:p14="http://schemas.microsoft.com/office/powerpoint/2010/main" val="42287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364692"/>
            <a:ext cx="2408083" cy="231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35" y="1596657"/>
            <a:ext cx="3461436" cy="3699243"/>
          </a:xfrm>
          <a:prstGeom prst="rect">
            <a:avLst/>
          </a:prstGeom>
        </p:spPr>
      </p:pic>
      <p:sp>
        <p:nvSpPr>
          <p:cNvPr id="7" name="Rectangle 118"/>
          <p:cNvSpPr/>
          <p:nvPr/>
        </p:nvSpPr>
        <p:spPr>
          <a:xfrm>
            <a:off x="249767" y="711202"/>
            <a:ext cx="11694584" cy="36513"/>
          </a:xfrm>
          <a:prstGeom prst="rect">
            <a:avLst/>
          </a:prstGeom>
          <a:solidFill>
            <a:srgbClr val="71DAFF"/>
          </a:solidFill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1"/>
          <p:cNvSpPr>
            <a:spLocks noChangeArrowheads="1"/>
          </p:cNvSpPr>
          <p:nvPr/>
        </p:nvSpPr>
        <p:spPr bwMode="auto">
          <a:xfrm>
            <a:off x="5382684" y="2016533"/>
            <a:ext cx="4892365" cy="13003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60958" rIns="0" bIns="6095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A50021"/>
              </a:buClr>
            </a:pPr>
            <a:r>
              <a:rPr lang="en-US" altLang="ko-KR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1. </a:t>
            </a:r>
            <a:r>
              <a:rPr lang="en-US" altLang="ko-KR" sz="3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Window </a:t>
            </a:r>
            <a:r>
              <a:rPr lang="en-US" altLang="ko-KR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OS JEUS </a:t>
            </a:r>
            <a:r>
              <a:rPr lang="ko-KR" altLang="en-US" sz="3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설치</a:t>
            </a:r>
            <a:endParaRPr lang="en-US" altLang="ko-KR" sz="3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</a:endParaRPr>
          </a:p>
          <a:p>
            <a:pPr marL="742950" lvl="1" indent="-28575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 전 사전 적업</a:t>
            </a:r>
            <a:endParaRPr lang="en-US" altLang="ko-KR" sz="1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JEUS 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install</a:t>
            </a:r>
            <a:endParaRPr lang="en-US" altLang="ko-KR" sz="17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987" y="2076577"/>
            <a:ext cx="4891597" cy="1007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------------------------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…</a:t>
            </a:r>
            <a:r>
              <a:rPr lang="ko-KR" altLang="en-US" sz="900" dirty="0">
                <a:solidFill>
                  <a:schemeClr val="tx1"/>
                </a:solidFill>
              </a:rPr>
              <a:t>생략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PRESS &lt;ENTER&gt; TO CONTINUE: </a:t>
            </a:r>
            <a:r>
              <a:rPr lang="en-US" altLang="ko-KR" sz="900" dirty="0">
                <a:solidFill>
                  <a:srgbClr val="FF0000"/>
                </a:solidFill>
              </a:rPr>
              <a:t>Enter 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rgbClr val="FF0000"/>
                </a:solidFill>
              </a:rPr>
              <a:t>인스톨시작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8988" y="3153219"/>
            <a:ext cx="4891597" cy="38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Install </a:t>
            </a:r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198967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(Install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시 발생 될 수 있는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error)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부족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disk 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부족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8988" y="2849656"/>
            <a:ext cx="4891597" cy="156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Not Enough Disk Space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---------------------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Warning!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This installation </a:t>
            </a:r>
            <a:r>
              <a:rPr lang="en-US" altLang="ko-KR" sz="900" dirty="0">
                <a:solidFill>
                  <a:srgbClr val="FF0000"/>
                </a:solidFill>
              </a:rPr>
              <a:t>requires 769.54 MB of free disk space</a:t>
            </a:r>
            <a:r>
              <a:rPr lang="en-US" altLang="ko-KR" sz="900" dirty="0">
                <a:solidFill>
                  <a:schemeClr val="tx1"/>
                </a:solidFill>
              </a:rPr>
              <a:t>, but there are only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275.95 MB available at: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/home/</a:t>
            </a:r>
            <a:r>
              <a:rPr lang="en-US" altLang="ko-KR" sz="900" dirty="0">
                <a:solidFill>
                  <a:schemeClr val="tx1"/>
                </a:solidFill>
              </a:rPr>
              <a:t>tmax</a:t>
            </a:r>
            <a:r>
              <a:rPr lang="en-US" altLang="ko-KR" sz="900" dirty="0">
                <a:solidFill>
                  <a:schemeClr val="tx1"/>
                </a:solidFill>
              </a:rPr>
              <a:t>/jeus8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Please free at least 493.59 MB to proceed with the installation.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PRESS &lt;ENTER&gt; TO RECALCULATE AVAILABLE DISK SPACE,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OR TYPE 'QUIT' TO EXIT THE INSTALLER: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8988" y="4563683"/>
            <a:ext cx="4891597" cy="103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Enter</a:t>
            </a:r>
            <a:r>
              <a:rPr lang="ko-KR" altLang="en-US" sz="1600" dirty="0">
                <a:solidFill>
                  <a:schemeClr val="tx1"/>
                </a:solidFill>
              </a:rPr>
              <a:t>를 입력하면 위와 같은 경고메시지가 지속적으로 나타난다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이럴 때는 </a:t>
            </a:r>
            <a:r>
              <a:rPr lang="en-US" altLang="ko-KR" sz="1600" dirty="0">
                <a:solidFill>
                  <a:schemeClr val="tx1"/>
                </a:solidFill>
              </a:rPr>
              <a:t>quit</a:t>
            </a:r>
            <a:r>
              <a:rPr lang="ko-KR" altLang="en-US" sz="1600" dirty="0">
                <a:solidFill>
                  <a:schemeClr val="tx1"/>
                </a:solidFill>
              </a:rPr>
              <a:t>를 이용하여 진행을 </a:t>
            </a:r>
            <a:r>
              <a:rPr lang="en-US" altLang="ko-KR" sz="1600" dirty="0">
                <a:solidFill>
                  <a:schemeClr val="tx1"/>
                </a:solidFill>
              </a:rPr>
              <a:t>stop</a:t>
            </a:r>
            <a:r>
              <a:rPr lang="ko-KR" altLang="en-US" sz="1600" dirty="0">
                <a:solidFill>
                  <a:schemeClr val="tx1"/>
                </a:solidFill>
              </a:rPr>
              <a:t>하고 </a:t>
            </a:r>
            <a:r>
              <a:rPr lang="en-US" altLang="ko-KR" sz="1600" dirty="0">
                <a:solidFill>
                  <a:schemeClr val="tx1"/>
                </a:solidFill>
              </a:rPr>
              <a:t>disk </a:t>
            </a:r>
            <a:r>
              <a:rPr lang="ko-KR" altLang="en-US" sz="1600" dirty="0">
                <a:solidFill>
                  <a:schemeClr val="tx1"/>
                </a:solidFill>
              </a:rPr>
              <a:t>용량을 확인 후 조치한다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8986" y="2076577"/>
            <a:ext cx="4891597" cy="64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Install </a:t>
            </a:r>
            <a:r>
              <a:rPr lang="ko-KR" altLang="en-US" sz="1600" dirty="0" smtClean="0">
                <a:solidFill>
                  <a:schemeClr val="tx1"/>
                </a:solidFill>
              </a:rPr>
              <a:t>시설치 경로에 임의로 </a:t>
            </a:r>
            <a:r>
              <a:rPr lang="en-US" altLang="ko-KR" sz="1600" dirty="0" smtClean="0">
                <a:solidFill>
                  <a:schemeClr val="tx1"/>
                </a:solidFill>
              </a:rPr>
              <a:t>disk </a:t>
            </a:r>
            <a:r>
              <a:rPr lang="ko-KR" altLang="en-US" sz="1600" dirty="0" smtClean="0">
                <a:solidFill>
                  <a:schemeClr val="tx1"/>
                </a:solidFill>
              </a:rPr>
              <a:t>공간을 늘린 후 </a:t>
            </a:r>
            <a:r>
              <a:rPr lang="en-US" altLang="ko-KR" sz="1600" dirty="0" smtClean="0">
                <a:solidFill>
                  <a:schemeClr val="tx1"/>
                </a:solidFill>
              </a:rPr>
              <a:t>df</a:t>
            </a:r>
            <a:r>
              <a:rPr lang="en-US" altLang="ko-KR" sz="1600" dirty="0" smtClean="0">
                <a:solidFill>
                  <a:schemeClr val="tx1"/>
                </a:solidFill>
              </a:rPr>
              <a:t> –k </a:t>
            </a:r>
            <a:r>
              <a:rPr lang="ko-KR" altLang="en-US" sz="1600" dirty="0" smtClean="0">
                <a:solidFill>
                  <a:schemeClr val="tx1"/>
                </a:solidFill>
              </a:rPr>
              <a:t>로 봤을 때 </a:t>
            </a:r>
            <a:r>
              <a:rPr lang="en-US" altLang="ko-KR" sz="1600" dirty="0" smtClean="0">
                <a:solidFill>
                  <a:srgbClr val="FF0000"/>
                </a:solidFill>
              </a:rPr>
              <a:t>97%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상태에서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test</a:t>
            </a:r>
            <a:r>
              <a:rPr lang="ko-KR" altLang="en-US" sz="1600" dirty="0" smtClean="0">
                <a:solidFill>
                  <a:schemeClr val="tx1"/>
                </a:solidFill>
              </a:rPr>
              <a:t>를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8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사용량이 높을 때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1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2470284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cpu</a:t>
            </a: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사용량이 높을 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58318" y="2849656"/>
            <a:ext cx="4891597" cy="156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Preparing to install...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Extracting the installation resources from the installer archive...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Configuring the installer for this system's environment...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Launching installer...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Preparing CONSOLE Mode Installation...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#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# There is insufficient memory for the Java Runtime Environment to continue.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# Native memory allocation (</a:t>
            </a:r>
            <a:r>
              <a:rPr lang="en-US" altLang="ko-KR" sz="900" dirty="0">
                <a:solidFill>
                  <a:schemeClr val="tx1"/>
                </a:solidFill>
              </a:rPr>
              <a:t>malloc</a:t>
            </a:r>
            <a:r>
              <a:rPr lang="en-US" altLang="ko-KR" sz="900" dirty="0">
                <a:solidFill>
                  <a:schemeClr val="tx1"/>
                </a:solidFill>
              </a:rPr>
              <a:t>) failed to allocate 91064 bytes for Chunk::new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# An error report file with more information is saved as: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# /</a:t>
            </a:r>
            <a:r>
              <a:rPr lang="en-US" altLang="ko-KR" sz="900" dirty="0">
                <a:solidFill>
                  <a:srgbClr val="FF0000"/>
                </a:solidFill>
              </a:rPr>
              <a:t>tmp</a:t>
            </a:r>
            <a:r>
              <a:rPr lang="en-US" altLang="ko-KR" sz="900" dirty="0">
                <a:solidFill>
                  <a:srgbClr val="FF0000"/>
                </a:solidFill>
              </a:rPr>
              <a:t>/install.dir.6876/hs_err_pid6876.log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[thread 2 also had an error]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258318" y="4563683"/>
            <a:ext cx="4891597" cy="103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cpu</a:t>
            </a:r>
            <a:r>
              <a:rPr lang="ko-KR" altLang="en-US" sz="1600" dirty="0">
                <a:solidFill>
                  <a:schemeClr val="tx1"/>
                </a:solidFill>
              </a:rPr>
              <a:t>의 점유율이 높아서 </a:t>
            </a:r>
            <a:r>
              <a:rPr lang="en-US" altLang="ko-KR" sz="1600" dirty="0">
                <a:solidFill>
                  <a:schemeClr val="tx1"/>
                </a:solidFill>
              </a:rPr>
              <a:t>memory </a:t>
            </a:r>
            <a:r>
              <a:rPr lang="ko-KR" altLang="en-US" sz="1600" dirty="0">
                <a:solidFill>
                  <a:schemeClr val="tx1"/>
                </a:solidFill>
              </a:rPr>
              <a:t>할당에 실패하였으며 자세한 정보를 </a:t>
            </a:r>
            <a:r>
              <a:rPr lang="en-US" altLang="ko-KR" sz="1600" dirty="0">
                <a:solidFill>
                  <a:schemeClr val="tx1"/>
                </a:solidFill>
              </a:rPr>
              <a:t>log</a:t>
            </a:r>
            <a:r>
              <a:rPr lang="ko-KR" altLang="en-US" sz="1600" dirty="0">
                <a:solidFill>
                  <a:schemeClr val="tx1"/>
                </a:solidFill>
              </a:rPr>
              <a:t>에 남겨준다</a:t>
            </a:r>
            <a:r>
              <a:rPr lang="en-US" altLang="ko-KR" sz="1600" dirty="0">
                <a:solidFill>
                  <a:schemeClr val="tx1"/>
                </a:solidFill>
              </a:rPr>
              <a:t>. (</a:t>
            </a:r>
            <a:r>
              <a:rPr lang="ko-KR" altLang="en-US" sz="1600" dirty="0">
                <a:solidFill>
                  <a:schemeClr val="tx1"/>
                </a:solidFill>
              </a:rPr>
              <a:t>예 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en-US" altLang="ko-KR" sz="1600" dirty="0">
                <a:solidFill>
                  <a:srgbClr val="FF0000"/>
                </a:solidFill>
              </a:rPr>
              <a:t>tmp</a:t>
            </a:r>
            <a:r>
              <a:rPr lang="en-US" altLang="ko-KR" sz="1600" dirty="0">
                <a:solidFill>
                  <a:srgbClr val="FF0000"/>
                </a:solidFill>
              </a:rPr>
              <a:t>/install.dir.6876/ </a:t>
            </a:r>
            <a:r>
              <a:rPr lang="ko-KR" altLang="en-US" sz="1600" dirty="0">
                <a:solidFill>
                  <a:schemeClr val="tx1"/>
                </a:solidFill>
              </a:rPr>
              <a:t>위치에 시스템 코어 파일 </a:t>
            </a:r>
            <a:r>
              <a:rPr lang="en-US" altLang="ko-KR" sz="1600" dirty="0">
                <a:solidFill>
                  <a:srgbClr val="FF0000"/>
                </a:solidFill>
              </a:rPr>
              <a:t>hs_err_pid6876.log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가 생성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58316" y="2076577"/>
            <a:ext cx="4891597" cy="64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임의로 </a:t>
            </a:r>
            <a:r>
              <a:rPr lang="en-US" altLang="ko-KR" sz="1600" dirty="0">
                <a:solidFill>
                  <a:schemeClr val="tx1"/>
                </a:solidFill>
              </a:rPr>
              <a:t>GC </a:t>
            </a:r>
            <a:r>
              <a:rPr lang="ko-KR" altLang="en-US" sz="1600" dirty="0">
                <a:solidFill>
                  <a:schemeClr val="tx1"/>
                </a:solidFill>
              </a:rPr>
              <a:t>상황을 재현한 다음 그 때 동시에 </a:t>
            </a:r>
            <a:r>
              <a:rPr lang="en-US" altLang="ko-KR" sz="1600" dirty="0">
                <a:solidFill>
                  <a:schemeClr val="tx1"/>
                </a:solidFill>
              </a:rPr>
              <a:t>install</a:t>
            </a:r>
            <a:r>
              <a:rPr lang="ko-KR" altLang="en-US" sz="1600" dirty="0">
                <a:solidFill>
                  <a:schemeClr val="tx1"/>
                </a:solidFill>
              </a:rPr>
              <a:t>을 시작한다</a:t>
            </a:r>
            <a:r>
              <a:rPr lang="en-US" altLang="ko-KR" sz="1600" dirty="0">
                <a:solidFill>
                  <a:schemeClr val="tx1"/>
                </a:solidFill>
              </a:rPr>
              <a:t>. top</a:t>
            </a:r>
            <a:r>
              <a:rPr lang="ko-KR" altLang="en-US" sz="1600" dirty="0">
                <a:solidFill>
                  <a:schemeClr val="tx1"/>
                </a:solidFill>
              </a:rPr>
              <a:t>으로 봤을 때 </a:t>
            </a:r>
            <a:r>
              <a:rPr lang="en-US" altLang="ko-KR" sz="1600" dirty="0">
                <a:solidFill>
                  <a:srgbClr val="FF0000"/>
                </a:solidFill>
              </a:rPr>
              <a:t>98%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상태 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2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(Install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시 발생 될 수 있는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error)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tmp</a:t>
            </a:r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부족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tmp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디렉터리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부족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988" y="2849656"/>
            <a:ext cx="4891597" cy="156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Preparing to install...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WARNING: /</a:t>
            </a:r>
            <a:r>
              <a:rPr lang="en-US" altLang="ko-KR" sz="900" dirty="0">
                <a:solidFill>
                  <a:schemeClr val="tx1"/>
                </a:solidFill>
              </a:rPr>
              <a:t>tmp</a:t>
            </a:r>
            <a:r>
              <a:rPr lang="en-US" altLang="ko-KR" sz="900" dirty="0">
                <a:solidFill>
                  <a:schemeClr val="tx1"/>
                </a:solidFill>
              </a:rPr>
              <a:t> does not have enough disk space!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    Attempting to use /home/</a:t>
            </a:r>
            <a:r>
              <a:rPr lang="en-US" altLang="ko-KR" sz="900" dirty="0">
                <a:solidFill>
                  <a:schemeClr val="tx1"/>
                </a:solidFill>
              </a:rPr>
              <a:t>tmax</a:t>
            </a:r>
            <a:r>
              <a:rPr lang="en-US" altLang="ko-KR" sz="900" dirty="0">
                <a:solidFill>
                  <a:schemeClr val="tx1"/>
                </a:solidFill>
              </a:rPr>
              <a:t> for install base and </a:t>
            </a:r>
            <a:r>
              <a:rPr lang="en-US" altLang="ko-KR" sz="900" dirty="0">
                <a:solidFill>
                  <a:schemeClr val="tx1"/>
                </a:solidFill>
              </a:rPr>
              <a:t>tmp</a:t>
            </a:r>
            <a:r>
              <a:rPr lang="en-US" altLang="ko-KR" sz="900" dirty="0">
                <a:solidFill>
                  <a:schemeClr val="tx1"/>
                </a:solidFill>
              </a:rPr>
              <a:t> dir.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Extracting the installation resources from the installer archive...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msgcnt</a:t>
            </a:r>
            <a:r>
              <a:rPr lang="en-US" altLang="ko-KR" sz="900" dirty="0">
                <a:solidFill>
                  <a:srgbClr val="FF0000"/>
                </a:solidFill>
              </a:rPr>
              <a:t> 66562 </a:t>
            </a:r>
            <a:r>
              <a:rPr lang="en-US" altLang="ko-KR" sz="900" dirty="0">
                <a:solidFill>
                  <a:srgbClr val="FF0000"/>
                </a:solidFill>
              </a:rPr>
              <a:t>vxfs</a:t>
            </a:r>
            <a:r>
              <a:rPr lang="en-US" altLang="ko-KR" sz="900" dirty="0">
                <a:solidFill>
                  <a:srgbClr val="FF0000"/>
                </a:solidFill>
              </a:rPr>
              <a:t>: </a:t>
            </a:r>
            <a:r>
              <a:rPr lang="en-US" altLang="ko-KR" sz="900" dirty="0">
                <a:solidFill>
                  <a:srgbClr val="FF0000"/>
                </a:solidFill>
              </a:rPr>
              <a:t>mesg</a:t>
            </a:r>
            <a:r>
              <a:rPr lang="en-US" altLang="ko-KR" sz="900" dirty="0">
                <a:solidFill>
                  <a:srgbClr val="FF0000"/>
                </a:solidFill>
              </a:rPr>
              <a:t> 001: </a:t>
            </a:r>
            <a:r>
              <a:rPr lang="en-US" altLang="ko-KR" sz="900" dirty="0">
                <a:solidFill>
                  <a:srgbClr val="FF0000"/>
                </a:solidFill>
              </a:rPr>
              <a:t>vx_nospace</a:t>
            </a:r>
            <a:r>
              <a:rPr lang="en-US" altLang="ko-KR" sz="900" dirty="0">
                <a:solidFill>
                  <a:srgbClr val="FF0000"/>
                </a:solidFill>
              </a:rPr>
              <a:t> - /dev/vg01/lvol1 file system full </a:t>
            </a:r>
            <a:r>
              <a:rPr lang="en-US" altLang="ko-KR" sz="900" dirty="0">
                <a:solidFill>
                  <a:schemeClr val="tx1"/>
                </a:solidFill>
              </a:rPr>
              <a:t>(1 block extent)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The size of the extracted files to be installed are corrupted.  Please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try to download the installer again and make sure that you download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using 'binary' mode.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Please do not attempt to install this currently downloaded copy.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8988" y="4563683"/>
            <a:ext cx="4891597" cy="103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en-US" altLang="ko-KR" sz="1600" dirty="0">
                <a:solidFill>
                  <a:schemeClr val="tx1"/>
                </a:solidFill>
              </a:rPr>
              <a:t>tmp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디렉토리의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file system </a:t>
            </a:r>
            <a:r>
              <a:rPr lang="ko-KR" altLang="en-US" sz="1600" dirty="0">
                <a:solidFill>
                  <a:schemeClr val="tx1"/>
                </a:solidFill>
              </a:rPr>
              <a:t>정보가 나오면서 </a:t>
            </a:r>
            <a:r>
              <a:rPr lang="en-US" altLang="ko-KR" sz="1600" dirty="0">
                <a:solidFill>
                  <a:schemeClr val="tx1"/>
                </a:solidFill>
              </a:rPr>
              <a:t>install</a:t>
            </a:r>
            <a:r>
              <a:rPr lang="ko-KR" altLang="en-US" sz="1600" dirty="0">
                <a:solidFill>
                  <a:schemeClr val="tx1"/>
                </a:solidFill>
              </a:rPr>
              <a:t>이 되지 않는 현상을 겪는다</a:t>
            </a:r>
            <a:r>
              <a:rPr lang="en-US" altLang="ko-KR" sz="1600" dirty="0">
                <a:solidFill>
                  <a:schemeClr val="tx1"/>
                </a:solidFill>
              </a:rPr>
              <a:t>. /</a:t>
            </a:r>
            <a:r>
              <a:rPr lang="en-US" altLang="ko-KR" sz="1600" dirty="0">
                <a:solidFill>
                  <a:schemeClr val="tx1"/>
                </a:solidFill>
              </a:rPr>
              <a:t>tmp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디렉터리는 </a:t>
            </a:r>
            <a:r>
              <a:rPr lang="ko-KR" altLang="en-US" sz="1600" dirty="0">
                <a:solidFill>
                  <a:schemeClr val="tx1"/>
                </a:solidFill>
              </a:rPr>
              <a:t>제품설치 시 생성되는 임시 파일들이 저장되므로 충분한 공간이 있어야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8986" y="2076577"/>
            <a:ext cx="4891597" cy="64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en-US" altLang="ko-KR" sz="1600" dirty="0">
                <a:solidFill>
                  <a:schemeClr val="tx1"/>
                </a:solidFill>
              </a:rPr>
              <a:t>tmp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디렉터리에 </a:t>
            </a:r>
            <a:r>
              <a:rPr lang="ko-KR" altLang="en-US" sz="1600" dirty="0">
                <a:solidFill>
                  <a:schemeClr val="tx1"/>
                </a:solidFill>
              </a:rPr>
              <a:t>임의의 파일을 </a:t>
            </a:r>
            <a:r>
              <a:rPr lang="en-US" altLang="ko-KR" sz="1600" dirty="0">
                <a:solidFill>
                  <a:schemeClr val="tx1"/>
                </a:solidFill>
              </a:rPr>
              <a:t>upload</a:t>
            </a:r>
            <a:r>
              <a:rPr lang="ko-KR" altLang="en-US" sz="1600" dirty="0">
                <a:solidFill>
                  <a:schemeClr val="tx1"/>
                </a:solidFill>
              </a:rPr>
              <a:t>하여 </a:t>
            </a:r>
            <a:r>
              <a:rPr lang="en-US" altLang="ko-KR" sz="1600" dirty="0">
                <a:solidFill>
                  <a:schemeClr val="tx1"/>
                </a:solidFill>
              </a:rPr>
              <a:t>df</a:t>
            </a:r>
            <a:r>
              <a:rPr lang="en-US" altLang="ko-KR" sz="1600" dirty="0">
                <a:solidFill>
                  <a:schemeClr val="tx1"/>
                </a:solidFill>
              </a:rPr>
              <a:t> –k </a:t>
            </a:r>
            <a:r>
              <a:rPr lang="ko-KR" altLang="en-US" sz="1600" dirty="0">
                <a:solidFill>
                  <a:schemeClr val="tx1"/>
                </a:solidFill>
              </a:rPr>
              <a:t>로 봤을 때 </a:t>
            </a:r>
            <a:r>
              <a:rPr lang="en-US" altLang="ko-KR" sz="1600" dirty="0">
                <a:solidFill>
                  <a:srgbClr val="FF0000"/>
                </a:solidFill>
              </a:rPr>
              <a:t>99%</a:t>
            </a:r>
            <a:r>
              <a:rPr lang="ko-KR" altLang="en-US" sz="1600" dirty="0">
                <a:solidFill>
                  <a:schemeClr val="tx1"/>
                </a:solidFill>
              </a:rPr>
              <a:t>일 때 </a:t>
            </a:r>
            <a:r>
              <a:rPr lang="en-US" altLang="ko-KR" sz="1600" dirty="0">
                <a:solidFill>
                  <a:schemeClr val="tx1"/>
                </a:solidFill>
              </a:rPr>
              <a:t>test </a:t>
            </a:r>
            <a:r>
              <a:rPr lang="ko-KR" altLang="en-US" sz="1600" dirty="0">
                <a:solidFill>
                  <a:schemeClr val="tx1"/>
                </a:solidFill>
              </a:rPr>
              <a:t>진행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7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tmp</a:t>
            </a:r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부족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58318" y="2939753"/>
            <a:ext cx="4891597" cy="147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en-US" altLang="ko-KR" sz="900" dirty="0" smtClean="0">
                <a:solidFill>
                  <a:schemeClr val="tx1"/>
                </a:solidFill>
              </a:rPr>
              <a:t>tmp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디렉터리 </a:t>
            </a:r>
            <a:r>
              <a:rPr lang="ko-KR" altLang="en-US" sz="900" dirty="0" smtClean="0">
                <a:solidFill>
                  <a:schemeClr val="tx1"/>
                </a:solidFill>
              </a:rPr>
              <a:t>변경 방법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$ export IATEMPDIR=/home/</a:t>
            </a:r>
            <a:r>
              <a:rPr lang="en-US" altLang="ko-KR" sz="900" dirty="0" smtClean="0">
                <a:solidFill>
                  <a:schemeClr val="tx1"/>
                </a:solidFill>
              </a:rPr>
              <a:t>tmax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en-US" altLang="ko-KR" sz="900" dirty="0" smtClean="0">
                <a:solidFill>
                  <a:schemeClr val="tx1"/>
                </a:solidFill>
              </a:rPr>
              <a:t>tmp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다시 설치 진행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$ </a:t>
            </a:r>
            <a:r>
              <a:rPr lang="en-US" altLang="ko-KR" sz="900" dirty="0">
                <a:solidFill>
                  <a:schemeClr val="tx1"/>
                </a:solidFill>
              </a:rPr>
              <a:t>sh</a:t>
            </a:r>
            <a:r>
              <a:rPr lang="en-US" altLang="ko-KR" sz="900" dirty="0">
                <a:solidFill>
                  <a:schemeClr val="tx1"/>
                </a:solidFill>
              </a:rPr>
              <a:t> jeus8_unix_generic_ko.bin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58316" y="2076577"/>
            <a:ext cx="4891597" cy="77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en-US" altLang="ko-KR" sz="1600" dirty="0">
                <a:solidFill>
                  <a:schemeClr val="tx1"/>
                </a:solidFill>
              </a:rPr>
              <a:t>tmp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디렉터리가 </a:t>
            </a:r>
            <a:r>
              <a:rPr lang="ko-KR" altLang="en-US" sz="1600" dirty="0">
                <a:solidFill>
                  <a:schemeClr val="tx1"/>
                </a:solidFill>
              </a:rPr>
              <a:t>부족하면 </a:t>
            </a:r>
            <a:r>
              <a:rPr lang="en-US" altLang="ko-KR" sz="1600" dirty="0">
                <a:solidFill>
                  <a:schemeClr val="tx1"/>
                </a:solidFill>
              </a:rPr>
              <a:t>install</a:t>
            </a:r>
            <a:r>
              <a:rPr lang="ko-KR" altLang="en-US" sz="1600" dirty="0">
                <a:solidFill>
                  <a:schemeClr val="tx1"/>
                </a:solidFill>
              </a:rPr>
              <a:t>시 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en-US" altLang="ko-KR" sz="1600" dirty="0" smtClean="0">
                <a:solidFill>
                  <a:schemeClr val="tx1"/>
                </a:solidFill>
              </a:rPr>
              <a:t>tmp</a:t>
            </a:r>
            <a:r>
              <a:rPr lang="ko-KR" altLang="en-US" sz="1600" dirty="0" smtClean="0">
                <a:solidFill>
                  <a:schemeClr val="tx1"/>
                </a:solidFill>
              </a:rPr>
              <a:t>디렉터리 </a:t>
            </a:r>
            <a:r>
              <a:rPr lang="ko-KR" altLang="en-US" sz="1600" dirty="0">
                <a:solidFill>
                  <a:schemeClr val="tx1"/>
                </a:solidFill>
              </a:rPr>
              <a:t>경로를 지정해서 다른 경로로 잡거나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담당자에게 말해서 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en-US" altLang="ko-KR" sz="1600" dirty="0">
                <a:solidFill>
                  <a:schemeClr val="tx1"/>
                </a:solidFill>
              </a:rPr>
              <a:t>tmp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디렉터리 </a:t>
            </a:r>
            <a:r>
              <a:rPr lang="en-US" altLang="ko-KR" sz="1600" dirty="0">
                <a:solidFill>
                  <a:schemeClr val="tx1"/>
                </a:solidFill>
              </a:rPr>
              <a:t>disk</a:t>
            </a:r>
            <a:r>
              <a:rPr lang="ko-KR" altLang="en-US" sz="1600" dirty="0">
                <a:solidFill>
                  <a:schemeClr val="tx1"/>
                </a:solidFill>
              </a:rPr>
              <a:t>를 확보하면 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7"/>
          <p:cNvSpPr>
            <a:spLocks noChangeArrowheads="1"/>
          </p:cNvSpPr>
          <p:nvPr/>
        </p:nvSpPr>
        <p:spPr bwMode="auto">
          <a:xfrm>
            <a:off x="6258319" y="1612366"/>
            <a:ext cx="3364246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tmp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디렉터리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부족 해결 방법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26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UNIX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계열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(Install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시 발생 될 수 있는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error)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tmp</a:t>
            </a:r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8986" y="2076577"/>
            <a:ext cx="4891597" cy="64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설치 실행 계정에 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en-US" altLang="ko-KR" sz="1600" dirty="0">
                <a:solidFill>
                  <a:schemeClr val="tx1"/>
                </a:solidFill>
              </a:rPr>
              <a:t>tmp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디렉터리에 </a:t>
            </a:r>
            <a:r>
              <a:rPr lang="ko-KR" altLang="en-US" sz="1600" dirty="0">
                <a:solidFill>
                  <a:schemeClr val="tx1"/>
                </a:solidFill>
              </a:rPr>
              <a:t>대한 권한이 없을 때 발생한다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tmp</a:t>
            </a:r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9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4210282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tmp</a:t>
            </a: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디렉터리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권한 없을 때 해결 방법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58318" y="2849656"/>
            <a:ext cx="4891597" cy="2753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en-US" altLang="ko-KR" sz="900" dirty="0">
                <a:solidFill>
                  <a:schemeClr val="tx1"/>
                </a:solidFill>
              </a:rPr>
              <a:t>tmp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디렉터리 </a:t>
            </a:r>
            <a:r>
              <a:rPr lang="ko-KR" altLang="en-US" sz="900" dirty="0" smtClean="0">
                <a:solidFill>
                  <a:schemeClr val="tx1"/>
                </a:solidFill>
              </a:rPr>
              <a:t>권한 </a:t>
            </a:r>
            <a:r>
              <a:rPr lang="ko-KR" altLang="en-US" sz="900" dirty="0">
                <a:solidFill>
                  <a:schemeClr val="tx1"/>
                </a:solidFill>
              </a:rPr>
              <a:t>변경 방법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# </a:t>
            </a:r>
            <a:r>
              <a:rPr lang="en-US" altLang="ko-KR" sz="900" dirty="0" smtClean="0">
                <a:solidFill>
                  <a:schemeClr val="tx1"/>
                </a:solidFill>
              </a:rPr>
              <a:t>chmod</a:t>
            </a:r>
            <a:r>
              <a:rPr lang="en-US" altLang="ko-KR" sz="900" dirty="0" smtClean="0">
                <a:solidFill>
                  <a:schemeClr val="tx1"/>
                </a:solidFill>
              </a:rPr>
              <a:t> 777 </a:t>
            </a:r>
            <a:r>
              <a:rPr lang="en-US" altLang="ko-KR" sz="900" dirty="0" smtClean="0">
                <a:solidFill>
                  <a:schemeClr val="tx1"/>
                </a:solidFill>
              </a:rPr>
              <a:t>tmp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en-US" altLang="ko-KR" sz="900" dirty="0">
                <a:solidFill>
                  <a:schemeClr val="tx1"/>
                </a:solidFill>
              </a:rPr>
              <a:t>tmp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디렉터리 </a:t>
            </a:r>
            <a:r>
              <a:rPr lang="ko-KR" altLang="en-US" sz="900" dirty="0">
                <a:solidFill>
                  <a:schemeClr val="tx1"/>
                </a:solidFill>
              </a:rPr>
              <a:t>변경 방법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$ export IATEMPDIR=/home/</a:t>
            </a:r>
            <a:r>
              <a:rPr lang="en-US" altLang="ko-KR" sz="900" dirty="0">
                <a:solidFill>
                  <a:schemeClr val="tx1"/>
                </a:solidFill>
              </a:rPr>
              <a:t>tmax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en-US" altLang="ko-KR" sz="900" dirty="0">
                <a:solidFill>
                  <a:schemeClr val="tx1"/>
                </a:solidFill>
              </a:rPr>
              <a:t>tmp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다시 설치 진행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$ </a:t>
            </a:r>
            <a:r>
              <a:rPr lang="en-US" altLang="ko-KR" sz="900" dirty="0">
                <a:solidFill>
                  <a:schemeClr val="tx1"/>
                </a:solidFill>
              </a:rPr>
              <a:t>sh</a:t>
            </a:r>
            <a:r>
              <a:rPr lang="en-US" altLang="ko-KR" sz="900" dirty="0">
                <a:solidFill>
                  <a:schemeClr val="tx1"/>
                </a:solidFill>
              </a:rPr>
              <a:t> jeus8_unix_generic_ko.bin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58316" y="2076577"/>
            <a:ext cx="4891597" cy="64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설치 실행 계정에 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en-US" altLang="ko-KR" sz="1600" dirty="0">
                <a:solidFill>
                  <a:schemeClr val="tx1"/>
                </a:solidFill>
              </a:rPr>
              <a:t>tmp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디렉터리에 </a:t>
            </a:r>
            <a:r>
              <a:rPr lang="ko-KR" altLang="en-US" sz="1600" dirty="0" smtClean="0">
                <a:solidFill>
                  <a:schemeClr val="tx1"/>
                </a:solidFill>
              </a:rPr>
              <a:t>대한 권한을 변경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en-US" altLang="ko-KR" sz="1600" dirty="0" smtClean="0">
                <a:solidFill>
                  <a:schemeClr val="tx1"/>
                </a:solidFill>
              </a:rPr>
              <a:t>tmp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경로를 변경하여 진행한다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Rounded Rectangle 27"/>
          <p:cNvSpPr>
            <a:spLocks noChangeArrowheads="1"/>
          </p:cNvSpPr>
          <p:nvPr/>
        </p:nvSpPr>
        <p:spPr bwMode="auto">
          <a:xfrm>
            <a:off x="808988" y="1612365"/>
            <a:ext cx="2962596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tmp</a:t>
            </a: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디렉터리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권한 없을 때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8985" y="2836471"/>
            <a:ext cx="4891597" cy="2753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Preparing to install...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The temporary install directory: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     /</a:t>
            </a:r>
            <a:r>
              <a:rPr lang="en-US" altLang="ko-KR" sz="900" dirty="0">
                <a:solidFill>
                  <a:srgbClr val="FF0000"/>
                </a:solidFill>
              </a:rPr>
              <a:t>tmp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does not exist or you do not have permission to write to it.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Please set the IATEMPDIR environment variable to a </a:t>
            </a:r>
            <a:r>
              <a:rPr lang="en-US" altLang="ko-KR" sz="900" dirty="0" smtClean="0">
                <a:solidFill>
                  <a:schemeClr val="tx1"/>
                </a:solidFill>
              </a:rPr>
              <a:t>directory to </a:t>
            </a:r>
            <a:r>
              <a:rPr lang="en-US" altLang="ko-KR" sz="900" dirty="0">
                <a:solidFill>
                  <a:schemeClr val="tx1"/>
                </a:solidFill>
              </a:rPr>
              <a:t>which you have the permission.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To set the variable enter one of the </a:t>
            </a:r>
            <a:r>
              <a:rPr lang="en-US" altLang="ko-KR" sz="900" dirty="0" smtClean="0">
                <a:solidFill>
                  <a:schemeClr val="tx1"/>
                </a:solidFill>
              </a:rPr>
              <a:t>following commands </a:t>
            </a:r>
            <a:r>
              <a:rPr lang="en-US" altLang="ko-KR" sz="900" dirty="0">
                <a:solidFill>
                  <a:schemeClr val="tx1"/>
                </a:solidFill>
              </a:rPr>
              <a:t>at the UNIX command line prompt before running </a:t>
            </a:r>
            <a:r>
              <a:rPr lang="en-US" altLang="ko-KR" sz="900" dirty="0" smtClean="0">
                <a:solidFill>
                  <a:schemeClr val="tx1"/>
                </a:solidFill>
              </a:rPr>
              <a:t>this installer </a:t>
            </a:r>
            <a:r>
              <a:rPr lang="en-US" altLang="ko-KR" sz="900" dirty="0">
                <a:solidFill>
                  <a:schemeClr val="tx1"/>
                </a:solidFill>
              </a:rPr>
              <a:t>again: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 </a:t>
            </a:r>
            <a:r>
              <a:rPr lang="en-US" altLang="ko-KR" sz="900" dirty="0">
                <a:solidFill>
                  <a:schemeClr val="tx1"/>
                </a:solidFill>
              </a:rPr>
              <a:t>for Bourne shell (</a:t>
            </a:r>
            <a:r>
              <a:rPr lang="en-US" altLang="ko-KR" sz="900" dirty="0">
                <a:solidFill>
                  <a:schemeClr val="tx1"/>
                </a:solidFill>
              </a:rPr>
              <a:t>sh</a:t>
            </a:r>
            <a:r>
              <a:rPr lang="en-US" altLang="ko-KR" sz="900" dirty="0">
                <a:solidFill>
                  <a:schemeClr val="tx1"/>
                </a:solidFill>
              </a:rPr>
              <a:t>), </a:t>
            </a:r>
            <a:r>
              <a:rPr lang="en-US" altLang="ko-KR" sz="900" dirty="0">
                <a:solidFill>
                  <a:schemeClr val="tx1"/>
                </a:solidFill>
              </a:rPr>
              <a:t>ksh</a:t>
            </a:r>
            <a:r>
              <a:rPr lang="en-US" altLang="ko-KR" sz="900" dirty="0">
                <a:solidFill>
                  <a:schemeClr val="tx1"/>
                </a:solidFill>
              </a:rPr>
              <a:t>, bash and </a:t>
            </a:r>
            <a:r>
              <a:rPr lang="en-US" altLang="ko-KR" sz="900" dirty="0">
                <a:solidFill>
                  <a:schemeClr val="tx1"/>
                </a:solidFill>
              </a:rPr>
              <a:t>zsh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    </a:t>
            </a:r>
            <a:r>
              <a:rPr lang="en-US" altLang="ko-KR" sz="900" dirty="0">
                <a:solidFill>
                  <a:schemeClr val="tx1"/>
                </a:solidFill>
              </a:rPr>
              <a:t>$ IATEMPDIR=/your/temp/space/directory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 $ export IATEMPDIR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- </a:t>
            </a:r>
            <a:r>
              <a:rPr lang="en-US" altLang="ko-KR" sz="900" dirty="0">
                <a:solidFill>
                  <a:schemeClr val="tx1"/>
                </a:solidFill>
              </a:rPr>
              <a:t>for C shell (</a:t>
            </a:r>
            <a:r>
              <a:rPr lang="en-US" altLang="ko-KR" sz="900" dirty="0">
                <a:solidFill>
                  <a:schemeClr val="tx1"/>
                </a:solidFill>
              </a:rPr>
              <a:t>csh</a:t>
            </a:r>
            <a:r>
              <a:rPr lang="en-US" altLang="ko-KR" sz="900" dirty="0">
                <a:solidFill>
                  <a:schemeClr val="tx1"/>
                </a:solidFill>
              </a:rPr>
              <a:t>) and </a:t>
            </a:r>
            <a:r>
              <a:rPr lang="en-US" altLang="ko-KR" sz="900" dirty="0">
                <a:solidFill>
                  <a:schemeClr val="tx1"/>
                </a:solidFill>
              </a:rPr>
              <a:t>tcsh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    </a:t>
            </a:r>
            <a:r>
              <a:rPr lang="en-US" altLang="ko-KR" sz="900" dirty="0">
                <a:solidFill>
                  <a:schemeClr val="tx1"/>
                </a:solidFill>
              </a:rPr>
              <a:t>$ </a:t>
            </a:r>
            <a:r>
              <a:rPr lang="en-US" altLang="ko-KR" sz="900" dirty="0">
                <a:solidFill>
                  <a:schemeClr val="tx1"/>
                </a:solidFill>
              </a:rPr>
              <a:t>setenv</a:t>
            </a:r>
            <a:r>
              <a:rPr lang="en-US" altLang="ko-KR" sz="900" dirty="0">
                <a:solidFill>
                  <a:schemeClr val="tx1"/>
                </a:solidFill>
              </a:rPr>
              <a:t> IATEMPDIR /your/temp/space/directory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Extracting the installation resources from the installer archive...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cksum</a:t>
            </a:r>
            <a:r>
              <a:rPr lang="en-US" altLang="ko-KR" sz="900" dirty="0">
                <a:solidFill>
                  <a:schemeClr val="tx1"/>
                </a:solidFill>
              </a:rPr>
              <a:t>: /</a:t>
            </a:r>
            <a:r>
              <a:rPr lang="en-US" altLang="ko-KR" sz="900" dirty="0">
                <a:solidFill>
                  <a:schemeClr val="tx1"/>
                </a:solidFill>
              </a:rPr>
              <a:t>tmp</a:t>
            </a:r>
            <a:r>
              <a:rPr lang="en-US" altLang="ko-KR" sz="900" dirty="0">
                <a:solidFill>
                  <a:schemeClr val="tx1"/>
                </a:solidFill>
              </a:rPr>
              <a:t>/install.dir.19291/</a:t>
            </a:r>
            <a:r>
              <a:rPr lang="en-US" altLang="ko-KR" sz="900" dirty="0">
                <a:solidFill>
                  <a:schemeClr val="tx1"/>
                </a:solidFill>
              </a:rPr>
              <a:t>InstallerData</a:t>
            </a:r>
            <a:r>
              <a:rPr lang="en-US" altLang="ko-KR" sz="900" dirty="0">
                <a:solidFill>
                  <a:schemeClr val="tx1"/>
                </a:solidFill>
              </a:rPr>
              <a:t>/installer.zip: No such file or directory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The size of the extracted files to be installed are corrupted.  </a:t>
            </a:r>
            <a:r>
              <a:rPr lang="en-US" altLang="ko-KR" sz="900" dirty="0" smtClean="0">
                <a:solidFill>
                  <a:schemeClr val="tx1"/>
                </a:solidFill>
              </a:rPr>
              <a:t>Please try </a:t>
            </a:r>
            <a:r>
              <a:rPr lang="en-US" altLang="ko-KR" sz="900" dirty="0">
                <a:solidFill>
                  <a:schemeClr val="tx1"/>
                </a:solidFill>
              </a:rPr>
              <a:t>to download the installer again and make sure that you </a:t>
            </a:r>
            <a:r>
              <a:rPr lang="en-US" altLang="ko-KR" sz="900" dirty="0" smtClean="0">
                <a:solidFill>
                  <a:schemeClr val="tx1"/>
                </a:solidFill>
              </a:rPr>
              <a:t>download using </a:t>
            </a:r>
            <a:r>
              <a:rPr lang="en-US" altLang="ko-KR" sz="900" dirty="0">
                <a:solidFill>
                  <a:schemeClr val="tx1"/>
                </a:solidFill>
              </a:rPr>
              <a:t>'binary' mode.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Please do not attempt to install this currently downloaded copy.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364692"/>
            <a:ext cx="2408083" cy="231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35" y="1596657"/>
            <a:ext cx="3461436" cy="3699243"/>
          </a:xfrm>
          <a:prstGeom prst="rect">
            <a:avLst/>
          </a:prstGeom>
        </p:spPr>
      </p:pic>
      <p:sp>
        <p:nvSpPr>
          <p:cNvPr id="7" name="Rectangle 118"/>
          <p:cNvSpPr/>
          <p:nvPr/>
        </p:nvSpPr>
        <p:spPr>
          <a:xfrm>
            <a:off x="249767" y="711202"/>
            <a:ext cx="11694584" cy="36513"/>
          </a:xfrm>
          <a:prstGeom prst="rect">
            <a:avLst/>
          </a:prstGeom>
          <a:solidFill>
            <a:srgbClr val="71DAFF"/>
          </a:solidFill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1"/>
          <p:cNvSpPr>
            <a:spLocks noChangeArrowheads="1"/>
          </p:cNvSpPr>
          <p:nvPr/>
        </p:nvSpPr>
        <p:spPr bwMode="auto">
          <a:xfrm>
            <a:off x="5382684" y="2016533"/>
            <a:ext cx="5408884" cy="13003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60958" rIns="0" bIns="6095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A50021"/>
              </a:buClr>
            </a:pPr>
            <a:r>
              <a:rPr lang="en-US" altLang="ko-KR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3. </a:t>
            </a:r>
            <a:r>
              <a:rPr lang="ko-KR" altLang="en-US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데모라이선스 발급 및 적용</a:t>
            </a:r>
            <a:endParaRPr lang="en-US" altLang="ko-KR" sz="3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</a:endParaRPr>
          </a:p>
          <a:p>
            <a:pPr marL="742950" lvl="1" indent="-28575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데모라이선스 발급</a:t>
            </a:r>
            <a:endParaRPr lang="en-US" altLang="ko-KR" sz="17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데모라이선스 적용</a:t>
            </a:r>
            <a:endParaRPr lang="en-US" altLang="ko-KR" sz="1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데모라이선스 발급 및 적용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발급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데모라이선스 신청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technet.tmaxsoft.com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데모라이선스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8" y="2076575"/>
            <a:ext cx="4987130" cy="238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4435249" y="3926330"/>
            <a:ext cx="1360869" cy="53033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08988" y="4604951"/>
            <a:ext cx="4916694" cy="108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홈페이지 접속 </a:t>
            </a:r>
            <a:r>
              <a:rPr lang="en-US" altLang="ko-KR" dirty="0" smtClean="0">
                <a:solidFill>
                  <a:schemeClr val="tx1"/>
                </a:solidFill>
              </a:rPr>
              <a:t>–&gt; </a:t>
            </a:r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회원가입 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–&gt; </a:t>
            </a:r>
            <a:r>
              <a:rPr lang="ko-KR" altLang="en-US" dirty="0" smtClean="0">
                <a:solidFill>
                  <a:schemeClr val="tx1"/>
                </a:solidFill>
              </a:rPr>
              <a:t>데모라이선스 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6" y="2076575"/>
            <a:ext cx="3166075" cy="2982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277458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데모라이선스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발급 신청</a:t>
            </a:r>
            <a:endParaRPr lang="en-US" altLang="ko-KR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58316" y="5148648"/>
            <a:ext cx="4902491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JEUS Version -&gt; $ </a:t>
            </a:r>
            <a:r>
              <a:rPr lang="en-US" altLang="ko-KR" dirty="0">
                <a:solidFill>
                  <a:schemeClr val="tx1"/>
                </a:solidFill>
              </a:rPr>
              <a:t>jeusadmin</a:t>
            </a:r>
            <a:r>
              <a:rPr lang="en-US" altLang="ko-KR" dirty="0">
                <a:solidFill>
                  <a:schemeClr val="tx1"/>
                </a:solidFill>
              </a:rPr>
              <a:t> -version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Host </a:t>
            </a:r>
            <a:r>
              <a:rPr lang="en-US" altLang="ko-KR" dirty="0" smtClean="0">
                <a:solidFill>
                  <a:schemeClr val="tx1"/>
                </a:solidFill>
              </a:rPr>
              <a:t>Name -&gt; $ hostname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3470" y="4745302"/>
            <a:ext cx="706310" cy="26516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522808" y="2076575"/>
            <a:ext cx="1637999" cy="298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>(JEUS) -&gt; </a:t>
            </a:r>
            <a:r>
              <a:rPr lang="en-US" altLang="ko-KR" dirty="0" smtClean="0">
                <a:solidFill>
                  <a:schemeClr val="tx1"/>
                </a:solidFill>
              </a:rPr>
              <a:t>Version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>
                <a:solidFill>
                  <a:schemeClr val="tx1"/>
                </a:solidFill>
              </a:rPr>
              <a:t>5Fix#19 or Later)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발급 </a:t>
            </a:r>
            <a:r>
              <a:rPr lang="ko-KR" altLang="en-US" dirty="0">
                <a:solidFill>
                  <a:schemeClr val="tx1"/>
                </a:solidFill>
              </a:rPr>
              <a:t>유형</a:t>
            </a:r>
            <a:r>
              <a:rPr lang="en-US" altLang="ko-KR" dirty="0">
                <a:solidFill>
                  <a:schemeClr val="tx1"/>
                </a:solidFill>
              </a:rPr>
              <a:t>(Demo)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en-US" altLang="ko-KR" dirty="0">
                <a:solidFill>
                  <a:schemeClr val="tx1"/>
                </a:solidFill>
              </a:rPr>
              <a:t>Host Name -&gt; </a:t>
            </a:r>
            <a:r>
              <a:rPr lang="ko-KR" altLang="en-US" dirty="0" smtClean="0">
                <a:solidFill>
                  <a:schemeClr val="tx1"/>
                </a:solidFill>
              </a:rPr>
              <a:t>사용목적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</a:rPr>
              <a:t>제출하기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4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데모라이선스 발급 및 적용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발급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데모라이선스 유형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데모라이선스 유형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8989" y="3641125"/>
            <a:ext cx="4934054" cy="205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발급 유형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Demo : 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사용자가 무제한으로 접속이 가능하나</a:t>
            </a:r>
            <a:r>
              <a:rPr lang="en-US" altLang="ko-KR" sz="1600" dirty="0" smtClean="0">
                <a:solidFill>
                  <a:schemeClr val="tx1"/>
                </a:solidFill>
              </a:rPr>
              <a:t>, 2</a:t>
            </a:r>
            <a:r>
              <a:rPr lang="ko-KR" altLang="en-US" sz="1600" dirty="0" smtClean="0">
                <a:solidFill>
                  <a:schemeClr val="tx1"/>
                </a:solidFill>
              </a:rPr>
              <a:t>개월의 유효기간을 가짐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Trial : 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사용자가 접속이 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</a:rPr>
              <a:t>명으로 제한되나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무제한의 유효기간을 가짐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9" y="2076575"/>
            <a:ext cx="4934054" cy="146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866405" y="2068029"/>
            <a:ext cx="483546" cy="146138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JEUS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라이선스 정책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9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277458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JEUS 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라이선스 정책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58316" y="2068030"/>
            <a:ext cx="4902491" cy="362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1400" dirty="0">
                <a:solidFill>
                  <a:schemeClr val="tx1"/>
                </a:solidFill>
              </a:rPr>
              <a:t> JEUS</a:t>
            </a:r>
            <a:r>
              <a:rPr lang="ko-KR" altLang="en-US" sz="1400" dirty="0">
                <a:solidFill>
                  <a:schemeClr val="tx1"/>
                </a:solidFill>
              </a:rPr>
              <a:t>를 사용하기 위해서는 </a:t>
            </a:r>
            <a:r>
              <a:rPr lang="en-US" altLang="ko-KR" sz="1400" dirty="0">
                <a:solidFill>
                  <a:schemeClr val="tx1"/>
                </a:solidFill>
              </a:rPr>
              <a:t>TmaxSoft</a:t>
            </a:r>
            <a:r>
              <a:rPr lang="ko-KR" altLang="en-US" sz="1400" dirty="0">
                <a:solidFill>
                  <a:schemeClr val="tx1"/>
                </a:solidFill>
              </a:rPr>
              <a:t>에서 발급하는 라이선스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키</a:t>
            </a:r>
            <a:r>
              <a:rPr lang="en-US" altLang="ko-KR" sz="1400" dirty="0">
                <a:solidFill>
                  <a:schemeClr val="tx1"/>
                </a:solidFill>
              </a:rPr>
              <a:t>(License-Key) </a:t>
            </a:r>
            <a:r>
              <a:rPr lang="ko-KR" altLang="en-US" sz="1400" dirty="0">
                <a:solidFill>
                  <a:schemeClr val="tx1"/>
                </a:solidFill>
              </a:rPr>
              <a:t>파일이 있어야 한다</a:t>
            </a:r>
            <a:r>
              <a:rPr lang="en-US" altLang="ko-KR" sz="1400" dirty="0">
                <a:solidFill>
                  <a:schemeClr val="tx1"/>
                </a:solidFill>
              </a:rPr>
              <a:t>. Installer</a:t>
            </a:r>
            <a:r>
              <a:rPr lang="ko-KR" altLang="en-US" sz="1400" dirty="0">
                <a:solidFill>
                  <a:schemeClr val="tx1"/>
                </a:solidFill>
              </a:rPr>
              <a:t>로 설치한 </a:t>
            </a:r>
            <a:r>
              <a:rPr lang="en-US" altLang="ko-KR" sz="1400" dirty="0">
                <a:solidFill>
                  <a:schemeClr val="tx1"/>
                </a:solidFill>
              </a:rPr>
              <a:t>JEUS</a:t>
            </a:r>
            <a:r>
              <a:rPr lang="ko-KR" altLang="en-US" sz="1400" dirty="0">
                <a:solidFill>
                  <a:schemeClr val="tx1"/>
                </a:solidFill>
              </a:rPr>
              <a:t>에는 기본적으로 </a:t>
            </a:r>
            <a:r>
              <a:rPr lang="ko-KR" altLang="en-US" sz="1400" dirty="0">
                <a:solidFill>
                  <a:schemeClr val="tx1"/>
                </a:solidFill>
              </a:rPr>
              <a:t>트라이얼</a:t>
            </a:r>
            <a:r>
              <a:rPr lang="ko-KR" altLang="en-US" sz="1400" dirty="0">
                <a:solidFill>
                  <a:schemeClr val="tx1"/>
                </a:solidFill>
              </a:rPr>
              <a:t> 라이선스</a:t>
            </a:r>
            <a:r>
              <a:rPr lang="en-US" altLang="ko-KR" sz="1400" dirty="0">
                <a:solidFill>
                  <a:schemeClr val="tx1"/>
                </a:solidFill>
              </a:rPr>
              <a:t>(Trial License)</a:t>
            </a:r>
            <a:r>
              <a:rPr lang="ko-KR" altLang="en-US" sz="1400" dirty="0">
                <a:solidFill>
                  <a:schemeClr val="tx1"/>
                </a:solidFill>
              </a:rPr>
              <a:t>가 포함되어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라이선스 파일은 </a:t>
            </a:r>
            <a:r>
              <a:rPr lang="en-US" altLang="ko-KR" sz="1400" dirty="0">
                <a:solidFill>
                  <a:schemeClr val="tx1"/>
                </a:solidFill>
              </a:rPr>
              <a:t>JEUS_HOME\license</a:t>
            </a:r>
            <a:r>
              <a:rPr lang="ko-KR" altLang="en-US" sz="1400" dirty="0">
                <a:solidFill>
                  <a:schemeClr val="tx1"/>
                </a:solidFill>
              </a:rPr>
              <a:t>에 ‘</a:t>
            </a:r>
            <a:r>
              <a:rPr lang="en-US" altLang="ko-KR" sz="1400" dirty="0">
                <a:solidFill>
                  <a:schemeClr val="tx1"/>
                </a:solidFill>
              </a:rPr>
              <a:t>license’</a:t>
            </a:r>
            <a:r>
              <a:rPr lang="ko-KR" altLang="en-US" sz="1400" dirty="0">
                <a:solidFill>
                  <a:schemeClr val="tx1"/>
                </a:solidFill>
              </a:rPr>
              <a:t>라는 파일로 존재한다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라이선스의 </a:t>
            </a:r>
            <a:r>
              <a:rPr lang="ko-KR" altLang="en-US" sz="1400" dirty="0">
                <a:solidFill>
                  <a:schemeClr val="tx1"/>
                </a:solidFill>
              </a:rPr>
              <a:t>에디션에는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Standard, Enterprise </a:t>
            </a:r>
            <a:r>
              <a:rPr lang="ko-KR" altLang="en-US" sz="1400" dirty="0">
                <a:solidFill>
                  <a:schemeClr val="tx1"/>
                </a:solidFill>
              </a:rPr>
              <a:t>라이선스가 있으며 기능 및 사용 기한에 차이가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라이선스를 </a:t>
            </a:r>
            <a:r>
              <a:rPr lang="ko-KR" altLang="en-US" sz="1400" dirty="0">
                <a:solidFill>
                  <a:schemeClr val="tx1"/>
                </a:solidFill>
              </a:rPr>
              <a:t>업그레이드하거나 정식 라이선스를 취득하기 위해서는 </a:t>
            </a:r>
            <a:r>
              <a:rPr lang="en-US" altLang="ko-KR" sz="1400" dirty="0">
                <a:solidFill>
                  <a:schemeClr val="tx1"/>
                </a:solidFill>
              </a:rPr>
              <a:t>TmaxSoft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영업대표</a:t>
            </a:r>
            <a:r>
              <a:rPr lang="en-US" altLang="ko-KR" sz="1400" dirty="0">
                <a:solidFill>
                  <a:schemeClr val="tx1"/>
                </a:solidFill>
              </a:rPr>
              <a:t>(Sales Representative)</a:t>
            </a:r>
            <a:r>
              <a:rPr lang="ko-KR" altLang="en-US" sz="1400" dirty="0">
                <a:solidFill>
                  <a:schemeClr val="tx1"/>
                </a:solidFill>
              </a:rPr>
              <a:t>를 통하거나 직접 </a:t>
            </a:r>
            <a:r>
              <a:rPr lang="en-US" altLang="ko-KR" sz="1400" dirty="0">
                <a:solidFill>
                  <a:schemeClr val="tx1"/>
                </a:solidFill>
              </a:rPr>
              <a:t>TmaxSoft</a:t>
            </a:r>
            <a:r>
              <a:rPr lang="ko-KR" altLang="en-US" sz="1400" dirty="0">
                <a:solidFill>
                  <a:schemeClr val="tx1"/>
                </a:solidFill>
              </a:rPr>
              <a:t>에 문의해야 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라이선스 파일을 사용하기 위해서는 </a:t>
            </a:r>
            <a:r>
              <a:rPr lang="en-US" altLang="ko-KR" sz="1400" dirty="0">
                <a:solidFill>
                  <a:schemeClr val="tx1"/>
                </a:solidFill>
              </a:rPr>
              <a:t>JEUS_HOME\license </a:t>
            </a:r>
            <a:r>
              <a:rPr lang="ko-KR" altLang="en-US" sz="1400" dirty="0">
                <a:solidFill>
                  <a:schemeClr val="tx1"/>
                </a:solidFill>
              </a:rPr>
              <a:t>디렉터리 아래에 라이선스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키</a:t>
            </a:r>
            <a:r>
              <a:rPr lang="en-US" altLang="ko-KR" sz="1400" dirty="0">
                <a:solidFill>
                  <a:schemeClr val="tx1"/>
                </a:solidFill>
              </a:rPr>
              <a:t>(License-Key) </a:t>
            </a:r>
            <a:r>
              <a:rPr lang="ko-KR" altLang="en-US" sz="1400" dirty="0">
                <a:solidFill>
                  <a:schemeClr val="tx1"/>
                </a:solidFill>
              </a:rPr>
              <a:t>파일을 </a:t>
            </a:r>
            <a:r>
              <a:rPr lang="en-US" altLang="ko-KR" sz="1400" dirty="0">
                <a:solidFill>
                  <a:schemeClr val="tx1"/>
                </a:solidFill>
              </a:rPr>
              <a:t>license</a:t>
            </a:r>
            <a:r>
              <a:rPr lang="ko-KR" altLang="en-US" sz="1400" dirty="0">
                <a:solidFill>
                  <a:schemeClr val="tx1"/>
                </a:solidFill>
              </a:rPr>
              <a:t>라는 이름으로 복사한다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8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데모라이선스 발급 및 적용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적용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데모라이선스 적용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데모라이선스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6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데모라이선스 적용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9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277458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데모라이선스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14007"/>
              </p:ext>
            </p:extLst>
          </p:nvPr>
        </p:nvGraphicFramePr>
        <p:xfrm>
          <a:off x="808990" y="2068030"/>
          <a:ext cx="4865417" cy="364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829"/>
                <a:gridCol w="1657884"/>
                <a:gridCol w="1717704"/>
              </a:tblGrid>
              <a:tr h="221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UNIX/Linux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215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1.License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디렉터리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JEUS_HOME/license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JEUS_HOME\license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License Backup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 license license.old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 license license.old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4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license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적용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FTP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license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license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디렉터리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FTP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이용하여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license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디렉터리로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1695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License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확인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(Demo License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days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DUE-DAY </a:t>
                      </a:r>
                    </a:p>
                    <a:p>
                      <a:pPr algn="l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정식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License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- 1.Prompt&gt;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jeusadmin –licensedue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Unlimited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- 2.Prompt&gt;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jeusadmin –licenseinfo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======== JEUS LICENSE INFORMATION =======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 EDITION :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XXXXXX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 Name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 ISSUE-DAY :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20XX/XX/XX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 CPU :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 HOST-NAME :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 LICENSE SEQNO :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XXX-XXXX-XXX-XXXX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====================================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73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CPU :  </a:t>
                      </a:r>
                      <a:r>
                        <a:rPr lang="ko-KR" altLang="en-US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</a:t>
                      </a: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 </a:t>
                      </a:r>
                      <a:r>
                        <a:rPr lang="ko-KR" altLang="en-US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정보와 동일한지 확인</a:t>
                      </a:r>
                      <a:endParaRPr lang="en-US" altLang="ko-KR" sz="900" baseline="0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HOST-NAME :  </a:t>
                      </a:r>
                      <a:r>
                        <a:rPr lang="ko-KR" altLang="en-US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서버의 </a:t>
                      </a: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hostname </a:t>
                      </a:r>
                      <a:r>
                        <a:rPr lang="ko-KR" altLang="en-US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값과 동일한지 확인</a:t>
                      </a:r>
                      <a:endParaRPr lang="en-US" altLang="ko-KR" sz="900" baseline="0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22338"/>
              </p:ext>
            </p:extLst>
          </p:nvPr>
        </p:nvGraphicFramePr>
        <p:xfrm>
          <a:off x="6279473" y="2066606"/>
          <a:ext cx="4865417" cy="288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829"/>
                <a:gridCol w="1657884"/>
                <a:gridCol w="1717704"/>
              </a:tblGrid>
              <a:tr h="25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UNIX/Linux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160819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License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확인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(Demo License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days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DUE-DAY </a:t>
                      </a:r>
                    </a:p>
                    <a:p>
                      <a:pPr algn="l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Demo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License -</a:t>
                      </a: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- 1.Prompt&gt;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jeusadmin –licensedue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 days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- 2.Prompt&gt;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jeusadmin –licensedue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======== JEUS LICENSE INFORMATION =======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 EDITION :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Enterprise (Demo License)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 DUE-DAY :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20XX/XX/XX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 ISSUE-DAY :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20XX/XX/XX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 CPU :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unlimited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 HOST-NAME :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 LICENSE SEQNO :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XXX-XXXX-XXX-XXXX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====================================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52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CPU :  </a:t>
                      </a:r>
                      <a:r>
                        <a:rPr lang="ko-KR" altLang="en-US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</a:t>
                      </a: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 </a:t>
                      </a:r>
                      <a:r>
                        <a:rPr lang="ko-KR" altLang="en-US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정보와 동일한지 확인</a:t>
                      </a:r>
                      <a:endParaRPr lang="en-US" altLang="ko-KR" sz="900" baseline="0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HOST-NAME :  </a:t>
                      </a:r>
                      <a:r>
                        <a:rPr lang="ko-KR" altLang="en-US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서버의 </a:t>
                      </a: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hostname </a:t>
                      </a:r>
                      <a:r>
                        <a:rPr lang="ko-KR" altLang="en-US" sz="900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값과 동일한지 확인</a:t>
                      </a:r>
                      <a:endParaRPr lang="en-US" altLang="ko-KR" sz="900" baseline="0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258316" y="5016382"/>
            <a:ext cx="4902491" cy="675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주의사항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발급 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license </a:t>
            </a:r>
            <a:r>
              <a:rPr lang="ko-KR" altLang="en-US" sz="1000" dirty="0" smtClean="0">
                <a:solidFill>
                  <a:schemeClr val="tx1"/>
                </a:solidFill>
              </a:rPr>
              <a:t>파일의 이름이 </a:t>
            </a:r>
            <a:r>
              <a:rPr lang="en-US" altLang="ko-KR" sz="1000" dirty="0" smtClean="0">
                <a:solidFill>
                  <a:schemeClr val="tx1"/>
                </a:solidFill>
              </a:rPr>
              <a:t>license.dat </a:t>
            </a:r>
            <a:r>
              <a:rPr lang="ko-KR" altLang="en-US" sz="1000" dirty="0" smtClean="0">
                <a:solidFill>
                  <a:schemeClr val="tx1"/>
                </a:solidFill>
              </a:rPr>
              <a:t>일 경우 </a:t>
            </a:r>
            <a:r>
              <a:rPr lang="en-US" altLang="ko-KR" sz="1000" dirty="0" smtClean="0">
                <a:solidFill>
                  <a:schemeClr val="tx1"/>
                </a:solidFill>
              </a:rPr>
              <a:t>license</a:t>
            </a:r>
            <a:r>
              <a:rPr lang="ko-KR" altLang="en-US" sz="1000" dirty="0" smtClean="0">
                <a:solidFill>
                  <a:schemeClr val="tx1"/>
                </a:solidFill>
              </a:rPr>
              <a:t>로 변경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FTP </a:t>
            </a:r>
            <a:r>
              <a:rPr lang="ko-KR" altLang="en-US" sz="1000" dirty="0" smtClean="0">
                <a:solidFill>
                  <a:schemeClr val="tx1"/>
                </a:solidFill>
              </a:rPr>
              <a:t>로 파일 </a:t>
            </a:r>
            <a:r>
              <a:rPr lang="en-US" altLang="ko-KR" sz="1000" dirty="0" smtClean="0">
                <a:solidFill>
                  <a:schemeClr val="tx1"/>
                </a:solidFill>
              </a:rPr>
              <a:t>upload </a:t>
            </a:r>
            <a:r>
              <a:rPr lang="ko-KR" altLang="en-US" sz="1000" dirty="0" smtClean="0">
                <a:solidFill>
                  <a:schemeClr val="tx1"/>
                </a:solidFill>
              </a:rPr>
              <a:t>시 </a:t>
            </a:r>
            <a:r>
              <a:rPr lang="en-US" altLang="ko-KR" sz="1000" dirty="0" smtClean="0">
                <a:solidFill>
                  <a:schemeClr val="tx1"/>
                </a:solidFill>
              </a:rPr>
              <a:t>Binary mode </a:t>
            </a:r>
            <a:r>
              <a:rPr lang="ko-KR" altLang="en-US" sz="1000" dirty="0" smtClean="0">
                <a:solidFill>
                  <a:schemeClr val="tx1"/>
                </a:solidFill>
              </a:rPr>
              <a:t>로 전송 요망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정식</a:t>
            </a:r>
            <a:r>
              <a:rPr lang="en-US" altLang="ko-KR" sz="1000" dirty="0" smtClean="0">
                <a:solidFill>
                  <a:schemeClr val="tx1"/>
                </a:solidFill>
              </a:rPr>
              <a:t>, Demo License </a:t>
            </a:r>
            <a:r>
              <a:rPr lang="ko-KR" altLang="en-US" sz="1000" dirty="0" smtClean="0">
                <a:solidFill>
                  <a:schemeClr val="tx1"/>
                </a:solidFill>
              </a:rPr>
              <a:t>적용 후 재 기동 필요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364692"/>
            <a:ext cx="2408083" cy="231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35" y="1596657"/>
            <a:ext cx="3461436" cy="3699243"/>
          </a:xfrm>
          <a:prstGeom prst="rect">
            <a:avLst/>
          </a:prstGeom>
        </p:spPr>
      </p:pic>
      <p:sp>
        <p:nvSpPr>
          <p:cNvPr id="7" name="Rectangle 118"/>
          <p:cNvSpPr/>
          <p:nvPr/>
        </p:nvSpPr>
        <p:spPr>
          <a:xfrm>
            <a:off x="249767" y="711202"/>
            <a:ext cx="11694584" cy="36513"/>
          </a:xfrm>
          <a:prstGeom prst="rect">
            <a:avLst/>
          </a:prstGeom>
          <a:solidFill>
            <a:srgbClr val="71DAFF"/>
          </a:solidFill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1"/>
          <p:cNvSpPr>
            <a:spLocks noChangeArrowheads="1"/>
          </p:cNvSpPr>
          <p:nvPr/>
        </p:nvSpPr>
        <p:spPr bwMode="auto">
          <a:xfrm>
            <a:off x="5382684" y="2016533"/>
            <a:ext cx="5408884" cy="95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60958" rIns="0" bIns="6095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A50021"/>
              </a:buClr>
            </a:pPr>
            <a:r>
              <a:rPr lang="en-US" altLang="ko-KR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4. </a:t>
            </a:r>
            <a:r>
              <a:rPr lang="en-US" altLang="ko-KR" sz="32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JEUS</a:t>
            </a:r>
            <a:r>
              <a:rPr lang="en-US" altLang="ko-KR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 </a:t>
            </a:r>
            <a:r>
              <a:rPr lang="ko-KR" altLang="en-US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</a:rPr>
              <a:t>기동</a:t>
            </a:r>
            <a:endParaRPr lang="en-US" altLang="ko-KR" sz="3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</a:endParaRPr>
          </a:p>
          <a:p>
            <a:pPr marL="742950" lvl="1" indent="-28575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DomainAdminServer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(DAS) </a:t>
            </a:r>
            <a:r>
              <a:rPr lang="ko-KR" altLang="en-US" sz="1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기동 및 </a:t>
            </a:r>
            <a:r>
              <a: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확인</a:t>
            </a:r>
            <a:endParaRPr lang="en-US" altLang="ko-KR" sz="1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JEUS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기동 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DomainAdminServer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(DAS) </a:t>
            </a:r>
            <a:r>
              <a:rPr lang="ko-KR" altLang="en-US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기동 및 확인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기동 및 확인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스크립트 실행</a:t>
            </a:r>
            <a:endParaRPr lang="ko-KR" altLang="en-US" dirty="0"/>
          </a:p>
        </p:txBody>
      </p:sp>
      <p:sp>
        <p:nvSpPr>
          <p:cNvPr id="16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기동 및 확인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9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277458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Webadmin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258316" y="4178893"/>
            <a:ext cx="4902491" cy="151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메시지가 뜨는 </a:t>
            </a:r>
            <a:r>
              <a:rPr lang="ko-KR" altLang="en-US" sz="1600" dirty="0" smtClean="0">
                <a:solidFill>
                  <a:schemeClr val="tx1"/>
                </a:solidFill>
              </a:rPr>
              <a:t>이유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Server</a:t>
            </a:r>
            <a:r>
              <a:rPr lang="ko-KR" altLang="en-US" sz="1600" dirty="0">
                <a:solidFill>
                  <a:schemeClr val="tx1"/>
                </a:solidFill>
              </a:rPr>
              <a:t>의 부팅을 빠르게 하기 위해서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</a:rPr>
              <a:t>DAS </a:t>
            </a:r>
            <a:r>
              <a:rPr lang="ko-KR" altLang="en-US" sz="1600" dirty="0" smtClean="0">
                <a:solidFill>
                  <a:schemeClr val="tx1"/>
                </a:solidFill>
              </a:rPr>
              <a:t>기동 후</a:t>
            </a:r>
            <a:r>
              <a:rPr lang="en-US" altLang="ko-KR" sz="1600" dirty="0" smtClean="0">
                <a:solidFill>
                  <a:schemeClr val="tx1"/>
                </a:solidFill>
              </a:rPr>
              <a:t>Webadmin</a:t>
            </a:r>
            <a:r>
              <a:rPr lang="ko-KR" altLang="en-US" sz="1600" dirty="0">
                <a:solidFill>
                  <a:schemeClr val="tx1"/>
                </a:solidFill>
              </a:rPr>
              <a:t>을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호출 </a:t>
            </a:r>
            <a:r>
              <a:rPr lang="ko-KR" altLang="en-US" sz="1600" dirty="0" smtClean="0">
                <a:solidFill>
                  <a:schemeClr val="tx1"/>
                </a:solidFill>
              </a:rPr>
              <a:t>할 </a:t>
            </a:r>
            <a:r>
              <a:rPr lang="ko-KR" altLang="en-US" sz="1600" dirty="0">
                <a:solidFill>
                  <a:schemeClr val="tx1"/>
                </a:solidFill>
              </a:rPr>
              <a:t>때는 </a:t>
            </a:r>
            <a:r>
              <a:rPr lang="en-US" altLang="ko-KR" sz="1600" dirty="0">
                <a:solidFill>
                  <a:schemeClr val="tx1"/>
                </a:solidFill>
              </a:rPr>
              <a:t>fake </a:t>
            </a:r>
            <a:r>
              <a:rPr lang="en-US" altLang="ko-KR" sz="1600" dirty="0">
                <a:solidFill>
                  <a:schemeClr val="tx1"/>
                </a:solidFill>
              </a:rPr>
              <a:t>webadmin</a:t>
            </a:r>
            <a:r>
              <a:rPr lang="ko-KR" altLang="en-US" sz="1600" dirty="0">
                <a:solidFill>
                  <a:schemeClr val="tx1"/>
                </a:solidFill>
              </a:rPr>
              <a:t>이 </a:t>
            </a:r>
            <a:r>
              <a:rPr lang="en-US" altLang="ko-KR" sz="1600" dirty="0">
                <a:solidFill>
                  <a:schemeClr val="tx1"/>
                </a:solidFill>
              </a:rPr>
              <a:t>deploy</a:t>
            </a:r>
            <a:r>
              <a:rPr lang="ko-KR" altLang="en-US" sz="1600" dirty="0">
                <a:solidFill>
                  <a:schemeClr val="tx1"/>
                </a:solidFill>
              </a:rPr>
              <a:t>되며 실제 </a:t>
            </a:r>
            <a:r>
              <a:rPr lang="en-US" altLang="ko-KR" sz="1600" dirty="0">
                <a:solidFill>
                  <a:schemeClr val="tx1"/>
                </a:solidFill>
              </a:rPr>
              <a:t>webadmin</a:t>
            </a:r>
            <a:r>
              <a:rPr lang="ko-KR" altLang="en-US" sz="1600" dirty="0">
                <a:solidFill>
                  <a:schemeClr val="tx1"/>
                </a:solidFill>
              </a:rPr>
              <a:t>은 백그라운드로 </a:t>
            </a:r>
            <a:r>
              <a:rPr lang="en-US" altLang="ko-KR" sz="1600" dirty="0">
                <a:solidFill>
                  <a:schemeClr val="tx1"/>
                </a:solidFill>
              </a:rPr>
              <a:t>deploy </a:t>
            </a:r>
            <a:r>
              <a:rPr lang="ko-KR" altLang="en-US" sz="1600" dirty="0">
                <a:solidFill>
                  <a:schemeClr val="tx1"/>
                </a:solidFill>
              </a:rPr>
              <a:t>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실제 </a:t>
            </a:r>
            <a:r>
              <a:rPr lang="en-US" altLang="ko-KR" sz="1600" dirty="0">
                <a:solidFill>
                  <a:schemeClr val="tx1"/>
                </a:solidFill>
              </a:rPr>
              <a:t>webadmin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deploy</a:t>
            </a:r>
            <a:r>
              <a:rPr lang="ko-KR" altLang="en-US" sz="1600" dirty="0">
                <a:solidFill>
                  <a:schemeClr val="tx1"/>
                </a:solidFill>
              </a:rPr>
              <a:t>가 완료되면 </a:t>
            </a:r>
            <a:r>
              <a:rPr lang="en-US" altLang="ko-KR" sz="1600" dirty="0">
                <a:solidFill>
                  <a:schemeClr val="tx1"/>
                </a:solidFill>
              </a:rPr>
              <a:t>page</a:t>
            </a:r>
            <a:r>
              <a:rPr lang="ko-KR" altLang="en-US" sz="1600" dirty="0">
                <a:solidFill>
                  <a:schemeClr val="tx1"/>
                </a:solidFill>
              </a:rPr>
              <a:t>가 변경된다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8987" y="2076577"/>
            <a:ext cx="4891597" cy="277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en-US" altLang="ko-KR" sz="1200" dirty="0" smtClean="0">
                <a:solidFill>
                  <a:schemeClr val="tx1"/>
                </a:solidFill>
              </a:rPr>
              <a:t>tmax@tmax</a:t>
            </a:r>
            <a:r>
              <a:rPr lang="en-US" altLang="ko-KR" sz="1200" dirty="0" smtClean="0">
                <a:solidFill>
                  <a:schemeClr val="tx1"/>
                </a:solidFill>
              </a:rPr>
              <a:t>:]$ cd $JEUS_HOME/bin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>
                <a:solidFill>
                  <a:schemeClr val="tx1"/>
                </a:solidFill>
              </a:rPr>
              <a:t>tmax@tmax</a:t>
            </a:r>
            <a:r>
              <a:rPr lang="en-US" altLang="ko-KR" sz="1200" dirty="0">
                <a:solidFill>
                  <a:schemeClr val="tx1"/>
                </a:solidFill>
              </a:rPr>
              <a:t>:]$ </a:t>
            </a:r>
            <a:r>
              <a:rPr lang="en-US" altLang="ko-KR" sz="1200" dirty="0">
                <a:solidFill>
                  <a:srgbClr val="FF0000"/>
                </a:solidFill>
              </a:rPr>
              <a:t>startDomainAdminServer</a:t>
            </a:r>
            <a:r>
              <a:rPr lang="en-US" altLang="ko-KR" sz="1200" dirty="0">
                <a:solidFill>
                  <a:srgbClr val="FF0000"/>
                </a:solidFill>
              </a:rPr>
              <a:t> -domain $DOMAIN_NAME -server </a:t>
            </a:r>
            <a:r>
              <a:rPr lang="en-US" altLang="ko-KR" sz="1200" dirty="0">
                <a:solidFill>
                  <a:srgbClr val="FF0000"/>
                </a:solidFill>
              </a:rPr>
              <a:t>adminServer</a:t>
            </a:r>
            <a:r>
              <a:rPr lang="en-US" altLang="ko-KR" sz="1200" dirty="0">
                <a:solidFill>
                  <a:srgbClr val="FF0000"/>
                </a:solidFill>
              </a:rPr>
              <a:t> -u administrator -p </a:t>
            </a:r>
            <a:r>
              <a:rPr lang="en-US" altLang="ko-KR" sz="1200" dirty="0" smtClean="0">
                <a:solidFill>
                  <a:srgbClr val="FF0000"/>
                </a:solidFill>
              </a:rPr>
              <a:t>jeusadmin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***************************************************************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- JEUS Home         : /</a:t>
            </a:r>
            <a:r>
              <a:rPr lang="en-US" altLang="ko-KR" sz="1200" dirty="0" smtClean="0">
                <a:solidFill>
                  <a:schemeClr val="tx1"/>
                </a:solidFill>
              </a:rPr>
              <a:t>home/</a:t>
            </a:r>
            <a:r>
              <a:rPr lang="en-US" altLang="ko-KR" sz="1200" dirty="0" smtClean="0">
                <a:solidFill>
                  <a:schemeClr val="tx1"/>
                </a:solidFill>
              </a:rPr>
              <a:t>tmax</a:t>
            </a:r>
            <a:r>
              <a:rPr lang="en-US" altLang="ko-KR" sz="1200" dirty="0" smtClean="0">
                <a:solidFill>
                  <a:schemeClr val="tx1"/>
                </a:solidFill>
              </a:rPr>
              <a:t>/jeus8                          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- Java Vendor       : Sun                    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- Added Java Option :                       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***************************************************************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…..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smtClean="0">
                <a:solidFill>
                  <a:schemeClr val="tx1"/>
                </a:solidFill>
              </a:rPr>
              <a:t>2017.XX.XX XX:XX:XX][</a:t>
            </a:r>
            <a:r>
              <a:rPr lang="en-US" altLang="ko-KR" sz="1200" dirty="0">
                <a:solidFill>
                  <a:schemeClr val="tx1"/>
                </a:solidFill>
              </a:rPr>
              <a:t>2] [launcher-1] [Launcher-0014] The server[</a:t>
            </a:r>
            <a:r>
              <a:rPr lang="en-US" altLang="ko-KR" sz="1200" dirty="0">
                <a:solidFill>
                  <a:schemeClr val="tx1"/>
                </a:solidFill>
              </a:rPr>
              <a:t>adminServer</a:t>
            </a:r>
            <a:r>
              <a:rPr lang="en-US" altLang="ko-KR" sz="1200" dirty="0">
                <a:solidFill>
                  <a:schemeClr val="tx1"/>
                </a:solidFill>
              </a:rPr>
              <a:t>] is being started </a:t>
            </a:r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…..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[2017.XX.XX XX:XX:XX]</a:t>
            </a: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en-US" altLang="ko-KR" sz="1200" dirty="0">
                <a:solidFill>
                  <a:schemeClr val="tx1"/>
                </a:solidFill>
              </a:rPr>
              <a:t>0] [launcher-1] [Launcher-0040] </a:t>
            </a:r>
            <a:r>
              <a:rPr lang="en-US" altLang="ko-KR" sz="1200" dirty="0">
                <a:solidFill>
                  <a:srgbClr val="FF0000"/>
                </a:solidFill>
              </a:rPr>
              <a:t>Successfully started the server. The server state is now RUNNING.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8988" y="4960462"/>
            <a:ext cx="4891597" cy="73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스크립트를 실행하여 </a:t>
            </a:r>
            <a:r>
              <a:rPr lang="en-US" altLang="ko-KR" dirty="0" smtClean="0">
                <a:solidFill>
                  <a:schemeClr val="tx1"/>
                </a:solidFill>
              </a:rPr>
              <a:t>DAS </a:t>
            </a:r>
            <a:r>
              <a:rPr lang="ko-KR" altLang="en-US" dirty="0" smtClean="0">
                <a:solidFill>
                  <a:schemeClr val="tx1"/>
                </a:solidFill>
              </a:rPr>
              <a:t>기동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5"/>
          <a:stretch>
            <a:fillRect/>
          </a:stretch>
        </p:blipFill>
        <p:spPr>
          <a:xfrm>
            <a:off x="6258316" y="2814172"/>
            <a:ext cx="4333875" cy="130048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258316" y="2076577"/>
            <a:ext cx="4902491" cy="675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http://server </a:t>
            </a:r>
            <a:r>
              <a:rPr lang="en-US" altLang="ko-KR" dirty="0" smtClean="0">
                <a:solidFill>
                  <a:schemeClr val="tx1"/>
                </a:solidFill>
              </a:rPr>
              <a:t>ip:baseport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en-US" altLang="ko-KR" dirty="0" smtClean="0">
                <a:solidFill>
                  <a:schemeClr val="tx1"/>
                </a:solidFill>
              </a:rPr>
              <a:t>webadmin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접속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) http://192.168.1.219:9736/webadmin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Window OS JEUS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전 사전 작업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과정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6" y="1612366"/>
            <a:ext cx="2840375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Windows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시스템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/>
          <p:cNvPicPr/>
          <p:nvPr/>
        </p:nvPicPr>
        <p:blipFill rotWithShape="1">
          <a:blip r:embed="rId5"/>
          <a:srcRect b="26612"/>
          <a:stretch/>
        </p:blipFill>
        <p:spPr bwMode="auto">
          <a:xfrm>
            <a:off x="808985" y="2076578"/>
            <a:ext cx="4932787" cy="36981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과정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62" name="Rounded Rectangle 27"/>
          <p:cNvSpPr>
            <a:spLocks noChangeArrowheads="1"/>
          </p:cNvSpPr>
          <p:nvPr/>
        </p:nvSpPr>
        <p:spPr bwMode="auto">
          <a:xfrm>
            <a:off x="6258315" y="1612365"/>
            <a:ext cx="2840375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고급 시스템 설정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/>
          <p:nvPr/>
        </p:nvPicPr>
        <p:blipFill rotWithShape="1">
          <a:blip r:embed="rId6"/>
          <a:srcRect l="1" r="35035" b="40054"/>
          <a:stretch/>
        </p:blipFill>
        <p:spPr bwMode="auto">
          <a:xfrm>
            <a:off x="6258314" y="2076578"/>
            <a:ext cx="4936907" cy="3698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25362" y="2767914"/>
            <a:ext cx="2257168" cy="32127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6233148" y="4040660"/>
            <a:ext cx="1304474" cy="32127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12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JEUS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기동 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DomainAdminServer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(DAS) </a:t>
            </a:r>
            <a:r>
              <a:rPr lang="ko-KR" altLang="en-US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기동 및 확인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기동 및 확인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7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Webadmin</a:t>
            </a:r>
            <a:r>
              <a:rPr lang="en-US" altLang="ko-KR" dirty="0" smtClean="0"/>
              <a:t> Log in</a:t>
            </a:r>
            <a:endParaRPr lang="ko-KR" altLang="en-US" dirty="0"/>
          </a:p>
        </p:txBody>
      </p:sp>
      <p:sp>
        <p:nvSpPr>
          <p:cNvPr id="16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기동 및 확인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9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277458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Log in </a:t>
            </a:r>
            <a:r>
              <a:rPr lang="ko-KR" altLang="en-US" dirty="0" smtClean="0"/>
              <a:t>후 기동 확인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258316" y="4315627"/>
            <a:ext cx="4902491" cy="137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여기서 </a:t>
            </a:r>
            <a:r>
              <a:rPr lang="en-US" altLang="ko-KR" sz="1600" dirty="0">
                <a:solidFill>
                  <a:schemeClr val="tx1"/>
                </a:solidFill>
              </a:rPr>
              <a:t>port</a:t>
            </a:r>
            <a:r>
              <a:rPr lang="ko-KR" altLang="en-US" sz="1600" dirty="0">
                <a:solidFill>
                  <a:schemeClr val="tx1"/>
                </a:solidFill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</a:rPr>
              <a:t>JEUS BASE </a:t>
            </a:r>
            <a:r>
              <a:rPr lang="ko-KR" altLang="en-US" sz="1600" dirty="0">
                <a:solidFill>
                  <a:schemeClr val="tx1"/>
                </a:solidFill>
              </a:rPr>
              <a:t>포트이다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최초 설치 시 </a:t>
            </a:r>
            <a:r>
              <a:rPr lang="en-US" altLang="ko-KR" sz="1600" dirty="0">
                <a:solidFill>
                  <a:schemeClr val="tx1"/>
                </a:solidFill>
              </a:rPr>
              <a:t>default port</a:t>
            </a:r>
            <a:r>
              <a:rPr lang="ko-KR" altLang="en-US" sz="1600" dirty="0">
                <a:solidFill>
                  <a:schemeClr val="tx1"/>
                </a:solidFill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</a:rPr>
              <a:t>9736</a:t>
            </a:r>
            <a:r>
              <a:rPr lang="ko-KR" altLang="en-US" sz="1600" dirty="0">
                <a:solidFill>
                  <a:schemeClr val="tx1"/>
                </a:solidFill>
              </a:rPr>
              <a:t>이며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>
                <a:solidFill>
                  <a:schemeClr val="tx1"/>
                </a:solidFill>
              </a:rPr>
              <a:t>adminserver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BASE port</a:t>
            </a:r>
            <a:r>
              <a:rPr lang="ko-KR" altLang="en-US" sz="1600" dirty="0">
                <a:solidFill>
                  <a:schemeClr val="tx1"/>
                </a:solidFill>
              </a:rPr>
              <a:t>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여기까지 완료하면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DAS</a:t>
            </a:r>
            <a:r>
              <a:rPr lang="ko-KR" altLang="en-US" sz="1600" dirty="0">
                <a:solidFill>
                  <a:schemeClr val="tx1"/>
                </a:solidFill>
              </a:rPr>
              <a:t>는 정상적으로 </a:t>
            </a:r>
            <a:r>
              <a:rPr lang="ko-KR" altLang="en-US" sz="1600" dirty="0" smtClean="0">
                <a:solidFill>
                  <a:schemeClr val="tx1"/>
                </a:solidFill>
              </a:rPr>
              <a:t>기동된 상태이다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8988" y="5093293"/>
            <a:ext cx="4891597" cy="599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Default  :  administrator / </a:t>
            </a:r>
            <a:r>
              <a:rPr lang="en-US" altLang="ko-KR" dirty="0" smtClean="0">
                <a:solidFill>
                  <a:schemeClr val="tx1"/>
                </a:solidFill>
              </a:rPr>
              <a:t>jeusadmin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 </a:t>
            </a:r>
            <a:r>
              <a:rPr lang="en-US" altLang="ko-KR" dirty="0" smtClean="0">
                <a:solidFill>
                  <a:schemeClr val="tx1"/>
                </a:solidFill>
              </a:rPr>
              <a:t>install </a:t>
            </a:r>
            <a:r>
              <a:rPr lang="ko-KR" altLang="en-US" dirty="0">
                <a:solidFill>
                  <a:schemeClr val="tx1"/>
                </a:solidFill>
              </a:rPr>
              <a:t>시 입력 값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입력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7" y="2076578"/>
            <a:ext cx="3053711" cy="297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15" y="2076577"/>
            <a:ext cx="4902491" cy="216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22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" y="0"/>
            <a:ext cx="12238892" cy="6857999"/>
            <a:chOff x="1" y="0"/>
            <a:chExt cx="12238892" cy="6857999"/>
          </a:xfrm>
        </p:grpSpPr>
        <p:pic>
          <p:nvPicPr>
            <p:cNvPr id="1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0" t="36099" r="35204" b="-81"/>
            <a:stretch/>
          </p:blipFill>
          <p:spPr>
            <a:xfrm>
              <a:off x="1" y="0"/>
              <a:ext cx="12238892" cy="6857999"/>
            </a:xfrm>
            <a:prstGeom prst="rect">
              <a:avLst/>
            </a:prstGeom>
          </p:spPr>
        </p:pic>
        <p:pic>
          <p:nvPicPr>
            <p:cNvPr id="1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5904268"/>
              <a:ext cx="936104" cy="322265"/>
            </a:xfrm>
            <a:prstGeom prst="rect">
              <a:avLst/>
            </a:prstGeom>
          </p:spPr>
        </p:pic>
      </p:grpSp>
      <p:sp>
        <p:nvSpPr>
          <p:cNvPr id="7" name="Rectangle 91"/>
          <p:cNvSpPr/>
          <p:nvPr/>
        </p:nvSpPr>
        <p:spPr>
          <a:xfrm>
            <a:off x="1030197" y="2305803"/>
            <a:ext cx="9389563" cy="6463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감사합니다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Window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전 사전 작업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과정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6" y="1612366"/>
            <a:ext cx="2840375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환경변수 클릭</a:t>
            </a:r>
          </a:p>
        </p:txBody>
      </p:sp>
      <p:sp>
        <p:nvSpPr>
          <p:cNvPr id="60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과정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62" name="Rounded Rectangle 27"/>
          <p:cNvSpPr>
            <a:spLocks noChangeArrowheads="1"/>
          </p:cNvSpPr>
          <p:nvPr/>
        </p:nvSpPr>
        <p:spPr bwMode="auto">
          <a:xfrm>
            <a:off x="6258315" y="1612365"/>
            <a:ext cx="2840375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사용자 변수등록</a:t>
            </a:r>
          </a:p>
        </p:txBody>
      </p:sp>
      <p:pic>
        <p:nvPicPr>
          <p:cNvPr id="13" name="그림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08986" y="2076579"/>
            <a:ext cx="3944246" cy="36981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74863" y="5016845"/>
            <a:ext cx="1397748" cy="26361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/>
          <p:nvPr/>
        </p:nvPicPr>
        <p:blipFill rotWithShape="1">
          <a:blip r:embed="rId6"/>
          <a:srcRect b="16204"/>
          <a:stretch/>
        </p:blipFill>
        <p:spPr bwMode="auto">
          <a:xfrm>
            <a:off x="6258315" y="2076578"/>
            <a:ext cx="4673296" cy="3698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6883940" y="3567306"/>
            <a:ext cx="1016145" cy="2632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506465" y="4761793"/>
            <a:ext cx="642159" cy="2632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54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Window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전 사전 작업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과정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7" y="1612366"/>
            <a:ext cx="4850408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JAVA_HOME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을 시스템 변수</a:t>
            </a: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(S) 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Path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에 등록</a:t>
            </a:r>
          </a:p>
        </p:txBody>
      </p:sp>
      <p:pic>
        <p:nvPicPr>
          <p:cNvPr id="16" name="그림 15"/>
          <p:cNvPicPr/>
          <p:nvPr/>
        </p:nvPicPr>
        <p:blipFill rotWithShape="1">
          <a:blip r:embed="rId5"/>
          <a:srcRect r="29092" b="16335"/>
          <a:stretch/>
        </p:blipFill>
        <p:spPr bwMode="auto">
          <a:xfrm>
            <a:off x="808987" y="2076577"/>
            <a:ext cx="3524116" cy="3698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33025" y="4300154"/>
            <a:ext cx="1924360" cy="2059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4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Window 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</a:t>
            </a:r>
            <a:r>
              <a:rPr lang="ko-KR" altLang="en-US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설치 전 사전 작업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 bit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7" y="1612366"/>
            <a:ext cx="4117240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cmd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창을 통해서 명령어 실행 </a:t>
            </a: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dxdiag</a:t>
            </a: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/>
          <p:cNvPicPr/>
          <p:nvPr/>
        </p:nvPicPr>
        <p:blipFill>
          <a:blip r:embed="rId5"/>
          <a:stretch>
            <a:fillRect/>
          </a:stretch>
        </p:blipFill>
        <p:spPr>
          <a:xfrm>
            <a:off x="808987" y="2076577"/>
            <a:ext cx="4895717" cy="191877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324299" y="3097759"/>
            <a:ext cx="603033" cy="2632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 bit </a:t>
            </a:r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sp>
        <p:nvSpPr>
          <p:cNvPr id="23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Rounded Rectangle 27"/>
          <p:cNvSpPr>
            <a:spLocks noChangeArrowheads="1"/>
          </p:cNvSpPr>
          <p:nvPr/>
        </p:nvSpPr>
        <p:spPr bwMode="auto">
          <a:xfrm>
            <a:off x="6258315" y="1612365"/>
            <a:ext cx="3182247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운영체제 항목에 </a:t>
            </a:r>
            <a:r>
              <a:rPr lang="en-US" altLang="ko-KR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bit</a:t>
            </a: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를 확인</a:t>
            </a:r>
          </a:p>
        </p:txBody>
      </p:sp>
      <p:pic>
        <p:nvPicPr>
          <p:cNvPr id="25" name="그림 24"/>
          <p:cNvPicPr/>
          <p:nvPr/>
        </p:nvPicPr>
        <p:blipFill>
          <a:blip r:embed="rId6"/>
          <a:stretch>
            <a:fillRect/>
          </a:stretch>
        </p:blipFill>
        <p:spPr>
          <a:xfrm>
            <a:off x="6258315" y="2076575"/>
            <a:ext cx="4759791" cy="369814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8080493" y="3649362"/>
            <a:ext cx="1405376" cy="2059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1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Window 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OS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JEUS</a:t>
            </a:r>
            <a:r>
              <a:rPr lang="en-US" altLang="ko-KR" sz="34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 </a:t>
            </a:r>
            <a:r>
              <a:rPr lang="ko-KR" altLang="en-US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설치 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파일 다운로드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8" y="1612366"/>
            <a:ext cx="2374113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technet.tmaxsoft.com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환경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8" y="2076575"/>
            <a:ext cx="4987130" cy="238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054514" y="2755557"/>
            <a:ext cx="425075" cy="2059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81449" y="4604951"/>
            <a:ext cx="3978875" cy="108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en-US" altLang="ko-KR" dirty="0" smtClean="0">
                <a:solidFill>
                  <a:schemeClr val="tx1"/>
                </a:solidFill>
              </a:rPr>
              <a:t>–&gt; </a:t>
            </a:r>
            <a:r>
              <a:rPr lang="ko-KR" altLang="en-US" dirty="0" smtClean="0">
                <a:solidFill>
                  <a:schemeClr val="tx1"/>
                </a:solidFill>
              </a:rPr>
              <a:t>다운로드 </a:t>
            </a:r>
            <a:r>
              <a:rPr lang="en-US" altLang="ko-KR" dirty="0" smtClean="0">
                <a:solidFill>
                  <a:schemeClr val="tx1"/>
                </a:solidFill>
              </a:rPr>
              <a:t>–&gt; </a:t>
            </a:r>
            <a:r>
              <a:rPr lang="ko-KR" altLang="en-US" dirty="0" smtClean="0">
                <a:solidFill>
                  <a:schemeClr val="tx1"/>
                </a:solidFill>
              </a:rPr>
              <a:t>제품선택 </a:t>
            </a:r>
            <a:r>
              <a:rPr lang="en-US" altLang="ko-KR" dirty="0" smtClean="0">
                <a:solidFill>
                  <a:schemeClr val="tx1"/>
                </a:solidFill>
              </a:rPr>
              <a:t>–&gt;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OS </a:t>
            </a:r>
            <a:r>
              <a:rPr lang="ko-KR" altLang="en-US" dirty="0">
                <a:solidFill>
                  <a:schemeClr val="tx1"/>
                </a:solidFill>
              </a:rPr>
              <a:t>및 </a:t>
            </a:r>
            <a:r>
              <a:rPr lang="en-US" altLang="ko-KR" dirty="0">
                <a:solidFill>
                  <a:schemeClr val="tx1"/>
                </a:solidFill>
              </a:rPr>
              <a:t>bit </a:t>
            </a:r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 smtClean="0">
                <a:solidFill>
                  <a:schemeClr val="tx1"/>
                </a:solidFill>
              </a:rPr>
              <a:t>–&gt; </a:t>
            </a:r>
            <a:r>
              <a:rPr lang="ko-KR" altLang="en-US" dirty="0">
                <a:solidFill>
                  <a:schemeClr val="tx1"/>
                </a:solidFill>
              </a:rPr>
              <a:t>다운로드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264876" y="1612366"/>
            <a:ext cx="2463724" cy="188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OS : Windows 10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JDK : 1.7.0_79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JEUS : 8.0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1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Window OS JEUS </a:t>
            </a:r>
            <a:r>
              <a:rPr lang="ko-KR" altLang="en-US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설치 </a:t>
            </a:r>
            <a:r>
              <a:rPr lang="en-US" altLang="ko-KR" sz="3400" b="1" dirty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</a:rPr>
              <a:t>(JEUS 8 install)</a:t>
            </a:r>
            <a:endParaRPr lang="ko-KR" altLang="en-US" sz="34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</a:endParaRPr>
          </a:p>
        </p:txBody>
      </p:sp>
      <p:sp>
        <p:nvSpPr>
          <p:cNvPr id="36" name="AutoShape 194"/>
          <p:cNvSpPr>
            <a:spLocks noChangeArrowheads="1"/>
          </p:cNvSpPr>
          <p:nvPr/>
        </p:nvSpPr>
        <p:spPr bwMode="auto">
          <a:xfrm>
            <a:off x="742628" y="1233489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1046"/>
          <p:cNvSpPr>
            <a:spLocks noChangeArrowheads="1"/>
          </p:cNvSpPr>
          <p:nvPr/>
        </p:nvSpPr>
        <p:spPr bwMode="auto">
          <a:xfrm>
            <a:off x="742629" y="1507525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55" name="Rounded Rectangle 27"/>
          <p:cNvSpPr>
            <a:spLocks noChangeArrowheads="1"/>
          </p:cNvSpPr>
          <p:nvPr/>
        </p:nvSpPr>
        <p:spPr bwMode="auto">
          <a:xfrm>
            <a:off x="808987" y="1612366"/>
            <a:ext cx="1958927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파일 실행</a:t>
            </a:r>
          </a:p>
        </p:txBody>
      </p:sp>
      <p:sp>
        <p:nvSpPr>
          <p:cNvPr id="22" name="AutoShape 194"/>
          <p:cNvSpPr>
            <a:spLocks noChangeArrowheads="1"/>
          </p:cNvSpPr>
          <p:nvPr/>
        </p:nvSpPr>
        <p:spPr bwMode="auto">
          <a:xfrm>
            <a:off x="6191957" y="1233488"/>
            <a:ext cx="2440473" cy="274035"/>
          </a:xfrm>
          <a:prstGeom prst="roundRect">
            <a:avLst>
              <a:gd name="adj" fmla="val 0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ko-KR" altLang="en-US" b="1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ko-KR" altLang="en-US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en-US" altLang="ko-KR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1046"/>
          <p:cNvSpPr>
            <a:spLocks noChangeArrowheads="1"/>
          </p:cNvSpPr>
          <p:nvPr/>
        </p:nvSpPr>
        <p:spPr bwMode="auto">
          <a:xfrm>
            <a:off x="6191958" y="1507524"/>
            <a:ext cx="5073285" cy="426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 lIns="90000" tIns="36000" rIns="90000" bIns="36000"/>
          <a:lstStyle/>
          <a:p>
            <a:pPr marL="85725" indent="-85725">
              <a:lnSpc>
                <a:spcPct val="115000"/>
              </a:lnSpc>
              <a:spcAft>
                <a:spcPct val="25000"/>
              </a:spcAft>
              <a:buClr>
                <a:srgbClr val="808080"/>
              </a:buClr>
              <a:buSzPct val="80000"/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Rounded Rectangle 27"/>
          <p:cNvSpPr>
            <a:spLocks noChangeArrowheads="1"/>
          </p:cNvSpPr>
          <p:nvPr/>
        </p:nvSpPr>
        <p:spPr bwMode="auto">
          <a:xfrm>
            <a:off x="6258316" y="1612365"/>
            <a:ext cx="1724149" cy="3070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>
            <a:noFill/>
            <a:prstDash val="solid"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 latinLnBrk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kern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</a:rPr>
              <a:t>단계</a:t>
            </a:r>
            <a:endParaRPr lang="ko-KR" altLang="en-US" kern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8" y="2076575"/>
            <a:ext cx="4770755" cy="146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/>
          <p:cNvSpPr/>
          <p:nvPr/>
        </p:nvSpPr>
        <p:spPr>
          <a:xfrm>
            <a:off x="2776152" y="2973860"/>
            <a:ext cx="1762902" cy="17763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08987" y="3649362"/>
            <a:ext cx="4770756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설치 파일을 </a:t>
            </a:r>
            <a:r>
              <a:rPr lang="ko-KR" altLang="en-US" dirty="0">
                <a:solidFill>
                  <a:schemeClr val="tx1"/>
                </a:solidFill>
              </a:rPr>
              <a:t>관리자 권한으로 실행</a:t>
            </a:r>
          </a:p>
        </p:txBody>
      </p:sp>
      <p:pic>
        <p:nvPicPr>
          <p:cNvPr id="16" name="그림 15"/>
          <p:cNvPicPr/>
          <p:nvPr/>
        </p:nvPicPr>
        <p:blipFill>
          <a:blip r:embed="rId6"/>
          <a:stretch>
            <a:fillRect/>
          </a:stretch>
        </p:blipFill>
        <p:spPr>
          <a:xfrm>
            <a:off x="6258316" y="2076575"/>
            <a:ext cx="4928668" cy="252013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258316" y="4716162"/>
            <a:ext cx="4770756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설치 준비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6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기본 디자인">
  <a:themeElements>
    <a:clrScheme name="기본 디자인 1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6862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4117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4117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17227</TotalTime>
  <Words>4106</Words>
  <Application>Microsoft Office PowerPoint</Application>
  <PresentationFormat>사용자 지정</PresentationFormat>
  <Paragraphs>676</Paragraphs>
  <Slides>41</Slides>
  <Notes>41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이규동</dc:creator>
  <cp:lastModifiedBy>Tmax</cp:lastModifiedBy>
  <cp:revision>637</cp:revision>
  <dcterms:created xsi:type="dcterms:W3CDTF">2017-01-31T03:05:24Z</dcterms:created>
  <dcterms:modified xsi:type="dcterms:W3CDTF">2017-11-17T07:17:03Z</dcterms:modified>
</cp:coreProperties>
</file>