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sldIdLst>
    <p:sldId id="281" r:id="rId3"/>
    <p:sldId id="269" r:id="rId4"/>
    <p:sldId id="287" r:id="rId5"/>
    <p:sldId id="283" r:id="rId6"/>
    <p:sldId id="284" r:id="rId7"/>
    <p:sldId id="295" r:id="rId8"/>
    <p:sldId id="294" r:id="rId9"/>
    <p:sldId id="285" r:id="rId10"/>
    <p:sldId id="286" r:id="rId11"/>
    <p:sldId id="293" r:id="rId12"/>
    <p:sldId id="289" r:id="rId13"/>
    <p:sldId id="292"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990"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60EC818-CC93-4CF3-9968-33FCF1CCD885}" type="datetimeFigureOut">
              <a:rPr lang="en-IN" smtClean="0"/>
              <a:t>14-03-2024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7EBD42-6446-429C-97F5-38F43418673C}"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60EC818-CC93-4CF3-9968-33FCF1CCD885}" type="datetimeFigureOut">
              <a:rPr lang="en-IN" smtClean="0"/>
              <a:t>14-03-2024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7EBD42-6446-429C-97F5-38F43418673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60EC818-CC93-4CF3-9968-33FCF1CCD885}" type="datetimeFigureOut">
              <a:rPr lang="en-IN" smtClean="0"/>
              <a:t>14-03-2024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7EBD42-6446-429C-97F5-38F43418673C}"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802FB72-D2C1-4A92-82D3-3193F0C91268}" type="datetimeFigureOut">
              <a:rPr lang="en-IN" smtClean="0"/>
              <a:t>14-03-2024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AAF6BD-B8E5-46C0-AC05-DFC67633E039}"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802FB72-D2C1-4A92-82D3-3193F0C91268}" type="datetimeFigureOut">
              <a:rPr lang="en-IN" smtClean="0"/>
              <a:t>14-03-2024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AAF6BD-B8E5-46C0-AC05-DFC67633E039}"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02FB72-D2C1-4A92-82D3-3193F0C91268}" type="datetimeFigureOut">
              <a:rPr lang="en-IN" smtClean="0"/>
              <a:t>14-03-2024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AAF6BD-B8E5-46C0-AC05-DFC67633E039}"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802FB72-D2C1-4A92-82D3-3193F0C91268}" type="datetimeFigureOut">
              <a:rPr lang="en-IN" smtClean="0"/>
              <a:t>14-03-2024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AAF6BD-B8E5-46C0-AC05-DFC67633E039}"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802FB72-D2C1-4A92-82D3-3193F0C91268}" type="datetimeFigureOut">
              <a:rPr lang="en-IN" smtClean="0"/>
              <a:t>14-03-2024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7AAF6BD-B8E5-46C0-AC05-DFC67633E039}"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802FB72-D2C1-4A92-82D3-3193F0C91268}" type="datetimeFigureOut">
              <a:rPr lang="en-IN" smtClean="0"/>
              <a:t>14-03-2024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7AAF6BD-B8E5-46C0-AC05-DFC67633E039}" type="slidenum">
              <a:rPr lang="en-IN" smtClean="0"/>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02FB72-D2C1-4A92-82D3-3193F0C91268}" type="datetimeFigureOut">
              <a:rPr lang="en-IN" smtClean="0"/>
              <a:t>14-03-2024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7AAF6BD-B8E5-46C0-AC05-DFC67633E039}" type="slidenum">
              <a:rPr lang="en-IN" smtClean="0"/>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02FB72-D2C1-4A92-82D3-3193F0C91268}" type="datetimeFigureOut">
              <a:rPr lang="en-IN" smtClean="0"/>
              <a:t>14-03-2024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AAF6BD-B8E5-46C0-AC05-DFC67633E03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60EC818-CC93-4CF3-9968-33FCF1CCD885}" type="datetimeFigureOut">
              <a:rPr lang="en-IN" smtClean="0"/>
              <a:t>14-03-2024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7EBD42-6446-429C-97F5-38F43418673C}" type="slidenum">
              <a:rPr lang="en-IN" smtClean="0"/>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02FB72-D2C1-4A92-82D3-3193F0C91268}" type="datetimeFigureOut">
              <a:rPr lang="en-IN" smtClean="0"/>
              <a:t>14-03-2024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AAF6BD-B8E5-46C0-AC05-DFC67633E039}" type="slidenum">
              <a:rPr lang="en-IN" smtClean="0"/>
              <a:t>‹#›</a:t>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802FB72-D2C1-4A92-82D3-3193F0C91268}" type="datetimeFigureOut">
              <a:rPr lang="en-IN" smtClean="0"/>
              <a:t>14-03-2024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AAF6BD-B8E5-46C0-AC05-DFC67633E039}" type="slidenum">
              <a:rPr lang="en-IN" smtClean="0"/>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802FB72-D2C1-4A92-82D3-3193F0C91268}" type="datetimeFigureOut">
              <a:rPr lang="en-IN" smtClean="0"/>
              <a:t>14-03-2024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AAF6BD-B8E5-46C0-AC05-DFC67633E03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60EC818-CC93-4CF3-9968-33FCF1CCD885}" type="datetimeFigureOut">
              <a:rPr lang="en-IN" smtClean="0"/>
              <a:t>14-03-2024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7EBD42-6446-429C-97F5-38F43418673C}"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60EC818-CC93-4CF3-9968-33FCF1CCD885}" type="datetimeFigureOut">
              <a:rPr lang="en-IN" smtClean="0"/>
              <a:t>14-03-2024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7EBD42-6446-429C-97F5-38F43418673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60EC818-CC93-4CF3-9968-33FCF1CCD885}" type="datetimeFigureOut">
              <a:rPr lang="en-IN" smtClean="0"/>
              <a:t>14-03-2024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7EBD42-6446-429C-97F5-38F43418673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60EC818-CC93-4CF3-9968-33FCF1CCD885}" type="datetimeFigureOut">
              <a:rPr lang="en-IN" smtClean="0"/>
              <a:t>14-03-2024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7EBD42-6446-429C-97F5-38F43418673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0EC818-CC93-4CF3-9968-33FCF1CCD885}" type="datetimeFigureOut">
              <a:rPr lang="en-IN" smtClean="0"/>
              <a:t>14-03-2024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97EBD42-6446-429C-97F5-38F43418673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60EC818-CC93-4CF3-9968-33FCF1CCD885}" type="datetimeFigureOut">
              <a:rPr lang="en-IN" smtClean="0"/>
              <a:t>14-03-2024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7EBD42-6446-429C-97F5-38F43418673C}"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60EC818-CC93-4CF3-9968-33FCF1CCD885}" type="datetimeFigureOut">
              <a:rPr lang="en-IN" smtClean="0"/>
              <a:t>14-03-2024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7EBD42-6446-429C-97F5-38F43418673C}"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0EC818-CC93-4CF3-9968-33FCF1CCD885}" type="datetimeFigureOut">
              <a:rPr lang="en-IN" smtClean="0"/>
              <a:t>14-03-2024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7EBD42-6446-429C-97F5-38F43418673C}"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8000" t="1000" r="5000" b="7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02FB72-D2C1-4A92-82D3-3193F0C91268}" type="datetimeFigureOut">
              <a:rPr lang="en-IN" smtClean="0"/>
              <a:t>14-03-2024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AAF6BD-B8E5-46C0-AC05-DFC67633E03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3.xml"/><Relationship Id="rId5" Type="http://schemas.openxmlformats.org/officeDocument/2006/relationships/image" Target="../media/image8.jpeg"/><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p:nvPr/>
        </p:nvSpPr>
        <p:spPr>
          <a:xfrm>
            <a:off x="242119" y="939146"/>
            <a:ext cx="11707761" cy="6019800"/>
          </a:xfrm>
          <a:prstGeom prst="rect">
            <a:avLst/>
          </a:prstGeom>
          <a:noFill/>
        </p:spPr>
        <p:txBody>
          <a:bodyPr>
            <a:normAutofit fontScale="6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1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1700" b="1" i="0" u="none" strike="noStrike" kern="1200" cap="none" spc="0" normalizeH="0" baseline="0" noProof="0" dirty="0">
              <a:ln>
                <a:noFill/>
              </a:ln>
              <a:gradFill>
                <a:gsLst>
                  <a:gs pos="0">
                    <a:srgbClr val="7B32B2"/>
                  </a:gs>
                  <a:gs pos="100000">
                    <a:srgbClr val="401A5D"/>
                  </a:gs>
                </a:gsLst>
                <a:lin scaled="0"/>
              </a:gradFill>
              <a:effectLst/>
              <a:uLnTx/>
              <a:uFillTx/>
              <a:latin typeface="Times New Roman" panose="02020603050405020304" pitchFamily="18" charset="0"/>
              <a:ea typeface="+mn-ea"/>
              <a:cs typeface="Times New Roman" panose="02020603050405020304" pitchFamily="18" charset="0"/>
            </a:endParaRPr>
          </a:p>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1700" b="1" i="0" u="none" strike="noStrike" kern="1200" cap="none" spc="0" normalizeH="0" baseline="0" noProof="0" dirty="0">
                <a:ln>
                  <a:noFill/>
                </a:ln>
                <a:gradFill>
                  <a:gsLst>
                    <a:gs pos="0">
                      <a:srgbClr val="7B32B2"/>
                    </a:gs>
                    <a:gs pos="100000">
                      <a:srgbClr val="401A5D"/>
                    </a:gs>
                  </a:gsLst>
                  <a:lin scaled="0"/>
                </a:gradFill>
                <a:effectLst/>
                <a:uLnTx/>
                <a:uFillTx/>
                <a:latin typeface="Times New Roman" panose="02020603050405020304" pitchFamily="18" charset="0"/>
                <a:ea typeface="+mn-ea"/>
                <a:cs typeface="Times New Roman" panose="02020603050405020304" pitchFamily="18" charset="0"/>
              </a:rPr>
              <a:t>BACHELOR OF TECHNOLOGY </a:t>
            </a:r>
          </a:p>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1700" b="1" i="0" u="none" strike="noStrike" kern="1200" cap="none" spc="0" normalizeH="0" baseline="0" noProof="0" dirty="0">
                <a:ln>
                  <a:noFill/>
                </a:ln>
                <a:gradFill>
                  <a:gsLst>
                    <a:gs pos="0">
                      <a:srgbClr val="7B32B2"/>
                    </a:gs>
                    <a:gs pos="100000">
                      <a:srgbClr val="401A5D"/>
                    </a:gs>
                  </a:gsLst>
                  <a:lin scaled="0"/>
                </a:gradFill>
                <a:effectLst/>
                <a:uLnTx/>
                <a:uFillTx/>
                <a:latin typeface="Times New Roman" panose="02020603050405020304" pitchFamily="18" charset="0"/>
                <a:ea typeface="+mn-ea"/>
                <a:cs typeface="Times New Roman" panose="02020603050405020304" pitchFamily="18" charset="0"/>
              </a:rPr>
              <a:t>IN </a:t>
            </a:r>
          </a:p>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1700" b="1" i="0" u="none" strike="noStrike" kern="1200" cap="none" spc="0" normalizeH="0" baseline="0" noProof="0" dirty="0">
                <a:ln>
                  <a:noFill/>
                </a:ln>
                <a:gradFill>
                  <a:gsLst>
                    <a:gs pos="0">
                      <a:srgbClr val="7B32B2"/>
                    </a:gs>
                    <a:gs pos="100000">
                      <a:srgbClr val="401A5D"/>
                    </a:gs>
                  </a:gsLst>
                  <a:lin scaled="0"/>
                </a:gradFill>
                <a:effectLst/>
                <a:uLnTx/>
                <a:uFillTx/>
                <a:latin typeface="Times New Roman" panose="02020603050405020304" pitchFamily="18" charset="0"/>
                <a:ea typeface="+mn-ea"/>
                <a:cs typeface="Times New Roman" panose="02020603050405020304" pitchFamily="18" charset="0"/>
              </a:rPr>
              <a:t>Artificial Intelligence and Machine Learning</a:t>
            </a:r>
          </a:p>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1700" b="1" i="0" u="none" strike="noStrike" kern="1200" cap="none" spc="0" normalizeH="0" baseline="0" noProof="0" dirty="0">
                <a:ln>
                  <a:noFill/>
                </a:ln>
                <a:gradFill>
                  <a:gsLst>
                    <a:gs pos="0">
                      <a:srgbClr val="7B32B2"/>
                    </a:gs>
                    <a:gs pos="100000">
                      <a:srgbClr val="401A5D"/>
                    </a:gs>
                  </a:gsLst>
                  <a:lin scaled="0"/>
                </a:gradFill>
                <a:effectLst/>
                <a:uLnTx/>
                <a:uFillTx/>
                <a:latin typeface="Times New Roman" panose="02020603050405020304" pitchFamily="18" charset="0"/>
                <a:ea typeface="+mn-ea"/>
                <a:cs typeface="Times New Roman" panose="02020603050405020304" pitchFamily="18" charset="0"/>
              </a:rPr>
              <a:t>(MR20-1CS0134)- </a:t>
            </a:r>
            <a:r>
              <a:rPr lang="en-US" sz="1700" b="1" dirty="0">
                <a:gradFill>
                  <a:gsLst>
                    <a:gs pos="0">
                      <a:srgbClr val="7B32B2"/>
                    </a:gs>
                    <a:gs pos="100000">
                      <a:srgbClr val="401A5D"/>
                    </a:gs>
                  </a:gsLst>
                  <a:lin scaled="0"/>
                </a:gradFill>
                <a:latin typeface="Times New Roman" panose="02020603050405020304" pitchFamily="18" charset="0"/>
                <a:cs typeface="Times New Roman" panose="02020603050405020304" pitchFamily="18" charset="0"/>
              </a:rPr>
              <a:t>Deep</a:t>
            </a:r>
            <a:r>
              <a:rPr kumimoji="0" lang="en-US" sz="1700" b="1" i="0" u="none" strike="noStrike" kern="1200" cap="none" spc="0" normalizeH="0" baseline="0" noProof="0" dirty="0">
                <a:ln>
                  <a:noFill/>
                </a:ln>
                <a:gradFill>
                  <a:gsLst>
                    <a:gs pos="0">
                      <a:srgbClr val="7B32B2"/>
                    </a:gs>
                    <a:gs pos="100000">
                      <a:srgbClr val="401A5D"/>
                    </a:gs>
                  </a:gsLst>
                  <a:lin scaled="0"/>
                </a:gradFill>
                <a:effectLst/>
                <a:uLnTx/>
                <a:uFillTx/>
                <a:latin typeface="Times New Roman" panose="02020603050405020304" pitchFamily="18" charset="0"/>
                <a:ea typeface="+mn-ea"/>
                <a:cs typeface="Times New Roman" panose="02020603050405020304" pitchFamily="18" charset="0"/>
              </a:rPr>
              <a:t> Learning Explore</a:t>
            </a:r>
          </a:p>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1700" b="1" i="0" u="none" strike="noStrike" kern="1200" cap="none" spc="0" normalizeH="0" baseline="0" noProof="0" dirty="0">
                <a:ln>
                  <a:noFill/>
                </a:ln>
                <a:gradFill>
                  <a:gsLst>
                    <a:gs pos="0">
                      <a:srgbClr val="7B32B2"/>
                    </a:gs>
                    <a:gs pos="100000">
                      <a:srgbClr val="401A5D"/>
                    </a:gs>
                  </a:gsLst>
                  <a:lin scaled="0"/>
                </a:gradFill>
                <a:effectLst/>
                <a:uLnTx/>
                <a:uFillTx/>
                <a:latin typeface="Times New Roman" panose="02020603050405020304" pitchFamily="18" charset="0"/>
                <a:ea typeface="+mn-ea"/>
                <a:cs typeface="Times New Roman" panose="02020603050405020304" pitchFamily="18" charset="0"/>
              </a:rPr>
              <a:t>III Year – </a:t>
            </a:r>
            <a:r>
              <a:rPr lang="en-US" sz="1700" b="1" noProof="0" dirty="0">
                <a:gradFill>
                  <a:gsLst>
                    <a:gs pos="0">
                      <a:srgbClr val="7B32B2"/>
                    </a:gs>
                    <a:gs pos="100000">
                      <a:srgbClr val="401A5D"/>
                    </a:gs>
                  </a:gsLst>
                  <a:lin scaled="0"/>
                </a:gradFill>
                <a:latin typeface="Times New Roman" panose="02020603050405020304" pitchFamily="18" charset="0"/>
                <a:cs typeface="Times New Roman" panose="02020603050405020304" pitchFamily="18" charset="0"/>
              </a:rPr>
              <a:t>II </a:t>
            </a:r>
            <a:r>
              <a:rPr kumimoji="0" lang="en-US" sz="1700" b="1" i="0" u="none" strike="noStrike" kern="1200" cap="none" spc="0" normalizeH="0" baseline="0" noProof="0" dirty="0">
                <a:ln>
                  <a:noFill/>
                </a:ln>
                <a:gradFill>
                  <a:gsLst>
                    <a:gs pos="0">
                      <a:srgbClr val="7B32B2"/>
                    </a:gs>
                    <a:gs pos="100000">
                      <a:srgbClr val="401A5D"/>
                    </a:gs>
                  </a:gsLst>
                  <a:lin scaled="0"/>
                </a:gradFill>
                <a:effectLst/>
                <a:uLnTx/>
                <a:uFillTx/>
                <a:latin typeface="Times New Roman" panose="02020603050405020304" pitchFamily="18" charset="0"/>
                <a:ea typeface="+mn-ea"/>
                <a:cs typeface="Times New Roman" panose="02020603050405020304" pitchFamily="18" charset="0"/>
              </a:rPr>
              <a:t>Semester</a:t>
            </a:r>
          </a:p>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1600" b="0"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endParaRPr>
          </a:p>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6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Times New Roman" panose="02020603050405020304" pitchFamily="18" charset="0"/>
              </a:rPr>
              <a:t>              </a:t>
            </a:r>
          </a:p>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p>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1600" b="0" i="0" u="none" strike="noStrike" kern="1200" cap="none" spc="0" normalizeH="0" baseline="0" noProof="0" dirty="0">
                <a:ln>
                  <a:noFill/>
                </a:ln>
                <a:solidFill>
                  <a:srgbClr val="7030A0"/>
                </a:solidFill>
                <a:effectLst/>
                <a:uLnTx/>
                <a:uFillTx/>
                <a:latin typeface="Times New Roman" panose="02020603050405020304" pitchFamily="18" charset="0"/>
                <a:ea typeface="+mn-ea"/>
                <a:cs typeface="Times New Roman" panose="02020603050405020304" pitchFamily="18" charset="0"/>
              </a:rPr>
              <a:t>                   </a:t>
            </a:r>
            <a:r>
              <a:rPr kumimoji="0" lang="en-US" sz="2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Project Guide: Dr. G. GIFTA</a:t>
            </a:r>
            <a:r>
              <a:rPr kumimoji="0" lang="en-US" sz="2200" b="1" i="0" u="none" strike="noStrike" kern="1200" cap="none" spc="0" normalizeH="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JERITH</a:t>
            </a:r>
            <a:r>
              <a:rPr kumimoji="0" lang="en-US" sz="1700" b="0"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Times New Roman" panose="02020603050405020304" pitchFamily="18" charset="0"/>
              </a:rPr>
              <a: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1600" b="0" i="0" u="none" strike="noStrike" kern="1200" cap="none" spc="0" normalizeH="0" baseline="0" noProof="0" dirty="0">
              <a:ln>
                <a:noFill/>
              </a:ln>
              <a:solidFill>
                <a:srgbClr val="7030A0"/>
              </a:solidFill>
              <a:effectLst/>
              <a:uLnTx/>
              <a:uFillTx/>
              <a:latin typeface="Times New Roman" panose="02020603050405020304" pitchFamily="18" charset="0"/>
              <a:ea typeface="+mn-ea"/>
              <a:cs typeface="Times New Roman" panose="02020603050405020304" pitchFamily="18" charset="0"/>
            </a:endParaRPr>
          </a:p>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1600" b="0" i="0" u="none" strike="noStrike" kern="1200" cap="none" spc="0" normalizeH="0" baseline="0" noProof="0" dirty="0">
              <a:ln>
                <a:noFill/>
              </a:ln>
              <a:solidFill>
                <a:srgbClr val="7030A0"/>
              </a:solidFill>
              <a:effectLst/>
              <a:uLnTx/>
              <a:uFillTx/>
              <a:latin typeface="Times New Roman" panose="02020603050405020304" pitchFamily="18" charset="0"/>
              <a:ea typeface="+mn-ea"/>
              <a:cs typeface="Times New Roman" panose="02020603050405020304" pitchFamily="18" charset="0"/>
            </a:endParaRPr>
          </a:p>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1600" b="0" i="0" u="none" strike="noStrike" kern="1200" cap="none" spc="0" normalizeH="0" baseline="0" noProof="0" dirty="0">
              <a:ln>
                <a:noFill/>
              </a:ln>
              <a:solidFill>
                <a:srgbClr val="7030A0"/>
              </a:solidFill>
              <a:effectLst/>
              <a:uLnTx/>
              <a:uFillTx/>
              <a:latin typeface="Times New Roman" panose="02020603050405020304" pitchFamily="18" charset="0"/>
              <a:ea typeface="+mn-ea"/>
              <a:cs typeface="Times New Roman" panose="02020603050405020304" pitchFamily="18" charset="0"/>
            </a:endParaRPr>
          </a:p>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1600" b="0" i="0" u="none" strike="noStrike" kern="1200" cap="none" spc="0" normalizeH="0" baseline="0" noProof="0" dirty="0">
              <a:ln>
                <a:noFill/>
              </a:ln>
              <a:solidFill>
                <a:srgbClr val="7030A0"/>
              </a:solidFill>
              <a:effectLst/>
              <a:uLnTx/>
              <a:uFillTx/>
              <a:latin typeface="Times New Roman" panose="02020603050405020304" pitchFamily="18" charset="0"/>
              <a:ea typeface="+mn-ea"/>
              <a:cs typeface="Times New Roman" panose="02020603050405020304" pitchFamily="18" charset="0"/>
            </a:endParaRPr>
          </a:p>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1600" b="0" i="0" u="none" strike="noStrike" kern="1200" cap="none" spc="0" normalizeH="0" baseline="0" noProof="0" dirty="0">
              <a:ln>
                <a:noFill/>
              </a:ln>
              <a:solidFill>
                <a:srgbClr val="7030A0"/>
              </a:solidFill>
              <a:effectLst/>
              <a:uLnTx/>
              <a:uFillTx/>
              <a:latin typeface="Times New Roman" panose="02020603050405020304" pitchFamily="18" charset="0"/>
              <a:ea typeface="+mn-ea"/>
              <a:cs typeface="Times New Roman" panose="02020603050405020304" pitchFamily="18" charset="0"/>
            </a:endParaRPr>
          </a:p>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2200" b="1" i="0" u="none" strike="noStrike" kern="1200" cap="none" spc="0" normalizeH="0" baseline="0" noProof="0" dirty="0">
                <a:ln>
                  <a:noFill/>
                </a:ln>
                <a:solidFill>
                  <a:srgbClr val="7030A0"/>
                </a:solidFill>
                <a:effectLst/>
                <a:uLnTx/>
                <a:uFillTx/>
                <a:latin typeface="Bookman Old Style" panose="02050604050505020204" pitchFamily="18" charset="0"/>
                <a:ea typeface="+mn-ea"/>
                <a:cs typeface="Times New Roman" panose="02020603050405020304" pitchFamily="18" charset="0"/>
              </a:rPr>
              <a:t>  </a:t>
            </a:r>
          </a:p>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200" b="1" i="0" u="none" strike="noStrike" kern="1200" cap="none" spc="0" normalizeH="0" baseline="0" noProof="0" dirty="0">
              <a:ln>
                <a:noFill/>
              </a:ln>
              <a:solidFill>
                <a:srgbClr val="7030A0"/>
              </a:solidFill>
              <a:effectLst/>
              <a:uLnTx/>
              <a:uFillTx/>
              <a:latin typeface="Bookman Old Style" panose="02050604050505020204" pitchFamily="18" charset="0"/>
              <a:ea typeface="+mn-ea"/>
              <a:cs typeface="Times New Roman" panose="02020603050405020304" pitchFamily="18" charset="0"/>
            </a:endParaRPr>
          </a:p>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2200" b="1" i="0" u="none" strike="noStrike" kern="1200" cap="none" spc="0" normalizeH="0" baseline="0" noProof="0" dirty="0">
                <a:ln>
                  <a:noFill/>
                </a:ln>
                <a:solidFill>
                  <a:srgbClr val="7030A0"/>
                </a:solidFill>
                <a:effectLst/>
                <a:uLnTx/>
                <a:uFillTx/>
                <a:latin typeface="Times New Roman" panose="02020603050405020304" pitchFamily="18" charset="0"/>
                <a:ea typeface="+mn-ea"/>
                <a:cs typeface="Times New Roman" panose="02020603050405020304" pitchFamily="18" charset="0"/>
              </a:rPr>
              <a:t>Department of AIML, School of Engineering</a:t>
            </a:r>
          </a:p>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1700" b="1" i="0" u="none" strike="noStrike" kern="1200" cap="none" spc="0" normalizeH="0" baseline="0" noProof="0" dirty="0" err="1">
                <a:ln>
                  <a:noFill/>
                </a:ln>
                <a:solidFill>
                  <a:srgbClr val="7030A0"/>
                </a:solidFill>
                <a:effectLst/>
                <a:uLnTx/>
                <a:uFillTx/>
                <a:latin typeface="Times New Roman" panose="02020603050405020304" pitchFamily="18" charset="0"/>
                <a:ea typeface="+mn-ea"/>
                <a:cs typeface="Times New Roman" panose="02020603050405020304" pitchFamily="18" charset="0"/>
              </a:rPr>
              <a:t>Malla</a:t>
            </a:r>
            <a:r>
              <a:rPr kumimoji="0" lang="en-US" sz="1700" b="1" i="0" u="none" strike="noStrike" kern="1200" cap="none" spc="0" normalizeH="0" baseline="0" noProof="0" dirty="0">
                <a:ln>
                  <a:noFill/>
                </a:ln>
                <a:solidFill>
                  <a:srgbClr val="7030A0"/>
                </a:solidFill>
                <a:effectLst/>
                <a:uLnTx/>
                <a:uFillTx/>
                <a:latin typeface="Times New Roman" panose="02020603050405020304" pitchFamily="18" charset="0"/>
                <a:ea typeface="+mn-ea"/>
                <a:cs typeface="Times New Roman" panose="02020603050405020304" pitchFamily="18" charset="0"/>
              </a:rPr>
              <a:t> Reddy University Hyderabad.</a:t>
            </a:r>
            <a:endPar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026" name="Picture 2" descr="No photo description avail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2854" y="3781928"/>
            <a:ext cx="1619250" cy="16192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660640" y="3135173"/>
            <a:ext cx="4289240" cy="2162130"/>
          </a:xfrm>
          <a:prstGeom prst="rect">
            <a:avLst/>
          </a:prstGeom>
          <a:noFill/>
        </p:spPr>
        <p:txBody>
          <a:bodyPr wrap="square" rtlCol="0">
            <a:spAutoFit/>
          </a:bodyPr>
          <a:lstStyle/>
          <a:p>
            <a:pPr algn="l"/>
            <a:r>
              <a:rPr lang="en-US" sz="1800" dirty="0">
                <a:solidFill>
                  <a:srgbClr val="000000"/>
                </a:solidFill>
                <a:latin typeface="Times New Roman" panose="02020603050405020304" pitchFamily="18" charset="0"/>
                <a:cs typeface="Times New Roman" panose="02020603050405020304" pitchFamily="18" charset="0"/>
              </a:rPr>
              <a:t>Batch Number</a:t>
            </a:r>
            <a:r>
              <a:rPr lang="en-US" sz="1800">
                <a:solidFill>
                  <a:srgbClr val="000000"/>
                </a:solidFill>
                <a:latin typeface="Times New Roman" panose="02020603050405020304" pitchFamily="18" charset="0"/>
                <a:cs typeface="Times New Roman" panose="02020603050405020304" pitchFamily="18" charset="0"/>
              </a:rPr>
              <a:t>: ST11</a:t>
            </a:r>
            <a:endParaRPr lang="en-US" sz="18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100"/>
              </a:spcBef>
              <a:spcAft>
                <a:spcPts val="100"/>
              </a:spcAft>
              <a:buClrTx/>
              <a:buSzTx/>
              <a:buFontTx/>
              <a:buNone/>
              <a:defRPr/>
            </a:pPr>
            <a:r>
              <a:rPr kumimoji="0" lang="en-US" sz="17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Batch Names and Roll Numbers:</a:t>
            </a:r>
          </a:p>
          <a:p>
            <a:pPr algn="l"/>
            <a:r>
              <a:rPr lang="en-US" sz="1600" dirty="0">
                <a:solidFill>
                  <a:srgbClr val="000000"/>
                </a:solidFill>
                <a:latin typeface="Times New Roman" panose="02020603050405020304" pitchFamily="18" charset="0"/>
                <a:cs typeface="Times New Roman" panose="02020603050405020304" pitchFamily="18" charset="0"/>
              </a:rPr>
              <a:t>2111cs020407-P.Rohan                                                                                        2111cs020409-A.Rohith Kumar </a:t>
            </a:r>
          </a:p>
          <a:p>
            <a:pPr algn="l"/>
            <a:r>
              <a:rPr lang="en-US" sz="1600" dirty="0">
                <a:solidFill>
                  <a:srgbClr val="000000"/>
                </a:solidFill>
                <a:latin typeface="Times New Roman" panose="02020603050405020304" pitchFamily="18" charset="0"/>
                <a:cs typeface="Times New Roman" panose="02020603050405020304" pitchFamily="18" charset="0"/>
              </a:rPr>
              <a:t>2111cs020411-K.Rupa Sri</a:t>
            </a:r>
          </a:p>
          <a:p>
            <a:pPr algn="l"/>
            <a:r>
              <a:rPr lang="en-US" sz="1600" dirty="0">
                <a:solidFill>
                  <a:srgbClr val="000000"/>
                </a:solidFill>
                <a:latin typeface="Times New Roman" panose="02020603050405020304" pitchFamily="18" charset="0"/>
                <a:cs typeface="Times New Roman" panose="02020603050405020304" pitchFamily="18" charset="0"/>
              </a:rPr>
              <a:t>2111cs020412-Rushi </a:t>
            </a:r>
            <a:r>
              <a:rPr lang="en-US" sz="1600" dirty="0" err="1">
                <a:solidFill>
                  <a:srgbClr val="000000"/>
                </a:solidFill>
                <a:latin typeface="Times New Roman" panose="02020603050405020304" pitchFamily="18" charset="0"/>
                <a:cs typeface="Times New Roman" panose="02020603050405020304" pitchFamily="18" charset="0"/>
              </a:rPr>
              <a:t>Eshwer</a:t>
            </a:r>
            <a:r>
              <a:rPr lang="en-US" sz="1600" dirty="0">
                <a:solidFill>
                  <a:srgbClr val="000000"/>
                </a:solidFill>
                <a:latin typeface="Times New Roman" panose="02020603050405020304" pitchFamily="18" charset="0"/>
                <a:cs typeface="Times New Roman" panose="02020603050405020304" pitchFamily="18" charset="0"/>
              </a:rPr>
              <a:t> Reddy </a:t>
            </a:r>
            <a:r>
              <a:rPr lang="en-US" sz="1600" dirty="0" err="1">
                <a:solidFill>
                  <a:srgbClr val="000000"/>
                </a:solidFill>
                <a:latin typeface="Times New Roman" panose="02020603050405020304" pitchFamily="18" charset="0"/>
                <a:cs typeface="Times New Roman" panose="02020603050405020304" pitchFamily="18" charset="0"/>
              </a:rPr>
              <a:t>Neelam</a:t>
            </a:r>
            <a:endParaRPr lang="en-US" sz="1600" dirty="0">
              <a:solidFill>
                <a:srgbClr val="000000"/>
              </a:solidFill>
              <a:latin typeface="Times New Roman" panose="02020603050405020304" pitchFamily="18" charset="0"/>
              <a:cs typeface="Times New Roman" panose="02020603050405020304" pitchFamily="18" charset="0"/>
            </a:endParaRPr>
          </a:p>
          <a:p>
            <a:pPr algn="l"/>
            <a:r>
              <a:rPr lang="en-US" sz="1600" dirty="0">
                <a:solidFill>
                  <a:srgbClr val="000000"/>
                </a:solidFill>
                <a:latin typeface="Times New Roman" panose="02020603050405020304" pitchFamily="18" charset="0"/>
                <a:cs typeface="Times New Roman" panose="02020603050405020304" pitchFamily="18" charset="0"/>
              </a:rPr>
              <a:t>2111cs020413-D.Rushika</a:t>
            </a:r>
          </a:p>
          <a:p>
            <a:pPr marL="0" marR="0" lvl="0" indent="0" algn="l" defTabSz="914400" rtl="0" eaLnBrk="1" fontAlgn="auto" latinLnBrk="0" hangingPunct="1">
              <a:lnSpc>
                <a:spcPct val="100000"/>
              </a:lnSpc>
              <a:spcBef>
                <a:spcPts val="100"/>
              </a:spcBef>
              <a:spcAft>
                <a:spcPts val="100"/>
              </a:spcAft>
              <a:buClrTx/>
              <a:buSzTx/>
              <a:buFontTx/>
              <a:buNone/>
              <a:defRPr/>
            </a:pPr>
            <a:endParaRPr kumimoji="0" lang="en-IN" sz="17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IN" dirty="0"/>
          </a:p>
        </p:txBody>
      </p:sp>
      <p:sp>
        <p:nvSpPr>
          <p:cNvPr id="3" name="Content Placeholder 2"/>
          <p:cNvSpPr>
            <a:spLocks noGrp="1"/>
          </p:cNvSpPr>
          <p:nvPr>
            <p:ph idx="1"/>
          </p:nvPr>
        </p:nvSpPr>
        <p:spPr/>
        <p:txBody>
          <a:bodyPr>
            <a:normAutofit/>
          </a:bodyPr>
          <a:lstStyle/>
          <a:p>
            <a:pPr marL="0" indent="0">
              <a:buNone/>
            </a:pPr>
            <a:r>
              <a:rPr lang="en-US" sz="2400" b="1" dirty="0">
                <a:latin typeface="Times New Roman" pitchFamily="18" charset="0"/>
                <a:cs typeface="Times New Roman" pitchFamily="18" charset="0"/>
              </a:rPr>
              <a:t>    Output Screen:</a:t>
            </a:r>
          </a:p>
          <a:p>
            <a:pPr marL="0" indent="0">
              <a:buNone/>
            </a:pPr>
            <a:endParaRPr lang="en-IN" sz="2400"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4099" y="4712615"/>
            <a:ext cx="2641942" cy="2081929"/>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32626" y="4712616"/>
            <a:ext cx="2641941" cy="2081929"/>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32625" y="2317758"/>
            <a:ext cx="2641942" cy="2081929"/>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0800000" flipV="1">
            <a:off x="2516748" y="2303870"/>
            <a:ext cx="2636644" cy="2077754"/>
          </a:xfrm>
          <a:prstGeom prst="rect">
            <a:avLst/>
          </a:prstGeom>
        </p:spPr>
      </p:pic>
    </p:spTree>
    <p:extLst>
      <p:ext uri="{BB962C8B-B14F-4D97-AF65-F5344CB8AC3E}">
        <p14:creationId xmlns:p14="http://schemas.microsoft.com/office/powerpoint/2010/main" val="425550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p>
        </p:txBody>
      </p:sp>
      <p:sp>
        <p:nvSpPr>
          <p:cNvPr id="4" name="TextBox 3"/>
          <p:cNvSpPr txBox="1"/>
          <p:nvPr/>
        </p:nvSpPr>
        <p:spPr>
          <a:xfrm>
            <a:off x="988422" y="1985625"/>
            <a:ext cx="10533017" cy="2492990"/>
          </a:xfrm>
          <a:prstGeom prst="rect">
            <a:avLst/>
          </a:prstGeom>
          <a:noFill/>
        </p:spPr>
        <p:txBody>
          <a:bodyPr wrap="square">
            <a:spAutoFit/>
          </a:bodyPr>
          <a:lstStyle/>
          <a:p>
            <a:r>
              <a:rPr lang="en-US" sz="2400" b="1" dirty="0">
                <a:latin typeface="Times New Roman" pitchFamily="18" charset="0"/>
                <a:cs typeface="Times New Roman" pitchFamily="18" charset="0"/>
              </a:rPr>
              <a:t>  Conclusion:</a:t>
            </a:r>
          </a:p>
          <a:p>
            <a:r>
              <a:rPr lang="en-US" dirty="0">
                <a:latin typeface="Times New Roman" pitchFamily="18" charset="0"/>
                <a:cs typeface="Times New Roman" pitchFamily="18" charset="0"/>
              </a:rPr>
              <a:t>             The project introduces a gesture-based volume and brightness controller that enables users to conveniently control software through hand gestures. Unlike systems requiring specific markers, this program operates with low-cost cameras on personal computers, eliminating the need for high-definition cameras. The system tracks the tip positions of the index and thumb fingers of each hand, aiming to automate and simplify system control. By utilizing this application, the system becomes more reliable and easier to control, aligning with the overarching goal of streamlining user interactions with software.</a:t>
            </a:r>
          </a:p>
          <a:p>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7708"/>
            <a:ext cx="10515600" cy="1325563"/>
          </a:xfrm>
        </p:spPr>
        <p:txBody>
          <a:bodyPr/>
          <a:lstStyle/>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03663" y="2017213"/>
            <a:ext cx="10515600" cy="4351338"/>
          </a:xfrm>
        </p:spPr>
        <p:txBody>
          <a:bodyPr>
            <a:normAutofit/>
          </a:bodyPr>
          <a:lstStyle/>
          <a:p>
            <a:pPr marL="0" indent="0">
              <a:buNone/>
            </a:pPr>
            <a:r>
              <a:rPr lang="en-US" sz="2400" b="1" dirty="0">
                <a:latin typeface="Times New Roman" pitchFamily="18" charset="0"/>
                <a:cs typeface="Times New Roman" pitchFamily="18" charset="0"/>
              </a:rPr>
              <a:t>References:</a:t>
            </a:r>
            <a:endParaRPr lang="en-IN" sz="2400" b="1" dirty="0">
              <a:latin typeface="Times New Roman" pitchFamily="18" charset="0"/>
              <a:cs typeface="Times New Roman" pitchFamily="18" charset="0"/>
            </a:endParaRPr>
          </a:p>
          <a:p>
            <a:pPr marL="0" indent="0">
              <a:buNone/>
            </a:pPr>
            <a:r>
              <a:rPr lang="en-IN" sz="1800" dirty="0">
                <a:latin typeface="Times New Roman" panose="02020603050405020304" pitchFamily="18" charset="0"/>
                <a:cs typeface="Times New Roman" panose="02020603050405020304" pitchFamily="18" charset="0"/>
              </a:rPr>
              <a:t>[1.] RESEARCH GATE, GOOGLE . </a:t>
            </a:r>
          </a:p>
          <a:p>
            <a:pPr marL="0" indent="0">
              <a:buNone/>
            </a:pPr>
            <a:r>
              <a:rPr lang="en-IN" sz="1800" dirty="0">
                <a:latin typeface="Times New Roman" panose="02020603050405020304" pitchFamily="18" charset="0"/>
                <a:cs typeface="Times New Roman" panose="02020603050405020304" pitchFamily="18" charset="0"/>
              </a:rPr>
              <a:t>[2.] C. L. NEHANIV. K J DAUTENHAHN M KUBACKI M. HAEGELEC. PARLITZ </a:t>
            </a:r>
          </a:p>
          <a:p>
            <a:pPr marL="0" indent="0">
              <a:buNone/>
            </a:pPr>
            <a:r>
              <a:rPr lang="en-IN" sz="1800" dirty="0">
                <a:latin typeface="Times New Roman" panose="02020603050405020304" pitchFamily="18" charset="0"/>
                <a:cs typeface="Times New Roman" panose="02020603050405020304" pitchFamily="18" charset="0"/>
              </a:rPr>
              <a:t>[3.] R. ALAMI "A methodological approach relating the classification of gesture to identification of human intent in the context of human-robot interaction”, 371-377 2005. </a:t>
            </a:r>
          </a:p>
          <a:p>
            <a:pPr marL="0" indent="0">
              <a:buNone/>
            </a:pPr>
            <a:r>
              <a:rPr lang="en-IN" sz="1800" dirty="0">
                <a:latin typeface="Times New Roman" panose="02020603050405020304" pitchFamily="18" charset="0"/>
                <a:cs typeface="Times New Roman" panose="02020603050405020304" pitchFamily="18" charset="0"/>
              </a:rPr>
              <a:t>[4.] M. KRUEGER Artificial reality II Addison-Wesley Reading (Ma)1991. </a:t>
            </a:r>
          </a:p>
          <a:p>
            <a:pPr marL="0" indent="0">
              <a:buNone/>
            </a:pPr>
            <a:r>
              <a:rPr lang="en-IN" sz="1800" dirty="0">
                <a:latin typeface="Times New Roman" panose="02020603050405020304" pitchFamily="18" charset="0"/>
                <a:cs typeface="Times New Roman" panose="02020603050405020304" pitchFamily="18" charset="0"/>
              </a:rPr>
              <a:t>[5.] H.A JALAB "Static hand Gesture recognition for human computer interaction”, 1-72012. 4) JC.MANRESARVARONAR. MASF.</a:t>
            </a:r>
          </a:p>
          <a:p>
            <a:pPr marL="0" indent="0">
              <a:buNone/>
            </a:pPr>
            <a:r>
              <a:rPr lang="en-IN" sz="1800" dirty="0">
                <a:latin typeface="Times New Roman" panose="02020603050405020304" pitchFamily="18" charset="0"/>
                <a:cs typeface="Times New Roman" panose="02020603050405020304" pitchFamily="18" charset="0"/>
              </a:rPr>
              <a:t>[6.] </a:t>
            </a:r>
            <a:r>
              <a:rPr lang="en-IN" sz="1800" dirty="0" err="1">
                <a:latin typeface="Times New Roman" panose="02020603050405020304" pitchFamily="18" charset="0"/>
                <a:cs typeface="Times New Roman" panose="02020603050405020304" pitchFamily="18" charset="0"/>
              </a:rPr>
              <a:t>PERALES"Hand</a:t>
            </a:r>
            <a:r>
              <a:rPr lang="en-IN" sz="1800" dirty="0">
                <a:latin typeface="Times New Roman" panose="02020603050405020304" pitchFamily="18" charset="0"/>
                <a:cs typeface="Times New Roman" panose="02020603050405020304" pitchFamily="18" charset="0"/>
              </a:rPr>
              <a:t> tracking and gesture recognition for human-computer interaction",2005</a:t>
            </a:r>
          </a:p>
          <a:p>
            <a:pPr marL="0" indent="0">
              <a:buNone/>
            </a:pPr>
            <a:r>
              <a:rPr lang="en-US" sz="1800" dirty="0">
                <a:latin typeface="Times New Roman" panose="02020603050405020304" pitchFamily="18" charset="0"/>
                <a:cs typeface="Times New Roman" panose="02020603050405020304" pitchFamily="18" charset="0"/>
              </a:rPr>
              <a:t> [7.] Intel Corp, “</a:t>
            </a:r>
            <a:r>
              <a:rPr lang="en-US" sz="1800" dirty="0" err="1">
                <a:latin typeface="Times New Roman" panose="02020603050405020304" pitchFamily="18" charset="0"/>
                <a:cs typeface="Times New Roman" panose="02020603050405020304" pitchFamily="18" charset="0"/>
              </a:rPr>
              <a:t>OpenCV</a:t>
            </a:r>
            <a:r>
              <a:rPr lang="en-US" sz="1800" dirty="0">
                <a:latin typeface="Times New Roman" panose="02020603050405020304" pitchFamily="18" charset="0"/>
                <a:cs typeface="Times New Roman" panose="02020603050405020304" pitchFamily="18" charset="0"/>
              </a:rPr>
              <a:t> Wiki,” </a:t>
            </a:r>
            <a:r>
              <a:rPr lang="en-US" sz="1800" dirty="0" err="1">
                <a:latin typeface="Times New Roman" panose="02020603050405020304" pitchFamily="18" charset="0"/>
                <a:cs typeface="Times New Roman" panose="02020603050405020304" pitchFamily="18" charset="0"/>
              </a:rPr>
              <a:t>OpenCV</a:t>
            </a:r>
            <a:r>
              <a:rPr lang="en-US" sz="1800" dirty="0">
                <a:latin typeface="Times New Roman" panose="02020603050405020304" pitchFamily="18" charset="0"/>
                <a:cs typeface="Times New Roman" panose="02020603050405020304" pitchFamily="18" charset="0"/>
              </a:rPr>
              <a:t> Library [Online], Available: http://opencv.willowgarage.com/wiki </a:t>
            </a:r>
          </a:p>
          <a:p>
            <a:pPr marL="0" indent="0">
              <a:buNone/>
            </a:pPr>
            <a:r>
              <a:rPr lang="en-US" sz="1800" dirty="0">
                <a:latin typeface="Times New Roman" panose="02020603050405020304" pitchFamily="18" charset="0"/>
                <a:cs typeface="Times New Roman" panose="02020603050405020304" pitchFamily="18" charset="0"/>
              </a:rPr>
              <a:t>[8.] Z. Zhang, Y. Wu, Y. Shan, S. Shafer. Visual panel: Virtual mouse keyboard and 3d controller with an ordinary piece of paper. In Proceedings of Perceptual User Interfaces, 2001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4560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IN" dirty="0"/>
          </a:p>
        </p:txBody>
      </p:sp>
      <p:sp>
        <p:nvSpPr>
          <p:cNvPr id="3" name="Content Placeholder 2"/>
          <p:cNvSpPr>
            <a:spLocks noGrp="1"/>
          </p:cNvSpPr>
          <p:nvPr>
            <p:ph idx="1"/>
          </p:nvPr>
        </p:nvSpPr>
        <p:spPr/>
        <p:txBody>
          <a:bodyPr>
            <a:normAutofit/>
          </a:bodyPr>
          <a:lstStyle/>
          <a:p>
            <a:pPr marL="0" indent="0">
              <a:buNone/>
            </a:pPr>
            <a:r>
              <a:rPr lang="en-US" sz="5400" dirty="0">
                <a:solidFill>
                  <a:srgbClr val="7030A0"/>
                </a:solidFill>
                <a:latin typeface="Bookman Old Style" panose="02050604050505020204" pitchFamily="18" charset="0"/>
              </a:rPr>
              <a:t>     </a:t>
            </a:r>
            <a:r>
              <a:rPr lang="en-US" sz="5400" dirty="0">
                <a:solidFill>
                  <a:srgbClr val="7030A0"/>
                </a:solidFill>
                <a:latin typeface="Times New Roman" panose="02020603050405020304" pitchFamily="18" charset="0"/>
                <a:cs typeface="Times New Roman" panose="02020603050405020304" pitchFamily="18" charset="0"/>
              </a:rPr>
              <a:t>        </a:t>
            </a:r>
          </a:p>
          <a:p>
            <a:pPr marL="0" indent="0">
              <a:buNone/>
            </a:pPr>
            <a:r>
              <a:rPr lang="en-US" sz="5400" dirty="0">
                <a:solidFill>
                  <a:srgbClr val="7030A0"/>
                </a:solidFill>
                <a:latin typeface="Times New Roman" panose="02020603050405020304" pitchFamily="18" charset="0"/>
                <a:cs typeface="Times New Roman" panose="02020603050405020304" pitchFamily="18" charset="0"/>
              </a:rPr>
              <a:t>                    THANK YOU</a:t>
            </a:r>
            <a:endParaRPr lang="en-IN" sz="54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005840" y="1965400"/>
            <a:ext cx="10535920" cy="4211282"/>
          </a:xfrm>
          <a:prstGeom prst="rect">
            <a:avLst/>
          </a:prstGeom>
          <a:noFill/>
        </p:spPr>
        <p:txBody>
          <a:bodyPr wrap="square">
            <a:noAutofit/>
          </a:bodyPr>
          <a:lstStyle/>
          <a:p>
            <a:r>
              <a:rPr lang="en-US" sz="2400" b="1" dirty="0">
                <a:latin typeface="Times New Roman" pitchFamily="18" charset="0"/>
                <a:cs typeface="Times New Roman" pitchFamily="18" charset="0"/>
              </a:rPr>
              <a:t>Abstract:</a:t>
            </a:r>
          </a:p>
          <a:p>
            <a:r>
              <a:rPr lang="en-US" b="1" dirty="0">
                <a:latin typeface="Times New Roman" pitchFamily="18" charset="0"/>
                <a:cs typeface="Times New Roman" pitchFamily="18" charset="0"/>
              </a:rPr>
              <a:t>         </a:t>
            </a:r>
          </a:p>
          <a:p>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The purpose of this project is to discuss a volume and brightness control using hand gesture recognition system based on detection of hand gestures. In this the system is consist of a high resolution camera to </a:t>
            </a:r>
            <a:r>
              <a:rPr lang="en-US" dirty="0" err="1">
                <a:latin typeface="Times New Roman" pitchFamily="18" charset="0"/>
                <a:cs typeface="Times New Roman" pitchFamily="18" charset="0"/>
              </a:rPr>
              <a:t>recognise</a:t>
            </a:r>
            <a:r>
              <a:rPr lang="en-US" dirty="0">
                <a:latin typeface="Times New Roman" pitchFamily="18" charset="0"/>
                <a:cs typeface="Times New Roman" pitchFamily="18" charset="0"/>
              </a:rPr>
              <a:t> the gesture taken as input by the user. The main goal of hand gesture recognition is to create a system which can identify the human hand gestures and use same input as the information for controlling the device and by using real time gesture recognition specific user can control a computer by using hand gesture in front of a system video camera linked to a computer. In this project we are developing a hand gesture volume and brightness controller system with the help of </a:t>
            </a:r>
            <a:r>
              <a:rPr lang="en-US" dirty="0" err="1">
                <a:latin typeface="Times New Roman" pitchFamily="18" charset="0"/>
                <a:cs typeface="Times New Roman" pitchFamily="18" charset="0"/>
              </a:rPr>
              <a:t>OpenCV</a:t>
            </a:r>
            <a:r>
              <a:rPr lang="en-US" dirty="0">
                <a:latin typeface="Times New Roman" pitchFamily="18" charset="0"/>
                <a:cs typeface="Times New Roman" pitchFamily="18" charset="0"/>
              </a:rPr>
              <a:t>, Python. In this system can be controlled by hand gesture without making use of the keyboard and mouse.</a:t>
            </a:r>
            <a:endParaRPr lang="en-IN" dirty="0">
              <a:latin typeface="Times New Roman" pitchFamily="18" charset="0"/>
              <a:cs typeface="Times New Roman" pitchFamily="18" charset="0"/>
            </a:endParaRPr>
          </a:p>
          <a:p>
            <a:endParaRPr lang="en-US" b="1" dirty="0">
              <a:latin typeface="Times New Roman" pitchFamily="18" charset="0"/>
              <a:cs typeface="Times New Roman"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   </a:t>
            </a:r>
          </a:p>
        </p:txBody>
      </p:sp>
      <p:sp>
        <p:nvSpPr>
          <p:cNvPr id="6" name="TextBox 5"/>
          <p:cNvSpPr txBox="1"/>
          <p:nvPr/>
        </p:nvSpPr>
        <p:spPr>
          <a:xfrm>
            <a:off x="968188" y="1718131"/>
            <a:ext cx="10512612" cy="7879080"/>
          </a:xfrm>
          <a:prstGeom prst="rect">
            <a:avLst/>
          </a:prstGeom>
          <a:noFill/>
        </p:spPr>
        <p:txBody>
          <a:bodyPr wrap="square">
            <a:spAutoFit/>
          </a:bodyPr>
          <a:lstStyle/>
          <a:p>
            <a:endParaRPr lang="en-US" sz="20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Project Title :</a:t>
            </a:r>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Volume and Brightness Control By Hand Gestures Using Open CV And Media pipe</a:t>
            </a:r>
          </a:p>
          <a:p>
            <a:endParaRPr lang="en-US" sz="2000" dirty="0">
              <a:latin typeface="Times New Roman" pitchFamily="18" charset="0"/>
              <a:cs typeface="Times New Roman" pitchFamily="18" charset="0"/>
            </a:endParaRPr>
          </a:p>
          <a:p>
            <a:r>
              <a:rPr lang="en-GB" sz="2400" b="1" dirty="0">
                <a:latin typeface="Times New Roman" panose="02020603050405020304" pitchFamily="18" charset="0"/>
                <a:cs typeface="Times New Roman" panose="02020603050405020304" pitchFamily="18" charset="0"/>
              </a:rPr>
              <a:t>Problem Statement:</a:t>
            </a:r>
          </a:p>
          <a:p>
            <a:r>
              <a:rPr lang="en-GB" sz="2000" dirty="0">
                <a:latin typeface="Times New Roman" panose="02020603050405020304" pitchFamily="18" charset="0"/>
                <a:cs typeface="Times New Roman" panose="02020603050405020304" pitchFamily="18" charset="0"/>
              </a:rPr>
              <a:t>	In today's digital age, the interaction between humans and computers has evolved significantly. While traditional input devices like keyboards and mice are widely used, there is a growing demand for more intuitive and hands-free control methods. The aim of this project is to develop a Hand Gesture Volume and Brightness Control System using computer vision techniques and machine learning algorithms.</a:t>
            </a:r>
            <a:endParaRPr lang="en-IN" sz="2000" dirty="0">
              <a:latin typeface="Times New Roman" panose="02020603050405020304" pitchFamily="18" charset="0"/>
              <a:cs typeface="Times New Roman" panose="02020603050405020304" pitchFamily="18" charset="0"/>
            </a:endParaRPr>
          </a:p>
          <a:p>
            <a:endParaRPr lang="en-US" sz="2000" b="1" dirty="0">
              <a:latin typeface="Times New Roman" pitchFamily="18" charset="0"/>
              <a:cs typeface="Times New Roman" pitchFamily="18" charset="0"/>
            </a:endParaRPr>
          </a:p>
          <a:p>
            <a:endParaRPr lang="en-US" sz="2000" b="1" dirty="0">
              <a:latin typeface="Times New Roman" pitchFamily="18" charset="0"/>
              <a:cs typeface="Times New Roman" pitchFamily="18" charset="0"/>
            </a:endParaRPr>
          </a:p>
          <a:p>
            <a:endParaRPr lang="en-US" sz="2000" b="1" dirty="0">
              <a:latin typeface="Times New Roman" pitchFamily="18" charset="0"/>
              <a:cs typeface="Times New Roman" pitchFamily="18" charset="0"/>
            </a:endParaRPr>
          </a:p>
          <a:p>
            <a:endParaRPr lang="en-US" sz="2000" b="1" dirty="0">
              <a:latin typeface="Times New Roman" pitchFamily="18" charset="0"/>
              <a:cs typeface="Times New Roman" pitchFamily="18" charset="0"/>
            </a:endParaRPr>
          </a:p>
          <a:p>
            <a:endParaRPr lang="en-US" sz="2000" b="1" dirty="0">
              <a:latin typeface="Times New Roman" pitchFamily="18" charset="0"/>
              <a:cs typeface="Times New Roman" pitchFamily="18" charset="0"/>
            </a:endParaRPr>
          </a:p>
          <a:p>
            <a:endParaRPr lang="en-US" sz="2000" b="1" dirty="0">
              <a:latin typeface="Times New Roman" pitchFamily="18" charset="0"/>
              <a:cs typeface="Times New Roman" pitchFamily="18" charset="0"/>
            </a:endParaRPr>
          </a:p>
          <a:p>
            <a:endParaRPr lang="en-US" sz="2000" b="1" dirty="0">
              <a:latin typeface="Times New Roman" pitchFamily="18" charset="0"/>
              <a:cs typeface="Times New Roman" pitchFamily="18" charset="0"/>
            </a:endParaRPr>
          </a:p>
          <a:p>
            <a:endParaRPr lang="en-US" sz="2000" b="1" dirty="0">
              <a:latin typeface="Times New Roman" pitchFamily="18" charset="0"/>
              <a:cs typeface="Times New Roman" pitchFamily="18" charset="0"/>
            </a:endParaRPr>
          </a:p>
          <a:p>
            <a:endParaRPr lang="en-US" sz="2000" b="1" dirty="0">
              <a:latin typeface="Times New Roman" pitchFamily="18" charset="0"/>
              <a:cs typeface="Times New Roman" pitchFamily="18" charset="0"/>
            </a:endParaRPr>
          </a:p>
          <a:p>
            <a:endParaRPr lang="en-US" sz="2000" b="1" dirty="0">
              <a:latin typeface="Times New Roman" pitchFamily="18" charset="0"/>
              <a:cs typeface="Times New Roman" pitchFamily="18" charset="0"/>
            </a:endParaRPr>
          </a:p>
          <a:p>
            <a:endParaRPr lang="en-US" sz="2000" b="1" dirty="0">
              <a:latin typeface="Times New Roman" pitchFamily="18" charset="0"/>
              <a:cs typeface="Times New Roman" pitchFamily="18" charset="0"/>
            </a:endParaRPr>
          </a:p>
          <a:p>
            <a:endParaRPr lang="en-US" sz="2000" b="1" dirty="0">
              <a:latin typeface="Times New Roman" pitchFamily="18" charset="0"/>
              <a:cs typeface="Times New Roman" pitchFamily="18" charset="0"/>
            </a:endParaRPr>
          </a:p>
          <a:p>
            <a:endParaRPr lang="en-US" sz="2000" b="1" dirty="0">
              <a:latin typeface="Times New Roman" pitchFamily="18" charset="0"/>
              <a:cs typeface="Times New Roman" pitchFamily="18" charset="0"/>
            </a:endParaRPr>
          </a:p>
          <a:p>
            <a:endParaRPr lang="en-US" sz="2000" b="1" dirty="0">
              <a:latin typeface="Times New Roman" pitchFamily="18" charset="0"/>
              <a:cs typeface="Times New Roman" pitchFamily="18" charset="0"/>
            </a:endParaRPr>
          </a:p>
          <a:p>
            <a:endParaRPr lang="en-US" sz="1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p>
        </p:txBody>
      </p:sp>
      <p:sp>
        <p:nvSpPr>
          <p:cNvPr id="5" name="TextBox 4"/>
          <p:cNvSpPr txBox="1"/>
          <p:nvPr/>
        </p:nvSpPr>
        <p:spPr>
          <a:xfrm>
            <a:off x="959224" y="1783976"/>
            <a:ext cx="10623176" cy="7478970"/>
          </a:xfrm>
          <a:prstGeom prst="rect">
            <a:avLst/>
          </a:prstGeom>
          <a:noFill/>
        </p:spPr>
        <p:txBody>
          <a:bodyPr wrap="square">
            <a:spAutoFit/>
          </a:bodyPr>
          <a:lstStyle/>
          <a:p>
            <a:endParaRPr lang="en-US"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Introduction</a:t>
            </a:r>
            <a:r>
              <a:rPr lang="en-US" sz="2400" dirty="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The proposed system for Human Computer Interaction (HCI) utilizes hand gestures as a powerful communication medium. Users can interact with desktop and laptop interfaces by wearing data gloves or using web cameras or separate cameras to record hand gestures. </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Hand gestures is the powerful communication </a:t>
            </a:r>
            <a:r>
              <a:rPr lang="en-US" dirty="0" err="1">
                <a:latin typeface="Times New Roman" pitchFamily="18" charset="0"/>
                <a:cs typeface="Times New Roman" pitchFamily="18" charset="0"/>
              </a:rPr>
              <a:t>mediumfor</a:t>
            </a:r>
            <a:r>
              <a:rPr lang="en-US" dirty="0">
                <a:latin typeface="Times New Roman" pitchFamily="18" charset="0"/>
                <a:cs typeface="Times New Roman" pitchFamily="18" charset="0"/>
              </a:rPr>
              <a:t> Human Computer Interaction (HCI).Several input devices are available for interaction with computer, such as keyboard, mouse, joystick and touch screen, but these devices does not provide easier way to communicate. In </a:t>
            </a:r>
            <a:r>
              <a:rPr lang="en-US" dirty="0" err="1">
                <a:latin typeface="Times New Roman" pitchFamily="18" charset="0"/>
                <a:cs typeface="Times New Roman" pitchFamily="18" charset="0"/>
              </a:rPr>
              <a:t>this,the</a:t>
            </a:r>
            <a:r>
              <a:rPr lang="en-US" dirty="0">
                <a:latin typeface="Times New Roman" pitchFamily="18" charset="0"/>
                <a:cs typeface="Times New Roman" pitchFamily="18" charset="0"/>
              </a:rPr>
              <a:t> system which is proposed will consists of desktop </a:t>
            </a:r>
            <a:r>
              <a:rPr lang="en-US" dirty="0" err="1">
                <a:latin typeface="Times New Roman" pitchFamily="18" charset="0"/>
                <a:cs typeface="Times New Roman" pitchFamily="18" charset="0"/>
              </a:rPr>
              <a:t>andlaptop</a:t>
            </a:r>
            <a:r>
              <a:rPr lang="en-US" dirty="0">
                <a:latin typeface="Times New Roman" pitchFamily="18" charset="0"/>
                <a:cs typeface="Times New Roman" pitchFamily="18" charset="0"/>
              </a:rPr>
              <a:t> interface, hand gesture can be used by the users need to wear data gloves also can use the web camera or separate cameras for recording the hand gestures.</a:t>
            </a:r>
          </a:p>
          <a:p>
            <a:endParaRPr lang="en-US" sz="1800" b="1" dirty="0">
              <a:solidFill>
                <a:srgbClr val="000000"/>
              </a:solidFill>
              <a:latin typeface="Times New Roman" pitchFamily="18" charset="0"/>
              <a:cs typeface="Times New Roman" pitchFamily="18" charset="0"/>
            </a:endParaRPr>
          </a:p>
          <a:p>
            <a:endParaRPr lang="en-US" b="1" dirty="0">
              <a:solidFill>
                <a:srgbClr val="000000"/>
              </a:solidFill>
              <a:latin typeface="Times New Roman" pitchFamily="18" charset="0"/>
              <a:cs typeface="Times New Roman" pitchFamily="18" charset="0"/>
            </a:endParaRPr>
          </a:p>
          <a:p>
            <a:endParaRPr lang="en-US" sz="1800" b="1" dirty="0">
              <a:solidFill>
                <a:srgbClr val="000000"/>
              </a:solidFill>
              <a:latin typeface="Times New Roman" pitchFamily="18" charset="0"/>
              <a:cs typeface="Times New Roman" pitchFamily="18" charset="0"/>
            </a:endParaRPr>
          </a:p>
          <a:p>
            <a:endParaRPr lang="en-US" b="1" dirty="0">
              <a:solidFill>
                <a:srgbClr val="000000"/>
              </a:solidFill>
              <a:latin typeface="Times New Roman" pitchFamily="18" charset="0"/>
              <a:cs typeface="Times New Roman" pitchFamily="18" charset="0"/>
            </a:endParaRPr>
          </a:p>
          <a:p>
            <a:endParaRPr lang="en-US" sz="1800" b="1" dirty="0">
              <a:solidFill>
                <a:srgbClr val="000000"/>
              </a:solidFill>
              <a:latin typeface="Times New Roman" pitchFamily="18" charset="0"/>
              <a:cs typeface="Times New Roman" pitchFamily="18" charset="0"/>
            </a:endParaRPr>
          </a:p>
          <a:p>
            <a:endParaRPr lang="en-US" b="1" dirty="0">
              <a:solidFill>
                <a:srgbClr val="000000"/>
              </a:solidFill>
              <a:latin typeface="Times New Roman" pitchFamily="18" charset="0"/>
              <a:cs typeface="Times New Roman" pitchFamily="18" charset="0"/>
            </a:endParaRPr>
          </a:p>
          <a:p>
            <a:endParaRPr lang="en-US" sz="1800" b="1" dirty="0">
              <a:solidFill>
                <a:srgbClr val="000000"/>
              </a:solidFill>
              <a:latin typeface="Times New Roman" pitchFamily="18" charset="0"/>
              <a:cs typeface="Times New Roman" pitchFamily="18" charset="0"/>
            </a:endParaRPr>
          </a:p>
          <a:p>
            <a:endParaRPr lang="en-US" b="1" dirty="0">
              <a:solidFill>
                <a:srgbClr val="000000"/>
              </a:solidFill>
              <a:latin typeface="Times New Roman" pitchFamily="18" charset="0"/>
              <a:cs typeface="Times New Roman" pitchFamily="18" charset="0"/>
            </a:endParaRPr>
          </a:p>
          <a:p>
            <a:endParaRPr lang="en-US" sz="1800" b="1" dirty="0">
              <a:solidFill>
                <a:srgbClr val="000000"/>
              </a:solidFill>
              <a:latin typeface="Times New Roman" pitchFamily="18" charset="0"/>
              <a:cs typeface="Times New Roman" pitchFamily="18" charset="0"/>
            </a:endParaRPr>
          </a:p>
          <a:p>
            <a:endParaRPr lang="en-US" b="1" dirty="0">
              <a:solidFill>
                <a:srgbClr val="000000"/>
              </a:solidFill>
              <a:latin typeface="Times New Roman" pitchFamily="18" charset="0"/>
              <a:cs typeface="Times New Roman" pitchFamily="18" charset="0"/>
            </a:endParaRPr>
          </a:p>
          <a:p>
            <a:endParaRPr lang="en-US" sz="1800" b="1" dirty="0">
              <a:solidFill>
                <a:srgbClr val="000000"/>
              </a:solidFill>
              <a:latin typeface="Times New Roman" pitchFamily="18" charset="0"/>
              <a:cs typeface="Times New Roman" pitchFamily="18" charset="0"/>
            </a:endParaRPr>
          </a:p>
          <a:p>
            <a:endParaRPr lang="en-US" b="1" dirty="0">
              <a:solidFill>
                <a:srgbClr val="000000"/>
              </a:solidFill>
              <a:latin typeface="Times New Roman" pitchFamily="18" charset="0"/>
              <a:cs typeface="Times New Roman" pitchFamily="18" charset="0"/>
            </a:endParaRPr>
          </a:p>
          <a:p>
            <a:endParaRPr lang="en-US" sz="1800" b="1" dirty="0">
              <a:solidFill>
                <a:srgbClr val="000000"/>
              </a:solidFill>
              <a:latin typeface="Times New Roman" pitchFamily="18" charset="0"/>
              <a:cs typeface="Times New Roman" pitchFamily="18" charset="0"/>
            </a:endParaRPr>
          </a:p>
          <a:p>
            <a:endParaRPr lang="en-US" sz="1800" b="1" dirty="0">
              <a:solidFill>
                <a:srgbClr val="000000"/>
              </a:solidFill>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p>
        </p:txBody>
      </p:sp>
      <p:sp>
        <p:nvSpPr>
          <p:cNvPr id="4" name="TextBox 3"/>
          <p:cNvSpPr txBox="1"/>
          <p:nvPr/>
        </p:nvSpPr>
        <p:spPr>
          <a:xfrm>
            <a:off x="909411" y="1388427"/>
            <a:ext cx="10515600" cy="4081145"/>
          </a:xfrm>
          <a:prstGeom prst="rect">
            <a:avLst/>
          </a:prstGeom>
          <a:noFill/>
        </p:spPr>
        <p:txBody>
          <a:bodyPr wrap="square">
            <a:noAutofit/>
          </a:bodyPr>
          <a:lstStyle/>
          <a:p>
            <a:endParaRPr lang="en-US" sz="2000" dirty="0">
              <a:latin typeface="Times New Roman" pitchFamily="18" charset="0"/>
              <a:cs typeface="Times New Roman" pitchFamily="18" charset="0"/>
            </a:endParaRPr>
          </a:p>
          <a:p>
            <a:r>
              <a:rPr lang="en-US" sz="2400" b="1" dirty="0">
                <a:latin typeface="Times New Roman" pitchFamily="18" charset="0"/>
                <a:cs typeface="Times New Roman" pitchFamily="18" charset="0"/>
              </a:rPr>
              <a:t>Objectives:</a:t>
            </a:r>
          </a:p>
          <a:p>
            <a:pPr algn="l"/>
            <a:r>
              <a:rPr lang="en-GB" sz="1600" b="1" i="0" dirty="0">
                <a:effectLst/>
                <a:latin typeface="Times New Roman" panose="02020603050405020304" pitchFamily="18" charset="0"/>
                <a:cs typeface="Times New Roman" panose="02020603050405020304" pitchFamily="18" charset="0"/>
              </a:rPr>
              <a:t>Objective:</a:t>
            </a:r>
            <a:r>
              <a:rPr lang="en-GB" sz="1600" b="0" i="0" dirty="0">
                <a:effectLst/>
                <a:latin typeface="Times New Roman" panose="02020603050405020304" pitchFamily="18" charset="0"/>
                <a:cs typeface="Times New Roman" panose="02020603050405020304" pitchFamily="18" charset="0"/>
              </a:rPr>
              <a:t> The primary objective of this project is to design and implement a system that allows users to control the volume and brightness of a computer or device using hand gestures captured by a camera. The system should achieve the following goals:</a:t>
            </a:r>
          </a:p>
          <a:p>
            <a:pPr algn="l">
              <a:buFont typeface="+mj-lt"/>
              <a:buAutoNum type="arabicPeriod"/>
            </a:pPr>
            <a:r>
              <a:rPr lang="en-GB" b="1" i="0" dirty="0">
                <a:effectLst/>
                <a:latin typeface="Times New Roman" panose="02020603050405020304" pitchFamily="18" charset="0"/>
                <a:cs typeface="Times New Roman" panose="02020603050405020304" pitchFamily="18" charset="0"/>
              </a:rPr>
              <a:t>Gesture Recognition</a:t>
            </a:r>
            <a:r>
              <a:rPr lang="en-GB" b="0" i="0" dirty="0">
                <a:effectLst/>
                <a:latin typeface="Times New Roman" panose="02020603050405020304" pitchFamily="18" charset="0"/>
                <a:cs typeface="Times New Roman" panose="02020603050405020304" pitchFamily="18" charset="0"/>
              </a:rPr>
              <a:t>: Develop algorithms to accurately detect and recognize hand gestures in real-time video streams.</a:t>
            </a:r>
          </a:p>
          <a:p>
            <a:pPr algn="l">
              <a:buFont typeface="+mj-lt"/>
              <a:buAutoNum type="arabicPeriod"/>
            </a:pPr>
            <a:r>
              <a:rPr lang="en-GB" b="1" i="0" dirty="0">
                <a:effectLst/>
                <a:latin typeface="Times New Roman" panose="02020603050405020304" pitchFamily="18" charset="0"/>
                <a:cs typeface="Times New Roman" panose="02020603050405020304" pitchFamily="18" charset="0"/>
              </a:rPr>
              <a:t>Volume Control</a:t>
            </a:r>
            <a:r>
              <a:rPr lang="en-GB" b="0" i="0" dirty="0">
                <a:effectLst/>
                <a:latin typeface="Times New Roman" panose="02020603050405020304" pitchFamily="18" charset="0"/>
                <a:cs typeface="Times New Roman" panose="02020603050405020304" pitchFamily="18" charset="0"/>
              </a:rPr>
              <a:t>: Implement functionality to adjust the volume levels of a device based on recognized hand gestures, providing users with intuitive control over audio output.</a:t>
            </a:r>
          </a:p>
          <a:p>
            <a:pPr algn="l">
              <a:buFont typeface="+mj-lt"/>
              <a:buAutoNum type="arabicPeriod"/>
            </a:pPr>
            <a:r>
              <a:rPr lang="en-GB" b="1" i="0" dirty="0">
                <a:effectLst/>
                <a:latin typeface="Times New Roman" panose="02020603050405020304" pitchFamily="18" charset="0"/>
                <a:cs typeface="Times New Roman" panose="02020603050405020304" pitchFamily="18" charset="0"/>
              </a:rPr>
              <a:t>Brightness Control</a:t>
            </a:r>
            <a:r>
              <a:rPr lang="en-GB" b="0" i="0" dirty="0">
                <a:effectLst/>
                <a:latin typeface="Times New Roman" panose="02020603050405020304" pitchFamily="18" charset="0"/>
                <a:cs typeface="Times New Roman" panose="02020603050405020304" pitchFamily="18" charset="0"/>
              </a:rPr>
              <a:t>: Incorporate features to regulate screen brightness using hand gestures, enhancing user experience and comfort during computer usage.</a:t>
            </a:r>
          </a:p>
          <a:p>
            <a:pPr algn="l">
              <a:buFont typeface="+mj-lt"/>
              <a:buAutoNum type="arabicPeriod"/>
            </a:pPr>
            <a:r>
              <a:rPr lang="en-GB" b="1" i="0" dirty="0">
                <a:effectLst/>
                <a:latin typeface="Times New Roman" panose="02020603050405020304" pitchFamily="18" charset="0"/>
                <a:cs typeface="Times New Roman" panose="02020603050405020304" pitchFamily="18" charset="0"/>
              </a:rPr>
              <a:t>Real-time Operation</a:t>
            </a:r>
            <a:r>
              <a:rPr lang="en-GB" b="0" i="0" dirty="0">
                <a:effectLst/>
                <a:latin typeface="Times New Roman" panose="02020603050405020304" pitchFamily="18" charset="0"/>
                <a:cs typeface="Times New Roman" panose="02020603050405020304" pitchFamily="18" charset="0"/>
              </a:rPr>
              <a:t>: Ensure that the system operates in real-time, enabling instant feedback and responsive interaction with the user's gestures.</a:t>
            </a:r>
          </a:p>
          <a:p>
            <a:pPr algn="l">
              <a:buFont typeface="+mj-lt"/>
              <a:buAutoNum type="arabicPeriod"/>
            </a:pPr>
            <a:r>
              <a:rPr lang="en-GB" b="1" i="0" dirty="0">
                <a:effectLst/>
                <a:latin typeface="Times New Roman" panose="02020603050405020304" pitchFamily="18" charset="0"/>
                <a:cs typeface="Times New Roman" panose="02020603050405020304" pitchFamily="18" charset="0"/>
              </a:rPr>
              <a:t>User-Friendly Interface</a:t>
            </a:r>
            <a:r>
              <a:rPr lang="en-GB" b="0" i="0" dirty="0">
                <a:effectLst/>
                <a:latin typeface="Times New Roman" panose="02020603050405020304" pitchFamily="18" charset="0"/>
                <a:cs typeface="Times New Roman" panose="02020603050405020304" pitchFamily="18" charset="0"/>
              </a:rPr>
              <a:t>: Design a user-friendly interface that displays feedback on gesture recognition and provides visual cues for volume and brightness adjustments.</a:t>
            </a:r>
            <a:endParaRPr lang="en-GB" sz="2800" b="0" i="0" dirty="0">
              <a:solidFill>
                <a:srgbClr val="ECECEC"/>
              </a:solidFill>
              <a:effectLst/>
              <a:latin typeface="Söhne"/>
            </a:endParaRPr>
          </a:p>
          <a:p>
            <a:endParaRPr lang="en-US" sz="2400" b="1"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p>
        </p:txBody>
      </p:sp>
      <p:sp>
        <p:nvSpPr>
          <p:cNvPr id="4" name="TextBox 3"/>
          <p:cNvSpPr txBox="1"/>
          <p:nvPr/>
        </p:nvSpPr>
        <p:spPr>
          <a:xfrm>
            <a:off x="937986" y="1769066"/>
            <a:ext cx="10515600" cy="4081145"/>
          </a:xfrm>
          <a:prstGeom prst="rect">
            <a:avLst/>
          </a:prstGeom>
          <a:noFill/>
        </p:spPr>
        <p:txBody>
          <a:bodyPr wrap="square">
            <a:noAutofit/>
          </a:bodyPr>
          <a:lstStyle/>
          <a:p>
            <a:endParaRPr lang="en-US" sz="2000" dirty="0">
              <a:latin typeface="Times New Roman" pitchFamily="18" charset="0"/>
              <a:cs typeface="Times New Roman" pitchFamily="18" charset="0"/>
            </a:endParaRPr>
          </a:p>
          <a:p>
            <a:r>
              <a:rPr lang="en-US" sz="2400" b="1" dirty="0">
                <a:latin typeface="Times New Roman" pitchFamily="18" charset="0"/>
                <a:cs typeface="Times New Roman" pitchFamily="18" charset="0"/>
              </a:rPr>
              <a:t>Literature Survey:</a:t>
            </a:r>
          </a:p>
          <a:p>
            <a:endParaRPr lang="en-US" sz="2400" b="1" dirty="0">
              <a:latin typeface="Times New Roman" pitchFamily="18" charset="0"/>
              <a:cs typeface="Times New Roman" pitchFamily="18" charset="0"/>
            </a:endParaRPr>
          </a:p>
          <a:p>
            <a:pPr marL="285750" indent="-285750">
              <a:buFont typeface="Arial" panose="020B0604020202020204" pitchFamily="34" charset="0"/>
              <a:buChar char="•"/>
            </a:pPr>
            <a:r>
              <a:rPr lang="en-US" dirty="0">
                <a:latin typeface="Times New Roman" pitchFamily="18" charset="0"/>
                <a:cs typeface="Times New Roman" pitchFamily="18" charset="0"/>
              </a:rPr>
              <a:t>Gesture Recognition Techniques		</a:t>
            </a:r>
            <a:endParaRPr lang="en-US" dirty="0"/>
          </a:p>
          <a:p>
            <a:pPr marL="285750" indent="-285750">
              <a:buFont typeface="Arial" panose="020B0604020202020204" pitchFamily="34" charset="0"/>
              <a:buChar char="•"/>
            </a:pPr>
            <a:r>
              <a:rPr lang="en-US" dirty="0">
                <a:latin typeface="Times New Roman" pitchFamily="18" charset="0"/>
                <a:cs typeface="Times New Roman" pitchFamily="18" charset="0"/>
              </a:rPr>
              <a:t>Image Processing with </a:t>
            </a:r>
            <a:r>
              <a:rPr lang="en-US" dirty="0" err="1">
                <a:latin typeface="Times New Roman" pitchFamily="18" charset="0"/>
                <a:cs typeface="Times New Roman" pitchFamily="18" charset="0"/>
              </a:rPr>
              <a:t>OpenCv</a:t>
            </a:r>
            <a:endParaRPr lang="en-US" dirty="0">
              <a:latin typeface="Times New Roman" pitchFamily="18" charset="0"/>
              <a:cs typeface="Times New Roman" pitchFamily="18" charset="0"/>
            </a:endParaRPr>
          </a:p>
          <a:p>
            <a:pPr marL="285750" indent="-285750">
              <a:buFont typeface="Arial" panose="020B0604020202020204" pitchFamily="34" charset="0"/>
              <a:buChar char="•"/>
            </a:pPr>
            <a:r>
              <a:rPr lang="en-US" dirty="0" err="1">
                <a:latin typeface="Times New Roman" pitchFamily="18" charset="0"/>
                <a:cs typeface="Times New Roman" pitchFamily="18" charset="0"/>
              </a:rPr>
              <a:t>MediaPipe</a:t>
            </a:r>
            <a:r>
              <a:rPr lang="en-US" dirty="0">
                <a:latin typeface="Times New Roman" pitchFamily="18" charset="0"/>
                <a:cs typeface="Times New Roman" pitchFamily="18" charset="0"/>
              </a:rPr>
              <a:t> Framework</a:t>
            </a:r>
          </a:p>
          <a:p>
            <a:pPr marL="285750" indent="-285750">
              <a:buFont typeface="Arial" panose="020B0604020202020204" pitchFamily="34" charset="0"/>
              <a:buChar char="•"/>
            </a:pPr>
            <a:r>
              <a:rPr lang="en-US" dirty="0">
                <a:latin typeface="Times New Roman" pitchFamily="18" charset="0"/>
                <a:cs typeface="Times New Roman" pitchFamily="18" charset="0"/>
              </a:rPr>
              <a:t>Volume Control Systems</a:t>
            </a:r>
          </a:p>
          <a:p>
            <a:pPr marL="285750" indent="-285750">
              <a:buFont typeface="Arial" panose="020B0604020202020204" pitchFamily="34" charset="0"/>
              <a:buChar char="•"/>
            </a:pPr>
            <a:r>
              <a:rPr lang="en-US" dirty="0">
                <a:latin typeface="Times New Roman" pitchFamily="18" charset="0"/>
                <a:cs typeface="Times New Roman" pitchFamily="18" charset="0"/>
              </a:rPr>
              <a:t>Audio Signal Processing</a:t>
            </a:r>
          </a:p>
          <a:p>
            <a:pPr marL="285750" indent="-285750">
              <a:buFont typeface="Arial" panose="020B0604020202020204" pitchFamily="34" charset="0"/>
              <a:buChar char="•"/>
            </a:pPr>
            <a:r>
              <a:rPr lang="en-US" dirty="0">
                <a:latin typeface="Times New Roman" pitchFamily="18" charset="0"/>
                <a:cs typeface="Times New Roman" pitchFamily="18" charset="0"/>
              </a:rPr>
              <a:t>Real Time Systems </a:t>
            </a:r>
          </a:p>
          <a:p>
            <a:pPr marL="285750" indent="-285750">
              <a:buFont typeface="Arial" panose="020B0604020202020204" pitchFamily="34" charset="0"/>
              <a:buChar char="•"/>
            </a:pPr>
            <a:r>
              <a:rPr lang="en-US" dirty="0">
                <a:latin typeface="Times New Roman" pitchFamily="18" charset="0"/>
                <a:cs typeface="Times New Roman" pitchFamily="18" charset="0"/>
              </a:rPr>
              <a:t>User Experience</a:t>
            </a:r>
          </a:p>
          <a:p>
            <a:pPr marL="285750" indent="-285750">
              <a:buFont typeface="Arial" panose="020B0604020202020204" pitchFamily="34" charset="0"/>
              <a:buChar char="•"/>
            </a:pPr>
            <a:r>
              <a:rPr lang="en-US" dirty="0">
                <a:latin typeface="Times New Roman" pitchFamily="18" charset="0"/>
                <a:cs typeface="Times New Roman" pitchFamily="18" charset="0"/>
              </a:rPr>
              <a:t>Accessibility and Assistive Technology</a:t>
            </a:r>
          </a:p>
          <a:p>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2365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US" sz="2600" b="1" dirty="0">
                <a:latin typeface="Times New Roman" pitchFamily="18" charset="0"/>
                <a:cs typeface="Times New Roman" pitchFamily="18" charset="0"/>
              </a:rPr>
              <a:t>Existing Methodology:</a:t>
            </a:r>
            <a:endParaRPr lang="en-IN" sz="2600" b="1" dirty="0">
              <a:latin typeface="Times New Roman" pitchFamily="18" charset="0"/>
              <a:cs typeface="Times New Roman" pitchFamily="18" charset="0"/>
            </a:endParaRPr>
          </a:p>
          <a:p>
            <a:pPr marL="0" indent="0">
              <a:buNone/>
            </a:pPr>
            <a:r>
              <a:rPr lang="en-US" sz="1900" b="1" dirty="0">
                <a:latin typeface="Times New Roman" panose="02020603050405020304" pitchFamily="18" charset="0"/>
                <a:cs typeface="Times New Roman" pitchFamily="18" charset="0"/>
              </a:rPr>
              <a:t>Functionality</a:t>
            </a:r>
            <a:r>
              <a:rPr lang="en-US" sz="1900" dirty="0">
                <a:latin typeface="Times New Roman" pitchFamily="18" charset="0"/>
                <a:cs typeface="Times New Roman" pitchFamily="18" charset="0"/>
              </a:rPr>
              <a:t>: The existing system allows users to control system volume using hand gestures captured by a webcam.</a:t>
            </a:r>
          </a:p>
          <a:p>
            <a:pPr marL="0" indent="0">
              <a:buNone/>
            </a:pPr>
            <a:r>
              <a:rPr lang="en-US" sz="1900" b="1" dirty="0">
                <a:latin typeface="Times New Roman" pitchFamily="18" charset="0"/>
                <a:cs typeface="Times New Roman" pitchFamily="18" charset="0"/>
              </a:rPr>
              <a:t>Components:</a:t>
            </a:r>
          </a:p>
          <a:p>
            <a:r>
              <a:rPr lang="en-US" sz="1900" dirty="0">
                <a:latin typeface="Times New Roman" pitchFamily="18" charset="0"/>
                <a:cs typeface="Times New Roman" pitchFamily="18" charset="0"/>
              </a:rPr>
              <a:t>HCI model</a:t>
            </a:r>
          </a:p>
          <a:p>
            <a:r>
              <a:rPr lang="en-US" sz="1900" dirty="0">
                <a:latin typeface="Times New Roman" pitchFamily="18" charset="0"/>
                <a:cs typeface="Times New Roman" pitchFamily="18" charset="0"/>
              </a:rPr>
              <a:t>Raspberry pi </a:t>
            </a:r>
          </a:p>
          <a:p>
            <a:r>
              <a:rPr lang="en-US" sz="1900" dirty="0">
                <a:latin typeface="Times New Roman" pitchFamily="18" charset="0"/>
                <a:cs typeface="Times New Roman" pitchFamily="18" charset="0"/>
              </a:rPr>
              <a:t>Computer Vision</a:t>
            </a:r>
          </a:p>
          <a:p>
            <a:r>
              <a:rPr lang="en-US" sz="1900" dirty="0">
                <a:latin typeface="Times New Roman" pitchFamily="18" charset="0"/>
                <a:cs typeface="Times New Roman" pitchFamily="18" charset="0"/>
              </a:rPr>
              <a:t>Hand Tracking model</a:t>
            </a:r>
          </a:p>
          <a:p>
            <a:r>
              <a:rPr lang="en-US" sz="1900" dirty="0">
                <a:latin typeface="Times New Roman" pitchFamily="18" charset="0"/>
                <a:cs typeface="Times New Roman" pitchFamily="18" charset="0"/>
              </a:rPr>
              <a:t>Control Mechanisms</a:t>
            </a:r>
          </a:p>
          <a:p>
            <a:r>
              <a:rPr lang="en-US" sz="1900" dirty="0">
                <a:latin typeface="Times New Roman" pitchFamily="18" charset="0"/>
                <a:cs typeface="Times New Roman" pitchFamily="18" charset="0"/>
              </a:rPr>
              <a:t>Graphical User Interface (GUI) </a:t>
            </a:r>
          </a:p>
          <a:p>
            <a:pPr marL="0" indent="0">
              <a:buNone/>
            </a:pPr>
            <a:r>
              <a:rPr lang="en-US" sz="1900" b="1" dirty="0" err="1">
                <a:latin typeface="Times New Roman" pitchFamily="18" charset="0"/>
                <a:cs typeface="Times New Roman" pitchFamily="18" charset="0"/>
              </a:rPr>
              <a:t>Features</a:t>
            </a:r>
            <a:r>
              <a:rPr lang="en-US" sz="1900" dirty="0" err="1">
                <a:latin typeface="Times New Roman" pitchFamily="18" charset="0"/>
                <a:cs typeface="Times New Roman" pitchFamily="18" charset="0"/>
              </a:rPr>
              <a:t>:Real-time</a:t>
            </a:r>
            <a:r>
              <a:rPr lang="en-US" sz="1900" dirty="0">
                <a:latin typeface="Times New Roman" pitchFamily="18" charset="0"/>
                <a:cs typeface="Times New Roman" pitchFamily="18" charset="0"/>
              </a:rPr>
              <a:t> hand gesture detection and </a:t>
            </a:r>
            <a:r>
              <a:rPr lang="en-US" sz="1900" dirty="0" err="1">
                <a:latin typeface="Times New Roman" pitchFamily="18" charset="0"/>
                <a:cs typeface="Times New Roman" pitchFamily="18" charset="0"/>
              </a:rPr>
              <a:t>control.Automatic</a:t>
            </a:r>
            <a:r>
              <a:rPr lang="en-US" sz="1900" dirty="0">
                <a:latin typeface="Times New Roman" pitchFamily="18" charset="0"/>
                <a:cs typeface="Times New Roman" pitchFamily="18" charset="0"/>
              </a:rPr>
              <a:t> adjustment of volume and brightness based on hand </a:t>
            </a:r>
            <a:r>
              <a:rPr lang="en-US" sz="1900" dirty="0" err="1">
                <a:latin typeface="Times New Roman" pitchFamily="18" charset="0"/>
                <a:cs typeface="Times New Roman" pitchFamily="18" charset="0"/>
              </a:rPr>
              <a:t>gestures.Feedback</a:t>
            </a:r>
            <a:r>
              <a:rPr lang="en-US" sz="1900" dirty="0">
                <a:latin typeface="Times New Roman" pitchFamily="18" charset="0"/>
                <a:cs typeface="Times New Roman" pitchFamily="18" charset="0"/>
              </a:rPr>
              <a:t> messages for hand detection status.</a:t>
            </a:r>
          </a:p>
          <a:p>
            <a:pPr marL="0" indent="0">
              <a:buNone/>
            </a:pPr>
            <a:endParaRPr lang="en-IN" sz="1900" b="1" dirty="0"/>
          </a:p>
        </p:txBody>
      </p:sp>
    </p:spTree>
    <p:extLst>
      <p:ext uri="{BB962C8B-B14F-4D97-AF65-F5344CB8AC3E}">
        <p14:creationId xmlns:p14="http://schemas.microsoft.com/office/powerpoint/2010/main" val="2627158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7708"/>
            <a:ext cx="10515600" cy="1325563"/>
          </a:xfrm>
        </p:spPr>
        <p:txBody>
          <a:bodyPr/>
          <a:lstStyle/>
          <a:p>
            <a:r>
              <a:rPr lang="en-IN" dirty="0"/>
              <a:t>   </a:t>
            </a:r>
          </a:p>
        </p:txBody>
      </p:sp>
      <p:sp>
        <p:nvSpPr>
          <p:cNvPr id="4" name="TextBox 3"/>
          <p:cNvSpPr txBox="1"/>
          <p:nvPr/>
        </p:nvSpPr>
        <p:spPr>
          <a:xfrm>
            <a:off x="1005840" y="1673271"/>
            <a:ext cx="10347960" cy="4962660"/>
          </a:xfrm>
          <a:prstGeom prst="rect">
            <a:avLst/>
          </a:prstGeom>
          <a:noFill/>
        </p:spPr>
        <p:txBody>
          <a:bodyPr wrap="square">
            <a:noAutofit/>
          </a:bodyPr>
          <a:lstStyle/>
          <a:p>
            <a:pPr marL="0" marR="0" lvl="0" indent="0" algn="just">
              <a:lnSpc>
                <a:spcPct val="150000"/>
              </a:lnSpc>
              <a:spcBef>
                <a:spcPts val="0"/>
              </a:spcBef>
              <a:spcAft>
                <a:spcPts val="0"/>
              </a:spcAft>
              <a:buNone/>
            </a:pPr>
            <a:r>
              <a:rPr lang="en-US" altLang="en-IN" sz="2400" b="1" dirty="0">
                <a:effectLst/>
                <a:latin typeface="Times New Roman" panose="02020603050405020304" pitchFamily="18" charset="0"/>
                <a:cs typeface="Times New Roman" panose="02020603050405020304" pitchFamily="18" charset="0"/>
              </a:rPr>
              <a:t>Proposed Methodology:</a:t>
            </a:r>
          </a:p>
          <a:p>
            <a:pPr lvl="0" algn="just">
              <a:lnSpc>
                <a:spcPct val="150000"/>
              </a:lnSpc>
            </a:pPr>
            <a:r>
              <a:rPr lang="en-US" altLang="en-IN" b="1" dirty="0">
                <a:latin typeface="Times New Roman" panose="02020603050405020304" pitchFamily="18" charset="0"/>
                <a:cs typeface="Times New Roman" panose="02020603050405020304" pitchFamily="18" charset="0"/>
              </a:rPr>
              <a:t>Functionality: </a:t>
            </a:r>
            <a:r>
              <a:rPr lang="en-US" altLang="en-IN" dirty="0">
                <a:latin typeface="Times New Roman" panose="02020603050405020304" pitchFamily="18" charset="0"/>
                <a:cs typeface="Times New Roman" panose="02020603050405020304" pitchFamily="18" charset="0"/>
              </a:rPr>
              <a:t>Expands the existing system to allow users to control both system volume and screen brightness using hand gestures captured by a webcam.</a:t>
            </a:r>
          </a:p>
          <a:p>
            <a:pPr lvl="0" algn="just">
              <a:lnSpc>
                <a:spcPct val="150000"/>
              </a:lnSpc>
            </a:pPr>
            <a:r>
              <a:rPr lang="en-US" altLang="en-IN" b="1" dirty="0">
                <a:latin typeface="Times New Roman" panose="02020603050405020304" pitchFamily="18" charset="0"/>
                <a:cs typeface="Times New Roman" panose="02020603050405020304" pitchFamily="18" charset="0"/>
              </a:rPr>
              <a:t>Enhancements: </a:t>
            </a:r>
          </a:p>
          <a:p>
            <a:pPr marL="285750" lvl="0" indent="-285750" algn="just">
              <a:lnSpc>
                <a:spcPct val="150000"/>
              </a:lnSpc>
              <a:buFont typeface="Arial" panose="020B0604020202020204" pitchFamily="34" charset="0"/>
              <a:buChar char="•"/>
            </a:pPr>
            <a:r>
              <a:rPr lang="en-US" altLang="en-IN" dirty="0">
                <a:latin typeface="Times New Roman" panose="02020603050405020304" pitchFamily="18" charset="0"/>
                <a:cs typeface="Times New Roman" panose="02020603050405020304" pitchFamily="18" charset="0"/>
              </a:rPr>
              <a:t>Brightness Control</a:t>
            </a:r>
          </a:p>
          <a:p>
            <a:pPr marL="285750" lvl="0" indent="-285750" algn="just">
              <a:lnSpc>
                <a:spcPct val="150000"/>
              </a:lnSpc>
              <a:buFont typeface="Arial" panose="020B0604020202020204" pitchFamily="34" charset="0"/>
              <a:buChar char="•"/>
            </a:pPr>
            <a:r>
              <a:rPr lang="en-US" altLang="en-IN" dirty="0">
                <a:latin typeface="Times New Roman" panose="02020603050405020304" pitchFamily="18" charset="0"/>
                <a:cs typeface="Times New Roman" panose="02020603050405020304" pitchFamily="18" charset="0"/>
              </a:rPr>
              <a:t>Low quality Camera supporting</a:t>
            </a:r>
          </a:p>
          <a:p>
            <a:pPr marL="285750" lvl="0" indent="-285750" algn="just">
              <a:lnSpc>
                <a:spcPct val="150000"/>
              </a:lnSpc>
              <a:buFont typeface="Arial" panose="020B0604020202020204" pitchFamily="34" charset="0"/>
              <a:buChar char="•"/>
            </a:pPr>
            <a:r>
              <a:rPr lang="en-US" altLang="en-IN" dirty="0">
                <a:latin typeface="Times New Roman" panose="02020603050405020304" pitchFamily="18" charset="0"/>
                <a:cs typeface="Times New Roman" panose="02020603050405020304" pitchFamily="18" charset="0"/>
              </a:rPr>
              <a:t>Integration with existing models</a:t>
            </a:r>
          </a:p>
          <a:p>
            <a:pPr lvl="0" algn="just">
              <a:lnSpc>
                <a:spcPct val="150000"/>
              </a:lnSpc>
            </a:pPr>
            <a:r>
              <a:rPr lang="en-US" altLang="en-IN" b="1" dirty="0">
                <a:latin typeface="Times New Roman" panose="02020603050405020304" pitchFamily="18" charset="0"/>
                <a:cs typeface="Times New Roman" panose="02020603050405020304" pitchFamily="18" charset="0"/>
              </a:rPr>
              <a:t>Features: </a:t>
            </a:r>
            <a:r>
              <a:rPr lang="en-US" altLang="en-IN" dirty="0">
                <a:latin typeface="Times New Roman" panose="02020603050405020304" pitchFamily="18" charset="0"/>
                <a:cs typeface="Times New Roman" panose="02020603050405020304" pitchFamily="18" charset="0"/>
              </a:rPr>
              <a:t>Potentially includes additional features such as user profiles, gesture training, and multi-modal control to improve usability and customization options.</a:t>
            </a:r>
            <a:endParaRPr lang="en-US" altLang="en-IN"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p>
        </p:txBody>
      </p:sp>
      <p:sp>
        <p:nvSpPr>
          <p:cNvPr id="4" name="TextBox 3"/>
          <p:cNvSpPr txBox="1"/>
          <p:nvPr/>
        </p:nvSpPr>
        <p:spPr>
          <a:xfrm>
            <a:off x="838200" y="1924596"/>
            <a:ext cx="10358120" cy="4939814"/>
          </a:xfrm>
          <a:prstGeom prst="rect">
            <a:avLst/>
          </a:prstGeom>
          <a:noFill/>
        </p:spPr>
        <p:txBody>
          <a:bodyPr wrap="square">
            <a:spAutoFit/>
          </a:bodyPr>
          <a:lstStyle/>
          <a:p>
            <a:r>
              <a:rPr lang="en-IN" sz="2400" b="1" dirty="0">
                <a:latin typeface="Times New Roman" pitchFamily="18" charset="0"/>
                <a:cs typeface="Times New Roman" pitchFamily="18" charset="0"/>
              </a:rPr>
              <a:t>  System Architecture &amp; Block Diagram:</a:t>
            </a:r>
          </a:p>
          <a:p>
            <a:r>
              <a:rPr lang="en-US" sz="2400" b="1" dirty="0">
                <a:latin typeface="Times New Roman" pitchFamily="18" charset="0"/>
                <a:cs typeface="Times New Roman" pitchFamily="18" charset="0"/>
              </a:rPr>
              <a:t>  Flow chart:</a:t>
            </a:r>
          </a:p>
          <a:p>
            <a:r>
              <a:rPr lang="en-US" sz="2400" b="1" dirty="0">
                <a:latin typeface="Times New Roman" pitchFamily="18" charset="0"/>
                <a:cs typeface="Times New Roman" pitchFamily="18" charset="0"/>
              </a:rPr>
              <a:t>   </a:t>
            </a:r>
          </a:p>
          <a:p>
            <a:pPr marL="0" indent="0">
              <a:lnSpc>
                <a:spcPct val="150000"/>
              </a:lnSpc>
              <a:buNone/>
            </a:pPr>
            <a:r>
              <a:rPr lang="en-US" sz="1800" dirty="0">
                <a:latin typeface="Times New Roman" panose="02020603050405020304" pitchFamily="18" charset="0"/>
                <a:cs typeface="Times New Roman" panose="02020603050405020304" pitchFamily="18" charset="0"/>
              </a:rPr>
              <a:t> </a:t>
            </a:r>
          </a:p>
          <a:p>
            <a:pPr marL="0" indent="0">
              <a:lnSpc>
                <a:spcPct val="150000"/>
              </a:lnSpc>
              <a:buNone/>
            </a:pPr>
            <a:endParaRPr lang="en-US" dirty="0">
              <a:latin typeface="Times New Roman" panose="02020603050405020304" pitchFamily="18" charset="0"/>
              <a:cs typeface="Times New Roman" panose="02020603050405020304" pitchFamily="18" charset="0"/>
            </a:endParaRPr>
          </a:p>
          <a:p>
            <a:pPr marL="0" indent="0">
              <a:lnSpc>
                <a:spcPct val="150000"/>
              </a:lnSpc>
              <a:buNone/>
            </a:pPr>
            <a:endParaRPr lang="en-US" sz="1800" dirty="0">
              <a:latin typeface="Times New Roman" panose="02020603050405020304" pitchFamily="18" charset="0"/>
              <a:cs typeface="Times New Roman" panose="02020603050405020304" pitchFamily="18" charset="0"/>
            </a:endParaRPr>
          </a:p>
          <a:p>
            <a:pPr marL="0" indent="0">
              <a:lnSpc>
                <a:spcPct val="150000"/>
              </a:lnSpc>
              <a:buNone/>
            </a:pPr>
            <a:endParaRPr lang="en-US" dirty="0">
              <a:latin typeface="Times New Roman" panose="02020603050405020304" pitchFamily="18" charset="0"/>
              <a:cs typeface="Times New Roman" panose="02020603050405020304" pitchFamily="18" charset="0"/>
            </a:endParaRPr>
          </a:p>
          <a:p>
            <a:pPr marL="0" indent="0">
              <a:lnSpc>
                <a:spcPct val="150000"/>
              </a:lnSpc>
              <a:buNone/>
            </a:pPr>
            <a:endParaRPr lang="en-US" sz="1800" dirty="0">
              <a:latin typeface="Times New Roman" panose="02020603050405020304" pitchFamily="18" charset="0"/>
              <a:cs typeface="Times New Roman" panose="02020603050405020304" pitchFamily="18" charset="0"/>
            </a:endParaRPr>
          </a:p>
          <a:p>
            <a:pPr marL="0" indent="0">
              <a:lnSpc>
                <a:spcPct val="150000"/>
              </a:lnSpc>
              <a:buNone/>
            </a:pPr>
            <a:endParaRPr lang="en-US" dirty="0">
              <a:latin typeface="Times New Roman" panose="02020603050405020304" pitchFamily="18" charset="0"/>
              <a:cs typeface="Times New Roman" panose="02020603050405020304" pitchFamily="18" charset="0"/>
            </a:endParaRPr>
          </a:p>
          <a:p>
            <a:pPr marL="0" indent="0">
              <a:lnSpc>
                <a:spcPct val="150000"/>
              </a:lnSpc>
              <a:buNone/>
            </a:pPr>
            <a:endParaRPr lang="en-US" sz="1800" dirty="0">
              <a:latin typeface="Times New Roman" panose="02020603050405020304" pitchFamily="18" charset="0"/>
              <a:cs typeface="Times New Roman" panose="02020603050405020304" pitchFamily="18" charset="0"/>
            </a:endParaRPr>
          </a:p>
          <a:p>
            <a:pPr marL="0" indent="0">
              <a:lnSpc>
                <a:spcPct val="150000"/>
              </a:lnSpc>
              <a:buNone/>
            </a:pPr>
            <a:endParaRPr lang="en-US" dirty="0">
              <a:latin typeface="Times New Roman" panose="02020603050405020304" pitchFamily="18" charset="0"/>
              <a:cs typeface="Times New Roman" panose="02020603050405020304" pitchFamily="18" charset="0"/>
            </a:endParaRPr>
          </a:p>
          <a:p>
            <a:pPr marL="0" indent="0">
              <a:lnSpc>
                <a:spcPct val="150000"/>
              </a:lnSpc>
              <a:buNone/>
            </a:pPr>
            <a:endParaRPr lang="en-IN" sz="1800" dirty="0">
              <a:latin typeface="Times New Roman" panose="02020603050405020304" pitchFamily="18" charset="0"/>
              <a:cs typeface="Times New Roman" panose="02020603050405020304" pitchFamily="18" charset="0"/>
            </a:endParaRP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9075" y="2012798"/>
            <a:ext cx="3505200" cy="465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AutoShape 2" descr="Block diagram of a basic hand gesture recognition system | Download  Scientific Diagram"/>
          <p:cNvSpPr>
            <a:spLocks noChangeAspect="1" noChangeArrowheads="1"/>
          </p:cNvSpPr>
          <p:nvPr/>
        </p:nvSpPr>
        <p:spPr bwMode="auto">
          <a:xfrm>
            <a:off x="2533014" y="4035272"/>
            <a:ext cx="3654385" cy="365439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Block diagram of a basic hand gesture recognition system | Download  Scientific Diagra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4078" y="3119267"/>
            <a:ext cx="4581922" cy="3291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TotalTime>
  <Words>1091</Words>
  <Application>Microsoft Office PowerPoint</Application>
  <PresentationFormat>Widescreen</PresentationFormat>
  <Paragraphs>142</Paragraphs>
  <Slides>13</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Bookman Old Style</vt:lpstr>
      <vt:lpstr>Calibri</vt:lpstr>
      <vt:lpstr>Calibri Light</vt:lpstr>
      <vt:lpstr>Söhne</vt:lpstr>
      <vt:lpstr>Times New Roman</vt:lpstr>
      <vt:lpstr>Office Theme</vt:lpstr>
      <vt:lpstr>1_Office Theme</vt:lpstr>
      <vt:lpstr>PowerPoint Presentation</vt:lpstr>
      <vt:lpstr>PowerPoint Presentation</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RUPASRI</dc:creator>
  <cp:lastModifiedBy>Rohith Kumar</cp:lastModifiedBy>
  <cp:revision>54</cp:revision>
  <dcterms:created xsi:type="dcterms:W3CDTF">2023-03-25T13:20:00Z</dcterms:created>
  <dcterms:modified xsi:type="dcterms:W3CDTF">2024-03-14T17:28:08Z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C32469F00E0145C8934E1908848A8D6E_12</vt:lpwstr>
  </property>
  <property fmtid="{D5CDD505-2E9C-101B-9397-08002B2CF9AE}" pid="3" name="KSOProductBuildVer">
    <vt:lpwstr>1033-12.2.0.13306</vt:lpwstr>
  </property>
</Properties>
</file>