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81" r:id="rId3"/>
    <p:sldId id="269" r:id="rId4"/>
    <p:sldId id="295" r:id="rId5"/>
    <p:sldId id="294" r:id="rId6"/>
    <p:sldId id="285" r:id="rId7"/>
    <p:sldId id="286" r:id="rId8"/>
    <p:sldId id="296" r:id="rId9"/>
    <p:sldId id="297" r:id="rId10"/>
    <p:sldId id="298" r:id="rId11"/>
    <p:sldId id="299" r:id="rId12"/>
    <p:sldId id="300" r:id="rId13"/>
    <p:sldId id="293" r:id="rId14"/>
    <p:sldId id="289" r:id="rId15"/>
    <p:sldId id="29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2FB72-D2C1-4A92-82D3-3193F0C91268}"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802FB72-D2C1-4A92-82D3-3193F0C91268}"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802FB72-D2C1-4A92-82D3-3193F0C91268}"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02FB72-D2C1-4A92-82D3-3193F0C91268}"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2FB72-D2C1-4A92-82D3-3193F0C91268}"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0EC818-CC93-4CF3-9968-33FCF1CCD88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0EC818-CC93-4CF3-9968-33FCF1CCD88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0EC818-CC93-4CF3-9968-33FCF1CCD885}"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0EC818-CC93-4CF3-9968-33FCF1CCD885}"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EC818-CC93-4CF3-9968-33FCF1CCD885}"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EC818-CC93-4CF3-9968-33FCF1CCD88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EC818-CC93-4CF3-9968-33FCF1CCD88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EC818-CC93-4CF3-9968-33FCF1CCD885}" type="datetimeFigureOut">
              <a:rPr lang="en-IN" smtClean="0"/>
              <a:t>18-06-2024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EBD42-6446-429C-97F5-38F4341867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t="1000" r="5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2FB72-D2C1-4A92-82D3-3193F0C91268}" type="datetimeFigureOut">
              <a:rPr lang="en-IN" smtClean="0"/>
              <a:t>18-06-2024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AF6BD-B8E5-46C0-AC05-DFC67633E03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42119" y="939146"/>
            <a:ext cx="11707761" cy="6019800"/>
          </a:xfrm>
          <a:prstGeom prst="rect">
            <a:avLst/>
          </a:prstGeom>
          <a:noFill/>
        </p:spPr>
        <p:txBody>
          <a:bodyPr>
            <a:normAutofit fontScale="6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BACHELOR OF TECHNOLOGY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IN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Artificial Intelligence and Machine Learning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(MR20-1CS0134)- </a:t>
            </a:r>
            <a:r>
              <a:rPr lang="en-US" sz="1700" b="1"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Deep</a:t>
            </a: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 Learning Explore</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III Year – </a:t>
            </a:r>
            <a:r>
              <a:rPr lang="en-US" sz="1700" b="1" noProof="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II </a:t>
            </a: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Semester</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Guide: Dr. G. GIFTA</a:t>
            </a:r>
            <a:r>
              <a:rPr kumimoji="0" lang="en-US" sz="2200" b="1"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JERITH</a:t>
            </a:r>
            <a:r>
              <a:rPr kumimoji="0" lang="en-US" sz="17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200" b="1" i="0" u="none" strike="noStrike" kern="1200" cap="none" spc="0" normalizeH="0" baseline="0" noProof="0" dirty="0">
                <a:ln>
                  <a:noFill/>
                </a:ln>
                <a:solidFill>
                  <a:srgbClr val="7030A0"/>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200" b="1" i="0" u="none" strike="noStrike" kern="1200" cap="none" spc="0" normalizeH="0" baseline="0" noProof="0" dirty="0">
              <a:ln>
                <a:noFill/>
              </a:ln>
              <a:solidFill>
                <a:srgbClr val="7030A0"/>
              </a:solidFill>
              <a:effectLst/>
              <a:uLnTx/>
              <a:uFillTx/>
              <a:latin typeface="Bookman Old Style" panose="020506040505050202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Department of AIML, School of Engineering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err="1">
                <a:ln>
                  <a:noFill/>
                </a:ln>
                <a:solidFill>
                  <a:srgbClr val="7030A0"/>
                </a:solidFill>
                <a:effectLst/>
                <a:uLnTx/>
                <a:uFillTx/>
                <a:latin typeface="Times New Roman" panose="02020603050405020304" pitchFamily="18" charset="0"/>
                <a:ea typeface="+mn-ea"/>
                <a:cs typeface="Times New Roman" panose="02020603050405020304" pitchFamily="18" charset="0"/>
              </a:rPr>
              <a:t>Malla</a:t>
            </a:r>
            <a:r>
              <a:rPr kumimoji="0" lang="en-US" sz="17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Reddy University Hyderabad.</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781928"/>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60640" y="3135173"/>
            <a:ext cx="4289240" cy="2162130"/>
          </a:xfrm>
          <a:prstGeom prst="rect">
            <a:avLst/>
          </a:prstGeom>
          <a:noFill/>
        </p:spPr>
        <p:txBody>
          <a:bodyPr wrap="square" rtlCol="0">
            <a:spAutoFit/>
          </a:bodyPr>
          <a:lstStyle/>
          <a:p>
            <a:pPr algn="l"/>
            <a:r>
              <a:rPr lang="en-US" sz="1800" dirty="0">
                <a:solidFill>
                  <a:srgbClr val="000000"/>
                </a:solidFill>
                <a:latin typeface="Times New Roman" panose="02020603050405020304" pitchFamily="18" charset="0"/>
                <a:cs typeface="Times New Roman" panose="02020603050405020304" pitchFamily="18" charset="0"/>
              </a:rPr>
              <a:t>Batch Number</a:t>
            </a:r>
            <a:r>
              <a:rPr lang="en-US" sz="1800">
                <a:solidFill>
                  <a:srgbClr val="000000"/>
                </a:solidFill>
                <a:latin typeface="Times New Roman" panose="02020603050405020304" pitchFamily="18" charset="0"/>
                <a:cs typeface="Times New Roman" panose="02020603050405020304" pitchFamily="18" charset="0"/>
              </a:rPr>
              <a:t>: ST11</a:t>
            </a:r>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
              </a:spcBef>
              <a:spcAft>
                <a:spcPts val="100"/>
              </a:spcAft>
              <a:buClrTx/>
              <a:buSzTx/>
              <a:buFontTx/>
              <a:buNone/>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Batch Names and Roll Numbers:</a:t>
            </a:r>
          </a:p>
          <a:p>
            <a:pPr algn="l"/>
            <a:r>
              <a:rPr lang="en-US" sz="1600" dirty="0">
                <a:solidFill>
                  <a:srgbClr val="000000"/>
                </a:solidFill>
                <a:latin typeface="Times New Roman" panose="02020603050405020304" pitchFamily="18" charset="0"/>
                <a:cs typeface="Times New Roman" panose="02020603050405020304" pitchFamily="18" charset="0"/>
              </a:rPr>
              <a:t>2111cs020407-P.Rohan                                                                                        2111cs020409-A.Rohith Kumar </a:t>
            </a:r>
          </a:p>
          <a:p>
            <a:pPr algn="l"/>
            <a:r>
              <a:rPr lang="en-US" sz="1600" dirty="0">
                <a:solidFill>
                  <a:srgbClr val="000000"/>
                </a:solidFill>
                <a:latin typeface="Times New Roman" panose="02020603050405020304" pitchFamily="18" charset="0"/>
                <a:cs typeface="Times New Roman" panose="02020603050405020304" pitchFamily="18" charset="0"/>
              </a:rPr>
              <a:t>2111cs020411-K.Rupa Sri</a:t>
            </a:r>
          </a:p>
          <a:p>
            <a:pPr algn="l"/>
            <a:r>
              <a:rPr lang="en-US" sz="1600" dirty="0">
                <a:solidFill>
                  <a:srgbClr val="000000"/>
                </a:solidFill>
                <a:latin typeface="Times New Roman" panose="02020603050405020304" pitchFamily="18" charset="0"/>
                <a:cs typeface="Times New Roman" panose="02020603050405020304" pitchFamily="18" charset="0"/>
              </a:rPr>
              <a:t>2111cs020412-Rushi </a:t>
            </a:r>
            <a:r>
              <a:rPr lang="en-US" sz="1600" dirty="0" err="1">
                <a:solidFill>
                  <a:srgbClr val="000000"/>
                </a:solidFill>
                <a:latin typeface="Times New Roman" panose="02020603050405020304" pitchFamily="18" charset="0"/>
                <a:cs typeface="Times New Roman" panose="02020603050405020304" pitchFamily="18" charset="0"/>
              </a:rPr>
              <a:t>Eshwer</a:t>
            </a:r>
            <a:r>
              <a:rPr lang="en-US" sz="1600" dirty="0">
                <a:solidFill>
                  <a:srgbClr val="000000"/>
                </a:solidFill>
                <a:latin typeface="Times New Roman" panose="02020603050405020304" pitchFamily="18" charset="0"/>
                <a:cs typeface="Times New Roman" panose="02020603050405020304" pitchFamily="18" charset="0"/>
              </a:rPr>
              <a:t> Reddy </a:t>
            </a:r>
            <a:r>
              <a:rPr lang="en-US" sz="1600" dirty="0" err="1">
                <a:solidFill>
                  <a:srgbClr val="000000"/>
                </a:solidFill>
                <a:latin typeface="Times New Roman" panose="02020603050405020304" pitchFamily="18" charset="0"/>
                <a:cs typeface="Times New Roman" panose="02020603050405020304" pitchFamily="18" charset="0"/>
              </a:rPr>
              <a:t>Neelam</a:t>
            </a:r>
            <a:endParaRPr lang="en-US" sz="1600" dirty="0">
              <a:solidFill>
                <a:srgbClr val="000000"/>
              </a:solidFill>
              <a:latin typeface="Times New Roman" panose="02020603050405020304" pitchFamily="18" charset="0"/>
              <a:cs typeface="Times New Roman" panose="02020603050405020304" pitchFamily="18" charset="0"/>
            </a:endParaRPr>
          </a:p>
          <a:p>
            <a:pPr algn="l"/>
            <a:r>
              <a:rPr lang="en-US" sz="1600" dirty="0">
                <a:solidFill>
                  <a:srgbClr val="000000"/>
                </a:solidFill>
                <a:latin typeface="Times New Roman" panose="02020603050405020304" pitchFamily="18" charset="0"/>
                <a:cs typeface="Times New Roman" panose="02020603050405020304" pitchFamily="18" charset="0"/>
              </a:rPr>
              <a:t>2111cs020413-D.Rushika</a:t>
            </a:r>
          </a:p>
          <a:p>
            <a:pPr marL="0" marR="0" lvl="0" indent="0" algn="l" defTabSz="914400" rtl="0" eaLnBrk="1" fontAlgn="auto" latinLnBrk="0" hangingPunct="1">
              <a:lnSpc>
                <a:spcPct val="100000"/>
              </a:lnSpc>
              <a:spcBef>
                <a:spcPts val="100"/>
              </a:spcBef>
              <a:spcAft>
                <a:spcPts val="100"/>
              </a:spcAft>
              <a:buClrTx/>
              <a:buSzTx/>
              <a:buFontTx/>
              <a:buNone/>
              <a:defRPr/>
            </a:pPr>
            <a:endPar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a:t>DEPLOYMENT AND RESULTS:</a:t>
            </a:r>
          </a:p>
          <a:p>
            <a:pPr marL="0" lvl="1" indent="0">
              <a:spcBef>
                <a:spcPts val="1000"/>
              </a:spcBef>
              <a:buNone/>
            </a:pPr>
            <a:r>
              <a:rPr lang="en-US" sz="1800" b="1" dirty="0"/>
              <a:t>Introduction:</a:t>
            </a:r>
          </a:p>
          <a:p>
            <a:pPr marL="0" lvl="1" indent="0">
              <a:spcBef>
                <a:spcPts val="1000"/>
              </a:spcBef>
              <a:buNone/>
            </a:pPr>
            <a:r>
              <a:rPr lang="en-US" sz="1800" dirty="0">
                <a:latin typeface="Times New Roman" panose="02020603050405020304" pitchFamily="18" charset="0"/>
                <a:cs typeface="Times New Roman" panose="02020603050405020304" pitchFamily="18" charset="0"/>
              </a:rPr>
              <a:t>The deployment phase marks the culmination of the Hand Gesture Control project, involving the deployment of the system and the analysis of its performance and outcomes. This section covers the deployment process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highlights the key results and achievements of the project.</a:t>
            </a:r>
            <a:endParaRPr lang="en-US" sz="1800" b="1" dirty="0"/>
          </a:p>
          <a:p>
            <a:pPr marL="0" lvl="1" indent="0">
              <a:spcBef>
                <a:spcPts val="1000"/>
              </a:spcBef>
              <a:buNone/>
            </a:pPr>
            <a:endParaRPr lang="en-IN" sz="1800" dirty="0"/>
          </a:p>
          <a:p>
            <a:pPr marL="0" lvl="1" indent="0">
              <a:spcBef>
                <a:spcPts val="1000"/>
              </a:spcBef>
              <a:buNone/>
            </a:pPr>
            <a:endParaRPr lang="en-IN" sz="1800" dirty="0"/>
          </a:p>
          <a:p>
            <a:pPr marL="0" indent="0">
              <a:buNone/>
            </a:pPr>
            <a:endParaRPr lang="en-IN" sz="2000" dirty="0"/>
          </a:p>
        </p:txBody>
      </p:sp>
    </p:spTree>
    <p:extLst>
      <p:ext uri="{BB962C8B-B14F-4D97-AF65-F5344CB8AC3E}">
        <p14:creationId xmlns:p14="http://schemas.microsoft.com/office/powerpoint/2010/main" val="188942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1800" b="1" dirty="0"/>
              <a:t>Model Implementation and Training:</a:t>
            </a:r>
          </a:p>
          <a:p>
            <a:pPr marL="228600" lvl="1">
              <a:spcBef>
                <a:spcPts val="1000"/>
              </a:spcBef>
            </a:pPr>
            <a:r>
              <a:rPr lang="en-US" sz="1800" dirty="0">
                <a:latin typeface="Times New Roman" panose="02020603050405020304" pitchFamily="18" charset="0"/>
                <a:cs typeface="Times New Roman" panose="02020603050405020304" pitchFamily="18" charset="0"/>
              </a:rPr>
              <a:t>The Hand Gesture Control system utilizes the </a:t>
            </a: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Hand Tracking model for hand landmark detection and tracking within webcam frames.</a:t>
            </a:r>
          </a:p>
          <a:p>
            <a:pPr marL="228600" lvl="1">
              <a:spcBef>
                <a:spcPts val="1000"/>
              </a:spcBef>
            </a:pPr>
            <a:r>
              <a:rPr lang="en-US" sz="1800" dirty="0"/>
              <a:t>The </a:t>
            </a:r>
            <a:r>
              <a:rPr lang="en-US" sz="1800" dirty="0" err="1"/>
              <a:t>MediaPipe</a:t>
            </a:r>
            <a:r>
              <a:rPr lang="en-US" sz="1800" dirty="0"/>
              <a:t> Hand Tracking model is integrated into the Python environment, leveraging the </a:t>
            </a:r>
            <a:r>
              <a:rPr lang="en-US" sz="1800" dirty="0" err="1"/>
              <a:t>MediaPipe</a:t>
            </a:r>
            <a:r>
              <a:rPr lang="en-US" sz="1800" dirty="0"/>
              <a:t> library for seamless model implementation.</a:t>
            </a:r>
            <a:endParaRPr lang="en-IN" sz="1800" dirty="0"/>
          </a:p>
          <a:p>
            <a:pPr marL="228600" lvl="1">
              <a:spcBef>
                <a:spcPts val="1000"/>
              </a:spcBef>
            </a:pPr>
            <a:r>
              <a:rPr lang="en-US" sz="1800" dirty="0"/>
              <a:t>The </a:t>
            </a:r>
            <a:r>
              <a:rPr lang="en-US" sz="1800" dirty="0" err="1"/>
              <a:t>MediaPipe</a:t>
            </a:r>
            <a:r>
              <a:rPr lang="en-US" sz="1800" dirty="0"/>
              <a:t> model does not require traditional training as it comes pre-trained on hand landmark data.</a:t>
            </a:r>
            <a:endParaRPr lang="en-IN" sz="1800" dirty="0"/>
          </a:p>
          <a:p>
            <a:pPr marL="228600" lvl="1">
              <a:spcBef>
                <a:spcPts val="1000"/>
              </a:spcBef>
            </a:pPr>
            <a:r>
              <a:rPr lang="en-US" sz="1800" dirty="0"/>
              <a:t>Model optimization techniques such as pruning, quantization, and model simplification may be applied to reduce computational overhead and improve inference speed.</a:t>
            </a:r>
          </a:p>
          <a:p>
            <a:pPr marL="228600" lvl="1">
              <a:spcBef>
                <a:spcPts val="1000"/>
              </a:spcBef>
            </a:pPr>
            <a:r>
              <a:rPr lang="en-US" sz="1800" dirty="0"/>
              <a:t>Model evaluation metrics such as detection accuracy, tracking stability, computational efficiency, and latency are measured and analyzed.</a:t>
            </a:r>
            <a:endParaRPr lang="en-IN" sz="1800" dirty="0"/>
          </a:p>
          <a:p>
            <a:pPr marL="228600" lvl="1">
              <a:spcBef>
                <a:spcPts val="1000"/>
              </a:spcBef>
            </a:pPr>
            <a:r>
              <a:rPr lang="en-US" sz="1800" dirty="0"/>
              <a:t>Performance results are analyzed and compared against predefined benchmarks and user expectations.</a:t>
            </a:r>
          </a:p>
          <a:p>
            <a:pPr marL="228600" lvl="1">
              <a:spcBef>
                <a:spcPts val="1000"/>
              </a:spcBef>
            </a:pPr>
            <a:r>
              <a:rPr lang="en-US" sz="1800" dirty="0"/>
              <a:t>Continuous monitoring and updates ensure that the Hand Gesture Control system remains responsive, accurate, and adaptable to user interactions and environmental changes.</a:t>
            </a:r>
            <a:endParaRPr lang="en-IN" sz="1800" dirty="0"/>
          </a:p>
          <a:p>
            <a:pPr marL="228600" lvl="1">
              <a:spcBef>
                <a:spcPts val="1000"/>
              </a:spcBef>
            </a:pPr>
            <a:endParaRPr lang="en-IN" sz="1800" dirty="0"/>
          </a:p>
          <a:p>
            <a:pPr marL="228600" lvl="1">
              <a:spcBef>
                <a:spcPts val="1000"/>
              </a:spcBef>
            </a:pPr>
            <a:endParaRPr lang="en-IN" sz="1800" dirty="0"/>
          </a:p>
          <a:p>
            <a:pPr marL="228600" lvl="1">
              <a:spcBef>
                <a:spcPts val="1000"/>
              </a:spcBef>
            </a:pPr>
            <a:endParaRPr lang="en-IN" sz="1800" dirty="0">
              <a:latin typeface="Times New Roman" panose="02020603050405020304" pitchFamily="18" charset="0"/>
              <a:cs typeface="Times New Roman" panose="02020603050405020304" pitchFamily="18" charset="0"/>
            </a:endParaRPr>
          </a:p>
          <a:p>
            <a:endParaRPr lang="en-US" sz="1800" dirty="0"/>
          </a:p>
          <a:p>
            <a:pPr marL="0" indent="0">
              <a:buNone/>
            </a:pPr>
            <a:endParaRPr lang="en-IN" sz="1800" b="1" dirty="0"/>
          </a:p>
        </p:txBody>
      </p:sp>
    </p:spTree>
    <p:extLst>
      <p:ext uri="{BB962C8B-B14F-4D97-AF65-F5344CB8AC3E}">
        <p14:creationId xmlns:p14="http://schemas.microsoft.com/office/powerpoint/2010/main" val="400407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itchFamily="18" charset="0"/>
                <a:cs typeface="Times New Roman" pitchFamily="18" charset="0"/>
              </a:rPr>
              <a:t>    Output Screen:</a:t>
            </a:r>
          </a:p>
          <a:p>
            <a:pPr marL="0" indent="0">
              <a:buNone/>
            </a:pP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099" y="4712615"/>
            <a:ext cx="2641942" cy="20819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626" y="4712616"/>
            <a:ext cx="2641941" cy="208192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2625" y="2317758"/>
            <a:ext cx="2641942" cy="208192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2516748" y="2303870"/>
            <a:ext cx="2636644" cy="2077754"/>
          </a:xfrm>
          <a:prstGeom prst="rect">
            <a:avLst/>
          </a:prstGeom>
        </p:spPr>
      </p:pic>
    </p:spTree>
    <p:extLst>
      <p:ext uri="{BB962C8B-B14F-4D97-AF65-F5344CB8AC3E}">
        <p14:creationId xmlns:p14="http://schemas.microsoft.com/office/powerpoint/2010/main" val="42555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988422" y="1985625"/>
            <a:ext cx="10533017" cy="4431983"/>
          </a:xfrm>
          <a:prstGeom prst="rect">
            <a:avLst/>
          </a:prstGeom>
          <a:noFill/>
        </p:spPr>
        <p:txBody>
          <a:bodyPr wrap="square">
            <a:spAutoFit/>
          </a:bodyPr>
          <a:lstStyle/>
          <a:p>
            <a:r>
              <a:rPr lang="en-US" sz="2400" b="1" dirty="0">
                <a:latin typeface="Times New Roman" pitchFamily="18" charset="0"/>
                <a:cs typeface="Times New Roman" pitchFamily="18" charset="0"/>
              </a:rPr>
              <a:t>  Conclusion:</a:t>
            </a:r>
          </a:p>
          <a:p>
            <a:r>
              <a:rPr lang="en-US" b="1" dirty="0">
                <a:latin typeface="Times New Roman" pitchFamily="18" charset="0"/>
                <a:cs typeface="Times New Roman" pitchFamily="18" charset="0"/>
              </a:rPr>
              <a:t>    Project conclusion:</a:t>
            </a:r>
          </a:p>
          <a:p>
            <a:r>
              <a:rPr lang="en-US" dirty="0">
                <a:latin typeface="Times New Roman" pitchFamily="18" charset="0"/>
                <a:cs typeface="Times New Roman" pitchFamily="18" charset="0"/>
              </a:rPr>
              <a:t>             The project introduces a gesture-based volume and brightness controller that enables users to conveniently control software through hand gestures. Unlike systems requiring specific markers, this program operates with low-cost cameras on personal computers, eliminating the need for high-definition cameras. The system tracks the tip positions of the index and thumb fingers of each hand, aiming to automate and simplify system control. By utilizing this application, the system becomes more reliable and easier to control, aligning with the overarching goal of streamlining user interactions with software.</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Future Scope: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Gesture Recognition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Multi-Modal Interaction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Improvements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Accessibility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Smart Systems</a:t>
            </a:r>
          </a:p>
          <a:p>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3663" y="2017213"/>
            <a:ext cx="10515600" cy="4351338"/>
          </a:xfrm>
        </p:spPr>
        <p:txBody>
          <a:bodyPr>
            <a:normAutofit/>
          </a:bodyPr>
          <a:lstStyle/>
          <a:p>
            <a:pPr marL="0" indent="0">
              <a:buNone/>
            </a:pPr>
            <a:r>
              <a:rPr lang="en-US" sz="1800" b="1" dirty="0">
                <a:latin typeface="Times New Roman" pitchFamily="18" charset="0"/>
                <a:cs typeface="Times New Roman" pitchFamily="18" charset="0"/>
              </a:rPr>
              <a:t>References:</a:t>
            </a:r>
            <a:endParaRPr lang="en-IN" sz="1800" b="1" dirty="0">
              <a:latin typeface="Times New Roman" pitchFamily="18" charset="0"/>
              <a:cs typeface="Times New Roman" pitchFamily="18" charset="0"/>
            </a:endParaRPr>
          </a:p>
          <a:p>
            <a:pPr marL="0" indent="0">
              <a:buNone/>
            </a:pPr>
            <a:r>
              <a:rPr lang="en-IN" sz="1800" dirty="0">
                <a:latin typeface="Times New Roman" panose="02020603050405020304" pitchFamily="18" charset="0"/>
                <a:cs typeface="Times New Roman" panose="02020603050405020304" pitchFamily="18" charset="0"/>
              </a:rPr>
              <a:t>[1.] RESEARCH GATE, GOOGLE . </a:t>
            </a:r>
          </a:p>
          <a:p>
            <a:pPr marL="0" indent="0">
              <a:buNone/>
            </a:pPr>
            <a:r>
              <a:rPr lang="en-IN" sz="1800" dirty="0">
                <a:latin typeface="Times New Roman" panose="02020603050405020304" pitchFamily="18" charset="0"/>
                <a:cs typeface="Times New Roman" panose="02020603050405020304" pitchFamily="18" charset="0"/>
              </a:rPr>
              <a:t>[2.] C. L. NEHANIV. K J DAUTENHAHN M KUBACKI M. HAEGELEC. PARLITZ </a:t>
            </a:r>
          </a:p>
          <a:p>
            <a:pPr marL="0" indent="0">
              <a:buNone/>
            </a:pPr>
            <a:r>
              <a:rPr lang="en-IN" sz="1800" dirty="0">
                <a:latin typeface="Times New Roman" panose="02020603050405020304" pitchFamily="18" charset="0"/>
                <a:cs typeface="Times New Roman" panose="02020603050405020304" pitchFamily="18" charset="0"/>
              </a:rPr>
              <a:t>[3.] R. ALAMI "A methodological approach relating the classification of gesture to identification of human intent in the context of human-robot interaction”, 371-377 2005. </a:t>
            </a:r>
          </a:p>
          <a:p>
            <a:pPr marL="0" indent="0">
              <a:buNone/>
            </a:pPr>
            <a:r>
              <a:rPr lang="en-IN" sz="1800" dirty="0">
                <a:latin typeface="Times New Roman" panose="02020603050405020304" pitchFamily="18" charset="0"/>
                <a:cs typeface="Times New Roman" panose="02020603050405020304" pitchFamily="18" charset="0"/>
              </a:rPr>
              <a:t>[4.] M. KRUEGER Artificial reality II Addison-Wesley Reading (Ma)1991. </a:t>
            </a:r>
          </a:p>
          <a:p>
            <a:pPr marL="0" indent="0">
              <a:buNone/>
            </a:pPr>
            <a:r>
              <a:rPr lang="en-IN" sz="1800" dirty="0">
                <a:latin typeface="Times New Roman" panose="02020603050405020304" pitchFamily="18" charset="0"/>
                <a:cs typeface="Times New Roman" panose="02020603050405020304" pitchFamily="18" charset="0"/>
              </a:rPr>
              <a:t>[5.] H.A JALAB "Static hand Gesture recognition for human computer interaction”, 1-72012. 4) JC.MANRESARVARONAR. MASF.</a:t>
            </a:r>
          </a:p>
          <a:p>
            <a:pPr marL="0" indent="0">
              <a:buNone/>
            </a:pPr>
            <a:r>
              <a:rPr lang="en-IN" sz="1800" dirty="0">
                <a:latin typeface="Times New Roman" panose="02020603050405020304" pitchFamily="18" charset="0"/>
                <a:cs typeface="Times New Roman" panose="02020603050405020304" pitchFamily="18" charset="0"/>
              </a:rPr>
              <a:t>[6.] </a:t>
            </a:r>
            <a:r>
              <a:rPr lang="en-IN" sz="1800" dirty="0" err="1">
                <a:latin typeface="Times New Roman" panose="02020603050405020304" pitchFamily="18" charset="0"/>
                <a:cs typeface="Times New Roman" panose="02020603050405020304" pitchFamily="18" charset="0"/>
              </a:rPr>
              <a:t>PERALES"Hand</a:t>
            </a:r>
            <a:r>
              <a:rPr lang="en-IN" sz="1800" dirty="0">
                <a:latin typeface="Times New Roman" panose="02020603050405020304" pitchFamily="18" charset="0"/>
                <a:cs typeface="Times New Roman" panose="02020603050405020304" pitchFamily="18" charset="0"/>
              </a:rPr>
              <a:t> tracking and gesture recognition for human-computer interaction",2005</a:t>
            </a:r>
          </a:p>
          <a:p>
            <a:pPr marL="0" indent="0">
              <a:buNone/>
            </a:pPr>
            <a:r>
              <a:rPr lang="en-US" sz="1800" dirty="0">
                <a:latin typeface="Times New Roman" panose="02020603050405020304" pitchFamily="18" charset="0"/>
                <a:cs typeface="Times New Roman" panose="02020603050405020304" pitchFamily="18" charset="0"/>
              </a:rPr>
              <a:t> [7.] Intel Corp,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Wiki,”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Library [Online], Available: http://opencv.willowgarage.com/wiki </a:t>
            </a:r>
          </a:p>
          <a:p>
            <a:pPr marL="0" indent="0">
              <a:buNone/>
            </a:pPr>
            <a:r>
              <a:rPr lang="en-US" sz="1800" dirty="0">
                <a:latin typeface="Times New Roman" panose="02020603050405020304" pitchFamily="18" charset="0"/>
                <a:cs typeface="Times New Roman" panose="02020603050405020304" pitchFamily="18" charset="0"/>
              </a:rPr>
              <a:t>[8.] Z. Zhang, Y. Wu, Y. Shan, S. Shafer. Visual panel: Virtual mouse keyboard and 3d controller with an ordinary piece of paper. In Proceedings of Perceptual User Interfaces, 2001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56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5400" dirty="0">
                <a:solidFill>
                  <a:srgbClr val="7030A0"/>
                </a:solidFill>
                <a:latin typeface="Bookman Old Style" panose="02050604050505020204" pitchFamily="18" charset="0"/>
              </a:rPr>
              <a:t>     </a:t>
            </a:r>
            <a:r>
              <a:rPr lang="en-US" sz="5400" dirty="0">
                <a:solidFill>
                  <a:srgbClr val="7030A0"/>
                </a:solidFill>
                <a:latin typeface="Times New Roman" panose="02020603050405020304" pitchFamily="18" charset="0"/>
                <a:cs typeface="Times New Roman" panose="02020603050405020304" pitchFamily="18" charset="0"/>
              </a:rPr>
              <a:t>        </a:t>
            </a:r>
          </a:p>
          <a:p>
            <a:pPr marL="0" indent="0">
              <a:buNone/>
            </a:pPr>
            <a:r>
              <a:rPr lang="en-US" sz="5400" dirty="0">
                <a:solidFill>
                  <a:srgbClr val="7030A0"/>
                </a:solidFill>
                <a:latin typeface="Times New Roman" panose="02020603050405020304" pitchFamily="18" charset="0"/>
                <a:cs typeface="Times New Roman" panose="02020603050405020304" pitchFamily="18" charset="0"/>
              </a:rPr>
              <a:t>                    THANK YOU</a:t>
            </a:r>
            <a:endParaRPr lang="en-IN" sz="5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0674" y="1843480"/>
            <a:ext cx="10535920" cy="4211282"/>
          </a:xfrm>
          <a:prstGeom prst="rect">
            <a:avLst/>
          </a:prstGeom>
          <a:noFill/>
        </p:spPr>
        <p:txBody>
          <a:bodyPr wrap="square">
            <a:noAutofit/>
          </a:bodyPr>
          <a:lstStyle/>
          <a:p>
            <a:r>
              <a:rPr lang="en-US" sz="2400" b="1" dirty="0">
                <a:latin typeface="Times New Roman" pitchFamily="18" charset="0"/>
                <a:cs typeface="Times New Roman" pitchFamily="18" charset="0"/>
              </a:rPr>
              <a:t>Introduction:</a:t>
            </a:r>
          </a:p>
          <a:p>
            <a:r>
              <a:rPr lang="en-US" sz="2000" b="1">
                <a:latin typeface="Times New Roman" pitchFamily="18" charset="0"/>
                <a:cs typeface="Times New Roman" pitchFamily="18" charset="0"/>
              </a:rPr>
              <a:t>Project Title</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Volume and Brightness Control By Hand Gestures Using Open CV And Media pipe</a:t>
            </a:r>
            <a:endParaRPr lang="en-US" sz="2400" b="1" dirty="0">
              <a:latin typeface="Times New Roman" pitchFamily="18" charset="0"/>
              <a:cs typeface="Times New Roman" pitchFamily="18" charset="0"/>
            </a:endParaRPr>
          </a:p>
          <a:p>
            <a:r>
              <a:rPr lang="en-US" sz="2000" b="1" dirty="0">
                <a:latin typeface="Times New Roman" panose="02020603050405020304" pitchFamily="18" charset="0"/>
                <a:cs typeface="Times New Roman" panose="02020603050405020304" pitchFamily="18" charset="0"/>
              </a:rPr>
              <a:t>Problem Definition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In today's digital age, the interaction between humans and computers has evolved significantly. While traditional input devices like keyboards and mice are widely used, there is a growing demand for more intuitive and hands-free control methods. The aim of this project is to develop a Hand Gesture Volume and Brightness Control System using computer vision techniques and machine learning algorithms.</a:t>
            </a:r>
          </a:p>
          <a:p>
            <a:r>
              <a:rPr lang="en-US" sz="2000" b="1" dirty="0">
                <a:latin typeface="Times New Roman" pitchFamily="18" charset="0"/>
                <a:cs typeface="Times New Roman" pitchFamily="18" charset="0"/>
              </a:rPr>
              <a:t>Objectives: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Gesture Recognition</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Volume Control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Brightness Control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Real-time Operation</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User-Friendly Interface</a:t>
            </a:r>
          </a:p>
          <a:p>
            <a:endParaRPr lang="en-US" sz="24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1068614" y="1786483"/>
            <a:ext cx="10515600" cy="4081145"/>
          </a:xfrm>
          <a:prstGeom prst="rect">
            <a:avLst/>
          </a:prstGeom>
          <a:noFill/>
        </p:spPr>
        <p:txBody>
          <a:bodyPr wrap="square">
            <a:noAutofit/>
          </a:bodyPr>
          <a:lstStyle/>
          <a:p>
            <a:r>
              <a:rPr lang="en-US" sz="2400" b="1" dirty="0">
                <a:latin typeface="Times New Roman" panose="02020603050405020304" pitchFamily="18" charset="0"/>
                <a:cs typeface="Times New Roman" panose="02020603050405020304" pitchFamily="18" charset="0"/>
              </a:rPr>
              <a:t>Analysis:</a:t>
            </a:r>
          </a:p>
          <a:p>
            <a:r>
              <a:rPr lang="en-US" sz="2000" b="1" dirty="0">
                <a:latin typeface="Times New Roman" panose="02020603050405020304" pitchFamily="18" charset="0"/>
                <a:cs typeface="Times New Roman" panose="02020603050405020304" pitchFamily="18" charset="0"/>
              </a:rPr>
              <a:t>Project planning and research:</a:t>
            </a:r>
          </a:p>
          <a:p>
            <a:pPr marL="342900" indent="-342900" algn="just">
              <a:buFont typeface="Arial" panose="020B0604020202020204" pitchFamily="34" charset="0"/>
              <a:buChar char="•"/>
            </a:pPr>
            <a:r>
              <a:rPr lang="en-US" dirty="0"/>
              <a:t>Exploration of existing technologies and methodologies.</a:t>
            </a:r>
          </a:p>
          <a:p>
            <a:pPr marL="342900" lvl="0" indent="-342900" algn="just">
              <a:buFont typeface="Arial" panose="020B0604020202020204" pitchFamily="34" charset="0"/>
              <a:buChar char="•"/>
            </a:pPr>
            <a:r>
              <a:rPr lang="en-US" dirty="0"/>
              <a:t>Reviewing academic papers, articles, and online resources. </a:t>
            </a:r>
          </a:p>
          <a:p>
            <a:pPr marL="342900" lvl="0" indent="-342900" algn="just">
              <a:buFont typeface="Arial" panose="020B0604020202020204" pitchFamily="34" charset="0"/>
              <a:buChar char="•"/>
            </a:pPr>
            <a:r>
              <a:rPr lang="en-US" dirty="0"/>
              <a:t>Identifying the challenges and opportunities.</a:t>
            </a:r>
          </a:p>
          <a:p>
            <a:pPr marL="342900" lvl="0" indent="-342900" algn="just">
              <a:buFont typeface="Arial" panose="020B0604020202020204" pitchFamily="34" charset="0"/>
              <a:buChar char="•"/>
            </a:pPr>
            <a:r>
              <a:rPr lang="en-US" dirty="0"/>
              <a:t>Defining project objectives.</a:t>
            </a:r>
          </a:p>
          <a:p>
            <a:pPr marL="342900" lvl="0" indent="-342900" algn="just">
              <a:buFont typeface="Arial" panose="020B0604020202020204" pitchFamily="34" charset="0"/>
              <a:buChar char="•"/>
            </a:pPr>
            <a:r>
              <a:rPr lang="en-US" dirty="0"/>
              <a:t>Investigating available software libraries and frameworks.</a:t>
            </a:r>
          </a:p>
          <a:p>
            <a:pPr algn="just"/>
            <a:r>
              <a:rPr lang="en-US" sz="2000" b="1" dirty="0"/>
              <a:t>Software Requirement Specification</a:t>
            </a:r>
          </a:p>
          <a:p>
            <a:pPr algn="just"/>
            <a:r>
              <a:rPr lang="en-US" b="1" dirty="0"/>
              <a:t>Software requirement</a:t>
            </a:r>
            <a:endParaRPr lang="en-IN" sz="1600" dirty="0"/>
          </a:p>
          <a:p>
            <a:pPr lvl="0"/>
            <a:r>
              <a:rPr lang="en-US" dirty="0"/>
              <a:t>       </a:t>
            </a:r>
            <a:r>
              <a:rPr lang="en-US" dirty="0" err="1"/>
              <a:t>OpenCV</a:t>
            </a:r>
            <a:r>
              <a:rPr lang="en-US" dirty="0"/>
              <a:t>                                                                      </a:t>
            </a:r>
            <a:r>
              <a:rPr lang="en-US" dirty="0" err="1"/>
              <a:t>tkninter</a:t>
            </a:r>
            <a:endParaRPr lang="en-IN" dirty="0"/>
          </a:p>
          <a:p>
            <a:pPr lvl="0"/>
            <a:r>
              <a:rPr lang="en-US" dirty="0"/>
              <a:t>       </a:t>
            </a:r>
            <a:r>
              <a:rPr lang="en-US" dirty="0" err="1"/>
              <a:t>MediaPipe</a:t>
            </a:r>
            <a:r>
              <a:rPr lang="en-US" dirty="0"/>
              <a:t>                                                                  PIL (Python Imaging Library)</a:t>
            </a:r>
            <a:endParaRPr lang="en-IN" dirty="0"/>
          </a:p>
          <a:p>
            <a:r>
              <a:rPr lang="en-US" dirty="0"/>
              <a:t>       </a:t>
            </a:r>
            <a:r>
              <a:rPr lang="en-US" dirty="0" err="1"/>
              <a:t>Screen_brightness_control</a:t>
            </a:r>
            <a:r>
              <a:rPr lang="en-US" dirty="0"/>
              <a:t>                                      Math</a:t>
            </a:r>
            <a:endParaRPr lang="en-IN" dirty="0"/>
          </a:p>
          <a:p>
            <a:pPr lvl="0"/>
            <a:r>
              <a:rPr lang="en-US" dirty="0"/>
              <a:t>       </a:t>
            </a:r>
            <a:r>
              <a:rPr lang="en-US" dirty="0" err="1"/>
              <a:t>pycaw</a:t>
            </a:r>
            <a:r>
              <a:rPr lang="en-US" dirty="0"/>
              <a:t>                                                                          </a:t>
            </a:r>
            <a:r>
              <a:rPr lang="en-US" dirty="0" err="1"/>
              <a:t>numpy</a:t>
            </a:r>
            <a:endParaRPr lang="en-IN" dirty="0"/>
          </a:p>
          <a:p>
            <a:pPr algn="just"/>
            <a:endParaRPr lang="en-IN" sz="2000" dirty="0"/>
          </a:p>
          <a:p>
            <a:pPr marL="285750" lvl="0" indent="-285750" algn="just">
              <a:buFont typeface="Arial" panose="020B0604020202020204" pitchFamily="34" charset="0"/>
              <a:buChar char="•"/>
            </a:pPr>
            <a:endParaRPr lang="en-IN" dirty="0"/>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36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968828" y="1777773"/>
            <a:ext cx="9853749" cy="4351338"/>
          </a:xfrm>
        </p:spPr>
        <p:txBody>
          <a:bodyPr>
            <a:normAutofit/>
          </a:bodyPr>
          <a:lstStyle/>
          <a:p>
            <a:pPr marL="914400" lvl="2" indent="0">
              <a:buNone/>
            </a:pPr>
            <a:r>
              <a:rPr lang="en-US" b="1" dirty="0"/>
              <a:t>Hardware requirement:</a:t>
            </a:r>
          </a:p>
          <a:p>
            <a:r>
              <a:rPr lang="en-US" sz="1800" b="1" dirty="0"/>
              <a:t> </a:t>
            </a:r>
            <a:r>
              <a:rPr lang="en-US" sz="1800" dirty="0"/>
              <a:t>Multi-core processor with a clock speed of at least 2.5 GHz.</a:t>
            </a:r>
            <a:endParaRPr lang="en-IN" sz="1800" dirty="0"/>
          </a:p>
          <a:p>
            <a:r>
              <a:rPr lang="en-US" sz="1800" dirty="0"/>
              <a:t> 8GB RAM minimum (16GB recommended).</a:t>
            </a:r>
            <a:endParaRPr lang="en-IN" sz="1800" dirty="0"/>
          </a:p>
          <a:p>
            <a:r>
              <a:rPr lang="en-US" sz="1800" dirty="0"/>
              <a:t>SSD storage for faster data access.</a:t>
            </a:r>
            <a:endParaRPr lang="en-IN" sz="1800" dirty="0"/>
          </a:p>
          <a:p>
            <a:r>
              <a:rPr lang="en-US" sz="1800" dirty="0"/>
              <a:t>Optional dedicated GPU with CUDA support for accelerated processing.</a:t>
            </a:r>
            <a:endParaRPr lang="en-IN" sz="1800" dirty="0"/>
          </a:p>
          <a:p>
            <a:r>
              <a:rPr lang="en-US" sz="1800" dirty="0"/>
              <a:t>Adequate cooling and ventilation to prevent overheating.</a:t>
            </a:r>
          </a:p>
          <a:p>
            <a:pPr marL="0" indent="0">
              <a:buNone/>
            </a:pPr>
            <a:r>
              <a:rPr lang="en-US" sz="2000" b="1" dirty="0"/>
              <a:t> Model Selection and Architecture:</a:t>
            </a:r>
          </a:p>
          <a:p>
            <a:pPr marL="0" indent="0">
              <a:buNone/>
            </a:pPr>
            <a:r>
              <a:rPr lang="en-US" sz="2000" b="1" dirty="0"/>
              <a:t> </a:t>
            </a:r>
            <a:r>
              <a:rPr lang="en-US" sz="1800" b="1" dirty="0" err="1"/>
              <a:t>MediaPipe</a:t>
            </a:r>
            <a:r>
              <a:rPr lang="en-US" sz="1800" b="1" dirty="0"/>
              <a:t> Hand Tracking Model Parameters:</a:t>
            </a:r>
            <a:endParaRPr lang="en-IN" sz="1800" dirty="0"/>
          </a:p>
          <a:p>
            <a:pPr marL="0" indent="0">
              <a:buNone/>
            </a:pPr>
            <a:r>
              <a:rPr lang="en-US" sz="2000" b="1" dirty="0"/>
              <a:t>  </a:t>
            </a:r>
            <a:r>
              <a:rPr lang="en-US" sz="1800" dirty="0" err="1"/>
              <a:t>static_image_mode</a:t>
            </a:r>
            <a:r>
              <a:rPr lang="en-US" sz="1800" dirty="0"/>
              <a:t>=False                                               </a:t>
            </a:r>
            <a:r>
              <a:rPr lang="en-US" sz="1800" dirty="0" err="1"/>
              <a:t>min_tracking_confidence</a:t>
            </a:r>
            <a:r>
              <a:rPr lang="en-US" sz="1800" dirty="0"/>
              <a:t>=0.75</a:t>
            </a:r>
          </a:p>
          <a:p>
            <a:pPr marL="0" indent="0">
              <a:buNone/>
            </a:pPr>
            <a:r>
              <a:rPr lang="en-US" sz="1800" dirty="0"/>
              <a:t>  </a:t>
            </a:r>
            <a:r>
              <a:rPr lang="en-US" sz="1800" dirty="0" err="1"/>
              <a:t>model_complexity</a:t>
            </a:r>
            <a:r>
              <a:rPr lang="en-US" sz="1800" dirty="0"/>
              <a:t>=1                                                        </a:t>
            </a:r>
            <a:r>
              <a:rPr lang="en-US" sz="1800" dirty="0" err="1"/>
              <a:t>max_num_hands</a:t>
            </a:r>
            <a:r>
              <a:rPr lang="en-US" sz="1800" dirty="0"/>
              <a:t>=2</a:t>
            </a:r>
          </a:p>
          <a:p>
            <a:pPr marL="0" indent="0">
              <a:buNone/>
            </a:pPr>
            <a:r>
              <a:rPr lang="en-US" sz="1800" dirty="0"/>
              <a:t>  </a:t>
            </a:r>
            <a:r>
              <a:rPr lang="en-US" sz="1800" dirty="0" err="1"/>
              <a:t>min_detection_confidence</a:t>
            </a:r>
            <a:r>
              <a:rPr lang="en-US" sz="1800" dirty="0"/>
              <a:t>=0.75</a:t>
            </a:r>
            <a:endParaRPr lang="en-IN" sz="1800" dirty="0"/>
          </a:p>
          <a:p>
            <a:pPr marL="914400" lvl="2" indent="0">
              <a:buNone/>
            </a:pPr>
            <a:endParaRPr lang="en-IN" sz="1600" dirty="0"/>
          </a:p>
        </p:txBody>
      </p:sp>
    </p:spTree>
    <p:extLst>
      <p:ext uri="{BB962C8B-B14F-4D97-AF65-F5344CB8AC3E}">
        <p14:creationId xmlns:p14="http://schemas.microsoft.com/office/powerpoint/2010/main" val="262715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IN" dirty="0"/>
              <a:t>   </a:t>
            </a:r>
          </a:p>
        </p:txBody>
      </p:sp>
      <p:sp>
        <p:nvSpPr>
          <p:cNvPr id="4" name="TextBox 3"/>
          <p:cNvSpPr txBox="1"/>
          <p:nvPr/>
        </p:nvSpPr>
        <p:spPr>
          <a:xfrm>
            <a:off x="1005840" y="1673271"/>
            <a:ext cx="10347960" cy="4962660"/>
          </a:xfrm>
          <a:prstGeom prst="rect">
            <a:avLst/>
          </a:prstGeom>
          <a:noFill/>
        </p:spPr>
        <p:txBody>
          <a:bodyPr wrap="square">
            <a:noAutofit/>
          </a:bodyPr>
          <a:lstStyle/>
          <a:p>
            <a:pPr marR="0" lvl="0" algn="just">
              <a:lnSpc>
                <a:spcPct val="150000"/>
              </a:lnSpc>
              <a:spcBef>
                <a:spcPts val="0"/>
              </a:spcBef>
              <a:spcAft>
                <a:spcPts val="0"/>
              </a:spcAft>
            </a:pPr>
            <a:r>
              <a:rPr lang="en-US" altLang="en-IN" sz="2000" b="1" dirty="0">
                <a:effectLst/>
                <a:latin typeface="Times New Roman" panose="02020603050405020304" pitchFamily="18" charset="0"/>
                <a:cs typeface="Times New Roman" panose="02020603050405020304" pitchFamily="18" charset="0"/>
              </a:rPr>
              <a:t>Architecture:</a:t>
            </a:r>
          </a:p>
          <a:p>
            <a:pPr marR="0" lvl="0" algn="just">
              <a:lnSpc>
                <a:spcPct val="150000"/>
              </a:lnSpc>
              <a:spcBef>
                <a:spcPts val="0"/>
              </a:spcBef>
              <a:spcAft>
                <a:spcPts val="0"/>
              </a:spcAft>
            </a:pPr>
            <a:r>
              <a:rPr lang="en-US" altLang="en-IN" sz="2000" b="1" dirty="0">
                <a:latin typeface="Times New Roman" panose="02020603050405020304" pitchFamily="18" charset="0"/>
                <a:cs typeface="Times New Roman" panose="02020603050405020304" pitchFamily="18" charset="0"/>
              </a:rPr>
              <a:t>                </a:t>
            </a:r>
            <a:endParaRPr lang="en-US" altLang="en-IN" sz="2000" b="1" dirty="0">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622" y="2456270"/>
            <a:ext cx="4119245" cy="39358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1008339" y="1959431"/>
            <a:ext cx="10358120" cy="5293757"/>
          </a:xfrm>
          <a:prstGeom prst="rect">
            <a:avLst/>
          </a:prstGeom>
          <a:noFill/>
        </p:spPr>
        <p:txBody>
          <a:bodyPr wrap="square">
            <a:spAutoFit/>
          </a:bodyPr>
          <a:lstStyle/>
          <a:p>
            <a:pPr lvl="0"/>
            <a:r>
              <a:rPr lang="en-US" sz="2400" b="1" dirty="0">
                <a:latin typeface="Times New Roman" pitchFamily="18" charset="0"/>
                <a:cs typeface="Times New Roman" pitchFamily="18" charset="0"/>
              </a:rPr>
              <a:t>Design:</a:t>
            </a:r>
          </a:p>
          <a:p>
            <a:pPr lvl="0"/>
            <a:r>
              <a:rPr lang="en-US" sz="2000" b="1" dirty="0">
                <a:latin typeface="Times New Roman" pitchFamily="18" charset="0"/>
                <a:cs typeface="Times New Roman" pitchFamily="18" charset="0"/>
              </a:rPr>
              <a:t>Introduction:</a:t>
            </a:r>
          </a:p>
          <a:p>
            <a:r>
              <a:rPr lang="en-US" dirty="0">
                <a:latin typeface="Times New Roman" panose="02020603050405020304" pitchFamily="18" charset="0"/>
                <a:cs typeface="Times New Roman" panose="02020603050405020304" pitchFamily="18" charset="0"/>
              </a:rPr>
              <a:t>The design phase of the Hand Gesture Control project encompasses the conceptualization and structuring of the system's architecture, user interface, and functional components. This phase aims to translate the project requirements and objectives into a well-defined design framework, ensuring efficient implementation and seamless user interaction.</a:t>
            </a:r>
          </a:p>
          <a:p>
            <a:r>
              <a:rPr lang="en-US" sz="2000" b="1" dirty="0">
                <a:latin typeface="Times New Roman" panose="02020603050405020304" pitchFamily="18" charset="0"/>
                <a:cs typeface="Times New Roman" panose="02020603050405020304" pitchFamily="18" charset="0"/>
              </a:rPr>
              <a:t>Data Preprocessing Techniques: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Resizing</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Color Conversion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Normalization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Noise Reduction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ROI (Region of Interest) Extraction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Augmentation (Optional)</a:t>
            </a:r>
            <a:endParaRPr lang="en-IN"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p:txBody>
      </p:sp>
      <p:sp>
        <p:nvSpPr>
          <p:cNvPr id="3" name="AutoShape 2" descr="Block diagram of a basic hand gesture recognition system | Download  Scientific Diagram"/>
          <p:cNvSpPr>
            <a:spLocks noChangeAspect="1" noChangeArrowheads="1"/>
          </p:cNvSpPr>
          <p:nvPr/>
        </p:nvSpPr>
        <p:spPr bwMode="auto">
          <a:xfrm>
            <a:off x="2533014" y="4035272"/>
            <a:ext cx="3654385" cy="36543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ck diagram of a basic hand gesture recognition system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Rectangle 2"/>
          <p:cNvSpPr/>
          <p:nvPr/>
        </p:nvSpPr>
        <p:spPr>
          <a:xfrm>
            <a:off x="1006742" y="1850963"/>
            <a:ext cx="10532115" cy="923330"/>
          </a:xfrm>
          <a:prstGeom prst="rect">
            <a:avLst/>
          </a:prstGeom>
        </p:spPr>
        <p:txBody>
          <a:bodyPr wrap="square">
            <a:spAutoFit/>
          </a:bodyPr>
          <a:lstStyle/>
          <a:p>
            <a:pPr marL="0" lvl="1"/>
            <a:r>
              <a:rPr lang="en-US" b="1" dirty="0">
                <a:latin typeface="Times New Roman" panose="02020603050405020304" pitchFamily="18" charset="0"/>
                <a:cs typeface="Times New Roman" panose="02020603050405020304" pitchFamily="18" charset="0"/>
              </a:rPr>
              <a:t>DFD/ER/UML diagram:</a:t>
            </a:r>
          </a:p>
          <a:p>
            <a:pPr marL="0" lvl="1"/>
            <a:endParaRPr lang="en-US" b="1" dirty="0">
              <a:latin typeface="Times New Roman" panose="02020603050405020304" pitchFamily="18" charset="0"/>
              <a:cs typeface="Times New Roman" panose="02020603050405020304" pitchFamily="18" charset="0"/>
            </a:endParaRPr>
          </a:p>
          <a:p>
            <a:pPr marL="0" lvl="1"/>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2819" y="2312628"/>
            <a:ext cx="5040358" cy="4545372"/>
          </a:xfrm>
          <a:prstGeom prst="rect">
            <a:avLst/>
          </a:prstGeom>
          <a:noFill/>
          <a:ln>
            <a:noFill/>
          </a:ln>
        </p:spPr>
      </p:pic>
    </p:spTree>
    <p:extLst>
      <p:ext uri="{BB962C8B-B14F-4D97-AF65-F5344CB8AC3E}">
        <p14:creationId xmlns:p14="http://schemas.microsoft.com/office/powerpoint/2010/main" val="154640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933994" y="1843042"/>
            <a:ext cx="10515600" cy="4351338"/>
          </a:xfrm>
        </p:spPr>
        <p:txBody>
          <a:bodyPr/>
          <a:lstStyle/>
          <a:p>
            <a:pPr marL="457200" lvl="1" indent="0">
              <a:buNone/>
            </a:pPr>
            <a:r>
              <a:rPr lang="en-US" sz="1800" b="1" dirty="0"/>
              <a:t>Data Set Description:</a:t>
            </a:r>
          </a:p>
          <a:p>
            <a:pPr marL="457200" lvl="1"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119380328"/>
              </p:ext>
            </p:extLst>
          </p:nvPr>
        </p:nvGraphicFramePr>
        <p:xfrm>
          <a:off x="2699656" y="2455816"/>
          <a:ext cx="6218920" cy="2764360"/>
        </p:xfrm>
        <a:graphic>
          <a:graphicData uri="http://schemas.openxmlformats.org/drawingml/2006/table">
            <a:tbl>
              <a:tblPr firstRow="1" firstCol="1" bandRow="1">
                <a:tableStyleId>{5C22544A-7EE6-4342-B048-85BDC9FD1C3A}</a:tableStyleId>
              </a:tblPr>
              <a:tblGrid>
                <a:gridCol w="1554730">
                  <a:extLst>
                    <a:ext uri="{9D8B030D-6E8A-4147-A177-3AD203B41FA5}">
                      <a16:colId xmlns:a16="http://schemas.microsoft.com/office/drawing/2014/main" val="3143327968"/>
                    </a:ext>
                  </a:extLst>
                </a:gridCol>
                <a:gridCol w="1554730">
                  <a:extLst>
                    <a:ext uri="{9D8B030D-6E8A-4147-A177-3AD203B41FA5}">
                      <a16:colId xmlns:a16="http://schemas.microsoft.com/office/drawing/2014/main" val="2619798854"/>
                    </a:ext>
                  </a:extLst>
                </a:gridCol>
                <a:gridCol w="1554730">
                  <a:extLst>
                    <a:ext uri="{9D8B030D-6E8A-4147-A177-3AD203B41FA5}">
                      <a16:colId xmlns:a16="http://schemas.microsoft.com/office/drawing/2014/main" val="2460389479"/>
                    </a:ext>
                  </a:extLst>
                </a:gridCol>
                <a:gridCol w="1554730">
                  <a:extLst>
                    <a:ext uri="{9D8B030D-6E8A-4147-A177-3AD203B41FA5}">
                      <a16:colId xmlns:a16="http://schemas.microsoft.com/office/drawing/2014/main" val="2287392620"/>
                    </a:ext>
                  </a:extLst>
                </a:gridCol>
              </a:tblGrid>
              <a:tr h="275788">
                <a:tc>
                  <a:txBody>
                    <a:bodyPr/>
                    <a:lstStyle/>
                    <a:p>
                      <a:pPr algn="ctr">
                        <a:spcAft>
                          <a:spcPts val="0"/>
                        </a:spcAft>
                      </a:pPr>
                      <a:r>
                        <a:rPr lang="en-US" sz="1200">
                          <a:effectLst/>
                        </a:rPr>
                        <a:t>Dataset Name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200">
                          <a:effectLst/>
                        </a:rPr>
                        <a:t>Source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200">
                          <a:effectLst/>
                        </a:rPr>
                        <a:t>Size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200">
                          <a:effectLst/>
                        </a:rPr>
                        <a:t>Characteristics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8014306"/>
                  </a:ext>
                </a:extLst>
              </a:tr>
              <a:tr h="622143">
                <a:tc>
                  <a:txBody>
                    <a:bodyPr/>
                    <a:lstStyle/>
                    <a:p>
                      <a:pPr>
                        <a:spcAft>
                          <a:spcPts val="0"/>
                        </a:spcAft>
                      </a:pPr>
                      <a:r>
                        <a:rPr lang="en-US" sz="1200">
                          <a:effectLst/>
                        </a:rPr>
                        <a:t>Hand Landmarks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Custom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10,000 frames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Annotated video frames with hand landmarks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183762"/>
                  </a:ext>
                </a:extLst>
              </a:tr>
              <a:tr h="622143">
                <a:tc>
                  <a:txBody>
                    <a:bodyPr/>
                    <a:lstStyle/>
                    <a:p>
                      <a:pPr>
                        <a:spcAft>
                          <a:spcPts val="0"/>
                        </a:spcAft>
                      </a:pPr>
                      <a:r>
                        <a:rPr lang="en-US" sz="1200">
                          <a:effectLst/>
                        </a:rPr>
                        <a:t>Background Images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Open Source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500 images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Various backgrounds for gesture recognition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0734228"/>
                  </a:ext>
                </a:extLst>
              </a:tr>
              <a:tr h="622143">
                <a:tc>
                  <a:txBody>
                    <a:bodyPr/>
                    <a:lstStyle/>
                    <a:p>
                      <a:pPr>
                        <a:spcAft>
                          <a:spcPts val="0"/>
                        </a:spcAft>
                      </a:pPr>
                      <a:r>
                        <a:rPr lang="en-US" sz="1200">
                          <a:effectLst/>
                        </a:rPr>
                        <a:t>Control Gestures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dirty="0">
                          <a:effectLst/>
                        </a:rPr>
                        <a:t>Recorded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100 gestures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Recorded gestures for volume and brightness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0122192"/>
                  </a:ext>
                </a:extLst>
              </a:tr>
              <a:tr h="622143">
                <a:tc>
                  <a:txBody>
                    <a:bodyPr/>
                    <a:lstStyle/>
                    <a:p>
                      <a:pPr>
                        <a:spcAft>
                          <a:spcPts val="0"/>
                        </a:spcAft>
                      </a:pPr>
                      <a:r>
                        <a:rPr lang="en-US" sz="1200">
                          <a:effectLst/>
                        </a:rPr>
                        <a:t>Noise Samples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dirty="0">
                          <a:effectLst/>
                        </a:rPr>
                        <a:t>Generated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50 samples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200" dirty="0">
                          <a:effectLst/>
                        </a:rPr>
                        <a:t>Synthetic noise samples for data augmentation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009487"/>
                  </a:ext>
                </a:extLst>
              </a:tr>
            </a:tbl>
          </a:graphicData>
        </a:graphic>
      </p:graphicFrame>
    </p:spTree>
    <p:extLst>
      <p:ext uri="{BB962C8B-B14F-4D97-AF65-F5344CB8AC3E}">
        <p14:creationId xmlns:p14="http://schemas.microsoft.com/office/powerpoint/2010/main" val="363041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457200" lvl="1" indent="0">
              <a:buNone/>
            </a:pPr>
            <a:r>
              <a:rPr lang="en-US" b="1" dirty="0"/>
              <a:t>Methods &amp; Algorithms:</a:t>
            </a:r>
          </a:p>
          <a:p>
            <a:pPr lvl="1"/>
            <a:r>
              <a:rPr lang="en-US" sz="1800" dirty="0">
                <a:latin typeface="Times New Roman" panose="02020603050405020304" pitchFamily="18" charset="0"/>
                <a:cs typeface="Times New Roman" panose="02020603050405020304" pitchFamily="18" charset="0"/>
              </a:rPr>
              <a:t>Gesture Recognition</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Landmark Detection </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Gesture Classification </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Hand Tracking and Pose Estimation</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Convolutional Neural Networks (CNNs)</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Volume Control</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Mapping Gestures to Volume Levels</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Brightness Adjustment</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Numerical Computation and Data Processing</a:t>
            </a:r>
            <a:endParaRPr lang="en-IN" sz="1800" dirty="0">
              <a:latin typeface="Times New Roman" panose="02020603050405020304" pitchFamily="18" charset="0"/>
              <a:cs typeface="Times New Roman" panose="02020603050405020304" pitchFamily="18" charset="0"/>
            </a:endParaRPr>
          </a:p>
          <a:p>
            <a:pPr marL="457200" lvl="1" indent="0">
              <a:buNone/>
            </a:pPr>
            <a:endParaRPr lang="en-IN" sz="2000" dirty="0"/>
          </a:p>
        </p:txBody>
      </p:sp>
    </p:spTree>
    <p:extLst>
      <p:ext uri="{BB962C8B-B14F-4D97-AF65-F5344CB8AC3E}">
        <p14:creationId xmlns:p14="http://schemas.microsoft.com/office/powerpoint/2010/main" val="363233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1047</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Bookman Old Style</vt:lpstr>
      <vt:lpstr>Calibri</vt:lpstr>
      <vt:lpstr>Calibri Light</vt:lpstr>
      <vt:lpstr>Times New Roman</vt:lpstr>
      <vt:lpstr>Office Theme</vt:lpstr>
      <vt:lpstr>1_Office Theme</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RUPASRI</dc:creator>
  <cp:lastModifiedBy>Rohith Kumar</cp:lastModifiedBy>
  <cp:revision>64</cp:revision>
  <dcterms:created xsi:type="dcterms:W3CDTF">2023-03-25T13:20:00Z</dcterms:created>
  <dcterms:modified xsi:type="dcterms:W3CDTF">2024-06-18T02:37:42Z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C32469F00E0145C8934E1908848A8D6E_12</vt:lpwstr>
  </property>
  <property fmtid="{D5CDD505-2E9C-101B-9397-08002B2CF9AE}" pid="3" name="KSOProductBuildVer">
    <vt:lpwstr>1033-12.2.0.13306</vt:lpwstr>
  </property>
</Properties>
</file>