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Barlow Light" panose="020B0604020202020204" charset="0"/>
      <p:regular r:id="rId14"/>
      <p:bold r:id="rId15"/>
      <p:italic r:id="rId16"/>
      <p:boldItalic r:id="rId17"/>
    </p:embeddedFont>
    <p:embeddedFont>
      <p:font typeface="EB Garamond" panose="020B0604020202020204" charset="0"/>
      <p:regular r:id="rId18"/>
      <p:bold r:id="rId19"/>
      <p:italic r:id="rId20"/>
      <p:boldItalic r:id="rId21"/>
    </p:embeddedFont>
    <p:embeddedFont>
      <p:font typeface="Fira Sans Extra Condensed Medium" panose="020B0604020202020204" charset="0"/>
      <p:regular r:id="rId22"/>
      <p:bold r:id="rId23"/>
      <p:italic r:id="rId24"/>
      <p:boldItalic r:id="rId25"/>
    </p:embeddedFont>
    <p:embeddedFont>
      <p:font typeface="Montserrat ExtraBold" panose="020B0604020202020204" charset="0"/>
      <p:bold r:id="rId26"/>
      <p:boldItalic r:id="rId27"/>
    </p:embeddedFont>
    <p:embeddedFont>
      <p:font typeface="Montserrat Light" panose="020B0604020202020204" charset="0"/>
      <p:regular r:id="rId28"/>
      <p:bold r:id="rId29"/>
      <p:italic r:id="rId30"/>
      <p:boldItalic r:id="rId31"/>
    </p:embeddedFont>
    <p:embeddedFont>
      <p:font typeface="Oswald" panose="020B0604020202020204" charset="0"/>
      <p:regular r:id="rId32"/>
      <p:bold r:id="rId33"/>
    </p:embeddedFont>
    <p:embeddedFont>
      <p:font typeface="Squada One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da72616cb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cda72616cb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da72616cb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da72616cb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da72616cb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da72616cb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da72616cb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da72616cb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da72616cb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da72616cb_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Overall, cloud native architecture that is scalable when deployed to the cloud. Can scale up and down when needed and able to load balance with Zuul and Eureka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da72616cb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da72616cb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Responsiblity Principle - Each of the part of each module is responsible for its own processing logic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 Archi - each module has its own distinct purpose and able to scale up and down based on the demand for that particular service/business logic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 - handles the routing of resources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 Contains all the relevant classes that define the data objects the application uses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- handles the business logic of the application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FeignInterface - Encapsulates the communication between the services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DAO - Communicates and performs the operations on the database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Request Filter - implemented using Spring Security and JWT. Looks for the user’s identity through the token and checks the validity. App routes are also locked on a user role basis.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da72616cb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da72616cb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Maven - helps us to manage dependencies and builds it into a jar file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Gateway - Directs access to the different modules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Discovery - You won’t need to know where the different services are actually, the registry will tell you. This makes it less coupled together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FreeMarker - creates a html template that can be filled in by the templating engine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OpenFeign - acts as a client between the 2 microservices to encapsulate the REST calls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JWT - JSON Web Token, used as a authentication method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Security - uses request filters to look at the incoming servlets to check for the information required in the headers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Cloud Native?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Makes more sense for culture deployment for a microservice architecture. Easy to scale and agile which is especially good for startups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Templating - considered velocity and thymeleaf but we felt that freemarker has the least steep learning curve.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da72616c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da72616c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99510" y="-10302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E1DED9">
              <a:alpha val="49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10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/>
        </p:nvSpPr>
        <p:spPr>
          <a:xfrm rot="466977">
            <a:off x="4431599" y="-984378"/>
            <a:ext cx="5995900" cy="6457590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E1DED9">
              <a:alpha val="49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642050" y="12204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ubTitle" idx="2"/>
          </p:nvPr>
        </p:nvSpPr>
        <p:spPr>
          <a:xfrm>
            <a:off x="562250" y="914850"/>
            <a:ext cx="2843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3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4"/>
          </p:nvPr>
        </p:nvSpPr>
        <p:spPr>
          <a:xfrm>
            <a:off x="358764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5" hasCustomPrompt="1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6"/>
          </p:nvPr>
        </p:nvSpPr>
        <p:spPr>
          <a:xfrm>
            <a:off x="5582025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7"/>
          </p:nvPr>
        </p:nvSpPr>
        <p:spPr>
          <a:xfrm>
            <a:off x="578990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8" hasCustomPrompt="1"/>
          </p:nvPr>
        </p:nvSpPr>
        <p:spPr>
          <a:xfrm>
            <a:off x="586626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9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3"/>
          </p:nvPr>
        </p:nvSpPr>
        <p:spPr>
          <a:xfrm>
            <a:off x="575480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14" hasCustomPrompt="1"/>
          </p:nvPr>
        </p:nvSpPr>
        <p:spPr>
          <a:xfrm>
            <a:off x="586626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7"/>
          </p:nvPr>
        </p:nvSpPr>
        <p:spPr>
          <a:xfrm>
            <a:off x="1469325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8" hasCustomPrompt="1"/>
          </p:nvPr>
        </p:nvSpPr>
        <p:spPr>
          <a:xfrm>
            <a:off x="1545687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20"/>
          </p:nvPr>
        </p:nvSpPr>
        <p:spPr>
          <a:xfrm>
            <a:off x="1434225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1" hasCustomPrompt="1"/>
          </p:nvPr>
        </p:nvSpPr>
        <p:spPr>
          <a:xfrm>
            <a:off x="1545687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7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rot="-5400000">
            <a:off x="-101015" y="-226845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E1DED9">
              <a:alpha val="49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3356560" y="-23637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E1DED9">
              <a:alpha val="49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2286775" y="1780575"/>
            <a:ext cx="47175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ctrTitle"/>
          </p:nvPr>
        </p:nvSpPr>
        <p:spPr>
          <a:xfrm>
            <a:off x="3099175" y="2412374"/>
            <a:ext cx="3092700" cy="5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1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8584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1"/>
          </p:nvPr>
        </p:nvSpPr>
        <p:spPr>
          <a:xfrm>
            <a:off x="10195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ubTitle" idx="3"/>
          </p:nvPr>
        </p:nvSpPr>
        <p:spPr>
          <a:xfrm>
            <a:off x="59344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ctrTitle" idx="4"/>
          </p:nvPr>
        </p:nvSpPr>
        <p:spPr>
          <a:xfrm>
            <a:off x="57733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ubTitle" idx="5"/>
          </p:nvPr>
        </p:nvSpPr>
        <p:spPr>
          <a:xfrm>
            <a:off x="3452999" y="205275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ctrTitle" idx="6"/>
          </p:nvPr>
        </p:nvSpPr>
        <p:spPr>
          <a:xfrm>
            <a:off x="3291900" y="183260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6_2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2618169" y="-318351"/>
            <a:ext cx="6811569" cy="7337207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E1DED9">
              <a:alpha val="49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USTOM_6_2_1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 rot="5400000">
            <a:off x="3902197" y="260906"/>
            <a:ext cx="5602683" cy="6035175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E1DED9">
              <a:alpha val="49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_1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/>
        </p:nvSpPr>
        <p:spPr>
          <a:xfrm rot="-5400000">
            <a:off x="126769" y="-375501"/>
            <a:ext cx="6811569" cy="7337207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E1DED9">
              <a:alpha val="49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1"/>
          </p:nvPr>
        </p:nvSpPr>
        <p:spPr>
          <a:xfrm flipH="1">
            <a:off x="1674026" y="2409550"/>
            <a:ext cx="3012300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/>
          <p:nvPr/>
        </p:nvSpPr>
        <p:spPr>
          <a:xfrm>
            <a:off x="1263550" y="3683250"/>
            <a:ext cx="3398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CREDITS: This presentation template was created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including icons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and infographics &amp; images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. </a:t>
            </a: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Please keep this slide for attribution.</a:t>
            </a:r>
            <a:endParaRPr sz="900" b="1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subTitle" idx="1"/>
          </p:nvPr>
        </p:nvSpPr>
        <p:spPr>
          <a:xfrm flipH="1">
            <a:off x="831800" y="3078936"/>
            <a:ext cx="3629100" cy="16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Group 5</a:t>
            </a:r>
            <a:endParaRPr sz="1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Andrew Woon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Bryan Chin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Quok Juin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Autumn Teo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Duan Mulin</a:t>
            </a:r>
            <a:endParaRPr sz="1300"/>
          </a:p>
        </p:txBody>
      </p:sp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 flipH="1">
            <a:off x="785625" y="2245775"/>
            <a:ext cx="4920600" cy="111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IS442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ontserrat Light"/>
                <a:ea typeface="Montserrat Light"/>
                <a:cs typeface="Montserrat Light"/>
                <a:sym typeface="Montserrat Light"/>
              </a:rPr>
              <a:t>Object Oriented Programming Project  Presentation</a:t>
            </a:r>
            <a:endParaRPr sz="28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96" name="Google Shape;96;p13"/>
          <p:cNvCxnSpPr/>
          <p:nvPr/>
        </p:nvCxnSpPr>
        <p:spPr>
          <a:xfrm>
            <a:off x="862400" y="2981288"/>
            <a:ext cx="1066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Google Shape;97;p13"/>
          <p:cNvSpPr/>
          <p:nvPr/>
        </p:nvSpPr>
        <p:spPr>
          <a:xfrm>
            <a:off x="5459785" y="11541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7549238" y="1582862"/>
            <a:ext cx="1933583" cy="1150365"/>
          </a:xfrm>
          <a:custGeom>
            <a:avLst/>
            <a:gdLst/>
            <a:ahLst/>
            <a:cxnLst/>
            <a:rect l="l" t="t" r="r" b="b"/>
            <a:pathLst>
              <a:path w="64978" h="38658" extrusionOk="0">
                <a:moveTo>
                  <a:pt x="36630" y="1"/>
                </a:moveTo>
                <a:cubicBezTo>
                  <a:pt x="26870" y="1"/>
                  <a:pt x="18928" y="7732"/>
                  <a:pt x="18590" y="17449"/>
                </a:cubicBezTo>
                <a:lnTo>
                  <a:pt x="10605" y="17449"/>
                </a:lnTo>
                <a:cubicBezTo>
                  <a:pt x="4775" y="17449"/>
                  <a:pt x="1" y="22181"/>
                  <a:pt x="1" y="28053"/>
                </a:cubicBezTo>
                <a:cubicBezTo>
                  <a:pt x="1" y="33883"/>
                  <a:pt x="4775" y="38615"/>
                  <a:pt x="10605" y="38657"/>
                </a:cubicBezTo>
                <a:lnTo>
                  <a:pt x="54374" y="38657"/>
                </a:lnTo>
                <a:cubicBezTo>
                  <a:pt x="60204" y="38615"/>
                  <a:pt x="64936" y="33883"/>
                  <a:pt x="64978" y="28053"/>
                </a:cubicBezTo>
                <a:cubicBezTo>
                  <a:pt x="64936" y="22307"/>
                  <a:pt x="60373" y="17618"/>
                  <a:pt x="54627" y="17449"/>
                </a:cubicBezTo>
                <a:cubicBezTo>
                  <a:pt x="54289" y="7732"/>
                  <a:pt x="46347" y="1"/>
                  <a:pt x="366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7762956" y="3001580"/>
            <a:ext cx="958013" cy="1241572"/>
          </a:xfrm>
          <a:custGeom>
            <a:avLst/>
            <a:gdLst/>
            <a:ahLst/>
            <a:cxnLst/>
            <a:rect l="l" t="t" r="r" b="b"/>
            <a:pathLst>
              <a:path w="32194" h="41723" extrusionOk="0">
                <a:moveTo>
                  <a:pt x="16306" y="0"/>
                </a:moveTo>
                <a:cubicBezTo>
                  <a:pt x="15667" y="0"/>
                  <a:pt x="15019" y="35"/>
                  <a:pt x="14365" y="107"/>
                </a:cubicBezTo>
                <a:cubicBezTo>
                  <a:pt x="7098" y="867"/>
                  <a:pt x="1268" y="6275"/>
                  <a:pt x="465" y="13035"/>
                </a:cubicBezTo>
                <a:cubicBezTo>
                  <a:pt x="1" y="16879"/>
                  <a:pt x="1099" y="20682"/>
                  <a:pt x="3550" y="23639"/>
                </a:cubicBezTo>
                <a:cubicBezTo>
                  <a:pt x="5366" y="25878"/>
                  <a:pt x="6296" y="28709"/>
                  <a:pt x="6127" y="31582"/>
                </a:cubicBezTo>
                <a:cubicBezTo>
                  <a:pt x="6084" y="31793"/>
                  <a:pt x="6084" y="32004"/>
                  <a:pt x="6127" y="32215"/>
                </a:cubicBezTo>
                <a:cubicBezTo>
                  <a:pt x="6127" y="37454"/>
                  <a:pt x="10647" y="41637"/>
                  <a:pt x="16266" y="41721"/>
                </a:cubicBezTo>
                <a:cubicBezTo>
                  <a:pt x="16322" y="41722"/>
                  <a:pt x="16377" y="41723"/>
                  <a:pt x="16432" y="41723"/>
                </a:cubicBezTo>
                <a:cubicBezTo>
                  <a:pt x="21936" y="41723"/>
                  <a:pt x="26534" y="37571"/>
                  <a:pt x="26659" y="32384"/>
                </a:cubicBezTo>
                <a:cubicBezTo>
                  <a:pt x="26659" y="31920"/>
                  <a:pt x="26659" y="31455"/>
                  <a:pt x="26575" y="30990"/>
                </a:cubicBezTo>
                <a:cubicBezTo>
                  <a:pt x="26279" y="28413"/>
                  <a:pt x="27082" y="25878"/>
                  <a:pt x="28772" y="23935"/>
                </a:cubicBezTo>
                <a:cubicBezTo>
                  <a:pt x="30968" y="21358"/>
                  <a:pt x="32194" y="18105"/>
                  <a:pt x="32194" y="14683"/>
                </a:cubicBezTo>
                <a:cubicBezTo>
                  <a:pt x="32154" y="6571"/>
                  <a:pt x="25068" y="0"/>
                  <a:pt x="163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4232764" y="3146589"/>
            <a:ext cx="859962" cy="1112901"/>
          </a:xfrm>
          <a:custGeom>
            <a:avLst/>
            <a:gdLst/>
            <a:ahLst/>
            <a:cxnLst/>
            <a:rect l="l" t="t" r="r" b="b"/>
            <a:pathLst>
              <a:path w="28899" h="37399" extrusionOk="0">
                <a:moveTo>
                  <a:pt x="14304" y="0"/>
                </a:moveTo>
                <a:cubicBezTo>
                  <a:pt x="6444" y="0"/>
                  <a:pt x="40" y="5896"/>
                  <a:pt x="1" y="13189"/>
                </a:cubicBezTo>
                <a:cubicBezTo>
                  <a:pt x="1" y="16231"/>
                  <a:pt x="1099" y="19189"/>
                  <a:pt x="3085" y="21470"/>
                </a:cubicBezTo>
                <a:cubicBezTo>
                  <a:pt x="4606" y="23202"/>
                  <a:pt x="5324" y="25484"/>
                  <a:pt x="5028" y="27765"/>
                </a:cubicBezTo>
                <a:cubicBezTo>
                  <a:pt x="4986" y="28187"/>
                  <a:pt x="4944" y="28610"/>
                  <a:pt x="4986" y="29032"/>
                </a:cubicBezTo>
                <a:cubicBezTo>
                  <a:pt x="5070" y="33670"/>
                  <a:pt x="9202" y="37399"/>
                  <a:pt x="14157" y="37399"/>
                </a:cubicBezTo>
                <a:cubicBezTo>
                  <a:pt x="14212" y="37399"/>
                  <a:pt x="14267" y="37398"/>
                  <a:pt x="14323" y="37398"/>
                </a:cubicBezTo>
                <a:cubicBezTo>
                  <a:pt x="19350" y="37313"/>
                  <a:pt x="23406" y="33553"/>
                  <a:pt x="23406" y="28863"/>
                </a:cubicBezTo>
                <a:lnTo>
                  <a:pt x="23406" y="28356"/>
                </a:lnTo>
                <a:cubicBezTo>
                  <a:pt x="23237" y="25779"/>
                  <a:pt x="24082" y="23202"/>
                  <a:pt x="25687" y="21217"/>
                </a:cubicBezTo>
                <a:cubicBezTo>
                  <a:pt x="27884" y="18555"/>
                  <a:pt x="28898" y="15133"/>
                  <a:pt x="28476" y="11711"/>
                </a:cubicBezTo>
                <a:cubicBezTo>
                  <a:pt x="27758" y="5627"/>
                  <a:pt x="22519" y="769"/>
                  <a:pt x="16013" y="93"/>
                </a:cubicBezTo>
                <a:cubicBezTo>
                  <a:pt x="15437" y="30"/>
                  <a:pt x="14867" y="0"/>
                  <a:pt x="14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4838746" y="2563044"/>
            <a:ext cx="1038447" cy="1346943"/>
          </a:xfrm>
          <a:custGeom>
            <a:avLst/>
            <a:gdLst/>
            <a:ahLst/>
            <a:cxnLst/>
            <a:rect l="l" t="t" r="r" b="b"/>
            <a:pathLst>
              <a:path w="34897" h="45264" extrusionOk="0">
                <a:moveTo>
                  <a:pt x="17276" y="0"/>
                </a:moveTo>
                <a:cubicBezTo>
                  <a:pt x="7751" y="0"/>
                  <a:pt x="0" y="7161"/>
                  <a:pt x="0" y="16027"/>
                </a:cubicBezTo>
                <a:cubicBezTo>
                  <a:pt x="0" y="19703"/>
                  <a:pt x="1310" y="23294"/>
                  <a:pt x="3760" y="26082"/>
                </a:cubicBezTo>
                <a:cubicBezTo>
                  <a:pt x="5619" y="28152"/>
                  <a:pt x="6464" y="30898"/>
                  <a:pt x="6168" y="33687"/>
                </a:cubicBezTo>
                <a:cubicBezTo>
                  <a:pt x="6084" y="34194"/>
                  <a:pt x="6084" y="34701"/>
                  <a:pt x="6084" y="35208"/>
                </a:cubicBezTo>
                <a:cubicBezTo>
                  <a:pt x="6251" y="40775"/>
                  <a:pt x="11271" y="45264"/>
                  <a:pt x="17281" y="45264"/>
                </a:cubicBezTo>
                <a:cubicBezTo>
                  <a:pt x="17337" y="45264"/>
                  <a:pt x="17393" y="45263"/>
                  <a:pt x="17449" y="45263"/>
                </a:cubicBezTo>
                <a:cubicBezTo>
                  <a:pt x="23490" y="45136"/>
                  <a:pt x="28391" y="40573"/>
                  <a:pt x="28391" y="34912"/>
                </a:cubicBezTo>
                <a:lnTo>
                  <a:pt x="28391" y="34236"/>
                </a:lnTo>
                <a:cubicBezTo>
                  <a:pt x="28180" y="31109"/>
                  <a:pt x="29151" y="28025"/>
                  <a:pt x="31095" y="25617"/>
                </a:cubicBezTo>
                <a:cubicBezTo>
                  <a:pt x="33714" y="22364"/>
                  <a:pt x="34897" y="18224"/>
                  <a:pt x="34390" y="14084"/>
                </a:cubicBezTo>
                <a:cubicBezTo>
                  <a:pt x="33460" y="6775"/>
                  <a:pt x="27166" y="944"/>
                  <a:pt x="19223" y="99"/>
                </a:cubicBezTo>
                <a:cubicBezTo>
                  <a:pt x="18567" y="33"/>
                  <a:pt x="17917" y="0"/>
                  <a:pt x="172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5148522" y="3078920"/>
            <a:ext cx="409344" cy="1546378"/>
          </a:xfrm>
          <a:custGeom>
            <a:avLst/>
            <a:gdLst/>
            <a:ahLst/>
            <a:cxnLst/>
            <a:rect l="l" t="t" r="r" b="b"/>
            <a:pathLst>
              <a:path w="13756" h="51966" extrusionOk="0">
                <a:moveTo>
                  <a:pt x="6954" y="1"/>
                </a:moveTo>
                <a:cubicBezTo>
                  <a:pt x="6574" y="1"/>
                  <a:pt x="6320" y="296"/>
                  <a:pt x="6320" y="634"/>
                </a:cubicBezTo>
                <a:lnTo>
                  <a:pt x="6320" y="9887"/>
                </a:lnTo>
                <a:lnTo>
                  <a:pt x="1673" y="3549"/>
                </a:lnTo>
                <a:cubicBezTo>
                  <a:pt x="1543" y="3336"/>
                  <a:pt x="1360" y="3249"/>
                  <a:pt x="1176" y="3249"/>
                </a:cubicBezTo>
                <a:cubicBezTo>
                  <a:pt x="705" y="3249"/>
                  <a:pt x="233" y="3823"/>
                  <a:pt x="659" y="4310"/>
                </a:cubicBezTo>
                <a:lnTo>
                  <a:pt x="5940" y="11577"/>
                </a:lnTo>
                <a:cubicBezTo>
                  <a:pt x="6025" y="11703"/>
                  <a:pt x="6151" y="11788"/>
                  <a:pt x="6320" y="11830"/>
                </a:cubicBezTo>
                <a:lnTo>
                  <a:pt x="6320" y="17069"/>
                </a:lnTo>
                <a:lnTo>
                  <a:pt x="1293" y="11112"/>
                </a:lnTo>
                <a:cubicBezTo>
                  <a:pt x="1160" y="10979"/>
                  <a:pt x="1010" y="10923"/>
                  <a:pt x="865" y="10923"/>
                </a:cubicBezTo>
                <a:cubicBezTo>
                  <a:pt x="409" y="10923"/>
                  <a:pt x="1" y="11476"/>
                  <a:pt x="321" y="11957"/>
                </a:cubicBezTo>
                <a:lnTo>
                  <a:pt x="6320" y="19012"/>
                </a:lnTo>
                <a:lnTo>
                  <a:pt x="6320" y="51332"/>
                </a:lnTo>
                <a:cubicBezTo>
                  <a:pt x="6278" y="51670"/>
                  <a:pt x="6574" y="51966"/>
                  <a:pt x="6954" y="51966"/>
                </a:cubicBezTo>
                <a:cubicBezTo>
                  <a:pt x="7292" y="51966"/>
                  <a:pt x="7546" y="51670"/>
                  <a:pt x="7546" y="51332"/>
                </a:cubicBezTo>
                <a:lnTo>
                  <a:pt x="7546" y="19012"/>
                </a:lnTo>
                <a:lnTo>
                  <a:pt x="13545" y="11915"/>
                </a:lnTo>
                <a:cubicBezTo>
                  <a:pt x="13756" y="11661"/>
                  <a:pt x="13714" y="11281"/>
                  <a:pt x="13460" y="11027"/>
                </a:cubicBezTo>
                <a:cubicBezTo>
                  <a:pt x="13351" y="10936"/>
                  <a:pt x="13210" y="10892"/>
                  <a:pt x="13068" y="10892"/>
                </a:cubicBezTo>
                <a:cubicBezTo>
                  <a:pt x="12881" y="10892"/>
                  <a:pt x="12693" y="10968"/>
                  <a:pt x="12573" y="11112"/>
                </a:cubicBezTo>
                <a:lnTo>
                  <a:pt x="7588" y="17069"/>
                </a:lnTo>
                <a:lnTo>
                  <a:pt x="7588" y="11788"/>
                </a:lnTo>
                <a:cubicBezTo>
                  <a:pt x="7715" y="11788"/>
                  <a:pt x="7841" y="11703"/>
                  <a:pt x="7926" y="11577"/>
                </a:cubicBezTo>
                <a:lnTo>
                  <a:pt x="13207" y="4310"/>
                </a:lnTo>
                <a:cubicBezTo>
                  <a:pt x="13515" y="3816"/>
                  <a:pt x="13103" y="3323"/>
                  <a:pt x="12660" y="3323"/>
                </a:cubicBezTo>
                <a:cubicBezTo>
                  <a:pt x="12497" y="3323"/>
                  <a:pt x="12330" y="3390"/>
                  <a:pt x="12193" y="3549"/>
                </a:cubicBezTo>
                <a:lnTo>
                  <a:pt x="7588" y="9887"/>
                </a:lnTo>
                <a:lnTo>
                  <a:pt x="7588" y="634"/>
                </a:lnTo>
                <a:cubicBezTo>
                  <a:pt x="7588" y="296"/>
                  <a:pt x="7292" y="1"/>
                  <a:pt x="695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4473443" y="3572359"/>
            <a:ext cx="352745" cy="1054517"/>
          </a:xfrm>
          <a:custGeom>
            <a:avLst/>
            <a:gdLst/>
            <a:ahLst/>
            <a:cxnLst/>
            <a:rect l="l" t="t" r="r" b="b"/>
            <a:pathLst>
              <a:path w="11854" h="35437" extrusionOk="0">
                <a:moveTo>
                  <a:pt x="6251" y="1"/>
                </a:moveTo>
                <a:cubicBezTo>
                  <a:pt x="5844" y="1"/>
                  <a:pt x="5432" y="276"/>
                  <a:pt x="5474" y="825"/>
                </a:cubicBezTo>
                <a:lnTo>
                  <a:pt x="5432" y="13753"/>
                </a:lnTo>
                <a:lnTo>
                  <a:pt x="1714" y="9317"/>
                </a:lnTo>
                <a:cubicBezTo>
                  <a:pt x="1549" y="9096"/>
                  <a:pt x="1341" y="9005"/>
                  <a:pt x="1136" y="9005"/>
                </a:cubicBezTo>
                <a:cubicBezTo>
                  <a:pt x="555" y="9005"/>
                  <a:pt x="0" y="9737"/>
                  <a:pt x="531" y="10331"/>
                </a:cubicBezTo>
                <a:lnTo>
                  <a:pt x="5390" y="16119"/>
                </a:lnTo>
                <a:lnTo>
                  <a:pt x="5305" y="34581"/>
                </a:lnTo>
                <a:cubicBezTo>
                  <a:pt x="5263" y="35151"/>
                  <a:pt x="5664" y="35436"/>
                  <a:pt x="6066" y="35436"/>
                </a:cubicBezTo>
                <a:cubicBezTo>
                  <a:pt x="6467" y="35436"/>
                  <a:pt x="6868" y="35151"/>
                  <a:pt x="6826" y="34581"/>
                </a:cubicBezTo>
                <a:lnTo>
                  <a:pt x="6953" y="10246"/>
                </a:lnTo>
                <a:cubicBezTo>
                  <a:pt x="7037" y="10162"/>
                  <a:pt x="7164" y="10119"/>
                  <a:pt x="7206" y="9993"/>
                </a:cubicBezTo>
                <a:lnTo>
                  <a:pt x="11600" y="4036"/>
                </a:lnTo>
                <a:cubicBezTo>
                  <a:pt x="11854" y="3698"/>
                  <a:pt x="11811" y="3191"/>
                  <a:pt x="11473" y="2979"/>
                </a:cubicBezTo>
                <a:cubicBezTo>
                  <a:pt x="11336" y="2877"/>
                  <a:pt x="11178" y="2829"/>
                  <a:pt x="11022" y="2829"/>
                </a:cubicBezTo>
                <a:cubicBezTo>
                  <a:pt x="10793" y="2829"/>
                  <a:pt x="10568" y="2931"/>
                  <a:pt x="10417" y="3106"/>
                </a:cubicBezTo>
                <a:lnTo>
                  <a:pt x="6995" y="7796"/>
                </a:lnTo>
                <a:lnTo>
                  <a:pt x="6995" y="825"/>
                </a:lnTo>
                <a:cubicBezTo>
                  <a:pt x="7059" y="276"/>
                  <a:pt x="6657" y="1"/>
                  <a:pt x="625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171750" y="1224050"/>
            <a:ext cx="3758062" cy="375806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/>
          <p:nvPr/>
        </p:nvSpPr>
        <p:spPr>
          <a:xfrm>
            <a:off x="4281800" y="4546075"/>
            <a:ext cx="4862348" cy="667585"/>
          </a:xfrm>
          <a:custGeom>
            <a:avLst/>
            <a:gdLst/>
            <a:ahLst/>
            <a:cxnLst/>
            <a:rect l="l" t="t" r="r" b="b"/>
            <a:pathLst>
              <a:path w="167091" h="20111" extrusionOk="0">
                <a:moveTo>
                  <a:pt x="18547" y="0"/>
                </a:moveTo>
                <a:cubicBezTo>
                  <a:pt x="8323" y="0"/>
                  <a:pt x="0" y="8323"/>
                  <a:pt x="0" y="18589"/>
                </a:cubicBezTo>
                <a:lnTo>
                  <a:pt x="0" y="20110"/>
                </a:lnTo>
                <a:lnTo>
                  <a:pt x="167091" y="20110"/>
                </a:lnTo>
                <a:lnTo>
                  <a:pt x="167091" y="18589"/>
                </a:lnTo>
                <a:cubicBezTo>
                  <a:pt x="167091" y="8323"/>
                  <a:pt x="158768" y="0"/>
                  <a:pt x="1485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4945605" y="4939567"/>
            <a:ext cx="3542779" cy="426217"/>
          </a:xfrm>
          <a:custGeom>
            <a:avLst/>
            <a:gdLst/>
            <a:ahLst/>
            <a:cxnLst/>
            <a:rect l="l" t="t" r="r" b="b"/>
            <a:pathLst>
              <a:path w="119055" h="14323" extrusionOk="0">
                <a:moveTo>
                  <a:pt x="13224" y="1"/>
                </a:moveTo>
                <a:cubicBezTo>
                  <a:pt x="5915" y="1"/>
                  <a:pt x="0" y="5915"/>
                  <a:pt x="0" y="13224"/>
                </a:cubicBezTo>
                <a:lnTo>
                  <a:pt x="0" y="14323"/>
                </a:lnTo>
                <a:lnTo>
                  <a:pt x="119055" y="14323"/>
                </a:lnTo>
                <a:lnTo>
                  <a:pt x="119055" y="13224"/>
                </a:lnTo>
                <a:cubicBezTo>
                  <a:pt x="119055" y="5915"/>
                  <a:pt x="113098" y="1"/>
                  <a:pt x="1057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8340014" y="2352718"/>
            <a:ext cx="1157894" cy="1500730"/>
          </a:xfrm>
          <a:custGeom>
            <a:avLst/>
            <a:gdLst/>
            <a:ahLst/>
            <a:cxnLst/>
            <a:rect l="l" t="t" r="r" b="b"/>
            <a:pathLst>
              <a:path w="38911" h="50432" extrusionOk="0">
                <a:moveTo>
                  <a:pt x="19282" y="1"/>
                </a:moveTo>
                <a:cubicBezTo>
                  <a:pt x="8639" y="1"/>
                  <a:pt x="1" y="8002"/>
                  <a:pt x="1" y="17856"/>
                </a:cubicBezTo>
                <a:cubicBezTo>
                  <a:pt x="1" y="21954"/>
                  <a:pt x="1521" y="25926"/>
                  <a:pt x="4225" y="29010"/>
                </a:cubicBezTo>
                <a:cubicBezTo>
                  <a:pt x="6253" y="31333"/>
                  <a:pt x="7225" y="34417"/>
                  <a:pt x="6845" y="37502"/>
                </a:cubicBezTo>
                <a:cubicBezTo>
                  <a:pt x="6760" y="38093"/>
                  <a:pt x="6760" y="38642"/>
                  <a:pt x="6760" y="39234"/>
                </a:cubicBezTo>
                <a:cubicBezTo>
                  <a:pt x="6969" y="45451"/>
                  <a:pt x="12494" y="50432"/>
                  <a:pt x="19142" y="50432"/>
                </a:cubicBezTo>
                <a:cubicBezTo>
                  <a:pt x="19225" y="50432"/>
                  <a:pt x="19309" y="50431"/>
                  <a:pt x="19392" y="50429"/>
                </a:cubicBezTo>
                <a:cubicBezTo>
                  <a:pt x="26194" y="50303"/>
                  <a:pt x="31602" y="45191"/>
                  <a:pt x="31602" y="38896"/>
                </a:cubicBezTo>
                <a:lnTo>
                  <a:pt x="31602" y="38177"/>
                </a:lnTo>
                <a:cubicBezTo>
                  <a:pt x="31391" y="34671"/>
                  <a:pt x="32447" y="31249"/>
                  <a:pt x="34644" y="28545"/>
                </a:cubicBezTo>
                <a:cubicBezTo>
                  <a:pt x="37601" y="24954"/>
                  <a:pt x="38911" y="20307"/>
                  <a:pt x="38362" y="15702"/>
                </a:cubicBezTo>
                <a:cubicBezTo>
                  <a:pt x="37305" y="7548"/>
                  <a:pt x="30292" y="1042"/>
                  <a:pt x="21462" y="112"/>
                </a:cubicBezTo>
                <a:cubicBezTo>
                  <a:pt x="20728" y="37"/>
                  <a:pt x="20000" y="1"/>
                  <a:pt x="1928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8686363" y="3105127"/>
            <a:ext cx="465210" cy="1621774"/>
          </a:xfrm>
          <a:custGeom>
            <a:avLst/>
            <a:gdLst/>
            <a:ahLst/>
            <a:cxnLst/>
            <a:rect l="l" t="t" r="r" b="b"/>
            <a:pathLst>
              <a:path w="11854" h="35437" extrusionOk="0">
                <a:moveTo>
                  <a:pt x="6251" y="1"/>
                </a:moveTo>
                <a:cubicBezTo>
                  <a:pt x="5844" y="1"/>
                  <a:pt x="5432" y="276"/>
                  <a:pt x="5474" y="825"/>
                </a:cubicBezTo>
                <a:lnTo>
                  <a:pt x="5432" y="13753"/>
                </a:lnTo>
                <a:lnTo>
                  <a:pt x="1714" y="9317"/>
                </a:lnTo>
                <a:cubicBezTo>
                  <a:pt x="1549" y="9096"/>
                  <a:pt x="1341" y="9005"/>
                  <a:pt x="1136" y="9005"/>
                </a:cubicBezTo>
                <a:cubicBezTo>
                  <a:pt x="555" y="9005"/>
                  <a:pt x="0" y="9737"/>
                  <a:pt x="531" y="10331"/>
                </a:cubicBezTo>
                <a:lnTo>
                  <a:pt x="5390" y="16119"/>
                </a:lnTo>
                <a:lnTo>
                  <a:pt x="5305" y="34581"/>
                </a:lnTo>
                <a:cubicBezTo>
                  <a:pt x="5263" y="35151"/>
                  <a:pt x="5664" y="35436"/>
                  <a:pt x="6066" y="35436"/>
                </a:cubicBezTo>
                <a:cubicBezTo>
                  <a:pt x="6467" y="35436"/>
                  <a:pt x="6868" y="35151"/>
                  <a:pt x="6826" y="34581"/>
                </a:cubicBezTo>
                <a:lnTo>
                  <a:pt x="6953" y="10246"/>
                </a:lnTo>
                <a:cubicBezTo>
                  <a:pt x="7037" y="10162"/>
                  <a:pt x="7164" y="10119"/>
                  <a:pt x="7206" y="9993"/>
                </a:cubicBezTo>
                <a:lnTo>
                  <a:pt x="11600" y="4036"/>
                </a:lnTo>
                <a:cubicBezTo>
                  <a:pt x="11854" y="3698"/>
                  <a:pt x="11811" y="3191"/>
                  <a:pt x="11473" y="2979"/>
                </a:cubicBezTo>
                <a:cubicBezTo>
                  <a:pt x="11336" y="2877"/>
                  <a:pt x="11178" y="2829"/>
                  <a:pt x="11022" y="2829"/>
                </a:cubicBezTo>
                <a:cubicBezTo>
                  <a:pt x="10793" y="2829"/>
                  <a:pt x="10568" y="2931"/>
                  <a:pt x="10417" y="3106"/>
                </a:cubicBezTo>
                <a:lnTo>
                  <a:pt x="6995" y="7796"/>
                </a:lnTo>
                <a:lnTo>
                  <a:pt x="6995" y="825"/>
                </a:lnTo>
                <a:cubicBezTo>
                  <a:pt x="7059" y="276"/>
                  <a:pt x="6657" y="1"/>
                  <a:pt x="625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3"/>
          <p:cNvSpPr/>
          <p:nvPr/>
        </p:nvSpPr>
        <p:spPr>
          <a:xfrm>
            <a:off x="9008843" y="3358903"/>
            <a:ext cx="859932" cy="1114228"/>
          </a:xfrm>
          <a:custGeom>
            <a:avLst/>
            <a:gdLst/>
            <a:ahLst/>
            <a:cxnLst/>
            <a:rect l="l" t="t" r="r" b="b"/>
            <a:pathLst>
              <a:path w="15633" h="20255" extrusionOk="0">
                <a:moveTo>
                  <a:pt x="7962" y="1"/>
                </a:moveTo>
                <a:cubicBezTo>
                  <a:pt x="7636" y="1"/>
                  <a:pt x="7306" y="20"/>
                  <a:pt x="6971" y="60"/>
                </a:cubicBezTo>
                <a:cubicBezTo>
                  <a:pt x="3423" y="440"/>
                  <a:pt x="592" y="3059"/>
                  <a:pt x="212" y="6354"/>
                </a:cubicBezTo>
                <a:cubicBezTo>
                  <a:pt x="1" y="8171"/>
                  <a:pt x="550" y="10030"/>
                  <a:pt x="1690" y="11466"/>
                </a:cubicBezTo>
                <a:cubicBezTo>
                  <a:pt x="2578" y="12565"/>
                  <a:pt x="3042" y="13959"/>
                  <a:pt x="2958" y="15353"/>
                </a:cubicBezTo>
                <a:lnTo>
                  <a:pt x="2958" y="15649"/>
                </a:lnTo>
                <a:cubicBezTo>
                  <a:pt x="2958" y="18184"/>
                  <a:pt x="5155" y="20212"/>
                  <a:pt x="7859" y="20254"/>
                </a:cubicBezTo>
                <a:cubicBezTo>
                  <a:pt x="7887" y="20255"/>
                  <a:pt x="7915" y="20255"/>
                  <a:pt x="7943" y="20255"/>
                </a:cubicBezTo>
                <a:cubicBezTo>
                  <a:pt x="10650" y="20255"/>
                  <a:pt x="12845" y="18242"/>
                  <a:pt x="12928" y="15734"/>
                </a:cubicBezTo>
                <a:cubicBezTo>
                  <a:pt x="12928" y="15480"/>
                  <a:pt x="12928" y="15269"/>
                  <a:pt x="12886" y="15058"/>
                </a:cubicBezTo>
                <a:cubicBezTo>
                  <a:pt x="12717" y="13790"/>
                  <a:pt x="13140" y="12565"/>
                  <a:pt x="13942" y="11635"/>
                </a:cubicBezTo>
                <a:cubicBezTo>
                  <a:pt x="15041" y="10368"/>
                  <a:pt x="15632" y="8763"/>
                  <a:pt x="15590" y="7115"/>
                </a:cubicBezTo>
                <a:cubicBezTo>
                  <a:pt x="15590" y="3194"/>
                  <a:pt x="12169" y="1"/>
                  <a:pt x="79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3"/>
          <p:cNvSpPr/>
          <p:nvPr/>
        </p:nvSpPr>
        <p:spPr>
          <a:xfrm>
            <a:off x="9273764" y="3787422"/>
            <a:ext cx="352378" cy="1052891"/>
          </a:xfrm>
          <a:custGeom>
            <a:avLst/>
            <a:gdLst/>
            <a:ahLst/>
            <a:cxnLst/>
            <a:rect l="l" t="t" r="r" b="b"/>
            <a:pathLst>
              <a:path w="6406" h="19140" extrusionOk="0">
                <a:moveTo>
                  <a:pt x="3085" y="1"/>
                </a:moveTo>
                <a:cubicBezTo>
                  <a:pt x="2831" y="1"/>
                  <a:pt x="2662" y="170"/>
                  <a:pt x="2662" y="423"/>
                </a:cubicBezTo>
                <a:lnTo>
                  <a:pt x="2662" y="4183"/>
                </a:lnTo>
                <a:lnTo>
                  <a:pt x="804" y="1649"/>
                </a:lnTo>
                <a:cubicBezTo>
                  <a:pt x="727" y="1546"/>
                  <a:pt x="604" y="1490"/>
                  <a:pt x="471" y="1490"/>
                </a:cubicBezTo>
                <a:cubicBezTo>
                  <a:pt x="385" y="1490"/>
                  <a:pt x="295" y="1514"/>
                  <a:pt x="212" y="1564"/>
                </a:cubicBezTo>
                <a:cubicBezTo>
                  <a:pt x="43" y="1691"/>
                  <a:pt x="1" y="1987"/>
                  <a:pt x="128" y="2156"/>
                </a:cubicBezTo>
                <a:lnTo>
                  <a:pt x="2536" y="5409"/>
                </a:lnTo>
                <a:cubicBezTo>
                  <a:pt x="2578" y="5451"/>
                  <a:pt x="2620" y="5493"/>
                  <a:pt x="2662" y="5493"/>
                </a:cubicBezTo>
                <a:lnTo>
                  <a:pt x="2747" y="18717"/>
                </a:lnTo>
                <a:cubicBezTo>
                  <a:pt x="2747" y="18928"/>
                  <a:pt x="2916" y="19139"/>
                  <a:pt x="3127" y="19139"/>
                </a:cubicBezTo>
                <a:cubicBezTo>
                  <a:pt x="3381" y="19139"/>
                  <a:pt x="3550" y="18928"/>
                  <a:pt x="3550" y="18717"/>
                </a:cubicBezTo>
                <a:lnTo>
                  <a:pt x="3507" y="8704"/>
                </a:lnTo>
                <a:lnTo>
                  <a:pt x="6127" y="5535"/>
                </a:lnTo>
                <a:cubicBezTo>
                  <a:pt x="6406" y="5225"/>
                  <a:pt x="6139" y="4869"/>
                  <a:pt x="5843" y="4869"/>
                </a:cubicBezTo>
                <a:cubicBezTo>
                  <a:pt x="5736" y="4869"/>
                  <a:pt x="5625" y="4916"/>
                  <a:pt x="5535" y="5028"/>
                </a:cubicBezTo>
                <a:lnTo>
                  <a:pt x="3507" y="7394"/>
                </a:lnTo>
                <a:lnTo>
                  <a:pt x="3507" y="423"/>
                </a:lnTo>
                <a:cubicBezTo>
                  <a:pt x="3507" y="170"/>
                  <a:pt x="3296" y="1"/>
                  <a:pt x="308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>
            <a:spLocks noGrp="1"/>
          </p:cNvSpPr>
          <p:nvPr>
            <p:ph type="ctrTitle"/>
          </p:nvPr>
        </p:nvSpPr>
        <p:spPr>
          <a:xfrm>
            <a:off x="2560800" y="1699175"/>
            <a:ext cx="4022400" cy="14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Q&amp;A</a:t>
            </a:r>
            <a:endParaRPr sz="5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>
            <a:spLocks noGrp="1"/>
          </p:cNvSpPr>
          <p:nvPr>
            <p:ph type="ctrTitle"/>
          </p:nvPr>
        </p:nvSpPr>
        <p:spPr>
          <a:xfrm>
            <a:off x="870651" y="158410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THANK YOU</a:t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229" name="Google Shape;229;p23"/>
          <p:cNvGrpSpPr/>
          <p:nvPr/>
        </p:nvGrpSpPr>
        <p:grpSpPr>
          <a:xfrm>
            <a:off x="6086323" y="1653090"/>
            <a:ext cx="3481645" cy="3406550"/>
            <a:chOff x="4095386" y="2301250"/>
            <a:chExt cx="2149164" cy="2102809"/>
          </a:xfrm>
        </p:grpSpPr>
        <p:sp>
          <p:nvSpPr>
            <p:cNvPr id="230" name="Google Shape;230;p23"/>
            <p:cNvSpPr/>
            <p:nvPr/>
          </p:nvSpPr>
          <p:spPr>
            <a:xfrm>
              <a:off x="4095386" y="3018809"/>
              <a:ext cx="804850" cy="1043075"/>
            </a:xfrm>
            <a:custGeom>
              <a:avLst/>
              <a:gdLst/>
              <a:ahLst/>
              <a:cxnLst/>
              <a:rect l="l" t="t" r="r" b="b"/>
              <a:pathLst>
                <a:path w="32194" h="41723" extrusionOk="0">
                  <a:moveTo>
                    <a:pt x="16306" y="0"/>
                  </a:moveTo>
                  <a:cubicBezTo>
                    <a:pt x="15667" y="0"/>
                    <a:pt x="15019" y="35"/>
                    <a:pt x="14365" y="107"/>
                  </a:cubicBezTo>
                  <a:cubicBezTo>
                    <a:pt x="7098" y="867"/>
                    <a:pt x="1268" y="6275"/>
                    <a:pt x="465" y="13035"/>
                  </a:cubicBezTo>
                  <a:cubicBezTo>
                    <a:pt x="1" y="16879"/>
                    <a:pt x="1099" y="20682"/>
                    <a:pt x="3550" y="23639"/>
                  </a:cubicBezTo>
                  <a:cubicBezTo>
                    <a:pt x="5366" y="25878"/>
                    <a:pt x="6296" y="28709"/>
                    <a:pt x="6127" y="31582"/>
                  </a:cubicBezTo>
                  <a:cubicBezTo>
                    <a:pt x="6084" y="31793"/>
                    <a:pt x="6084" y="32004"/>
                    <a:pt x="6127" y="32215"/>
                  </a:cubicBezTo>
                  <a:cubicBezTo>
                    <a:pt x="6127" y="37454"/>
                    <a:pt x="10647" y="41637"/>
                    <a:pt x="16266" y="41721"/>
                  </a:cubicBezTo>
                  <a:cubicBezTo>
                    <a:pt x="16322" y="41722"/>
                    <a:pt x="16377" y="41723"/>
                    <a:pt x="16432" y="41723"/>
                  </a:cubicBezTo>
                  <a:cubicBezTo>
                    <a:pt x="21936" y="41723"/>
                    <a:pt x="26534" y="37571"/>
                    <a:pt x="26659" y="32384"/>
                  </a:cubicBezTo>
                  <a:cubicBezTo>
                    <a:pt x="26659" y="31920"/>
                    <a:pt x="26659" y="31455"/>
                    <a:pt x="26575" y="30990"/>
                  </a:cubicBezTo>
                  <a:cubicBezTo>
                    <a:pt x="26279" y="28413"/>
                    <a:pt x="27082" y="25878"/>
                    <a:pt x="28772" y="23935"/>
                  </a:cubicBezTo>
                  <a:cubicBezTo>
                    <a:pt x="30968" y="21358"/>
                    <a:pt x="32194" y="18105"/>
                    <a:pt x="32194" y="14683"/>
                  </a:cubicBezTo>
                  <a:cubicBezTo>
                    <a:pt x="32154" y="6571"/>
                    <a:pt x="25068" y="0"/>
                    <a:pt x="16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4343611" y="3422034"/>
              <a:ext cx="323200" cy="982025"/>
            </a:xfrm>
            <a:custGeom>
              <a:avLst/>
              <a:gdLst/>
              <a:ahLst/>
              <a:cxnLst/>
              <a:rect l="l" t="t" r="r" b="b"/>
              <a:pathLst>
                <a:path w="12928" h="39281" extrusionOk="0">
                  <a:moveTo>
                    <a:pt x="6295" y="1"/>
                  </a:moveTo>
                  <a:cubicBezTo>
                    <a:pt x="5894" y="1"/>
                    <a:pt x="5492" y="265"/>
                    <a:pt x="5450" y="793"/>
                  </a:cubicBezTo>
                  <a:lnTo>
                    <a:pt x="5492" y="8524"/>
                  </a:lnTo>
                  <a:lnTo>
                    <a:pt x="1690" y="3328"/>
                  </a:lnTo>
                  <a:cubicBezTo>
                    <a:pt x="1515" y="3102"/>
                    <a:pt x="1250" y="2981"/>
                    <a:pt x="994" y="2981"/>
                  </a:cubicBezTo>
                  <a:cubicBezTo>
                    <a:pt x="817" y="2981"/>
                    <a:pt x="645" y="3038"/>
                    <a:pt x="507" y="3159"/>
                  </a:cubicBezTo>
                  <a:cubicBezTo>
                    <a:pt x="84" y="3412"/>
                    <a:pt x="0" y="3961"/>
                    <a:pt x="296" y="4342"/>
                  </a:cubicBezTo>
                  <a:lnTo>
                    <a:pt x="5196" y="11017"/>
                  </a:lnTo>
                  <a:cubicBezTo>
                    <a:pt x="5281" y="11143"/>
                    <a:pt x="5365" y="11228"/>
                    <a:pt x="5492" y="11270"/>
                  </a:cubicBezTo>
                  <a:lnTo>
                    <a:pt x="5619" y="38436"/>
                  </a:lnTo>
                  <a:cubicBezTo>
                    <a:pt x="5619" y="38900"/>
                    <a:pt x="5999" y="39281"/>
                    <a:pt x="6464" y="39281"/>
                  </a:cubicBezTo>
                  <a:cubicBezTo>
                    <a:pt x="6971" y="39281"/>
                    <a:pt x="7351" y="38900"/>
                    <a:pt x="7309" y="38436"/>
                  </a:cubicBezTo>
                  <a:lnTo>
                    <a:pt x="7224" y="17861"/>
                  </a:lnTo>
                  <a:lnTo>
                    <a:pt x="12632" y="11355"/>
                  </a:lnTo>
                  <a:cubicBezTo>
                    <a:pt x="12928" y="10974"/>
                    <a:pt x="12886" y="10468"/>
                    <a:pt x="12548" y="10172"/>
                  </a:cubicBezTo>
                  <a:cubicBezTo>
                    <a:pt x="12381" y="10024"/>
                    <a:pt x="12182" y="9957"/>
                    <a:pt x="11986" y="9957"/>
                  </a:cubicBezTo>
                  <a:cubicBezTo>
                    <a:pt x="11735" y="9957"/>
                    <a:pt x="11489" y="10066"/>
                    <a:pt x="11322" y="10256"/>
                  </a:cubicBezTo>
                  <a:lnTo>
                    <a:pt x="7224" y="15199"/>
                  </a:lnTo>
                  <a:lnTo>
                    <a:pt x="7140" y="793"/>
                  </a:lnTo>
                  <a:cubicBezTo>
                    <a:pt x="7098" y="265"/>
                    <a:pt x="6696" y="1"/>
                    <a:pt x="629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5047850" y="2301250"/>
              <a:ext cx="972775" cy="1260800"/>
            </a:xfrm>
            <a:custGeom>
              <a:avLst/>
              <a:gdLst/>
              <a:ahLst/>
              <a:cxnLst/>
              <a:rect l="l" t="t" r="r" b="b"/>
              <a:pathLst>
                <a:path w="38911" h="50432" extrusionOk="0">
                  <a:moveTo>
                    <a:pt x="19282" y="1"/>
                  </a:moveTo>
                  <a:cubicBezTo>
                    <a:pt x="8639" y="1"/>
                    <a:pt x="1" y="8002"/>
                    <a:pt x="1" y="17856"/>
                  </a:cubicBezTo>
                  <a:cubicBezTo>
                    <a:pt x="1" y="21954"/>
                    <a:pt x="1521" y="25926"/>
                    <a:pt x="4225" y="29010"/>
                  </a:cubicBezTo>
                  <a:cubicBezTo>
                    <a:pt x="6253" y="31333"/>
                    <a:pt x="7225" y="34417"/>
                    <a:pt x="6845" y="37502"/>
                  </a:cubicBezTo>
                  <a:cubicBezTo>
                    <a:pt x="6760" y="38093"/>
                    <a:pt x="6760" y="38642"/>
                    <a:pt x="6760" y="39234"/>
                  </a:cubicBezTo>
                  <a:cubicBezTo>
                    <a:pt x="6969" y="45451"/>
                    <a:pt x="12494" y="50432"/>
                    <a:pt x="19142" y="50432"/>
                  </a:cubicBezTo>
                  <a:cubicBezTo>
                    <a:pt x="19225" y="50432"/>
                    <a:pt x="19309" y="50431"/>
                    <a:pt x="19392" y="50429"/>
                  </a:cubicBezTo>
                  <a:cubicBezTo>
                    <a:pt x="26194" y="50303"/>
                    <a:pt x="31602" y="45191"/>
                    <a:pt x="31602" y="38896"/>
                  </a:cubicBezTo>
                  <a:lnTo>
                    <a:pt x="31602" y="38177"/>
                  </a:lnTo>
                  <a:cubicBezTo>
                    <a:pt x="31391" y="34671"/>
                    <a:pt x="32447" y="31249"/>
                    <a:pt x="34644" y="28545"/>
                  </a:cubicBezTo>
                  <a:cubicBezTo>
                    <a:pt x="37601" y="24954"/>
                    <a:pt x="38911" y="20307"/>
                    <a:pt x="38362" y="15702"/>
                  </a:cubicBezTo>
                  <a:cubicBezTo>
                    <a:pt x="37305" y="7548"/>
                    <a:pt x="30292" y="1042"/>
                    <a:pt x="21462" y="112"/>
                  </a:cubicBezTo>
                  <a:cubicBezTo>
                    <a:pt x="20728" y="37"/>
                    <a:pt x="20000" y="1"/>
                    <a:pt x="19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5337925" y="2783550"/>
              <a:ext cx="382750" cy="1449125"/>
            </a:xfrm>
            <a:custGeom>
              <a:avLst/>
              <a:gdLst/>
              <a:ahLst/>
              <a:cxnLst/>
              <a:rect l="l" t="t" r="r" b="b"/>
              <a:pathLst>
                <a:path w="15310" h="57965" extrusionOk="0">
                  <a:moveTo>
                    <a:pt x="7705" y="1"/>
                  </a:moveTo>
                  <a:cubicBezTo>
                    <a:pt x="7325" y="1"/>
                    <a:pt x="6987" y="339"/>
                    <a:pt x="6987" y="719"/>
                  </a:cubicBezTo>
                  <a:lnTo>
                    <a:pt x="6987" y="11070"/>
                  </a:lnTo>
                  <a:lnTo>
                    <a:pt x="1832" y="3972"/>
                  </a:lnTo>
                  <a:cubicBezTo>
                    <a:pt x="1676" y="3743"/>
                    <a:pt x="1464" y="3648"/>
                    <a:pt x="1256" y="3648"/>
                  </a:cubicBezTo>
                  <a:cubicBezTo>
                    <a:pt x="735" y="3648"/>
                    <a:pt x="239" y="4243"/>
                    <a:pt x="692" y="4817"/>
                  </a:cubicBezTo>
                  <a:lnTo>
                    <a:pt x="6564" y="12886"/>
                  </a:lnTo>
                  <a:cubicBezTo>
                    <a:pt x="6649" y="13055"/>
                    <a:pt x="6818" y="13140"/>
                    <a:pt x="6944" y="13182"/>
                  </a:cubicBezTo>
                  <a:lnTo>
                    <a:pt x="6944" y="19012"/>
                  </a:lnTo>
                  <a:lnTo>
                    <a:pt x="1410" y="12422"/>
                  </a:lnTo>
                  <a:cubicBezTo>
                    <a:pt x="1257" y="12289"/>
                    <a:pt x="1090" y="12233"/>
                    <a:pt x="931" y="12233"/>
                  </a:cubicBezTo>
                  <a:cubicBezTo>
                    <a:pt x="428" y="12233"/>
                    <a:pt x="1" y="12795"/>
                    <a:pt x="354" y="13309"/>
                  </a:cubicBezTo>
                  <a:lnTo>
                    <a:pt x="6987" y="21251"/>
                  </a:lnTo>
                  <a:lnTo>
                    <a:pt x="6987" y="57247"/>
                  </a:lnTo>
                  <a:cubicBezTo>
                    <a:pt x="6987" y="57627"/>
                    <a:pt x="7282" y="57923"/>
                    <a:pt x="7663" y="57965"/>
                  </a:cubicBezTo>
                  <a:cubicBezTo>
                    <a:pt x="8085" y="57923"/>
                    <a:pt x="8381" y="57627"/>
                    <a:pt x="8381" y="57247"/>
                  </a:cubicBezTo>
                  <a:lnTo>
                    <a:pt x="8381" y="21251"/>
                  </a:lnTo>
                  <a:lnTo>
                    <a:pt x="15014" y="13309"/>
                  </a:lnTo>
                  <a:cubicBezTo>
                    <a:pt x="15309" y="13013"/>
                    <a:pt x="15267" y="12591"/>
                    <a:pt x="14971" y="12337"/>
                  </a:cubicBezTo>
                  <a:cubicBezTo>
                    <a:pt x="14834" y="12219"/>
                    <a:pt x="14661" y="12156"/>
                    <a:pt x="14489" y="12156"/>
                  </a:cubicBezTo>
                  <a:cubicBezTo>
                    <a:pt x="14290" y="12156"/>
                    <a:pt x="14093" y="12240"/>
                    <a:pt x="13957" y="12422"/>
                  </a:cubicBezTo>
                  <a:lnTo>
                    <a:pt x="8381" y="19012"/>
                  </a:lnTo>
                  <a:lnTo>
                    <a:pt x="8381" y="13182"/>
                  </a:lnTo>
                  <a:cubicBezTo>
                    <a:pt x="8550" y="13140"/>
                    <a:pt x="8719" y="13055"/>
                    <a:pt x="8803" y="12886"/>
                  </a:cubicBezTo>
                  <a:lnTo>
                    <a:pt x="14676" y="4817"/>
                  </a:lnTo>
                  <a:cubicBezTo>
                    <a:pt x="15129" y="4243"/>
                    <a:pt x="14632" y="3648"/>
                    <a:pt x="14111" y="3648"/>
                  </a:cubicBezTo>
                  <a:cubicBezTo>
                    <a:pt x="13903" y="3648"/>
                    <a:pt x="13692" y="3743"/>
                    <a:pt x="13535" y="3972"/>
                  </a:cubicBezTo>
                  <a:lnTo>
                    <a:pt x="8381" y="11070"/>
                  </a:lnTo>
                  <a:lnTo>
                    <a:pt x="8381" y="719"/>
                  </a:lnTo>
                  <a:cubicBezTo>
                    <a:pt x="8381" y="339"/>
                    <a:pt x="8085" y="1"/>
                    <a:pt x="770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23"/>
          <p:cNvGrpSpPr/>
          <p:nvPr/>
        </p:nvGrpSpPr>
        <p:grpSpPr>
          <a:xfrm>
            <a:off x="6489414" y="2915087"/>
            <a:ext cx="2792057" cy="2314899"/>
            <a:chOff x="202950" y="1579375"/>
            <a:chExt cx="1537900" cy="1275075"/>
          </a:xfrm>
        </p:grpSpPr>
        <p:sp>
          <p:nvSpPr>
            <p:cNvPr id="237" name="Google Shape;237;p23"/>
            <p:cNvSpPr/>
            <p:nvPr/>
          </p:nvSpPr>
          <p:spPr>
            <a:xfrm>
              <a:off x="1221225" y="2527600"/>
              <a:ext cx="519625" cy="326850"/>
            </a:xfrm>
            <a:custGeom>
              <a:avLst/>
              <a:gdLst/>
              <a:ahLst/>
              <a:cxnLst/>
              <a:rect l="l" t="t" r="r" b="b"/>
              <a:pathLst>
                <a:path w="20785" h="13074" extrusionOk="0">
                  <a:moveTo>
                    <a:pt x="11242" y="0"/>
                  </a:moveTo>
                  <a:cubicBezTo>
                    <a:pt x="10960" y="0"/>
                    <a:pt x="10698" y="19"/>
                    <a:pt x="10425" y="38"/>
                  </a:cubicBezTo>
                  <a:cubicBezTo>
                    <a:pt x="4048" y="583"/>
                    <a:pt x="0" y="7119"/>
                    <a:pt x="2357" y="13074"/>
                  </a:cubicBezTo>
                  <a:lnTo>
                    <a:pt x="19282" y="13074"/>
                  </a:lnTo>
                  <a:cubicBezTo>
                    <a:pt x="19798" y="13074"/>
                    <a:pt x="20259" y="12726"/>
                    <a:pt x="20409" y="12229"/>
                  </a:cubicBezTo>
                  <a:cubicBezTo>
                    <a:pt x="20662" y="11355"/>
                    <a:pt x="20784" y="10463"/>
                    <a:pt x="20784" y="9561"/>
                  </a:cubicBezTo>
                  <a:cubicBezTo>
                    <a:pt x="20784" y="4283"/>
                    <a:pt x="16511" y="10"/>
                    <a:pt x="112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202950" y="2527725"/>
              <a:ext cx="513475" cy="326725"/>
            </a:xfrm>
            <a:custGeom>
              <a:avLst/>
              <a:gdLst/>
              <a:ahLst/>
              <a:cxnLst/>
              <a:rect l="l" t="t" r="r" b="b"/>
              <a:pathLst>
                <a:path w="20539" h="13069" extrusionOk="0">
                  <a:moveTo>
                    <a:pt x="10943" y="0"/>
                  </a:moveTo>
                  <a:cubicBezTo>
                    <a:pt x="4641" y="0"/>
                    <a:pt x="0" y="6072"/>
                    <a:pt x="1783" y="12224"/>
                  </a:cubicBezTo>
                  <a:cubicBezTo>
                    <a:pt x="1933" y="12721"/>
                    <a:pt x="2393" y="13069"/>
                    <a:pt x="2910" y="13069"/>
                  </a:cubicBezTo>
                  <a:lnTo>
                    <a:pt x="19843" y="13069"/>
                  </a:lnTo>
                  <a:cubicBezTo>
                    <a:pt x="20313" y="11886"/>
                    <a:pt x="20538" y="10627"/>
                    <a:pt x="20510" y="9359"/>
                  </a:cubicBezTo>
                  <a:cubicBezTo>
                    <a:pt x="20416" y="4381"/>
                    <a:pt x="16444" y="268"/>
                    <a:pt x="11466" y="14"/>
                  </a:cubicBezTo>
                  <a:cubicBezTo>
                    <a:pt x="11290" y="5"/>
                    <a:pt x="11116" y="0"/>
                    <a:pt x="10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476900" y="1599450"/>
              <a:ext cx="968575" cy="1254775"/>
            </a:xfrm>
            <a:custGeom>
              <a:avLst/>
              <a:gdLst/>
              <a:ahLst/>
              <a:cxnLst/>
              <a:rect l="l" t="t" r="r" b="b"/>
              <a:pathLst>
                <a:path w="38743" h="50191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49017"/>
                  </a:lnTo>
                  <a:cubicBezTo>
                    <a:pt x="1" y="49665"/>
                    <a:pt x="527" y="50191"/>
                    <a:pt x="1175" y="50191"/>
                  </a:cubicBezTo>
                  <a:lnTo>
                    <a:pt x="38742" y="50191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715225" y="2123975"/>
              <a:ext cx="730250" cy="730475"/>
            </a:xfrm>
            <a:custGeom>
              <a:avLst/>
              <a:gdLst/>
              <a:ahLst/>
              <a:cxnLst/>
              <a:rect l="l" t="t" r="r" b="b"/>
              <a:pathLst>
                <a:path w="29210" h="29219" extrusionOk="0">
                  <a:moveTo>
                    <a:pt x="29209" y="1"/>
                  </a:moveTo>
                  <a:lnTo>
                    <a:pt x="0" y="29219"/>
                  </a:lnTo>
                  <a:lnTo>
                    <a:pt x="29209" y="29219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1227800" y="2380150"/>
              <a:ext cx="118125" cy="295150"/>
            </a:xfrm>
            <a:custGeom>
              <a:avLst/>
              <a:gdLst/>
              <a:ahLst/>
              <a:cxnLst/>
              <a:rect l="l" t="t" r="r" b="b"/>
              <a:pathLst>
                <a:path w="4725" h="11806" extrusionOk="0">
                  <a:moveTo>
                    <a:pt x="1249" y="0"/>
                  </a:moveTo>
                  <a:cubicBezTo>
                    <a:pt x="56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24" y="11806"/>
                  </a:lnTo>
                  <a:lnTo>
                    <a:pt x="4724" y="1240"/>
                  </a:lnTo>
                  <a:cubicBezTo>
                    <a:pt x="4724" y="554"/>
                    <a:pt x="4170" y="0"/>
                    <a:pt x="34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576700" y="2380150"/>
              <a:ext cx="117875" cy="295150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476900" y="2675275"/>
              <a:ext cx="968800" cy="179175"/>
            </a:xfrm>
            <a:custGeom>
              <a:avLst/>
              <a:gdLst/>
              <a:ahLst/>
              <a:cxnLst/>
              <a:rect l="l" t="t" r="r" b="b"/>
              <a:pathLst>
                <a:path w="38752" h="7167" extrusionOk="0">
                  <a:moveTo>
                    <a:pt x="1" y="1"/>
                  </a:moveTo>
                  <a:lnTo>
                    <a:pt x="1" y="5993"/>
                  </a:lnTo>
                  <a:cubicBezTo>
                    <a:pt x="1" y="6641"/>
                    <a:pt x="527" y="7167"/>
                    <a:pt x="1175" y="7167"/>
                  </a:cubicBezTo>
                  <a:lnTo>
                    <a:pt x="38752" y="7167"/>
                  </a:lnTo>
                  <a:lnTo>
                    <a:pt x="38752" y="1"/>
                  </a:lnTo>
                  <a:close/>
                </a:path>
              </a:pathLst>
            </a:custGeom>
            <a:solidFill>
              <a:srgbClr val="5F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476900" y="2675275"/>
              <a:ext cx="968575" cy="178950"/>
            </a:xfrm>
            <a:custGeom>
              <a:avLst/>
              <a:gdLst/>
              <a:ahLst/>
              <a:cxnLst/>
              <a:rect l="l" t="t" r="r" b="b"/>
              <a:pathLst>
                <a:path w="38743" h="7158" extrusionOk="0">
                  <a:moveTo>
                    <a:pt x="1" y="1"/>
                  </a:moveTo>
                  <a:lnTo>
                    <a:pt x="1" y="5984"/>
                  </a:lnTo>
                  <a:cubicBezTo>
                    <a:pt x="1" y="6632"/>
                    <a:pt x="527" y="7158"/>
                    <a:pt x="1175" y="7158"/>
                  </a:cubicBezTo>
                  <a:lnTo>
                    <a:pt x="38742" y="7158"/>
                  </a:lnTo>
                  <a:lnTo>
                    <a:pt x="38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715225" y="2675275"/>
              <a:ext cx="730250" cy="178950"/>
            </a:xfrm>
            <a:custGeom>
              <a:avLst/>
              <a:gdLst/>
              <a:ahLst/>
              <a:cxnLst/>
              <a:rect l="l" t="t" r="r" b="b"/>
              <a:pathLst>
                <a:path w="29210" h="7158" extrusionOk="0">
                  <a:moveTo>
                    <a:pt x="7157" y="1"/>
                  </a:moveTo>
                  <a:lnTo>
                    <a:pt x="0" y="7158"/>
                  </a:lnTo>
                  <a:lnTo>
                    <a:pt x="29209" y="7158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809375" y="2380150"/>
              <a:ext cx="303625" cy="474300"/>
            </a:xfrm>
            <a:custGeom>
              <a:avLst/>
              <a:gdLst/>
              <a:ahLst/>
              <a:cxnLst/>
              <a:rect l="l" t="t" r="r" b="b"/>
              <a:pathLst>
                <a:path w="12145" h="18972" extrusionOk="0">
                  <a:moveTo>
                    <a:pt x="1250" y="0"/>
                  </a:moveTo>
                  <a:cubicBezTo>
                    <a:pt x="564" y="0"/>
                    <a:pt x="1" y="554"/>
                    <a:pt x="1" y="1240"/>
                  </a:cubicBezTo>
                  <a:lnTo>
                    <a:pt x="1" y="18972"/>
                  </a:lnTo>
                  <a:lnTo>
                    <a:pt x="12144" y="18972"/>
                  </a:lnTo>
                  <a:lnTo>
                    <a:pt x="12144" y="1240"/>
                  </a:lnTo>
                  <a:cubicBezTo>
                    <a:pt x="12144" y="554"/>
                    <a:pt x="11590" y="0"/>
                    <a:pt x="109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476900" y="1599450"/>
              <a:ext cx="968575" cy="627175"/>
            </a:xfrm>
            <a:custGeom>
              <a:avLst/>
              <a:gdLst/>
              <a:ahLst/>
              <a:cxnLst/>
              <a:rect l="l" t="t" r="r" b="b"/>
              <a:pathLst>
                <a:path w="38743" h="25087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25086"/>
                  </a:lnTo>
                  <a:lnTo>
                    <a:pt x="19376" y="7692"/>
                  </a:lnTo>
                  <a:lnTo>
                    <a:pt x="38742" y="25086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323575" y="1579375"/>
              <a:ext cx="1275450" cy="648050"/>
            </a:xfrm>
            <a:custGeom>
              <a:avLst/>
              <a:gdLst/>
              <a:ahLst/>
              <a:cxnLst/>
              <a:rect l="l" t="t" r="r" b="b"/>
              <a:pathLst>
                <a:path w="51018" h="25922" extrusionOk="0">
                  <a:moveTo>
                    <a:pt x="25506" y="0"/>
                  </a:moveTo>
                  <a:cubicBezTo>
                    <a:pt x="24838" y="0"/>
                    <a:pt x="24171" y="240"/>
                    <a:pt x="23640" y="719"/>
                  </a:cubicBezTo>
                  <a:lnTo>
                    <a:pt x="555" y="21447"/>
                  </a:lnTo>
                  <a:cubicBezTo>
                    <a:pt x="38" y="21907"/>
                    <a:pt x="1" y="22686"/>
                    <a:pt x="461" y="23203"/>
                  </a:cubicBezTo>
                  <a:lnTo>
                    <a:pt x="2536" y="25513"/>
                  </a:lnTo>
                  <a:cubicBezTo>
                    <a:pt x="2777" y="25784"/>
                    <a:pt x="3115" y="25921"/>
                    <a:pt x="3454" y="25921"/>
                  </a:cubicBezTo>
                  <a:cubicBezTo>
                    <a:pt x="3750" y="25921"/>
                    <a:pt x="4047" y="25817"/>
                    <a:pt x="4283" y="25607"/>
                  </a:cubicBezTo>
                  <a:lnTo>
                    <a:pt x="25509" y="6551"/>
                  </a:lnTo>
                  <a:lnTo>
                    <a:pt x="46726" y="25607"/>
                  </a:lnTo>
                  <a:cubicBezTo>
                    <a:pt x="46962" y="25817"/>
                    <a:pt x="47259" y="25921"/>
                    <a:pt x="47556" y="25921"/>
                  </a:cubicBezTo>
                  <a:cubicBezTo>
                    <a:pt x="47896" y="25921"/>
                    <a:pt x="48236" y="25784"/>
                    <a:pt x="48482" y="25513"/>
                  </a:cubicBezTo>
                  <a:lnTo>
                    <a:pt x="50558" y="23203"/>
                  </a:lnTo>
                  <a:cubicBezTo>
                    <a:pt x="51018" y="22686"/>
                    <a:pt x="50971" y="21907"/>
                    <a:pt x="50464" y="21447"/>
                  </a:cubicBezTo>
                  <a:lnTo>
                    <a:pt x="27378" y="719"/>
                  </a:lnTo>
                  <a:cubicBezTo>
                    <a:pt x="26843" y="240"/>
                    <a:pt x="26174" y="0"/>
                    <a:pt x="25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1235775" y="2642175"/>
              <a:ext cx="355775" cy="212275"/>
            </a:xfrm>
            <a:custGeom>
              <a:avLst/>
              <a:gdLst/>
              <a:ahLst/>
              <a:cxnLst/>
              <a:rect l="l" t="t" r="r" b="b"/>
              <a:pathLst>
                <a:path w="14231" h="8491" extrusionOk="0">
                  <a:moveTo>
                    <a:pt x="7316" y="1"/>
                  </a:moveTo>
                  <a:cubicBezTo>
                    <a:pt x="7155" y="1"/>
                    <a:pt x="6992" y="7"/>
                    <a:pt x="6828" y="19"/>
                  </a:cubicBezTo>
                  <a:cubicBezTo>
                    <a:pt x="2658" y="339"/>
                    <a:pt x="0" y="4603"/>
                    <a:pt x="1541" y="8491"/>
                  </a:cubicBezTo>
                  <a:lnTo>
                    <a:pt x="12201" y="8491"/>
                  </a:lnTo>
                  <a:cubicBezTo>
                    <a:pt x="12745" y="8482"/>
                    <a:pt x="13215" y="8106"/>
                    <a:pt x="13346" y="7580"/>
                  </a:cubicBezTo>
                  <a:cubicBezTo>
                    <a:pt x="14230" y="3665"/>
                    <a:pt x="11241" y="1"/>
                    <a:pt x="7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23"/>
          <p:cNvSpPr/>
          <p:nvPr/>
        </p:nvSpPr>
        <p:spPr>
          <a:xfrm>
            <a:off x="944935" y="8112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5479175" y="312600"/>
            <a:ext cx="1655580" cy="972905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7626050" y="3701695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7892750" y="3701695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6211396" y="1509475"/>
            <a:ext cx="657300" cy="65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1905000" y="1509475"/>
            <a:ext cx="657300" cy="65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 idx="2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4052244" y="3012350"/>
            <a:ext cx="657300" cy="657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title" idx="8"/>
          </p:nvPr>
        </p:nvSpPr>
        <p:spPr>
          <a:xfrm>
            <a:off x="5866256" y="15730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title" idx="5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14"/>
          <p:cNvSpPr txBox="1">
            <a:spLocks noGrp="1"/>
          </p:cNvSpPr>
          <p:nvPr>
            <p:ph type="title" idx="14"/>
          </p:nvPr>
        </p:nvSpPr>
        <p:spPr>
          <a:xfrm>
            <a:off x="5866256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ctrTitle" idx="6"/>
          </p:nvPr>
        </p:nvSpPr>
        <p:spPr>
          <a:xfrm>
            <a:off x="5582006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PRINCIPLES</a:t>
            </a:r>
            <a:endParaRPr dirty="0"/>
          </a:p>
        </p:txBody>
      </p:sp>
      <p:sp>
        <p:nvSpPr>
          <p:cNvPr id="124" name="Google Shape;124;p14"/>
          <p:cNvSpPr txBox="1">
            <a:spLocks noGrp="1"/>
          </p:cNvSpPr>
          <p:nvPr>
            <p:ph type="title" idx="18"/>
          </p:nvPr>
        </p:nvSpPr>
        <p:spPr>
          <a:xfrm>
            <a:off x="1545625" y="15651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ctrTitle" idx="9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USED</a:t>
            </a:r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title" idx="21"/>
          </p:nvPr>
        </p:nvSpPr>
        <p:spPr>
          <a:xfrm>
            <a:off x="1545625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ctrTitle"/>
          </p:nvPr>
        </p:nvSpPr>
        <p:spPr>
          <a:xfrm>
            <a:off x="3699102" y="2037013"/>
            <a:ext cx="182597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ARCHITECTURE</a:t>
            </a:r>
            <a:endParaRPr dirty="0"/>
          </a:p>
        </p:txBody>
      </p:sp>
      <p:sp>
        <p:nvSpPr>
          <p:cNvPr id="130" name="Google Shape;130;p14"/>
          <p:cNvSpPr txBox="1">
            <a:spLocks noGrp="1"/>
          </p:cNvSpPr>
          <p:nvPr>
            <p:ph type="ctrTitle" idx="3"/>
          </p:nvPr>
        </p:nvSpPr>
        <p:spPr>
          <a:xfrm>
            <a:off x="3414853" y="337258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grpSp>
        <p:nvGrpSpPr>
          <p:cNvPr id="131" name="Google Shape;131;p14"/>
          <p:cNvGrpSpPr/>
          <p:nvPr/>
        </p:nvGrpSpPr>
        <p:grpSpPr>
          <a:xfrm>
            <a:off x="8229646" y="3183594"/>
            <a:ext cx="1038447" cy="2176554"/>
            <a:chOff x="2106350" y="2477950"/>
            <a:chExt cx="872425" cy="1828576"/>
          </a:xfrm>
        </p:grpSpPr>
        <p:sp>
          <p:nvSpPr>
            <p:cNvPr id="132" name="Google Shape;132;p14"/>
            <p:cNvSpPr/>
            <p:nvPr/>
          </p:nvSpPr>
          <p:spPr>
            <a:xfrm>
              <a:off x="2106350" y="2477950"/>
              <a:ext cx="872425" cy="1131600"/>
            </a:xfrm>
            <a:custGeom>
              <a:avLst/>
              <a:gdLst/>
              <a:ahLst/>
              <a:cxnLst/>
              <a:rect l="l" t="t" r="r" b="b"/>
              <a:pathLst>
                <a:path w="34897" h="45264" extrusionOk="0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2366600" y="3007376"/>
              <a:ext cx="343900" cy="1299150"/>
            </a:xfrm>
            <a:custGeom>
              <a:avLst/>
              <a:gdLst/>
              <a:ahLst/>
              <a:cxnLst/>
              <a:rect l="l" t="t" r="r" b="b"/>
              <a:pathLst>
                <a:path w="13756" h="51966" extrusionOk="0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14"/>
          <p:cNvGrpSpPr/>
          <p:nvPr/>
        </p:nvGrpSpPr>
        <p:grpSpPr>
          <a:xfrm>
            <a:off x="8084918" y="4138811"/>
            <a:ext cx="755602" cy="1299808"/>
            <a:chOff x="5609750" y="3138575"/>
            <a:chExt cx="634800" cy="1092000"/>
          </a:xfrm>
        </p:grpSpPr>
        <p:sp>
          <p:nvSpPr>
            <p:cNvPr id="135" name="Google Shape;135;p14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ctrTitle"/>
          </p:nvPr>
        </p:nvSpPr>
        <p:spPr>
          <a:xfrm>
            <a:off x="1436100" y="1699175"/>
            <a:ext cx="6271800" cy="14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INTRODUCTION</a:t>
            </a:r>
            <a:endParaRPr sz="5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ctrTitle"/>
          </p:nvPr>
        </p:nvSpPr>
        <p:spPr>
          <a:xfrm>
            <a:off x="319450" y="169775"/>
            <a:ext cx="33903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Sponsor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1988" y="994475"/>
            <a:ext cx="3390475" cy="51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4025" y="1601650"/>
            <a:ext cx="5386400" cy="2361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49" name="Google Shape;149;p16"/>
          <p:cNvSpPr txBox="1"/>
          <p:nvPr/>
        </p:nvSpPr>
        <p:spPr>
          <a:xfrm>
            <a:off x="319450" y="1845350"/>
            <a:ext cx="2960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Our sponsor wants to digitally transform the industry by providing a close bidding platform for users to source for the most</a:t>
            </a:r>
            <a:r>
              <a:rPr lang="en" sz="15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cost-efficient rental of construction cranes. </a:t>
            </a:r>
            <a:endParaRPr sz="15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0250" y="1440417"/>
            <a:ext cx="1670025" cy="12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 txBox="1">
            <a:spLocks noGrp="1"/>
          </p:cNvSpPr>
          <p:nvPr>
            <p:ph type="ctrTitle"/>
          </p:nvPr>
        </p:nvSpPr>
        <p:spPr>
          <a:xfrm>
            <a:off x="2848200" y="166400"/>
            <a:ext cx="3390300" cy="61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used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56" name="Google Shape;156;p17"/>
          <p:cNvPicPr preferRelativeResize="0"/>
          <p:nvPr/>
        </p:nvPicPr>
        <p:blipFill rotWithShape="1">
          <a:blip r:embed="rId4">
            <a:alphaModFix/>
          </a:blip>
          <a:srcRect l="22412" r="23904"/>
          <a:stretch/>
        </p:blipFill>
        <p:spPr>
          <a:xfrm>
            <a:off x="838663" y="1598611"/>
            <a:ext cx="802825" cy="93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 txBox="1">
            <a:spLocks noGrp="1"/>
          </p:cNvSpPr>
          <p:nvPr>
            <p:ph type="subTitle" idx="4294967295"/>
          </p:nvPr>
        </p:nvSpPr>
        <p:spPr>
          <a:xfrm>
            <a:off x="286837" y="2618363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/>
              <a:t>Javascript</a:t>
            </a:r>
            <a:endParaRPr sz="1800" b="1"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4294967295"/>
          </p:nvPr>
        </p:nvSpPr>
        <p:spPr>
          <a:xfrm>
            <a:off x="5194350" y="2324400"/>
            <a:ext cx="1561800" cy="4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/>
              <a:t>Spring Boot</a:t>
            </a:r>
            <a:endParaRPr sz="2000" b="1"/>
          </a:p>
        </p:txBody>
      </p:sp>
      <p:sp>
        <p:nvSpPr>
          <p:cNvPr id="159" name="Google Shape;159;p17"/>
          <p:cNvSpPr txBox="1">
            <a:spLocks noGrp="1"/>
          </p:cNvSpPr>
          <p:nvPr>
            <p:ph type="ctrTitle"/>
          </p:nvPr>
        </p:nvSpPr>
        <p:spPr>
          <a:xfrm>
            <a:off x="188275" y="817125"/>
            <a:ext cx="3390300" cy="61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 Interface</a:t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4788" y="1514975"/>
            <a:ext cx="1103402" cy="110340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>
            <a:spLocks noGrp="1"/>
          </p:cNvSpPr>
          <p:nvPr>
            <p:ph type="ctrTitle"/>
          </p:nvPr>
        </p:nvSpPr>
        <p:spPr>
          <a:xfrm>
            <a:off x="5357650" y="820825"/>
            <a:ext cx="3390300" cy="61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Backend</a:t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 rotWithShape="1">
          <a:blip r:embed="rId6">
            <a:alphaModFix/>
          </a:blip>
          <a:srcRect b="39250"/>
          <a:stretch/>
        </p:blipFill>
        <p:spPr>
          <a:xfrm>
            <a:off x="7251150" y="1475252"/>
            <a:ext cx="1397725" cy="8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>
            <a:spLocks noGrp="1"/>
          </p:cNvSpPr>
          <p:nvPr>
            <p:ph type="subTitle" idx="4294967295"/>
          </p:nvPr>
        </p:nvSpPr>
        <p:spPr>
          <a:xfrm>
            <a:off x="7087177" y="2324400"/>
            <a:ext cx="1780200" cy="4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/>
              <a:t>Spring Eureka</a:t>
            </a:r>
            <a:endParaRPr sz="2000" b="1"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43450" y="2934338"/>
            <a:ext cx="1267650" cy="88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>
            <a:spLocks noGrp="1"/>
          </p:cNvSpPr>
          <p:nvPr>
            <p:ph type="subTitle" idx="4294967295"/>
          </p:nvPr>
        </p:nvSpPr>
        <p:spPr>
          <a:xfrm>
            <a:off x="7087164" y="3851450"/>
            <a:ext cx="1780200" cy="4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/>
              <a:t>Zuul Gateway</a:t>
            </a:r>
            <a:endParaRPr sz="2000" b="1"/>
          </a:p>
        </p:txBody>
      </p:sp>
      <p:sp>
        <p:nvSpPr>
          <p:cNvPr id="166" name="Google Shape;166;p17"/>
          <p:cNvSpPr txBox="1">
            <a:spLocks noGrp="1"/>
          </p:cNvSpPr>
          <p:nvPr>
            <p:ph type="subTitle" idx="4294967295"/>
          </p:nvPr>
        </p:nvSpPr>
        <p:spPr>
          <a:xfrm>
            <a:off x="1423262" y="2647001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/>
              <a:t>HTML</a:t>
            </a:r>
            <a:endParaRPr sz="1800" b="1"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95325" y="3231570"/>
            <a:ext cx="1670026" cy="42272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7"/>
          <p:cNvSpPr txBox="1">
            <a:spLocks noGrp="1"/>
          </p:cNvSpPr>
          <p:nvPr>
            <p:ph type="subTitle" idx="4294967295"/>
          </p:nvPr>
        </p:nvSpPr>
        <p:spPr>
          <a:xfrm>
            <a:off x="5140239" y="3851450"/>
            <a:ext cx="1780200" cy="4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/>
              <a:t>Apache Maven</a:t>
            </a:r>
            <a:endParaRPr sz="20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ctrTitle"/>
          </p:nvPr>
        </p:nvSpPr>
        <p:spPr>
          <a:xfrm>
            <a:off x="790975" y="688850"/>
            <a:ext cx="5012400" cy="42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CLIENT SERVER ARCHITECTURE</a:t>
            </a:r>
            <a:endParaRPr sz="2100"/>
          </a:p>
        </p:txBody>
      </p:sp>
      <p:sp>
        <p:nvSpPr>
          <p:cNvPr id="174" name="Google Shape;174;p18"/>
          <p:cNvSpPr txBox="1"/>
          <p:nvPr/>
        </p:nvSpPr>
        <p:spPr>
          <a:xfrm>
            <a:off x="683700" y="1285875"/>
            <a:ext cx="777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endParaRPr sz="18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6747275" y="1199975"/>
            <a:ext cx="22566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AutoNum type="arabicPeriod"/>
            </a:pPr>
            <a:r>
              <a:rPr lang="en" sz="1800">
                <a:latin typeface="EB Garamond"/>
                <a:ea typeface="EB Garamond"/>
                <a:cs typeface="EB Garamond"/>
                <a:sym typeface="EB Garamond"/>
              </a:rPr>
              <a:t>Client gets served page from Apache Server</a:t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AutoNum type="arabicPeriod"/>
            </a:pPr>
            <a:r>
              <a:rPr lang="en" sz="1800">
                <a:latin typeface="EB Garamond"/>
                <a:ea typeface="EB Garamond"/>
                <a:cs typeface="EB Garamond"/>
                <a:sym typeface="EB Garamond"/>
              </a:rPr>
              <a:t>Client side rendering and client side calls to backend API</a:t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AutoNum type="arabicPeriod"/>
            </a:pPr>
            <a:r>
              <a:rPr lang="en" sz="1800">
                <a:latin typeface="EB Garamond"/>
                <a:ea typeface="EB Garamond"/>
                <a:cs typeface="EB Garamond"/>
                <a:sym typeface="EB Garamond"/>
              </a:rPr>
              <a:t>API servers provide information to Client</a:t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25" y="1063575"/>
            <a:ext cx="6268750" cy="38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>
            <a:spLocks noGrp="1"/>
          </p:cNvSpPr>
          <p:nvPr>
            <p:ph type="ctrTitle"/>
          </p:nvPr>
        </p:nvSpPr>
        <p:spPr>
          <a:xfrm>
            <a:off x="790975" y="688850"/>
            <a:ext cx="5012400" cy="42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DESIGN PRINCIPLES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DESIGN PRINCIPLES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DESIGN PRINCIPLES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DESIGN PRINCIPLES</a:t>
            </a:r>
            <a:endParaRPr sz="2100"/>
          </a:p>
        </p:txBody>
      </p:sp>
      <p:sp>
        <p:nvSpPr>
          <p:cNvPr id="182" name="Google Shape;182;p19"/>
          <p:cNvSpPr/>
          <p:nvPr/>
        </p:nvSpPr>
        <p:spPr>
          <a:xfrm>
            <a:off x="415850" y="1987213"/>
            <a:ext cx="2612400" cy="4215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Gateway</a:t>
            </a:r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3143825" y="2857850"/>
            <a:ext cx="96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Composite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4" name="Google Shape;184;p19"/>
          <p:cNvSpPr txBox="1">
            <a:spLocks noGrp="1"/>
          </p:cNvSpPr>
          <p:nvPr>
            <p:ph type="ctrTitle"/>
          </p:nvPr>
        </p:nvSpPr>
        <p:spPr>
          <a:xfrm>
            <a:off x="386300" y="1434475"/>
            <a:ext cx="2671500" cy="42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accent4"/>
                </a:solidFill>
              </a:rPr>
              <a:t>Microservice Architecture</a:t>
            </a:r>
            <a:endParaRPr sz="1900">
              <a:solidFill>
                <a:schemeClr val="accent4"/>
              </a:solidFill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415850" y="2847200"/>
            <a:ext cx="2612400" cy="4215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</a:t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415850" y="3707175"/>
            <a:ext cx="2612400" cy="4215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Bid / Resource / User</a:t>
            </a:r>
            <a:endParaRPr/>
          </a:p>
        </p:txBody>
      </p:sp>
      <p:cxnSp>
        <p:nvCxnSpPr>
          <p:cNvPr id="187" name="Google Shape;187;p19"/>
          <p:cNvCxnSpPr>
            <a:stCxn id="185" idx="2"/>
            <a:endCxn id="186" idx="0"/>
          </p:cNvCxnSpPr>
          <p:nvPr/>
        </p:nvCxnSpPr>
        <p:spPr>
          <a:xfrm>
            <a:off x="1722050" y="3268700"/>
            <a:ext cx="0" cy="438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88" name="Google Shape;188;p19"/>
          <p:cNvCxnSpPr>
            <a:stCxn id="182" idx="2"/>
            <a:endCxn id="185" idx="0"/>
          </p:cNvCxnSpPr>
          <p:nvPr/>
        </p:nvCxnSpPr>
        <p:spPr>
          <a:xfrm>
            <a:off x="1722050" y="2408713"/>
            <a:ext cx="0" cy="438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89" name="Google Shape;189;p19"/>
          <p:cNvSpPr txBox="1"/>
          <p:nvPr/>
        </p:nvSpPr>
        <p:spPr>
          <a:xfrm>
            <a:off x="3143825" y="3717825"/>
            <a:ext cx="96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Atomic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5499125" y="2689025"/>
            <a:ext cx="2087700" cy="3162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5499125" y="3005225"/>
            <a:ext cx="2087700" cy="3162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</a:t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5499125" y="3321425"/>
            <a:ext cx="2087700" cy="3162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FeignInterface</a:t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5499125" y="4053225"/>
            <a:ext cx="2087700" cy="3162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5499125" y="4369425"/>
            <a:ext cx="2087700" cy="3162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</a:t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5499125" y="4685625"/>
            <a:ext cx="2087700" cy="3162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Access Object</a:t>
            </a:r>
            <a:endParaRPr/>
          </a:p>
        </p:txBody>
      </p:sp>
      <p:sp>
        <p:nvSpPr>
          <p:cNvPr id="196" name="Google Shape;196;p19"/>
          <p:cNvSpPr txBox="1"/>
          <p:nvPr/>
        </p:nvSpPr>
        <p:spPr>
          <a:xfrm>
            <a:off x="7886525" y="2963225"/>
            <a:ext cx="96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Composite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7940150" y="4327425"/>
            <a:ext cx="96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Atomic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98" name="Google Shape;198;p19"/>
          <p:cNvCxnSpPr>
            <a:stCxn id="192" idx="2"/>
            <a:endCxn id="193" idx="0"/>
          </p:cNvCxnSpPr>
          <p:nvPr/>
        </p:nvCxnSpPr>
        <p:spPr>
          <a:xfrm>
            <a:off x="6542975" y="3637625"/>
            <a:ext cx="0" cy="4155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99" name="Google Shape;199;p19"/>
          <p:cNvSpPr/>
          <p:nvPr/>
        </p:nvSpPr>
        <p:spPr>
          <a:xfrm>
            <a:off x="5499125" y="1659688"/>
            <a:ext cx="2087700" cy="3162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Request Filter</a:t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5499125" y="1975888"/>
            <a:ext cx="2087700" cy="3162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 / Routing</a:t>
            </a:r>
            <a:endParaRPr/>
          </a:p>
        </p:txBody>
      </p:sp>
      <p:sp>
        <p:nvSpPr>
          <p:cNvPr id="201" name="Google Shape;201;p19"/>
          <p:cNvSpPr txBox="1"/>
          <p:nvPr/>
        </p:nvSpPr>
        <p:spPr>
          <a:xfrm>
            <a:off x="3143825" y="1997875"/>
            <a:ext cx="96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Gateway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2" name="Google Shape;202;p19"/>
          <p:cNvSpPr txBox="1"/>
          <p:nvPr/>
        </p:nvSpPr>
        <p:spPr>
          <a:xfrm>
            <a:off x="7940150" y="1826150"/>
            <a:ext cx="96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Gateway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203" name="Google Shape;203;p19"/>
          <p:cNvCxnSpPr>
            <a:stCxn id="200" idx="2"/>
            <a:endCxn id="190" idx="0"/>
          </p:cNvCxnSpPr>
          <p:nvPr/>
        </p:nvCxnSpPr>
        <p:spPr>
          <a:xfrm>
            <a:off x="6542975" y="2292088"/>
            <a:ext cx="0" cy="3969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04" name="Google Shape;204;p19"/>
          <p:cNvSpPr txBox="1">
            <a:spLocks noGrp="1"/>
          </p:cNvSpPr>
          <p:nvPr>
            <p:ph type="ctrTitle"/>
          </p:nvPr>
        </p:nvSpPr>
        <p:spPr>
          <a:xfrm>
            <a:off x="4717325" y="1238175"/>
            <a:ext cx="3651300" cy="42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accent4"/>
                </a:solidFill>
              </a:rPr>
              <a:t>Communication Pattern</a:t>
            </a:r>
            <a:endParaRPr sz="1900">
              <a:solidFill>
                <a:schemeClr val="accent4"/>
              </a:solidFill>
            </a:endParaRPr>
          </a:p>
        </p:txBody>
      </p:sp>
      <p:sp>
        <p:nvSpPr>
          <p:cNvPr id="205" name="Google Shape;205;p19"/>
          <p:cNvSpPr/>
          <p:nvPr/>
        </p:nvSpPr>
        <p:spPr>
          <a:xfrm>
            <a:off x="422985" y="4511575"/>
            <a:ext cx="2612400" cy="4215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Database</a:t>
            </a:r>
            <a:endParaRPr/>
          </a:p>
        </p:txBody>
      </p:sp>
      <p:cxnSp>
        <p:nvCxnSpPr>
          <p:cNvPr id="206" name="Google Shape;206;p19"/>
          <p:cNvCxnSpPr>
            <a:stCxn id="186" idx="2"/>
            <a:endCxn id="205" idx="0"/>
          </p:cNvCxnSpPr>
          <p:nvPr/>
        </p:nvCxnSpPr>
        <p:spPr>
          <a:xfrm>
            <a:off x="1722050" y="4128675"/>
            <a:ext cx="7200" cy="3828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07" name="Google Shape;207;p19"/>
          <p:cNvSpPr txBox="1"/>
          <p:nvPr/>
        </p:nvSpPr>
        <p:spPr>
          <a:xfrm>
            <a:off x="3143825" y="4522225"/>
            <a:ext cx="96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Persistence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>
            <a:spLocks noGrp="1"/>
          </p:cNvSpPr>
          <p:nvPr>
            <p:ph type="ctrTitle"/>
          </p:nvPr>
        </p:nvSpPr>
        <p:spPr>
          <a:xfrm>
            <a:off x="790975" y="688850"/>
            <a:ext cx="5012400" cy="42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OPEN SOURCE LIBRARIES USED</a:t>
            </a:r>
            <a:endParaRPr sz="2100"/>
          </a:p>
        </p:txBody>
      </p:sp>
      <p:sp>
        <p:nvSpPr>
          <p:cNvPr id="213" name="Google Shape;213;p20"/>
          <p:cNvSpPr txBox="1"/>
          <p:nvPr/>
        </p:nvSpPr>
        <p:spPr>
          <a:xfrm>
            <a:off x="683700" y="1154125"/>
            <a:ext cx="7776600" cy="31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Build Automation / Dependency Management</a:t>
            </a:r>
            <a:r>
              <a:rPr lang="en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- Apache Maven</a:t>
            </a:r>
            <a:endParaRPr sz="1900" b="1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EB Garamond"/>
                <a:ea typeface="EB Garamond"/>
                <a:cs typeface="EB Garamond"/>
                <a:sym typeface="EB Garamond"/>
              </a:rPr>
              <a:t>API Gateway </a:t>
            </a:r>
            <a:r>
              <a:rPr lang="en" sz="1900">
                <a:latin typeface="EB Garamond"/>
                <a:ea typeface="EB Garamond"/>
                <a:cs typeface="EB Garamond"/>
                <a:sym typeface="EB Garamond"/>
              </a:rPr>
              <a:t>- Netflix Zuul Gateway</a:t>
            </a:r>
            <a:endParaRPr sz="190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EB Garamond"/>
                <a:ea typeface="EB Garamond"/>
                <a:cs typeface="EB Garamond"/>
                <a:sym typeface="EB Garamond"/>
              </a:rPr>
              <a:t>Service Discovery</a:t>
            </a:r>
            <a:r>
              <a:rPr lang="en" sz="1900">
                <a:latin typeface="EB Garamond"/>
                <a:ea typeface="EB Garamond"/>
                <a:cs typeface="EB Garamond"/>
                <a:sym typeface="EB Garamond"/>
              </a:rPr>
              <a:t> - Spring Eureka</a:t>
            </a:r>
            <a:endParaRPr sz="190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EB Garamond"/>
                <a:ea typeface="EB Garamond"/>
                <a:cs typeface="EB Garamond"/>
                <a:sym typeface="EB Garamond"/>
              </a:rPr>
              <a:t>Maps &amp; Directions</a:t>
            </a:r>
            <a:r>
              <a:rPr lang="en" sz="1900">
                <a:latin typeface="EB Garamond"/>
                <a:ea typeface="EB Garamond"/>
                <a:cs typeface="EB Garamond"/>
                <a:sym typeface="EB Garamond"/>
              </a:rPr>
              <a:t> - Google Maps API</a:t>
            </a:r>
            <a:endParaRPr sz="190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EB Garamond"/>
                <a:ea typeface="EB Garamond"/>
                <a:cs typeface="EB Garamond"/>
                <a:sym typeface="EB Garamond"/>
              </a:rPr>
              <a:t>Email Templating</a:t>
            </a:r>
            <a:r>
              <a:rPr lang="en" sz="1900">
                <a:latin typeface="EB Garamond"/>
                <a:ea typeface="EB Garamond"/>
                <a:cs typeface="EB Garamond"/>
                <a:sym typeface="EB Garamond"/>
              </a:rPr>
              <a:t> - Apache FreeMarker </a:t>
            </a:r>
            <a:endParaRPr sz="190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EB Garamond"/>
                <a:ea typeface="EB Garamond"/>
                <a:cs typeface="EB Garamond"/>
                <a:sym typeface="EB Garamond"/>
              </a:rPr>
              <a:t>Documentation</a:t>
            </a:r>
            <a:r>
              <a:rPr lang="en" sz="1900">
                <a:latin typeface="EB Garamond"/>
                <a:ea typeface="EB Garamond"/>
                <a:cs typeface="EB Garamond"/>
                <a:sym typeface="EB Garamond"/>
              </a:rPr>
              <a:t> - Swagger</a:t>
            </a:r>
            <a:endParaRPr sz="190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EB Garamond"/>
                <a:ea typeface="EB Garamond"/>
                <a:cs typeface="EB Garamond"/>
                <a:sym typeface="EB Garamond"/>
              </a:rPr>
              <a:t>Emails </a:t>
            </a:r>
            <a:r>
              <a:rPr lang="en" sz="1900">
                <a:latin typeface="EB Garamond"/>
                <a:ea typeface="EB Garamond"/>
                <a:cs typeface="EB Garamond"/>
                <a:sym typeface="EB Garamond"/>
              </a:rPr>
              <a:t>- Javax Mail</a:t>
            </a:r>
            <a:endParaRPr sz="190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EB Garamond"/>
                <a:ea typeface="EB Garamond"/>
                <a:cs typeface="EB Garamond"/>
                <a:sym typeface="EB Garamond"/>
              </a:rPr>
              <a:t>REST Client</a:t>
            </a:r>
            <a:r>
              <a:rPr lang="en" sz="1900">
                <a:latin typeface="EB Garamond"/>
                <a:ea typeface="EB Garamond"/>
                <a:cs typeface="EB Garamond"/>
                <a:sym typeface="EB Garamond"/>
              </a:rPr>
              <a:t> - OpenFeign</a:t>
            </a:r>
            <a:endParaRPr sz="190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EB Garamond"/>
                <a:ea typeface="EB Garamond"/>
                <a:cs typeface="EB Garamond"/>
                <a:sym typeface="EB Garamond"/>
              </a:rPr>
              <a:t>Database Connections</a:t>
            </a:r>
            <a:r>
              <a:rPr lang="en" sz="1900">
                <a:latin typeface="EB Garamond"/>
                <a:ea typeface="EB Garamond"/>
                <a:cs typeface="EB Garamond"/>
                <a:sym typeface="EB Garamond"/>
              </a:rPr>
              <a:t> - Spring JPA</a:t>
            </a:r>
            <a:endParaRPr sz="190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EB Garamond"/>
                <a:ea typeface="EB Garamond"/>
                <a:cs typeface="EB Garamond"/>
                <a:sym typeface="EB Garamond"/>
              </a:rPr>
              <a:t>Security</a:t>
            </a:r>
            <a:r>
              <a:rPr lang="en" sz="1900">
                <a:latin typeface="EB Garamond"/>
                <a:ea typeface="EB Garamond"/>
                <a:cs typeface="EB Garamond"/>
                <a:sym typeface="EB Garamond"/>
              </a:rPr>
              <a:t> - Spring Security &amp; JWT</a:t>
            </a:r>
            <a:endParaRPr sz="19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>
            <a:spLocks noGrp="1"/>
          </p:cNvSpPr>
          <p:nvPr>
            <p:ph type="ctrTitle"/>
          </p:nvPr>
        </p:nvSpPr>
        <p:spPr>
          <a:xfrm>
            <a:off x="2560800" y="1699175"/>
            <a:ext cx="4022400" cy="14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DEMO</a:t>
            </a:r>
            <a:endParaRPr sz="5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al Estate Marketing Plan ">
  <a:themeElements>
    <a:clrScheme name="Simple Light">
      <a:dk1>
        <a:srgbClr val="000000"/>
      </a:dk1>
      <a:lt1>
        <a:srgbClr val="FFFFFF"/>
      </a:lt1>
      <a:dk2>
        <a:srgbClr val="7D9EA2"/>
      </a:dk2>
      <a:lt2>
        <a:srgbClr val="97D3DA"/>
      </a:lt2>
      <a:accent1>
        <a:srgbClr val="90B2B6"/>
      </a:accent1>
      <a:accent2>
        <a:srgbClr val="A2C4C8"/>
      </a:accent2>
      <a:accent3>
        <a:srgbClr val="BAD6D9"/>
      </a:accent3>
      <a:accent4>
        <a:srgbClr val="F26835"/>
      </a:accent4>
      <a:accent5>
        <a:srgbClr val="D99B77"/>
      </a:accent5>
      <a:accent6>
        <a:srgbClr val="67898D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</Words>
  <Application>Microsoft Office PowerPoint</Application>
  <PresentationFormat>On-screen Show (16:9)</PresentationFormat>
  <Paragraphs>101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Barlow Light</vt:lpstr>
      <vt:lpstr>Oswald</vt:lpstr>
      <vt:lpstr>Montserrat ExtraBold</vt:lpstr>
      <vt:lpstr>Fira Sans Extra Condensed Medium</vt:lpstr>
      <vt:lpstr>Squada One</vt:lpstr>
      <vt:lpstr>EB Garamond</vt:lpstr>
      <vt:lpstr>Montserrat Light</vt:lpstr>
      <vt:lpstr>Real Estate Marketing Plan </vt:lpstr>
      <vt:lpstr>IS442 Object Oriented Programming Project  Presentation </vt:lpstr>
      <vt:lpstr>TABLE OF CONTENTS</vt:lpstr>
      <vt:lpstr>INTRODUCTION</vt:lpstr>
      <vt:lpstr>Our Sponsor</vt:lpstr>
      <vt:lpstr>Tool used</vt:lpstr>
      <vt:lpstr>CLIENT SERVER ARCHITECTURE</vt:lpstr>
      <vt:lpstr>DESIGN PRINCIPLES DESIGN PRINCIPLES DESIGN PRINCIPLES DESIGN PRINCIPLES</vt:lpstr>
      <vt:lpstr>OPEN SOURCE LIBRARIES USED</vt:lpstr>
      <vt:lpstr>DEMO</vt:lpstr>
      <vt:lpstr>Q&amp;A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IS442 Object Oriented Programming Project  Presentation </dc:title>
  <cp:lastModifiedBy>Bryan CHIN Jun Kit</cp:lastModifiedBy>
  <cp:revision>1</cp:revision>
  <dcterms:modified xsi:type="dcterms:W3CDTF">2021-04-14T02:34:52Z</dcterms:modified>
</cp:coreProperties>
</file>