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ter" id="{27ABFDEE-ABFE-2B4D-9CE4-A7815547054B}">
          <p14:sldIdLst>
            <p14:sldId id="256"/>
          </p14:sldIdLst>
        </p14:section>
        <p14:section name="Components" id="{0F069228-3486-094C-A873-85940EEFA48D}">
          <p14:sldIdLst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308"/>
    <a:srgbClr val="0A5287"/>
    <a:srgbClr val="3A68A5"/>
    <a:srgbClr val="C97B3B"/>
    <a:srgbClr val="35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4" autoAdjust="0"/>
    <p:restoredTop sz="85896" autoAdjust="0"/>
  </p:normalViewPr>
  <p:slideViewPr>
    <p:cSldViewPr snapToGrid="0" snapToObjects="1">
      <p:cViewPr>
        <p:scale>
          <a:sx n="150" d="100"/>
          <a:sy n="150" d="100"/>
        </p:scale>
        <p:origin x="-1640" y="-25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FEBA-0C91-D742-AE8D-FA4BCD036ECE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C8E0-053E-F74F-BF70-E1459DEC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target: </a:t>
            </a:r>
          </a:p>
          <a:p>
            <a:r>
              <a:rPr lang="en-US" dirty="0" smtClean="0"/>
              <a:t>1. Modularity of job launcher,</a:t>
            </a:r>
            <a:r>
              <a:rPr lang="en-US" baseline="0" dirty="0" smtClean="0"/>
              <a:t> refactoring current running engine. </a:t>
            </a:r>
            <a:endParaRPr lang="en-US" dirty="0" smtClean="0"/>
          </a:p>
          <a:p>
            <a:r>
              <a:rPr lang="en-US" dirty="0" smtClean="0"/>
              <a:t>Two highlighted features added : </a:t>
            </a:r>
          </a:p>
          <a:p>
            <a:pPr marL="228600" indent="-228600">
              <a:buAutoNum type="arabicPeriod"/>
            </a:pPr>
            <a:r>
              <a:rPr lang="en-US" dirty="0" smtClean="0"/>
              <a:t>Job</a:t>
            </a:r>
            <a:r>
              <a:rPr lang="en-US" baseline="0" dirty="0" smtClean="0"/>
              <a:t> catalog: pull file discovery on general file system and monitor.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Adding job submission interface capabilities and implementation. (Already finished Azkaban, CLI to-do)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 central picture I steal it from </a:t>
            </a:r>
            <a:r>
              <a:rPr lang="en-US" baseline="0" dirty="0" err="1" smtClean="0"/>
              <a:t>Issac’s</a:t>
            </a:r>
            <a:r>
              <a:rPr lang="en-US" baseline="0" dirty="0" smtClean="0"/>
              <a:t> documents directly and it it already a vector figure. Will rewrite this if necessary before printing to make it consistent with other figures.  </a:t>
            </a:r>
          </a:p>
          <a:p>
            <a:pPr marL="0" indent="0">
              <a:buNone/>
            </a:pPr>
            <a:r>
              <a:rPr lang="en-US" baseline="0" dirty="0" smtClean="0"/>
              <a:t>The font-size mentioned by </a:t>
            </a:r>
            <a:r>
              <a:rPr lang="en-US" baseline="0" dirty="0" err="1" smtClean="0"/>
              <a:t>Pradhan</a:t>
            </a:r>
            <a:r>
              <a:rPr lang="en-US" baseline="0" dirty="0" smtClean="0"/>
              <a:t> seems too big in this setting.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Ask questions about high level idea previously existed which are to be changed to </a:t>
            </a:r>
            <a:r>
              <a:rPr lang="en-US" baseline="0" dirty="0" err="1" smtClean="0"/>
              <a:t>Chevdar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r>
              <a:rPr lang="en-US" baseline="0" dirty="0" smtClean="0"/>
              <a:t>Evaluation: How to **show** that is react faster ?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discuss : How to connect this part to the whole other</a:t>
            </a:r>
            <a:r>
              <a:rPr lang="en-US" baseline="0" dirty="0" smtClean="0"/>
              <a:t> things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7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29"/>
            <a:ext cx="205740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29"/>
            <a:ext cx="601980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2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32772"/>
            <a:ext cx="404177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29883"/>
            <a:ext cx="404177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54847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47"/>
            <a:ext cx="511175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9427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5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D416-3797-D040-BA1A-6C93A3D369E6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64023" y="777801"/>
            <a:ext cx="2433644" cy="54424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32507" y="1102452"/>
            <a:ext cx="2288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is a universal data </a:t>
            </a:r>
            <a:r>
              <a:rPr lang="en-US" sz="800" dirty="0">
                <a:latin typeface="Arial"/>
                <a:cs typeface="Arial"/>
              </a:rPr>
              <a:t>ingestion </a:t>
            </a:r>
            <a:r>
              <a:rPr lang="en-US" sz="800" dirty="0" smtClean="0">
                <a:latin typeface="Arial"/>
                <a:cs typeface="Arial"/>
              </a:rPr>
              <a:t>framework for </a:t>
            </a:r>
            <a:r>
              <a:rPr lang="en-US" sz="800" dirty="0" smtClean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xtracting</a:t>
            </a:r>
            <a:r>
              <a:rPr lang="en-US" sz="800" dirty="0">
                <a:latin typeface="Arial"/>
                <a:cs typeface="Arial"/>
              </a:rPr>
              <a:t>, transforming, and loading large volume of data from a variety of data </a:t>
            </a:r>
            <a:r>
              <a:rPr lang="en-US" sz="800" dirty="0" smtClean="0">
                <a:latin typeface="Arial"/>
                <a:cs typeface="Arial"/>
              </a:rPr>
              <a:t>sources into </a:t>
            </a:r>
            <a:r>
              <a:rPr lang="en-US" sz="800" dirty="0" err="1" smtClean="0">
                <a:latin typeface="Arial"/>
                <a:cs typeface="Arial"/>
              </a:rPr>
              <a:t>Hadoop</a:t>
            </a:r>
            <a:r>
              <a:rPr lang="en-US" sz="800" dirty="0" smtClean="0">
                <a:latin typeface="Arial"/>
                <a:cs typeface="Arial"/>
              </a:rPr>
              <a:t> ecosystem.</a:t>
            </a:r>
          </a:p>
          <a:p>
            <a:endParaRPr lang="en-US" sz="800" dirty="0" smtClean="0">
              <a:latin typeface="Arial"/>
              <a:cs typeface="Arial"/>
            </a:endParaRPr>
          </a:p>
          <a:p>
            <a:r>
              <a:rPr lang="en-US" sz="800" dirty="0" smtClean="0">
                <a:latin typeface="Arial"/>
                <a:cs typeface="Arial"/>
              </a:rPr>
              <a:t>One typical job can fit into </a:t>
            </a:r>
            <a:r>
              <a:rPr lang="en-US" sz="800" dirty="0" err="1" smtClean="0">
                <a:latin typeface="Arial"/>
                <a:cs typeface="Arial"/>
              </a:rPr>
              <a:t>Gobblin’s</a:t>
            </a:r>
            <a:r>
              <a:rPr lang="en-US" sz="800" dirty="0" smtClean="0">
                <a:latin typeface="Arial"/>
                <a:cs typeface="Arial"/>
              </a:rPr>
              <a:t> responsibility is inter-cluster </a:t>
            </a:r>
            <a:r>
              <a:rPr lang="en-US" sz="800" dirty="0">
                <a:latin typeface="Arial"/>
                <a:cs typeface="Arial"/>
              </a:rPr>
              <a:t>replication </a:t>
            </a:r>
            <a:r>
              <a:rPr lang="en-US" sz="800" dirty="0" smtClean="0">
                <a:latin typeface="Arial"/>
                <a:cs typeface="Arial"/>
              </a:rPr>
              <a:t>from variety of data source, which we called </a:t>
            </a:r>
            <a:r>
              <a:rPr lang="en-US" sz="800" dirty="0" err="1" smtClean="0">
                <a:latin typeface="Arial"/>
                <a:cs typeface="Arial"/>
              </a:rPr>
              <a:t>discp-ng</a:t>
            </a:r>
            <a:r>
              <a:rPr lang="en-US" sz="800" dirty="0" smtClean="0">
                <a:latin typeface="Arial"/>
                <a:cs typeface="Arial"/>
              </a:rPr>
              <a:t> in our context. </a:t>
            </a: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497667" y="774133"/>
            <a:ext cx="4023782" cy="544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6521449" y="777801"/>
            <a:ext cx="2433644" cy="54424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33084" y="220136"/>
            <a:ext cx="4528622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Make </a:t>
            </a:r>
            <a:r>
              <a:rPr lang="en-US" sz="1400" dirty="0" err="1" smtClean="0">
                <a:latin typeface="Arial"/>
                <a:cs typeface="Arial"/>
              </a:rPr>
              <a:t>Gobblin</a:t>
            </a:r>
            <a:r>
              <a:rPr lang="en-US" sz="1400" dirty="0" smtClean="0">
                <a:latin typeface="Arial"/>
                <a:cs typeface="Arial"/>
              </a:rPr>
              <a:t> react faster 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Features and implementation on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job launcher and related components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Lei Sun, mentored by </a:t>
            </a:r>
            <a:r>
              <a:rPr lang="en-US" sz="800" dirty="0" err="1" smtClean="0">
                <a:latin typeface="Arial"/>
                <a:cs typeface="Arial"/>
              </a:rPr>
              <a:t>Issac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err="1" smtClean="0">
                <a:latin typeface="Arial"/>
                <a:cs typeface="Arial"/>
              </a:rPr>
              <a:t>Buenrostro@ETL-infra</a:t>
            </a:r>
            <a:r>
              <a:rPr lang="en-US" sz="8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18" name="Picture 17" descr="gobbli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5" y="199878"/>
            <a:ext cx="1312334" cy="574256"/>
          </a:xfrm>
          <a:prstGeom prst="rect">
            <a:avLst/>
          </a:prstGeom>
        </p:spPr>
      </p:pic>
      <p:pic>
        <p:nvPicPr>
          <p:cNvPr id="24" name="Picture 23" descr="LinkedIn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69" y="304801"/>
            <a:ext cx="1407583" cy="35614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22034" y="5342642"/>
            <a:ext cx="3551769" cy="787116"/>
            <a:chOff x="2645831" y="5258713"/>
            <a:chExt cx="3816351" cy="904913"/>
          </a:xfrm>
        </p:grpSpPr>
        <p:cxnSp>
          <p:nvCxnSpPr>
            <p:cNvPr id="70" name="Straight Arrow Connector 69"/>
            <p:cNvCxnSpPr>
              <a:stCxn id="77" idx="2"/>
            </p:cNvCxnSpPr>
            <p:nvPr/>
          </p:nvCxnSpPr>
          <p:spPr>
            <a:xfrm>
              <a:off x="3725652" y="5446584"/>
              <a:ext cx="374732" cy="28640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8" idx="3"/>
            </p:cNvCxnSpPr>
            <p:nvPr/>
          </p:nvCxnSpPr>
          <p:spPr>
            <a:xfrm>
              <a:off x="3283533" y="5540520"/>
              <a:ext cx="816851" cy="19246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9" idx="3"/>
            </p:cNvCxnSpPr>
            <p:nvPr/>
          </p:nvCxnSpPr>
          <p:spPr>
            <a:xfrm flipV="1">
              <a:off x="3283533" y="5732985"/>
              <a:ext cx="816851" cy="144036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80" idx="0"/>
            </p:cNvCxnSpPr>
            <p:nvPr/>
          </p:nvCxnSpPr>
          <p:spPr>
            <a:xfrm flipV="1">
              <a:off x="3725652" y="5732985"/>
              <a:ext cx="374732" cy="24277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5413590" y="5529764"/>
              <a:ext cx="1048592" cy="406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DF7308"/>
                  </a:solidFill>
                  <a:latin typeface="Arial"/>
                  <a:cs typeface="Arial"/>
                </a:rPr>
                <a:t>Job Catalog</a:t>
              </a:r>
              <a:endParaRPr lang="en-US" sz="800" dirty="0">
                <a:solidFill>
                  <a:srgbClr val="DF7308"/>
                </a:solidFill>
                <a:latin typeface="Arial"/>
                <a:cs typeface="Arial"/>
              </a:endParaRPr>
            </a:p>
          </p:txBody>
        </p:sp>
        <p:cxnSp>
          <p:nvCxnSpPr>
            <p:cNvPr id="75" name="Curved Connector 74"/>
            <p:cNvCxnSpPr>
              <a:stCxn id="77" idx="0"/>
              <a:endCxn id="74" idx="0"/>
            </p:cNvCxnSpPr>
            <p:nvPr/>
          </p:nvCxnSpPr>
          <p:spPr>
            <a:xfrm rot="16200000" flipH="1">
              <a:off x="4696243" y="4288122"/>
              <a:ext cx="271051" cy="2212234"/>
            </a:xfrm>
            <a:prstGeom prst="curvedConnector3">
              <a:avLst>
                <a:gd name="adj1" fmla="val -40683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1" idx="3"/>
              <a:endCxn id="74" idx="1"/>
            </p:cNvCxnSpPr>
            <p:nvPr/>
          </p:nvCxnSpPr>
          <p:spPr>
            <a:xfrm>
              <a:off x="5148976" y="5732985"/>
              <a:ext cx="264614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406800" y="5258714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LocalFS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45831" y="5446584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45831" y="5783085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S3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6800" y="5975755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SFTP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098740" y="5558405"/>
              <a:ext cx="1050235" cy="349159"/>
            </a:xfrm>
            <a:prstGeom prst="rect">
              <a:avLst/>
            </a:prstGeom>
            <a:solidFill>
              <a:srgbClr val="DF730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Hadoop</a:t>
              </a:r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 FS interface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Round Same Side Corner Rectangle 2"/>
          <p:cNvSpPr/>
          <p:nvPr/>
        </p:nvSpPr>
        <p:spPr>
          <a:xfrm>
            <a:off x="158750" y="846781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2" name="Round Same Side Corner Rectangle 81"/>
          <p:cNvSpPr/>
          <p:nvPr/>
        </p:nvSpPr>
        <p:spPr>
          <a:xfrm>
            <a:off x="166466" y="4377743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2567516" y="846781"/>
            <a:ext cx="3894666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Design &amp; Implementation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6609306" y="5086614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Result &amp; Conclusion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6646577" y="3208866"/>
            <a:ext cx="2225445" cy="1273893"/>
            <a:chOff x="4055797" y="3662421"/>
            <a:chExt cx="2106195" cy="1653637"/>
          </a:xfrm>
        </p:grpSpPr>
        <p:sp>
          <p:nvSpPr>
            <p:cNvPr id="143" name="Rectangle 142"/>
            <p:cNvSpPr/>
            <p:nvPr/>
          </p:nvSpPr>
          <p:spPr>
            <a:xfrm>
              <a:off x="4148930" y="3662421"/>
              <a:ext cx="516467" cy="316088"/>
            </a:xfrm>
            <a:prstGeom prst="rect">
              <a:avLst/>
            </a:prstGeom>
            <a:noFill/>
            <a:ln w="28575" cmpd="sng">
              <a:solidFill>
                <a:srgbClr val="DF73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CLI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148931" y="4220573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REST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148930" y="4700350"/>
              <a:ext cx="651933" cy="482598"/>
              <a:chOff x="2413000" y="2734733"/>
              <a:chExt cx="651933" cy="48259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Kafka</a:t>
                </a:r>
                <a:endParaRPr lang="en-US" sz="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  <a:latin typeface="Arial"/>
                    <a:cs typeface="Arial"/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46" name="Straight Arrow Connector 145"/>
            <p:cNvCxnSpPr>
              <a:stCxn id="143" idx="2"/>
              <a:endCxn id="144" idx="0"/>
            </p:cNvCxnSpPr>
            <p:nvPr/>
          </p:nvCxnSpPr>
          <p:spPr>
            <a:xfrm>
              <a:off x="4407164" y="3978509"/>
              <a:ext cx="67733" cy="24206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4055797" y="4140141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058078" y="4140141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Monitor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49" name="Straight Arrow Connector 148"/>
            <p:cNvCxnSpPr>
              <a:stCxn id="144" idx="3"/>
              <a:endCxn id="148" idx="1"/>
            </p:cNvCxnSpPr>
            <p:nvPr/>
          </p:nvCxnSpPr>
          <p:spPr>
            <a:xfrm flipV="1">
              <a:off x="4800863" y="4275329"/>
              <a:ext cx="257215" cy="6772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5616276" y="4142964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Catalog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51" name="Curved Connector 150"/>
            <p:cNvCxnSpPr>
              <a:stCxn id="148" idx="0"/>
              <a:endCxn id="150" idx="0"/>
            </p:cNvCxnSpPr>
            <p:nvPr/>
          </p:nvCxnSpPr>
          <p:spPr>
            <a:xfrm rot="16200000" flipH="1">
              <a:off x="5602243" y="3856074"/>
              <a:ext cx="2823" cy="570957"/>
            </a:xfrm>
            <a:prstGeom prst="curvedConnector3">
              <a:avLst>
                <a:gd name="adj1" fmla="val -8097768"/>
              </a:avLst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4967114" y="4451754"/>
              <a:ext cx="922020" cy="864304"/>
              <a:chOff x="3497540" y="2599915"/>
              <a:chExt cx="922020" cy="864304"/>
            </a:xfrm>
          </p:grpSpPr>
          <p:pic>
            <p:nvPicPr>
              <p:cNvPr id="156" name="Picture 155" descr="Gobblin-logo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latin typeface="Arial"/>
                    <a:cs typeface="Arial"/>
                  </a:rPr>
                  <a:t>Gobblin</a:t>
                </a:r>
                <a:r>
                  <a:rPr lang="en-US" sz="800" dirty="0" smtClean="0">
                    <a:latin typeface="Arial"/>
                    <a:cs typeface="Arial"/>
                  </a:rPr>
                  <a:t> Instance driver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53" name="Straight Arrow Connector 152"/>
            <p:cNvCxnSpPr/>
            <p:nvPr/>
          </p:nvCxnSpPr>
          <p:spPr>
            <a:xfrm flipH="1">
              <a:off x="5578276" y="4410516"/>
              <a:ext cx="121290" cy="34655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58" idx="3"/>
              <a:endCxn id="148" idx="1"/>
            </p:cNvCxnSpPr>
            <p:nvPr/>
          </p:nvCxnSpPr>
          <p:spPr>
            <a:xfrm flipV="1">
              <a:off x="4800863" y="4275329"/>
              <a:ext cx="257215" cy="53000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9" idx="3"/>
              <a:endCxn id="148" idx="1"/>
            </p:cNvCxnSpPr>
            <p:nvPr/>
          </p:nvCxnSpPr>
          <p:spPr>
            <a:xfrm flipV="1">
              <a:off x="4800863" y="4275329"/>
              <a:ext cx="257215" cy="785699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32507" y="4578897"/>
            <a:ext cx="2365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With the existing limitation, we are aiming at implementing a new component called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Dynamic Job Discovery </a:t>
            </a:r>
            <a:r>
              <a:rPr lang="en-US" sz="800" dirty="0" smtClean="0">
                <a:latin typeface="Arial"/>
                <a:cs typeface="Arial"/>
              </a:rPr>
              <a:t>with following advantages:</a:t>
            </a:r>
          </a:p>
          <a:p>
            <a:endParaRPr lang="en-US" sz="800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latin typeface="Arial"/>
                <a:cs typeface="Arial"/>
              </a:rPr>
              <a:t>Generality</a:t>
            </a:r>
            <a:r>
              <a:rPr lang="en-US" sz="800" b="1" dirty="0" smtClean="0">
                <a:latin typeface="Arial"/>
                <a:cs typeface="Arial"/>
              </a:rPr>
              <a:t>: </a:t>
            </a:r>
            <a:r>
              <a:rPr lang="en-US" sz="800" dirty="0" smtClean="0">
                <a:latin typeface="Arial"/>
                <a:cs typeface="Arial"/>
              </a:rPr>
              <a:t>Extended job </a:t>
            </a:r>
            <a:r>
              <a:rPr lang="en-US" sz="800" dirty="0" smtClean="0">
                <a:latin typeface="Arial"/>
                <a:cs typeface="Arial"/>
              </a:rPr>
              <a:t>discovery and job monitoring </a:t>
            </a:r>
            <a:r>
              <a:rPr lang="en-US" sz="800" dirty="0">
                <a:latin typeface="Arial"/>
                <a:cs typeface="Arial"/>
              </a:rPr>
              <a:t>process </a:t>
            </a:r>
            <a:r>
              <a:rPr lang="en-US" sz="800" dirty="0" smtClean="0">
                <a:latin typeface="Arial"/>
                <a:cs typeface="Arial"/>
              </a:rPr>
              <a:t>for general file system. 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>
                <a:latin typeface="Arial"/>
                <a:cs typeface="Arial"/>
              </a:rPr>
              <a:t>Template: </a:t>
            </a:r>
            <a:r>
              <a:rPr lang="en-US" sz="800" dirty="0">
                <a:latin typeface="Arial"/>
                <a:cs typeface="Arial"/>
              </a:rPr>
              <a:t>Enabled template support for job configuration</a:t>
            </a:r>
            <a:r>
              <a:rPr lang="en-US" sz="800" dirty="0" smtClean="0">
                <a:latin typeface="Arial"/>
                <a:cs typeface="Arial"/>
              </a:rPr>
              <a:t>.</a:t>
            </a:r>
            <a:endParaRPr lang="en-US" sz="800" b="1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latin typeface="Arial"/>
                <a:cs typeface="Arial"/>
              </a:rPr>
              <a:t>Compatibility</a:t>
            </a:r>
            <a:r>
              <a:rPr lang="en-US" sz="800" b="1" dirty="0" smtClean="0">
                <a:latin typeface="Arial"/>
                <a:cs typeface="Arial"/>
              </a:rPr>
              <a:t>*: </a:t>
            </a:r>
            <a:r>
              <a:rPr lang="en-US" sz="800" dirty="0" smtClean="0">
                <a:latin typeface="Arial"/>
                <a:cs typeface="Arial"/>
              </a:rPr>
              <a:t>Adding job submission interface capabilities and the implementation</a:t>
            </a:r>
            <a:r>
              <a:rPr lang="en-US" sz="800" dirty="0" smtClean="0">
                <a:latin typeface="Arial"/>
                <a:cs typeface="Arial"/>
              </a:rPr>
              <a:t>.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800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8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973" y="3603851"/>
            <a:ext cx="395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</a:t>
            </a:r>
            <a:r>
              <a:rPr lang="en-US" sz="800" dirty="0" smtClean="0">
                <a:latin typeface="Arial"/>
                <a:cs typeface="Arial"/>
              </a:rPr>
              <a:t>ignificant refactoring is conducted for current code as illustrated above. </a:t>
            </a:r>
            <a:r>
              <a:rPr lang="en-US" sz="800" dirty="0">
                <a:latin typeface="Arial"/>
                <a:cs typeface="Arial"/>
              </a:rPr>
              <a:t>Specially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Job monitor that observes job configurations and the job scheduler lacked clean abstractions</a:t>
            </a:r>
            <a:r>
              <a:rPr lang="en-US" sz="800" dirty="0" smtClean="0">
                <a:latin typeface="Arial"/>
                <a:cs typeface="Arial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latin typeface="Arial"/>
                <a:cs typeface="Arial"/>
              </a:rPr>
              <a:t>New </a:t>
            </a:r>
            <a:r>
              <a:rPr lang="en-US" sz="800" dirty="0">
                <a:latin typeface="Arial"/>
                <a:cs typeface="Arial"/>
              </a:rPr>
              <a:t>constructs like </a:t>
            </a:r>
            <a:r>
              <a:rPr lang="en-US" sz="800" dirty="0" err="1" smtClean="0">
                <a:latin typeface="Courier New"/>
                <a:cs typeface="Courier New"/>
              </a:rPr>
              <a:t>JobSepcCatalog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dirty="0">
                <a:latin typeface="Arial"/>
                <a:cs typeface="Arial"/>
              </a:rPr>
              <a:t>and </a:t>
            </a:r>
            <a:r>
              <a:rPr lang="en-US" sz="800" dirty="0" err="1">
                <a:latin typeface="Courier New"/>
                <a:cs typeface="Courier New"/>
              </a:rPr>
              <a:t>JobSpecMonitor</a:t>
            </a:r>
            <a:r>
              <a:rPr lang="en-US" sz="800" dirty="0">
                <a:latin typeface="Arial"/>
                <a:cs typeface="Arial"/>
              </a:rPr>
              <a:t> added for extensibility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dirty="0" err="1">
                <a:latin typeface="Courier New"/>
                <a:cs typeface="Courier New"/>
              </a:rPr>
              <a:t>JobSepcCatalog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takes the responsibility of persisting </a:t>
            </a:r>
            <a:r>
              <a:rPr lang="en-US" sz="800" dirty="0" err="1" smtClean="0">
                <a:latin typeface="Courier New"/>
                <a:cs typeface="Courier New"/>
              </a:rPr>
              <a:t>JobSpec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and interact with </a:t>
            </a:r>
            <a:r>
              <a:rPr lang="en-US" sz="800" dirty="0" err="1" smtClean="0">
                <a:latin typeface="Courier New"/>
                <a:cs typeface="Courier New"/>
              </a:rPr>
              <a:t>JobSpecMonitor</a:t>
            </a:r>
            <a:r>
              <a:rPr lang="en-US" sz="800" dirty="0" smtClean="0">
                <a:latin typeface="Arial"/>
                <a:cs typeface="Arial"/>
              </a:rPr>
              <a:t>.</a:t>
            </a:r>
            <a:endParaRPr lang="en-US" sz="800" dirty="0" smtClean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04501" y="4496805"/>
            <a:ext cx="3875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Generality </a:t>
            </a:r>
            <a:r>
              <a:rPr lang="en-US" sz="800" dirty="0" smtClean="0">
                <a:latin typeface="Arial"/>
                <a:cs typeface="Arial"/>
              </a:rPr>
              <a:t>is </a:t>
            </a:r>
            <a:r>
              <a:rPr lang="en-US" sz="800" dirty="0" smtClean="0">
                <a:latin typeface="Arial"/>
                <a:cs typeface="Arial"/>
              </a:rPr>
              <a:t>emphasized by </a:t>
            </a:r>
            <a:r>
              <a:rPr lang="en-US" sz="800" dirty="0" smtClean="0">
                <a:latin typeface="Arial"/>
                <a:cs typeface="Arial"/>
              </a:rPr>
              <a:t>implementing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job </a:t>
            </a:r>
            <a:r>
              <a:rPr lang="en-US" sz="800" dirty="0" smtClean="0">
                <a:latin typeface="Arial"/>
                <a:cs typeface="Arial"/>
              </a:rPr>
              <a:t>discovery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to </a:t>
            </a:r>
            <a:r>
              <a:rPr lang="en-US" sz="800" dirty="0" smtClean="0">
                <a:latin typeface="Arial"/>
                <a:cs typeface="Arial"/>
              </a:rPr>
              <a:t>fit</a:t>
            </a:r>
            <a:r>
              <a:rPr lang="en-US" sz="800" dirty="0" smtClean="0">
                <a:latin typeface="Arial"/>
                <a:cs typeface="Arial"/>
              </a:rPr>
              <a:t> general file system. </a:t>
            </a:r>
            <a:r>
              <a:rPr lang="en-US" sz="800" dirty="0" smtClean="0">
                <a:latin typeface="Arial"/>
                <a:cs typeface="Arial"/>
              </a:rPr>
              <a:t>E.g., previously pre-set job configuration files need to settled on specific local file system path, </a:t>
            </a:r>
            <a:r>
              <a:rPr lang="en-US" sz="800" dirty="0">
                <a:latin typeface="Arial"/>
                <a:cs typeface="Arial"/>
              </a:rPr>
              <a:t>a</a:t>
            </a:r>
            <a:r>
              <a:rPr lang="en-US" sz="800" dirty="0" smtClean="0">
                <a:latin typeface="Arial"/>
                <a:cs typeface="Arial"/>
              </a:rPr>
              <a:t>s illustrated by the dashed line below. The current implementation enables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to self-discover the job configuration file’s change/deletion/creation on general file system through HDFS interface.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43624" y="4530673"/>
            <a:ext cx="240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Compatibility: </a:t>
            </a:r>
            <a:r>
              <a:rPr lang="en-US" sz="800" dirty="0" smtClean="0">
                <a:latin typeface="Arial"/>
                <a:cs typeface="Arial"/>
              </a:rPr>
              <a:t>Provide </a:t>
            </a:r>
            <a:r>
              <a:rPr lang="en-US" sz="800" dirty="0" smtClean="0">
                <a:latin typeface="Arial"/>
                <a:cs typeface="Arial"/>
              </a:rPr>
              <a:t>CLI </a:t>
            </a:r>
            <a:r>
              <a:rPr lang="en-US" sz="800" dirty="0">
                <a:latin typeface="Arial"/>
                <a:cs typeface="Arial"/>
              </a:rPr>
              <a:t>interface that will allow users to submit a </a:t>
            </a:r>
            <a:r>
              <a:rPr lang="en-US" sz="800" dirty="0" err="1">
                <a:latin typeface="Arial"/>
                <a:cs typeface="Arial"/>
              </a:rPr>
              <a:t>Gobblin</a:t>
            </a:r>
            <a:r>
              <a:rPr lang="en-US" sz="800" dirty="0">
                <a:latin typeface="Arial"/>
                <a:cs typeface="Arial"/>
              </a:rPr>
              <a:t> job through other mechanisms (e.g., REST, </a:t>
            </a:r>
            <a:r>
              <a:rPr lang="en-US" sz="800" dirty="0" err="1">
                <a:latin typeface="Arial"/>
                <a:cs typeface="Arial"/>
              </a:rPr>
              <a:t>Kafak</a:t>
            </a:r>
            <a:r>
              <a:rPr lang="en-US" sz="800" dirty="0">
                <a:latin typeface="Arial"/>
                <a:cs typeface="Arial"/>
              </a:rPr>
              <a:t>, </a:t>
            </a:r>
            <a:r>
              <a:rPr lang="en-US" sz="800" dirty="0" err="1">
                <a:latin typeface="Arial"/>
                <a:cs typeface="Arial"/>
              </a:rPr>
              <a:t>RabittMG</a:t>
            </a:r>
            <a:r>
              <a:rPr lang="en-US" sz="800" dirty="0">
                <a:latin typeface="Arial"/>
                <a:cs typeface="Arial"/>
              </a:rPr>
              <a:t> etc.) </a:t>
            </a:r>
            <a:endParaRPr lang="en-US" sz="800" dirty="0" smtClean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65128" y="5261279"/>
            <a:ext cx="243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can monitor, create and execute jobs dynamically taking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closer to continuous  execution semantics. E</a:t>
            </a:r>
            <a:r>
              <a:rPr lang="en-US" sz="800" dirty="0" smtClean="0">
                <a:latin typeface="Arial"/>
                <a:cs typeface="Arial"/>
              </a:rPr>
              <a:t>.g., when used in conjunction with </a:t>
            </a:r>
            <a:r>
              <a:rPr lang="en-US" sz="800" dirty="0" err="1" smtClean="0">
                <a:latin typeface="Arial"/>
                <a:cs typeface="Arial"/>
              </a:rPr>
              <a:t>distcp-ng</a:t>
            </a:r>
            <a:r>
              <a:rPr lang="en-US" sz="800" dirty="0" smtClean="0">
                <a:latin typeface="Arial"/>
                <a:cs typeface="Arial"/>
              </a:rPr>
              <a:t>, </a:t>
            </a:r>
            <a:r>
              <a:rPr lang="en-US" sz="800" dirty="0">
                <a:latin typeface="Arial"/>
                <a:cs typeface="Arial"/>
              </a:rPr>
              <a:t>topics can be replicated without being blocked on the slowest topics as was the case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endParaRPr lang="en-US" sz="800" dirty="0" smtClean="0">
              <a:latin typeface="Arial"/>
              <a:cs typeface="Arial"/>
            </a:endParaRPr>
          </a:p>
        </p:txBody>
      </p:sp>
      <p:sp>
        <p:nvSpPr>
          <p:cNvPr id="65" name="Round Same Side Corner Rectangle 64"/>
          <p:cNvSpPr/>
          <p:nvPr/>
        </p:nvSpPr>
        <p:spPr>
          <a:xfrm>
            <a:off x="6600409" y="2963746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Incomplete work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43624" y="830819"/>
            <a:ext cx="240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Template </a:t>
            </a:r>
            <a:r>
              <a:rPr lang="en-US" sz="800" dirty="0" smtClean="0">
                <a:latin typeface="Arial"/>
                <a:cs typeface="Arial"/>
              </a:rPr>
              <a:t>enables user to reduce repetitive efforts on writing configuration files, as a amount of attributes included in the same data source are similar. Users </a:t>
            </a:r>
            <a:r>
              <a:rPr lang="en-US" sz="800" dirty="0" smtClean="0">
                <a:latin typeface="Arial"/>
                <a:cs typeface="Arial"/>
              </a:rPr>
              <a:t>also </a:t>
            </a:r>
            <a:r>
              <a:rPr lang="en-US" sz="800" dirty="0" smtClean="0">
                <a:latin typeface="Arial"/>
                <a:cs typeface="Arial"/>
              </a:rPr>
              <a:t>retrieve and fill in attributes not included but necessary for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, through interacting with </a:t>
            </a:r>
            <a:r>
              <a:rPr lang="en-US" sz="800" dirty="0" err="1" smtClean="0">
                <a:latin typeface="Arial"/>
                <a:cs typeface="Arial"/>
              </a:rPr>
              <a:t>JobTemplate</a:t>
            </a:r>
            <a:r>
              <a:rPr lang="en-US" sz="800" dirty="0" smtClean="0">
                <a:latin typeface="Arial"/>
                <a:cs typeface="Arial"/>
              </a:rPr>
              <a:t> interface.</a:t>
            </a:r>
            <a:endParaRPr lang="en-US" sz="800" dirty="0" smtClean="0">
              <a:latin typeface="Arial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587672" y="1640457"/>
            <a:ext cx="2284351" cy="1153402"/>
            <a:chOff x="4412198" y="4488884"/>
            <a:chExt cx="2308674" cy="1405469"/>
          </a:xfrm>
        </p:grpSpPr>
        <p:sp>
          <p:nvSpPr>
            <p:cNvPr id="99" name="Can 98"/>
            <p:cNvSpPr/>
            <p:nvPr/>
          </p:nvSpPr>
          <p:spPr>
            <a:xfrm>
              <a:off x="4412198" y="4947242"/>
              <a:ext cx="618066" cy="49919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Template Resource 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57265" y="4626764"/>
              <a:ext cx="550332" cy="287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Distcp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type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57265" y="4985128"/>
              <a:ext cx="550332" cy="287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Kafka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type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174416" y="5615834"/>
              <a:ext cx="550333" cy="278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Basic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template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03" name="Straight Arrow Connector 102"/>
            <p:cNvCxnSpPr>
              <a:stCxn id="99" idx="1"/>
            </p:cNvCxnSpPr>
            <p:nvPr/>
          </p:nvCxnSpPr>
          <p:spPr>
            <a:xfrm flipV="1">
              <a:off x="4721231" y="4825065"/>
              <a:ext cx="436034" cy="122178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030264" y="5167453"/>
              <a:ext cx="127001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3"/>
              <a:endCxn id="102" idx="1"/>
            </p:cNvCxnSpPr>
            <p:nvPr/>
          </p:nvCxnSpPr>
          <p:spPr>
            <a:xfrm>
              <a:off x="4721231" y="5446439"/>
              <a:ext cx="453186" cy="308656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5965816" y="5138478"/>
              <a:ext cx="755056" cy="588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JobTemplate</a:t>
              </a:r>
              <a:endParaRPr lang="en-US" sz="700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Interface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07" name="Straight Arrow Connector 106"/>
            <p:cNvCxnSpPr>
              <a:stCxn id="100" idx="3"/>
              <a:endCxn id="106" idx="1"/>
            </p:cNvCxnSpPr>
            <p:nvPr/>
          </p:nvCxnSpPr>
          <p:spPr>
            <a:xfrm>
              <a:off x="5707597" y="4770697"/>
              <a:ext cx="258219" cy="661968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1" idx="3"/>
              <a:endCxn id="106" idx="1"/>
            </p:cNvCxnSpPr>
            <p:nvPr/>
          </p:nvCxnSpPr>
          <p:spPr>
            <a:xfrm>
              <a:off x="5707597" y="5129061"/>
              <a:ext cx="258219" cy="303604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2" idx="3"/>
              <a:endCxn id="106" idx="1"/>
            </p:cNvCxnSpPr>
            <p:nvPr/>
          </p:nvCxnSpPr>
          <p:spPr>
            <a:xfrm flipV="1">
              <a:off x="5724749" y="5432665"/>
              <a:ext cx="241067" cy="322429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74416" y="5246502"/>
              <a:ext cx="71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046721" y="4488884"/>
              <a:ext cx="598236" cy="2837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User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2" name="Left-Right Arrow 111"/>
            <p:cNvSpPr/>
            <p:nvPr/>
          </p:nvSpPr>
          <p:spPr>
            <a:xfrm rot="16200000">
              <a:off x="6205958" y="4859089"/>
              <a:ext cx="273997" cy="166492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433" y="1127126"/>
            <a:ext cx="3314700" cy="2462830"/>
          </a:xfrm>
          <a:prstGeom prst="rect">
            <a:avLst/>
          </a:prstGeom>
        </p:spPr>
      </p:pic>
      <p:sp>
        <p:nvSpPr>
          <p:cNvPr id="117" name="Round Same Side Corner Rectangle 116"/>
          <p:cNvSpPr/>
          <p:nvPr/>
        </p:nvSpPr>
        <p:spPr>
          <a:xfrm>
            <a:off x="166466" y="2458999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Motivation</a:t>
            </a:r>
            <a:endParaRPr lang="en-US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2507" y="2662044"/>
            <a:ext cx="23651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Current </a:t>
            </a:r>
            <a:r>
              <a:rPr lang="en-US" sz="800" dirty="0" err="1">
                <a:latin typeface="Arial"/>
                <a:cs typeface="Arial"/>
              </a:rPr>
              <a:t>Gobblin</a:t>
            </a:r>
            <a:r>
              <a:rPr lang="en-US" sz="800" dirty="0">
                <a:latin typeface="Arial"/>
                <a:cs typeface="Arial"/>
              </a:rPr>
              <a:t> has </a:t>
            </a:r>
            <a:r>
              <a:rPr lang="en-US" sz="800" dirty="0" smtClean="0">
                <a:latin typeface="Arial"/>
                <a:cs typeface="Arial"/>
              </a:rPr>
              <a:t>limitations on:</a:t>
            </a:r>
          </a:p>
          <a:p>
            <a:endParaRPr lang="en-US" sz="8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latin typeface="Arial"/>
                <a:cs typeface="Arial"/>
              </a:rPr>
              <a:t>Lack of </a:t>
            </a:r>
            <a:r>
              <a:rPr lang="en-US" sz="800" dirty="0">
                <a:latin typeface="Arial"/>
                <a:cs typeface="Arial"/>
              </a:rPr>
              <a:t>template support for job configuration, result in much repetitive efforts for users.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Lack of ability to dynamically allocate tasks in stand alone mode to simulate continuous execution.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Lack of intuitive User Interface for submitting new configurations</a:t>
            </a:r>
            <a:r>
              <a:rPr lang="en-US" sz="800" dirty="0" smtClean="0">
                <a:latin typeface="Arial"/>
                <a:cs typeface="Arial"/>
              </a:rPr>
              <a:t>.</a:t>
            </a: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800" dirty="0" smtClean="0">
                <a:latin typeface="Arial"/>
                <a:cs typeface="Arial"/>
              </a:rPr>
              <a:t>It is necessary to improve these limitation to make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react more faster and dynamic.</a:t>
            </a:r>
            <a:endParaRPr lang="en-US" sz="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60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4478867" y="1620903"/>
            <a:ext cx="2106195" cy="1653637"/>
            <a:chOff x="2222461" y="1696804"/>
            <a:chExt cx="2106195" cy="1653637"/>
          </a:xfrm>
        </p:grpSpPr>
        <p:sp>
          <p:nvSpPr>
            <p:cNvPr id="2" name="Rectangle 1"/>
            <p:cNvSpPr/>
            <p:nvPr/>
          </p:nvSpPr>
          <p:spPr>
            <a:xfrm>
              <a:off x="2315594" y="1696804"/>
              <a:ext cx="516467" cy="31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CLI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5595" y="2254956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REST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15594" y="2734733"/>
              <a:ext cx="651933" cy="482598"/>
              <a:chOff x="2413000" y="2734733"/>
              <a:chExt cx="651933" cy="4825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Kafka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2" idx="2"/>
              <a:endCxn id="6" idx="0"/>
            </p:cNvCxnSpPr>
            <p:nvPr/>
          </p:nvCxnSpPr>
          <p:spPr>
            <a:xfrm>
              <a:off x="2573828" y="2012892"/>
              <a:ext cx="67733" cy="24206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22461" y="2174524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4742" y="2174524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Monitor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6" idx="3"/>
              <a:endCxn id="17" idx="1"/>
            </p:cNvCxnSpPr>
            <p:nvPr/>
          </p:nvCxnSpPr>
          <p:spPr>
            <a:xfrm flipV="1">
              <a:off x="2967527" y="2309712"/>
              <a:ext cx="257215" cy="6772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782940" y="2177347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Catalog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Curved Connector 35"/>
            <p:cNvCxnSpPr>
              <a:stCxn id="17" idx="0"/>
              <a:endCxn id="27" idx="0"/>
            </p:cNvCxnSpPr>
            <p:nvPr/>
          </p:nvCxnSpPr>
          <p:spPr>
            <a:xfrm rot="16200000" flipH="1">
              <a:off x="3768907" y="1890457"/>
              <a:ext cx="2823" cy="570957"/>
            </a:xfrm>
            <a:prstGeom prst="curvedConnector3">
              <a:avLst>
                <a:gd name="adj1" fmla="val -809776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33778" y="2486137"/>
              <a:ext cx="922020" cy="864304"/>
              <a:chOff x="3497540" y="2599915"/>
              <a:chExt cx="922020" cy="864304"/>
            </a:xfrm>
          </p:grpSpPr>
          <p:pic>
            <p:nvPicPr>
              <p:cNvPr id="18" name="Picture 17" descr="Gobblin-logo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/>
                  <a:t>Gobblin</a:t>
                </a:r>
                <a:r>
                  <a:rPr lang="en-US" sz="800" dirty="0" smtClean="0"/>
                  <a:t> Instance driver</a:t>
                </a:r>
                <a:endParaRPr lang="en-US" sz="800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3744940" y="2444899"/>
              <a:ext cx="121290" cy="346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" idx="3"/>
              <a:endCxn id="17" idx="1"/>
            </p:cNvCxnSpPr>
            <p:nvPr/>
          </p:nvCxnSpPr>
          <p:spPr>
            <a:xfrm flipV="1">
              <a:off x="2967527" y="2309712"/>
              <a:ext cx="257215" cy="5300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" idx="3"/>
              <a:endCxn id="17" idx="1"/>
            </p:cNvCxnSpPr>
            <p:nvPr/>
          </p:nvCxnSpPr>
          <p:spPr>
            <a:xfrm flipV="1">
              <a:off x="2967527" y="2309712"/>
              <a:ext cx="257215" cy="7856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843141" y="3662421"/>
            <a:ext cx="2106195" cy="1653637"/>
            <a:chOff x="4055797" y="3662421"/>
            <a:chExt cx="2106195" cy="1653637"/>
          </a:xfrm>
        </p:grpSpPr>
        <p:sp>
          <p:nvSpPr>
            <p:cNvPr id="115" name="Rectangle 114"/>
            <p:cNvSpPr/>
            <p:nvPr/>
          </p:nvSpPr>
          <p:spPr>
            <a:xfrm>
              <a:off x="4148930" y="3662421"/>
              <a:ext cx="516467" cy="31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CLI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48931" y="4220573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REST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148930" y="4700350"/>
              <a:ext cx="651933" cy="482598"/>
              <a:chOff x="2413000" y="2734733"/>
              <a:chExt cx="651933" cy="48259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Kafka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>
              <a:stCxn id="115" idx="2"/>
              <a:endCxn id="116" idx="0"/>
            </p:cNvCxnSpPr>
            <p:nvPr/>
          </p:nvCxnSpPr>
          <p:spPr>
            <a:xfrm>
              <a:off x="4407164" y="3978509"/>
              <a:ext cx="67733" cy="24206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4055797" y="4140141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58078" y="4140141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Monitor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16" idx="3"/>
              <a:endCxn id="120" idx="1"/>
            </p:cNvCxnSpPr>
            <p:nvPr/>
          </p:nvCxnSpPr>
          <p:spPr>
            <a:xfrm flipV="1">
              <a:off x="4800863" y="4275329"/>
              <a:ext cx="257215" cy="6772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5616276" y="4142964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Catalog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123" name="Curved Connector 122"/>
            <p:cNvCxnSpPr>
              <a:stCxn id="120" idx="0"/>
              <a:endCxn id="122" idx="0"/>
            </p:cNvCxnSpPr>
            <p:nvPr/>
          </p:nvCxnSpPr>
          <p:spPr>
            <a:xfrm rot="16200000" flipH="1">
              <a:off x="5602243" y="3856074"/>
              <a:ext cx="2823" cy="570957"/>
            </a:xfrm>
            <a:prstGeom prst="curvedConnector3">
              <a:avLst>
                <a:gd name="adj1" fmla="val -8097768"/>
              </a:avLst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4967114" y="4451754"/>
              <a:ext cx="922020" cy="864304"/>
              <a:chOff x="3497540" y="2599915"/>
              <a:chExt cx="922020" cy="864304"/>
            </a:xfrm>
          </p:grpSpPr>
          <p:pic>
            <p:nvPicPr>
              <p:cNvPr id="128" name="Picture 127" descr="Gobblin-logo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/>
                  <a:t>Gobblin</a:t>
                </a:r>
                <a:r>
                  <a:rPr lang="en-US" sz="800" dirty="0" smtClean="0"/>
                  <a:t> Instance driver</a:t>
                </a:r>
                <a:endParaRPr lang="en-US" sz="8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 flipH="1">
              <a:off x="5578276" y="4410516"/>
              <a:ext cx="121290" cy="34655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30" idx="3"/>
              <a:endCxn id="120" idx="1"/>
            </p:cNvCxnSpPr>
            <p:nvPr/>
          </p:nvCxnSpPr>
          <p:spPr>
            <a:xfrm flipV="1">
              <a:off x="4800863" y="4275329"/>
              <a:ext cx="257215" cy="53000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1" idx="3"/>
              <a:endCxn id="120" idx="1"/>
            </p:cNvCxnSpPr>
            <p:nvPr/>
          </p:nvCxnSpPr>
          <p:spPr>
            <a:xfrm flipV="1">
              <a:off x="4800863" y="4275329"/>
              <a:ext cx="257215" cy="785699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352303" y="4488884"/>
            <a:ext cx="2308674" cy="1405469"/>
            <a:chOff x="4412198" y="4488884"/>
            <a:chExt cx="2308674" cy="1405469"/>
          </a:xfrm>
        </p:grpSpPr>
        <p:sp>
          <p:nvSpPr>
            <p:cNvPr id="3" name="Can 2"/>
            <p:cNvSpPr/>
            <p:nvPr/>
          </p:nvSpPr>
          <p:spPr>
            <a:xfrm>
              <a:off x="4412198" y="4892875"/>
              <a:ext cx="618066" cy="49919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Template Resource 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57265" y="4626764"/>
              <a:ext cx="550332" cy="287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Distcp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type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57265" y="4985128"/>
              <a:ext cx="550332" cy="287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Kafka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type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4416" y="5615834"/>
              <a:ext cx="550333" cy="278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Basic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/>
                  <a:cs typeface="Arial"/>
                </a:rPr>
                <a:t>template</a:t>
              </a:r>
              <a:endParaRPr lang="en-US" sz="7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>
              <a:stCxn id="3" idx="1"/>
            </p:cNvCxnSpPr>
            <p:nvPr/>
          </p:nvCxnSpPr>
          <p:spPr>
            <a:xfrm flipV="1">
              <a:off x="4721231" y="4770697"/>
              <a:ext cx="436034" cy="122178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30264" y="5167453"/>
              <a:ext cx="127001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" idx="3"/>
              <a:endCxn id="45" idx="1"/>
            </p:cNvCxnSpPr>
            <p:nvPr/>
          </p:nvCxnSpPr>
          <p:spPr>
            <a:xfrm>
              <a:off x="4721231" y="5392071"/>
              <a:ext cx="453185" cy="363023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965816" y="5138478"/>
              <a:ext cx="755056" cy="588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JobTemplate</a:t>
              </a:r>
              <a:endParaRPr lang="en-US" sz="800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Interface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54" name="Straight Arrow Connector 53"/>
            <p:cNvCxnSpPr>
              <a:stCxn id="12" idx="3"/>
              <a:endCxn id="53" idx="1"/>
            </p:cNvCxnSpPr>
            <p:nvPr/>
          </p:nvCxnSpPr>
          <p:spPr>
            <a:xfrm>
              <a:off x="5707597" y="4770697"/>
              <a:ext cx="258219" cy="661968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3"/>
              <a:endCxn id="53" idx="1"/>
            </p:cNvCxnSpPr>
            <p:nvPr/>
          </p:nvCxnSpPr>
          <p:spPr>
            <a:xfrm>
              <a:off x="5707597" y="5129061"/>
              <a:ext cx="258219" cy="303604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3"/>
              <a:endCxn id="53" idx="1"/>
            </p:cNvCxnSpPr>
            <p:nvPr/>
          </p:nvCxnSpPr>
          <p:spPr>
            <a:xfrm flipV="1">
              <a:off x="5724749" y="5432665"/>
              <a:ext cx="241067" cy="322429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4416" y="5246502"/>
              <a:ext cx="71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046721" y="4488884"/>
              <a:ext cx="598236" cy="2837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User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Left-Right Arrow 55"/>
            <p:cNvSpPr/>
            <p:nvPr/>
          </p:nvSpPr>
          <p:spPr>
            <a:xfrm rot="16200000">
              <a:off x="6205958" y="4859089"/>
              <a:ext cx="273997" cy="166492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25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933" y="41881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catalog Illustration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295400" y="1438841"/>
            <a:ext cx="4914900" cy="1875933"/>
            <a:chOff x="1295400" y="1438841"/>
            <a:chExt cx="4914900" cy="1875933"/>
          </a:xfrm>
        </p:grpSpPr>
        <p:cxnSp>
          <p:nvCxnSpPr>
            <p:cNvPr id="11" name="Straight Arrow Connector 10"/>
            <p:cNvCxnSpPr>
              <a:stCxn id="12" idx="2"/>
            </p:cNvCxnSpPr>
            <p:nvPr/>
          </p:nvCxnSpPr>
          <p:spPr>
            <a:xfrm>
              <a:off x="2686051" y="1828308"/>
              <a:ext cx="482600" cy="593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3" idx="3"/>
            </p:cNvCxnSpPr>
            <p:nvPr/>
          </p:nvCxnSpPr>
          <p:spPr>
            <a:xfrm>
              <a:off x="2116667" y="2023042"/>
              <a:ext cx="1051984" cy="398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3"/>
            </p:cNvCxnSpPr>
            <p:nvPr/>
          </p:nvCxnSpPr>
          <p:spPr>
            <a:xfrm flipV="1">
              <a:off x="2116667" y="2422032"/>
              <a:ext cx="1051984" cy="2985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3" idx="0"/>
            </p:cNvCxnSpPr>
            <p:nvPr/>
          </p:nvCxnSpPr>
          <p:spPr>
            <a:xfrm flipV="1">
              <a:off x="2686051" y="2422032"/>
              <a:ext cx="482600" cy="503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4859867" y="2000745"/>
              <a:ext cx="1350433" cy="84257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357DDA"/>
                  </a:solidFill>
                  <a:latin typeface="Arial"/>
                  <a:cs typeface="Arial"/>
                </a:rPr>
                <a:t>Job Catalog</a:t>
              </a:r>
              <a:endParaRPr lang="en-US" sz="1000" b="1" dirty="0">
                <a:solidFill>
                  <a:srgbClr val="357DDA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Curved Connector 27"/>
            <p:cNvCxnSpPr>
              <a:stCxn id="12" idx="0"/>
              <a:endCxn id="22" idx="0"/>
            </p:cNvCxnSpPr>
            <p:nvPr/>
          </p:nvCxnSpPr>
          <p:spPr>
            <a:xfrm rot="16200000" flipH="1">
              <a:off x="3829615" y="295277"/>
              <a:ext cx="561904" cy="2849033"/>
            </a:xfrm>
            <a:prstGeom prst="curvedConnector3">
              <a:avLst>
                <a:gd name="adj1" fmla="val -40683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7" idx="3"/>
              <a:endCxn id="22" idx="1"/>
            </p:cNvCxnSpPr>
            <p:nvPr/>
          </p:nvCxnSpPr>
          <p:spPr>
            <a:xfrm>
              <a:off x="4519083" y="2422032"/>
              <a:ext cx="340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75417" y="1438841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Local FS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828308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2525892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S3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5417" y="2925307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SFTP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66534" y="2060119"/>
              <a:ext cx="1352549" cy="7238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Hadoop</a:t>
              </a:r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 FS interface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22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55133" y="880532"/>
            <a:ext cx="897467" cy="2736935"/>
            <a:chOff x="855133" y="880532"/>
            <a:chExt cx="897467" cy="2736935"/>
          </a:xfrm>
        </p:grpSpPr>
        <p:sp>
          <p:nvSpPr>
            <p:cNvPr id="4" name="Rectangle 3"/>
            <p:cNvSpPr/>
            <p:nvPr/>
          </p:nvSpPr>
          <p:spPr>
            <a:xfrm>
              <a:off x="855133" y="880532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Get work units from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Source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133" y="1378517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5133" y="1892663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Engine running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133" y="2345303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5133" y="2784819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Publisher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77515" y="3324991"/>
              <a:ext cx="669637" cy="292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1303867" y="1167648"/>
              <a:ext cx="0" cy="2108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1303867" y="1665633"/>
              <a:ext cx="0" cy="22703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8" idx="0"/>
            </p:cNvCxnSpPr>
            <p:nvPr/>
          </p:nvCxnSpPr>
          <p:spPr>
            <a:xfrm>
              <a:off x="1303867" y="2179779"/>
              <a:ext cx="0" cy="16552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9" idx="0"/>
            </p:cNvCxnSpPr>
            <p:nvPr/>
          </p:nvCxnSpPr>
          <p:spPr>
            <a:xfrm>
              <a:off x="1303867" y="2632419"/>
              <a:ext cx="0" cy="1524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10" idx="0"/>
            </p:cNvCxnSpPr>
            <p:nvPr/>
          </p:nvCxnSpPr>
          <p:spPr>
            <a:xfrm>
              <a:off x="1303867" y="3071935"/>
              <a:ext cx="8467" cy="2530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681</Words>
  <Application>Microsoft Macintosh PowerPoint</Application>
  <PresentationFormat>Custom</PresentationFormat>
  <Paragraphs>111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Linkedin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Sun</dc:creator>
  <cp:lastModifiedBy>Lei Sun</cp:lastModifiedBy>
  <cp:revision>241</cp:revision>
  <dcterms:created xsi:type="dcterms:W3CDTF">2016-07-19T06:41:18Z</dcterms:created>
  <dcterms:modified xsi:type="dcterms:W3CDTF">2016-07-26T21:34:15Z</dcterms:modified>
</cp:coreProperties>
</file>