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40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ster" id="{27ABFDEE-ABFE-2B4D-9CE4-A7815547054B}">
          <p14:sldIdLst>
            <p14:sldId id="256"/>
          </p14:sldIdLst>
        </p14:section>
        <p14:section name="Components" id="{0F069228-3486-094C-A873-85940EEFA48D}">
          <p14:sldIdLst>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308"/>
    <a:srgbClr val="0A5287"/>
    <a:srgbClr val="3A68A5"/>
    <a:srgbClr val="C97B3B"/>
    <a:srgbClr val="357D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84" autoAdjust="0"/>
    <p:restoredTop sz="85896" autoAdjust="0"/>
  </p:normalViewPr>
  <p:slideViewPr>
    <p:cSldViewPr snapToGrid="0" snapToObjects="1">
      <p:cViewPr>
        <p:scale>
          <a:sx n="150" d="100"/>
          <a:sy n="150" d="100"/>
        </p:scale>
        <p:origin x="-104" y="432"/>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6FEBA-0C91-D742-AE8D-FA4BCD036ECE}" type="datetimeFigureOut">
              <a:rPr lang="en-US" smtClean="0"/>
              <a:t>7/20/16</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EC8E0-053E-F74F-BF70-E1459DEC0717}" type="slidenum">
              <a:rPr lang="en-US" smtClean="0"/>
              <a:t>‹#›</a:t>
            </a:fld>
            <a:endParaRPr lang="en-US"/>
          </a:p>
        </p:txBody>
      </p:sp>
    </p:spTree>
    <p:extLst>
      <p:ext uri="{BB962C8B-B14F-4D97-AF65-F5344CB8AC3E}">
        <p14:creationId xmlns:p14="http://schemas.microsoft.com/office/powerpoint/2010/main" val="479473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r>
              <a:rPr lang="en-US" dirty="0" smtClean="0"/>
              <a:t>One target: </a:t>
            </a:r>
          </a:p>
          <a:p>
            <a:r>
              <a:rPr lang="en-US" dirty="0" smtClean="0"/>
              <a:t>1. Modularity of job launcher,</a:t>
            </a:r>
            <a:r>
              <a:rPr lang="en-US" baseline="0" dirty="0" smtClean="0"/>
              <a:t> refactoring current running engine. </a:t>
            </a:r>
            <a:endParaRPr lang="en-US" dirty="0" smtClean="0"/>
          </a:p>
          <a:p>
            <a:r>
              <a:rPr lang="en-US" dirty="0" smtClean="0"/>
              <a:t>Two highlighted features added : </a:t>
            </a:r>
          </a:p>
          <a:p>
            <a:pPr marL="228600" indent="-228600">
              <a:buAutoNum type="arabicPeriod"/>
            </a:pPr>
            <a:r>
              <a:rPr lang="en-US" dirty="0" smtClean="0"/>
              <a:t>Job</a:t>
            </a:r>
            <a:r>
              <a:rPr lang="en-US" baseline="0" dirty="0" smtClean="0"/>
              <a:t> catalog: pull file discovery on general file system and monitor. </a:t>
            </a:r>
          </a:p>
          <a:p>
            <a:pPr marL="228600" indent="-228600">
              <a:buAutoNum type="arabicPeriod"/>
            </a:pPr>
            <a:r>
              <a:rPr lang="en-US" baseline="0" dirty="0" smtClean="0"/>
              <a:t>Adding job submission interface capabilities and implementation. (Already finished Azkaban, CLI to-do) </a:t>
            </a: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0" indent="0">
              <a:buNone/>
            </a:pPr>
            <a:r>
              <a:rPr lang="en-US" baseline="0" dirty="0" smtClean="0"/>
              <a:t>The central picture I steal it from </a:t>
            </a:r>
            <a:r>
              <a:rPr lang="en-US" baseline="0" dirty="0" err="1" smtClean="0"/>
              <a:t>Issac’s</a:t>
            </a:r>
            <a:r>
              <a:rPr lang="en-US" baseline="0" dirty="0" smtClean="0"/>
              <a:t> documents directly and it it already a vector figure. Will rewrite this if necessary before printing to make it consistent with other figures.  </a:t>
            </a:r>
          </a:p>
          <a:p>
            <a:pPr marL="0" indent="0">
              <a:buNone/>
            </a:pPr>
            <a:r>
              <a:rPr lang="en-US" baseline="0" dirty="0" smtClean="0"/>
              <a:t>The font-size mentioned by </a:t>
            </a:r>
            <a:r>
              <a:rPr lang="en-US" baseline="0" dirty="0" err="1" smtClean="0"/>
              <a:t>Pradhan</a:t>
            </a:r>
            <a:r>
              <a:rPr lang="en-US" baseline="0" dirty="0" smtClean="0"/>
              <a:t> seems too big in this setting. </a:t>
            </a:r>
            <a:endParaRPr lang="en-US" baseline="0" dirty="0" smtClean="0"/>
          </a:p>
          <a:p>
            <a:pPr marL="228600" indent="-228600">
              <a:buAutoNum type="arabicPeriod"/>
            </a:pPr>
            <a:endParaRPr lang="en-US" baseline="0" dirty="0" smtClean="0"/>
          </a:p>
          <a:p>
            <a:pPr marL="0" indent="0">
              <a:buNone/>
            </a:pPr>
            <a:endParaRPr lang="en-US" baseline="0" dirty="0" smtClean="0"/>
          </a:p>
          <a:p>
            <a:pPr marL="0" indent="0">
              <a:buNone/>
            </a:pPr>
            <a:r>
              <a:rPr lang="en-US" baseline="0" dirty="0" smtClean="0"/>
              <a:t>Ask questions about high level idea previously existed which are to be changed to </a:t>
            </a:r>
            <a:r>
              <a:rPr lang="en-US" baseline="0" dirty="0" err="1" smtClean="0"/>
              <a:t>Chevdar</a:t>
            </a:r>
            <a:r>
              <a:rPr lang="en-US" baseline="0" dirty="0" smtClean="0"/>
              <a:t>.</a:t>
            </a:r>
          </a:p>
          <a:p>
            <a:pPr marL="0" indent="0">
              <a:buNone/>
            </a:pPr>
            <a:r>
              <a:rPr lang="en-US" baseline="0" dirty="0" smtClean="0"/>
              <a:t>Evaluation: How to **show** that is react faster ? </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5EEC8E0-053E-F74F-BF70-E1459DEC0717}" type="slidenum">
              <a:rPr lang="en-US" smtClean="0"/>
              <a:t>1</a:t>
            </a:fld>
            <a:endParaRPr lang="en-US"/>
          </a:p>
        </p:txBody>
      </p:sp>
    </p:spTree>
    <p:extLst>
      <p:ext uri="{BB962C8B-B14F-4D97-AF65-F5344CB8AC3E}">
        <p14:creationId xmlns:p14="http://schemas.microsoft.com/office/powerpoint/2010/main" val="274450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EEC8E0-053E-F74F-BF70-E1459DEC0717}" type="slidenum">
              <a:rPr lang="en-US" smtClean="0"/>
              <a:t>2</a:t>
            </a:fld>
            <a:endParaRPr lang="en-US"/>
          </a:p>
        </p:txBody>
      </p:sp>
    </p:spTree>
    <p:extLst>
      <p:ext uri="{BB962C8B-B14F-4D97-AF65-F5344CB8AC3E}">
        <p14:creationId xmlns:p14="http://schemas.microsoft.com/office/powerpoint/2010/main" val="252184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discuss : How to connect this part to the whole other</a:t>
            </a:r>
            <a:r>
              <a:rPr lang="en-US" baseline="0" dirty="0" smtClean="0"/>
              <a:t> things ? </a:t>
            </a:r>
            <a:endParaRPr lang="en-US" dirty="0"/>
          </a:p>
        </p:txBody>
      </p:sp>
      <p:sp>
        <p:nvSpPr>
          <p:cNvPr id="4" name="Slide Number Placeholder 3"/>
          <p:cNvSpPr>
            <a:spLocks noGrp="1"/>
          </p:cNvSpPr>
          <p:nvPr>
            <p:ph type="sldNum" sz="quarter" idx="10"/>
          </p:nvPr>
        </p:nvSpPr>
        <p:spPr/>
        <p:txBody>
          <a:bodyPr/>
          <a:lstStyle/>
          <a:p>
            <a:fld id="{15EEC8E0-053E-F74F-BF70-E1459DEC0717}" type="slidenum">
              <a:rPr lang="en-US" smtClean="0"/>
              <a:t>3</a:t>
            </a:fld>
            <a:endParaRPr lang="en-US"/>
          </a:p>
        </p:txBody>
      </p:sp>
    </p:spTree>
    <p:extLst>
      <p:ext uri="{BB962C8B-B14F-4D97-AF65-F5344CB8AC3E}">
        <p14:creationId xmlns:p14="http://schemas.microsoft.com/office/powerpoint/2010/main" val="291005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8397"/>
            <a:ext cx="7772400" cy="1372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627120"/>
            <a:ext cx="6400800" cy="16357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CAD416-3797-D040-BA1A-6C93A3D369E6}"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228087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AD416-3797-D040-BA1A-6C93A3D369E6}"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202750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6329"/>
            <a:ext cx="2057400" cy="54614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56329"/>
            <a:ext cx="6019800" cy="54614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AD416-3797-D040-BA1A-6C93A3D369E6}"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42849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CAD416-3797-D040-BA1A-6C93A3D369E6}"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46308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13107"/>
            <a:ext cx="7772400" cy="127127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712932"/>
            <a:ext cx="7772400" cy="1400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CAD416-3797-D040-BA1A-6C93A3D369E6}" type="datetimeFigureOut">
              <a:rPr lang="en-US" smtClean="0"/>
              <a:t>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135191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3521"/>
            <a:ext cx="4038600" cy="42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3521"/>
            <a:ext cx="4038600" cy="42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CAD416-3797-D040-BA1A-6C93A3D369E6}" type="datetimeFigureOut">
              <a:rPr lang="en-US" smtClean="0"/>
              <a:t>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319159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432772"/>
            <a:ext cx="4040188" cy="5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9883"/>
            <a:ext cx="4040188"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32772"/>
            <a:ext cx="4041775" cy="5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29883"/>
            <a:ext cx="4041775" cy="36878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CAD416-3797-D040-BA1A-6C93A3D369E6}" type="datetimeFigureOut">
              <a:rPr lang="en-US" smtClean="0"/>
              <a:t>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213758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CAD416-3797-D040-BA1A-6C93A3D369E6}" type="datetimeFigureOut">
              <a:rPr lang="en-US" smtClean="0"/>
              <a:t>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187163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CAD416-3797-D040-BA1A-6C93A3D369E6}" type="datetimeFigureOut">
              <a:rPr lang="en-US" smtClean="0"/>
              <a:t>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89811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54847"/>
            <a:ext cx="3008313" cy="108458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54847"/>
            <a:ext cx="5111750" cy="54629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339427"/>
            <a:ext cx="3008313" cy="43783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AD416-3797-D040-BA1A-6C93A3D369E6}" type="datetimeFigureOut">
              <a:rPr lang="en-US" smtClean="0"/>
              <a:t>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2316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80560"/>
            <a:ext cx="5486400" cy="52895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71923"/>
            <a:ext cx="5486400" cy="3840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009515"/>
            <a:ext cx="5486400" cy="7512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CAD416-3797-D040-BA1A-6C93A3D369E6}" type="datetimeFigureOut">
              <a:rPr lang="en-US" smtClean="0"/>
              <a:t>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6C42E-B777-EA40-BEE8-D72518C95597}" type="slidenum">
              <a:rPr lang="en-US" smtClean="0"/>
              <a:t>‹#›</a:t>
            </a:fld>
            <a:endParaRPr lang="en-US"/>
          </a:p>
        </p:txBody>
      </p:sp>
    </p:spTree>
    <p:extLst>
      <p:ext uri="{BB962C8B-B14F-4D97-AF65-F5344CB8AC3E}">
        <p14:creationId xmlns:p14="http://schemas.microsoft.com/office/powerpoint/2010/main" val="2604618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329"/>
            <a:ext cx="8229600" cy="10668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493521"/>
            <a:ext cx="8229600" cy="42242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932594"/>
            <a:ext cx="2133600" cy="340783"/>
          </a:xfrm>
          <a:prstGeom prst="rect">
            <a:avLst/>
          </a:prstGeom>
        </p:spPr>
        <p:txBody>
          <a:bodyPr vert="horz" lIns="91440" tIns="45720" rIns="91440" bIns="45720" rtlCol="0" anchor="ctr"/>
          <a:lstStyle>
            <a:lvl1pPr algn="l">
              <a:defRPr sz="1200">
                <a:solidFill>
                  <a:schemeClr val="tx1">
                    <a:tint val="75000"/>
                  </a:schemeClr>
                </a:solidFill>
              </a:defRPr>
            </a:lvl1pPr>
          </a:lstStyle>
          <a:p>
            <a:fld id="{30CAD416-3797-D040-BA1A-6C93A3D369E6}" type="datetimeFigureOut">
              <a:rPr lang="en-US" smtClean="0"/>
              <a:t>7/20/16</a:t>
            </a:fld>
            <a:endParaRPr lang="en-US"/>
          </a:p>
        </p:txBody>
      </p:sp>
      <p:sp>
        <p:nvSpPr>
          <p:cNvPr id="5" name="Footer Placeholder 4"/>
          <p:cNvSpPr>
            <a:spLocks noGrp="1"/>
          </p:cNvSpPr>
          <p:nvPr>
            <p:ph type="ftr" sz="quarter" idx="3"/>
          </p:nvPr>
        </p:nvSpPr>
        <p:spPr>
          <a:xfrm>
            <a:off x="3124200" y="5932594"/>
            <a:ext cx="2895600" cy="3407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932594"/>
            <a:ext cx="2133600" cy="340783"/>
          </a:xfrm>
          <a:prstGeom prst="rect">
            <a:avLst/>
          </a:prstGeom>
        </p:spPr>
        <p:txBody>
          <a:bodyPr vert="horz" lIns="91440" tIns="45720" rIns="91440" bIns="45720" rtlCol="0" anchor="ctr"/>
          <a:lstStyle>
            <a:lvl1pPr algn="r">
              <a:defRPr sz="1200">
                <a:solidFill>
                  <a:schemeClr val="tx1">
                    <a:tint val="75000"/>
                  </a:schemeClr>
                </a:solidFill>
              </a:defRPr>
            </a:lvl1pPr>
          </a:lstStyle>
          <a:p>
            <a:fld id="{A986C42E-B777-EA40-BEE8-D72518C95597}" type="slidenum">
              <a:rPr lang="en-US" smtClean="0"/>
              <a:t>‹#›</a:t>
            </a:fld>
            <a:endParaRPr lang="en-US"/>
          </a:p>
        </p:txBody>
      </p:sp>
    </p:spTree>
    <p:extLst>
      <p:ext uri="{BB962C8B-B14F-4D97-AF65-F5344CB8AC3E}">
        <p14:creationId xmlns:p14="http://schemas.microsoft.com/office/powerpoint/2010/main" val="886890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Box 140"/>
          <p:cNvSpPr txBox="1"/>
          <p:nvPr/>
        </p:nvSpPr>
        <p:spPr>
          <a:xfrm>
            <a:off x="2497667" y="774133"/>
            <a:ext cx="4023782" cy="5446121"/>
          </a:xfrm>
          <a:prstGeom prst="rect">
            <a:avLst/>
          </a:prstGeom>
          <a:noFill/>
          <a:ln>
            <a:solidFill>
              <a:schemeClr val="bg1">
                <a:lumMod val="75000"/>
              </a:schemeClr>
            </a:solidFill>
          </a:ln>
        </p:spPr>
        <p:txBody>
          <a:bodyPr wrap="square" rtlCol="0">
            <a:spAutoFit/>
          </a:bodyPr>
          <a:lstStyle/>
          <a:p>
            <a:pPr algn="ctr"/>
            <a:endParaRPr lang="en-US" sz="800" dirty="0" smtClean="0"/>
          </a:p>
        </p:txBody>
      </p:sp>
      <p:sp>
        <p:nvSpPr>
          <p:cNvPr id="140" name="TextBox 139"/>
          <p:cNvSpPr txBox="1"/>
          <p:nvPr/>
        </p:nvSpPr>
        <p:spPr>
          <a:xfrm>
            <a:off x="6521449" y="777801"/>
            <a:ext cx="2433644" cy="5442454"/>
          </a:xfrm>
          <a:prstGeom prst="rect">
            <a:avLst/>
          </a:prstGeom>
          <a:noFill/>
          <a:ln>
            <a:solidFill>
              <a:schemeClr val="bg1">
                <a:lumMod val="75000"/>
              </a:schemeClr>
            </a:solidFill>
          </a:ln>
        </p:spPr>
        <p:txBody>
          <a:bodyPr wrap="square" rtlCol="0">
            <a:spAutoFit/>
          </a:bodyPr>
          <a:lstStyle/>
          <a:p>
            <a:pPr algn="ctr"/>
            <a:endParaRPr lang="en-US" sz="800" dirty="0" smtClean="0"/>
          </a:p>
        </p:txBody>
      </p:sp>
      <p:sp>
        <p:nvSpPr>
          <p:cNvPr id="139" name="TextBox 138"/>
          <p:cNvSpPr txBox="1"/>
          <p:nvPr/>
        </p:nvSpPr>
        <p:spPr>
          <a:xfrm>
            <a:off x="64023" y="774134"/>
            <a:ext cx="2433644" cy="5442454"/>
          </a:xfrm>
          <a:prstGeom prst="rect">
            <a:avLst/>
          </a:prstGeom>
          <a:noFill/>
          <a:ln>
            <a:solidFill>
              <a:schemeClr val="bg1">
                <a:lumMod val="75000"/>
              </a:schemeClr>
            </a:solidFill>
          </a:ln>
        </p:spPr>
        <p:txBody>
          <a:bodyPr wrap="square" rtlCol="0">
            <a:spAutoFit/>
          </a:bodyPr>
          <a:lstStyle/>
          <a:p>
            <a:pPr algn="ctr"/>
            <a:endParaRPr lang="en-US" sz="800" dirty="0" smtClean="0"/>
          </a:p>
        </p:txBody>
      </p:sp>
      <p:sp>
        <p:nvSpPr>
          <p:cNvPr id="12" name="TextBox 11"/>
          <p:cNvSpPr txBox="1"/>
          <p:nvPr/>
        </p:nvSpPr>
        <p:spPr>
          <a:xfrm>
            <a:off x="2233084" y="220136"/>
            <a:ext cx="4528622" cy="553998"/>
          </a:xfrm>
          <a:prstGeom prst="rect">
            <a:avLst/>
          </a:prstGeom>
          <a:noFill/>
          <a:ln>
            <a:solidFill>
              <a:schemeClr val="bg1">
                <a:lumMod val="75000"/>
              </a:schemeClr>
            </a:solidFill>
          </a:ln>
        </p:spPr>
        <p:txBody>
          <a:bodyPr wrap="square" rtlCol="0">
            <a:spAutoFit/>
          </a:bodyPr>
          <a:lstStyle/>
          <a:p>
            <a:pPr algn="ctr"/>
            <a:r>
              <a:rPr lang="en-US" sz="1400" dirty="0" smtClean="0">
                <a:latin typeface="Arial"/>
                <a:cs typeface="Arial"/>
              </a:rPr>
              <a:t>Make </a:t>
            </a:r>
            <a:r>
              <a:rPr lang="en-US" sz="1400" dirty="0" err="1" smtClean="0">
                <a:latin typeface="Arial"/>
                <a:cs typeface="Arial"/>
              </a:rPr>
              <a:t>Gobblin</a:t>
            </a:r>
            <a:r>
              <a:rPr lang="en-US" sz="1400" dirty="0" smtClean="0">
                <a:latin typeface="Arial"/>
                <a:cs typeface="Arial"/>
              </a:rPr>
              <a:t> react faster </a:t>
            </a:r>
          </a:p>
          <a:p>
            <a:pPr algn="ctr"/>
            <a:r>
              <a:rPr lang="en-US" sz="800" dirty="0" smtClean="0">
                <a:latin typeface="Arial"/>
                <a:cs typeface="Arial"/>
              </a:rPr>
              <a:t>Features </a:t>
            </a:r>
            <a:r>
              <a:rPr lang="en-US" sz="800" dirty="0" smtClean="0">
                <a:latin typeface="Arial"/>
                <a:cs typeface="Arial"/>
              </a:rPr>
              <a:t>and </a:t>
            </a:r>
            <a:r>
              <a:rPr lang="en-US" sz="800" dirty="0" smtClean="0">
                <a:latin typeface="Arial"/>
                <a:cs typeface="Arial"/>
              </a:rPr>
              <a:t>implementation on </a:t>
            </a:r>
            <a:r>
              <a:rPr lang="en-US" sz="800" dirty="0" err="1" smtClean="0">
                <a:latin typeface="Arial"/>
                <a:cs typeface="Arial"/>
              </a:rPr>
              <a:t>Gobblin</a:t>
            </a:r>
            <a:r>
              <a:rPr lang="en-US" sz="800" dirty="0" smtClean="0">
                <a:latin typeface="Arial"/>
                <a:cs typeface="Arial"/>
              </a:rPr>
              <a:t> job launcher and related components</a:t>
            </a:r>
          </a:p>
          <a:p>
            <a:pPr algn="ctr"/>
            <a:r>
              <a:rPr lang="en-US" sz="800" dirty="0" smtClean="0">
                <a:latin typeface="Arial"/>
                <a:cs typeface="Arial"/>
              </a:rPr>
              <a:t>Lei Sun, mentored by </a:t>
            </a:r>
            <a:r>
              <a:rPr lang="en-US" sz="800" dirty="0" err="1" smtClean="0">
                <a:latin typeface="Arial"/>
                <a:cs typeface="Arial"/>
              </a:rPr>
              <a:t>Issac</a:t>
            </a:r>
            <a:r>
              <a:rPr lang="en-US" sz="800" dirty="0">
                <a:latin typeface="Arial"/>
                <a:cs typeface="Arial"/>
              </a:rPr>
              <a:t> </a:t>
            </a:r>
            <a:r>
              <a:rPr lang="en-US" sz="800" dirty="0" err="1" smtClean="0">
                <a:latin typeface="Arial"/>
                <a:cs typeface="Arial"/>
              </a:rPr>
              <a:t>Buenrostro@ETL-infra</a:t>
            </a:r>
            <a:r>
              <a:rPr lang="en-US" sz="800" dirty="0" smtClean="0">
                <a:latin typeface="Arial"/>
                <a:cs typeface="Arial"/>
              </a:rPr>
              <a:t> </a:t>
            </a:r>
          </a:p>
        </p:txBody>
      </p:sp>
      <p:pic>
        <p:nvPicPr>
          <p:cNvPr id="18" name="Picture 17" descr="gobblin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35" y="199878"/>
            <a:ext cx="1312334" cy="574256"/>
          </a:xfrm>
          <a:prstGeom prst="rect">
            <a:avLst/>
          </a:prstGeom>
        </p:spPr>
      </p:pic>
      <p:pic>
        <p:nvPicPr>
          <p:cNvPr id="24" name="Picture 23" descr="LinkedIn_Logo.sv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469" y="304801"/>
            <a:ext cx="1407583" cy="356148"/>
          </a:xfrm>
          <a:prstGeom prst="rect">
            <a:avLst/>
          </a:prstGeom>
        </p:spPr>
      </p:pic>
      <p:grpSp>
        <p:nvGrpSpPr>
          <p:cNvPr id="4" name="Group 3"/>
          <p:cNvGrpSpPr/>
          <p:nvPr/>
        </p:nvGrpSpPr>
        <p:grpSpPr>
          <a:xfrm>
            <a:off x="2645831" y="5359576"/>
            <a:ext cx="3551769" cy="787116"/>
            <a:chOff x="2645831" y="5258713"/>
            <a:chExt cx="3816351" cy="904913"/>
          </a:xfrm>
        </p:grpSpPr>
        <p:cxnSp>
          <p:nvCxnSpPr>
            <p:cNvPr id="70" name="Straight Arrow Connector 69"/>
            <p:cNvCxnSpPr>
              <a:stCxn id="77" idx="2"/>
            </p:cNvCxnSpPr>
            <p:nvPr/>
          </p:nvCxnSpPr>
          <p:spPr>
            <a:xfrm>
              <a:off x="3725652" y="5446584"/>
              <a:ext cx="374732" cy="286401"/>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78" idx="3"/>
            </p:cNvCxnSpPr>
            <p:nvPr/>
          </p:nvCxnSpPr>
          <p:spPr>
            <a:xfrm>
              <a:off x="3283533" y="5540520"/>
              <a:ext cx="816851" cy="192465"/>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79" idx="3"/>
            </p:cNvCxnSpPr>
            <p:nvPr/>
          </p:nvCxnSpPr>
          <p:spPr>
            <a:xfrm flipV="1">
              <a:off x="3283533" y="5732985"/>
              <a:ext cx="816851" cy="144036"/>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80" idx="0"/>
            </p:cNvCxnSpPr>
            <p:nvPr/>
          </p:nvCxnSpPr>
          <p:spPr>
            <a:xfrm flipV="1">
              <a:off x="3725652" y="5732985"/>
              <a:ext cx="374732" cy="242770"/>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Rounded Rectangle 73"/>
            <p:cNvSpPr/>
            <p:nvPr/>
          </p:nvSpPr>
          <p:spPr>
            <a:xfrm>
              <a:off x="5413590" y="5529764"/>
              <a:ext cx="1048592" cy="406441"/>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DF7308"/>
                  </a:solidFill>
                  <a:latin typeface="Arial"/>
                  <a:cs typeface="Arial"/>
                </a:rPr>
                <a:t>Job Catalog</a:t>
              </a:r>
              <a:endParaRPr lang="en-US" sz="800" dirty="0">
                <a:solidFill>
                  <a:srgbClr val="DF7308"/>
                </a:solidFill>
                <a:latin typeface="Arial"/>
                <a:cs typeface="Arial"/>
              </a:endParaRPr>
            </a:p>
          </p:txBody>
        </p:sp>
        <p:cxnSp>
          <p:nvCxnSpPr>
            <p:cNvPr id="75" name="Curved Connector 74"/>
            <p:cNvCxnSpPr>
              <a:stCxn id="77" idx="0"/>
              <a:endCxn id="74" idx="0"/>
            </p:cNvCxnSpPr>
            <p:nvPr/>
          </p:nvCxnSpPr>
          <p:spPr>
            <a:xfrm rot="16200000" flipH="1">
              <a:off x="4696243" y="4288122"/>
              <a:ext cx="271051" cy="2212234"/>
            </a:xfrm>
            <a:prstGeom prst="curvedConnector3">
              <a:avLst>
                <a:gd name="adj1" fmla="val -40683"/>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81" idx="3"/>
              <a:endCxn id="74" idx="1"/>
            </p:cNvCxnSpPr>
            <p:nvPr/>
          </p:nvCxnSpPr>
          <p:spPr>
            <a:xfrm>
              <a:off x="5148976" y="5732985"/>
              <a:ext cx="264614" cy="0"/>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3406800" y="5258714"/>
              <a:ext cx="637702" cy="1878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rgbClr val="000000"/>
                  </a:solidFill>
                  <a:latin typeface="Arial"/>
                  <a:cs typeface="Arial"/>
                </a:rPr>
                <a:t>LocalFS</a:t>
              </a:r>
              <a:endParaRPr lang="en-US" sz="800" dirty="0">
                <a:solidFill>
                  <a:srgbClr val="000000"/>
                </a:solidFill>
                <a:latin typeface="Arial"/>
                <a:cs typeface="Arial"/>
              </a:endParaRPr>
            </a:p>
          </p:txBody>
        </p:sp>
        <p:sp>
          <p:nvSpPr>
            <p:cNvPr id="78" name="Rectangle 77"/>
            <p:cNvSpPr/>
            <p:nvPr/>
          </p:nvSpPr>
          <p:spPr>
            <a:xfrm>
              <a:off x="2645831" y="5446584"/>
              <a:ext cx="637702" cy="1878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HDFS</a:t>
              </a:r>
              <a:endParaRPr lang="en-US" sz="800" dirty="0">
                <a:solidFill>
                  <a:srgbClr val="000000"/>
                </a:solidFill>
                <a:latin typeface="Arial"/>
                <a:cs typeface="Arial"/>
              </a:endParaRPr>
            </a:p>
          </p:txBody>
        </p:sp>
        <p:sp>
          <p:nvSpPr>
            <p:cNvPr id="79" name="Rectangle 78"/>
            <p:cNvSpPr/>
            <p:nvPr/>
          </p:nvSpPr>
          <p:spPr>
            <a:xfrm>
              <a:off x="2645831" y="5783085"/>
              <a:ext cx="637702" cy="1878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S3</a:t>
              </a:r>
              <a:endParaRPr lang="en-US" sz="800" dirty="0">
                <a:solidFill>
                  <a:srgbClr val="000000"/>
                </a:solidFill>
                <a:latin typeface="Arial"/>
                <a:cs typeface="Arial"/>
              </a:endParaRPr>
            </a:p>
          </p:txBody>
        </p:sp>
        <p:sp>
          <p:nvSpPr>
            <p:cNvPr id="80" name="Rectangle 79"/>
            <p:cNvSpPr/>
            <p:nvPr/>
          </p:nvSpPr>
          <p:spPr>
            <a:xfrm>
              <a:off x="3406800" y="5975755"/>
              <a:ext cx="637702" cy="1878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SFTP</a:t>
              </a:r>
              <a:endParaRPr lang="en-US" sz="800" dirty="0">
                <a:solidFill>
                  <a:srgbClr val="000000"/>
                </a:solidFill>
                <a:latin typeface="Arial"/>
                <a:cs typeface="Arial"/>
              </a:endParaRPr>
            </a:p>
          </p:txBody>
        </p:sp>
        <p:sp>
          <p:nvSpPr>
            <p:cNvPr id="81" name="Rectangle 80"/>
            <p:cNvSpPr/>
            <p:nvPr/>
          </p:nvSpPr>
          <p:spPr>
            <a:xfrm>
              <a:off x="4098740" y="5558405"/>
              <a:ext cx="1050235" cy="349159"/>
            </a:xfrm>
            <a:prstGeom prst="rect">
              <a:avLst/>
            </a:prstGeom>
            <a:solidFill>
              <a:srgbClr val="DF7308"/>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rgbClr val="000000"/>
                  </a:solidFill>
                  <a:latin typeface="Arial"/>
                  <a:cs typeface="Arial"/>
                </a:rPr>
                <a:t>Hadoop</a:t>
              </a:r>
              <a:r>
                <a:rPr lang="en-US" sz="800" dirty="0" smtClean="0">
                  <a:solidFill>
                    <a:srgbClr val="000000"/>
                  </a:solidFill>
                  <a:latin typeface="Arial"/>
                  <a:cs typeface="Arial"/>
                </a:rPr>
                <a:t> FS interface</a:t>
              </a:r>
              <a:endParaRPr lang="en-US" sz="800" dirty="0">
                <a:solidFill>
                  <a:srgbClr val="000000"/>
                </a:solidFill>
                <a:latin typeface="Arial"/>
                <a:cs typeface="Arial"/>
              </a:endParaRPr>
            </a:p>
          </p:txBody>
        </p:sp>
      </p:grpSp>
      <p:sp>
        <p:nvSpPr>
          <p:cNvPr id="3" name="Round Same Side Corner Rectangle 2"/>
          <p:cNvSpPr/>
          <p:nvPr/>
        </p:nvSpPr>
        <p:spPr>
          <a:xfrm>
            <a:off x="158750" y="846781"/>
            <a:ext cx="2262717" cy="152930"/>
          </a:xfrm>
          <a:prstGeom prst="round2SameRect">
            <a:avLst/>
          </a:prstGeom>
          <a:solidFill>
            <a:srgbClr val="0A528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chemeClr val="bg1"/>
                </a:solidFill>
                <a:latin typeface="Arial"/>
                <a:cs typeface="Arial"/>
              </a:rPr>
              <a:t>Introduction</a:t>
            </a:r>
            <a:endParaRPr lang="en-US" sz="800" b="1" dirty="0">
              <a:solidFill>
                <a:schemeClr val="bg1"/>
              </a:solidFill>
              <a:latin typeface="Arial"/>
              <a:cs typeface="Arial"/>
            </a:endParaRPr>
          </a:p>
        </p:txBody>
      </p:sp>
      <p:sp>
        <p:nvSpPr>
          <p:cNvPr id="82" name="Round Same Side Corner Rectangle 81"/>
          <p:cNvSpPr/>
          <p:nvPr/>
        </p:nvSpPr>
        <p:spPr>
          <a:xfrm>
            <a:off x="158750" y="4530673"/>
            <a:ext cx="2262717" cy="152930"/>
          </a:xfrm>
          <a:prstGeom prst="round2SameRect">
            <a:avLst/>
          </a:prstGeom>
          <a:solidFill>
            <a:srgbClr val="0A528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FFFFFF"/>
                </a:solidFill>
                <a:latin typeface="Arial"/>
                <a:cs typeface="Arial"/>
              </a:rPr>
              <a:t>Objective</a:t>
            </a:r>
            <a:endParaRPr lang="en-US" sz="800" b="1" dirty="0">
              <a:solidFill>
                <a:srgbClr val="FFFFFF"/>
              </a:solidFill>
              <a:latin typeface="Arial"/>
              <a:cs typeface="Arial"/>
            </a:endParaRPr>
          </a:p>
        </p:txBody>
      </p:sp>
      <p:sp>
        <p:nvSpPr>
          <p:cNvPr id="84" name="Round Same Side Corner Rectangle 83"/>
          <p:cNvSpPr/>
          <p:nvPr/>
        </p:nvSpPr>
        <p:spPr>
          <a:xfrm>
            <a:off x="2567516" y="846781"/>
            <a:ext cx="3894666" cy="152930"/>
          </a:xfrm>
          <a:prstGeom prst="round2SameRect">
            <a:avLst/>
          </a:prstGeom>
          <a:solidFill>
            <a:srgbClr val="0A528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FFFFFF"/>
                </a:solidFill>
                <a:latin typeface="Arial"/>
                <a:cs typeface="Arial"/>
              </a:rPr>
              <a:t>Design &amp; Implementation</a:t>
            </a:r>
            <a:endParaRPr lang="en-US" sz="800" b="1" dirty="0">
              <a:solidFill>
                <a:srgbClr val="FFFFFF"/>
              </a:solidFill>
              <a:latin typeface="Arial"/>
              <a:cs typeface="Arial"/>
            </a:endParaRPr>
          </a:p>
        </p:txBody>
      </p:sp>
      <p:sp>
        <p:nvSpPr>
          <p:cNvPr id="85" name="Round Same Side Corner Rectangle 84"/>
          <p:cNvSpPr/>
          <p:nvPr/>
        </p:nvSpPr>
        <p:spPr>
          <a:xfrm>
            <a:off x="6609306" y="3743666"/>
            <a:ext cx="2262717" cy="152930"/>
          </a:xfrm>
          <a:prstGeom prst="round2SameRect">
            <a:avLst/>
          </a:prstGeom>
          <a:solidFill>
            <a:srgbClr val="0A528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FFFFFF"/>
                </a:solidFill>
                <a:latin typeface="Arial"/>
                <a:cs typeface="Arial"/>
              </a:rPr>
              <a:t>Result &amp; Conclusion</a:t>
            </a:r>
            <a:endParaRPr lang="en-US" sz="800" b="1" dirty="0">
              <a:solidFill>
                <a:srgbClr val="FFFFFF"/>
              </a:solidFill>
              <a:latin typeface="Arial"/>
              <a:cs typeface="Arial"/>
            </a:endParaRPr>
          </a:p>
        </p:txBody>
      </p:sp>
      <p:grpSp>
        <p:nvGrpSpPr>
          <p:cNvPr id="142" name="Group 141"/>
          <p:cNvGrpSpPr/>
          <p:nvPr/>
        </p:nvGrpSpPr>
        <p:grpSpPr>
          <a:xfrm>
            <a:off x="6701263" y="846781"/>
            <a:ext cx="2106195" cy="1653637"/>
            <a:chOff x="4055797" y="3662421"/>
            <a:chExt cx="2106195" cy="1653637"/>
          </a:xfrm>
        </p:grpSpPr>
        <p:sp>
          <p:nvSpPr>
            <p:cNvPr id="143" name="Rectangle 142"/>
            <p:cNvSpPr/>
            <p:nvPr/>
          </p:nvSpPr>
          <p:spPr>
            <a:xfrm>
              <a:off x="4148930" y="3662421"/>
              <a:ext cx="516467" cy="3160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CLI</a:t>
              </a:r>
              <a:endParaRPr lang="en-US" sz="800" dirty="0">
                <a:solidFill>
                  <a:srgbClr val="000000"/>
                </a:solidFill>
                <a:latin typeface="Arial"/>
                <a:cs typeface="Arial"/>
              </a:endParaRPr>
            </a:p>
          </p:txBody>
        </p:sp>
        <p:sp>
          <p:nvSpPr>
            <p:cNvPr id="144" name="Rectangle 143"/>
            <p:cNvSpPr/>
            <p:nvPr/>
          </p:nvSpPr>
          <p:spPr>
            <a:xfrm>
              <a:off x="4148931" y="4220573"/>
              <a:ext cx="651932" cy="2449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REST</a:t>
              </a:r>
              <a:endParaRPr lang="en-US" sz="800" dirty="0">
                <a:solidFill>
                  <a:srgbClr val="000000"/>
                </a:solidFill>
                <a:latin typeface="Arial"/>
                <a:cs typeface="Arial"/>
              </a:endParaRPr>
            </a:p>
          </p:txBody>
        </p:sp>
        <p:grpSp>
          <p:nvGrpSpPr>
            <p:cNvPr id="145" name="Group 144"/>
            <p:cNvGrpSpPr/>
            <p:nvPr/>
          </p:nvGrpSpPr>
          <p:grpSpPr>
            <a:xfrm>
              <a:off x="4148930" y="4700350"/>
              <a:ext cx="651933" cy="482598"/>
              <a:chOff x="2413000" y="2734733"/>
              <a:chExt cx="651933" cy="482598"/>
            </a:xfrm>
          </p:grpSpPr>
          <p:sp>
            <p:nvSpPr>
              <p:cNvPr id="158" name="Rectangle 157"/>
              <p:cNvSpPr/>
              <p:nvPr/>
            </p:nvSpPr>
            <p:spPr>
              <a:xfrm>
                <a:off x="2413001" y="2734733"/>
                <a:ext cx="651932" cy="209974"/>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Kafka</a:t>
                </a:r>
                <a:endParaRPr lang="en-US" sz="800" dirty="0">
                  <a:solidFill>
                    <a:srgbClr val="000000"/>
                  </a:solidFill>
                  <a:latin typeface="Arial"/>
                  <a:cs typeface="Arial"/>
                </a:endParaRPr>
              </a:p>
            </p:txBody>
          </p:sp>
          <p:sp>
            <p:nvSpPr>
              <p:cNvPr id="159" name="Rectangle 158"/>
              <p:cNvSpPr/>
              <p:nvPr/>
            </p:nvSpPr>
            <p:spPr>
              <a:xfrm>
                <a:off x="2413000" y="2973490"/>
                <a:ext cx="651933" cy="243841"/>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rgbClr val="000000"/>
                    </a:solidFill>
                    <a:latin typeface="Arial"/>
                    <a:cs typeface="Arial"/>
                  </a:rPr>
                  <a:t>RabbitMQ</a:t>
                </a:r>
                <a:endParaRPr lang="en-US" sz="800" dirty="0">
                  <a:solidFill>
                    <a:srgbClr val="000000"/>
                  </a:solidFill>
                  <a:latin typeface="Arial"/>
                  <a:cs typeface="Arial"/>
                </a:endParaRPr>
              </a:p>
            </p:txBody>
          </p:sp>
        </p:grpSp>
        <p:cxnSp>
          <p:nvCxnSpPr>
            <p:cNvPr id="146" name="Straight Arrow Connector 145"/>
            <p:cNvCxnSpPr>
              <a:stCxn id="143" idx="2"/>
              <a:endCxn id="144" idx="0"/>
            </p:cNvCxnSpPr>
            <p:nvPr/>
          </p:nvCxnSpPr>
          <p:spPr>
            <a:xfrm>
              <a:off x="4407164" y="3978509"/>
              <a:ext cx="67733" cy="242064"/>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7" name="Rectangle 146"/>
            <p:cNvSpPr/>
            <p:nvPr/>
          </p:nvSpPr>
          <p:spPr>
            <a:xfrm>
              <a:off x="4055797" y="4140141"/>
              <a:ext cx="863600" cy="112041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5058078" y="4140141"/>
              <a:ext cx="520197"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Monitor</a:t>
              </a:r>
              <a:endParaRPr lang="en-US" sz="800" dirty="0">
                <a:solidFill>
                  <a:srgbClr val="000000"/>
                </a:solidFill>
                <a:latin typeface="Arial"/>
                <a:cs typeface="Arial"/>
              </a:endParaRPr>
            </a:p>
          </p:txBody>
        </p:sp>
        <p:cxnSp>
          <p:nvCxnSpPr>
            <p:cNvPr id="149" name="Straight Arrow Connector 148"/>
            <p:cNvCxnSpPr>
              <a:stCxn id="144" idx="3"/>
              <a:endCxn id="148" idx="1"/>
            </p:cNvCxnSpPr>
            <p:nvPr/>
          </p:nvCxnSpPr>
          <p:spPr>
            <a:xfrm flipV="1">
              <a:off x="4800863" y="4275329"/>
              <a:ext cx="257215" cy="6772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Rectangle 149"/>
            <p:cNvSpPr/>
            <p:nvPr/>
          </p:nvSpPr>
          <p:spPr>
            <a:xfrm>
              <a:off x="5616276" y="4142964"/>
              <a:ext cx="545716"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latin typeface="Arial"/>
                  <a:cs typeface="Arial"/>
                </a:rPr>
                <a:t>Catalog</a:t>
              </a:r>
              <a:endParaRPr lang="en-US" sz="800" dirty="0">
                <a:solidFill>
                  <a:srgbClr val="000000"/>
                </a:solidFill>
                <a:latin typeface="Arial"/>
                <a:cs typeface="Arial"/>
              </a:endParaRPr>
            </a:p>
          </p:txBody>
        </p:sp>
        <p:cxnSp>
          <p:nvCxnSpPr>
            <p:cNvPr id="151" name="Curved Connector 150"/>
            <p:cNvCxnSpPr>
              <a:stCxn id="148" idx="0"/>
              <a:endCxn id="150" idx="0"/>
            </p:cNvCxnSpPr>
            <p:nvPr/>
          </p:nvCxnSpPr>
          <p:spPr>
            <a:xfrm rot="16200000" flipH="1">
              <a:off x="5602243" y="3856074"/>
              <a:ext cx="2823" cy="570957"/>
            </a:xfrm>
            <a:prstGeom prst="curvedConnector3">
              <a:avLst>
                <a:gd name="adj1" fmla="val -8097768"/>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52" name="Group 151"/>
            <p:cNvGrpSpPr/>
            <p:nvPr/>
          </p:nvGrpSpPr>
          <p:grpSpPr>
            <a:xfrm>
              <a:off x="4967114" y="4451754"/>
              <a:ext cx="922020" cy="864304"/>
              <a:chOff x="3497540" y="2599915"/>
              <a:chExt cx="922020" cy="864304"/>
            </a:xfrm>
          </p:grpSpPr>
          <p:pic>
            <p:nvPicPr>
              <p:cNvPr id="156" name="Picture 155" descr="Gobblin-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7107" y="2599915"/>
                <a:ext cx="542885" cy="610639"/>
              </a:xfrm>
              <a:prstGeom prst="rect">
                <a:avLst/>
              </a:prstGeom>
            </p:spPr>
          </p:pic>
          <p:sp>
            <p:nvSpPr>
              <p:cNvPr id="157" name="TextBox 156"/>
              <p:cNvSpPr txBox="1"/>
              <p:nvPr/>
            </p:nvSpPr>
            <p:spPr>
              <a:xfrm>
                <a:off x="3497540" y="3125665"/>
                <a:ext cx="922020" cy="338554"/>
              </a:xfrm>
              <a:prstGeom prst="rect">
                <a:avLst/>
              </a:prstGeom>
              <a:noFill/>
            </p:spPr>
            <p:txBody>
              <a:bodyPr wrap="square" rtlCol="0">
                <a:spAutoFit/>
              </a:bodyPr>
              <a:lstStyle/>
              <a:p>
                <a:pPr algn="ctr"/>
                <a:r>
                  <a:rPr lang="en-US" sz="800" dirty="0" err="1" smtClean="0">
                    <a:latin typeface="Arial"/>
                    <a:cs typeface="Arial"/>
                  </a:rPr>
                  <a:t>Gobblin</a:t>
                </a:r>
                <a:r>
                  <a:rPr lang="en-US" sz="800" dirty="0" smtClean="0">
                    <a:latin typeface="Arial"/>
                    <a:cs typeface="Arial"/>
                  </a:rPr>
                  <a:t> Instance driver</a:t>
                </a:r>
                <a:endParaRPr lang="en-US" sz="800" dirty="0">
                  <a:latin typeface="Arial"/>
                  <a:cs typeface="Arial"/>
                </a:endParaRPr>
              </a:p>
            </p:txBody>
          </p:sp>
        </p:grpSp>
        <p:cxnSp>
          <p:nvCxnSpPr>
            <p:cNvPr id="153" name="Straight Arrow Connector 152"/>
            <p:cNvCxnSpPr/>
            <p:nvPr/>
          </p:nvCxnSpPr>
          <p:spPr>
            <a:xfrm flipH="1">
              <a:off x="5578276" y="4410516"/>
              <a:ext cx="121290" cy="34655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8" idx="3"/>
              <a:endCxn id="148" idx="1"/>
            </p:cNvCxnSpPr>
            <p:nvPr/>
          </p:nvCxnSpPr>
          <p:spPr>
            <a:xfrm flipV="1">
              <a:off x="4800863" y="4275329"/>
              <a:ext cx="257215" cy="53000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a:stCxn id="159" idx="3"/>
              <a:endCxn id="148" idx="1"/>
            </p:cNvCxnSpPr>
            <p:nvPr/>
          </p:nvCxnSpPr>
          <p:spPr>
            <a:xfrm flipV="1">
              <a:off x="4800863" y="4275329"/>
              <a:ext cx="257215" cy="785699"/>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60" name="Group 159"/>
          <p:cNvGrpSpPr/>
          <p:nvPr/>
        </p:nvGrpSpPr>
        <p:grpSpPr>
          <a:xfrm>
            <a:off x="174836" y="1165805"/>
            <a:ext cx="861983" cy="3169128"/>
            <a:chOff x="855133" y="880532"/>
            <a:chExt cx="897467" cy="2736935"/>
          </a:xfrm>
        </p:grpSpPr>
        <p:sp>
          <p:nvSpPr>
            <p:cNvPr id="161" name="Rectangle 160"/>
            <p:cNvSpPr/>
            <p:nvPr/>
          </p:nvSpPr>
          <p:spPr>
            <a:xfrm>
              <a:off x="855133" y="880532"/>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Get work units from </a:t>
              </a:r>
              <a:r>
                <a:rPr lang="en-US" sz="800" b="1" dirty="0" smtClean="0">
                  <a:solidFill>
                    <a:schemeClr val="tx1"/>
                  </a:solidFill>
                  <a:latin typeface="Arial"/>
                  <a:cs typeface="Arial"/>
                </a:rPr>
                <a:t>Source</a:t>
              </a:r>
              <a:endParaRPr lang="en-US" sz="800" b="1" dirty="0">
                <a:solidFill>
                  <a:schemeClr val="tx1"/>
                </a:solidFill>
                <a:latin typeface="Arial"/>
                <a:cs typeface="Arial"/>
              </a:endParaRPr>
            </a:p>
          </p:txBody>
        </p:sp>
        <p:sp>
          <p:nvSpPr>
            <p:cNvPr id="162" name="Rectangle 161"/>
            <p:cNvSpPr/>
            <p:nvPr/>
          </p:nvSpPr>
          <p:spPr>
            <a:xfrm>
              <a:off x="855133" y="1378517"/>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Create </a:t>
              </a:r>
              <a:r>
                <a:rPr lang="en-US" sz="800" b="1" dirty="0" smtClean="0">
                  <a:solidFill>
                    <a:schemeClr val="tx1"/>
                  </a:solidFill>
                  <a:latin typeface="Arial"/>
                  <a:cs typeface="Arial"/>
                </a:rPr>
                <a:t>tasks</a:t>
              </a:r>
              <a:endParaRPr lang="en-US" sz="800" b="1" dirty="0">
                <a:solidFill>
                  <a:schemeClr val="tx1"/>
                </a:solidFill>
                <a:latin typeface="Arial"/>
                <a:cs typeface="Arial"/>
              </a:endParaRPr>
            </a:p>
          </p:txBody>
        </p:sp>
        <p:sp>
          <p:nvSpPr>
            <p:cNvPr id="163" name="Rectangle 162"/>
            <p:cNvSpPr/>
            <p:nvPr/>
          </p:nvSpPr>
          <p:spPr>
            <a:xfrm>
              <a:off x="855133" y="1892663"/>
              <a:ext cx="897467" cy="287116"/>
            </a:xfrm>
            <a:prstGeom prst="rect">
              <a:avLst/>
            </a:prstGeom>
            <a:noFill/>
            <a:ln>
              <a:solidFill>
                <a:srgbClr val="DF730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Engine running </a:t>
              </a:r>
              <a:r>
                <a:rPr lang="en-US" sz="800" b="1" dirty="0" smtClean="0">
                  <a:solidFill>
                    <a:schemeClr val="tx1"/>
                  </a:solidFill>
                  <a:latin typeface="Arial"/>
                  <a:cs typeface="Arial"/>
                </a:rPr>
                <a:t>tasks</a:t>
              </a:r>
              <a:endParaRPr lang="en-US" sz="800" b="1" dirty="0">
                <a:solidFill>
                  <a:schemeClr val="tx1"/>
                </a:solidFill>
                <a:latin typeface="Arial"/>
                <a:cs typeface="Arial"/>
              </a:endParaRPr>
            </a:p>
          </p:txBody>
        </p:sp>
        <p:sp>
          <p:nvSpPr>
            <p:cNvPr id="164" name="Rectangle 163"/>
            <p:cNvSpPr/>
            <p:nvPr/>
          </p:nvSpPr>
          <p:spPr>
            <a:xfrm>
              <a:off x="855133" y="2345303"/>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Converter</a:t>
              </a:r>
              <a:endParaRPr lang="en-US" sz="800" b="1" dirty="0">
                <a:solidFill>
                  <a:schemeClr val="tx1"/>
                </a:solidFill>
                <a:latin typeface="Arial"/>
                <a:cs typeface="Arial"/>
              </a:endParaRPr>
            </a:p>
          </p:txBody>
        </p:sp>
        <p:sp>
          <p:nvSpPr>
            <p:cNvPr id="165" name="Rectangle 164"/>
            <p:cNvSpPr/>
            <p:nvPr/>
          </p:nvSpPr>
          <p:spPr>
            <a:xfrm>
              <a:off x="855133" y="2784819"/>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Publisher</a:t>
              </a:r>
              <a:endParaRPr lang="en-US" sz="800" b="1" dirty="0">
                <a:solidFill>
                  <a:schemeClr val="tx1"/>
                </a:solidFill>
                <a:latin typeface="Arial"/>
                <a:cs typeface="Arial"/>
              </a:endParaRPr>
            </a:p>
          </p:txBody>
        </p:sp>
        <p:sp>
          <p:nvSpPr>
            <p:cNvPr id="166" name="Rounded Rectangle 165"/>
            <p:cNvSpPr/>
            <p:nvPr/>
          </p:nvSpPr>
          <p:spPr>
            <a:xfrm>
              <a:off x="977515" y="3324991"/>
              <a:ext cx="669637" cy="29247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rgbClr val="000000"/>
                  </a:solidFill>
                  <a:latin typeface="Arial"/>
                  <a:cs typeface="Arial"/>
                </a:rPr>
                <a:t>HDFS</a:t>
              </a:r>
              <a:endParaRPr lang="en-US" sz="800" dirty="0">
                <a:solidFill>
                  <a:srgbClr val="000000"/>
                </a:solidFill>
                <a:latin typeface="Arial"/>
                <a:cs typeface="Arial"/>
              </a:endParaRPr>
            </a:p>
          </p:txBody>
        </p:sp>
        <p:cxnSp>
          <p:nvCxnSpPr>
            <p:cNvPr id="167" name="Straight Arrow Connector 166"/>
            <p:cNvCxnSpPr>
              <a:stCxn id="161" idx="2"/>
              <a:endCxn id="162" idx="0"/>
            </p:cNvCxnSpPr>
            <p:nvPr/>
          </p:nvCxnSpPr>
          <p:spPr>
            <a:xfrm>
              <a:off x="1303867" y="1167648"/>
              <a:ext cx="0" cy="210869"/>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62" idx="2"/>
              <a:endCxn id="163" idx="0"/>
            </p:cNvCxnSpPr>
            <p:nvPr/>
          </p:nvCxnSpPr>
          <p:spPr>
            <a:xfrm>
              <a:off x="1303867" y="1665633"/>
              <a:ext cx="0" cy="22703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63" idx="2"/>
              <a:endCxn id="164" idx="0"/>
            </p:cNvCxnSpPr>
            <p:nvPr/>
          </p:nvCxnSpPr>
          <p:spPr>
            <a:xfrm>
              <a:off x="1303867" y="2179779"/>
              <a:ext cx="0" cy="165524"/>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64" idx="2"/>
              <a:endCxn id="165" idx="0"/>
            </p:cNvCxnSpPr>
            <p:nvPr/>
          </p:nvCxnSpPr>
          <p:spPr>
            <a:xfrm>
              <a:off x="1303867" y="2632419"/>
              <a:ext cx="0" cy="15240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65" idx="2"/>
              <a:endCxn id="166" idx="0"/>
            </p:cNvCxnSpPr>
            <p:nvPr/>
          </p:nvCxnSpPr>
          <p:spPr>
            <a:xfrm>
              <a:off x="1303867" y="3071935"/>
              <a:ext cx="8467" cy="253056"/>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pic>
        <p:nvPicPr>
          <p:cNvPr id="9" name="Picture 8"/>
          <p:cNvPicPr>
            <a:picLocks noChangeAspect="1"/>
          </p:cNvPicPr>
          <p:nvPr/>
        </p:nvPicPr>
        <p:blipFill>
          <a:blip r:embed="rId6"/>
          <a:stretch>
            <a:fillRect/>
          </a:stretch>
        </p:blipFill>
        <p:spPr>
          <a:xfrm>
            <a:off x="2645831" y="999711"/>
            <a:ext cx="3725526" cy="3117817"/>
          </a:xfrm>
          <a:prstGeom prst="rect">
            <a:avLst/>
          </a:prstGeom>
        </p:spPr>
      </p:pic>
      <p:sp>
        <p:nvSpPr>
          <p:cNvPr id="2" name="TextBox 1"/>
          <p:cNvSpPr txBox="1"/>
          <p:nvPr/>
        </p:nvSpPr>
        <p:spPr>
          <a:xfrm>
            <a:off x="132507" y="4715244"/>
            <a:ext cx="2365160" cy="1692771"/>
          </a:xfrm>
          <a:prstGeom prst="rect">
            <a:avLst/>
          </a:prstGeom>
          <a:noFill/>
        </p:spPr>
        <p:txBody>
          <a:bodyPr wrap="square" rtlCol="0">
            <a:spAutoFit/>
          </a:bodyPr>
          <a:lstStyle/>
          <a:p>
            <a:r>
              <a:rPr lang="en-US" sz="800" dirty="0" smtClean="0">
                <a:latin typeface="Arial"/>
                <a:cs typeface="Arial"/>
              </a:rPr>
              <a:t>Achieved by implementing </a:t>
            </a:r>
            <a:r>
              <a:rPr lang="en-US" sz="800" dirty="0" err="1" smtClean="0">
                <a:latin typeface="Arial"/>
                <a:cs typeface="Arial"/>
              </a:rPr>
              <a:t>Gobblin</a:t>
            </a:r>
            <a:r>
              <a:rPr lang="en-US" sz="800" dirty="0" smtClean="0">
                <a:latin typeface="Arial"/>
                <a:cs typeface="Arial"/>
              </a:rPr>
              <a:t> job discovery and refactoring job launcher to:</a:t>
            </a:r>
          </a:p>
          <a:p>
            <a:endParaRPr lang="en-US" sz="800" dirty="0" smtClean="0">
              <a:latin typeface="Arial"/>
              <a:cs typeface="Arial"/>
            </a:endParaRPr>
          </a:p>
          <a:p>
            <a:pPr marL="171450" indent="-171450">
              <a:buFont typeface="Arial"/>
              <a:buChar char="•"/>
            </a:pPr>
            <a:r>
              <a:rPr lang="en-US" sz="800" b="1" dirty="0" smtClean="0">
                <a:latin typeface="Arial"/>
                <a:cs typeface="Arial"/>
              </a:rPr>
              <a:t>Modularity: </a:t>
            </a:r>
            <a:r>
              <a:rPr lang="en-US" sz="800" dirty="0" smtClean="0">
                <a:latin typeface="Arial"/>
                <a:cs typeface="Arial"/>
              </a:rPr>
              <a:t>Make all components fully cross compatible.</a:t>
            </a:r>
          </a:p>
          <a:p>
            <a:pPr marL="171450" indent="-171450">
              <a:buFont typeface="Arial"/>
              <a:buChar char="•"/>
            </a:pPr>
            <a:r>
              <a:rPr lang="en-US" sz="800" b="1" dirty="0" smtClean="0">
                <a:latin typeface="Arial"/>
                <a:cs typeface="Arial"/>
              </a:rPr>
              <a:t>Generality: </a:t>
            </a:r>
            <a:r>
              <a:rPr lang="en-US" sz="800" dirty="0" smtClean="0">
                <a:latin typeface="Arial"/>
                <a:cs typeface="Arial"/>
              </a:rPr>
              <a:t>Implemented job discovery and job monitoring </a:t>
            </a:r>
            <a:r>
              <a:rPr lang="en-US" sz="800" dirty="0">
                <a:latin typeface="Arial"/>
                <a:cs typeface="Arial"/>
              </a:rPr>
              <a:t>process </a:t>
            </a:r>
            <a:r>
              <a:rPr lang="en-US" sz="800" dirty="0" smtClean="0">
                <a:latin typeface="Arial"/>
                <a:cs typeface="Arial"/>
              </a:rPr>
              <a:t>for general file system. </a:t>
            </a:r>
          </a:p>
          <a:p>
            <a:pPr marL="171450" indent="-171450">
              <a:buFont typeface="Arial"/>
              <a:buChar char="•"/>
            </a:pPr>
            <a:r>
              <a:rPr lang="en-US" sz="800" b="1" dirty="0" smtClean="0">
                <a:latin typeface="Arial"/>
                <a:cs typeface="Arial"/>
              </a:rPr>
              <a:t>Compatibility*: </a:t>
            </a:r>
            <a:r>
              <a:rPr lang="en-US" sz="800" dirty="0" smtClean="0">
                <a:latin typeface="Arial"/>
                <a:cs typeface="Arial"/>
              </a:rPr>
              <a:t>Adding job submission interface capabilities and the implementation.</a:t>
            </a:r>
            <a:endParaRPr lang="en-US" sz="800" b="1" dirty="0" smtClean="0">
              <a:latin typeface="Arial"/>
              <a:cs typeface="Arial"/>
            </a:endParaRPr>
          </a:p>
          <a:p>
            <a:pPr marL="171450" indent="-171450">
              <a:buFont typeface="Arial"/>
              <a:buChar char="•"/>
            </a:pPr>
            <a:endParaRPr lang="en-US" sz="800" dirty="0" smtClean="0">
              <a:latin typeface="Arial"/>
              <a:cs typeface="Arial"/>
            </a:endParaRPr>
          </a:p>
          <a:p>
            <a:pPr marL="171450" indent="-171450">
              <a:buFont typeface="Arial"/>
              <a:buChar char="•"/>
            </a:pPr>
            <a:endParaRPr lang="en-US" sz="800" dirty="0">
              <a:latin typeface="Arial"/>
              <a:cs typeface="Arial"/>
            </a:endParaRPr>
          </a:p>
        </p:txBody>
      </p:sp>
      <p:sp>
        <p:nvSpPr>
          <p:cNvPr id="5" name="TextBox 4"/>
          <p:cNvSpPr txBox="1"/>
          <p:nvPr/>
        </p:nvSpPr>
        <p:spPr>
          <a:xfrm>
            <a:off x="2604501" y="4042545"/>
            <a:ext cx="3875619" cy="707886"/>
          </a:xfrm>
          <a:prstGeom prst="rect">
            <a:avLst/>
          </a:prstGeom>
          <a:noFill/>
        </p:spPr>
        <p:txBody>
          <a:bodyPr wrap="square" rtlCol="0">
            <a:spAutoFit/>
          </a:bodyPr>
          <a:lstStyle/>
          <a:p>
            <a:r>
              <a:rPr lang="en-US" sz="800" dirty="0" smtClean="0">
                <a:latin typeface="Arial"/>
                <a:cs typeface="Arial"/>
              </a:rPr>
              <a:t>Current design mingled job monitor, which is responsible for observing target job configuration file folder with job scheduler, as long as catalog storage. We instead extract each components as independent object and controlled by </a:t>
            </a:r>
            <a:r>
              <a:rPr lang="en-US" sz="800" dirty="0" err="1" smtClean="0">
                <a:latin typeface="Arial"/>
                <a:cs typeface="Arial"/>
              </a:rPr>
              <a:t>gobblin</a:t>
            </a:r>
            <a:r>
              <a:rPr lang="en-US" sz="800" dirty="0" smtClean="0">
                <a:latin typeface="Arial"/>
                <a:cs typeface="Arial"/>
              </a:rPr>
              <a:t> instance driver, so that user could declare appropriate type of implementation for different workload.</a:t>
            </a:r>
          </a:p>
        </p:txBody>
      </p:sp>
      <p:sp>
        <p:nvSpPr>
          <p:cNvPr id="59" name="TextBox 58"/>
          <p:cNvSpPr txBox="1"/>
          <p:nvPr/>
        </p:nvSpPr>
        <p:spPr>
          <a:xfrm>
            <a:off x="2604501" y="4683603"/>
            <a:ext cx="3875619" cy="584776"/>
          </a:xfrm>
          <a:prstGeom prst="rect">
            <a:avLst/>
          </a:prstGeom>
          <a:noFill/>
        </p:spPr>
        <p:txBody>
          <a:bodyPr wrap="square" rtlCol="0">
            <a:spAutoFit/>
          </a:bodyPr>
          <a:lstStyle/>
          <a:p>
            <a:r>
              <a:rPr lang="en-US" sz="800" dirty="0" smtClean="0">
                <a:latin typeface="Arial"/>
                <a:cs typeface="Arial"/>
              </a:rPr>
              <a:t>The generality is emphasized by extension of job discovery, corresponded to </a:t>
            </a:r>
            <a:r>
              <a:rPr lang="en-US" sz="800" dirty="0" smtClean="0">
                <a:latin typeface="Courier New"/>
                <a:cs typeface="Courier New"/>
              </a:rPr>
              <a:t>Job Spec Catalog</a:t>
            </a:r>
            <a:r>
              <a:rPr lang="en-US" sz="800" dirty="0" smtClean="0">
                <a:latin typeface="Arial"/>
                <a:cs typeface="Arial"/>
              </a:rPr>
              <a:t> and </a:t>
            </a:r>
            <a:r>
              <a:rPr lang="en-US" sz="800" dirty="0" smtClean="0">
                <a:latin typeface="Courier New"/>
                <a:cs typeface="Courier New"/>
              </a:rPr>
              <a:t>Job Spec Monitor</a:t>
            </a:r>
            <a:r>
              <a:rPr lang="en-US" sz="800" dirty="0" smtClean="0">
                <a:latin typeface="Arial"/>
                <a:cs typeface="Arial"/>
              </a:rPr>
              <a:t>. As illustrated by the figure below, job configuration file can only be loaded from </a:t>
            </a:r>
            <a:r>
              <a:rPr lang="en-US" sz="800" dirty="0" err="1" smtClean="0">
                <a:latin typeface="Arial"/>
                <a:cs typeface="Arial"/>
              </a:rPr>
              <a:t>localFS</a:t>
            </a:r>
            <a:r>
              <a:rPr lang="en-US" sz="800" dirty="0" smtClean="0">
                <a:latin typeface="Arial"/>
                <a:cs typeface="Arial"/>
              </a:rPr>
              <a:t> originally, is now extended to be fetched from general file system with support of HDFS interface.</a:t>
            </a:r>
          </a:p>
        </p:txBody>
      </p:sp>
      <p:sp>
        <p:nvSpPr>
          <p:cNvPr id="60" name="TextBox 59"/>
          <p:cNvSpPr txBox="1"/>
          <p:nvPr/>
        </p:nvSpPr>
        <p:spPr>
          <a:xfrm>
            <a:off x="6609306" y="2507935"/>
            <a:ext cx="2407693" cy="1200328"/>
          </a:xfrm>
          <a:prstGeom prst="rect">
            <a:avLst/>
          </a:prstGeom>
          <a:noFill/>
        </p:spPr>
        <p:txBody>
          <a:bodyPr wrap="square" rtlCol="0">
            <a:spAutoFit/>
          </a:bodyPr>
          <a:lstStyle/>
          <a:p>
            <a:r>
              <a:rPr lang="en-US" sz="800" dirty="0" smtClean="0">
                <a:latin typeface="Arial"/>
                <a:cs typeface="Arial"/>
              </a:rPr>
              <a:t>The compatibility is addressed by adding CLI interface, which consists the major part of future work. It basically allows user to submit </a:t>
            </a:r>
            <a:r>
              <a:rPr lang="en-US" sz="800" dirty="0" err="1" smtClean="0">
                <a:latin typeface="Arial"/>
                <a:cs typeface="Arial"/>
              </a:rPr>
              <a:t>Gobblin</a:t>
            </a:r>
            <a:r>
              <a:rPr lang="en-US" sz="800" dirty="0" smtClean="0">
                <a:latin typeface="Arial"/>
                <a:cs typeface="Arial"/>
              </a:rPr>
              <a:t> job through easier submission approach through different platforms, including but not limited REST, Kafka and </a:t>
            </a:r>
            <a:r>
              <a:rPr lang="en-US" sz="800" dirty="0" err="1" smtClean="0">
                <a:latin typeface="Arial"/>
                <a:cs typeface="Arial"/>
              </a:rPr>
              <a:t>RabbitMQ</a:t>
            </a:r>
            <a:r>
              <a:rPr lang="en-US" sz="800" dirty="0" smtClean="0">
                <a:latin typeface="Arial"/>
                <a:cs typeface="Arial"/>
              </a:rPr>
              <a:t>. It is </a:t>
            </a:r>
            <a:r>
              <a:rPr lang="en-US" sz="800" dirty="0" smtClean="0">
                <a:latin typeface="Courier New"/>
                <a:cs typeface="Courier New"/>
              </a:rPr>
              <a:t>Job Spec Monitor</a:t>
            </a:r>
            <a:r>
              <a:rPr lang="en-US" sz="800" dirty="0" smtClean="0">
                <a:latin typeface="Arial"/>
                <a:cs typeface="Arial"/>
              </a:rPr>
              <a:t>’s responsibility to catch these incoming message and interact with other components within </a:t>
            </a:r>
            <a:r>
              <a:rPr lang="en-US" sz="800" dirty="0" err="1" smtClean="0">
                <a:latin typeface="Arial"/>
                <a:cs typeface="Arial"/>
              </a:rPr>
              <a:t>gobblin</a:t>
            </a:r>
            <a:r>
              <a:rPr lang="en-US" sz="800" dirty="0" smtClean="0">
                <a:latin typeface="Arial"/>
                <a:cs typeface="Arial"/>
              </a:rPr>
              <a:t> runtime engine.</a:t>
            </a:r>
          </a:p>
        </p:txBody>
      </p:sp>
      <p:sp>
        <p:nvSpPr>
          <p:cNvPr id="61" name="TextBox 60"/>
          <p:cNvSpPr txBox="1"/>
          <p:nvPr/>
        </p:nvSpPr>
        <p:spPr>
          <a:xfrm>
            <a:off x="6598300" y="3948251"/>
            <a:ext cx="2407693" cy="1200328"/>
          </a:xfrm>
          <a:prstGeom prst="rect">
            <a:avLst/>
          </a:prstGeom>
          <a:noFill/>
        </p:spPr>
        <p:txBody>
          <a:bodyPr wrap="square" rtlCol="0">
            <a:spAutoFit/>
          </a:bodyPr>
          <a:lstStyle/>
          <a:p>
            <a:r>
              <a:rPr lang="en-US" sz="800" dirty="0" smtClean="0">
                <a:latin typeface="Arial"/>
                <a:cs typeface="Arial"/>
              </a:rPr>
              <a:t>Major impact of the work includes: </a:t>
            </a:r>
          </a:p>
          <a:p>
            <a:pPr marL="171450" indent="-171450">
              <a:buFont typeface="Arial"/>
              <a:buChar char="•"/>
            </a:pPr>
            <a:r>
              <a:rPr lang="en-US" sz="800" dirty="0" err="1" smtClean="0">
                <a:latin typeface="Arial"/>
                <a:cs typeface="Arial"/>
              </a:rPr>
              <a:t>Gobblin</a:t>
            </a:r>
            <a:r>
              <a:rPr lang="en-US" sz="800" dirty="0" smtClean="0">
                <a:latin typeface="Arial"/>
                <a:cs typeface="Arial"/>
              </a:rPr>
              <a:t> runtime engine’s modularity is improved, which makes it easier for user configuration. </a:t>
            </a:r>
          </a:p>
          <a:p>
            <a:pPr marL="171450" indent="-171450">
              <a:buFont typeface="Arial"/>
              <a:buChar char="•"/>
            </a:pPr>
            <a:r>
              <a:rPr lang="en-US" sz="800" dirty="0" err="1" smtClean="0">
                <a:latin typeface="Arial"/>
                <a:cs typeface="Arial"/>
              </a:rPr>
              <a:t>Gobblin</a:t>
            </a:r>
            <a:r>
              <a:rPr lang="en-US" sz="800" dirty="0" smtClean="0">
                <a:latin typeface="Arial"/>
                <a:cs typeface="Arial"/>
              </a:rPr>
              <a:t> can react faster to new job configuration creation, deletion and modification from their working FS.</a:t>
            </a:r>
          </a:p>
          <a:p>
            <a:pPr marL="171450" indent="-171450">
              <a:buFont typeface="Arial"/>
              <a:buChar char="•"/>
            </a:pPr>
            <a:r>
              <a:rPr lang="en-US" sz="800" dirty="0" smtClean="0">
                <a:latin typeface="Arial"/>
                <a:cs typeface="Arial"/>
              </a:rPr>
              <a:t>*Easier approach to access the core of job configuration management.</a:t>
            </a:r>
          </a:p>
        </p:txBody>
      </p:sp>
      <p:sp>
        <p:nvSpPr>
          <p:cNvPr id="62" name="TextBox 61"/>
          <p:cNvSpPr txBox="1"/>
          <p:nvPr/>
        </p:nvSpPr>
        <p:spPr>
          <a:xfrm>
            <a:off x="1036325" y="1128267"/>
            <a:ext cx="1514257" cy="3293210"/>
          </a:xfrm>
          <a:prstGeom prst="rect">
            <a:avLst/>
          </a:prstGeom>
          <a:noFill/>
        </p:spPr>
        <p:txBody>
          <a:bodyPr wrap="square" rtlCol="0">
            <a:spAutoFit/>
          </a:bodyPr>
          <a:lstStyle/>
          <a:p>
            <a:r>
              <a:rPr lang="en-US" sz="800" dirty="0" err="1" smtClean="0">
                <a:latin typeface="Arial"/>
                <a:cs typeface="Arial"/>
              </a:rPr>
              <a:t>Gobblin</a:t>
            </a:r>
            <a:r>
              <a:rPr lang="en-US" sz="800" dirty="0" smtClean="0">
                <a:latin typeface="Arial"/>
                <a:cs typeface="Arial"/>
              </a:rPr>
              <a:t> is a universal data </a:t>
            </a:r>
            <a:r>
              <a:rPr lang="en-US" sz="800" dirty="0">
                <a:latin typeface="Arial"/>
                <a:cs typeface="Arial"/>
              </a:rPr>
              <a:t>ingestion </a:t>
            </a:r>
            <a:r>
              <a:rPr lang="en-US" sz="800" dirty="0" smtClean="0">
                <a:latin typeface="Arial"/>
                <a:cs typeface="Arial"/>
              </a:rPr>
              <a:t>framework for </a:t>
            </a:r>
            <a:r>
              <a:rPr lang="en-US" sz="800" dirty="0">
                <a:latin typeface="Arial"/>
                <a:cs typeface="Arial"/>
              </a:rPr>
              <a:t>extracting, transforming, and loading large volume of data from a variety of data sources, e.g., databases, rest APIs, FTP/SFTP servers, filers, etc., onto </a:t>
            </a:r>
            <a:r>
              <a:rPr lang="en-US" sz="800" dirty="0" err="1">
                <a:latin typeface="Arial"/>
                <a:cs typeface="Arial"/>
              </a:rPr>
              <a:t>Hadoop</a:t>
            </a:r>
            <a:r>
              <a:rPr lang="en-US" sz="800" dirty="0">
                <a:latin typeface="Arial"/>
                <a:cs typeface="Arial"/>
              </a:rPr>
              <a:t>. </a:t>
            </a:r>
            <a:endParaRPr lang="en-US" sz="800" dirty="0" smtClean="0">
              <a:latin typeface="Arial"/>
              <a:cs typeface="Arial"/>
            </a:endParaRPr>
          </a:p>
          <a:p>
            <a:endParaRPr lang="en-US" sz="800" dirty="0" smtClean="0">
              <a:latin typeface="Arial"/>
              <a:cs typeface="Arial"/>
            </a:endParaRPr>
          </a:p>
          <a:p>
            <a:r>
              <a:rPr lang="en-US" sz="800" dirty="0" smtClean="0">
                <a:latin typeface="Arial"/>
                <a:cs typeface="Arial"/>
              </a:rPr>
              <a:t>Our work focused on improving </a:t>
            </a:r>
            <a:r>
              <a:rPr lang="en-US" sz="800" dirty="0" err="1" smtClean="0">
                <a:latin typeface="Arial"/>
                <a:cs typeface="Arial"/>
              </a:rPr>
              <a:t>Gobblin</a:t>
            </a:r>
            <a:r>
              <a:rPr lang="en-US" sz="800" dirty="0" smtClean="0">
                <a:latin typeface="Arial"/>
                <a:cs typeface="Arial"/>
              </a:rPr>
              <a:t> running engine, especially in terms of its handling for job configuration files. The current implementation has the following disadvantages:</a:t>
            </a:r>
          </a:p>
          <a:p>
            <a:pPr marL="171450" indent="-171450">
              <a:buFont typeface="Arial"/>
              <a:buChar char="•"/>
            </a:pPr>
            <a:r>
              <a:rPr lang="en-US" sz="800" dirty="0" smtClean="0">
                <a:latin typeface="Arial"/>
                <a:cs typeface="Arial"/>
              </a:rPr>
              <a:t>Hard to achieve cross-compatible. </a:t>
            </a:r>
          </a:p>
          <a:p>
            <a:pPr marL="171450" indent="-171450">
              <a:buFont typeface="Arial"/>
              <a:buChar char="•"/>
            </a:pPr>
            <a:r>
              <a:rPr lang="en-US" sz="800" dirty="0" smtClean="0">
                <a:latin typeface="Arial"/>
                <a:cs typeface="Arial"/>
              </a:rPr>
              <a:t>Limit in local file system to fetch the configuration files. </a:t>
            </a:r>
          </a:p>
          <a:p>
            <a:pPr marL="171450" indent="-171450">
              <a:buFont typeface="Arial"/>
              <a:buChar char="•"/>
            </a:pPr>
            <a:r>
              <a:rPr lang="en-US" sz="800" dirty="0" smtClean="0">
                <a:latin typeface="Arial"/>
                <a:cs typeface="Arial"/>
              </a:rPr>
              <a:t>Lacking user-friendly interface for job configuration submission.</a:t>
            </a:r>
          </a:p>
          <a:p>
            <a:pPr marL="171450" indent="-171450">
              <a:buFont typeface="Arial"/>
              <a:buChar char="•"/>
            </a:pPr>
            <a:endParaRPr lang="en-US" sz="800" dirty="0" smtClean="0">
              <a:latin typeface="Arial"/>
              <a:cs typeface="Arial"/>
            </a:endParaRPr>
          </a:p>
          <a:p>
            <a:endParaRPr lang="en-US" sz="800" dirty="0" smtClean="0">
              <a:latin typeface="Arial"/>
              <a:cs typeface="Arial"/>
            </a:endParaRPr>
          </a:p>
        </p:txBody>
      </p:sp>
    </p:spTree>
    <p:extLst>
      <p:ext uri="{BB962C8B-B14F-4D97-AF65-F5344CB8AC3E}">
        <p14:creationId xmlns:p14="http://schemas.microsoft.com/office/powerpoint/2010/main" val="22446032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933" y="418817"/>
            <a:ext cx="3149600" cy="369332"/>
          </a:xfrm>
          <a:prstGeom prst="rect">
            <a:avLst/>
          </a:prstGeom>
          <a:noFill/>
        </p:spPr>
        <p:txBody>
          <a:bodyPr wrap="square" rtlCol="0">
            <a:spAutoFit/>
          </a:bodyPr>
          <a:lstStyle/>
          <a:p>
            <a:r>
              <a:rPr lang="en-US" dirty="0" smtClean="0"/>
              <a:t>The catalog Illustration</a:t>
            </a:r>
            <a:endParaRPr lang="en-US" dirty="0"/>
          </a:p>
        </p:txBody>
      </p:sp>
      <p:grpSp>
        <p:nvGrpSpPr>
          <p:cNvPr id="44" name="Group 43"/>
          <p:cNvGrpSpPr/>
          <p:nvPr/>
        </p:nvGrpSpPr>
        <p:grpSpPr>
          <a:xfrm>
            <a:off x="1295400" y="1438841"/>
            <a:ext cx="4914900" cy="1875933"/>
            <a:chOff x="1295400" y="1438841"/>
            <a:chExt cx="4914900" cy="1875933"/>
          </a:xfrm>
        </p:grpSpPr>
        <p:cxnSp>
          <p:nvCxnSpPr>
            <p:cNvPr id="11" name="Straight Arrow Connector 10"/>
            <p:cNvCxnSpPr>
              <a:stCxn id="12" idx="2"/>
            </p:cNvCxnSpPr>
            <p:nvPr/>
          </p:nvCxnSpPr>
          <p:spPr>
            <a:xfrm>
              <a:off x="2686051" y="1828308"/>
              <a:ext cx="482600" cy="593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23" idx="3"/>
            </p:cNvCxnSpPr>
            <p:nvPr/>
          </p:nvCxnSpPr>
          <p:spPr>
            <a:xfrm>
              <a:off x="2116667" y="2023042"/>
              <a:ext cx="1051984" cy="39899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0" idx="3"/>
            </p:cNvCxnSpPr>
            <p:nvPr/>
          </p:nvCxnSpPr>
          <p:spPr>
            <a:xfrm flipV="1">
              <a:off x="2116667" y="2422032"/>
              <a:ext cx="1051984" cy="29859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33" idx="0"/>
            </p:cNvCxnSpPr>
            <p:nvPr/>
          </p:nvCxnSpPr>
          <p:spPr>
            <a:xfrm flipV="1">
              <a:off x="2686051" y="2422032"/>
              <a:ext cx="482600" cy="5032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4859867" y="2000745"/>
              <a:ext cx="1350433" cy="842574"/>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rgbClr val="357DDA"/>
                  </a:solidFill>
                  <a:latin typeface="Arial"/>
                  <a:cs typeface="Arial"/>
                </a:rPr>
                <a:t>Job Catalog</a:t>
              </a:r>
              <a:endParaRPr lang="en-US" sz="1000" b="1" dirty="0">
                <a:solidFill>
                  <a:srgbClr val="357DDA"/>
                </a:solidFill>
                <a:latin typeface="Arial"/>
                <a:cs typeface="Arial"/>
              </a:endParaRPr>
            </a:p>
          </p:txBody>
        </p:sp>
        <p:cxnSp>
          <p:nvCxnSpPr>
            <p:cNvPr id="28" name="Curved Connector 27"/>
            <p:cNvCxnSpPr>
              <a:stCxn id="12" idx="0"/>
              <a:endCxn id="22" idx="0"/>
            </p:cNvCxnSpPr>
            <p:nvPr/>
          </p:nvCxnSpPr>
          <p:spPr>
            <a:xfrm rot="16200000" flipH="1">
              <a:off x="3829615" y="295277"/>
              <a:ext cx="561904" cy="2849033"/>
            </a:xfrm>
            <a:prstGeom prst="curvedConnector3">
              <a:avLst>
                <a:gd name="adj1" fmla="val -40683"/>
              </a:avLst>
            </a:prstGeom>
            <a:ln>
              <a:solidFill>
                <a:schemeClr val="tx1"/>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37" idx="3"/>
              <a:endCxn id="22" idx="1"/>
            </p:cNvCxnSpPr>
            <p:nvPr/>
          </p:nvCxnSpPr>
          <p:spPr>
            <a:xfrm>
              <a:off x="4519083" y="2422032"/>
              <a:ext cx="340784"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275417" y="1438841"/>
              <a:ext cx="821267" cy="3894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000000"/>
                  </a:solidFill>
                  <a:latin typeface="Arial"/>
                  <a:cs typeface="Arial"/>
                </a:rPr>
                <a:t>Local FS</a:t>
              </a:r>
              <a:endParaRPr lang="en-US" sz="800" b="1" dirty="0">
                <a:solidFill>
                  <a:srgbClr val="000000"/>
                </a:solidFill>
                <a:latin typeface="Arial"/>
                <a:cs typeface="Arial"/>
              </a:endParaRPr>
            </a:p>
          </p:txBody>
        </p:sp>
        <p:sp>
          <p:nvSpPr>
            <p:cNvPr id="23" name="Rectangle 22"/>
            <p:cNvSpPr/>
            <p:nvPr/>
          </p:nvSpPr>
          <p:spPr>
            <a:xfrm>
              <a:off x="1295400" y="1828308"/>
              <a:ext cx="821267" cy="3894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000000"/>
                  </a:solidFill>
                  <a:latin typeface="Arial"/>
                  <a:cs typeface="Arial"/>
                </a:rPr>
                <a:t>HDFS</a:t>
              </a:r>
              <a:endParaRPr lang="en-US" sz="800" b="1" dirty="0">
                <a:solidFill>
                  <a:srgbClr val="000000"/>
                </a:solidFill>
                <a:latin typeface="Arial"/>
                <a:cs typeface="Arial"/>
              </a:endParaRPr>
            </a:p>
          </p:txBody>
        </p:sp>
        <p:sp>
          <p:nvSpPr>
            <p:cNvPr id="30" name="Rectangle 29"/>
            <p:cNvSpPr/>
            <p:nvPr/>
          </p:nvSpPr>
          <p:spPr>
            <a:xfrm>
              <a:off x="1295400" y="2525892"/>
              <a:ext cx="821267" cy="3894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000000"/>
                  </a:solidFill>
                  <a:latin typeface="Arial"/>
                  <a:cs typeface="Arial"/>
                </a:rPr>
                <a:t>S3</a:t>
              </a:r>
              <a:endParaRPr lang="en-US" sz="800" b="1" dirty="0">
                <a:solidFill>
                  <a:srgbClr val="000000"/>
                </a:solidFill>
                <a:latin typeface="Arial"/>
                <a:cs typeface="Arial"/>
              </a:endParaRPr>
            </a:p>
          </p:txBody>
        </p:sp>
        <p:sp>
          <p:nvSpPr>
            <p:cNvPr id="33" name="Rectangle 32"/>
            <p:cNvSpPr/>
            <p:nvPr/>
          </p:nvSpPr>
          <p:spPr>
            <a:xfrm>
              <a:off x="2275417" y="2925307"/>
              <a:ext cx="821267" cy="3894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smtClean="0">
                  <a:solidFill>
                    <a:srgbClr val="000000"/>
                  </a:solidFill>
                  <a:latin typeface="Arial"/>
                  <a:cs typeface="Arial"/>
                </a:rPr>
                <a:t>SFTP</a:t>
              </a:r>
              <a:endParaRPr lang="en-US" sz="800" b="1" dirty="0">
                <a:solidFill>
                  <a:srgbClr val="000000"/>
                </a:solidFill>
                <a:latin typeface="Arial"/>
                <a:cs typeface="Arial"/>
              </a:endParaRPr>
            </a:p>
          </p:txBody>
        </p:sp>
        <p:sp>
          <p:nvSpPr>
            <p:cNvPr id="37" name="Rectangle 36"/>
            <p:cNvSpPr/>
            <p:nvPr/>
          </p:nvSpPr>
          <p:spPr>
            <a:xfrm>
              <a:off x="3166534" y="2060119"/>
              <a:ext cx="1352549" cy="723826"/>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b="1" dirty="0" err="1" smtClean="0">
                  <a:solidFill>
                    <a:srgbClr val="000000"/>
                  </a:solidFill>
                  <a:latin typeface="Arial"/>
                  <a:cs typeface="Arial"/>
                </a:rPr>
                <a:t>Hadoop</a:t>
              </a:r>
              <a:r>
                <a:rPr lang="en-US" sz="800" b="1" dirty="0" smtClean="0">
                  <a:solidFill>
                    <a:srgbClr val="000000"/>
                  </a:solidFill>
                  <a:latin typeface="Arial"/>
                  <a:cs typeface="Arial"/>
                </a:rPr>
                <a:t> FS interface</a:t>
              </a:r>
              <a:endParaRPr lang="en-US" sz="800" b="1" dirty="0">
                <a:solidFill>
                  <a:srgbClr val="000000"/>
                </a:solidFill>
                <a:latin typeface="Arial"/>
                <a:cs typeface="Arial"/>
              </a:endParaRPr>
            </a:p>
          </p:txBody>
        </p:sp>
      </p:grpSp>
    </p:spTree>
    <p:extLst>
      <p:ext uri="{BB962C8B-B14F-4D97-AF65-F5344CB8AC3E}">
        <p14:creationId xmlns:p14="http://schemas.microsoft.com/office/powerpoint/2010/main" val="42292236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p:cNvGrpSpPr/>
          <p:nvPr/>
        </p:nvGrpSpPr>
        <p:grpSpPr>
          <a:xfrm>
            <a:off x="2222461" y="1696804"/>
            <a:ext cx="2106195" cy="1653637"/>
            <a:chOff x="2222461" y="1696804"/>
            <a:chExt cx="2106195" cy="1653637"/>
          </a:xfrm>
        </p:grpSpPr>
        <p:sp>
          <p:nvSpPr>
            <p:cNvPr id="2" name="Rectangle 1"/>
            <p:cNvSpPr/>
            <p:nvPr/>
          </p:nvSpPr>
          <p:spPr>
            <a:xfrm>
              <a:off x="2315594" y="1696804"/>
              <a:ext cx="516467" cy="3160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CLI</a:t>
              </a:r>
              <a:endParaRPr lang="en-US" sz="800" dirty="0">
                <a:solidFill>
                  <a:srgbClr val="000000"/>
                </a:solidFill>
              </a:endParaRPr>
            </a:p>
          </p:txBody>
        </p:sp>
        <p:sp>
          <p:nvSpPr>
            <p:cNvPr id="6" name="Rectangle 5"/>
            <p:cNvSpPr/>
            <p:nvPr/>
          </p:nvSpPr>
          <p:spPr>
            <a:xfrm>
              <a:off x="2315595" y="2254956"/>
              <a:ext cx="651932" cy="2449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REST</a:t>
              </a:r>
              <a:endParaRPr lang="en-US" sz="800" dirty="0">
                <a:solidFill>
                  <a:srgbClr val="000000"/>
                </a:solidFill>
              </a:endParaRPr>
            </a:p>
          </p:txBody>
        </p:sp>
        <p:grpSp>
          <p:nvGrpSpPr>
            <p:cNvPr id="13" name="Group 12"/>
            <p:cNvGrpSpPr/>
            <p:nvPr/>
          </p:nvGrpSpPr>
          <p:grpSpPr>
            <a:xfrm>
              <a:off x="2315594" y="2734733"/>
              <a:ext cx="651933" cy="482598"/>
              <a:chOff x="2413000" y="2734733"/>
              <a:chExt cx="651933" cy="482598"/>
            </a:xfrm>
          </p:grpSpPr>
          <p:sp>
            <p:nvSpPr>
              <p:cNvPr id="7" name="Rectangle 6"/>
              <p:cNvSpPr/>
              <p:nvPr/>
            </p:nvSpPr>
            <p:spPr>
              <a:xfrm>
                <a:off x="2413001" y="2734733"/>
                <a:ext cx="651932" cy="209974"/>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Kafka</a:t>
                </a:r>
                <a:endParaRPr lang="en-US" sz="800" dirty="0">
                  <a:solidFill>
                    <a:srgbClr val="000000"/>
                  </a:solidFill>
                </a:endParaRPr>
              </a:p>
            </p:txBody>
          </p:sp>
          <p:sp>
            <p:nvSpPr>
              <p:cNvPr id="8" name="Rectangle 7"/>
              <p:cNvSpPr/>
              <p:nvPr/>
            </p:nvSpPr>
            <p:spPr>
              <a:xfrm>
                <a:off x="2413000" y="2973490"/>
                <a:ext cx="651933" cy="243841"/>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rgbClr val="000000"/>
                    </a:solidFill>
                  </a:rPr>
                  <a:t>RabbitMQ</a:t>
                </a:r>
                <a:endParaRPr lang="en-US" sz="800" dirty="0">
                  <a:solidFill>
                    <a:srgbClr val="000000"/>
                  </a:solidFill>
                </a:endParaRPr>
              </a:p>
            </p:txBody>
          </p:sp>
        </p:grpSp>
        <p:cxnSp>
          <p:nvCxnSpPr>
            <p:cNvPr id="10" name="Straight Arrow Connector 9"/>
            <p:cNvCxnSpPr>
              <a:stCxn id="2" idx="2"/>
              <a:endCxn id="6" idx="0"/>
            </p:cNvCxnSpPr>
            <p:nvPr/>
          </p:nvCxnSpPr>
          <p:spPr>
            <a:xfrm>
              <a:off x="2573828" y="2012892"/>
              <a:ext cx="67733" cy="242064"/>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222461" y="2174524"/>
              <a:ext cx="863600" cy="112041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224742" y="2174524"/>
              <a:ext cx="520197"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Monitor</a:t>
              </a:r>
              <a:endParaRPr lang="en-US" sz="800" dirty="0">
                <a:solidFill>
                  <a:srgbClr val="000000"/>
                </a:solidFill>
              </a:endParaRPr>
            </a:p>
          </p:txBody>
        </p:sp>
        <p:cxnSp>
          <p:nvCxnSpPr>
            <p:cNvPr id="20" name="Straight Arrow Connector 19"/>
            <p:cNvCxnSpPr>
              <a:stCxn id="6" idx="3"/>
              <a:endCxn id="17" idx="1"/>
            </p:cNvCxnSpPr>
            <p:nvPr/>
          </p:nvCxnSpPr>
          <p:spPr>
            <a:xfrm flipV="1">
              <a:off x="2967527" y="2309712"/>
              <a:ext cx="257215" cy="67728"/>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782940" y="2177347"/>
              <a:ext cx="545716"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Catalog</a:t>
              </a:r>
              <a:endParaRPr lang="en-US" sz="800" dirty="0">
                <a:solidFill>
                  <a:srgbClr val="000000"/>
                </a:solidFill>
              </a:endParaRPr>
            </a:p>
          </p:txBody>
        </p:sp>
        <p:cxnSp>
          <p:nvCxnSpPr>
            <p:cNvPr id="36" name="Curved Connector 35"/>
            <p:cNvCxnSpPr>
              <a:stCxn id="17" idx="0"/>
              <a:endCxn id="27" idx="0"/>
            </p:cNvCxnSpPr>
            <p:nvPr/>
          </p:nvCxnSpPr>
          <p:spPr>
            <a:xfrm rot="16200000" flipH="1">
              <a:off x="3768907" y="1890457"/>
              <a:ext cx="2823" cy="570957"/>
            </a:xfrm>
            <a:prstGeom prst="curvedConnector3">
              <a:avLst>
                <a:gd name="adj1" fmla="val -8097768"/>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3133778" y="2486137"/>
              <a:ext cx="922020" cy="864304"/>
              <a:chOff x="3497540" y="2599915"/>
              <a:chExt cx="922020" cy="864304"/>
            </a:xfrm>
          </p:grpSpPr>
          <p:pic>
            <p:nvPicPr>
              <p:cNvPr id="18" name="Picture 17" descr="Gobbli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107" y="2599915"/>
                <a:ext cx="542885" cy="610639"/>
              </a:xfrm>
              <a:prstGeom prst="rect">
                <a:avLst/>
              </a:prstGeom>
            </p:spPr>
          </p:pic>
          <p:sp>
            <p:nvSpPr>
              <p:cNvPr id="39" name="TextBox 38"/>
              <p:cNvSpPr txBox="1"/>
              <p:nvPr/>
            </p:nvSpPr>
            <p:spPr>
              <a:xfrm>
                <a:off x="3497540" y="3125665"/>
                <a:ext cx="922020" cy="338554"/>
              </a:xfrm>
              <a:prstGeom prst="rect">
                <a:avLst/>
              </a:prstGeom>
              <a:noFill/>
            </p:spPr>
            <p:txBody>
              <a:bodyPr wrap="square" rtlCol="0">
                <a:spAutoFit/>
              </a:bodyPr>
              <a:lstStyle/>
              <a:p>
                <a:pPr algn="ctr"/>
                <a:r>
                  <a:rPr lang="en-US" sz="800" dirty="0" err="1" smtClean="0"/>
                  <a:t>Gobblin</a:t>
                </a:r>
                <a:r>
                  <a:rPr lang="en-US" sz="800" dirty="0" smtClean="0"/>
                  <a:t> Instance driver</a:t>
                </a:r>
                <a:endParaRPr lang="en-US" sz="800" dirty="0"/>
              </a:p>
            </p:txBody>
          </p:sp>
        </p:grpSp>
        <p:cxnSp>
          <p:nvCxnSpPr>
            <p:cNvPr id="50" name="Straight Arrow Connector 49"/>
            <p:cNvCxnSpPr/>
            <p:nvPr/>
          </p:nvCxnSpPr>
          <p:spPr>
            <a:xfrm flipH="1">
              <a:off x="3744940" y="2444899"/>
              <a:ext cx="121290" cy="3465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7" idx="3"/>
              <a:endCxn id="17" idx="1"/>
            </p:cNvCxnSpPr>
            <p:nvPr/>
          </p:nvCxnSpPr>
          <p:spPr>
            <a:xfrm flipV="1">
              <a:off x="2967527" y="2309712"/>
              <a:ext cx="257215" cy="530008"/>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8" idx="3"/>
              <a:endCxn id="17" idx="1"/>
            </p:cNvCxnSpPr>
            <p:nvPr/>
          </p:nvCxnSpPr>
          <p:spPr>
            <a:xfrm flipV="1">
              <a:off x="2967527" y="2309712"/>
              <a:ext cx="257215" cy="785699"/>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4055797" y="3662421"/>
            <a:ext cx="2106195" cy="1653637"/>
            <a:chOff x="4055797" y="3662421"/>
            <a:chExt cx="2106195" cy="1653637"/>
          </a:xfrm>
        </p:grpSpPr>
        <p:sp>
          <p:nvSpPr>
            <p:cNvPr id="115" name="Rectangle 114"/>
            <p:cNvSpPr/>
            <p:nvPr/>
          </p:nvSpPr>
          <p:spPr>
            <a:xfrm>
              <a:off x="4148930" y="3662421"/>
              <a:ext cx="516467" cy="31608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CLI</a:t>
              </a:r>
              <a:endParaRPr lang="en-US" sz="800" dirty="0">
                <a:solidFill>
                  <a:srgbClr val="000000"/>
                </a:solidFill>
              </a:endParaRPr>
            </a:p>
          </p:txBody>
        </p:sp>
        <p:sp>
          <p:nvSpPr>
            <p:cNvPr id="116" name="Rectangle 115"/>
            <p:cNvSpPr/>
            <p:nvPr/>
          </p:nvSpPr>
          <p:spPr>
            <a:xfrm>
              <a:off x="4148931" y="4220573"/>
              <a:ext cx="651932" cy="2449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REST</a:t>
              </a:r>
              <a:endParaRPr lang="en-US" sz="800" dirty="0">
                <a:solidFill>
                  <a:srgbClr val="000000"/>
                </a:solidFill>
              </a:endParaRPr>
            </a:p>
          </p:txBody>
        </p:sp>
        <p:grpSp>
          <p:nvGrpSpPr>
            <p:cNvPr id="117" name="Group 116"/>
            <p:cNvGrpSpPr/>
            <p:nvPr/>
          </p:nvGrpSpPr>
          <p:grpSpPr>
            <a:xfrm>
              <a:off x="4148930" y="4700350"/>
              <a:ext cx="651933" cy="482598"/>
              <a:chOff x="2413000" y="2734733"/>
              <a:chExt cx="651933" cy="482598"/>
            </a:xfrm>
          </p:grpSpPr>
          <p:sp>
            <p:nvSpPr>
              <p:cNvPr id="130" name="Rectangle 129"/>
              <p:cNvSpPr/>
              <p:nvPr/>
            </p:nvSpPr>
            <p:spPr>
              <a:xfrm>
                <a:off x="2413001" y="2734733"/>
                <a:ext cx="651932" cy="209974"/>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Kafka</a:t>
                </a:r>
                <a:endParaRPr lang="en-US" sz="800" dirty="0">
                  <a:solidFill>
                    <a:srgbClr val="000000"/>
                  </a:solidFill>
                </a:endParaRPr>
              </a:p>
            </p:txBody>
          </p:sp>
          <p:sp>
            <p:nvSpPr>
              <p:cNvPr id="131" name="Rectangle 130"/>
              <p:cNvSpPr/>
              <p:nvPr/>
            </p:nvSpPr>
            <p:spPr>
              <a:xfrm>
                <a:off x="2413000" y="2973490"/>
                <a:ext cx="651933" cy="243841"/>
              </a:xfrm>
              <a:prstGeom prst="rect">
                <a:avLst/>
              </a:prstGeom>
              <a:noFill/>
              <a:ln>
                <a:solidFill>
                  <a:schemeClr val="tx1"/>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rgbClr val="000000"/>
                    </a:solidFill>
                  </a:rPr>
                  <a:t>RabbitMQ</a:t>
                </a:r>
                <a:endParaRPr lang="en-US" sz="800" dirty="0">
                  <a:solidFill>
                    <a:srgbClr val="000000"/>
                  </a:solidFill>
                </a:endParaRPr>
              </a:p>
            </p:txBody>
          </p:sp>
        </p:grpSp>
        <p:cxnSp>
          <p:nvCxnSpPr>
            <p:cNvPr id="118" name="Straight Arrow Connector 117"/>
            <p:cNvCxnSpPr>
              <a:stCxn id="115" idx="2"/>
              <a:endCxn id="116" idx="0"/>
            </p:cNvCxnSpPr>
            <p:nvPr/>
          </p:nvCxnSpPr>
          <p:spPr>
            <a:xfrm>
              <a:off x="4407164" y="3978509"/>
              <a:ext cx="67733" cy="242064"/>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4055797" y="4140141"/>
              <a:ext cx="863600" cy="1120418"/>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5058078" y="4140141"/>
              <a:ext cx="520197"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Monitor</a:t>
              </a:r>
              <a:endParaRPr lang="en-US" sz="800" dirty="0">
                <a:solidFill>
                  <a:srgbClr val="000000"/>
                </a:solidFill>
              </a:endParaRPr>
            </a:p>
          </p:txBody>
        </p:sp>
        <p:cxnSp>
          <p:nvCxnSpPr>
            <p:cNvPr id="121" name="Straight Arrow Connector 120"/>
            <p:cNvCxnSpPr>
              <a:stCxn id="116" idx="3"/>
              <a:endCxn id="120" idx="1"/>
            </p:cNvCxnSpPr>
            <p:nvPr/>
          </p:nvCxnSpPr>
          <p:spPr>
            <a:xfrm flipV="1">
              <a:off x="4800863" y="4275329"/>
              <a:ext cx="257215" cy="6772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5616276" y="4142964"/>
              <a:ext cx="545716" cy="27037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rgbClr val="000000"/>
                  </a:solidFill>
                </a:rPr>
                <a:t>Catalog</a:t>
              </a:r>
              <a:endParaRPr lang="en-US" sz="800" dirty="0">
                <a:solidFill>
                  <a:srgbClr val="000000"/>
                </a:solidFill>
              </a:endParaRPr>
            </a:p>
          </p:txBody>
        </p:sp>
        <p:cxnSp>
          <p:nvCxnSpPr>
            <p:cNvPr id="123" name="Curved Connector 122"/>
            <p:cNvCxnSpPr>
              <a:stCxn id="120" idx="0"/>
              <a:endCxn id="122" idx="0"/>
            </p:cNvCxnSpPr>
            <p:nvPr/>
          </p:nvCxnSpPr>
          <p:spPr>
            <a:xfrm rot="16200000" flipH="1">
              <a:off x="5602243" y="3856074"/>
              <a:ext cx="2823" cy="570957"/>
            </a:xfrm>
            <a:prstGeom prst="curvedConnector3">
              <a:avLst>
                <a:gd name="adj1" fmla="val -8097768"/>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a:off x="4967114" y="4451754"/>
              <a:ext cx="922020" cy="864304"/>
              <a:chOff x="3497540" y="2599915"/>
              <a:chExt cx="922020" cy="864304"/>
            </a:xfrm>
          </p:grpSpPr>
          <p:pic>
            <p:nvPicPr>
              <p:cNvPr id="128" name="Picture 127" descr="Gobbli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107" y="2599915"/>
                <a:ext cx="542885" cy="610639"/>
              </a:xfrm>
              <a:prstGeom prst="rect">
                <a:avLst/>
              </a:prstGeom>
            </p:spPr>
          </p:pic>
          <p:sp>
            <p:nvSpPr>
              <p:cNvPr id="129" name="TextBox 128"/>
              <p:cNvSpPr txBox="1"/>
              <p:nvPr/>
            </p:nvSpPr>
            <p:spPr>
              <a:xfrm>
                <a:off x="3497540" y="3125665"/>
                <a:ext cx="922020" cy="338554"/>
              </a:xfrm>
              <a:prstGeom prst="rect">
                <a:avLst/>
              </a:prstGeom>
              <a:noFill/>
            </p:spPr>
            <p:txBody>
              <a:bodyPr wrap="square" rtlCol="0">
                <a:spAutoFit/>
              </a:bodyPr>
              <a:lstStyle/>
              <a:p>
                <a:pPr algn="ctr"/>
                <a:r>
                  <a:rPr lang="en-US" sz="800" dirty="0" err="1" smtClean="0"/>
                  <a:t>Gobblin</a:t>
                </a:r>
                <a:r>
                  <a:rPr lang="en-US" sz="800" dirty="0" smtClean="0"/>
                  <a:t> Instance driver</a:t>
                </a:r>
                <a:endParaRPr lang="en-US" sz="800" dirty="0"/>
              </a:p>
            </p:txBody>
          </p:sp>
        </p:grpSp>
        <p:cxnSp>
          <p:nvCxnSpPr>
            <p:cNvPr id="125" name="Straight Arrow Connector 124"/>
            <p:cNvCxnSpPr/>
            <p:nvPr/>
          </p:nvCxnSpPr>
          <p:spPr>
            <a:xfrm flipH="1">
              <a:off x="5578276" y="4410516"/>
              <a:ext cx="121290" cy="34655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30" idx="3"/>
              <a:endCxn id="120" idx="1"/>
            </p:cNvCxnSpPr>
            <p:nvPr/>
          </p:nvCxnSpPr>
          <p:spPr>
            <a:xfrm flipV="1">
              <a:off x="4800863" y="4275329"/>
              <a:ext cx="257215" cy="530008"/>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31" idx="3"/>
              <a:endCxn id="120" idx="1"/>
            </p:cNvCxnSpPr>
            <p:nvPr/>
          </p:nvCxnSpPr>
          <p:spPr>
            <a:xfrm flipV="1">
              <a:off x="4800863" y="4275329"/>
              <a:ext cx="257215" cy="785699"/>
            </a:xfrm>
            <a:prstGeom prst="straightConnector1">
              <a:avLst/>
            </a:prstGeom>
            <a:ln w="952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682506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855133" y="880532"/>
            <a:ext cx="897467" cy="2736935"/>
            <a:chOff x="855133" y="880532"/>
            <a:chExt cx="897467" cy="2736935"/>
          </a:xfrm>
        </p:grpSpPr>
        <p:sp>
          <p:nvSpPr>
            <p:cNvPr id="4" name="Rectangle 3"/>
            <p:cNvSpPr/>
            <p:nvPr/>
          </p:nvSpPr>
          <p:spPr>
            <a:xfrm>
              <a:off x="855133" y="880532"/>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Get work units from </a:t>
              </a:r>
              <a:r>
                <a:rPr lang="en-US" sz="800" b="1" dirty="0" smtClean="0">
                  <a:solidFill>
                    <a:schemeClr val="tx1"/>
                  </a:solidFill>
                  <a:latin typeface="Arial"/>
                  <a:cs typeface="Arial"/>
                </a:rPr>
                <a:t>Source</a:t>
              </a:r>
              <a:endParaRPr lang="en-US" sz="800" b="1" dirty="0">
                <a:solidFill>
                  <a:schemeClr val="tx1"/>
                </a:solidFill>
                <a:latin typeface="Arial"/>
                <a:cs typeface="Arial"/>
              </a:endParaRPr>
            </a:p>
          </p:txBody>
        </p:sp>
        <p:sp>
          <p:nvSpPr>
            <p:cNvPr id="6" name="Rectangle 5"/>
            <p:cNvSpPr/>
            <p:nvPr/>
          </p:nvSpPr>
          <p:spPr>
            <a:xfrm>
              <a:off x="855133" y="1378517"/>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Create </a:t>
              </a:r>
              <a:r>
                <a:rPr lang="en-US" sz="800" b="1" dirty="0" smtClean="0">
                  <a:solidFill>
                    <a:schemeClr val="tx1"/>
                  </a:solidFill>
                  <a:latin typeface="Arial"/>
                  <a:cs typeface="Arial"/>
                </a:rPr>
                <a:t>tasks</a:t>
              </a:r>
              <a:endParaRPr lang="en-US" sz="800" b="1" dirty="0">
                <a:solidFill>
                  <a:schemeClr val="tx1"/>
                </a:solidFill>
                <a:latin typeface="Arial"/>
                <a:cs typeface="Arial"/>
              </a:endParaRPr>
            </a:p>
          </p:txBody>
        </p:sp>
        <p:sp>
          <p:nvSpPr>
            <p:cNvPr id="7" name="Rectangle 6"/>
            <p:cNvSpPr/>
            <p:nvPr/>
          </p:nvSpPr>
          <p:spPr>
            <a:xfrm>
              <a:off x="855133" y="1892663"/>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Engine running </a:t>
              </a:r>
              <a:r>
                <a:rPr lang="en-US" sz="800" b="1" dirty="0" smtClean="0">
                  <a:solidFill>
                    <a:schemeClr val="tx1"/>
                  </a:solidFill>
                  <a:latin typeface="Arial"/>
                  <a:cs typeface="Arial"/>
                </a:rPr>
                <a:t>tasks</a:t>
              </a:r>
              <a:endParaRPr lang="en-US" sz="800" b="1" dirty="0">
                <a:solidFill>
                  <a:schemeClr val="tx1"/>
                </a:solidFill>
                <a:latin typeface="Arial"/>
                <a:cs typeface="Arial"/>
              </a:endParaRPr>
            </a:p>
          </p:txBody>
        </p:sp>
        <p:sp>
          <p:nvSpPr>
            <p:cNvPr id="8" name="Rectangle 7"/>
            <p:cNvSpPr/>
            <p:nvPr/>
          </p:nvSpPr>
          <p:spPr>
            <a:xfrm>
              <a:off x="855133" y="2345303"/>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Converter</a:t>
              </a:r>
              <a:endParaRPr lang="en-US" sz="800" b="1" dirty="0">
                <a:solidFill>
                  <a:schemeClr val="tx1"/>
                </a:solidFill>
                <a:latin typeface="Arial"/>
                <a:cs typeface="Arial"/>
              </a:endParaRPr>
            </a:p>
          </p:txBody>
        </p:sp>
        <p:sp>
          <p:nvSpPr>
            <p:cNvPr id="9" name="Rectangle 8"/>
            <p:cNvSpPr/>
            <p:nvPr/>
          </p:nvSpPr>
          <p:spPr>
            <a:xfrm>
              <a:off x="855133" y="2784819"/>
              <a:ext cx="897467" cy="28711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latin typeface="Arial"/>
                  <a:cs typeface="Arial"/>
                </a:rPr>
                <a:t>Publisher</a:t>
              </a:r>
              <a:endParaRPr lang="en-US" sz="800" b="1" dirty="0">
                <a:solidFill>
                  <a:schemeClr val="tx1"/>
                </a:solidFill>
                <a:latin typeface="Arial"/>
                <a:cs typeface="Arial"/>
              </a:endParaRPr>
            </a:p>
          </p:txBody>
        </p:sp>
        <p:sp>
          <p:nvSpPr>
            <p:cNvPr id="10" name="Rounded Rectangle 9"/>
            <p:cNvSpPr/>
            <p:nvPr/>
          </p:nvSpPr>
          <p:spPr>
            <a:xfrm>
              <a:off x="977515" y="3324991"/>
              <a:ext cx="669637" cy="292476"/>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smtClean="0">
                  <a:solidFill>
                    <a:srgbClr val="000000"/>
                  </a:solidFill>
                  <a:latin typeface="Arial"/>
                  <a:cs typeface="Arial"/>
                </a:rPr>
                <a:t>HDFS</a:t>
              </a:r>
              <a:endParaRPr lang="en-US" sz="800" dirty="0">
                <a:solidFill>
                  <a:srgbClr val="000000"/>
                </a:solidFill>
                <a:latin typeface="Arial"/>
                <a:cs typeface="Arial"/>
              </a:endParaRPr>
            </a:p>
          </p:txBody>
        </p:sp>
        <p:cxnSp>
          <p:nvCxnSpPr>
            <p:cNvPr id="12" name="Straight Arrow Connector 11"/>
            <p:cNvCxnSpPr>
              <a:stCxn id="4" idx="2"/>
              <a:endCxn id="6" idx="0"/>
            </p:cNvCxnSpPr>
            <p:nvPr/>
          </p:nvCxnSpPr>
          <p:spPr>
            <a:xfrm>
              <a:off x="1303867" y="1167648"/>
              <a:ext cx="0" cy="210869"/>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2"/>
              <a:endCxn id="7" idx="0"/>
            </p:cNvCxnSpPr>
            <p:nvPr/>
          </p:nvCxnSpPr>
          <p:spPr>
            <a:xfrm>
              <a:off x="1303867" y="1665633"/>
              <a:ext cx="0" cy="22703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8" idx="0"/>
            </p:cNvCxnSpPr>
            <p:nvPr/>
          </p:nvCxnSpPr>
          <p:spPr>
            <a:xfrm>
              <a:off x="1303867" y="2179779"/>
              <a:ext cx="0" cy="165524"/>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9" idx="0"/>
            </p:cNvCxnSpPr>
            <p:nvPr/>
          </p:nvCxnSpPr>
          <p:spPr>
            <a:xfrm>
              <a:off x="1303867" y="2632419"/>
              <a:ext cx="0" cy="152400"/>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10" idx="0"/>
            </p:cNvCxnSpPr>
            <p:nvPr/>
          </p:nvCxnSpPr>
          <p:spPr>
            <a:xfrm>
              <a:off x="1303867" y="3071935"/>
              <a:ext cx="8467" cy="253056"/>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028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1891</TotalTime>
  <Words>627</Words>
  <Application>Microsoft Macintosh PowerPoint</Application>
  <PresentationFormat>Custom</PresentationFormat>
  <Paragraphs>88</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Linkedin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 Sun</dc:creator>
  <cp:lastModifiedBy>Lei Sun</cp:lastModifiedBy>
  <cp:revision>145</cp:revision>
  <dcterms:created xsi:type="dcterms:W3CDTF">2016-07-19T06:41:18Z</dcterms:created>
  <dcterms:modified xsi:type="dcterms:W3CDTF">2016-07-21T08:02:28Z</dcterms:modified>
</cp:coreProperties>
</file>