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21"/>
  </p:notesMasterIdLst>
  <p:sldIdLst>
    <p:sldId id="261" r:id="rId2"/>
    <p:sldId id="262" r:id="rId3"/>
    <p:sldId id="264" r:id="rId4"/>
    <p:sldId id="265" r:id="rId5"/>
    <p:sldId id="284" r:id="rId6"/>
    <p:sldId id="285" r:id="rId7"/>
    <p:sldId id="295" r:id="rId8"/>
    <p:sldId id="294" r:id="rId9"/>
    <p:sldId id="286" r:id="rId10"/>
    <p:sldId id="287" r:id="rId11"/>
    <p:sldId id="289" r:id="rId12"/>
    <p:sldId id="297" r:id="rId13"/>
    <p:sldId id="296" r:id="rId14"/>
    <p:sldId id="298" r:id="rId15"/>
    <p:sldId id="299" r:id="rId16"/>
    <p:sldId id="291" r:id="rId17"/>
    <p:sldId id="274" r:id="rId18"/>
    <p:sldId id="275" r:id="rId19"/>
    <p:sldId id="293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4FF34-4237-44AC-950B-DEEC80E15FD2}" type="datetimeFigureOut">
              <a:rPr lang="pl-PL" smtClean="0"/>
              <a:t>2016-06-20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6219-770D-4FA0-B698-AD641D3DEFB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6F08-D210-4AAE-B769-E48D88B8912B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6F08-D210-4AAE-B769-E48D88B8912B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7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873" y="1268760"/>
            <a:ext cx="4768254" cy="338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2643025" cy="187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Łącznik prosty 7"/>
          <p:cNvCxnSpPr/>
          <p:nvPr userDrawn="1"/>
        </p:nvCxnSpPr>
        <p:spPr>
          <a:xfrm>
            <a:off x="3042045" y="692696"/>
            <a:ext cx="1" cy="424582"/>
          </a:xfrm>
          <a:prstGeom prst="line">
            <a:avLst/>
          </a:prstGeom>
          <a:ln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2643025" cy="187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Łącznik prosty 7"/>
          <p:cNvCxnSpPr/>
          <p:nvPr userDrawn="1"/>
        </p:nvCxnSpPr>
        <p:spPr>
          <a:xfrm>
            <a:off x="3042045" y="692696"/>
            <a:ext cx="1" cy="424582"/>
          </a:xfrm>
          <a:prstGeom prst="line">
            <a:avLst/>
          </a:prstGeom>
          <a:ln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B8F0A2-14DA-4AC6-80C4-7ABAF417E829}" type="datetimeFigureOut">
              <a:rPr lang="pl-PL" smtClean="0"/>
              <a:pPr/>
              <a:t>2016-06-20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649" r:id="rId12"/>
    <p:sldLayoutId id="2147483660" r:id="rId13"/>
    <p:sldLayoutId id="2147483661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8116416" cy="1894362"/>
          </a:xfrm>
        </p:spPr>
        <p:txBody>
          <a:bodyPr>
            <a:noAutofit/>
          </a:bodyPr>
          <a:lstStyle/>
          <a:p>
            <a:pPr algn="ctr"/>
            <a:r>
              <a:rPr lang="pl-PL" sz="5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Przyjazne aplikacje </a:t>
            </a:r>
            <a:r>
              <a:rPr lang="pl-PL" sz="4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pl-PL" sz="4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pl-PL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dla </a:t>
            </a:r>
            <a:r>
              <a:rPr lang="pl-PL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dzieci z autyzmem </a:t>
            </a:r>
            <a:r>
              <a:rPr lang="pl-PL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pl-PL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pl-PL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e-edukacja </a:t>
            </a:r>
            <a:r>
              <a:rPr lang="pl-PL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 </a:t>
            </a:r>
            <a:r>
              <a:rPr lang="pl-PL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działaniu</a:t>
            </a:r>
            <a:endParaRPr lang="pl-PL" sz="4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67744" y="692696"/>
            <a:ext cx="6172200" cy="1152128"/>
          </a:xfrm>
        </p:spPr>
        <p:txBody>
          <a:bodyPr>
            <a:normAutofit/>
          </a:bodyPr>
          <a:lstStyle/>
          <a:p>
            <a:pPr algn="ctr"/>
            <a:r>
              <a:rPr lang="pl-PL" sz="1400" dirty="0" smtClean="0"/>
              <a:t>22-23 czerwca 2016, Politechnika Warszawska</a:t>
            </a:r>
          </a:p>
          <a:p>
            <a:pPr algn="ctr"/>
            <a:r>
              <a:rPr lang="pl-PL" sz="1800" dirty="0" smtClean="0"/>
              <a:t>XVI Konferencja: Uniwersytet Wirtualny VU 2016</a:t>
            </a:r>
            <a:endParaRPr lang="pl-PL" sz="1800" dirty="0" smtClean="0"/>
          </a:p>
          <a:p>
            <a:pPr algn="ctr"/>
            <a:r>
              <a:rPr lang="pl-PL" sz="1400" dirty="0" smtClean="0"/>
              <a:t>Model – narzędzia - praktyka</a:t>
            </a:r>
            <a:endParaRPr lang="pl-PL" sz="1400" dirty="0" smtClean="0"/>
          </a:p>
        </p:txBody>
      </p:sp>
      <p:pic>
        <p:nvPicPr>
          <p:cNvPr id="6" name="Picture 1" descr="logo_AUTMON_complet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373216"/>
            <a:ext cx="2449909" cy="9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211669"/>
            <a:ext cx="3131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5727700" algn="r"/>
              </a:tabLst>
            </a:pPr>
            <a:r>
              <a:rPr lang="pl-PL" sz="12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Projekt wsp</a:t>
            </a:r>
            <a:r>
              <a:rPr lang="pl-PL" sz="1200" dirty="0"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pl-PL" sz="12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łfinansowany ze środk</a:t>
            </a:r>
            <a:r>
              <a:rPr lang="pl-PL" sz="1200" dirty="0"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pl-PL" sz="12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 Narodowego Centrum Badań i Rozwoju w ramach programu Innowacje Społeczne II</a:t>
            </a:r>
            <a:endParaRPr lang="pl-PL" sz="3600" dirty="0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3035300" y="5849937"/>
            <a:ext cx="6108700" cy="1008063"/>
            <a:chOff x="868" y="14859"/>
            <a:chExt cx="9622" cy="1587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13" y="15285"/>
              <a:ext cx="2077" cy="7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65" y="15258"/>
              <a:ext cx="1449" cy="8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g_logo_kolo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68" y="14990"/>
              <a:ext cx="1893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Hipoterapia_Logo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37" y="14987"/>
              <a:ext cx="1097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8" descr="logo_harimata_rgb_VERT_ne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75" y="14859"/>
              <a:ext cx="1587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8" name="Picture 4" descr="http://vu2016.okno.pw.edu.pl/assets/images/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692696"/>
            <a:ext cx="792088" cy="792088"/>
          </a:xfrm>
          <a:prstGeom prst="rect">
            <a:avLst/>
          </a:prstGeom>
          <a:noFill/>
        </p:spPr>
      </p:pic>
      <p:sp>
        <p:nvSpPr>
          <p:cNvPr id="17" name="Podtytuł 2"/>
          <p:cNvSpPr txBox="1">
            <a:spLocks/>
          </p:cNvSpPr>
          <p:nvPr/>
        </p:nvSpPr>
        <p:spPr>
          <a:xfrm>
            <a:off x="2699792" y="4221088"/>
            <a:ext cx="6172200" cy="1152128"/>
          </a:xfrm>
          <a:prstGeom prst="rect">
            <a:avLst/>
          </a:prstGeom>
        </p:spPr>
        <p:txBody>
          <a:bodyPr vert="horz" lIns="0" rIns="18288">
            <a:normAutofit fontScale="92500" lnSpcReduction="10000"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Agnieszka Landowska,</a:t>
            </a:r>
            <a:r>
              <a:rPr kumimoji="0" lang="pl-PL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Michał Wróbel, 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l-PL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Politechnika Gdańska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l-PL" sz="2100" baseline="0" dirty="0" smtClean="0"/>
              <a:t>Anna</a:t>
            </a:r>
            <a:r>
              <a:rPr lang="pl-PL" sz="2100" dirty="0" smtClean="0"/>
              <a:t> Budzińska, Iwona Ruta-Sominka, 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l-PL" sz="1500" dirty="0" smtClean="0"/>
              <a:t>Instytut Wspomagania Rozwoju Dziecka</a:t>
            </a:r>
            <a:endParaRPr kumimoji="0" lang="pl-PL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Shape 91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6444208" y="5517232"/>
            <a:ext cx="2376264" cy="36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"/>
          <p:cNvPicPr/>
          <p:nvPr/>
        </p:nvPicPr>
        <p:blipFill>
          <a:blip r:embed="rId10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95536" y="2276872"/>
            <a:ext cx="1296144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629816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4300" b="1" i="0" u="none" strike="noStrike" cap="none" baseline="0" dirty="0" smtClean="0">
                <a:latin typeface="Trebuchet MS"/>
                <a:ea typeface="Trebuchet MS"/>
                <a:cs typeface="Trebuchet MS"/>
                <a:sym typeface="Trebuchet MS"/>
              </a:rPr>
              <a:t>Wyzwania</a:t>
            </a:r>
            <a:endParaRPr lang="pl-PL" sz="4300" b="1" i="0" u="none" strike="noStrike" cap="none" baseline="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Shape 126"/>
          <p:cNvSpPr txBox="1">
            <a:spLocks noGrp="1"/>
          </p:cNvSpPr>
          <p:nvPr>
            <p:ph idx="1"/>
          </p:nvPr>
        </p:nvSpPr>
        <p:spPr>
          <a:xfrm>
            <a:off x="323528" y="1988840"/>
            <a:ext cx="7848871" cy="40939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85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Prostota i powtarzalność</a:t>
            </a:r>
          </a:p>
          <a:p>
            <a:pPr marL="566928" lvl="1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650" b="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Powtarzalność</a:t>
            </a:r>
            <a:r>
              <a:rPr lang="pl-PL" sz="165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schematów interakcji</a:t>
            </a:r>
          </a:p>
          <a:p>
            <a:pPr marL="566928" lvl="1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650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Eliminacja elementów odciągających uwagę </a:t>
            </a:r>
            <a:endParaRPr lang="pl-PL" sz="165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850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Odporność</a:t>
            </a:r>
          </a:p>
          <a:p>
            <a:pPr marL="566928" lvl="1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65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 dzieci :)</a:t>
            </a:r>
          </a:p>
          <a:p>
            <a:pPr marL="566928" lvl="1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650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 brak sieci</a:t>
            </a:r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85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Personalizacja</a:t>
            </a:r>
          </a:p>
          <a:p>
            <a:pPr marL="566928" lvl="1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650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Indywidualny</a:t>
            </a:r>
            <a:r>
              <a:rPr lang="pl-PL" sz="165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plan dla każdego dziecka</a:t>
            </a:r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850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Ponowne użycie</a:t>
            </a:r>
          </a:p>
          <a:p>
            <a:pPr marL="566928" lvl="1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65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Redukcja czasochłonności przygotowania</a:t>
            </a:r>
            <a:endParaRPr lang="pl-PL" sz="1650" baseline="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Shape 192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-5400000">
            <a:off x="5777880" y="1647056"/>
            <a:ext cx="2592288" cy="327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67544" y="620688"/>
            <a:ext cx="8229600" cy="629816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4300" b="1" i="0" u="none" strike="noStrike" cap="none" baseline="0" dirty="0" smtClean="0">
                <a:latin typeface="Trebuchet MS"/>
                <a:ea typeface="Trebuchet MS"/>
                <a:cs typeface="Trebuchet MS"/>
                <a:sym typeface="Trebuchet MS"/>
              </a:rPr>
              <a:t>Przyjazny Plan</a:t>
            </a:r>
            <a:endParaRPr lang="pl-PL" sz="4300" b="1" i="0" u="none" strike="noStrike" cap="none" baseline="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0" name="AutoShape 2" descr="https://lh4.googleusercontent.com/ps7jJj4V_MRwZgHKftIbBNDgqrqLz2rGRlTEf9tW4F3ya2IcCQ6TK2YY5dC3NaaiaLLYTJNky13On1YDiPu9kFd99cMX04gpm4W6qkZD1a0dqp2hr-2kAyN9i0PN_FEfUOP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0962" name="Picture 2" descr="F:\Screenshot_2012-10-27-19-47-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3995936" cy="23413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Shape 21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572000" y="1340768"/>
            <a:ext cx="3841989" cy="23382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Shape 232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987824" y="4221088"/>
            <a:ext cx="4067944" cy="23156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pole tekstowe 8"/>
          <p:cNvSpPr txBox="1"/>
          <p:nvPr/>
        </p:nvSpPr>
        <p:spPr>
          <a:xfrm>
            <a:off x="251520" y="5517232"/>
            <a:ext cx="25922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Już w Google Play!</a:t>
            </a:r>
          </a:p>
          <a:p>
            <a:pPr lvl="1"/>
            <a:r>
              <a:rPr lang="pl-PL" sz="1400" dirty="0" smtClean="0"/>
              <a:t>Przyjazny Plan</a:t>
            </a:r>
          </a:p>
          <a:p>
            <a:pPr lvl="1"/>
            <a:r>
              <a:rPr lang="pl-PL" sz="1400" dirty="0" smtClean="0"/>
              <a:t>Przyjazny Plan </a:t>
            </a:r>
            <a:r>
              <a:rPr lang="pl-PL" sz="1400" dirty="0" err="1" smtClean="0"/>
              <a:t>Manadżer</a:t>
            </a:r>
            <a:endParaRPr lang="pl-PL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pl-PL" dirty="0" smtClean="0"/>
              <a:t>Przyjazne Linie</a:t>
            </a:r>
            <a:endParaRPr lang="pl-PL" dirty="0"/>
          </a:p>
        </p:txBody>
      </p:sp>
      <p:pic>
        <p:nvPicPr>
          <p:cNvPr id="4" name="picture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95536" y="1700808"/>
            <a:ext cx="3456384" cy="18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436096" y="1628800"/>
            <a:ext cx="3447659" cy="2016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067944" y="3429000"/>
            <a:ext cx="3654152" cy="21351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55576" y="4365104"/>
            <a:ext cx="3744416" cy="218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pole tekstowe 7"/>
          <p:cNvSpPr txBox="1"/>
          <p:nvPr/>
        </p:nvSpPr>
        <p:spPr>
          <a:xfrm>
            <a:off x="6228184" y="61653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Google Play wkrótce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36912"/>
            <a:ext cx="4248616" cy="24753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Przyjazne Emocje</a:t>
            </a:r>
            <a:endParaRPr lang="pl-PL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4209785" cy="24206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55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5" y="4005064"/>
            <a:ext cx="4058014" cy="23915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pole tekstowe 6"/>
          <p:cNvSpPr txBox="1"/>
          <p:nvPr/>
        </p:nvSpPr>
        <p:spPr>
          <a:xfrm>
            <a:off x="5940152" y="61653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przygotowaniu 2ga wersja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pl-PL" dirty="0" smtClean="0"/>
              <a:t>Przyjazne Słowa</a:t>
            </a:r>
            <a:endParaRPr lang="pl-PL" dirty="0"/>
          </a:p>
        </p:txBody>
      </p:sp>
      <p:pic>
        <p:nvPicPr>
          <p:cNvPr id="4" name="Picture 1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4255581" cy="28235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491880" y="3573016"/>
            <a:ext cx="5338877" cy="3079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pole tekstowe 6"/>
          <p:cNvSpPr txBox="1"/>
          <p:nvPr/>
        </p:nvSpPr>
        <p:spPr>
          <a:xfrm>
            <a:off x="179512" y="60932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przygotowaniu 2ga wersja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Przyjazne Dane</a:t>
            </a:r>
            <a:endParaRPr lang="pl-PL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270653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2655" y="2492896"/>
            <a:ext cx="6151345" cy="40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5436096" y="134076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Gotowa do wdrażania!</a:t>
            </a:r>
          </a:p>
          <a:p>
            <a:pPr lvl="1"/>
            <a:r>
              <a:rPr lang="pl-PL" sz="1400" dirty="0" smtClean="0"/>
              <a:t>Jesteś zainteresowany – napisz do nas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787208" cy="72008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E-edukacja w działaniu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00808"/>
            <a:ext cx="7859216" cy="4773144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Aplikacja </a:t>
            </a:r>
            <a:r>
              <a:rPr lang="pl-PL" dirty="0" smtClean="0"/>
              <a:t>Przyjazne Plany – wersja Alfa wdrożona </a:t>
            </a:r>
            <a:r>
              <a:rPr lang="pl-PL" dirty="0" smtClean="0"/>
              <a:t>w IWRD </a:t>
            </a:r>
            <a:r>
              <a:rPr lang="pl-PL" dirty="0" smtClean="0"/>
              <a:t>– styczeń 2015; aktualnie już wersja Beta:</a:t>
            </a:r>
            <a:endParaRPr lang="pl-PL" dirty="0" smtClean="0"/>
          </a:p>
          <a:p>
            <a:pPr lvl="1"/>
            <a:r>
              <a:rPr lang="pl-PL" dirty="0" smtClean="0"/>
              <a:t>z 21 dzieci w IWRD z Planów korzysta </a:t>
            </a:r>
            <a:r>
              <a:rPr lang="pl-PL" dirty="0" smtClean="0"/>
              <a:t>17</a:t>
            </a:r>
            <a:endParaRPr lang="pl-PL" dirty="0" smtClean="0"/>
          </a:p>
          <a:p>
            <a:pPr lvl="1"/>
            <a:r>
              <a:rPr lang="pl-PL" dirty="0" smtClean="0"/>
              <a:t>po miesiącu </a:t>
            </a:r>
            <a:r>
              <a:rPr lang="pl-PL" dirty="0" smtClean="0"/>
              <a:t>część </a:t>
            </a:r>
            <a:r>
              <a:rPr lang="pl-PL" dirty="0" smtClean="0"/>
              <a:t>dzieci już przeszła na plany </a:t>
            </a:r>
            <a:r>
              <a:rPr lang="pl-PL" dirty="0" smtClean="0"/>
              <a:t>z widokiem listy</a:t>
            </a:r>
            <a:endParaRPr lang="pl-PL" dirty="0" smtClean="0"/>
          </a:p>
          <a:p>
            <a:pPr lvl="1"/>
            <a:r>
              <a:rPr lang="pl-PL" dirty="0" smtClean="0"/>
              <a:t>zakupiono nowe tablety</a:t>
            </a:r>
            <a:endParaRPr lang="pl-PL" dirty="0" smtClean="0"/>
          </a:p>
          <a:p>
            <a:pPr lvl="1"/>
            <a:r>
              <a:rPr lang="pl-PL" dirty="0" smtClean="0"/>
              <a:t>wersja Beta: 190 pobrań w Google Play</a:t>
            </a:r>
          </a:p>
          <a:p>
            <a:pPr lvl="1"/>
            <a:r>
              <a:rPr lang="pl-PL" dirty="0" smtClean="0"/>
              <a:t>z aplikacji korzystają też dzieci w ośrodkach w Toruniu i Poznaniu</a:t>
            </a:r>
            <a:endParaRPr lang="pl-PL" dirty="0" smtClean="0"/>
          </a:p>
          <a:p>
            <a:pPr lvl="1"/>
            <a:r>
              <a:rPr lang="pl-PL" dirty="0" smtClean="0"/>
              <a:t>aktualnie </a:t>
            </a:r>
            <a:r>
              <a:rPr lang="pl-PL" dirty="0" smtClean="0"/>
              <a:t>jest przygotowywana do publikacji </a:t>
            </a:r>
            <a:r>
              <a:rPr lang="pl-PL" dirty="0" smtClean="0"/>
              <a:t>kolejna wersja</a:t>
            </a:r>
          </a:p>
          <a:p>
            <a:r>
              <a:rPr lang="pl-PL" dirty="0" smtClean="0"/>
              <a:t>Aplikacja Przyjazne Dane – wdrożona w IWRD, trwa przechodzenie z wersji papierowych</a:t>
            </a:r>
          </a:p>
          <a:p>
            <a:r>
              <a:rPr lang="pl-PL" dirty="0" smtClean="0"/>
              <a:t>Aplikacja Przyjazne Linie – większość dzieci już „przerobiła” naukę z aplikacją, u części przeszła ona do nagród</a:t>
            </a:r>
          </a:p>
          <a:p>
            <a:pPr lvl="1">
              <a:buNone/>
            </a:pPr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Aktualne prace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2404864"/>
          </a:xfrm>
        </p:spPr>
        <p:txBody>
          <a:bodyPr>
            <a:normAutofit/>
          </a:bodyPr>
          <a:lstStyle/>
          <a:p>
            <a:pPr>
              <a:buNone/>
            </a:pPr>
            <a:endParaRPr lang="pl-PL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pl-PL" b="1" dirty="0" smtClean="0">
                <a:solidFill>
                  <a:schemeClr val="accent3">
                    <a:lumMod val="75000"/>
                  </a:schemeClr>
                </a:solidFill>
              </a:rPr>
              <a:t>Automatyzacja pomiarów postępów terapii dzieci z zaburzeniami rozwoju ze spektrum autyzmu</a:t>
            </a:r>
          </a:p>
          <a:p>
            <a:pPr algn="ctr">
              <a:buNone/>
            </a:pPr>
            <a:r>
              <a:rPr lang="pl-PL" sz="1600" b="1" dirty="0" smtClean="0"/>
              <a:t>Innowacje Społeczne, NCBR, 2015-2017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" name="Picture 1" descr="logo_AUTMON_complet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717032"/>
            <a:ext cx="36020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51720" y="5229200"/>
            <a:ext cx="48600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5727700" algn="r"/>
              </a:tabLst>
            </a:pPr>
            <a:r>
              <a:rPr lang="pl-PL" sz="1200" dirty="0">
                <a:solidFill>
                  <a:srgbClr val="7F7F7F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Projekt wsp</a:t>
            </a:r>
            <a:r>
              <a:rPr lang="pl-PL" sz="1200" dirty="0">
                <a:solidFill>
                  <a:srgbClr val="7F7F7F"/>
                </a:solidFill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pl-PL" sz="1200" dirty="0">
                <a:solidFill>
                  <a:srgbClr val="7F7F7F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łfinansowany ze środk</a:t>
            </a:r>
            <a:r>
              <a:rPr lang="pl-PL" sz="1200" dirty="0">
                <a:solidFill>
                  <a:srgbClr val="7F7F7F"/>
                </a:solidFill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pl-PL" sz="1200" dirty="0">
                <a:solidFill>
                  <a:srgbClr val="7F7F7F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 Narodowego Centrum Badań i Rozwoju w ramach programu Innowacje Społeczne II</a:t>
            </a:r>
            <a:endParaRPr lang="pl-PL" sz="36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475656" y="5849937"/>
            <a:ext cx="6108700" cy="1008063"/>
            <a:chOff x="868" y="14859"/>
            <a:chExt cx="9622" cy="1587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13" y="15285"/>
              <a:ext cx="2077" cy="7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65" y="15258"/>
              <a:ext cx="1449" cy="8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 descr="pg_logo_kolo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68" y="14990"/>
              <a:ext cx="1893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7" descr="Hipoterapia_Logo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37" y="14987"/>
              <a:ext cx="1097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 descr="logo_harimata_rgb_VERT_ne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75" y="14859"/>
              <a:ext cx="1587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Śledzenie postępów terapii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3733875"/>
          </a:xfrm>
        </p:spPr>
        <p:txBody>
          <a:bodyPr>
            <a:normAutofit fontScale="92500" lnSpcReduction="10000"/>
          </a:bodyPr>
          <a:lstStyle/>
          <a:p>
            <a:r>
              <a:rPr lang="pl-PL" sz="2000" dirty="0" smtClean="0"/>
              <a:t>współpraca z firmą HARIMATA oraz fundacją HIPOTERAPIA</a:t>
            </a:r>
          </a:p>
          <a:p>
            <a:r>
              <a:rPr lang="pl-PL" sz="2000" dirty="0" smtClean="0"/>
              <a:t>celem jest opracowanie metody automatycznego pomiaru postępów terapii</a:t>
            </a:r>
          </a:p>
          <a:p>
            <a:pPr lvl="1"/>
            <a:r>
              <a:rPr lang="pl-PL" sz="1800" dirty="0" smtClean="0"/>
              <a:t>dedykowane gry edukacyjne</a:t>
            </a:r>
          </a:p>
          <a:p>
            <a:pPr lvl="1"/>
            <a:r>
              <a:rPr lang="pl-PL" sz="1800" dirty="0" smtClean="0"/>
              <a:t>pomiary oparte o wzorce behawioralne korzystania z aplikacji i tabletu</a:t>
            </a:r>
          </a:p>
          <a:p>
            <a:pPr lvl="1"/>
            <a:r>
              <a:rPr lang="pl-PL" sz="1800" dirty="0" smtClean="0"/>
              <a:t>określenie zbioru cech, których pomierzenie jest możliwe w aplikacjach na tablet,</a:t>
            </a:r>
          </a:p>
          <a:p>
            <a:pPr lvl="1"/>
            <a:r>
              <a:rPr lang="pl-PL" sz="1800" dirty="0" smtClean="0"/>
              <a:t>określenie powiązania tych cech z postępem terapii</a:t>
            </a:r>
          </a:p>
          <a:p>
            <a:pPr lvl="1"/>
            <a:r>
              <a:rPr lang="pl-PL" sz="1800" dirty="0" smtClean="0"/>
              <a:t>zastosowanie metod uczenia, wykrywania trendów i anomalii</a:t>
            </a:r>
          </a:p>
          <a:p>
            <a:pPr lvl="1"/>
            <a:r>
              <a:rPr lang="pl-PL" sz="1800" dirty="0" smtClean="0"/>
              <a:t>opracowanie aplikacji/modułów  pomiarowych</a:t>
            </a:r>
          </a:p>
          <a:p>
            <a:pPr lvl="1"/>
            <a:r>
              <a:rPr lang="pl-PL" sz="1800" dirty="0" smtClean="0"/>
              <a:t>procedura badania</a:t>
            </a:r>
          </a:p>
          <a:p>
            <a:r>
              <a:rPr lang="pl-PL" sz="2000" dirty="0" smtClean="0"/>
              <a:t>uzupełnienie i  być może częściowe zastąpienie arkuszy obserwacyjnych (pracochłonne, obszerne i subiektywne – wymagają </a:t>
            </a:r>
            <a:r>
              <a:rPr lang="pl-PL" sz="2000" dirty="0" err="1" smtClean="0"/>
              <a:t>superwizji</a:t>
            </a:r>
            <a:r>
              <a:rPr lang="pl-PL" sz="2000" dirty="0" smtClean="0"/>
              <a:t>)</a:t>
            </a:r>
            <a:endParaRPr lang="pl-P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ctrTitle"/>
          </p:nvPr>
        </p:nvSpPr>
        <p:spPr>
          <a:xfrm>
            <a:off x="1259632" y="1052737"/>
            <a:ext cx="7772400" cy="1008112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8" name="Podtytuł 7"/>
          <p:cNvSpPr>
            <a:spLocks noGrp="1"/>
          </p:cNvSpPr>
          <p:nvPr>
            <p:ph type="subTitle" idx="1"/>
          </p:nvPr>
        </p:nvSpPr>
        <p:spPr>
          <a:xfrm>
            <a:off x="2339752" y="227687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pl-PL" sz="2000" dirty="0" smtClean="0"/>
              <a:t>Agnieszka Landowska</a:t>
            </a:r>
          </a:p>
          <a:p>
            <a:pPr algn="l"/>
            <a:r>
              <a:rPr lang="pl-PL" sz="2000" dirty="0" smtClean="0"/>
              <a:t>Projekt AUTYZM PG		          </a:t>
            </a:r>
            <a:r>
              <a:rPr lang="pl-PL" sz="2000" dirty="0" err="1" smtClean="0"/>
              <a:t>nailie@eti.pg.gda.pl</a:t>
            </a:r>
            <a:endParaRPr lang="pl-PL" sz="2000" dirty="0" smtClean="0"/>
          </a:p>
          <a:p>
            <a:pPr lvl="0" algn="l"/>
            <a:r>
              <a:rPr lang="pl-PL" sz="2000" u="sng" dirty="0" smtClean="0">
                <a:latin typeface="Trebuchet MS"/>
                <a:ea typeface="Trebuchet MS"/>
                <a:cs typeface="Trebuchet MS"/>
                <a:sym typeface="Trebuchet MS"/>
              </a:rPr>
              <a:t>http://autyzm.eti.pg.gda.pl</a:t>
            </a:r>
            <a:r>
              <a:rPr lang="pl-PL" sz="2000" u="sng" dirty="0" smtClean="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lang="pl-PL" sz="20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l"/>
            <a:r>
              <a:rPr lang="pl-PL" sz="2000" dirty="0" smtClean="0">
                <a:latin typeface="Trebuchet MS"/>
                <a:ea typeface="Trebuchet MS"/>
                <a:cs typeface="Trebuchet MS"/>
                <a:sym typeface="Trebuchet MS"/>
              </a:rPr>
              <a:t>autyzmpg@gmail.com</a:t>
            </a:r>
          </a:p>
          <a:p>
            <a:pPr lvl="1" algn="r"/>
            <a:endParaRPr lang="pl-PL" sz="18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lvl="1" algn="r"/>
            <a:r>
              <a:rPr lang="pl-PL" sz="1800" dirty="0" smtClean="0">
                <a:latin typeface="Trebuchet MS"/>
                <a:ea typeface="Trebuchet MS"/>
                <a:cs typeface="Trebuchet MS"/>
                <a:sym typeface="Trebuchet MS"/>
              </a:rPr>
              <a:t>http://iwrd.pl/</a:t>
            </a:r>
            <a:endParaRPr lang="pl-PL" sz="18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/>
            <a:endParaRPr lang="pl-PL" sz="2400" dirty="0" smtClean="0"/>
          </a:p>
          <a:p>
            <a:pPr algn="l"/>
            <a:endParaRPr lang="pl-PL" sz="2400" dirty="0"/>
          </a:p>
        </p:txBody>
      </p:sp>
      <p:pic>
        <p:nvPicPr>
          <p:cNvPr id="5" name="Picture 1" descr="logo_AUTMON_complet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149080"/>
            <a:ext cx="36020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99992" y="4337302"/>
            <a:ext cx="39959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5727700" algn="r"/>
              </a:tabLst>
            </a:pPr>
            <a:r>
              <a:rPr lang="pl-PL" u="sng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http://autmon.eti.pg.gda.pl/</a:t>
            </a:r>
            <a:endParaRPr lang="pl-PL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>
              <a:tabLst>
                <a:tab pos="5727700" algn="r"/>
              </a:tabLst>
            </a:pPr>
            <a:r>
              <a:rPr lang="pl-PL" dirty="0" err="1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projekt.autmon@gmail.com</a:t>
            </a:r>
            <a:endParaRPr lang="pl-PL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>
              <a:tabLst>
                <a:tab pos="5727700" algn="r"/>
              </a:tabLst>
            </a:pPr>
            <a:r>
              <a:rPr lang="pl-PL" sz="12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Projekt </a:t>
            </a:r>
            <a:r>
              <a:rPr lang="pl-PL" sz="12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wsp</a:t>
            </a:r>
            <a:r>
              <a:rPr lang="pl-PL" sz="1200" dirty="0"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pl-PL" sz="12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łfinansowany ze środk</a:t>
            </a:r>
            <a:r>
              <a:rPr lang="pl-PL" sz="1200" dirty="0"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pl-PL" sz="12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 Narodowego Centrum Badań i Rozwoju w ramach programu Innowacje Społeczne II</a:t>
            </a:r>
            <a:endParaRPr lang="pl-PL" sz="3600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39752" y="5517232"/>
            <a:ext cx="6108700" cy="1008063"/>
            <a:chOff x="868" y="14859"/>
            <a:chExt cx="9622" cy="1587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13" y="15285"/>
              <a:ext cx="2077" cy="7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65" y="15258"/>
              <a:ext cx="1449" cy="8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pg_logo_kolo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68" y="14990"/>
              <a:ext cx="1893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7" descr="Hipoterapia_Logo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37" y="14987"/>
              <a:ext cx="1097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logo_harimata_rgb_VERT_ne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75" y="14859"/>
              <a:ext cx="1587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Shape 91"/>
          <p:cNvPicPr preferRelativeResize="0"/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6084168" y="3068960"/>
            <a:ext cx="2520280" cy="50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"/>
          <p:cNvPicPr/>
          <p:nvPr/>
        </p:nvPicPr>
        <p:blipFill>
          <a:blip r:embed="rId11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71600" y="2564904"/>
            <a:ext cx="1080120" cy="10081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 smtClean="0">
                <a:solidFill>
                  <a:schemeClr val="accent4">
                    <a:lumMod val="75000"/>
                  </a:schemeClr>
                </a:solidFill>
              </a:rPr>
              <a:t>Autyzm</a:t>
            </a:r>
            <a:endParaRPr lang="pl-PL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800" dirty="0" smtClean="0"/>
              <a:t>całościowe zaburzenie rozwojowe</a:t>
            </a:r>
          </a:p>
          <a:p>
            <a:pPr lvl="1"/>
            <a:r>
              <a:rPr lang="pl-PL" sz="2400" dirty="0" smtClean="0"/>
              <a:t>upośledza zdolność nawiązywania i podtrzymywania relacji społecznych i komunikacji, ale także naśladowania i zdolności uczenia</a:t>
            </a:r>
          </a:p>
          <a:p>
            <a:r>
              <a:rPr lang="pl-PL" sz="2800" dirty="0" smtClean="0"/>
              <a:t>bardzo różnorodny zestaw deficytów</a:t>
            </a:r>
          </a:p>
          <a:p>
            <a:pPr lvl="1"/>
            <a:r>
              <a:rPr lang="pl-PL" sz="2400" dirty="0" smtClean="0"/>
              <a:t>autyzm nisko/</a:t>
            </a:r>
            <a:r>
              <a:rPr lang="pl-PL" sz="2400" dirty="0" err="1" smtClean="0"/>
              <a:t>wysokofunkcjonujący</a:t>
            </a:r>
            <a:endParaRPr lang="pl-PL" sz="2400" dirty="0" smtClean="0"/>
          </a:p>
          <a:p>
            <a:pPr lvl="1"/>
            <a:r>
              <a:rPr lang="pl-PL" sz="2400" dirty="0" smtClean="0"/>
              <a:t>zespół </a:t>
            </a:r>
            <a:r>
              <a:rPr lang="pl-PL" sz="2400" dirty="0" err="1" smtClean="0"/>
              <a:t>Aspergera</a:t>
            </a:r>
            <a:endParaRPr lang="pl-PL" sz="2400" dirty="0" smtClean="0"/>
          </a:p>
          <a:p>
            <a:r>
              <a:rPr lang="pl-PL" sz="2800" dirty="0" smtClean="0"/>
              <a:t>terapia behawioralna </a:t>
            </a:r>
            <a:r>
              <a:rPr lang="pl-PL" sz="2800" dirty="0" smtClean="0">
                <a:sym typeface="Wingdings" pitchFamily="2" charset="2"/>
              </a:rPr>
              <a:t> edukacja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ma umożliwić funkcjonowanie w społeczeństwie</a:t>
            </a:r>
          </a:p>
          <a:p>
            <a:r>
              <a:rPr lang="pl-PL" sz="2800" dirty="0" smtClean="0">
                <a:sym typeface="Wingdings" pitchFamily="2" charset="2"/>
              </a:rPr>
              <a:t>przedszkola specjalne, szkoły specjalne</a:t>
            </a:r>
          </a:p>
          <a:p>
            <a:r>
              <a:rPr lang="pl-PL" sz="2800" dirty="0" smtClean="0">
                <a:sym typeface="Wingdings" pitchFamily="2" charset="2"/>
              </a:rPr>
              <a:t>fundacje i ośrodki prywatne</a:t>
            </a:r>
          </a:p>
          <a:p>
            <a:r>
              <a:rPr lang="pl-PL" sz="2800" dirty="0" smtClean="0">
                <a:sym typeface="Wingdings" pitchFamily="2" charset="2"/>
              </a:rPr>
              <a:t>duża praca rodziców</a:t>
            </a:r>
            <a:endParaRPr lang="pl-PL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Modele niepełnosprawności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Disease</a:t>
            </a:r>
            <a:r>
              <a:rPr lang="pl-PL" dirty="0" smtClean="0"/>
              <a:t> </a:t>
            </a:r>
            <a:r>
              <a:rPr lang="pl-PL" dirty="0" smtClean="0">
                <a:sym typeface="Wingdings" pitchFamily="2" charset="2"/>
              </a:rPr>
              <a:t> </a:t>
            </a:r>
            <a:r>
              <a:rPr lang="pl-PL" dirty="0" err="1" smtClean="0">
                <a:sym typeface="Wingdings" pitchFamily="2" charset="2"/>
              </a:rPr>
              <a:t>Impairment</a:t>
            </a:r>
            <a:r>
              <a:rPr lang="pl-PL" dirty="0" smtClean="0">
                <a:sym typeface="Wingdings" pitchFamily="2" charset="2"/>
              </a:rPr>
              <a:t>  </a:t>
            </a:r>
            <a:r>
              <a:rPr lang="pl-PL" dirty="0" err="1" smtClean="0">
                <a:sym typeface="Wingdings" pitchFamily="2" charset="2"/>
              </a:rPr>
              <a:t>Disability</a:t>
            </a:r>
            <a:r>
              <a:rPr lang="pl-PL" dirty="0" smtClean="0">
                <a:sym typeface="Wingdings" pitchFamily="2" charset="2"/>
              </a:rPr>
              <a:t>  Handicap</a:t>
            </a:r>
          </a:p>
          <a:p>
            <a:r>
              <a:rPr lang="pl-PL" dirty="0" err="1" smtClean="0">
                <a:sym typeface="Wingdings" pitchFamily="2" charset="2"/>
              </a:rPr>
              <a:t>Disease</a:t>
            </a:r>
            <a:r>
              <a:rPr lang="pl-PL" dirty="0" smtClean="0">
                <a:sym typeface="Wingdings" pitchFamily="2" charset="2"/>
              </a:rPr>
              <a:t> – choroba jako przyczyna (może być też inna np. wypadek, wada wrodzona)</a:t>
            </a:r>
          </a:p>
          <a:p>
            <a:r>
              <a:rPr lang="pl-PL" dirty="0" err="1" smtClean="0">
                <a:sym typeface="Wingdings" pitchFamily="2" charset="2"/>
              </a:rPr>
              <a:t>Impairement</a:t>
            </a:r>
            <a:r>
              <a:rPr lang="pl-PL" dirty="0" smtClean="0">
                <a:sym typeface="Wingdings" pitchFamily="2" charset="2"/>
              </a:rPr>
              <a:t> (skutek w obrębie ciała, narząd/część ciała, która nie funkcjonuje prawidłowo)</a:t>
            </a:r>
          </a:p>
          <a:p>
            <a:r>
              <a:rPr lang="pl-PL" dirty="0" err="1" smtClean="0">
                <a:sym typeface="Wingdings" pitchFamily="2" charset="2"/>
              </a:rPr>
              <a:t>Disability</a:t>
            </a:r>
            <a:r>
              <a:rPr lang="pl-PL" dirty="0" smtClean="0">
                <a:sym typeface="Wingdings" pitchFamily="2" charset="2"/>
              </a:rPr>
              <a:t> – czego osoba nie może zrobić (ograniczenia funkcjonalne, czynnościowe) 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tzw. indywidualny model niepełnosprawności</a:t>
            </a:r>
          </a:p>
          <a:p>
            <a:r>
              <a:rPr lang="pl-PL" dirty="0" smtClean="0">
                <a:sym typeface="Wingdings" pitchFamily="2" charset="2"/>
              </a:rPr>
              <a:t>Handicap – czego osoba nie może zrobić (ograniczenia środowiska)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społeczny model niepełnosprawności  - to, czego osoba nie może robić zależy od warunków, jakie są w środowisku np. transport, usługi, technologie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 smtClean="0">
                <a:solidFill>
                  <a:schemeClr val="accent4">
                    <a:lumMod val="75000"/>
                  </a:schemeClr>
                </a:solidFill>
              </a:rPr>
              <a:t>Motywacje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l-PL" sz="2800" dirty="0" smtClean="0"/>
              <a:t>późna diagnoza, brak odpowiedniej terapii powoduje, że ludzie z autyzmem do końca życia są zależni od innych (a opieka nad nimi jest finansowana z budżetu Państwa)</a:t>
            </a:r>
          </a:p>
          <a:p>
            <a:r>
              <a:rPr lang="pl-PL" sz="2800" dirty="0" smtClean="0"/>
              <a:t>ludzie z autyzmem poddani odpowiedniej terapii mogą być w dużej mierze samodzielni (samoobsługa, a nawet praca)</a:t>
            </a:r>
          </a:p>
          <a:p>
            <a:r>
              <a:rPr lang="pl-PL" sz="2800" dirty="0" smtClean="0"/>
              <a:t>odpowiednie wsparcie e-technologiami może:</a:t>
            </a:r>
          </a:p>
          <a:p>
            <a:pPr lvl="1"/>
            <a:r>
              <a:rPr lang="pl-PL" sz="2400" dirty="0" smtClean="0"/>
              <a:t>umożliwić edukację także poza specjalistyczną placówką</a:t>
            </a:r>
          </a:p>
          <a:p>
            <a:pPr lvl="1"/>
            <a:r>
              <a:rPr lang="pl-PL" sz="2400" dirty="0" smtClean="0"/>
              <a:t>wspomóc rodziców w edukacji dzieci z autyzmem</a:t>
            </a:r>
          </a:p>
          <a:p>
            <a:pPr lvl="1"/>
            <a:r>
              <a:rPr lang="pl-PL" sz="2400" dirty="0" smtClean="0"/>
              <a:t>umożliwić pracę i funkcjonowanie w społeczeństwie</a:t>
            </a:r>
          </a:p>
          <a:p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800" dirty="0" smtClean="0">
                <a:solidFill>
                  <a:schemeClr val="accent4">
                    <a:lumMod val="75000"/>
                  </a:schemeClr>
                </a:solidFill>
              </a:rPr>
              <a:t>Dlaczego e-technologie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dzieci z autyzmem w większości są zainteresowane interakcją z komputerami i tabletami,</a:t>
            </a:r>
          </a:p>
          <a:p>
            <a:r>
              <a:rPr lang="pl-PL" sz="2000" dirty="0" smtClean="0"/>
              <a:t>aplikacje i urządzenia są przewidywalne i mało zmienne w czasie (w odróżnieniu od ludzi, którzy się poruszają i zmieniają wyraz twarzy),</a:t>
            </a:r>
          </a:p>
          <a:p>
            <a:pPr lvl="0"/>
            <a:r>
              <a:rPr lang="pl-PL" sz="2000" dirty="0" smtClean="0"/>
              <a:t>urządzenia i aplikacje interaktywne tworzą warunki do rozwoju poczucia kontroli nad otoczeniem, a jest to czynnik bardzo ważny, szczególnie dla dzieci, które nie mogą się kontaktować drogą werbalną,</a:t>
            </a:r>
          </a:p>
          <a:p>
            <a:r>
              <a:rPr lang="pl-PL" sz="2000" dirty="0" smtClean="0"/>
              <a:t>tablety ze względu na swój mały rozmiar i intuicyjność obsługi są lepszym narzędziem niż komputery z myszą i klawiaturą,</a:t>
            </a:r>
          </a:p>
          <a:p>
            <a:r>
              <a:rPr lang="pl-PL" sz="2000" dirty="0" smtClean="0"/>
              <a:t>tablety są używane w terapii dzieci autystycznych, na co wskazują wstępne konsultacje z wieloma ośrodkami terapeutycznymi w Polsce,</a:t>
            </a:r>
          </a:p>
          <a:p>
            <a:r>
              <a:rPr lang="pl-PL" sz="2000" dirty="0" smtClean="0"/>
              <a:t>istnieje rynek aplikacji edukacyjnych dla dzieci z autyzmem i całościowymi zaburzeniami rozwoju</a:t>
            </a:r>
          </a:p>
          <a:p>
            <a:pPr>
              <a:buNone/>
            </a:pP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Przyjazne Aplikacje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r>
              <a:rPr lang="pl-PL" sz="2000" dirty="0" smtClean="0"/>
              <a:t>w</a:t>
            </a:r>
            <a:r>
              <a:rPr lang="pl-PL" sz="2000" dirty="0" smtClean="0"/>
              <a:t>spólny </a:t>
            </a:r>
            <a:r>
              <a:rPr lang="pl-PL" sz="2000" dirty="0" smtClean="0"/>
              <a:t>projekt „non-profit” Politechniki </a:t>
            </a:r>
            <a:r>
              <a:rPr lang="pl-PL" sz="2000" dirty="0" smtClean="0"/>
              <a:t>Gdańskiej, WETI oraz Instytutu </a:t>
            </a:r>
            <a:r>
              <a:rPr lang="pl-PL" sz="2000" dirty="0" smtClean="0"/>
              <a:t>Wspomagania Rozwoju Dziecka w Gdańsku</a:t>
            </a:r>
          </a:p>
          <a:p>
            <a:r>
              <a:rPr lang="pl-PL" sz="1800" b="1" dirty="0" smtClean="0"/>
              <a:t>Przyjazne Aplikacje</a:t>
            </a:r>
            <a:r>
              <a:rPr lang="pl-PL" sz="1800" dirty="0" smtClean="0"/>
              <a:t> to zestaw aplikacji edukacyjnych, których celem jest wspieranie terapii behawioralnej dzieci z </a:t>
            </a:r>
            <a:r>
              <a:rPr lang="pl-PL" sz="1800" dirty="0" smtClean="0"/>
              <a:t>autyzmem</a:t>
            </a:r>
          </a:p>
          <a:p>
            <a:pPr lvl="1"/>
            <a:r>
              <a:rPr lang="pl-PL" sz="1600" dirty="0" smtClean="0"/>
              <a:t>Aplikacje dedykowane </a:t>
            </a:r>
            <a:r>
              <a:rPr lang="pl-PL" sz="1600" dirty="0" smtClean="0"/>
              <a:t>na urządzenia mobilne (tablety) z systemem </a:t>
            </a:r>
            <a:r>
              <a:rPr lang="pl-PL" sz="1600" dirty="0" smtClean="0"/>
              <a:t>Android</a:t>
            </a:r>
          </a:p>
          <a:p>
            <a:pPr lvl="1"/>
            <a:r>
              <a:rPr lang="pl-PL" sz="1600" dirty="0" smtClean="0"/>
              <a:t>Aplikacje dla dzieci - dopasowane do możliwości i ograniczeń dzieci z autyzmem</a:t>
            </a:r>
          </a:p>
          <a:p>
            <a:pPr lvl="1"/>
            <a:r>
              <a:rPr lang="pl-PL" sz="1600" dirty="0" smtClean="0"/>
              <a:t>Aplikacje dla terapeutów – wspomagające terapię behawioralną</a:t>
            </a:r>
            <a:endParaRPr lang="pl-PL" sz="1600" dirty="0" smtClean="0"/>
          </a:p>
          <a:p>
            <a:r>
              <a:rPr lang="pl-PL" sz="1800" dirty="0" smtClean="0"/>
              <a:t>Non-profit</a:t>
            </a:r>
          </a:p>
          <a:p>
            <a:pPr lvl="1"/>
            <a:r>
              <a:rPr lang="pl-PL" sz="1600" dirty="0" smtClean="0"/>
              <a:t>Wszyscy uczestnicy to wolontariusze.</a:t>
            </a:r>
          </a:p>
          <a:p>
            <a:pPr lvl="1"/>
            <a:r>
              <a:rPr lang="pl-PL" sz="1600" dirty="0" smtClean="0"/>
              <a:t>Aplikacje są/będą udostępniane nieodpłatnie w Google Play</a:t>
            </a:r>
          </a:p>
          <a:p>
            <a:pPr lvl="1"/>
            <a:r>
              <a:rPr lang="pl-PL" sz="1600" dirty="0" smtClean="0"/>
              <a:t>Aplikacje można pobrać i stosować w domu, szkole, czy innej placówce </a:t>
            </a:r>
            <a:r>
              <a:rPr lang="pl-PL" sz="1600" dirty="0" smtClean="0"/>
              <a:t>edukacyjnej.</a:t>
            </a:r>
          </a:p>
          <a:p>
            <a:r>
              <a:rPr lang="pl-PL" sz="1800" dirty="0" err="1" smtClean="0"/>
              <a:t>Open-source</a:t>
            </a:r>
            <a:endParaRPr lang="pl-PL" sz="1800" dirty="0" smtClean="0"/>
          </a:p>
          <a:p>
            <a:pPr lvl="1"/>
            <a:r>
              <a:rPr lang="pl-PL" sz="1600" dirty="0" smtClean="0"/>
              <a:t>aby </a:t>
            </a:r>
            <a:r>
              <a:rPr lang="pl-PL" sz="1600" dirty="0" smtClean="0"/>
              <a:t>umożliwić jak największej liczbie osób włączenie się w projekt </a:t>
            </a:r>
            <a:endParaRPr lang="pl-PL" sz="1600" dirty="0" smtClean="0"/>
          </a:p>
          <a:p>
            <a:pPr lvl="1"/>
            <a:r>
              <a:rPr lang="pl-PL" sz="1600" dirty="0" smtClean="0"/>
              <a:t>kod </a:t>
            </a:r>
            <a:r>
              <a:rPr lang="pl-PL" sz="1600" dirty="0" smtClean="0"/>
              <a:t>źródłowy </a:t>
            </a:r>
            <a:r>
              <a:rPr lang="pl-PL" sz="1600" dirty="0" smtClean="0"/>
              <a:t>wszystkich </a:t>
            </a:r>
            <a:r>
              <a:rPr lang="pl-PL" sz="1600" dirty="0" smtClean="0"/>
              <a:t>aplikacji jest otwarty </a:t>
            </a:r>
            <a:r>
              <a:rPr lang="pl-PL" sz="1600" dirty="0" smtClean="0"/>
              <a:t>(licencja GPLv3 - tzw. zaraźliwa).</a:t>
            </a:r>
            <a:endParaRPr lang="pl-PL" sz="1600" dirty="0"/>
          </a:p>
        </p:txBody>
      </p:sp>
      <p:pic>
        <p:nvPicPr>
          <p:cNvPr id="17410" name="Picture 2" descr="http://autyzm.eti.pg.gda.pl/wp-content/uploads/2015/10/logo_przyjaz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32656"/>
            <a:ext cx="4509939" cy="786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smtClean="0"/>
              <a:t>Rodzina Przyjaznych Aplikacji</a:t>
            </a:r>
            <a:endParaRPr lang="pl-PL" sz="4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/>
          </a:bodyPr>
          <a:lstStyle/>
          <a:p>
            <a:r>
              <a:rPr lang="pl-PL" sz="1800" i="1" dirty="0" smtClean="0"/>
              <a:t>Przyjazny Plan</a:t>
            </a:r>
            <a:r>
              <a:rPr lang="pl-PL" sz="1800" dirty="0" smtClean="0"/>
              <a:t> oraz </a:t>
            </a:r>
            <a:r>
              <a:rPr lang="pl-PL" sz="1800" i="1" dirty="0" smtClean="0"/>
              <a:t>Przyjazny Plan Menedżer</a:t>
            </a:r>
            <a:r>
              <a:rPr lang="pl-PL" sz="1800" dirty="0" smtClean="0"/>
              <a:t> – umożliwiają przygotowanie i wykorzystanie metody planów aktywności oraz metody skryptów w pracy z osobami z autyzmem.</a:t>
            </a:r>
          </a:p>
          <a:p>
            <a:r>
              <a:rPr lang="pl-PL" sz="1800" i="1" dirty="0" smtClean="0"/>
              <a:t>Przyjazne Linie </a:t>
            </a:r>
            <a:r>
              <a:rPr lang="pl-PL" sz="1800" dirty="0" smtClean="0"/>
              <a:t>– gra edukacyjna wspomagająca rozwój motoryki małej.</a:t>
            </a:r>
          </a:p>
          <a:p>
            <a:r>
              <a:rPr lang="pl-PL" sz="1800" i="1" dirty="0" smtClean="0"/>
              <a:t>Przyjazne Słowa</a:t>
            </a:r>
            <a:r>
              <a:rPr lang="pl-PL" sz="1800" dirty="0" smtClean="0"/>
              <a:t> oraz </a:t>
            </a:r>
            <a:r>
              <a:rPr lang="pl-PL" sz="1800" i="1" dirty="0" smtClean="0"/>
              <a:t>Przyjazne Słowa Menedżer</a:t>
            </a:r>
            <a:r>
              <a:rPr lang="pl-PL" sz="1800" dirty="0" smtClean="0"/>
              <a:t> – wspomagają rozwój rozumienia mowy.</a:t>
            </a:r>
          </a:p>
          <a:p>
            <a:r>
              <a:rPr lang="pl-PL" sz="1800" i="1" dirty="0" smtClean="0"/>
              <a:t>Przyjazne Emocje</a:t>
            </a:r>
            <a:r>
              <a:rPr lang="pl-PL" sz="1800" dirty="0" smtClean="0"/>
              <a:t> oraz </a:t>
            </a:r>
            <a:r>
              <a:rPr lang="pl-PL" sz="1800" i="1" dirty="0" smtClean="0"/>
              <a:t>Przyjazne Emocje Menedżer</a:t>
            </a:r>
            <a:r>
              <a:rPr lang="pl-PL" sz="1800" dirty="0" smtClean="0"/>
              <a:t> – gra umożliwiająca rozwój inteligencji emocjonalnej dziecka.</a:t>
            </a:r>
          </a:p>
          <a:p>
            <a:r>
              <a:rPr lang="pl-PL" sz="1800" i="1" dirty="0" smtClean="0"/>
              <a:t>Przyjazne Dane (MROZA)</a:t>
            </a:r>
            <a:r>
              <a:rPr lang="pl-PL" sz="1800" dirty="0" smtClean="0"/>
              <a:t> – aplikacja dedykowana dla terapeutów, automatyzująca prace związane z gromadzeniem, zarządzaniem oraz wizualizacją wyników terapii</a:t>
            </a:r>
            <a:r>
              <a:rPr lang="pl-PL" sz="1800" dirty="0" smtClean="0"/>
              <a:t>.</a:t>
            </a:r>
          </a:p>
          <a:p>
            <a:r>
              <a:rPr lang="pl-PL" sz="1800" i="1" dirty="0" smtClean="0"/>
              <a:t>Przyjazne Zachowania – </a:t>
            </a:r>
            <a:r>
              <a:rPr lang="pl-PL" sz="1800" dirty="0" smtClean="0"/>
              <a:t>aplikacja dla terapeutów, umożliwiająca oznaczanie oraz zliczanie zachowań</a:t>
            </a:r>
            <a:endParaRPr lang="pl-PL" sz="1800" dirty="0" smtClean="0"/>
          </a:p>
          <a:p>
            <a:endParaRPr lang="pl-PL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Przyjazny Plan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81947"/>
          </a:xfrm>
        </p:spPr>
        <p:txBody>
          <a:bodyPr>
            <a:normAutofit fontScale="92500"/>
          </a:bodyPr>
          <a:lstStyle/>
          <a:p>
            <a:r>
              <a:rPr lang="pl-PL" sz="2000" dirty="0" smtClean="0"/>
              <a:t>aplikacje </a:t>
            </a:r>
            <a:r>
              <a:rPr lang="pl-PL" sz="2000" dirty="0" smtClean="0"/>
              <a:t>wspomagające terapię behawioralną w oparciu o metodę planów aktywności </a:t>
            </a:r>
          </a:p>
          <a:p>
            <a:pPr lvl="1"/>
            <a:r>
              <a:rPr lang="pl-PL" sz="1800" dirty="0" smtClean="0"/>
              <a:t>plan aktywności to sekwencja czynności  niezbędnych do wykonania zadania złożonego</a:t>
            </a:r>
          </a:p>
          <a:p>
            <a:pPr lvl="1"/>
            <a:r>
              <a:rPr lang="pl-PL" sz="1800" dirty="0" smtClean="0"/>
              <a:t>plan dnia pozwala dziecku na kontrolę, eliminuje lęki związane z niepewnością</a:t>
            </a:r>
          </a:p>
          <a:p>
            <a:pPr lvl="1"/>
            <a:r>
              <a:rPr lang="pl-PL" sz="1800" dirty="0" smtClean="0"/>
              <a:t>dzięki różnorodności zadań w planie dnia dziecko uczy się także komunikacji, nawiązywania kontaktu wzrokowego, mowy łącznie z czytaniem </a:t>
            </a:r>
          </a:p>
          <a:p>
            <a:pPr lvl="1"/>
            <a:r>
              <a:rPr lang="pl-PL" sz="1800" dirty="0" smtClean="0"/>
              <a:t>stan aktualny: szafy z półkami pełne grubych segregatorów dla każdego zadania (</a:t>
            </a:r>
            <a:r>
              <a:rPr lang="pl-PL" sz="1800" dirty="0" err="1" smtClean="0"/>
              <a:t>saamoobsługa</a:t>
            </a:r>
            <a:r>
              <a:rPr lang="pl-PL" sz="1800" dirty="0" smtClean="0"/>
              <a:t>, zadania edukacyjne, także zabawa)</a:t>
            </a:r>
          </a:p>
          <a:p>
            <a:pPr lvl="1"/>
            <a:r>
              <a:rPr lang="pl-PL" sz="1800" dirty="0" smtClean="0"/>
              <a:t>stan docelowy: dedykowany, przygotowany przez terapeutę plan na tablecie dziecka (można zabrać ze sobą do domu i na wakacje)</a:t>
            </a:r>
          </a:p>
          <a:p>
            <a:r>
              <a:rPr lang="pl-PL" sz="2000" dirty="0" smtClean="0"/>
              <a:t>plany aktywności są szansą na samodzielne funkcjonowanie, a także </a:t>
            </a:r>
            <a:r>
              <a:rPr lang="pl-PL" sz="2000" dirty="0" smtClean="0"/>
              <a:t>pracę</a:t>
            </a:r>
          </a:p>
          <a:p>
            <a:r>
              <a:rPr lang="pl-PL" sz="2000" dirty="0" smtClean="0"/>
              <a:t>aplikacja dla dziecka i aplikacja dla terapeutów</a:t>
            </a:r>
            <a:endParaRPr lang="pl-P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629816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4300" b="1" i="0" u="none" strike="noStrike" cap="none" baseline="0" dirty="0" smtClean="0">
                <a:latin typeface="Trebuchet MS"/>
                <a:ea typeface="Trebuchet MS"/>
                <a:cs typeface="Trebuchet MS"/>
                <a:sym typeface="Trebuchet MS"/>
              </a:rPr>
              <a:t>Plany aktywności</a:t>
            </a:r>
            <a:endParaRPr lang="pl-PL" sz="4300" b="1" i="0" u="none" strike="noStrike" cap="none" baseline="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Shape 126"/>
          <p:cNvSpPr txBox="1">
            <a:spLocks noGrp="1"/>
          </p:cNvSpPr>
          <p:nvPr>
            <p:ph idx="1"/>
          </p:nvPr>
        </p:nvSpPr>
        <p:spPr>
          <a:xfrm>
            <a:off x="323528" y="1988840"/>
            <a:ext cx="7848871" cy="40939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850" b="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Rodzaj </a:t>
            </a:r>
            <a:r>
              <a:rPr lang="pl-PL" sz="1850" b="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kompleksowej terapii behawioralnej </a:t>
            </a:r>
            <a:endParaRPr lang="pl-PL" sz="1850" b="0" i="0" u="none" strike="noStrike" cap="none" baseline="0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66928" lvl="1" indent="-27432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650" b="0" i="0" u="none" strike="noStrike" cap="none" baseline="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plan </a:t>
            </a:r>
            <a:r>
              <a:rPr lang="pl-PL" sz="1650" b="0" i="0" u="none" strike="noStrike" cap="none" baseline="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aktywności to sekwencja czynności  niezbędnych do wykonania zadania </a:t>
            </a:r>
            <a:r>
              <a:rPr lang="pl-PL" sz="1650" b="0" i="0" u="none" strike="noStrike" cap="none" baseline="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złożonego uzupełniona o wskazówki wizualne i dźwiękowe</a:t>
            </a:r>
            <a:endParaRPr lang="pl-PL" sz="1650" b="0" i="0" u="none" strike="noStrike" cap="none" baseline="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850" b="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Plany </a:t>
            </a:r>
            <a:r>
              <a:rPr lang="pl-PL" sz="1850" b="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aktywności są szansą na samodzielne funkcjonowanie, a także pracę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71078"/>
              <a:buFont typeface="Noto Symbol"/>
              <a:buChar char="⦿"/>
            </a:pPr>
            <a:r>
              <a:rPr lang="pl-PL" sz="1850" b="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Dorośli z autyzmem często do końca życia korzystają z planów aktywności</a:t>
            </a:r>
          </a:p>
        </p:txBody>
      </p:sp>
      <p:pic>
        <p:nvPicPr>
          <p:cNvPr id="9" name="Shape 13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228184" y="3861048"/>
            <a:ext cx="1951094" cy="27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44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043608" y="4221088"/>
            <a:ext cx="3556242" cy="227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ef70ee1-0e24-4996-aecd-212eae3a3ab5"/>
  <p:tag name="ARTICULATE_SLIDE_PAUSE" val="0"/>
  <p:tag name="AUDIO_IMPORT" val="C:\Users\Tomek\Desktop\Nowy1_0002.mp3"/>
  <p:tag name="AUDIO_ID" val="258"/>
  <p:tag name="ELAPSEDTIME" val="7,696"/>
  <p:tag name="ANNOTATION_TYPE_1" val="2"/>
  <p:tag name="ANNOTATION_START_1" val="5,0"/>
  <p:tag name="ANNOTATION_END_1" val="5,0"/>
  <p:tag name="ANNOTATION_TOP_1" val="-24,6"/>
  <p:tag name="ANNOTATION_LEFT_1" val="-24,6"/>
  <p:tag name="ANNOTATION_WIDTH_1" val="625,3"/>
  <p:tag name="ANNOTATION_HEIGHT_1" val="481,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255"/>
  <p:tag name="ANNOTATION_FILL_COLOR_1" val="855309"/>
  <p:tag name="ANNOTATION_FILL_ALPHA_1" val="50"/>
  <p:tag name="ANNOTATION_BORDER_WIDTH_1" val="2"/>
  <p:tag name="ANNOTATION_TYPE_2" val="2"/>
  <p:tag name="ANNOTATION_START_2" val="5,0"/>
  <p:tag name="ANNOTATION_TOP_2" val="78,1"/>
  <p:tag name="ANNOTATION_LEFT_2" val="68,0"/>
  <p:tag name="ANNOTATION_WIDTH_2" val="454,8"/>
  <p:tag name="ANNOTATION_HEIGHT_2" val="326,3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255"/>
  <p:tag name="ANNOTATION_FILL_COLOR_2" val="855309"/>
  <p:tag name="ANNOTATION_FILL_ALPHA_2" val="50"/>
  <p:tag name="ANNOTATION_BORDER_WIDTH_2" val="2"/>
  <p:tag name="ANNOTATION_COUNT" val="2"/>
  <p:tag name="ARTICULATE_SLIDE_NAV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dfc41fe-b1fc-46df-9c5d-c4c1dc388efa"/>
  <p:tag name="AUDIO_IMPORT" val="C:\Users\Tomek\Desktop\Nowy1_0001.mp3"/>
  <p:tag name="AUDIO_ID" val="256"/>
  <p:tag name="ELAPSEDTIME" val="12,816"/>
  <p:tag name="ANNOTATION_TYPE_1" val="0"/>
  <p:tag name="ANNOTATION_START_1" val="7,0"/>
  <p:tag name="ANNOTATION_TOP_1" val="29,5"/>
  <p:tag name="ANNOTATION_LEFT_1" val="542,0"/>
  <p:tag name="ANNOTATION_WIDTH_1" val="73,9"/>
  <p:tag name="ANNOTATION_HEIGHT_1" val="73,7"/>
  <p:tag name="ANNOTATION_ANIMATION_1" val="3"/>
  <p:tag name="ANNOTATION_ROTATION_1" val="315"/>
  <p:tag name="ANNOTATION_SUB_TYPE_1" val="1"/>
  <p:tag name="ANNOTATION_LOOP_COUNT_1" val="3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COUNT" val="1"/>
  <p:tag name="ARTICULATE_SLIDE_NAV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Odlewnia metali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985</Words>
  <Application>Microsoft Office PowerPoint</Application>
  <PresentationFormat>Pokaz na ekranie (4:3)</PresentationFormat>
  <Paragraphs>138</Paragraphs>
  <Slides>19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Przepływ</vt:lpstr>
      <vt:lpstr>Przyjazne aplikacje  dla dzieci z autyzmem  e-edukacja w działaniu</vt:lpstr>
      <vt:lpstr>Autyzm</vt:lpstr>
      <vt:lpstr>Modele niepełnosprawności</vt:lpstr>
      <vt:lpstr>Motywacje</vt:lpstr>
      <vt:lpstr>Dlaczego e-technologie</vt:lpstr>
      <vt:lpstr>Przyjazne Aplikacje</vt:lpstr>
      <vt:lpstr>Rodzina Przyjaznych Aplikacji</vt:lpstr>
      <vt:lpstr>Przyjazny Plan</vt:lpstr>
      <vt:lpstr>Plany aktywności</vt:lpstr>
      <vt:lpstr>Wyzwania</vt:lpstr>
      <vt:lpstr>Przyjazny Plan</vt:lpstr>
      <vt:lpstr>Przyjazne Linie</vt:lpstr>
      <vt:lpstr>Przyjazne Emocje</vt:lpstr>
      <vt:lpstr>Przyjazne Słowa</vt:lpstr>
      <vt:lpstr>Przyjazne Dane</vt:lpstr>
      <vt:lpstr>E-edukacja w działaniu</vt:lpstr>
      <vt:lpstr>Aktualne prace</vt:lpstr>
      <vt:lpstr>Śledzenie postępów terapii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Beata</dc:creator>
  <cp:lastModifiedBy>Agnieszka Landowska</cp:lastModifiedBy>
  <cp:revision>22</cp:revision>
  <dcterms:created xsi:type="dcterms:W3CDTF">2013-11-07T11:41:43Z</dcterms:created>
  <dcterms:modified xsi:type="dcterms:W3CDTF">2016-06-20T12:04:20Z</dcterms:modified>
</cp:coreProperties>
</file>