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0" r:id="rId3"/>
    <p:sldId id="262" r:id="rId4"/>
    <p:sldId id="270" r:id="rId5"/>
    <p:sldId id="274" r:id="rId6"/>
    <p:sldId id="275" r:id="rId7"/>
    <p:sldId id="277" r:id="rId8"/>
    <p:sldId id="278" r:id="rId9"/>
    <p:sldId id="279" r:id="rId10"/>
    <p:sldId id="265" r:id="rId11"/>
    <p:sldId id="266" r:id="rId12"/>
    <p:sldId id="267" r:id="rId13"/>
    <p:sldId id="268" r:id="rId14"/>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8F29C4-0285-4733-AC82-8B7FE8E270F2}" type="datetimeFigureOut">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3169077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F29C4-0285-4733-AC82-8B7FE8E270F2}" type="datetimeFigureOut">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195965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F29C4-0285-4733-AC82-8B7FE8E270F2}" type="datetimeFigureOut">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100435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F29C4-0285-4733-AC82-8B7FE8E270F2}" type="datetimeFigureOut">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300412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F29C4-0285-4733-AC82-8B7FE8E270F2}" type="datetimeFigureOut">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131296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8F29C4-0285-4733-AC82-8B7FE8E270F2}" type="datetimeFigureOut">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41833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8F29C4-0285-4733-AC82-8B7FE8E270F2}" type="datetimeFigureOut">
              <a:rPr lang="en-US" smtClean="0"/>
              <a:t>10/15/2020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200162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8F29C4-0285-4733-AC82-8B7FE8E270F2}" type="datetimeFigureOut">
              <a:rPr lang="en-US" smtClean="0"/>
              <a:t>10/15/2020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336718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F29C4-0285-4733-AC82-8B7FE8E270F2}" type="datetimeFigureOut">
              <a:rPr lang="en-US" smtClean="0"/>
              <a:t>10/15/2020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119014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F29C4-0285-4733-AC82-8B7FE8E270F2}" type="datetimeFigureOut">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1406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F29C4-0285-4733-AC82-8B7FE8E270F2}" type="datetimeFigureOut">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3443992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F29C4-0285-4733-AC82-8B7FE8E270F2}" type="datetimeFigureOut">
              <a:rPr lang="en-US" smtClean="0"/>
              <a:t>10/15/2020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7D207-F02E-4790-8229-D17ED820E164}" type="slidenum">
              <a:rPr lang="en-US" smtClean="0"/>
              <a:t>‹#›</a:t>
            </a:fld>
            <a:endParaRPr lang="en-US"/>
          </a:p>
        </p:txBody>
      </p:sp>
    </p:spTree>
    <p:extLst>
      <p:ext uri="{BB962C8B-B14F-4D97-AF65-F5344CB8AC3E}">
        <p14:creationId xmlns:p14="http://schemas.microsoft.com/office/powerpoint/2010/main" val="4022638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uides.github.com/features/issue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ocs.github.com/en/free-pro-team@latest/github/managing-your-work-on-github/creating-a-permanent-link-to-a-code-snippe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8844"/>
            <a:ext cx="9144000" cy="1448555"/>
          </a:xfrm>
        </p:spPr>
        <p:txBody>
          <a:bodyPr>
            <a:normAutofit/>
          </a:bodyPr>
          <a:lstStyle/>
          <a:p>
            <a:r>
              <a:rPr lang="uk-UA" sz="4400" b="1" dirty="0" smtClean="0">
                <a:solidFill>
                  <a:schemeClr val="tx2">
                    <a:lumMod val="50000"/>
                  </a:schemeClr>
                </a:solidFill>
                <a:latin typeface="Arial" panose="020B0604020202020204" pitchFamily="34" charset="0"/>
                <a:cs typeface="Arial" panose="020B0604020202020204" pitchFamily="34" charset="0"/>
              </a:rPr>
              <a:t>Технологія проєктування ПС та ІПС</a:t>
            </a:r>
            <a:endParaRPr lang="en-US" sz="4400" dirty="0">
              <a:solidFill>
                <a:schemeClr val="tx2">
                  <a:lumMod val="50000"/>
                </a:schemeClr>
              </a:solidFill>
            </a:endParaRPr>
          </a:p>
        </p:txBody>
      </p:sp>
      <p:sp>
        <p:nvSpPr>
          <p:cNvPr id="3" name="Subtitle 2"/>
          <p:cNvSpPr>
            <a:spLocks noGrp="1"/>
          </p:cNvSpPr>
          <p:nvPr>
            <p:ph type="subTitle" idx="1"/>
          </p:nvPr>
        </p:nvSpPr>
        <p:spPr>
          <a:xfrm>
            <a:off x="398351" y="3766240"/>
            <a:ext cx="11036175" cy="1518719"/>
          </a:xfrm>
        </p:spPr>
        <p:txBody>
          <a:bodyPr>
            <a:normAutofit/>
          </a:bodyPr>
          <a:lstStyle/>
          <a:p>
            <a:r>
              <a:rPr lang="uk-UA" sz="3600" b="1" dirty="0" smtClean="0">
                <a:solidFill>
                  <a:schemeClr val="tx2">
                    <a:lumMod val="50000"/>
                  </a:schemeClr>
                </a:solidFill>
                <a:latin typeface="Arial" panose="020B0604020202020204" pitchFamily="34" charset="0"/>
                <a:cs typeface="Arial" panose="020B0604020202020204" pitchFamily="34" charset="0"/>
              </a:rPr>
              <a:t>Практична </a:t>
            </a:r>
            <a:r>
              <a:rPr lang="uk-UA" sz="3600" b="1" dirty="0" smtClean="0">
                <a:solidFill>
                  <a:schemeClr val="tx2">
                    <a:lumMod val="50000"/>
                  </a:schemeClr>
                </a:solidFill>
                <a:latin typeface="Arial" panose="020B0604020202020204" pitchFamily="34" charset="0"/>
                <a:cs typeface="Arial" panose="020B0604020202020204" pitchFamily="34" charset="0"/>
              </a:rPr>
              <a:t>робота 1</a:t>
            </a:r>
            <a:r>
              <a:rPr lang="ru-RU" sz="3600" b="1" dirty="0" smtClean="0">
                <a:solidFill>
                  <a:schemeClr val="tx2">
                    <a:lumMod val="50000"/>
                  </a:schemeClr>
                </a:solidFill>
                <a:latin typeface="Arial" panose="020B0604020202020204" pitchFamily="34" charset="0"/>
                <a:cs typeface="Arial" panose="020B0604020202020204" pitchFamily="34" charset="0"/>
              </a:rPr>
              <a:t>. </a:t>
            </a:r>
          </a:p>
          <a:p>
            <a:r>
              <a:rPr lang="uk-UA" sz="3600" b="1" dirty="0" smtClean="0">
                <a:solidFill>
                  <a:schemeClr val="tx2">
                    <a:lumMod val="50000"/>
                  </a:schemeClr>
                </a:solidFill>
                <a:latin typeface="Arial" panose="020B0604020202020204" pitchFamily="34" charset="0"/>
                <a:cs typeface="Arial" panose="020B0604020202020204" pitchFamily="34" charset="0"/>
              </a:rPr>
              <a:t>Інспекції коду</a:t>
            </a:r>
            <a:endParaRPr lang="en-US" sz="3600" dirty="0">
              <a:solidFill>
                <a:schemeClr val="tx2">
                  <a:lumMod val="50000"/>
                </a:schemeClr>
              </a:solidFill>
            </a:endParaRPr>
          </a:p>
        </p:txBody>
      </p:sp>
      <p:cxnSp>
        <p:nvCxnSpPr>
          <p:cNvPr id="5" name="Straight Connector 4"/>
          <p:cNvCxnSpPr/>
          <p:nvPr/>
        </p:nvCxnSpPr>
        <p:spPr>
          <a:xfrm>
            <a:off x="0" y="839957"/>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0" y="5676523"/>
            <a:ext cx="12192000" cy="5531"/>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985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96557"/>
            <a:ext cx="11737062" cy="878894"/>
          </a:xfrm>
        </p:spPr>
        <p:txBody>
          <a:bodyPr>
            <a:normAutofit/>
          </a:bodyPr>
          <a:lstStyle/>
          <a:p>
            <a:r>
              <a:rPr lang="en-US" sz="26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Euro Diffusion</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1320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smtClean="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11</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72276"/>
            <a:ext cx="11615954" cy="5110216"/>
          </a:xfrm>
        </p:spPr>
        <p:txBody>
          <a:bodyPr>
            <a:noAutofit/>
          </a:bodyPr>
          <a:lstStyle/>
          <a:p>
            <a:pPr marL="0" indent="0" algn="ctr">
              <a:lnSpc>
                <a:spcPct val="100000"/>
              </a:lnSpc>
              <a:spcBef>
                <a:spcPts val="300"/>
              </a:spcBef>
              <a:buNone/>
            </a:pPr>
            <a:r>
              <a:rPr lang="en-US" sz="2200" b="1" dirty="0" smtClean="0"/>
              <a:t>Euro diffusion</a:t>
            </a:r>
            <a:endParaRPr lang="ru-RU" sz="2200" b="1" dirty="0" smtClean="0"/>
          </a:p>
          <a:p>
            <a:pPr marL="0" indent="0">
              <a:lnSpc>
                <a:spcPct val="100000"/>
              </a:lnSpc>
              <a:spcBef>
                <a:spcPts val="300"/>
              </a:spcBef>
              <a:buNone/>
            </a:pPr>
            <a:r>
              <a:rPr lang="en-US" sz="2200" dirty="0"/>
              <a:t>On January 1, 2002, twelve European countries abandoned their national currency for a new currency, the </a:t>
            </a:r>
            <a:r>
              <a:rPr lang="en-US" sz="2200" i="1" dirty="0"/>
              <a:t>euro</a:t>
            </a:r>
            <a:r>
              <a:rPr lang="en-US" sz="2200" dirty="0"/>
              <a:t>. No more francs, marks, </a:t>
            </a:r>
            <a:r>
              <a:rPr lang="en-US" sz="2200" dirty="0" err="1"/>
              <a:t>lires</a:t>
            </a:r>
            <a:r>
              <a:rPr lang="en-US" sz="2200" dirty="0"/>
              <a:t>, guldens, kroner,... only euros, all over the </a:t>
            </a:r>
            <a:r>
              <a:rPr lang="en-US" sz="2200" dirty="0" err="1"/>
              <a:t>eurozone</a:t>
            </a:r>
            <a:r>
              <a:rPr lang="en-US" sz="2200" dirty="0"/>
              <a:t>. The same banknotes are used in all countries. And the same coins? Well, not quite. Each country has limited freedom to create its own euro coins: “Every euro coin carries a common European face. On the obverse, member states decorate the coins with their own motif. No matter which motif is on the coin, it can be used anywhere in the 12 Member States. For example, a French citizen is able to buy a hot dog in Berlin using a euro coin with the imprint of the King of Spain.” </a:t>
            </a:r>
            <a:endParaRPr lang="ru-RU" sz="2200" dirty="0"/>
          </a:p>
          <a:p>
            <a:pPr marL="0" indent="0">
              <a:lnSpc>
                <a:spcPct val="100000"/>
              </a:lnSpc>
              <a:spcBef>
                <a:spcPts val="300"/>
              </a:spcBef>
              <a:buNone/>
            </a:pPr>
            <a:r>
              <a:rPr lang="en-US" sz="2200" dirty="0" smtClean="0"/>
              <a:t>On </a:t>
            </a:r>
            <a:r>
              <a:rPr lang="en-US" sz="2200" dirty="0"/>
              <a:t>January 1, 2002, the only euro coins available in Paris were French coins. Soon the first non-French coins appeared in Paris. Eventually, one may expect all types of coins to be evenly distributed over the twelve participating countries. (Actually this will not be true. All countries continue minting and distributing coins with their own motifs. So even in a stable situation, there should be an excess of German coins in Berlin.) So, how long will it be before the first Finnish or Irish coins are in circulation in the south of Italy? How long will it be before coins of each motif are available everywhere?</a:t>
            </a:r>
          </a:p>
        </p:txBody>
      </p:sp>
    </p:spTree>
    <p:extLst>
      <p:ext uri="{BB962C8B-B14F-4D97-AF65-F5344CB8AC3E}">
        <p14:creationId xmlns:p14="http://schemas.microsoft.com/office/powerpoint/2010/main" val="3457745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96557"/>
            <a:ext cx="11737062" cy="878894"/>
          </a:xfrm>
        </p:spPr>
        <p:txBody>
          <a:bodyPr>
            <a:normAutofit/>
          </a:bodyPr>
          <a:lstStyle/>
          <a:p>
            <a:r>
              <a:rPr lang="en-US" sz="26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Euro Diffusion </a:t>
            </a:r>
            <a:r>
              <a:rPr lang="uk-UA" sz="26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- 2 </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1320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smtClean="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a:t>
            </a:r>
            <a:r>
              <a:rPr lang="ru-RU" sz="1400" b="1" dirty="0" smtClean="0">
                <a:solidFill>
                  <a:srgbClr val="44546A">
                    <a:lumMod val="75000"/>
                  </a:srgbClr>
                </a:solidFill>
                <a:latin typeface="Verdana" panose="020B0604030504040204" pitchFamily="34" charset="0"/>
                <a:ea typeface="Verdana" panose="020B0604030504040204" pitchFamily="34" charset="0"/>
                <a:cs typeface="Verdana" panose="020B0604030504040204" pitchFamily="34" charset="0"/>
              </a:rPr>
              <a:t>12</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72276"/>
            <a:ext cx="11615954" cy="3518339"/>
          </a:xfrm>
        </p:spPr>
        <p:txBody>
          <a:bodyPr>
            <a:noAutofit/>
          </a:bodyPr>
          <a:lstStyle/>
          <a:p>
            <a:pPr marL="0" indent="268288">
              <a:lnSpc>
                <a:spcPct val="100000"/>
              </a:lnSpc>
              <a:spcBef>
                <a:spcPts val="300"/>
              </a:spcBef>
              <a:buNone/>
            </a:pPr>
            <a:r>
              <a:rPr lang="en-US" sz="2200" dirty="0"/>
              <a:t>You must write a program to simulate the dissemination of euro coins throughout Europe, using a highly simplified model. Restrict your attention to a single euro denomination. Represent European cities as points in a rectangular grid. Each city may have up to 4 neighbors (one to the north, east, south and west). Each city belongs to a country, and a country is a rectangular part of the plane. The figure below shows a map with 3 countries and 28 cities. The graph of countries is connected, but countries may border holes that represent seas, or non-euro countries such as Switzerland or Denmark. Initially, each city has one million (1000000) coins in its country’s motif. Every day a representative portion of coins, based on the city’s beginning day balance, is transported to each neighbor of the city. A representative portion is defined as one coin for every full 1000 coins of a motif.</a:t>
            </a:r>
          </a:p>
        </p:txBody>
      </p:sp>
      <p:pic>
        <p:nvPicPr>
          <p:cNvPr id="6" name="Рисунок 5"/>
          <p:cNvPicPr>
            <a:picLocks noChangeAspect="1"/>
          </p:cNvPicPr>
          <p:nvPr/>
        </p:nvPicPr>
        <p:blipFill>
          <a:blip r:embed="rId3"/>
          <a:stretch>
            <a:fillRect/>
          </a:stretch>
        </p:blipFill>
        <p:spPr>
          <a:xfrm>
            <a:off x="8202706" y="4020493"/>
            <a:ext cx="2715773" cy="2426593"/>
          </a:xfrm>
          <a:prstGeom prst="rect">
            <a:avLst/>
          </a:prstGeom>
        </p:spPr>
      </p:pic>
      <p:sp>
        <p:nvSpPr>
          <p:cNvPr id="7" name="Прямоугольник 6"/>
          <p:cNvSpPr/>
          <p:nvPr/>
        </p:nvSpPr>
        <p:spPr>
          <a:xfrm>
            <a:off x="331206" y="4430034"/>
            <a:ext cx="7748763" cy="1446550"/>
          </a:xfrm>
          <a:prstGeom prst="rect">
            <a:avLst/>
          </a:prstGeom>
        </p:spPr>
        <p:txBody>
          <a:bodyPr wrap="square">
            <a:spAutoFit/>
          </a:bodyPr>
          <a:lstStyle/>
          <a:p>
            <a:pPr indent="268288"/>
            <a:r>
              <a:rPr lang="en-US" sz="2200" dirty="0"/>
              <a:t>A city is complete when at least one coin of each motif is present in that city. A country is complete when all of its cities are complete. Your program must determine the time required for each country to become complete. </a:t>
            </a:r>
            <a:endParaRPr lang="uk-UA" sz="2200" dirty="0"/>
          </a:p>
        </p:txBody>
      </p:sp>
    </p:spTree>
    <p:extLst>
      <p:ext uri="{BB962C8B-B14F-4D97-AF65-F5344CB8AC3E}">
        <p14:creationId xmlns:p14="http://schemas.microsoft.com/office/powerpoint/2010/main" val="2022902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96557"/>
            <a:ext cx="11737062" cy="878894"/>
          </a:xfrm>
        </p:spPr>
        <p:txBody>
          <a:bodyPr>
            <a:normAutofit/>
          </a:bodyPr>
          <a:lstStyle/>
          <a:p>
            <a:r>
              <a:rPr lang="en-US" sz="26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Euro Diffusion</a:t>
            </a:r>
            <a:r>
              <a:rPr lang="uk-UA" sz="26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- 3 </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1320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smtClean="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a:t>
            </a:r>
            <a:r>
              <a:rPr lang="ru-RU" sz="1400" b="1" noProof="0" dirty="0" smtClean="0">
                <a:solidFill>
                  <a:srgbClr val="44546A">
                    <a:lumMod val="75000"/>
                  </a:srgbClr>
                </a:solidFill>
                <a:latin typeface="Verdana" panose="020B0604030504040204" pitchFamily="34" charset="0"/>
                <a:ea typeface="Verdana" panose="020B0604030504040204" pitchFamily="34" charset="0"/>
                <a:cs typeface="Verdana" panose="020B0604030504040204" pitchFamily="34" charset="0"/>
              </a:rPr>
              <a:t>13</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72276"/>
            <a:ext cx="11615954" cy="4603182"/>
          </a:xfrm>
        </p:spPr>
        <p:txBody>
          <a:bodyPr>
            <a:noAutofit/>
          </a:bodyPr>
          <a:lstStyle/>
          <a:p>
            <a:pPr marL="0" indent="268288">
              <a:lnSpc>
                <a:spcPct val="100000"/>
              </a:lnSpc>
              <a:spcBef>
                <a:spcPts val="300"/>
              </a:spcBef>
              <a:buNone/>
            </a:pPr>
            <a:r>
              <a:rPr lang="en-US" sz="2200" dirty="0"/>
              <a:t>Input </a:t>
            </a:r>
            <a:endParaRPr lang="ru-RU" sz="2200" dirty="0" smtClean="0"/>
          </a:p>
          <a:p>
            <a:pPr marL="0" indent="268288">
              <a:lnSpc>
                <a:spcPct val="100000"/>
              </a:lnSpc>
              <a:spcBef>
                <a:spcPts val="300"/>
              </a:spcBef>
              <a:buNone/>
            </a:pPr>
            <a:r>
              <a:rPr lang="en-US" sz="2200" dirty="0" smtClean="0"/>
              <a:t>The </a:t>
            </a:r>
            <a:r>
              <a:rPr lang="en-US" sz="2200" dirty="0"/>
              <a:t>input consists of several test cases. The first line of each test case is the number of countries (1 ≤ c ≤ </a:t>
            </a:r>
            <a:r>
              <a:rPr lang="ru-RU" sz="2200" dirty="0" smtClean="0"/>
              <a:t>20</a:t>
            </a:r>
            <a:r>
              <a:rPr lang="en-US" sz="2200" dirty="0" smtClean="0"/>
              <a:t>). </a:t>
            </a:r>
            <a:r>
              <a:rPr lang="en-US" sz="2200" dirty="0"/>
              <a:t>The next c lines describe each country. The country description has the format: </a:t>
            </a:r>
            <a:r>
              <a:rPr lang="en-US" sz="2200" i="1" dirty="0"/>
              <a:t>name xl </a:t>
            </a:r>
            <a:r>
              <a:rPr lang="en-US" sz="2200" i="1" dirty="0" err="1"/>
              <a:t>yl</a:t>
            </a:r>
            <a:r>
              <a:rPr lang="en-US" sz="2200" i="1" dirty="0"/>
              <a:t> </a:t>
            </a:r>
            <a:r>
              <a:rPr lang="en-US" sz="2200" i="1" dirty="0" err="1"/>
              <a:t>xh</a:t>
            </a:r>
            <a:r>
              <a:rPr lang="en-US" sz="2200" i="1" dirty="0"/>
              <a:t> </a:t>
            </a:r>
            <a:r>
              <a:rPr lang="en-US" sz="2200" i="1" dirty="0" err="1"/>
              <a:t>yh</a:t>
            </a:r>
            <a:r>
              <a:rPr lang="en-US" sz="2200" dirty="0"/>
              <a:t>, where name is a single word with at most 25 characters; xl, </a:t>
            </a:r>
            <a:r>
              <a:rPr lang="en-US" sz="2200" dirty="0" err="1"/>
              <a:t>yl</a:t>
            </a:r>
            <a:r>
              <a:rPr lang="en-US" sz="2200" dirty="0"/>
              <a:t> are the lower left city coordinates of that country (most southwestward city ) and </a:t>
            </a:r>
            <a:r>
              <a:rPr lang="en-US" sz="2200" dirty="0" err="1"/>
              <a:t>xh</a:t>
            </a:r>
            <a:r>
              <a:rPr lang="en-US" sz="2200" dirty="0"/>
              <a:t>, </a:t>
            </a:r>
            <a:r>
              <a:rPr lang="en-US" sz="2200" dirty="0" err="1"/>
              <a:t>yh</a:t>
            </a:r>
            <a:r>
              <a:rPr lang="en-US" sz="2200" dirty="0"/>
              <a:t> are the upper right city coordinates of that country (most northeastward city). 1 ≤ xl ≤ </a:t>
            </a:r>
            <a:r>
              <a:rPr lang="en-US" sz="2200" dirty="0" err="1"/>
              <a:t>xh</a:t>
            </a:r>
            <a:r>
              <a:rPr lang="en-US" sz="2200" dirty="0"/>
              <a:t> ≤ 10 and 1 ≤ </a:t>
            </a:r>
            <a:r>
              <a:rPr lang="en-US" sz="2200" dirty="0" err="1"/>
              <a:t>yl</a:t>
            </a:r>
            <a:r>
              <a:rPr lang="en-US" sz="2200" dirty="0"/>
              <a:t> ≤ </a:t>
            </a:r>
            <a:r>
              <a:rPr lang="en-US" sz="2200" dirty="0" err="1"/>
              <a:t>yh</a:t>
            </a:r>
            <a:r>
              <a:rPr lang="en-US" sz="2200" dirty="0"/>
              <a:t> ≤ 10. The last case in the input is followed by a single zero. </a:t>
            </a:r>
            <a:endParaRPr lang="ru-RU" sz="2200" dirty="0" smtClean="0"/>
          </a:p>
          <a:p>
            <a:pPr marL="0" indent="268288">
              <a:lnSpc>
                <a:spcPct val="100000"/>
              </a:lnSpc>
              <a:spcBef>
                <a:spcPts val="300"/>
              </a:spcBef>
              <a:buNone/>
            </a:pPr>
            <a:r>
              <a:rPr lang="en-US" sz="2200" dirty="0" smtClean="0"/>
              <a:t>Output </a:t>
            </a:r>
            <a:endParaRPr lang="ru-RU" sz="2200" dirty="0" smtClean="0"/>
          </a:p>
          <a:p>
            <a:pPr marL="0" indent="268288">
              <a:lnSpc>
                <a:spcPct val="100000"/>
              </a:lnSpc>
              <a:spcBef>
                <a:spcPts val="300"/>
              </a:spcBef>
              <a:buNone/>
            </a:pPr>
            <a:r>
              <a:rPr lang="en-US" sz="2200" dirty="0" smtClean="0"/>
              <a:t>For </a:t>
            </a:r>
            <a:r>
              <a:rPr lang="en-US" sz="2200" dirty="0"/>
              <a:t>each test case, print a line indicating the case number, followed by a line for each country with the country name and number of days for that country to become complete. Order the countries by days to completion. If two countries have identical days to completion, order them alphabetically by name. Use the output format shown in the example</a:t>
            </a:r>
            <a:r>
              <a:rPr lang="en-US" sz="2200" dirty="0" smtClean="0"/>
              <a:t>.</a:t>
            </a:r>
            <a:endParaRPr lang="ru-RU" sz="2200" dirty="0" smtClean="0"/>
          </a:p>
          <a:p>
            <a:pPr marL="0" indent="268288">
              <a:lnSpc>
                <a:spcPct val="100000"/>
              </a:lnSpc>
              <a:spcBef>
                <a:spcPts val="300"/>
              </a:spcBef>
              <a:buNone/>
            </a:pPr>
            <a:endParaRPr lang="en-US" sz="2200" dirty="0"/>
          </a:p>
        </p:txBody>
      </p:sp>
    </p:spTree>
    <p:extLst>
      <p:ext uri="{BB962C8B-B14F-4D97-AF65-F5344CB8AC3E}">
        <p14:creationId xmlns:p14="http://schemas.microsoft.com/office/powerpoint/2010/main" val="4242081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96557"/>
            <a:ext cx="11737062" cy="878894"/>
          </a:xfrm>
        </p:spPr>
        <p:txBody>
          <a:bodyPr>
            <a:normAutofit/>
          </a:bodyPr>
          <a:lstStyle/>
          <a:p>
            <a:r>
              <a:rPr lang="en-US" sz="26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Euro Diffusion </a:t>
            </a:r>
            <a:r>
              <a:rPr lang="uk-UA" sz="26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- 4 </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1320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smtClean="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a:t>
            </a:r>
            <a:r>
              <a:rPr lang="ru-RU" sz="1400" b="1" noProof="0" dirty="0" smtClean="0">
                <a:solidFill>
                  <a:srgbClr val="44546A">
                    <a:lumMod val="75000"/>
                  </a:srgbClr>
                </a:solidFill>
                <a:latin typeface="Verdana" panose="020B0604030504040204" pitchFamily="34" charset="0"/>
                <a:ea typeface="Verdana" panose="020B0604030504040204" pitchFamily="34" charset="0"/>
                <a:cs typeface="Verdana" panose="020B0604030504040204" pitchFamily="34" charset="0"/>
              </a:rPr>
              <a:t>14</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graphicFrame>
        <p:nvGraphicFramePr>
          <p:cNvPr id="8" name="Таблица 7"/>
          <p:cNvGraphicFramePr>
            <a:graphicFrameLocks noGrp="1"/>
          </p:cNvGraphicFramePr>
          <p:nvPr>
            <p:extLst>
              <p:ext uri="{D42A27DB-BD31-4B8C-83A1-F6EECF244321}">
                <p14:modId xmlns:p14="http://schemas.microsoft.com/office/powerpoint/2010/main" val="1211384151"/>
              </p:ext>
            </p:extLst>
          </p:nvPr>
        </p:nvGraphicFramePr>
        <p:xfrm>
          <a:off x="821762" y="1229670"/>
          <a:ext cx="8967696" cy="3870960"/>
        </p:xfrm>
        <a:graphic>
          <a:graphicData uri="http://schemas.openxmlformats.org/drawingml/2006/table">
            <a:tbl>
              <a:tblPr firstRow="1" bandRow="1">
                <a:tableStyleId>{5C22544A-7EE6-4342-B048-85BDC9FD1C3A}</a:tableStyleId>
              </a:tblPr>
              <a:tblGrid>
                <a:gridCol w="4483848">
                  <a:extLst>
                    <a:ext uri="{9D8B030D-6E8A-4147-A177-3AD203B41FA5}">
                      <a16:colId xmlns:a16="http://schemas.microsoft.com/office/drawing/2014/main" val="20000"/>
                    </a:ext>
                  </a:extLst>
                </a:gridCol>
                <a:gridCol w="4483848">
                  <a:extLst>
                    <a:ext uri="{9D8B030D-6E8A-4147-A177-3AD203B41FA5}">
                      <a16:colId xmlns:a16="http://schemas.microsoft.com/office/drawing/2014/main" val="20001"/>
                    </a:ext>
                  </a:extLst>
                </a:gridCol>
              </a:tblGrid>
              <a:tr h="405505">
                <a:tc>
                  <a:txBody>
                    <a:bodyPr/>
                    <a:lstStyle/>
                    <a:p>
                      <a:r>
                        <a:rPr lang="en-US" sz="2200" dirty="0" smtClean="0"/>
                        <a:t>Sample Input </a:t>
                      </a:r>
                      <a:endParaRPr lang="uk-UA" sz="2200" dirty="0"/>
                    </a:p>
                  </a:txBody>
                  <a:tcPr/>
                </a:tc>
                <a:tc>
                  <a:txBody>
                    <a:bodyPr/>
                    <a:lstStyle/>
                    <a:p>
                      <a:r>
                        <a:rPr lang="en-US" sz="2200" dirty="0" smtClean="0"/>
                        <a:t>Output for the Sample Input </a:t>
                      </a:r>
                      <a:endParaRPr lang="uk-UA" sz="2200" dirty="0"/>
                    </a:p>
                  </a:txBody>
                  <a:tcPr/>
                </a:tc>
                <a:extLst>
                  <a:ext uri="{0D108BD9-81ED-4DB2-BD59-A6C34878D82A}">
                    <a16:rowId xmlns:a16="http://schemas.microsoft.com/office/drawing/2014/main" val="10000"/>
                  </a:ext>
                </a:extLst>
              </a:tr>
              <a:tr h="3273001">
                <a:tc>
                  <a:txBody>
                    <a:bodyPr/>
                    <a:lstStyle/>
                    <a:p>
                      <a:r>
                        <a:rPr lang="ru-RU" sz="2200" dirty="0" smtClean="0"/>
                        <a:t>3</a:t>
                      </a:r>
                    </a:p>
                    <a:p>
                      <a:r>
                        <a:rPr lang="en-US" sz="2200" dirty="0" smtClean="0"/>
                        <a:t>France 1 4 4 6 </a:t>
                      </a:r>
                      <a:endParaRPr lang="ru-RU" sz="2200" dirty="0" smtClean="0"/>
                    </a:p>
                    <a:p>
                      <a:r>
                        <a:rPr lang="en-US" sz="2200" dirty="0" smtClean="0"/>
                        <a:t>Spain 3 1 6 3 </a:t>
                      </a:r>
                      <a:endParaRPr lang="ru-RU" sz="2200" dirty="0" smtClean="0"/>
                    </a:p>
                    <a:p>
                      <a:r>
                        <a:rPr lang="en-US" sz="2200" dirty="0" smtClean="0"/>
                        <a:t>Portugal 1 1 2 2 </a:t>
                      </a:r>
                      <a:endParaRPr lang="ru-RU" sz="2200" dirty="0" smtClean="0"/>
                    </a:p>
                    <a:p>
                      <a:r>
                        <a:rPr lang="en-US" sz="2200" dirty="0" smtClean="0"/>
                        <a:t>1 </a:t>
                      </a:r>
                      <a:endParaRPr lang="ru-RU" sz="2200" dirty="0" smtClean="0"/>
                    </a:p>
                    <a:p>
                      <a:r>
                        <a:rPr lang="en-US" sz="2200" dirty="0" smtClean="0"/>
                        <a:t>Luxembourg 1 1 1 1 </a:t>
                      </a:r>
                      <a:endParaRPr lang="ru-RU" sz="2200" dirty="0" smtClean="0"/>
                    </a:p>
                    <a:p>
                      <a:r>
                        <a:rPr lang="en-US" sz="2200" dirty="0" smtClean="0"/>
                        <a:t>2 </a:t>
                      </a:r>
                      <a:endParaRPr lang="ru-RU" sz="2200" dirty="0" smtClean="0"/>
                    </a:p>
                    <a:p>
                      <a:r>
                        <a:rPr lang="en-US" sz="2200" dirty="0" smtClean="0"/>
                        <a:t>Netherlands 1 3 2 4 </a:t>
                      </a:r>
                      <a:endParaRPr lang="ru-RU" sz="2200" dirty="0" smtClean="0"/>
                    </a:p>
                    <a:p>
                      <a:r>
                        <a:rPr lang="en-US" sz="2200" dirty="0" smtClean="0"/>
                        <a:t>Belgium 1 1 2 2 </a:t>
                      </a:r>
                      <a:endParaRPr lang="ru-RU" sz="2200" dirty="0" smtClean="0"/>
                    </a:p>
                    <a:p>
                      <a:r>
                        <a:rPr lang="en-US" sz="2200" dirty="0" smtClean="0"/>
                        <a:t>0 </a:t>
                      </a:r>
                      <a:endParaRPr lang="ru-RU" sz="2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Case Number 1</a:t>
                      </a:r>
                      <a:endParaRPr lang="ru-RU" sz="2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Spain 382 </a:t>
                      </a:r>
                      <a:endParaRPr lang="ru-RU" sz="2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Portugal 416 </a:t>
                      </a:r>
                      <a:endParaRPr lang="ru-RU" sz="2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France 1325 </a:t>
                      </a:r>
                      <a:endParaRPr lang="ru-RU" sz="2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Case Number 2 </a:t>
                      </a:r>
                      <a:endParaRPr lang="ru-RU" sz="2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Luxembourg 0 </a:t>
                      </a:r>
                      <a:endParaRPr lang="ru-RU" sz="2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Case Number 3 </a:t>
                      </a:r>
                      <a:endParaRPr lang="ru-RU" sz="2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Belgium 2 </a:t>
                      </a:r>
                      <a:endParaRPr lang="ru-RU" sz="2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Netherlands 2</a:t>
                      </a:r>
                    </a:p>
                    <a:p>
                      <a:endParaRPr lang="uk-UA" sz="22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25054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96557"/>
            <a:ext cx="11737062" cy="878894"/>
          </a:xfrm>
        </p:spPr>
        <p:txBody>
          <a:bodyPr>
            <a:normAutofit/>
          </a:bodyPr>
          <a:lstStyle/>
          <a:p>
            <a:r>
              <a:rPr lang="ru-RU" sz="26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Практична робота</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0038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smtClean="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2</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85723"/>
            <a:ext cx="11615954" cy="5798810"/>
          </a:xfrm>
        </p:spPr>
        <p:txBody>
          <a:bodyPr>
            <a:noAutofit/>
          </a:bodyPr>
          <a:lstStyle/>
          <a:p>
            <a:pPr marL="0" indent="0">
              <a:lnSpc>
                <a:spcPct val="110000"/>
              </a:lnSpc>
              <a:spcBef>
                <a:spcPts val="1200"/>
              </a:spcBef>
              <a:buNone/>
            </a:pPr>
            <a:r>
              <a:rPr lang="uk-UA" sz="19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Мета практичної роботи</a:t>
            </a:r>
            <a:r>
              <a:rPr lang="ru-RU" sz="19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t>
            </a:r>
            <a:endParaRPr lang="ru-RU" sz="19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a:lnSpc>
                <a:spcPct val="110000"/>
              </a:lnSpc>
              <a:spcBef>
                <a:spcPts val="1200"/>
              </a:spcBef>
            </a:pPr>
            <a:r>
              <a:rPr lang="ru-RU" sz="19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Реалізувати задачу (див слайд 10)</a:t>
            </a:r>
          </a:p>
          <a:p>
            <a:pPr>
              <a:lnSpc>
                <a:spcPct val="110000"/>
              </a:lnSpc>
              <a:spcBef>
                <a:spcPts val="1200"/>
              </a:spcBef>
            </a:pPr>
            <a:r>
              <a:rPr lang="ru-RU" sz="19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Зробити інспекцію коду іншому студенту</a:t>
            </a:r>
          </a:p>
          <a:p>
            <a:pPr>
              <a:lnSpc>
                <a:spcPct val="110000"/>
              </a:lnSpc>
              <a:spcBef>
                <a:spcPts val="1200"/>
              </a:spcBef>
            </a:pPr>
            <a:r>
              <a:rPr lang="ru-RU" sz="19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Усунути зауваження, які виникли у результаті інспекції, та навчитись їх сортувати та аналізувати</a:t>
            </a:r>
          </a:p>
          <a:p>
            <a:pPr>
              <a:lnSpc>
                <a:spcPct val="110000"/>
              </a:lnSpc>
              <a:spcBef>
                <a:spcPts val="1200"/>
              </a:spcBef>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88807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96557"/>
            <a:ext cx="11737062" cy="878894"/>
          </a:xfrm>
        </p:spPr>
        <p:txBody>
          <a:bodyPr>
            <a:normAutofit/>
          </a:bodyPr>
          <a:lstStyle/>
          <a:p>
            <a:r>
              <a:rPr lang="ru-RU" sz="26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Частина 1</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0038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smtClean="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3</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85723"/>
            <a:ext cx="11615954" cy="5491033"/>
          </a:xfrm>
        </p:spPr>
        <p:txBody>
          <a:bodyPr>
            <a:noAutofit/>
          </a:bodyPr>
          <a:lstStyle/>
          <a:p>
            <a:pPr marL="457200" indent="-457200">
              <a:lnSpc>
                <a:spcPct val="110000"/>
              </a:lnSpc>
              <a:spcBef>
                <a:spcPts val="0"/>
              </a:spcBef>
              <a:buAutoNum type="arabicPeriod"/>
            </a:pPr>
            <a:r>
              <a:rPr lang="uk-UA"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Необхідно сформувати команди по 2 студента</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t>
            </a:r>
          </a:p>
          <a:p>
            <a:pPr marL="457200" indent="-457200">
              <a:lnSpc>
                <a:spcPct val="110000"/>
              </a:lnSpc>
              <a:spcBef>
                <a:spcPts val="0"/>
              </a:spcBef>
              <a:buAutoNum type="arabicPeriod"/>
            </a:pPr>
            <a:r>
              <a:rPr lang="ru-RU" sz="1900" u="sng"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Обидва</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студенти реалізовують задачу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Euro Diffusion</a:t>
            </a:r>
            <a:r>
              <a:rPr lang="uk-UA"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(см. слайд №</a:t>
            </a:r>
            <a:r>
              <a:rPr lang="uk-UA"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10)</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будь-якою мовою </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програмування.</a:t>
            </a:r>
            <a:endParaRPr lang="ru-RU" sz="1900" i="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457200" indent="-457200">
              <a:lnSpc>
                <a:spcPct val="110000"/>
              </a:lnSpc>
              <a:spcBef>
                <a:spcPts val="0"/>
              </a:spcBef>
              <a:buAutoNum type="arabicPeriod"/>
            </a:pP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Готові матеріали необхідно завантажити на </a:t>
            </a:r>
            <a:r>
              <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github.com</a:t>
            </a: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і повідомити викладачу </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та</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іншому </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студенту через имейл. Увага: як працює ваш </a:t>
            </a:r>
            <a:r>
              <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Euro Diffusion</a:t>
            </a:r>
            <a:r>
              <a:rPr lang="uk-UA"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потрібно показати на парі </a:t>
            </a:r>
            <a:r>
              <a:rPr lang="uk-UA" sz="19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до 29.10 включно</a:t>
            </a:r>
            <a:r>
              <a:rPr lang="uk-UA"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Далі знижую максимально можливу кількість балів на 1 кожного тижня</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endPar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r>
              <a:rPr lang="ru-RU" sz="17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Як варіант – можна використовувати </a:t>
            </a:r>
            <a:r>
              <a:rPr lang="en-US" sz="1700" dirty="0" err="1"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GitLab</a:t>
            </a:r>
            <a:r>
              <a:rPr lang="en-US" sz="17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endParaRPr lang="ru-RU" sz="17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09914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96557"/>
            <a:ext cx="11737062" cy="878894"/>
          </a:xfrm>
        </p:spPr>
        <p:txBody>
          <a:bodyPr>
            <a:normAutofit/>
          </a:bodyPr>
          <a:lstStyle/>
          <a:p>
            <a:r>
              <a:rPr lang="ru-RU" sz="26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Частина 2.</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0038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smtClean="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4</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85723"/>
            <a:ext cx="11615954" cy="5798810"/>
          </a:xfrm>
        </p:spPr>
        <p:txBody>
          <a:bodyPr>
            <a:noAutofit/>
          </a:bodyPr>
          <a:lstStyle/>
          <a:p>
            <a:pPr marL="0" indent="0">
              <a:lnSpc>
                <a:spcPct val="110000"/>
              </a:lnSpc>
              <a:spcBef>
                <a:spcPts val="0"/>
              </a:spcBef>
              <a:buNone/>
            </a:pPr>
            <a:r>
              <a:rPr lang="ru-RU" sz="19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1.   </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Необхідно провести інспекцію коду двума інспекторами – це робить викладач </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та інший </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член команди. Інспецію потрібно зробити не пізніше, ніж </a:t>
            </a:r>
            <a:r>
              <a:rPr lang="ru-RU" sz="19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через тиждень після запиту автора.</a:t>
            </a:r>
          </a:p>
          <a:p>
            <a:pPr marL="0" indent="0">
              <a:lnSpc>
                <a:spcPct val="110000"/>
              </a:lnSpc>
              <a:spcBef>
                <a:spcPts val="0"/>
              </a:spcBef>
              <a:buNone/>
            </a:pP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2. Автор відповідає на задані інспекторами питання та усуває потенційні дефекти. Остаточний варіант коду автор завантажує на </a:t>
            </a:r>
            <a:r>
              <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github.com</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і його знову переглядають всі інспектори (</a:t>
            </a:r>
            <a:r>
              <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follow-up</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t>
            </a:r>
            <a:r>
              <a:rPr lang="uk-UA"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r>
              <a:rPr lang="uk-UA"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Якщо більше зауважень немає – практична робота прийнята </a:t>
            </a:r>
            <a:r>
              <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t>
            </a:r>
            <a:r>
              <a:rPr lang="uk-UA"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максимальна вількість балів - 12</a:t>
            </a:r>
            <a:r>
              <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t>
            </a: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457200" indent="-457200">
              <a:lnSpc>
                <a:spcPct val="110000"/>
              </a:lnSpc>
              <a:spcBef>
                <a:spcPts val="0"/>
              </a:spcBef>
              <a:buAutoNum type="arabicPeriod"/>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37245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96557"/>
            <a:ext cx="11737062" cy="878894"/>
          </a:xfrm>
        </p:spPr>
        <p:txBody>
          <a:bodyPr>
            <a:normAutofit/>
          </a:bodyPr>
          <a:lstStyle/>
          <a:p>
            <a:r>
              <a:rPr lang="ru-RU" sz="26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Частина 2</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0038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smtClean="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5</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85723"/>
            <a:ext cx="11615954" cy="5798810"/>
          </a:xfrm>
        </p:spPr>
        <p:txBody>
          <a:bodyPr>
            <a:noAutofit/>
          </a:bodyPr>
          <a:lstStyle/>
          <a:p>
            <a:pPr marL="0" indent="0">
              <a:lnSpc>
                <a:spcPct val="110000"/>
              </a:lnSpc>
              <a:spcBef>
                <a:spcPts val="0"/>
              </a:spcBef>
              <a:buNone/>
            </a:pP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1. Інспектор підписується на проєкт автора.</a:t>
            </a: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3"/>
          <a:stretch>
            <a:fillRect/>
          </a:stretch>
        </p:blipFill>
        <p:spPr>
          <a:xfrm>
            <a:off x="943685" y="1639641"/>
            <a:ext cx="8039100" cy="2200275"/>
          </a:xfrm>
          <a:prstGeom prst="rect">
            <a:avLst/>
          </a:prstGeom>
        </p:spPr>
      </p:pic>
    </p:spTree>
    <p:extLst>
      <p:ext uri="{BB962C8B-B14F-4D97-AF65-F5344CB8AC3E}">
        <p14:creationId xmlns:p14="http://schemas.microsoft.com/office/powerpoint/2010/main" val="535527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06829"/>
            <a:ext cx="11737062" cy="878894"/>
          </a:xfrm>
        </p:spPr>
        <p:txBody>
          <a:bodyPr>
            <a:normAutofit/>
          </a:bodyPr>
          <a:lstStyle/>
          <a:p>
            <a:r>
              <a:rPr lang="ru-RU" sz="26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Частина 2</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0038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smtClean="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6</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85723"/>
            <a:ext cx="11615954" cy="5798810"/>
          </a:xfrm>
        </p:spPr>
        <p:txBody>
          <a:bodyPr>
            <a:noAutofit/>
          </a:bodyPr>
          <a:lstStyle/>
          <a:p>
            <a:pPr marL="0" indent="0">
              <a:lnSpc>
                <a:spcPct val="110000"/>
              </a:lnSpc>
              <a:spcBef>
                <a:spcPts val="0"/>
              </a:spcBef>
              <a:buNone/>
            </a:pP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2. Додає зауваження та по закінченню інспекції нотифікує автора.</a:t>
            </a: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Документація </a:t>
            </a: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з зауважень</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hlinkClick r:id="rId3"/>
              </a:rPr>
              <a:t>https://guides.github.com/features/issues/</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r>
              <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r>
              <a:rPr lang="uk-UA"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Автору буде зручніше, якщо інспектори будуть копіювати </a:t>
            </a:r>
            <a:r>
              <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URL </a:t>
            </a:r>
            <a:r>
              <a:rPr lang="uk-UA"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конкретного рядка коду в зауваження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hlinkClick r:id="rId4"/>
              </a:rPr>
              <a:t>https://</a:t>
            </a:r>
            <a:r>
              <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hlinkClick r:id="rId4"/>
              </a:rPr>
              <a:t>docs.github.com/en/free-pro-team@latest/github/managing-your-work-on-github/creating-a-permanent-link-to-a-code-snippet</a:t>
            </a:r>
            <a:r>
              <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p:nvPicPr>
        <p:blipFill>
          <a:blip r:embed="rId5"/>
          <a:stretch>
            <a:fillRect/>
          </a:stretch>
        </p:blipFill>
        <p:spPr>
          <a:xfrm>
            <a:off x="1314806" y="1327529"/>
            <a:ext cx="7747308" cy="1674240"/>
          </a:xfrm>
          <a:prstGeom prst="rect">
            <a:avLst/>
          </a:prstGeom>
        </p:spPr>
      </p:pic>
    </p:spTree>
    <p:extLst>
      <p:ext uri="{BB962C8B-B14F-4D97-AF65-F5344CB8AC3E}">
        <p14:creationId xmlns:p14="http://schemas.microsoft.com/office/powerpoint/2010/main" val="2444582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06829"/>
            <a:ext cx="11737062" cy="878894"/>
          </a:xfrm>
        </p:spPr>
        <p:txBody>
          <a:bodyPr>
            <a:normAutofit/>
          </a:bodyPr>
          <a:lstStyle/>
          <a:p>
            <a:r>
              <a:rPr lang="uk-UA" sz="26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Частина 2</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0038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smtClean="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8</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85723"/>
            <a:ext cx="11615954" cy="5407471"/>
          </a:xfrm>
        </p:spPr>
        <p:txBody>
          <a:bodyPr>
            <a:noAutofit/>
          </a:bodyPr>
          <a:lstStyle/>
          <a:p>
            <a:pPr marL="0" indent="0">
              <a:lnSpc>
                <a:spcPct val="110000"/>
              </a:lnSpc>
              <a:spcBef>
                <a:spcPts val="0"/>
              </a:spcBef>
              <a:buNone/>
            </a:pP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3. Автор переглядає зауваження та класифікує їх:</a:t>
            </a: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r>
              <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Bug – </a:t>
            </a:r>
            <a:r>
              <a:rPr lang="uk-UA"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функціональний дефект</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r>
              <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enhancement</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 покращення коду (в т.ч. </a:t>
            </a: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з</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міни в коментарях), </a:t>
            </a:r>
            <a:r>
              <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question</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 змін в коді немає, але потрібна відповідь на задане питання.</a:t>
            </a:r>
          </a:p>
        </p:txBody>
      </p:sp>
      <p:pic>
        <p:nvPicPr>
          <p:cNvPr id="10" name="Picture 9"/>
          <p:cNvPicPr>
            <a:picLocks noChangeAspect="1"/>
          </p:cNvPicPr>
          <p:nvPr/>
        </p:nvPicPr>
        <p:blipFill>
          <a:blip r:embed="rId3"/>
          <a:stretch>
            <a:fillRect/>
          </a:stretch>
        </p:blipFill>
        <p:spPr>
          <a:xfrm>
            <a:off x="2546918" y="1357197"/>
            <a:ext cx="6201297" cy="4086610"/>
          </a:xfrm>
          <a:prstGeom prst="rect">
            <a:avLst/>
          </a:prstGeom>
        </p:spPr>
      </p:pic>
    </p:spTree>
    <p:extLst>
      <p:ext uri="{BB962C8B-B14F-4D97-AF65-F5344CB8AC3E}">
        <p14:creationId xmlns:p14="http://schemas.microsoft.com/office/powerpoint/2010/main" val="1864384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06829"/>
            <a:ext cx="11737062" cy="878894"/>
          </a:xfrm>
        </p:spPr>
        <p:txBody>
          <a:bodyPr>
            <a:normAutofit/>
          </a:bodyPr>
          <a:lstStyle/>
          <a:p>
            <a:r>
              <a:rPr lang="ru-RU" sz="26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Частина 2</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0038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smtClean="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9</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85723"/>
            <a:ext cx="11515050" cy="5480938"/>
          </a:xfrm>
        </p:spPr>
        <p:txBody>
          <a:bodyPr>
            <a:noAutofit/>
          </a:bodyPr>
          <a:lstStyle/>
          <a:p>
            <a:pPr marL="0" indent="0">
              <a:lnSpc>
                <a:spcPct val="110000"/>
              </a:lnSpc>
              <a:spcBef>
                <a:spcPts val="0"/>
              </a:spcBef>
              <a:buNone/>
            </a:pP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4. Автор усуває функціональні та нефункціональні зміни, коментує питання і закриває кожен </a:t>
            </a:r>
            <a:r>
              <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Issue. </a:t>
            </a:r>
            <a:r>
              <a:rPr lang="uk-UA"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Якщо автор не згоден або не зрозумів зауваження, він пише відповідний коментарій.</a:t>
            </a:r>
            <a:r>
              <a:rPr lang="en-US"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3"/>
          <a:stretch>
            <a:fillRect/>
          </a:stretch>
        </p:blipFill>
        <p:spPr>
          <a:xfrm>
            <a:off x="1305225" y="2032695"/>
            <a:ext cx="8566341" cy="4444061"/>
          </a:xfrm>
          <a:prstGeom prst="rect">
            <a:avLst/>
          </a:prstGeom>
        </p:spPr>
      </p:pic>
    </p:spTree>
    <p:extLst>
      <p:ext uri="{BB962C8B-B14F-4D97-AF65-F5344CB8AC3E}">
        <p14:creationId xmlns:p14="http://schemas.microsoft.com/office/powerpoint/2010/main" val="1323292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06829"/>
            <a:ext cx="11737062" cy="878894"/>
          </a:xfrm>
        </p:spPr>
        <p:txBody>
          <a:bodyPr>
            <a:normAutofit/>
          </a:bodyPr>
          <a:lstStyle/>
          <a:p>
            <a:r>
              <a:rPr lang="ru-RU" sz="2600"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Частина 2</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1320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smtClean="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10</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85723"/>
            <a:ext cx="11615954" cy="5173161"/>
          </a:xfrm>
        </p:spPr>
        <p:txBody>
          <a:bodyPr>
            <a:noAutofit/>
          </a:bodyPr>
          <a:lstStyle/>
          <a:p>
            <a:pPr marL="0" indent="0">
              <a:lnSpc>
                <a:spcPct val="110000"/>
              </a:lnSpc>
              <a:spcBef>
                <a:spcPts val="0"/>
              </a:spcBef>
              <a:buNone/>
            </a:pP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5. </a:t>
            </a:r>
            <a:r>
              <a:rPr lang="uk-UA"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Після того, як всі зауваження пропрацьовані, автор оновлює файли репозиторію та нотифікує про це інспекторів. Якщо нових зауважень немає, інспекція закрита</a:t>
            </a: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t>
            </a:r>
          </a:p>
          <a:p>
            <a:pPr marL="0" indent="0">
              <a:lnSpc>
                <a:spcPct val="110000"/>
              </a:lnSpc>
              <a:spcBef>
                <a:spcPts val="0"/>
              </a:spcBef>
              <a:buNone/>
            </a:pP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r>
              <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0" indent="0">
              <a:lnSpc>
                <a:spcPct val="110000"/>
              </a:lnSpc>
              <a:spcBef>
                <a:spcPts val="0"/>
              </a:spcBef>
              <a:buNone/>
            </a:pPr>
            <a:endParaRPr lang="ru-RU" sz="1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65838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38800</TotalTime>
  <Words>1134</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Verdana</vt:lpstr>
      <vt:lpstr>Office Theme</vt:lpstr>
      <vt:lpstr>Технологія проєктування ПС та ІПС</vt:lpstr>
      <vt:lpstr>Практична робота</vt:lpstr>
      <vt:lpstr>Частина 1</vt:lpstr>
      <vt:lpstr>Частина 2.</vt:lpstr>
      <vt:lpstr>Частина 2</vt:lpstr>
      <vt:lpstr>Частина 2</vt:lpstr>
      <vt:lpstr>Частина 2</vt:lpstr>
      <vt:lpstr>Частина 2</vt:lpstr>
      <vt:lpstr>Частина 2</vt:lpstr>
      <vt:lpstr>Euro Diffusion</vt:lpstr>
      <vt:lpstr>Euro Diffusion - 2 </vt:lpstr>
      <vt:lpstr>Euro Diffusion- 3 </vt:lpstr>
      <vt:lpstr>Euro Diffusion - 4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Технология проектирования программных систем</dc:title>
  <dc:creator>Iana Odarych</dc:creator>
  <cp:lastModifiedBy>Iana Odarych</cp:lastModifiedBy>
  <cp:revision>136</cp:revision>
  <cp:lastPrinted>2016-09-15T10:49:19Z</cp:lastPrinted>
  <dcterms:created xsi:type="dcterms:W3CDTF">2016-09-14T12:46:27Z</dcterms:created>
  <dcterms:modified xsi:type="dcterms:W3CDTF">2020-10-15T13:31:29Z</dcterms:modified>
</cp:coreProperties>
</file>