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7" r:id="rId2"/>
    <p:sldId id="258" r:id="rId3"/>
    <p:sldId id="262"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99231-8B2A-4C77-809C-9D1D057B2CDF}"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F92DF-F0AA-4189-A56C-7FF99E4733F1}" type="slidenum">
              <a:rPr lang="en-US" smtClean="0"/>
              <a:t>‹#›</a:t>
            </a:fld>
            <a:endParaRPr lang="en-US"/>
          </a:p>
        </p:txBody>
      </p:sp>
    </p:spTree>
    <p:extLst>
      <p:ext uri="{BB962C8B-B14F-4D97-AF65-F5344CB8AC3E}">
        <p14:creationId xmlns:p14="http://schemas.microsoft.com/office/powerpoint/2010/main" val="115438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13660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332618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9031B-98B4-4843-83E0-356FC9AA05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031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344704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9031B-98B4-4843-83E0-356FC9AA05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432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3181623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631048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56680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403857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28725-23DB-4AF7-A96A-2F1ECCE9DEA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205548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255443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28725-23DB-4AF7-A96A-2F1ECCE9DEA5}"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67340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8725-23DB-4AF7-A96A-2F1ECCE9DEA5}"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133138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28725-23DB-4AF7-A96A-2F1ECCE9DEA5}"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102061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312509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28725-23DB-4AF7-A96A-2F1ECCE9DEA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9031B-98B4-4843-83E0-356FC9AA0500}" type="slidenum">
              <a:rPr lang="en-US" smtClean="0"/>
              <a:t>‹#›</a:t>
            </a:fld>
            <a:endParaRPr lang="en-US"/>
          </a:p>
        </p:txBody>
      </p:sp>
    </p:spTree>
    <p:extLst>
      <p:ext uri="{BB962C8B-B14F-4D97-AF65-F5344CB8AC3E}">
        <p14:creationId xmlns:p14="http://schemas.microsoft.com/office/powerpoint/2010/main" val="92368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3/26/2020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8750506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699F-6E1A-4BC3-807F-6448D8A7217E}"/>
              </a:ext>
            </a:extLst>
          </p:cNvPr>
          <p:cNvSpPr>
            <a:spLocks noGrp="1"/>
          </p:cNvSpPr>
          <p:nvPr>
            <p:ph type="ctrTitle"/>
          </p:nvPr>
        </p:nvSpPr>
        <p:spPr>
          <a:xfrm>
            <a:off x="1118937" y="829996"/>
            <a:ext cx="8812854" cy="920568"/>
          </a:xfrm>
          <a:solidFill>
            <a:schemeClr val="accent5">
              <a:lumMod val="75000"/>
            </a:schemeClr>
          </a:solidFill>
        </p:spPr>
        <p:txBody>
          <a:bodyPr anchor="ctr">
            <a:normAutofit/>
          </a:bodyPr>
          <a:lstStyle/>
          <a:p>
            <a:r>
              <a:rPr lang="en-US" sz="4000" b="1" dirty="0"/>
              <a:t>Boston Housing - Linear Regression</a:t>
            </a:r>
          </a:p>
        </p:txBody>
      </p:sp>
      <p:sp>
        <p:nvSpPr>
          <p:cNvPr id="3" name="Subtitle 2">
            <a:extLst>
              <a:ext uri="{FF2B5EF4-FFF2-40B4-BE49-F238E27FC236}">
                <a16:creationId xmlns:a16="http://schemas.microsoft.com/office/drawing/2014/main" id="{23A78FD4-0315-4CB2-8293-9FDCA18D4A54}"/>
              </a:ext>
            </a:extLst>
          </p:cNvPr>
          <p:cNvSpPr>
            <a:spLocks noGrp="1"/>
          </p:cNvSpPr>
          <p:nvPr>
            <p:ph type="subTitle" idx="1"/>
          </p:nvPr>
        </p:nvSpPr>
        <p:spPr>
          <a:xfrm>
            <a:off x="9454248" y="6170080"/>
            <a:ext cx="2418885" cy="455803"/>
          </a:xfrm>
          <a:solidFill>
            <a:schemeClr val="accent2">
              <a:lumMod val="60000"/>
              <a:lumOff val="40000"/>
            </a:schemeClr>
          </a:solidFill>
        </p:spPr>
        <p:txBody>
          <a:bodyPr/>
          <a:lstStyle/>
          <a:p>
            <a:pPr algn="ctr"/>
            <a:r>
              <a:rPr lang="en-US" b="1" dirty="0">
                <a:solidFill>
                  <a:schemeClr val="tx1"/>
                </a:solidFill>
              </a:rPr>
              <a:t>Anurag Wankhade</a:t>
            </a:r>
          </a:p>
        </p:txBody>
      </p:sp>
    </p:spTree>
    <p:extLst>
      <p:ext uri="{BB962C8B-B14F-4D97-AF65-F5344CB8AC3E}">
        <p14:creationId xmlns:p14="http://schemas.microsoft.com/office/powerpoint/2010/main" val="6174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367FFB-34F6-4159-A92D-00B116D04738}"/>
              </a:ext>
            </a:extLst>
          </p:cNvPr>
          <p:cNvSpPr txBox="1">
            <a:spLocks/>
          </p:cNvSpPr>
          <p:nvPr/>
        </p:nvSpPr>
        <p:spPr>
          <a:xfrm>
            <a:off x="394943" y="140679"/>
            <a:ext cx="3839432" cy="647522"/>
          </a:xfrm>
          <a:prstGeom prst="rect">
            <a:avLst/>
          </a:prstGeom>
          <a:solidFill>
            <a:schemeClr val="accent2">
              <a:lumMod val="60000"/>
              <a:lumOff val="40000"/>
            </a:schemeClr>
          </a:solidFill>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t>Problem Statement</a:t>
            </a:r>
          </a:p>
        </p:txBody>
      </p:sp>
      <p:sp>
        <p:nvSpPr>
          <p:cNvPr id="2" name="TextBox 1">
            <a:extLst>
              <a:ext uri="{FF2B5EF4-FFF2-40B4-BE49-F238E27FC236}">
                <a16:creationId xmlns:a16="http://schemas.microsoft.com/office/drawing/2014/main" id="{0C136929-7296-428A-AA2F-D7BA89854D10}"/>
              </a:ext>
            </a:extLst>
          </p:cNvPr>
          <p:cNvSpPr txBox="1"/>
          <p:nvPr/>
        </p:nvSpPr>
        <p:spPr>
          <a:xfrm>
            <a:off x="9285458" y="2511441"/>
            <a:ext cx="2278188" cy="369332"/>
          </a:xfrm>
          <a:prstGeom prst="rect">
            <a:avLst/>
          </a:prstGeom>
          <a:noFill/>
          <a:ln>
            <a:solidFill>
              <a:schemeClr val="tx1"/>
            </a:solidFill>
          </a:ln>
        </p:spPr>
        <p:txBody>
          <a:bodyPr wrap="none" rtlCol="0">
            <a:spAutoFit/>
          </a:bodyPr>
          <a:lstStyle/>
          <a:p>
            <a:r>
              <a:rPr lang="en-CA" dirty="0"/>
              <a:t>Sample Input data</a:t>
            </a:r>
          </a:p>
        </p:txBody>
      </p:sp>
      <p:pic>
        <p:nvPicPr>
          <p:cNvPr id="6" name="Picture 5">
            <a:extLst>
              <a:ext uri="{FF2B5EF4-FFF2-40B4-BE49-F238E27FC236}">
                <a16:creationId xmlns:a16="http://schemas.microsoft.com/office/drawing/2014/main" id="{696511F4-B83A-486E-84AB-35D7872FF24A}"/>
              </a:ext>
            </a:extLst>
          </p:cNvPr>
          <p:cNvPicPr>
            <a:picLocks noChangeAspect="1"/>
          </p:cNvPicPr>
          <p:nvPr/>
        </p:nvPicPr>
        <p:blipFill>
          <a:blip r:embed="rId2"/>
          <a:stretch>
            <a:fillRect/>
          </a:stretch>
        </p:blipFill>
        <p:spPr>
          <a:xfrm>
            <a:off x="515353" y="1048362"/>
            <a:ext cx="8610600" cy="2162175"/>
          </a:xfrm>
          <a:prstGeom prst="rect">
            <a:avLst/>
          </a:prstGeom>
          <a:ln>
            <a:solidFill>
              <a:schemeClr val="tx1"/>
            </a:solidFill>
          </a:ln>
        </p:spPr>
      </p:pic>
      <p:sp>
        <p:nvSpPr>
          <p:cNvPr id="7" name="Rectangle 6">
            <a:extLst>
              <a:ext uri="{FF2B5EF4-FFF2-40B4-BE49-F238E27FC236}">
                <a16:creationId xmlns:a16="http://schemas.microsoft.com/office/drawing/2014/main" id="{2C37944E-FAE9-4532-8142-4BE8E0168370}"/>
              </a:ext>
            </a:extLst>
          </p:cNvPr>
          <p:cNvSpPr/>
          <p:nvPr/>
        </p:nvSpPr>
        <p:spPr>
          <a:xfrm>
            <a:off x="8470232" y="965781"/>
            <a:ext cx="655721" cy="23194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3247B6F-3467-4C51-93EC-8D8764A07667}"/>
              </a:ext>
            </a:extLst>
          </p:cNvPr>
          <p:cNvPicPr>
            <a:picLocks noChangeAspect="1"/>
          </p:cNvPicPr>
          <p:nvPr/>
        </p:nvPicPr>
        <p:blipFill>
          <a:blip r:embed="rId3"/>
          <a:stretch>
            <a:fillRect/>
          </a:stretch>
        </p:blipFill>
        <p:spPr>
          <a:xfrm>
            <a:off x="2536874" y="3429000"/>
            <a:ext cx="6396111" cy="3402645"/>
          </a:xfrm>
          <a:prstGeom prst="rect">
            <a:avLst/>
          </a:prstGeom>
          <a:ln>
            <a:solidFill>
              <a:schemeClr val="accent1"/>
            </a:solidFill>
          </a:ln>
        </p:spPr>
      </p:pic>
      <p:sp>
        <p:nvSpPr>
          <p:cNvPr id="11" name="TextBox 10">
            <a:extLst>
              <a:ext uri="{FF2B5EF4-FFF2-40B4-BE49-F238E27FC236}">
                <a16:creationId xmlns:a16="http://schemas.microsoft.com/office/drawing/2014/main" id="{0E459DCC-B1E0-4968-A885-0AD8E6B509E0}"/>
              </a:ext>
            </a:extLst>
          </p:cNvPr>
          <p:cNvSpPr txBox="1"/>
          <p:nvPr/>
        </p:nvSpPr>
        <p:spPr>
          <a:xfrm>
            <a:off x="4581542" y="199692"/>
            <a:ext cx="6982104" cy="646331"/>
          </a:xfrm>
          <a:prstGeom prst="rect">
            <a:avLst/>
          </a:prstGeom>
          <a:solidFill>
            <a:schemeClr val="bg2">
              <a:lumMod val="90000"/>
            </a:schemeClr>
          </a:solidFill>
        </p:spPr>
        <p:txBody>
          <a:bodyPr wrap="square" rtlCol="0">
            <a:spAutoFit/>
          </a:bodyPr>
          <a:lstStyle/>
          <a:p>
            <a:r>
              <a:rPr lang="en-US" dirty="0"/>
              <a:t>Create a linear regression model to predict “</a:t>
            </a:r>
            <a:r>
              <a:rPr lang="en-US" dirty="0" err="1"/>
              <a:t>medv</a:t>
            </a:r>
            <a:r>
              <a:rPr lang="en-US" dirty="0"/>
              <a:t>”</a:t>
            </a:r>
          </a:p>
          <a:p>
            <a:r>
              <a:rPr lang="en-US" dirty="0"/>
              <a:t>(median values of home) based on given variables</a:t>
            </a:r>
          </a:p>
        </p:txBody>
      </p:sp>
      <p:sp>
        <p:nvSpPr>
          <p:cNvPr id="12" name="Rectangle 11">
            <a:extLst>
              <a:ext uri="{FF2B5EF4-FFF2-40B4-BE49-F238E27FC236}">
                <a16:creationId xmlns:a16="http://schemas.microsoft.com/office/drawing/2014/main" id="{3C6A136D-FC56-4B46-B5FC-9BD5C201C093}"/>
              </a:ext>
            </a:extLst>
          </p:cNvPr>
          <p:cNvSpPr/>
          <p:nvPr/>
        </p:nvSpPr>
        <p:spPr>
          <a:xfrm>
            <a:off x="3995225" y="6527409"/>
            <a:ext cx="4937760" cy="1758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68E1D7-77FC-4837-86F9-3E11ED1BDC00}"/>
              </a:ext>
            </a:extLst>
          </p:cNvPr>
          <p:cNvSpPr txBox="1"/>
          <p:nvPr/>
        </p:nvSpPr>
        <p:spPr>
          <a:xfrm>
            <a:off x="9125953" y="4955728"/>
            <a:ext cx="1794081" cy="369332"/>
          </a:xfrm>
          <a:prstGeom prst="rect">
            <a:avLst/>
          </a:prstGeom>
          <a:noFill/>
          <a:ln>
            <a:solidFill>
              <a:schemeClr val="tx1"/>
            </a:solidFill>
          </a:ln>
        </p:spPr>
        <p:txBody>
          <a:bodyPr wrap="none" rtlCol="0">
            <a:spAutoFit/>
          </a:bodyPr>
          <a:lstStyle/>
          <a:p>
            <a:r>
              <a:rPr lang="en-CA" dirty="0"/>
              <a:t>Total: 506 rows</a:t>
            </a:r>
            <a:endParaRPr lang="en-US" dirty="0"/>
          </a:p>
        </p:txBody>
      </p:sp>
    </p:spTree>
    <p:extLst>
      <p:ext uri="{BB962C8B-B14F-4D97-AF65-F5344CB8AC3E}">
        <p14:creationId xmlns:p14="http://schemas.microsoft.com/office/powerpoint/2010/main" val="66945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A78FD4-0315-4CB2-8293-9FDCA18D4A54}"/>
              </a:ext>
            </a:extLst>
          </p:cNvPr>
          <p:cNvSpPr>
            <a:spLocks noGrp="1"/>
          </p:cNvSpPr>
          <p:nvPr>
            <p:ph type="subTitle" idx="1"/>
          </p:nvPr>
        </p:nvSpPr>
        <p:spPr>
          <a:xfrm>
            <a:off x="690073" y="803246"/>
            <a:ext cx="10029508" cy="2565962"/>
          </a:xfrm>
          <a:ln>
            <a:noFill/>
          </a:ln>
        </p:spPr>
        <p:txBody>
          <a:bodyPr>
            <a:normAutofit lnSpcReduction="10000"/>
          </a:bodyPr>
          <a:lstStyle/>
          <a:p>
            <a:pPr marL="285750" indent="-285750">
              <a:buFont typeface="Arial" panose="020B0604020202020204" pitchFamily="34" charset="0"/>
              <a:buChar char="•"/>
            </a:pPr>
            <a:r>
              <a:rPr lang="en-CA" sz="1600" b="1" dirty="0">
                <a:solidFill>
                  <a:schemeClr val="tx1"/>
                </a:solidFill>
              </a:rPr>
              <a:t>Create spark context. Read data from csv to create RDD &amp; remove header.</a:t>
            </a:r>
          </a:p>
          <a:p>
            <a:pPr marL="285750" indent="-285750">
              <a:buFont typeface="Arial" panose="020B0604020202020204" pitchFamily="34" charset="0"/>
              <a:buChar char="•"/>
            </a:pPr>
            <a:r>
              <a:rPr lang="en-US" sz="1600" b="1" dirty="0">
                <a:solidFill>
                  <a:schemeClr val="tx1"/>
                </a:solidFill>
              </a:rPr>
              <a:t>Create </a:t>
            </a:r>
            <a:r>
              <a:rPr lang="en-US" sz="1600" b="1" dirty="0" err="1">
                <a:solidFill>
                  <a:schemeClr val="tx1"/>
                </a:solidFill>
              </a:rPr>
              <a:t>dataframe</a:t>
            </a:r>
            <a:r>
              <a:rPr lang="en-US" sz="1600" b="1" dirty="0">
                <a:solidFill>
                  <a:schemeClr val="tx1"/>
                </a:solidFill>
              </a:rPr>
              <a:t> from RDD.</a:t>
            </a:r>
          </a:p>
          <a:p>
            <a:pPr marL="285750" indent="-285750">
              <a:buFont typeface="Arial" panose="020B0604020202020204" pitchFamily="34" charset="0"/>
              <a:buChar char="•"/>
            </a:pPr>
            <a:r>
              <a:rPr lang="en-US" sz="1600" b="1" dirty="0">
                <a:solidFill>
                  <a:schemeClr val="tx1"/>
                </a:solidFill>
              </a:rPr>
              <a:t>Defining functions for feature addition based on one &amp; multiple columns. Create UDF to apply function to </a:t>
            </a:r>
            <a:r>
              <a:rPr lang="en-US" sz="1600" b="1" dirty="0" err="1">
                <a:solidFill>
                  <a:schemeClr val="tx1"/>
                </a:solidFill>
              </a:rPr>
              <a:t>dataframe</a:t>
            </a:r>
            <a:r>
              <a:rPr lang="en-US" sz="1600" b="1" dirty="0">
                <a:solidFill>
                  <a:schemeClr val="tx1"/>
                </a:solidFill>
              </a:rPr>
              <a:t> columns.</a:t>
            </a:r>
          </a:p>
          <a:p>
            <a:pPr marL="285750" indent="-285750">
              <a:buFont typeface="Arial" panose="020B0604020202020204" pitchFamily="34" charset="0"/>
              <a:buChar char="•"/>
            </a:pPr>
            <a:r>
              <a:rPr lang="en-US" sz="1600" b="1" dirty="0">
                <a:solidFill>
                  <a:schemeClr val="tx1"/>
                </a:solidFill>
              </a:rPr>
              <a:t>Convert features to vectors. Split </a:t>
            </a:r>
            <a:r>
              <a:rPr lang="en-US" sz="1600" b="1" dirty="0" err="1">
                <a:solidFill>
                  <a:schemeClr val="tx1"/>
                </a:solidFill>
              </a:rPr>
              <a:t>dataframe</a:t>
            </a:r>
            <a:r>
              <a:rPr lang="en-US" sz="1600" b="1" dirty="0">
                <a:solidFill>
                  <a:schemeClr val="tx1"/>
                </a:solidFill>
              </a:rPr>
              <a:t> in training &amp; test set.</a:t>
            </a:r>
          </a:p>
          <a:p>
            <a:pPr marL="285750" indent="-285750">
              <a:buFont typeface="Arial" panose="020B0604020202020204" pitchFamily="34" charset="0"/>
              <a:buChar char="•"/>
            </a:pPr>
            <a:r>
              <a:rPr lang="en-US" sz="1600" b="1" dirty="0">
                <a:solidFill>
                  <a:schemeClr val="tx1"/>
                </a:solidFill>
              </a:rPr>
              <a:t>Create linear regression model &amp; fit to training data.</a:t>
            </a:r>
          </a:p>
          <a:p>
            <a:pPr marL="285750" indent="-285750">
              <a:buFont typeface="Arial" panose="020B0604020202020204" pitchFamily="34" charset="0"/>
              <a:buChar char="•"/>
            </a:pPr>
            <a:r>
              <a:rPr lang="en-US" sz="1600" b="1" dirty="0">
                <a:solidFill>
                  <a:schemeClr val="tx1"/>
                </a:solidFill>
              </a:rPr>
              <a:t>Predict for test data &amp; evaluate accuracy (RMSE) for the model</a:t>
            </a:r>
          </a:p>
        </p:txBody>
      </p:sp>
      <p:sp>
        <p:nvSpPr>
          <p:cNvPr id="4" name="Title 1">
            <a:extLst>
              <a:ext uri="{FF2B5EF4-FFF2-40B4-BE49-F238E27FC236}">
                <a16:creationId xmlns:a16="http://schemas.microsoft.com/office/drawing/2014/main" id="{BB367FFB-34F6-4159-A92D-00B116D04738}"/>
              </a:ext>
            </a:extLst>
          </p:cNvPr>
          <p:cNvSpPr txBox="1">
            <a:spLocks/>
          </p:cNvSpPr>
          <p:nvPr/>
        </p:nvSpPr>
        <p:spPr>
          <a:xfrm>
            <a:off x="301492" y="104643"/>
            <a:ext cx="3398311" cy="611080"/>
          </a:xfrm>
          <a:prstGeom prst="rect">
            <a:avLst/>
          </a:prstGeom>
          <a:solidFill>
            <a:schemeClr val="accent2">
              <a:lumMod val="60000"/>
              <a:lumOff val="40000"/>
            </a:schemeClr>
          </a:solidFill>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chemeClr val="tx1"/>
                </a:solidFill>
              </a:rPr>
              <a:t>Steps</a:t>
            </a:r>
          </a:p>
        </p:txBody>
      </p:sp>
      <p:sp>
        <p:nvSpPr>
          <p:cNvPr id="5" name="Subtitle 2">
            <a:extLst>
              <a:ext uri="{FF2B5EF4-FFF2-40B4-BE49-F238E27FC236}">
                <a16:creationId xmlns:a16="http://schemas.microsoft.com/office/drawing/2014/main" id="{D5C03FBF-8DC8-4B0D-92CF-4CA5297AAB03}"/>
              </a:ext>
            </a:extLst>
          </p:cNvPr>
          <p:cNvSpPr txBox="1">
            <a:spLocks/>
          </p:cNvSpPr>
          <p:nvPr/>
        </p:nvSpPr>
        <p:spPr>
          <a:xfrm>
            <a:off x="1792043" y="4558024"/>
            <a:ext cx="10029508" cy="172049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b="1" dirty="0">
                <a:solidFill>
                  <a:schemeClr val="tx1"/>
                </a:solidFill>
              </a:rPr>
              <a:t>Feature giving extreme high nitric oxide concentration for housings. Housings with more than 0.6 nitric oxide concentration are identified as 1 &amp; housings with less than 0.6 are identified as 0.</a:t>
            </a:r>
          </a:p>
          <a:p>
            <a:pPr marL="285750" indent="-285750">
              <a:buFont typeface="Arial" panose="020B0604020202020204" pitchFamily="34" charset="0"/>
              <a:buChar char="•"/>
            </a:pPr>
            <a:r>
              <a:rPr lang="en-US" sz="1600" b="1" dirty="0">
                <a:solidFill>
                  <a:schemeClr val="tx1"/>
                </a:solidFill>
              </a:rPr>
              <a:t>Accessibility for economic activity like distance from employment center &amp; radial highway. Housings with less than 3.8 weighted distance from employment center as well as less than 9.5 index of accessibility  from radial highway are deemed as less accessible for economic activity and assigned value of 1. Remaining housing are assigned value 0.</a:t>
            </a:r>
          </a:p>
        </p:txBody>
      </p:sp>
      <p:sp>
        <p:nvSpPr>
          <p:cNvPr id="6" name="Title 1">
            <a:extLst>
              <a:ext uri="{FF2B5EF4-FFF2-40B4-BE49-F238E27FC236}">
                <a16:creationId xmlns:a16="http://schemas.microsoft.com/office/drawing/2014/main" id="{F8C11261-4F98-4399-867B-62DC9C1C4D5F}"/>
              </a:ext>
            </a:extLst>
          </p:cNvPr>
          <p:cNvSpPr txBox="1">
            <a:spLocks/>
          </p:cNvSpPr>
          <p:nvPr/>
        </p:nvSpPr>
        <p:spPr>
          <a:xfrm>
            <a:off x="318867" y="3488792"/>
            <a:ext cx="3946951" cy="653283"/>
          </a:xfrm>
          <a:prstGeom prst="rect">
            <a:avLst/>
          </a:prstGeom>
          <a:solidFill>
            <a:schemeClr val="accent2">
              <a:lumMod val="60000"/>
              <a:lumOff val="40000"/>
            </a:schemeClr>
          </a:solidFill>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chemeClr val="tx1"/>
                </a:solidFill>
              </a:rPr>
              <a:t>Feature engineering</a:t>
            </a:r>
          </a:p>
        </p:txBody>
      </p:sp>
    </p:spTree>
    <p:extLst>
      <p:ext uri="{BB962C8B-B14F-4D97-AF65-F5344CB8AC3E}">
        <p14:creationId xmlns:p14="http://schemas.microsoft.com/office/powerpoint/2010/main" val="425339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367FFB-34F6-4159-A92D-00B116D04738}"/>
              </a:ext>
            </a:extLst>
          </p:cNvPr>
          <p:cNvSpPr txBox="1">
            <a:spLocks/>
          </p:cNvSpPr>
          <p:nvPr/>
        </p:nvSpPr>
        <p:spPr>
          <a:xfrm>
            <a:off x="301492" y="104643"/>
            <a:ext cx="3398311" cy="611080"/>
          </a:xfrm>
          <a:prstGeom prst="rect">
            <a:avLst/>
          </a:prstGeom>
          <a:solidFill>
            <a:schemeClr val="accent2">
              <a:lumMod val="60000"/>
              <a:lumOff val="40000"/>
            </a:schemeClr>
          </a:solidFill>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chemeClr val="tx1"/>
                </a:solidFill>
              </a:rPr>
              <a:t>Result</a:t>
            </a:r>
          </a:p>
        </p:txBody>
      </p:sp>
      <p:sp>
        <p:nvSpPr>
          <p:cNvPr id="5" name="Subtitle 2">
            <a:extLst>
              <a:ext uri="{FF2B5EF4-FFF2-40B4-BE49-F238E27FC236}">
                <a16:creationId xmlns:a16="http://schemas.microsoft.com/office/drawing/2014/main" id="{D5C03FBF-8DC8-4B0D-92CF-4CA5297AAB03}"/>
              </a:ext>
            </a:extLst>
          </p:cNvPr>
          <p:cNvSpPr txBox="1">
            <a:spLocks/>
          </p:cNvSpPr>
          <p:nvPr/>
        </p:nvSpPr>
        <p:spPr>
          <a:xfrm>
            <a:off x="1968899" y="4341287"/>
            <a:ext cx="10029508" cy="12857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b="1" dirty="0">
                <a:solidFill>
                  <a:schemeClr val="tx1"/>
                </a:solidFill>
              </a:rPr>
              <a:t>More relevant feature addition gives better accuracy.</a:t>
            </a:r>
          </a:p>
          <a:p>
            <a:pPr marL="285750" indent="-285750">
              <a:buFont typeface="Arial" panose="020B0604020202020204" pitchFamily="34" charset="0"/>
              <a:buChar char="•"/>
            </a:pPr>
            <a:r>
              <a:rPr lang="en-US" sz="1600" b="1" dirty="0">
                <a:solidFill>
                  <a:schemeClr val="tx1"/>
                </a:solidFill>
              </a:rPr>
              <a:t>Parameters for linear regression model can be modified to improve the accuracy.</a:t>
            </a:r>
          </a:p>
          <a:p>
            <a:pPr marL="285750" indent="-285750">
              <a:buFont typeface="Arial" panose="020B0604020202020204" pitchFamily="34" charset="0"/>
              <a:buChar char="•"/>
            </a:pPr>
            <a:r>
              <a:rPr lang="en-US" sz="1600" b="1" dirty="0">
                <a:solidFill>
                  <a:schemeClr val="tx1"/>
                </a:solidFill>
              </a:rPr>
              <a:t>Large amount of data can be processed parallelly using the model.</a:t>
            </a:r>
          </a:p>
          <a:p>
            <a:pPr marL="285750" indent="-285750">
              <a:buFont typeface="Arial" panose="020B0604020202020204" pitchFamily="34" charset="0"/>
              <a:buChar char="•"/>
            </a:pPr>
            <a:endParaRPr lang="en-US" sz="1600" b="1" dirty="0">
              <a:solidFill>
                <a:schemeClr val="tx1"/>
              </a:solidFill>
            </a:endParaRPr>
          </a:p>
        </p:txBody>
      </p:sp>
      <p:sp>
        <p:nvSpPr>
          <p:cNvPr id="6" name="Title 1">
            <a:extLst>
              <a:ext uri="{FF2B5EF4-FFF2-40B4-BE49-F238E27FC236}">
                <a16:creationId xmlns:a16="http://schemas.microsoft.com/office/drawing/2014/main" id="{F8C11261-4F98-4399-867B-62DC9C1C4D5F}"/>
              </a:ext>
            </a:extLst>
          </p:cNvPr>
          <p:cNvSpPr txBox="1">
            <a:spLocks/>
          </p:cNvSpPr>
          <p:nvPr/>
        </p:nvSpPr>
        <p:spPr>
          <a:xfrm>
            <a:off x="318868" y="3488792"/>
            <a:ext cx="2761958" cy="653283"/>
          </a:xfrm>
          <a:prstGeom prst="rect">
            <a:avLst/>
          </a:prstGeom>
          <a:solidFill>
            <a:schemeClr val="accent2">
              <a:lumMod val="60000"/>
              <a:lumOff val="40000"/>
            </a:schemeClr>
          </a:solidFill>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chemeClr val="tx1"/>
                </a:solidFill>
              </a:rPr>
              <a:t>Conclusion</a:t>
            </a:r>
          </a:p>
        </p:txBody>
      </p:sp>
      <p:sp>
        <p:nvSpPr>
          <p:cNvPr id="8" name="Subtitle 7">
            <a:extLst>
              <a:ext uri="{FF2B5EF4-FFF2-40B4-BE49-F238E27FC236}">
                <a16:creationId xmlns:a16="http://schemas.microsoft.com/office/drawing/2014/main" id="{3709127A-BC4C-442C-BA95-BF00A5F07179}"/>
              </a:ext>
            </a:extLst>
          </p:cNvPr>
          <p:cNvSpPr>
            <a:spLocks noGrp="1"/>
          </p:cNvSpPr>
          <p:nvPr>
            <p:ph type="subTitle" idx="1"/>
          </p:nvPr>
        </p:nvSpPr>
        <p:spPr>
          <a:xfrm>
            <a:off x="943463" y="1402334"/>
            <a:ext cx="6529508" cy="369333"/>
          </a:xfrm>
          <a:solidFill>
            <a:schemeClr val="bg2">
              <a:lumMod val="90000"/>
            </a:schemeClr>
          </a:solidFill>
        </p:spPr>
        <p:txBody>
          <a:bodyPr>
            <a:normAutofit/>
          </a:bodyPr>
          <a:lstStyle/>
          <a:p>
            <a:r>
              <a:rPr lang="en-US" sz="1600" b="1" dirty="0">
                <a:solidFill>
                  <a:schemeClr val="tx1"/>
                </a:solidFill>
              </a:rPr>
              <a:t>Linear regression model has RMSE accuracy score of about 4.7</a:t>
            </a:r>
            <a:endParaRPr lang="en-US" sz="1600" dirty="0"/>
          </a:p>
        </p:txBody>
      </p:sp>
      <p:pic>
        <p:nvPicPr>
          <p:cNvPr id="9" name="Picture 8">
            <a:extLst>
              <a:ext uri="{FF2B5EF4-FFF2-40B4-BE49-F238E27FC236}">
                <a16:creationId xmlns:a16="http://schemas.microsoft.com/office/drawing/2014/main" id="{2F280145-8C71-4254-87BA-4EED343EC932}"/>
              </a:ext>
            </a:extLst>
          </p:cNvPr>
          <p:cNvPicPr>
            <a:picLocks noChangeAspect="1"/>
          </p:cNvPicPr>
          <p:nvPr/>
        </p:nvPicPr>
        <p:blipFill>
          <a:blip r:embed="rId2"/>
          <a:stretch>
            <a:fillRect/>
          </a:stretch>
        </p:blipFill>
        <p:spPr>
          <a:xfrm>
            <a:off x="8200463" y="849566"/>
            <a:ext cx="3048074" cy="2146698"/>
          </a:xfrm>
          <a:prstGeom prst="rect">
            <a:avLst/>
          </a:prstGeom>
          <a:ln>
            <a:solidFill>
              <a:schemeClr val="tx1"/>
            </a:solidFill>
          </a:ln>
        </p:spPr>
      </p:pic>
      <p:sp>
        <p:nvSpPr>
          <p:cNvPr id="10" name="TextBox 9">
            <a:extLst>
              <a:ext uri="{FF2B5EF4-FFF2-40B4-BE49-F238E27FC236}">
                <a16:creationId xmlns:a16="http://schemas.microsoft.com/office/drawing/2014/main" id="{4F0DC855-8DD5-4C98-8DDC-0256147E1CF9}"/>
              </a:ext>
            </a:extLst>
          </p:cNvPr>
          <p:cNvSpPr txBox="1"/>
          <p:nvPr/>
        </p:nvSpPr>
        <p:spPr>
          <a:xfrm>
            <a:off x="6168037" y="281023"/>
            <a:ext cx="4889480" cy="369332"/>
          </a:xfrm>
          <a:prstGeom prst="rect">
            <a:avLst/>
          </a:prstGeom>
          <a:solidFill>
            <a:schemeClr val="bg2">
              <a:lumMod val="90000"/>
            </a:schemeClr>
          </a:solidFill>
        </p:spPr>
        <p:txBody>
          <a:bodyPr wrap="none" rtlCol="0">
            <a:spAutoFit/>
          </a:bodyPr>
          <a:lstStyle/>
          <a:p>
            <a:r>
              <a:rPr lang="en-US" dirty="0"/>
              <a:t>Sample prediction &amp; true value for ‘</a:t>
            </a:r>
            <a:r>
              <a:rPr lang="en-US" dirty="0" err="1"/>
              <a:t>medv</a:t>
            </a:r>
            <a:r>
              <a:rPr lang="en-US" dirty="0"/>
              <a:t>’</a:t>
            </a:r>
          </a:p>
        </p:txBody>
      </p:sp>
    </p:spTree>
    <p:extLst>
      <p:ext uri="{BB962C8B-B14F-4D97-AF65-F5344CB8AC3E}">
        <p14:creationId xmlns:p14="http://schemas.microsoft.com/office/powerpoint/2010/main" val="1740019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259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Boston Housing - Linear Regression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Uday Wankhade</dc:creator>
  <cp:lastModifiedBy>au_wank@outlook.com</cp:lastModifiedBy>
  <cp:revision>79</cp:revision>
  <dcterms:created xsi:type="dcterms:W3CDTF">2019-11-21T00:03:22Z</dcterms:created>
  <dcterms:modified xsi:type="dcterms:W3CDTF">2020-03-26T20:47:42Z</dcterms:modified>
</cp:coreProperties>
</file>