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2" r:id="rId3"/>
    <p:sldId id="256" r:id="rId4"/>
    <p:sldId id="258" r:id="rId5"/>
    <p:sldId id="257" r:id="rId6"/>
    <p:sldId id="274" r:id="rId7"/>
    <p:sldId id="259" r:id="rId8"/>
    <p:sldId id="260" r:id="rId9"/>
    <p:sldId id="264" r:id="rId10"/>
    <p:sldId id="265" r:id="rId11"/>
    <p:sldId id="261" r:id="rId12"/>
    <p:sldId id="262" r:id="rId13"/>
    <p:sldId id="266" r:id="rId14"/>
    <p:sldId id="267" r:id="rId15"/>
    <p:sldId id="268" r:id="rId16"/>
    <p:sldId id="269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420"/>
    <a:srgbClr val="FCBA11"/>
    <a:srgbClr val="030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A7D4-69BA-FE49-831E-18F5A09E432D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F96-41EF-C342-AF71-229268888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5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A7D4-69BA-FE49-831E-18F5A09E432D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F96-41EF-C342-AF71-229268888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6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A7D4-69BA-FE49-831E-18F5A09E432D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F96-41EF-C342-AF71-229268888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A7D4-69BA-FE49-831E-18F5A09E432D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F96-41EF-C342-AF71-229268888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7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A7D4-69BA-FE49-831E-18F5A09E432D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F96-41EF-C342-AF71-229268888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4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A7D4-69BA-FE49-831E-18F5A09E432D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F96-41EF-C342-AF71-229268888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4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A7D4-69BA-FE49-831E-18F5A09E432D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F96-41EF-C342-AF71-229268888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8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A7D4-69BA-FE49-831E-18F5A09E432D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F96-41EF-C342-AF71-229268888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3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A7D4-69BA-FE49-831E-18F5A09E432D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F96-41EF-C342-AF71-229268888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2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A7D4-69BA-FE49-831E-18F5A09E432D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F96-41EF-C342-AF71-229268888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A7D4-69BA-FE49-831E-18F5A09E432D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F96-41EF-C342-AF71-229268888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8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FA7D4-69BA-FE49-831E-18F5A09E432D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DF96-41EF-C342-AF71-229268888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4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1.svg"/><Relationship Id="rId5" Type="http://schemas.openxmlformats.org/officeDocument/2006/relationships/image" Target="../media/image22.png"/><Relationship Id="rId10" Type="http://schemas.openxmlformats.org/officeDocument/2006/relationships/image" Target="../media/image10.png"/><Relationship Id="rId4" Type="http://schemas.openxmlformats.org/officeDocument/2006/relationships/image" Target="../media/image21.png"/><Relationship Id="rId9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7.png"/><Relationship Id="rId7" Type="http://schemas.openxmlformats.org/officeDocument/2006/relationships/image" Target="../media/image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10" Type="http://schemas.openxmlformats.org/officeDocument/2006/relationships/image" Target="../media/image11.svg"/><Relationship Id="rId4" Type="http://schemas.openxmlformats.org/officeDocument/2006/relationships/image" Target="../media/image28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3.png"/><Relationship Id="rId7" Type="http://schemas.openxmlformats.org/officeDocument/2006/relationships/image" Target="../media/image10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9.sv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3693" y="3841974"/>
            <a:ext cx="6196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Decentralized Currency &amp; Instant Payment Network Secured &amp; Powered by a Global Community.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7629BF-FE5A-440A-AEAE-CAEFD9229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85" y="1022681"/>
            <a:ext cx="1994446" cy="1826026"/>
          </a:xfrm>
          <a:prstGeom prst="rect">
            <a:avLst/>
          </a:prstGeom>
        </p:spPr>
      </p:pic>
      <p:pic>
        <p:nvPicPr>
          <p:cNvPr id="13" name="Picture 12" descr="SmartCash.png">
            <a:extLst>
              <a:ext uri="{FF2B5EF4-FFF2-40B4-BE49-F238E27FC236}">
                <a16:creationId xmlns:a16="http://schemas.microsoft.com/office/drawing/2014/main" id="{BEE02DF6-A3DD-482D-8DBC-17091B086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16" y="2980548"/>
            <a:ext cx="4320968" cy="7470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3C9844-FA62-4BB1-A961-78DFFBEFA99E}"/>
              </a:ext>
            </a:extLst>
          </p:cNvPr>
          <p:cNvSpPr/>
          <p:nvPr/>
        </p:nvSpPr>
        <p:spPr>
          <a:xfrm>
            <a:off x="0" y="6591299"/>
            <a:ext cx="9144000" cy="2662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776570" y="1819840"/>
            <a:ext cx="2412942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Your Own Card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76570" y="2158225"/>
            <a:ext cx="2580052" cy="7523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your own SmartCard through your webwallet at </a:t>
            </a:r>
            <a:r>
              <a:rPr lang="en-US" sz="1100" i="1" u="sng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wallet.smartcash.cc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by visiting </a:t>
            </a:r>
            <a:r>
              <a:rPr lang="en-US" sz="1100" i="1" u="sng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card.smartcash.cc</a:t>
            </a:r>
            <a:endParaRPr lang="en-US" sz="1100" i="1" dirty="0">
              <a:solidFill>
                <a:srgbClr val="FCBA1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121587" y="5758790"/>
            <a:ext cx="4892090" cy="65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card.smartcash.cc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651333" y="6118187"/>
            <a:ext cx="1863267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2434570" y="20547"/>
            <a:ext cx="42748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Card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375603" y="907362"/>
            <a:ext cx="2389660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31174" y="938367"/>
            <a:ext cx="4486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 in-person purchases instantly and without the need for a 3</a:t>
            </a:r>
            <a:r>
              <a:rPr lang="en-US" sz="1400" i="1" baseline="30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rd</a:t>
            </a:r>
            <a:r>
              <a:rPr lang="en-US" sz="1400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Party with this brilliantly simple card.</a:t>
            </a:r>
          </a:p>
        </p:txBody>
      </p:sp>
      <p:pic>
        <p:nvPicPr>
          <p:cNvPr id="12" name="Picture 11" descr="SmartCar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5" y="2977414"/>
            <a:ext cx="2477595" cy="1609648"/>
          </a:xfrm>
          <a:prstGeom prst="rect">
            <a:avLst/>
          </a:prstGeom>
        </p:spPr>
      </p:pic>
      <p:pic>
        <p:nvPicPr>
          <p:cNvPr id="13" name="Picture 12" descr="SmartCard_onPhon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189" y="1819840"/>
            <a:ext cx="1444705" cy="3089853"/>
          </a:xfrm>
          <a:prstGeom prst="rect">
            <a:avLst/>
          </a:prstGeom>
        </p:spPr>
      </p:pic>
      <p:sp>
        <p:nvSpPr>
          <p:cNvPr id="33" name="Subtitle 2"/>
          <p:cNvSpPr txBox="1">
            <a:spLocks/>
          </p:cNvSpPr>
          <p:nvPr/>
        </p:nvSpPr>
        <p:spPr>
          <a:xfrm>
            <a:off x="776570" y="4733603"/>
            <a:ext cx="2412942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Print It Yourself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776570" y="5071988"/>
            <a:ext cx="2699299" cy="4595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Your SmartCard can be printed onto paper, cut out &amp; laminated, or printed onto plastic.</a:t>
            </a:r>
            <a:endParaRPr lang="en-US" sz="11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5" name="Picture 14" descr="whitelinewithdo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9" y="3767368"/>
            <a:ext cx="674232" cy="252837"/>
          </a:xfrm>
          <a:prstGeom prst="rect">
            <a:avLst/>
          </a:prstGeom>
        </p:spPr>
      </p:pic>
      <p:sp>
        <p:nvSpPr>
          <p:cNvPr id="36" name="Subtitle 2"/>
          <p:cNvSpPr txBox="1">
            <a:spLocks/>
          </p:cNvSpPr>
          <p:nvPr/>
        </p:nvSpPr>
        <p:spPr>
          <a:xfrm>
            <a:off x="3485903" y="3784187"/>
            <a:ext cx="1443815" cy="861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 a </a:t>
            </a:r>
          </a:p>
          <a:p>
            <a:pPr algn="l">
              <a:lnSpc>
                <a:spcPct val="70000"/>
              </a:lnSpc>
            </a:pPr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“Tap &amp; Pay”</a:t>
            </a:r>
          </a:p>
          <a:p>
            <a:pPr algn="l">
              <a:lnSpc>
                <a:spcPct val="70000"/>
              </a:lnSpc>
            </a:pPr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SmartCard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3485904" y="4605659"/>
            <a:ext cx="1780067" cy="7169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NFC enabled SmartCards can be purchased online at smartcashpay.com</a:t>
            </a:r>
            <a:endParaRPr lang="en-US" sz="11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5569861" y="1720644"/>
            <a:ext cx="1659327" cy="477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Versatile, Simple &amp; Safe</a:t>
            </a: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5578221" y="2197767"/>
            <a:ext cx="1622159" cy="15145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Use the Printed Card 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or Use it on Your Phone 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Set Your PIN, Spending 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Limits, and Other 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Custom Controls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Randomized PIN &amp; 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Security Features</a:t>
            </a:r>
            <a:endParaRPr lang="en-US" sz="11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5578221" y="4936590"/>
            <a:ext cx="3095673" cy="8276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Scan the Pay QR code to make a payment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Only the Payee needs internet connection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Create, manage and link cards to your account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at </a:t>
            </a:r>
            <a:r>
              <a:rPr lang="en-US" sz="1100" i="1" u="sng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card.smartcash.cc</a:t>
            </a:r>
          </a:p>
        </p:txBody>
      </p:sp>
      <p:pic>
        <p:nvPicPr>
          <p:cNvPr id="42" name="Picture 41" descr="SmartCard1_B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25" y="3658561"/>
            <a:ext cx="1955284" cy="125113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154" y="1914107"/>
            <a:ext cx="1567692" cy="173626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EBD965D-EA6D-4480-BF5E-61EAD7B303DA}"/>
              </a:ext>
            </a:extLst>
          </p:cNvPr>
          <p:cNvSpPr/>
          <p:nvPr/>
        </p:nvSpPr>
        <p:spPr>
          <a:xfrm>
            <a:off x="0" y="6286499"/>
            <a:ext cx="9144000" cy="5710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7603D126-9D94-4402-8388-730DF4CE08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400" y="6343650"/>
            <a:ext cx="419100" cy="47625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50540EB-99A2-4ACB-BF9C-7459C83575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7700" y="6462489"/>
            <a:ext cx="1447800" cy="2190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BB1063E-B365-41C1-BA62-C5C215CB7D78}"/>
              </a:ext>
            </a:extLst>
          </p:cNvPr>
          <p:cNvSpPr txBox="1"/>
          <p:nvPr/>
        </p:nvSpPr>
        <p:spPr>
          <a:xfrm>
            <a:off x="2038350" y="6452964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.cc</a:t>
            </a:r>
          </a:p>
        </p:txBody>
      </p:sp>
    </p:spTree>
    <p:extLst>
      <p:ext uri="{BB962C8B-B14F-4D97-AF65-F5344CB8AC3E}">
        <p14:creationId xmlns:p14="http://schemas.microsoft.com/office/powerpoint/2010/main" val="48104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34" y="1207028"/>
            <a:ext cx="1241732" cy="137525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4186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sz="4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Rewards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900516" y="3305474"/>
            <a:ext cx="3334774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6280" y="3436751"/>
            <a:ext cx="37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 Savers Are Rewarded with an Automatic Monthly Payout from the Block Rewards.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533BB-AC66-4945-8660-3DDF161524BB}"/>
              </a:ext>
            </a:extLst>
          </p:cNvPr>
          <p:cNvSpPr/>
          <p:nvPr/>
        </p:nvSpPr>
        <p:spPr>
          <a:xfrm>
            <a:off x="0" y="6286499"/>
            <a:ext cx="9144000" cy="5710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C7DAEFC-84AD-4C95-8D3F-2DDD17B4A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6343650"/>
            <a:ext cx="419100" cy="4762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343ACD6-9B5C-4BD7-B850-C2F029119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700" y="6462489"/>
            <a:ext cx="1447800" cy="2190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800EF6-79A2-42E7-A929-3B6F30293D30}"/>
              </a:ext>
            </a:extLst>
          </p:cNvPr>
          <p:cNvSpPr txBox="1"/>
          <p:nvPr/>
        </p:nvSpPr>
        <p:spPr>
          <a:xfrm>
            <a:off x="2038350" y="6452964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.cc</a:t>
            </a:r>
          </a:p>
        </p:txBody>
      </p:sp>
    </p:spTree>
    <p:extLst>
      <p:ext uri="{BB962C8B-B14F-4D97-AF65-F5344CB8AC3E}">
        <p14:creationId xmlns:p14="http://schemas.microsoft.com/office/powerpoint/2010/main" val="153224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5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53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sz="4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Rewards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892323" y="905268"/>
            <a:ext cx="3359354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000306" y="2243593"/>
            <a:ext cx="2124636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Hold 1,000 SMART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91951" y="2857627"/>
            <a:ext cx="2233257" cy="11197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i="1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Your SmartWallet</a:t>
            </a:r>
          </a:p>
          <a:p>
            <a:pPr algn="l"/>
            <a:r>
              <a:rPr lang="en-US" sz="1100" i="1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Before the Snapshot</a:t>
            </a:r>
          </a:p>
          <a:p>
            <a:pPr algn="l"/>
            <a:r>
              <a:rPr lang="en-US" sz="1100" i="1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Without making ANY outgoing</a:t>
            </a:r>
          </a:p>
          <a:p>
            <a:pPr algn="l"/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transactions during the</a:t>
            </a:r>
          </a:p>
          <a:p>
            <a:pPr algn="l"/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Rewards round</a:t>
            </a:r>
            <a:endParaRPr lang="en-US" sz="11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340945" y="4427417"/>
            <a:ext cx="1211756" cy="4073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308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SNAPSHOT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0972" y="952985"/>
            <a:ext cx="416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 Savers Are Rewarded with an Automatic Monthly Payout from the Block Rewards.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125955" y="5719097"/>
            <a:ext cx="4892090" cy="65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smartcash.cc/what-are-smartrewards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619625" y="6078494"/>
            <a:ext cx="3885286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ubtitle 2"/>
          <p:cNvSpPr txBox="1">
            <a:spLocks/>
          </p:cNvSpPr>
          <p:nvPr/>
        </p:nvSpPr>
        <p:spPr>
          <a:xfrm>
            <a:off x="1000306" y="2565176"/>
            <a:ext cx="777165" cy="2673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sz="10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(Minimum)</a:t>
            </a:r>
            <a:endParaRPr lang="en-US" sz="10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5918891" y="2249835"/>
            <a:ext cx="2124636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Receive Payout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5910536" y="2648781"/>
            <a:ext cx="2628738" cy="12115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i="1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Every 47500 Blocks (About 1 Month)</a:t>
            </a:r>
          </a:p>
          <a:p>
            <a:pPr algn="l"/>
            <a:r>
              <a:rPr lang="en-US" sz="1100" i="1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Around the 25th of Each Month</a:t>
            </a:r>
          </a:p>
          <a:p>
            <a:pPr algn="l"/>
            <a:r>
              <a:rPr lang="en-US" sz="1100" i="1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Payouts Distributed Automatically</a:t>
            </a:r>
          </a:p>
          <a:p>
            <a:pPr algn="l"/>
            <a:r>
              <a:rPr lang="en-US" sz="1100" i="1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View the Current Rewards Payout </a:t>
            </a:r>
          </a:p>
          <a:p>
            <a:pPr algn="l"/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using the Online Calculator (url below)</a:t>
            </a:r>
            <a:endParaRPr lang="en-US" sz="11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6" name="Subtitle 2"/>
          <p:cNvSpPr txBox="1">
            <a:spLocks/>
          </p:cNvSpPr>
          <p:nvPr/>
        </p:nvSpPr>
        <p:spPr>
          <a:xfrm>
            <a:off x="1403720" y="4789808"/>
            <a:ext cx="1086206" cy="2673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0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(Near the 25</a:t>
            </a:r>
            <a:r>
              <a:rPr lang="en-US" sz="1000" i="1" baseline="300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sz="10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US" sz="10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7" name="Subtitle 2"/>
          <p:cNvSpPr txBox="1">
            <a:spLocks/>
          </p:cNvSpPr>
          <p:nvPr/>
        </p:nvSpPr>
        <p:spPr>
          <a:xfrm>
            <a:off x="6470574" y="4789808"/>
            <a:ext cx="1086206" cy="2673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0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(Near the 25</a:t>
            </a:r>
            <a:r>
              <a:rPr lang="en-US" sz="1000" i="1" baseline="300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sz="10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US" sz="10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8" name="Subtitle 2"/>
          <p:cNvSpPr txBox="1">
            <a:spLocks/>
          </p:cNvSpPr>
          <p:nvPr/>
        </p:nvSpPr>
        <p:spPr>
          <a:xfrm>
            <a:off x="3231988" y="4384468"/>
            <a:ext cx="2678548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Every 47500 Blocks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9" name="Subtitle 2"/>
          <p:cNvSpPr txBox="1">
            <a:spLocks/>
          </p:cNvSpPr>
          <p:nvPr/>
        </p:nvSpPr>
        <p:spPr>
          <a:xfrm>
            <a:off x="3834806" y="4716614"/>
            <a:ext cx="1462551" cy="2673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0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(About One Month)</a:t>
            </a:r>
            <a:endParaRPr lang="en-US" sz="10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6538752" y="4427417"/>
            <a:ext cx="917323" cy="4073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308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PAYOUT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39" y="2032837"/>
            <a:ext cx="1622322" cy="179676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378BFD-B557-42BF-AEED-D08C28C1895E}"/>
              </a:ext>
            </a:extLst>
          </p:cNvPr>
          <p:cNvSpPr/>
          <p:nvPr/>
        </p:nvSpPr>
        <p:spPr>
          <a:xfrm>
            <a:off x="0" y="6286499"/>
            <a:ext cx="9144000" cy="5710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AA5A0-CC96-4582-BA0B-82FED783C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6343650"/>
            <a:ext cx="419100" cy="4762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1D6058A4-DE19-498A-A98C-D2E0A00E17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700" y="6462489"/>
            <a:ext cx="1447800" cy="2190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638F05-87DF-4843-AACF-67681CD724C2}"/>
              </a:ext>
            </a:extLst>
          </p:cNvPr>
          <p:cNvSpPr txBox="1"/>
          <p:nvPr/>
        </p:nvSpPr>
        <p:spPr>
          <a:xfrm>
            <a:off x="2038350" y="6452964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.cc</a:t>
            </a:r>
          </a:p>
        </p:txBody>
      </p:sp>
    </p:spTree>
    <p:extLst>
      <p:ext uri="{BB962C8B-B14F-4D97-AF65-F5344CB8AC3E}">
        <p14:creationId xmlns:p14="http://schemas.microsoft.com/office/powerpoint/2010/main" val="199249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84" y="1186414"/>
            <a:ext cx="1229032" cy="135542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34570" y="2418659"/>
            <a:ext cx="42748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sz="4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Voting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141651" y="3305474"/>
            <a:ext cx="2849210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72685" y="3436751"/>
            <a:ext cx="460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Decentralized Governance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675555-8C66-43EA-9A69-7014FCD89295}"/>
              </a:ext>
            </a:extLst>
          </p:cNvPr>
          <p:cNvSpPr/>
          <p:nvPr/>
        </p:nvSpPr>
        <p:spPr>
          <a:xfrm>
            <a:off x="0" y="6286499"/>
            <a:ext cx="9144000" cy="5710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6A0A314-CE61-4D16-AA72-209AAFBC5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6343650"/>
            <a:ext cx="419100" cy="4762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36865ED-CBDA-46DE-BB2A-BE4516D8F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700" y="6462489"/>
            <a:ext cx="1447800" cy="2190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110239-8329-47BB-97C9-B7F8A05BBF62}"/>
              </a:ext>
            </a:extLst>
          </p:cNvPr>
          <p:cNvSpPr txBox="1"/>
          <p:nvPr/>
        </p:nvSpPr>
        <p:spPr>
          <a:xfrm>
            <a:off x="2038350" y="6452964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.cc</a:t>
            </a:r>
          </a:p>
        </p:txBody>
      </p:sp>
    </p:spTree>
    <p:extLst>
      <p:ext uri="{BB962C8B-B14F-4D97-AF65-F5344CB8AC3E}">
        <p14:creationId xmlns:p14="http://schemas.microsoft.com/office/powerpoint/2010/main" val="229654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SmartVoting_circlegraph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871"/>
            <a:ext cx="9144000" cy="6858000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788629" y="1615065"/>
            <a:ext cx="2412942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a Proposal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125955" y="5692000"/>
            <a:ext cx="4892090" cy="65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vote.smartcash.cc</a:t>
            </a:r>
            <a:endParaRPr lang="en-US" sz="20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651333" y="6051397"/>
            <a:ext cx="1863267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2434570" y="20547"/>
            <a:ext cx="42748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Voting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116584" y="907362"/>
            <a:ext cx="2882632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72685" y="938367"/>
            <a:ext cx="460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Decentralized Governance Model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801152" y="2012059"/>
            <a:ext cx="2865234" cy="12490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Think of a realistic idea you could implement 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to benefit the use and adoption of SmartCash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Post your idea on the SmartCash Forum 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at forum.smartcash.cc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Receive feedback from the Community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&amp; make any appropriate adjustments</a:t>
            </a:r>
            <a:endParaRPr lang="en-US" sz="11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60169" y="1208072"/>
            <a:ext cx="1962401" cy="1277029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49" y="1254740"/>
            <a:ext cx="1060036" cy="326678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1137488" y="1219935"/>
            <a:ext cx="1186362" cy="4073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308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START HERE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256069" y="3847602"/>
            <a:ext cx="2412942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Submit the Proposal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1244010" y="4235072"/>
            <a:ext cx="2878237" cy="910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Go to </a:t>
            </a:r>
            <a:r>
              <a:rPr lang="en-US" sz="1100" b="1" i="1" u="sng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vote.smartcash.cc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fill out the form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There is a cost of 100 SMART to submit a  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proposal. This small fee is to discourage 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over-submitting and spamming.</a:t>
            </a:r>
            <a:endParaRPr lang="en-US" sz="11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457673" y="3926259"/>
            <a:ext cx="2412942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Voting Opens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5445614" y="4313728"/>
            <a:ext cx="3149419" cy="12660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Proposals are Open to Voting for 2 Weeks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All SmartCash holders are eligible to vote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1 SMART = 1 Vote (no cost to vote)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Vote through your SmartCash wallet that holds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your funds, or by visiting: </a:t>
            </a:r>
            <a:r>
              <a:rPr lang="en-US" sz="1100" b="1" i="1" u="sng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vote.smartcash.cc</a:t>
            </a:r>
            <a:endParaRPr lang="en-US" sz="1100" b="1" i="1" u="sng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5437420" y="1750352"/>
            <a:ext cx="851360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Fail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5122183" y="2081795"/>
            <a:ext cx="1206459" cy="7367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desired, make improvements &amp; start process over</a:t>
            </a:r>
            <a:endParaRPr lang="en-US" sz="1100" b="1" i="1" u="sng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887366" y="1240489"/>
            <a:ext cx="813917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Pass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6585320" y="1622623"/>
            <a:ext cx="1937250" cy="8624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Congratulations!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Your project will receive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the proposed funding based</a:t>
            </a:r>
          </a:p>
          <a:p>
            <a:pPr algn="l">
              <a:lnSpc>
                <a:spcPct val="90000"/>
              </a:lnSpc>
            </a:pP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on milestones achieved</a:t>
            </a:r>
            <a:endParaRPr lang="en-US" sz="1100" b="1" i="1" u="sng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Picture 6" descr="greenche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734" y="1271962"/>
            <a:ext cx="396892" cy="365885"/>
          </a:xfrm>
          <a:prstGeom prst="rect">
            <a:avLst/>
          </a:prstGeom>
        </p:spPr>
      </p:pic>
      <p:pic>
        <p:nvPicPr>
          <p:cNvPr id="35" name="Picture 34" descr="SmartVoting_Icon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55" y="2457080"/>
            <a:ext cx="1409290" cy="155421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94711F0-B8C8-4E7F-9FF3-986836429311}"/>
              </a:ext>
            </a:extLst>
          </p:cNvPr>
          <p:cNvSpPr/>
          <p:nvPr/>
        </p:nvSpPr>
        <p:spPr>
          <a:xfrm>
            <a:off x="0" y="6286499"/>
            <a:ext cx="9144000" cy="5710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031DA1D3-B5E6-4BEC-A768-EC2FABBFE8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2400" y="6343650"/>
            <a:ext cx="419100" cy="47625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91AD1376-EB6C-4CA6-88F7-9286E25526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700" y="6462489"/>
            <a:ext cx="1447800" cy="2190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1954F0F-9442-4527-992E-C4B8D1E0EE7C}"/>
              </a:ext>
            </a:extLst>
          </p:cNvPr>
          <p:cNvSpPr txBox="1"/>
          <p:nvPr/>
        </p:nvSpPr>
        <p:spPr>
          <a:xfrm>
            <a:off x="2038350" y="6452964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.cc</a:t>
            </a:r>
          </a:p>
        </p:txBody>
      </p:sp>
    </p:spTree>
    <p:extLst>
      <p:ext uri="{BB962C8B-B14F-4D97-AF65-F5344CB8AC3E}">
        <p14:creationId xmlns:p14="http://schemas.microsoft.com/office/powerpoint/2010/main" val="426714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34570" y="2418659"/>
            <a:ext cx="42748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sz="4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Nodes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141651" y="3305474"/>
            <a:ext cx="2849210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72685" y="3436751"/>
            <a:ext cx="460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Dedicated Servers &amp; Collateral that Enable Innovative Features on the SmartCash Network.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D28C08-91B9-42F7-A57B-764FCFF24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0969" y="1188853"/>
            <a:ext cx="1182062" cy="1396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C9007B4-14C6-4215-8296-7387E4AF0FB1}"/>
              </a:ext>
            </a:extLst>
          </p:cNvPr>
          <p:cNvSpPr/>
          <p:nvPr/>
        </p:nvSpPr>
        <p:spPr>
          <a:xfrm>
            <a:off x="0" y="6286499"/>
            <a:ext cx="9144000" cy="5710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742A3F4-6AC8-49E5-BD48-FA7AC0736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6343650"/>
            <a:ext cx="419100" cy="4762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043A652-6C62-4F57-99A3-F17CE4F613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700" y="6462489"/>
            <a:ext cx="1447800" cy="2190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777C41-4D79-452B-9321-ADE94BD28CF6}"/>
              </a:ext>
            </a:extLst>
          </p:cNvPr>
          <p:cNvSpPr txBox="1"/>
          <p:nvPr/>
        </p:nvSpPr>
        <p:spPr>
          <a:xfrm>
            <a:off x="2038350" y="6452964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.cc</a:t>
            </a:r>
          </a:p>
        </p:txBody>
      </p:sp>
    </p:spTree>
    <p:extLst>
      <p:ext uri="{BB962C8B-B14F-4D97-AF65-F5344CB8AC3E}">
        <p14:creationId xmlns:p14="http://schemas.microsoft.com/office/powerpoint/2010/main" val="64053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489802" y="1589379"/>
            <a:ext cx="2580052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are SmartNodes?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89802" y="1976928"/>
            <a:ext cx="2820392" cy="12402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high-performing SmartCash Node that is</a:t>
            </a:r>
          </a:p>
          <a:p>
            <a:pPr algn="l"/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hosted on a VPS server that holds at least</a:t>
            </a:r>
          </a:p>
          <a:p>
            <a:pPr algn="l"/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100,000 SMART as collateral.</a:t>
            </a:r>
          </a:p>
          <a:p>
            <a:pPr algn="l"/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allows these nodes to perform</a:t>
            </a:r>
          </a:p>
          <a:p>
            <a:pPr algn="l"/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functions that standard nodes cannot.</a:t>
            </a:r>
            <a:endParaRPr lang="en-US" sz="11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121587" y="5704794"/>
            <a:ext cx="4892090" cy="65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smartcash.cc/smartnodes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3189512" y="6064191"/>
            <a:ext cx="2717794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2434570" y="20547"/>
            <a:ext cx="42748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sz="4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Nodes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8321" y="913128"/>
            <a:ext cx="735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Dedicated Servers &amp; Collateral that Enable Innovative Features on the SmartCash Network.</a:t>
            </a:r>
          </a:p>
        </p:txBody>
      </p:sp>
      <p:pic>
        <p:nvPicPr>
          <p:cNvPr id="2" name="Picture 1" descr="instaPay Icon_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43" y="1960540"/>
            <a:ext cx="301113" cy="349291"/>
          </a:xfrm>
          <a:prstGeom prst="rect">
            <a:avLst/>
          </a:prstGeom>
        </p:spPr>
      </p:pic>
      <p:pic>
        <p:nvPicPr>
          <p:cNvPr id="3" name="Picture 2" descr="SmartReward Icon_sm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43" y="2955424"/>
            <a:ext cx="301113" cy="343269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1278194" y="1245487"/>
            <a:ext cx="6554838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489802" y="3225850"/>
            <a:ext cx="2580052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Requirements: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89802" y="3637670"/>
            <a:ext cx="2699710" cy="1655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100,000 SMART </a:t>
            </a:r>
            <a:r>
              <a:rPr lang="en-US" sz="9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(for collateral)</a:t>
            </a:r>
          </a:p>
          <a:p>
            <a:pPr algn="l"/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 Computer </a:t>
            </a:r>
            <a:r>
              <a:rPr lang="en-US" sz="9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(to start node from wallet)</a:t>
            </a:r>
          </a:p>
          <a:p>
            <a:pPr algn="l"/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VPS Server </a:t>
            </a:r>
            <a:r>
              <a:rPr lang="en-US" sz="9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(Virtual Private Server)</a:t>
            </a:r>
          </a:p>
          <a:p>
            <a:pPr algn="l"/>
            <a:r>
              <a:rPr lang="en-US" sz="10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- Ubuntu Installed</a:t>
            </a:r>
          </a:p>
          <a:p>
            <a:pPr algn="l"/>
            <a:r>
              <a:rPr lang="en-US" sz="10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- Running 24/7 </a:t>
            </a:r>
            <a:r>
              <a:rPr lang="en-US" sz="9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(Two hour grace period)</a:t>
            </a:r>
          </a:p>
          <a:p>
            <a:pPr algn="l"/>
            <a:r>
              <a:rPr lang="en-US" sz="10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- 2 GB RAM </a:t>
            </a:r>
            <a:r>
              <a:rPr lang="en-US" sz="9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(minimum</a:t>
            </a:r>
            <a:r>
              <a:rPr lang="en-US" sz="10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algn="l"/>
            <a:r>
              <a:rPr lang="en-US" sz="10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- 20 GB drive </a:t>
            </a:r>
            <a:r>
              <a:rPr lang="en-US" sz="9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(minimum)</a:t>
            </a:r>
          </a:p>
          <a:p>
            <a:pPr algn="l"/>
            <a:r>
              <a:rPr lang="en-US" sz="10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- 1 Static IPV4 Address </a:t>
            </a:r>
            <a:r>
              <a:rPr lang="en-US" sz="9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(per node)</a:t>
            </a:r>
            <a:endParaRPr lang="en-US" sz="9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943146" y="1581185"/>
            <a:ext cx="2580052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Requirements: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6049668" y="1984811"/>
            <a:ext cx="3028784" cy="17678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InstantPay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- Locking Transactions within a </a:t>
            </a:r>
          </a:p>
          <a:p>
            <a:pPr algn="l"/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couple seconds allows for instant transactions</a:t>
            </a:r>
          </a:p>
          <a:p>
            <a:pPr algn="l"/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 the network without needing to wait the</a:t>
            </a:r>
          </a:p>
          <a:p>
            <a:pPr algn="l"/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full 55 sec. for a block to confirm.</a:t>
            </a:r>
          </a:p>
          <a:p>
            <a:pPr algn="l"/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</a:p>
          <a:p>
            <a:pPr algn="l"/>
            <a:r>
              <a:rPr lang="en-US" sz="1100" b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SmartRewards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- SmartNode calculations also allow for distribution of SmartRewards to be handled automatically through the block rewards.</a:t>
            </a:r>
            <a:endParaRPr lang="en-US" sz="9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565889" y="3864107"/>
            <a:ext cx="2010602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r>
              <a:rPr lang="en-US" sz="18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100,000</a:t>
            </a:r>
            <a:r>
              <a:rPr lang="en-US" sz="14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SMART</a:t>
            </a:r>
            <a:endParaRPr lang="en-US" sz="14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677285" y="4894248"/>
            <a:ext cx="1783364" cy="3086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8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the Online SmartNode Calculator</a:t>
            </a:r>
          </a:p>
          <a:p>
            <a:pPr>
              <a:lnSpc>
                <a:spcPct val="70000"/>
              </a:lnSpc>
            </a:pPr>
            <a:r>
              <a:rPr lang="en-US" sz="8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 View Estimated Payouts</a:t>
            </a:r>
            <a:endParaRPr lang="en-US" sz="8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094048" y="3659208"/>
            <a:ext cx="953178" cy="245902"/>
            <a:chOff x="4094048" y="3683790"/>
            <a:chExt cx="953178" cy="245902"/>
          </a:xfrm>
        </p:grpSpPr>
        <p:sp>
          <p:nvSpPr>
            <p:cNvPr id="22" name="Subtitle 2"/>
            <p:cNvSpPr txBox="1">
              <a:spLocks/>
            </p:cNvSpPr>
            <p:nvPr/>
          </p:nvSpPr>
          <p:spPr>
            <a:xfrm>
              <a:off x="4094048" y="3683790"/>
              <a:ext cx="953178" cy="2206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FCBA1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Collateral:</a:t>
              </a:r>
              <a:endParaRPr lang="en-US" sz="1200" b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252452" y="3929692"/>
              <a:ext cx="630903" cy="0"/>
            </a:xfrm>
            <a:prstGeom prst="line">
              <a:avLst/>
            </a:prstGeom>
            <a:ln w="15875">
              <a:solidFill>
                <a:srgbClr val="EEA42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94048" y="4237660"/>
            <a:ext cx="953178" cy="254092"/>
            <a:chOff x="4094048" y="4499868"/>
            <a:chExt cx="953178" cy="254092"/>
          </a:xfrm>
        </p:grpSpPr>
        <p:sp>
          <p:nvSpPr>
            <p:cNvPr id="25" name="Subtitle 2"/>
            <p:cNvSpPr txBox="1">
              <a:spLocks/>
            </p:cNvSpPr>
            <p:nvPr/>
          </p:nvSpPr>
          <p:spPr>
            <a:xfrm>
              <a:off x="4094048" y="4499868"/>
              <a:ext cx="953178" cy="2206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FCBA1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Payout:</a:t>
              </a:r>
              <a:endParaRPr lang="en-US" sz="1200" b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334387" y="4753960"/>
              <a:ext cx="475226" cy="0"/>
            </a:xfrm>
            <a:prstGeom prst="line">
              <a:avLst/>
            </a:prstGeom>
            <a:ln w="15875">
              <a:solidFill>
                <a:srgbClr val="EEA42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ubtitle 2"/>
          <p:cNvSpPr txBox="1">
            <a:spLocks/>
          </p:cNvSpPr>
          <p:nvPr/>
        </p:nvSpPr>
        <p:spPr>
          <a:xfrm>
            <a:off x="3652703" y="4516334"/>
            <a:ext cx="1836974" cy="42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10% of Block Rewards</a:t>
            </a:r>
          </a:p>
          <a:p>
            <a:pPr>
              <a:lnSpc>
                <a:spcPct val="70000"/>
              </a:lnSpc>
            </a:pP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Allocated for SmartNodes </a:t>
            </a:r>
            <a:endParaRPr lang="en-US" sz="12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5902176" y="3653352"/>
            <a:ext cx="2580052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More Information: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5882724" y="4236057"/>
            <a:ext cx="2640474" cy="11716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FAQs, Guides &amp; Tutorials</a:t>
            </a:r>
          </a:p>
          <a:p>
            <a:pPr algn="l"/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SmartNode Calculator</a:t>
            </a:r>
          </a:p>
          <a:p>
            <a:pPr algn="l"/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SmartNode Hosting Services </a:t>
            </a:r>
            <a:r>
              <a:rPr lang="en-US" sz="9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(3rd Parties)</a:t>
            </a:r>
          </a:p>
          <a:p>
            <a:pPr algn="l"/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Online Support Portal</a:t>
            </a:r>
          </a:p>
          <a:p>
            <a:pPr algn="l"/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9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(Join us on Discord for Live Support)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08698" y="4051949"/>
            <a:ext cx="2070141" cy="185711"/>
          </a:xfrm>
          <a:prstGeom prst="rect">
            <a:avLst/>
          </a:prstGeom>
          <a:solidFill>
            <a:schemeClr val="accent3">
              <a:lumMod val="5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6033280" y="4034983"/>
            <a:ext cx="2029171" cy="234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www.smartcash.cc/</a:t>
            </a:r>
            <a:r>
              <a:rPr lang="en-US" sz="1100" b="1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smartnodes</a:t>
            </a:r>
            <a:endParaRPr lang="en-US" sz="1100" b="1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3C5553-1F66-49C0-B895-87986CEED813}"/>
              </a:ext>
            </a:extLst>
          </p:cNvPr>
          <p:cNvSpPr/>
          <p:nvPr/>
        </p:nvSpPr>
        <p:spPr>
          <a:xfrm>
            <a:off x="0" y="6286499"/>
            <a:ext cx="9144000" cy="5710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439E57-1A99-403A-83C2-5F16F1370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6343650"/>
            <a:ext cx="419100" cy="47625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ACABD2A-23A8-40B7-AD0F-628036B80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700" y="6462489"/>
            <a:ext cx="1447800" cy="2190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F10EA0E-348C-4F11-9B39-AD4F85258DBD}"/>
              </a:ext>
            </a:extLst>
          </p:cNvPr>
          <p:cNvSpPr txBox="1"/>
          <p:nvPr/>
        </p:nvSpPr>
        <p:spPr>
          <a:xfrm>
            <a:off x="2038350" y="6452964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.cc</a:t>
            </a:r>
          </a:p>
        </p:txBody>
      </p:sp>
    </p:spTree>
    <p:extLst>
      <p:ext uri="{BB962C8B-B14F-4D97-AF65-F5344CB8AC3E}">
        <p14:creationId xmlns:p14="http://schemas.microsoft.com/office/powerpoint/2010/main" val="351966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Cash_Presentation_bg_03.jpg">
            <a:extLst>
              <a:ext uri="{FF2B5EF4-FFF2-40B4-BE49-F238E27FC236}">
                <a16:creationId xmlns:a16="http://schemas.microsoft.com/office/drawing/2014/main" id="{61C1CBF9-1931-48E2-8B1F-46E464D30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" y="0"/>
            <a:ext cx="2273808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71843A-FD26-4840-A976-959B3020FD58}"/>
              </a:ext>
            </a:extLst>
          </p:cNvPr>
          <p:cNvSpPr/>
          <p:nvPr/>
        </p:nvSpPr>
        <p:spPr>
          <a:xfrm>
            <a:off x="0" y="6286499"/>
            <a:ext cx="2272685" cy="5710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6484C9-F49F-41D0-807F-FBA65BDC2FAA}"/>
              </a:ext>
            </a:extLst>
          </p:cNvPr>
          <p:cNvSpPr txBox="1">
            <a:spLocks/>
          </p:cNvSpPr>
          <p:nvPr/>
        </p:nvSpPr>
        <p:spPr>
          <a:xfrm>
            <a:off x="2727017" y="263859"/>
            <a:ext cx="59464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solidFill>
                  <a:srgbClr val="030806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SmartCash</a:t>
            </a:r>
            <a:r>
              <a:rPr lang="en-US" dirty="0">
                <a:solidFill>
                  <a:srgbClr val="030806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Specs</a:t>
            </a:r>
            <a:endParaRPr lang="en-US" b="1" dirty="0">
              <a:solidFill>
                <a:srgbClr val="030806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CC108D-5BE8-4384-A598-A2B929250017}"/>
              </a:ext>
            </a:extLst>
          </p:cNvPr>
          <p:cNvCxnSpPr>
            <a:cxnSpLocks/>
          </p:cNvCxnSpPr>
          <p:nvPr/>
        </p:nvCxnSpPr>
        <p:spPr>
          <a:xfrm>
            <a:off x="2827280" y="1134397"/>
            <a:ext cx="4132813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564FEC-34F7-4538-A567-70BC082CCDD4}"/>
              </a:ext>
            </a:extLst>
          </p:cNvPr>
          <p:cNvSpPr txBox="1"/>
          <p:nvPr/>
        </p:nvSpPr>
        <p:spPr>
          <a:xfrm>
            <a:off x="2727015" y="1468903"/>
            <a:ext cx="5321379" cy="259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Launched: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July 11, 2017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Blockchain Consensus: 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PoW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 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(Proof-of-Work)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Mining Algorithm: 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Keccak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Block Time: 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55 seconds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Block Size: 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4 mb 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(to be changed to Adaptive Blocks)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Coins per Block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: 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5000 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(with gradual reduction over time)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Maximum Supply:  </a:t>
            </a:r>
            <a:r>
              <a:rPr lang="en-US" sz="1400" b="1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5,000,000,000 SMART</a:t>
            </a:r>
            <a:endParaRPr lang="ru-RU" sz="1400" b="1" dirty="0"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  <a:p>
            <a:pPr>
              <a:lnSpc>
                <a:spcPts val="2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8BC453-D255-48D9-9307-4050F21A8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" y="96995"/>
            <a:ext cx="1566672" cy="1434375"/>
          </a:xfrm>
          <a:prstGeom prst="rect">
            <a:avLst/>
          </a:prstGeom>
        </p:spPr>
      </p:pic>
      <p:pic>
        <p:nvPicPr>
          <p:cNvPr id="9" name="Picture 8" descr="SmartCash.png">
            <a:extLst>
              <a:ext uri="{FF2B5EF4-FFF2-40B4-BE49-F238E27FC236}">
                <a16:creationId xmlns:a16="http://schemas.microsoft.com/office/drawing/2014/main" id="{CDE8F877-0D98-4643-BE66-5C81E59CD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17" y="1570016"/>
            <a:ext cx="1311806" cy="22679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1308FF26-F1E3-4985-BB49-E71DBD66620F}"/>
              </a:ext>
            </a:extLst>
          </p:cNvPr>
          <p:cNvSpPr txBox="1">
            <a:spLocks/>
          </p:cNvSpPr>
          <p:nvPr/>
        </p:nvSpPr>
        <p:spPr>
          <a:xfrm>
            <a:off x="300003" y="6308508"/>
            <a:ext cx="1770474" cy="40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smartcash.cc</a:t>
            </a:r>
            <a:endParaRPr lang="en-US" sz="1900" b="1" dirty="0">
              <a:solidFill>
                <a:schemeClr val="tx1">
                  <a:lumMod val="95000"/>
                  <a:lumOff val="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8D753A-C1DA-4DAC-BE34-2A9A09F45D8D}"/>
              </a:ext>
            </a:extLst>
          </p:cNvPr>
          <p:cNvCxnSpPr/>
          <p:nvPr/>
        </p:nvCxnSpPr>
        <p:spPr>
          <a:xfrm>
            <a:off x="502894" y="6667904"/>
            <a:ext cx="136193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68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"/>
            <a:ext cx="9144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2171D427-B026-4AC8-A70D-1571B576130E}"/>
              </a:ext>
            </a:extLst>
          </p:cNvPr>
          <p:cNvSpPr txBox="1">
            <a:spLocks/>
          </p:cNvSpPr>
          <p:nvPr/>
        </p:nvSpPr>
        <p:spPr>
          <a:xfrm>
            <a:off x="3682395" y="5913096"/>
            <a:ext cx="1770474" cy="40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smartcash.cc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266FAD-57E8-4EF0-AC03-69924624A502}"/>
              </a:ext>
            </a:extLst>
          </p:cNvPr>
          <p:cNvCxnSpPr/>
          <p:nvPr/>
        </p:nvCxnSpPr>
        <p:spPr>
          <a:xfrm>
            <a:off x="3885286" y="6272492"/>
            <a:ext cx="1361939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6FD9AE-48D6-4814-854B-EDA3E6908F81}"/>
              </a:ext>
            </a:extLst>
          </p:cNvPr>
          <p:cNvSpPr txBox="1"/>
          <p:nvPr/>
        </p:nvSpPr>
        <p:spPr>
          <a:xfrm>
            <a:off x="1706879" y="3841974"/>
            <a:ext cx="5730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Money That Simply Works.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C34614-319F-457E-AEA8-44D5A57D4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85" y="1022681"/>
            <a:ext cx="1994446" cy="1826026"/>
          </a:xfrm>
          <a:prstGeom prst="rect">
            <a:avLst/>
          </a:prstGeom>
        </p:spPr>
      </p:pic>
      <p:pic>
        <p:nvPicPr>
          <p:cNvPr id="15" name="Picture 14" descr="SmartCash.png">
            <a:extLst>
              <a:ext uri="{FF2B5EF4-FFF2-40B4-BE49-F238E27FC236}">
                <a16:creationId xmlns:a16="http://schemas.microsoft.com/office/drawing/2014/main" id="{8FBB3D46-2692-4A3B-A763-11B565599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16" y="2980548"/>
            <a:ext cx="4320968" cy="7470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D02FEFA-8BC9-406D-A972-A95BAC9F0EDF}"/>
              </a:ext>
            </a:extLst>
          </p:cNvPr>
          <p:cNvSpPr/>
          <p:nvPr/>
        </p:nvSpPr>
        <p:spPr>
          <a:xfrm>
            <a:off x="0" y="6591299"/>
            <a:ext cx="9144000" cy="2662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5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Cash_Presentation_bg_03.jpg">
            <a:extLst>
              <a:ext uri="{FF2B5EF4-FFF2-40B4-BE49-F238E27FC236}">
                <a16:creationId xmlns:a16="http://schemas.microsoft.com/office/drawing/2014/main" id="{61C1CBF9-1931-48E2-8B1F-46E464D30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" y="0"/>
            <a:ext cx="2273808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71843A-FD26-4840-A976-959B3020FD58}"/>
              </a:ext>
            </a:extLst>
          </p:cNvPr>
          <p:cNvSpPr/>
          <p:nvPr/>
        </p:nvSpPr>
        <p:spPr>
          <a:xfrm>
            <a:off x="0" y="6286499"/>
            <a:ext cx="2272685" cy="5710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6484C9-F49F-41D0-807F-FBA65BDC2FAA}"/>
              </a:ext>
            </a:extLst>
          </p:cNvPr>
          <p:cNvSpPr txBox="1">
            <a:spLocks/>
          </p:cNvSpPr>
          <p:nvPr/>
        </p:nvSpPr>
        <p:spPr>
          <a:xfrm>
            <a:off x="2584973" y="183961"/>
            <a:ext cx="57920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30806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What is </a:t>
            </a:r>
            <a:r>
              <a:rPr lang="en-US" dirty="0" err="1">
                <a:solidFill>
                  <a:srgbClr val="030806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SmartCash</a:t>
            </a:r>
            <a:r>
              <a:rPr lang="en-US" dirty="0">
                <a:solidFill>
                  <a:srgbClr val="030806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?</a:t>
            </a:r>
            <a:endParaRPr lang="en-US" b="1" dirty="0">
              <a:solidFill>
                <a:srgbClr val="030806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CC108D-5BE8-4384-A598-A2B929250017}"/>
              </a:ext>
            </a:extLst>
          </p:cNvPr>
          <p:cNvCxnSpPr>
            <a:cxnSpLocks/>
          </p:cNvCxnSpPr>
          <p:nvPr/>
        </p:nvCxnSpPr>
        <p:spPr>
          <a:xfrm>
            <a:off x="2685236" y="1068166"/>
            <a:ext cx="4597037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564FEC-34F7-4538-A567-70BC082CCDD4}"/>
              </a:ext>
            </a:extLst>
          </p:cNvPr>
          <p:cNvSpPr txBox="1"/>
          <p:nvPr/>
        </p:nvSpPr>
        <p:spPr>
          <a:xfrm>
            <a:off x="2584970" y="1341374"/>
            <a:ext cx="6328211" cy="4983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A Cryptocurrency Project</a:t>
            </a:r>
            <a:endParaRPr lang="en-US" sz="1600" dirty="0">
              <a:solidFill>
                <a:srgbClr val="EEA42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Lato" panose="020F0502020204030203" pitchFamily="34" charset="0"/>
            </a:endParaRPr>
          </a:p>
          <a:p>
            <a:pPr>
              <a:lnSpc>
                <a:spcPts val="20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Blockchain Technology</a:t>
            </a:r>
          </a:p>
          <a:p>
            <a:pPr lvl="0">
              <a:lnSpc>
                <a:spcPts val="20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Removes the Need for a Third-Party </a:t>
            </a:r>
            <a:r>
              <a:rPr lang="en-US" sz="1300" i="1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(Banks, Financial Institutions &amp; Credit Companies)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  <a:p>
            <a:pPr lvl="0">
              <a:lnSpc>
                <a:spcPts val="20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Giving Total Control of Money &amp; Accounts to the Individual </a:t>
            </a:r>
            <a:r>
              <a:rPr lang="en-US" sz="1300" i="1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(Address &amp; Key)</a:t>
            </a:r>
            <a:endParaRPr lang="en-US" sz="1300" i="1" dirty="0"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  <a:p>
            <a:pPr>
              <a:lnSpc>
                <a:spcPts val="2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Focused on Making Crypto a Viable Currency</a:t>
            </a:r>
          </a:p>
          <a:p>
            <a:pPr>
              <a:lnSpc>
                <a:spcPts val="20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Ease-of-Use &amp; Convenience for both Merchant and Consumer</a:t>
            </a:r>
            <a:endParaRPr lang="en-US" sz="1300" i="1" dirty="0"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  <a:p>
            <a:pPr>
              <a:lnSpc>
                <a:spcPts val="20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Constantly Developing, Testing and Improving the User Experience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  <a:p>
            <a:pPr>
              <a:lnSpc>
                <a:spcPts val="20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Knocking Down “Barriers to Entry”</a:t>
            </a:r>
            <a:endParaRPr lang="en-US" sz="1300" i="1" dirty="0"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  <a:p>
            <a:pPr>
              <a:lnSpc>
                <a:spcPts val="2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Secured &amp; Powered by a Global Community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Known as </a:t>
            </a:r>
            <a:r>
              <a:rPr lang="en-US" sz="1400" i="1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sz="1400" i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SmartHive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he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SmartCash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 community spans across</a:t>
            </a:r>
          </a:p>
          <a:p>
            <a:pPr>
              <a:lnSpc>
                <a:spcPts val="2000"/>
              </a:lnSpc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   multiple continents &amp; languages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A Decentralized Organizational &amp; Governance Model</a:t>
            </a:r>
          </a:p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	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- Project Treasury Funded via a portion of the Block Rewards</a:t>
            </a:r>
          </a:p>
          <a:p>
            <a:pPr>
              <a:lnSpc>
                <a:spcPts val="2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	- Anyone holding SMART can Submit Proposals that further development and/or adoption</a:t>
            </a:r>
          </a:p>
          <a:p>
            <a:pPr>
              <a:lnSpc>
                <a:spcPts val="2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	- Community Votes vow Treasury funds are Allocated</a:t>
            </a:r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 </a:t>
            </a:r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(1 SMART = 1 Vote)</a:t>
            </a:r>
          </a:p>
          <a:p>
            <a:pPr>
              <a:lnSpc>
                <a:spcPts val="20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Anyone Can Get Involved! Join us on Forum.SmartCash.cc or our Discord channel</a:t>
            </a:r>
            <a:endParaRPr lang="en-US" sz="1300" i="1" dirty="0"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8BC453-D255-48D9-9307-4050F21A8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" y="96995"/>
            <a:ext cx="1566672" cy="1434375"/>
          </a:xfrm>
          <a:prstGeom prst="rect">
            <a:avLst/>
          </a:prstGeom>
        </p:spPr>
      </p:pic>
      <p:pic>
        <p:nvPicPr>
          <p:cNvPr id="9" name="Picture 8" descr="SmartCash.png">
            <a:extLst>
              <a:ext uri="{FF2B5EF4-FFF2-40B4-BE49-F238E27FC236}">
                <a16:creationId xmlns:a16="http://schemas.microsoft.com/office/drawing/2014/main" id="{CDE8F877-0D98-4643-BE66-5C81E59CD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17" y="1570016"/>
            <a:ext cx="1311806" cy="22679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1308FF26-F1E3-4985-BB49-E71DBD66620F}"/>
              </a:ext>
            </a:extLst>
          </p:cNvPr>
          <p:cNvSpPr txBox="1">
            <a:spLocks/>
          </p:cNvSpPr>
          <p:nvPr/>
        </p:nvSpPr>
        <p:spPr>
          <a:xfrm>
            <a:off x="300003" y="6308508"/>
            <a:ext cx="1770474" cy="40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smartcash.cc</a:t>
            </a:r>
            <a:endParaRPr lang="en-US" sz="1900" b="1" dirty="0">
              <a:solidFill>
                <a:schemeClr val="tx1">
                  <a:lumMod val="95000"/>
                  <a:lumOff val="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8D753A-C1DA-4DAC-BE34-2A9A09F45D8D}"/>
              </a:ext>
            </a:extLst>
          </p:cNvPr>
          <p:cNvCxnSpPr/>
          <p:nvPr/>
        </p:nvCxnSpPr>
        <p:spPr>
          <a:xfrm>
            <a:off x="502894" y="6667904"/>
            <a:ext cx="136193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9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86FD40D-6F84-4305-8B08-35BA125B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"/>
            <a:ext cx="9144000" cy="6858000"/>
          </a:xfrm>
          <a:prstGeom prst="rect">
            <a:avLst/>
          </a:prstGeom>
        </p:spPr>
      </p:pic>
      <p:pic>
        <p:nvPicPr>
          <p:cNvPr id="6" name="Picture 5" descr="SmartCash_Presentation_Main_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2562"/>
            <a:ext cx="8839200" cy="66294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2441" y="2998893"/>
            <a:ext cx="1711458" cy="39012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sz="1800" b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Wallets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87810" y="1617886"/>
            <a:ext cx="1282232" cy="39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sz="1800" b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Card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688506" y="3196454"/>
            <a:ext cx="1627800" cy="39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sz="1800" b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Voting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595980" y="5811328"/>
            <a:ext cx="1644164" cy="39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sz="1800" b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Nodes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274587" y="5546439"/>
            <a:ext cx="1627800" cy="39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sz="1800" b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Hive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04395" y="5421304"/>
            <a:ext cx="1711458" cy="39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sz="1800" b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Rewards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062441" y="3278137"/>
            <a:ext cx="1711458" cy="39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smartcash.cc/wallets</a:t>
            </a:r>
            <a:endParaRPr lang="en-US" sz="1100" b="1" i="1" dirty="0">
              <a:solidFill>
                <a:srgbClr val="FCBA1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489984" y="1892890"/>
            <a:ext cx="1395302" cy="31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card.smartcash.cc</a:t>
            </a:r>
            <a:endParaRPr lang="en-US" sz="1100" b="1" i="1" dirty="0">
              <a:solidFill>
                <a:srgbClr val="FCBA1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99895" y="6079378"/>
            <a:ext cx="1772674" cy="31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smartcash.cc/smartnodes</a:t>
            </a:r>
            <a:endParaRPr lang="en-US" sz="1100" b="1" i="1" dirty="0">
              <a:solidFill>
                <a:srgbClr val="FCBA1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653732" y="3467981"/>
            <a:ext cx="1711458" cy="39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vote.smartcash.cc</a:t>
            </a:r>
            <a:endParaRPr lang="en-US" sz="1100" b="1" i="1" dirty="0">
              <a:solidFill>
                <a:srgbClr val="FCBA1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235833" y="5822507"/>
            <a:ext cx="1711458" cy="39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forum.smartcash.cc</a:t>
            </a:r>
            <a:endParaRPr lang="en-US" sz="1100" b="1" i="1" dirty="0">
              <a:solidFill>
                <a:srgbClr val="FCBA1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87898" y="5694239"/>
            <a:ext cx="2544452" cy="39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smartcash.cc/what-are-smartrewards</a:t>
            </a:r>
            <a:endParaRPr lang="en-US" sz="1100" b="1" i="1" dirty="0">
              <a:solidFill>
                <a:srgbClr val="FCBA1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2697888" y="854627"/>
            <a:ext cx="3739488" cy="40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 N I Q U E   K E Y   F E A T U R E S</a:t>
            </a:r>
            <a:endParaRPr lang="en-US" sz="20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2782777" y="873479"/>
            <a:ext cx="3556021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00" y="247089"/>
            <a:ext cx="3517900" cy="53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7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4186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Wallets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007963" y="3305474"/>
            <a:ext cx="3133296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7736" y="3436751"/>
            <a:ext cx="3993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Your dashboard to the SmartCash Network. From “full node” wallets to “lite” mobile wallets–there’s a SmartCash wallet that’s perfect for your needs.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98" y="1219799"/>
            <a:ext cx="1217103" cy="14036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421CBD-0546-48AC-BBFD-3C94E96AF66B}"/>
              </a:ext>
            </a:extLst>
          </p:cNvPr>
          <p:cNvSpPr/>
          <p:nvPr/>
        </p:nvSpPr>
        <p:spPr>
          <a:xfrm>
            <a:off x="0" y="6286499"/>
            <a:ext cx="9144000" cy="5710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AC79068-A095-4920-864C-1271405BC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6343650"/>
            <a:ext cx="419100" cy="4762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C7E45B-F552-4EDE-98ED-876500955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700" y="6462489"/>
            <a:ext cx="1447800" cy="219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F7B8F4-30C8-49AF-B7EA-62A78AE6B95A}"/>
              </a:ext>
            </a:extLst>
          </p:cNvPr>
          <p:cNvSpPr txBox="1"/>
          <p:nvPr/>
        </p:nvSpPr>
        <p:spPr>
          <a:xfrm>
            <a:off x="2038350" y="6452964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.cc</a:t>
            </a:r>
          </a:p>
        </p:txBody>
      </p:sp>
    </p:spTree>
    <p:extLst>
      <p:ext uri="{BB962C8B-B14F-4D97-AF65-F5344CB8AC3E}">
        <p14:creationId xmlns:p14="http://schemas.microsoft.com/office/powerpoint/2010/main" val="392152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SmartWallets_lin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0" y="1073407"/>
            <a:ext cx="8717940" cy="6538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53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sz="4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Wallets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07963" y="905268"/>
            <a:ext cx="3133296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457200" y="1974232"/>
            <a:ext cx="2159956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FCBA1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Full Node Wallet</a:t>
            </a:r>
            <a:endParaRPr lang="en-US" sz="1800" b="1" dirty="0">
              <a:solidFill>
                <a:srgbClr val="FCBA1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57200" y="2266052"/>
            <a:ext cx="2151602" cy="7061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600"/>
              </a:lnSpc>
              <a:spcBef>
                <a:spcPts val="0"/>
              </a:spcBef>
            </a:pP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Mac OS </a:t>
            </a:r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</a:p>
          <a:p>
            <a:pPr algn="r">
              <a:lnSpc>
                <a:spcPts val="1600"/>
              </a:lnSpc>
              <a:spcBef>
                <a:spcPts val="0"/>
              </a:spcBef>
            </a:pP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Windows </a:t>
            </a:r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</a:p>
          <a:p>
            <a:pPr algn="r">
              <a:lnSpc>
                <a:spcPts val="1600"/>
              </a:lnSpc>
              <a:spcBef>
                <a:spcPts val="0"/>
              </a:spcBef>
            </a:pP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Linux </a:t>
            </a:r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57199" y="3115611"/>
            <a:ext cx="2151601" cy="40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FCBA1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Mobile Wallet</a:t>
            </a:r>
            <a:endParaRPr lang="en-US" sz="1800" b="1" dirty="0">
              <a:solidFill>
                <a:srgbClr val="FCBA1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57201" y="3407432"/>
            <a:ext cx="2143246" cy="53242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600"/>
              </a:lnSpc>
              <a:spcBef>
                <a:spcPts val="0"/>
              </a:spcBef>
            </a:pP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IOS </a:t>
            </a:r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</a:p>
          <a:p>
            <a:pPr algn="r">
              <a:lnSpc>
                <a:spcPts val="1600"/>
              </a:lnSpc>
              <a:spcBef>
                <a:spcPts val="0"/>
              </a:spcBef>
            </a:pP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Android </a:t>
            </a:r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1" y="4655834"/>
            <a:ext cx="2151600" cy="40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FCBA1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Electrum Wallet</a:t>
            </a:r>
            <a:endParaRPr lang="en-US" sz="1800" b="1" dirty="0">
              <a:solidFill>
                <a:srgbClr val="FCBA1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57201" y="4947655"/>
            <a:ext cx="2143245" cy="6978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600"/>
              </a:lnSpc>
              <a:spcBef>
                <a:spcPts val="0"/>
              </a:spcBef>
            </a:pP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Mac OS </a:t>
            </a:r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</a:p>
          <a:p>
            <a:pPr algn="r">
              <a:lnSpc>
                <a:spcPts val="1600"/>
              </a:lnSpc>
              <a:spcBef>
                <a:spcPts val="0"/>
              </a:spcBef>
            </a:pP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Windows </a:t>
            </a:r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</a:p>
          <a:p>
            <a:pPr algn="r">
              <a:lnSpc>
                <a:spcPts val="1600"/>
              </a:lnSpc>
              <a:spcBef>
                <a:spcPts val="0"/>
              </a:spcBef>
            </a:pP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Linux </a:t>
            </a:r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1038368" y="3991129"/>
            <a:ext cx="1553224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FCBA1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Web Wallet</a:t>
            </a:r>
            <a:endParaRPr lang="en-US" sz="1800" b="1" dirty="0">
              <a:solidFill>
                <a:srgbClr val="FCBA1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036020" y="4238559"/>
            <a:ext cx="1547217" cy="4241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wallet.smartcash.cc</a:t>
            </a:r>
            <a:endParaRPr lang="en-US" sz="1200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443830" y="2927826"/>
            <a:ext cx="2151601" cy="40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FCBA1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3</a:t>
            </a:r>
            <a:r>
              <a:rPr lang="en-US" sz="1800" baseline="30000" dirty="0">
                <a:solidFill>
                  <a:srgbClr val="FCBA1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rd</a:t>
            </a:r>
            <a:r>
              <a:rPr lang="en-US" sz="1800" dirty="0">
                <a:solidFill>
                  <a:srgbClr val="FCBA1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Party Wallets</a:t>
            </a:r>
            <a:endParaRPr lang="en-US" sz="1800" b="1" dirty="0">
              <a:solidFill>
                <a:srgbClr val="FCBA1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443832" y="3219646"/>
            <a:ext cx="2168309" cy="9687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200" dirty="0" err="1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Coinomi</a:t>
            </a: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Wallet</a:t>
            </a:r>
          </a:p>
          <a:p>
            <a:pPr algn="l"/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Atomic Wallet</a:t>
            </a:r>
          </a:p>
          <a:p>
            <a:pPr algn="l"/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200" dirty="0" err="1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Pungo</a:t>
            </a: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Wallet</a:t>
            </a:r>
          </a:p>
          <a:p>
            <a:pPr algn="l"/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Edge Wallet</a:t>
            </a:r>
            <a:endParaRPr lang="en-US" sz="1200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6443832" y="4453240"/>
            <a:ext cx="2151600" cy="40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FCBA1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More Wallets</a:t>
            </a:r>
            <a:endParaRPr lang="en-US" sz="1800" b="1" dirty="0">
              <a:solidFill>
                <a:srgbClr val="FCBA1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6443833" y="4745060"/>
            <a:ext cx="2007710" cy="10291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600"/>
              </a:lnSpc>
              <a:spcBef>
                <a:spcPts val="0"/>
              </a:spcBef>
            </a:pPr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</a:t>
            </a:r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SmartCard</a:t>
            </a:r>
            <a:endParaRPr lang="en-US" sz="1200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lnSpc>
                <a:spcPts val="1600"/>
              </a:lnSpc>
              <a:spcBef>
                <a:spcPts val="0"/>
              </a:spcBef>
            </a:pPr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Paper Wallet</a:t>
            </a:r>
          </a:p>
          <a:p>
            <a:pPr algn="l">
              <a:lnSpc>
                <a:spcPts val="1600"/>
              </a:lnSpc>
              <a:spcBef>
                <a:spcPts val="0"/>
              </a:spcBef>
            </a:pPr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Brain Wallet</a:t>
            </a:r>
          </a:p>
          <a:p>
            <a:pPr algn="l">
              <a:lnSpc>
                <a:spcPts val="1600"/>
              </a:lnSpc>
              <a:spcBef>
                <a:spcPts val="0"/>
              </a:spcBef>
            </a:pPr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Mnemonic Wallet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60410" y="1036545"/>
            <a:ext cx="5741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Your dashboard to the SmartCash Network. From “full node” wallets to “lite” mobile wallets–there’s a SmartCash wallet that’s perfect for your needs.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994005" y="5716520"/>
            <a:ext cx="3147254" cy="403578"/>
            <a:chOff x="2994005" y="4673609"/>
            <a:chExt cx="3147254" cy="40357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475869" y="5033005"/>
              <a:ext cx="2189129" cy="0"/>
            </a:xfrm>
            <a:prstGeom prst="line">
              <a:avLst/>
            </a:prstGeom>
            <a:ln>
              <a:solidFill>
                <a:srgbClr val="EEA42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Subtitle 2"/>
            <p:cNvSpPr txBox="1">
              <a:spLocks/>
            </p:cNvSpPr>
            <p:nvPr/>
          </p:nvSpPr>
          <p:spPr>
            <a:xfrm>
              <a:off x="2994005" y="4673609"/>
              <a:ext cx="3147254" cy="4035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900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smartcash.cc/wallets</a:t>
              </a:r>
              <a:endParaRPr lang="en-US" sz="1900" b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pic>
        <p:nvPicPr>
          <p:cNvPr id="3" name="Picture 2" descr="SmartWallets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29" y="2634144"/>
            <a:ext cx="2101058" cy="1947455"/>
          </a:xfrm>
          <a:prstGeom prst="rect">
            <a:avLst/>
          </a:prstGeom>
        </p:spPr>
      </p:pic>
      <p:sp>
        <p:nvSpPr>
          <p:cNvPr id="36" name="Subtitle 2">
            <a:extLst>
              <a:ext uri="{FF2B5EF4-FFF2-40B4-BE49-F238E27FC236}">
                <a16:creationId xmlns:a16="http://schemas.microsoft.com/office/drawing/2014/main" id="{FE9DC7BF-FF7D-4AA1-8CD1-A3ED40FC9B2F}"/>
              </a:ext>
            </a:extLst>
          </p:cNvPr>
          <p:cNvSpPr txBox="1">
            <a:spLocks/>
          </p:cNvSpPr>
          <p:nvPr/>
        </p:nvSpPr>
        <p:spPr>
          <a:xfrm>
            <a:off x="6452185" y="1998160"/>
            <a:ext cx="2159956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FCBA1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Hardware Wallet</a:t>
            </a:r>
            <a:endParaRPr lang="en-US" sz="1800" b="1" dirty="0">
              <a:solidFill>
                <a:srgbClr val="FCBA1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C81827E2-30A2-4846-83AA-B6333A717D64}"/>
              </a:ext>
            </a:extLst>
          </p:cNvPr>
          <p:cNvSpPr txBox="1">
            <a:spLocks/>
          </p:cNvSpPr>
          <p:nvPr/>
        </p:nvSpPr>
        <p:spPr>
          <a:xfrm>
            <a:off x="6452185" y="2289980"/>
            <a:ext cx="2151602" cy="4241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 </a:t>
            </a:r>
            <a:r>
              <a:rPr lang="en-US" sz="1200" dirty="0" err="1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Trezor</a:t>
            </a:r>
            <a:endParaRPr lang="en-US" sz="12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17A2A8-9E91-4D8E-B2EC-094D98586114}"/>
              </a:ext>
            </a:extLst>
          </p:cNvPr>
          <p:cNvSpPr/>
          <p:nvPr/>
        </p:nvSpPr>
        <p:spPr>
          <a:xfrm>
            <a:off x="0" y="6286499"/>
            <a:ext cx="9144000" cy="5710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472534B7-5730-4D33-A489-3D93C9762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6343650"/>
            <a:ext cx="419100" cy="47625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EBEF7F36-A0AA-4B38-AA5E-8DF439DBB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700" y="6462489"/>
            <a:ext cx="1447800" cy="2190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03C366D-85D0-4BBA-9ADE-401BAB46A7D2}"/>
              </a:ext>
            </a:extLst>
          </p:cNvPr>
          <p:cNvSpPr txBox="1"/>
          <p:nvPr/>
        </p:nvSpPr>
        <p:spPr>
          <a:xfrm>
            <a:off x="2038350" y="6452964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.cc</a:t>
            </a:r>
          </a:p>
        </p:txBody>
      </p:sp>
    </p:spTree>
    <p:extLst>
      <p:ext uri="{BB962C8B-B14F-4D97-AF65-F5344CB8AC3E}">
        <p14:creationId xmlns:p14="http://schemas.microsoft.com/office/powerpoint/2010/main" val="300716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Cash_Presentation_bg_03.jpg">
            <a:extLst>
              <a:ext uri="{FF2B5EF4-FFF2-40B4-BE49-F238E27FC236}">
                <a16:creationId xmlns:a16="http://schemas.microsoft.com/office/drawing/2014/main" id="{61C1CBF9-1931-48E2-8B1F-46E464D30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" y="0"/>
            <a:ext cx="2273808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71843A-FD26-4840-A976-959B3020FD58}"/>
              </a:ext>
            </a:extLst>
          </p:cNvPr>
          <p:cNvSpPr/>
          <p:nvPr/>
        </p:nvSpPr>
        <p:spPr>
          <a:xfrm>
            <a:off x="0" y="6286499"/>
            <a:ext cx="2272685" cy="5710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6484C9-F49F-41D0-807F-FBA65BDC2FAA}"/>
              </a:ext>
            </a:extLst>
          </p:cNvPr>
          <p:cNvSpPr txBox="1">
            <a:spLocks/>
          </p:cNvSpPr>
          <p:nvPr/>
        </p:nvSpPr>
        <p:spPr>
          <a:xfrm>
            <a:off x="3364629" y="219473"/>
            <a:ext cx="487384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30806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Making Crypto Easier</a:t>
            </a:r>
            <a:endParaRPr lang="en-US" sz="4000" b="1" dirty="0">
              <a:solidFill>
                <a:srgbClr val="030806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CC108D-5BE8-4384-A598-A2B929250017}"/>
              </a:ext>
            </a:extLst>
          </p:cNvPr>
          <p:cNvCxnSpPr>
            <a:cxnSpLocks/>
          </p:cNvCxnSpPr>
          <p:nvPr/>
        </p:nvCxnSpPr>
        <p:spPr>
          <a:xfrm>
            <a:off x="3471165" y="1103678"/>
            <a:ext cx="4625266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564FEC-34F7-4538-A567-70BC082CCDD4}"/>
              </a:ext>
            </a:extLst>
          </p:cNvPr>
          <p:cNvSpPr txBox="1"/>
          <p:nvPr/>
        </p:nvSpPr>
        <p:spPr>
          <a:xfrm>
            <a:off x="2478433" y="1518934"/>
            <a:ext cx="6470257" cy="469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•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The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SmartCash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 team is focused on constantly developing features for the 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   various wallets that simplify &amp; enhance the usability for the ordinary individual</a:t>
            </a:r>
          </a:p>
          <a:p>
            <a:pPr>
              <a:lnSpc>
                <a:spcPts val="1800"/>
              </a:lnSpc>
            </a:pPr>
            <a:endParaRPr lang="en-US" sz="1400" dirty="0">
              <a:solidFill>
                <a:srgbClr val="EEA42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•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 most wallets, you can V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ote on Proposals, manage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SmartNodes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 and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   monitor monthly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SmartRewards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Lato" panose="020F0502020204030203" pitchFamily="34" charset="0"/>
            </a:endParaRPr>
          </a:p>
          <a:p>
            <a:pPr>
              <a:lnSpc>
                <a:spcPts val="1800"/>
              </a:lnSpc>
            </a:pPr>
            <a:endParaRPr lang="en-US" sz="1400" dirty="0">
              <a:solidFill>
                <a:srgbClr val="EEA42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•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The Web Wallet and Mobile Wallets, also known as “Lite” wallets, are at the 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   forefront of convenience and ease-of-use development</a:t>
            </a:r>
          </a:p>
          <a:p>
            <a:pPr>
              <a:lnSpc>
                <a:spcPts val="1800"/>
              </a:lnSpc>
            </a:pPr>
            <a:endParaRPr lang="en-US" sz="1400" dirty="0">
              <a:solidFill>
                <a:srgbClr val="EEA42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•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Manage, create &amp; link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SmartCards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Lato" panose="020F0502020204030203" pitchFamily="34" charset="0"/>
            </a:endParaRPr>
          </a:p>
          <a:p>
            <a:pPr>
              <a:lnSpc>
                <a:spcPts val="1800"/>
              </a:lnSpc>
            </a:pPr>
            <a:endParaRPr lang="en-US" sz="1400" dirty="0">
              <a:solidFill>
                <a:srgbClr val="EEA42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•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Send funds by Email, SMS Text and Username</a:t>
            </a:r>
            <a:endParaRPr lang="en-US" sz="1400" i="1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Lato" panose="020F0502020204030203" pitchFamily="34" charset="0"/>
            </a:endParaRPr>
          </a:p>
          <a:p>
            <a:pPr>
              <a:lnSpc>
                <a:spcPts val="1800"/>
              </a:lnSpc>
            </a:pPr>
            <a:endParaRPr lang="en-US" sz="1400" dirty="0">
              <a:solidFill>
                <a:srgbClr val="EEA42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•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Send using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InstantPay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 confirms/locks transactions in about 1 second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Lato" panose="020F0502020204030203" pitchFamily="34" charset="0"/>
            </a:endParaRPr>
          </a:p>
          <a:p>
            <a:pPr>
              <a:lnSpc>
                <a:spcPts val="1800"/>
              </a:lnSpc>
            </a:pPr>
            <a:endParaRPr lang="en-US" sz="1400" dirty="0">
              <a:solidFill>
                <a:srgbClr val="EEA42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•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Purchase SMART using US Dollars or Credit Card has been integrated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into the web wallet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>
              <a:lnSpc>
                <a:spcPts val="1800"/>
              </a:lnSpc>
            </a:pPr>
            <a:endParaRPr lang="en-US" sz="1400" dirty="0">
              <a:solidFill>
                <a:srgbClr val="EEA42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EEA42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•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SmartShift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 allows you to convert other popular cryptocurrencies into SMART,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ato" panose="020F0502020204030203" pitchFamily="34" charset="0"/>
              </a:rPr>
              <a:t>  all within the web wallet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8BC453-D255-48D9-9307-4050F21A8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" y="96995"/>
            <a:ext cx="1566672" cy="1434375"/>
          </a:xfrm>
          <a:prstGeom prst="rect">
            <a:avLst/>
          </a:prstGeom>
        </p:spPr>
      </p:pic>
      <p:pic>
        <p:nvPicPr>
          <p:cNvPr id="9" name="Picture 8" descr="SmartCash.png">
            <a:extLst>
              <a:ext uri="{FF2B5EF4-FFF2-40B4-BE49-F238E27FC236}">
                <a16:creationId xmlns:a16="http://schemas.microsoft.com/office/drawing/2014/main" id="{CDE8F877-0D98-4643-BE66-5C81E59CD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17" y="1570016"/>
            <a:ext cx="1311806" cy="22679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1308FF26-F1E3-4985-BB49-E71DBD66620F}"/>
              </a:ext>
            </a:extLst>
          </p:cNvPr>
          <p:cNvSpPr txBox="1">
            <a:spLocks/>
          </p:cNvSpPr>
          <p:nvPr/>
        </p:nvSpPr>
        <p:spPr>
          <a:xfrm>
            <a:off x="300003" y="6308508"/>
            <a:ext cx="1770474" cy="40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smartcash.cc</a:t>
            </a:r>
            <a:endParaRPr lang="en-US" sz="1900" b="1" dirty="0">
              <a:solidFill>
                <a:schemeClr val="tx1">
                  <a:lumMod val="95000"/>
                  <a:lumOff val="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8D753A-C1DA-4DAC-BE34-2A9A09F45D8D}"/>
              </a:ext>
            </a:extLst>
          </p:cNvPr>
          <p:cNvCxnSpPr/>
          <p:nvPr/>
        </p:nvCxnSpPr>
        <p:spPr>
          <a:xfrm>
            <a:off x="502894" y="6667904"/>
            <a:ext cx="136193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23DA6AA-8A02-4843-9EC0-CD2792BB2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8" y="364108"/>
            <a:ext cx="842072" cy="9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4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4186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sz="4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Hive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367248" y="3305474"/>
            <a:ext cx="2398015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72685" y="3436751"/>
            <a:ext cx="460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sz="1400" i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Incentivised</a:t>
            </a:r>
            <a:r>
              <a:rPr lang="en-US" sz="1400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&amp; Decentralized SmartCash Community.</a:t>
            </a:r>
          </a:p>
        </p:txBody>
      </p:sp>
      <p:pic>
        <p:nvPicPr>
          <p:cNvPr id="16" name="Picture 15" descr="SmartHive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849" y="1196256"/>
            <a:ext cx="1253602" cy="13883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8B77E6-49AE-4838-91D7-9A43AFEBD601}"/>
              </a:ext>
            </a:extLst>
          </p:cNvPr>
          <p:cNvSpPr/>
          <p:nvPr/>
        </p:nvSpPr>
        <p:spPr>
          <a:xfrm>
            <a:off x="0" y="6286499"/>
            <a:ext cx="9144000" cy="5710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50EB1C3-1D6F-457A-A022-FCD36FD2B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6343650"/>
            <a:ext cx="419100" cy="4762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D2C4DC8-D1AB-482A-8875-6BD2EAF6E2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700" y="6462489"/>
            <a:ext cx="1447800" cy="2190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A7AC62-48C4-4B13-A938-46CD749A7792}"/>
              </a:ext>
            </a:extLst>
          </p:cNvPr>
          <p:cNvSpPr txBox="1"/>
          <p:nvPr/>
        </p:nvSpPr>
        <p:spPr>
          <a:xfrm>
            <a:off x="2038350" y="6452964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.cc</a:t>
            </a:r>
          </a:p>
        </p:txBody>
      </p:sp>
    </p:spTree>
    <p:extLst>
      <p:ext uri="{BB962C8B-B14F-4D97-AF65-F5344CB8AC3E}">
        <p14:creationId xmlns:p14="http://schemas.microsoft.com/office/powerpoint/2010/main" val="68773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4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5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Hive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342182" y="905268"/>
            <a:ext cx="2439792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403932" y="1600203"/>
            <a:ext cx="2884982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Decentralized Community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3931" y="1980272"/>
            <a:ext cx="3027025" cy="4011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i="1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 Open &amp; Global Community that welcomes</a:t>
            </a:r>
            <a:b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newcomers &amp; encourages involvement</a:t>
            </a:r>
            <a:endParaRPr lang="en-US" sz="11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6118857" y="2575501"/>
            <a:ext cx="649950" cy="388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Outreach</a:t>
            </a: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One</a:t>
            </a:r>
            <a:endParaRPr lang="en-US" sz="900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452187" y="3525891"/>
            <a:ext cx="917323" cy="4073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Hive Teams</a:t>
            </a:r>
            <a:endParaRPr lang="en-US" sz="1200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46823" y="952985"/>
            <a:ext cx="525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Incentivised &amp; Decentralized SmartCash Community.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994005" y="5730318"/>
            <a:ext cx="3147254" cy="403578"/>
            <a:chOff x="2994005" y="4418462"/>
            <a:chExt cx="3147254" cy="403578"/>
          </a:xfrm>
        </p:grpSpPr>
        <p:sp>
          <p:nvSpPr>
            <p:cNvPr id="30" name="Subtitle 2"/>
            <p:cNvSpPr txBox="1">
              <a:spLocks/>
            </p:cNvSpPr>
            <p:nvPr/>
          </p:nvSpPr>
          <p:spPr>
            <a:xfrm>
              <a:off x="2994005" y="4418462"/>
              <a:ext cx="3147254" cy="4035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900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forum.smartcash.cc</a:t>
              </a:r>
              <a:endParaRPr lang="en-US" sz="1900" b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542713" y="4777858"/>
              <a:ext cx="2023794" cy="0"/>
            </a:xfrm>
            <a:prstGeom prst="line">
              <a:avLst/>
            </a:prstGeom>
            <a:ln>
              <a:solidFill>
                <a:srgbClr val="EEA42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ubtitle 2"/>
          <p:cNvSpPr txBox="1">
            <a:spLocks/>
          </p:cNvSpPr>
          <p:nvPr/>
        </p:nvSpPr>
        <p:spPr>
          <a:xfrm>
            <a:off x="6926670" y="2650766"/>
            <a:ext cx="885680" cy="2213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Development</a:t>
            </a:r>
            <a:endParaRPr lang="en-US" sz="900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5566507" y="3431914"/>
            <a:ext cx="885680" cy="2213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Web</a:t>
            </a:r>
            <a:endParaRPr lang="en-US" sz="900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6017702" y="4227708"/>
            <a:ext cx="885680" cy="2213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Support</a:t>
            </a:r>
            <a:endParaRPr lang="en-US" sz="900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7402932" y="3373421"/>
            <a:ext cx="885677" cy="3446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Quality</a:t>
            </a: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Assurance</a:t>
            </a:r>
            <a:endParaRPr lang="en-US" sz="900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6926673" y="4160541"/>
            <a:ext cx="885677" cy="3446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Outreach</a:t>
            </a: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Two</a:t>
            </a:r>
            <a:endParaRPr lang="en-US" sz="900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1" name="Picture 20" descr="social_ico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2" y="2540159"/>
            <a:ext cx="2667428" cy="200192"/>
          </a:xfrm>
          <a:prstGeom prst="rect">
            <a:avLst/>
          </a:prstGeom>
        </p:spPr>
      </p:pic>
      <p:sp>
        <p:nvSpPr>
          <p:cNvPr id="39" name="Subtitle 2"/>
          <p:cNvSpPr txBox="1">
            <a:spLocks/>
          </p:cNvSpPr>
          <p:nvPr/>
        </p:nvSpPr>
        <p:spPr>
          <a:xfrm>
            <a:off x="403931" y="2805477"/>
            <a:ext cx="3027025" cy="4950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i="1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•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Anyone can get involved and join the discussions</a:t>
            </a:r>
            <a:b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on the online forums and social media platforms</a:t>
            </a:r>
            <a:endParaRPr lang="en-US" sz="11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0" name="Picture 39" descr="voting_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35" y="3480597"/>
            <a:ext cx="788176" cy="479086"/>
          </a:xfrm>
          <a:prstGeom prst="rect">
            <a:avLst/>
          </a:prstGeom>
        </p:spPr>
      </p:pic>
      <p:sp>
        <p:nvSpPr>
          <p:cNvPr id="41" name="Subtitle 2"/>
          <p:cNvSpPr txBox="1">
            <a:spLocks/>
          </p:cNvSpPr>
          <p:nvPr/>
        </p:nvSpPr>
        <p:spPr>
          <a:xfrm>
            <a:off x="403932" y="3940747"/>
            <a:ext cx="3403020" cy="4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Community Governance Model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03932" y="4337528"/>
            <a:ext cx="3403020" cy="7260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5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SmartCash Community decides how the </a:t>
            </a:r>
            <a:r>
              <a:rPr lang="en-US" sz="1150" b="1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Treasury</a:t>
            </a:r>
            <a:r>
              <a:rPr lang="en-US" sz="1150" b="1" dirty="0">
                <a:solidFill>
                  <a:srgbClr val="EEA42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l"/>
            <a:r>
              <a:rPr lang="en-US" sz="115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 spent by Submitting &amp; Voting on Proposals that aim </a:t>
            </a:r>
          </a:p>
          <a:p>
            <a:pPr algn="l"/>
            <a:r>
              <a:rPr lang="en-US" sz="115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 benefit the usage &amp; adoption of SmartCash.</a:t>
            </a:r>
            <a:endParaRPr lang="en-US" sz="115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5460891" y="1604351"/>
            <a:ext cx="2884982" cy="701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9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Decentralized Organizational Model</a:t>
            </a:r>
            <a:endParaRPr lang="en-US" sz="1900" b="1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5475491" y="5098702"/>
            <a:ext cx="1350921" cy="3743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sz="1100" i="1" dirty="0">
                <a:solidFill>
                  <a:srgbClr val="FCBA1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  <a:r>
              <a:rPr lang="en-US" sz="1100" i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Block Reward Split</a:t>
            </a:r>
            <a:endParaRPr lang="en-US" sz="1100" i="1" dirty="0">
              <a:solidFill>
                <a:srgbClr val="EEA42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B43DC-B36B-4C0D-970D-6C95F803892F}"/>
              </a:ext>
            </a:extLst>
          </p:cNvPr>
          <p:cNvSpPr/>
          <p:nvPr/>
        </p:nvSpPr>
        <p:spPr>
          <a:xfrm>
            <a:off x="0" y="6286499"/>
            <a:ext cx="9144000" cy="5710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96AC5022-DD37-4FDE-9BAA-1CBD025ED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400" y="6343650"/>
            <a:ext cx="419100" cy="47625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6DE8039-C45D-4B1C-BEBA-4B6518C45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700" y="6462489"/>
            <a:ext cx="1447800" cy="21907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1D649A5-0CBA-4FA1-A1CC-595219705A54}"/>
              </a:ext>
            </a:extLst>
          </p:cNvPr>
          <p:cNvSpPr txBox="1"/>
          <p:nvPr/>
        </p:nvSpPr>
        <p:spPr>
          <a:xfrm>
            <a:off x="2038350" y="6452964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.cc</a:t>
            </a:r>
          </a:p>
        </p:txBody>
      </p:sp>
    </p:spTree>
    <p:extLst>
      <p:ext uri="{BB962C8B-B14F-4D97-AF65-F5344CB8AC3E}">
        <p14:creationId xmlns:p14="http://schemas.microsoft.com/office/powerpoint/2010/main" val="95397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33" y="1183617"/>
            <a:ext cx="1234934" cy="136772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34570" y="2418659"/>
            <a:ext cx="42748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Smart</a:t>
            </a:r>
            <a:r>
              <a:rPr lang="en-US" sz="4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Card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375603" y="3305474"/>
            <a:ext cx="2389660" cy="0"/>
          </a:xfrm>
          <a:prstGeom prst="line">
            <a:avLst/>
          </a:prstGeom>
          <a:ln>
            <a:solidFill>
              <a:srgbClr val="EEA42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4440" y="3436751"/>
            <a:ext cx="438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 in-person purchases instantly and without the need for a 3</a:t>
            </a:r>
            <a:r>
              <a:rPr lang="en-US" sz="1400" i="1" baseline="30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rd</a:t>
            </a:r>
            <a:r>
              <a:rPr lang="en-US" sz="1400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Party with this brilliantly simple card.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625C22-76C5-42A6-877D-B02A4A96DA14}"/>
              </a:ext>
            </a:extLst>
          </p:cNvPr>
          <p:cNvSpPr/>
          <p:nvPr/>
        </p:nvSpPr>
        <p:spPr>
          <a:xfrm>
            <a:off x="0" y="6286499"/>
            <a:ext cx="9144000" cy="571057"/>
          </a:xfrm>
          <a:prstGeom prst="rect">
            <a:avLst/>
          </a:prstGeom>
          <a:solidFill>
            <a:srgbClr val="EEA4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A960FCC-9E85-4C6D-8BDC-D979A00E7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6343650"/>
            <a:ext cx="419100" cy="4762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767816E-37E5-4644-B933-2531AF620F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700" y="6462489"/>
            <a:ext cx="1447800" cy="2190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CB5058-83ED-44CC-8E4E-5CF196FA3E71}"/>
              </a:ext>
            </a:extLst>
          </p:cNvPr>
          <p:cNvSpPr txBox="1"/>
          <p:nvPr/>
        </p:nvSpPr>
        <p:spPr>
          <a:xfrm>
            <a:off x="2038350" y="6452964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.cc</a:t>
            </a:r>
          </a:p>
        </p:txBody>
      </p:sp>
    </p:spTree>
    <p:extLst>
      <p:ext uri="{BB962C8B-B14F-4D97-AF65-F5344CB8AC3E}">
        <p14:creationId xmlns:p14="http://schemas.microsoft.com/office/powerpoint/2010/main" val="168854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1370</Words>
  <Application>Microsoft Office PowerPoint</Application>
  <PresentationFormat>On-screen Show (4:3)</PresentationFormat>
  <Paragraphs>254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Source Sans Pro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SmartWallets</vt:lpstr>
      <vt:lpstr>PowerPoint Presentation</vt:lpstr>
      <vt:lpstr>PowerPoint Presentation</vt:lpstr>
      <vt:lpstr>SmartHive</vt:lpstr>
      <vt:lpstr>PowerPoint Presentation</vt:lpstr>
      <vt:lpstr>PowerPoint Presentation</vt:lpstr>
      <vt:lpstr>PowerPoint Presentation</vt:lpstr>
      <vt:lpstr>SmartRewards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Creative Dimensions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Cremer</dc:creator>
  <cp:lastModifiedBy>Nathan Cremer</cp:lastModifiedBy>
  <cp:revision>182</cp:revision>
  <dcterms:created xsi:type="dcterms:W3CDTF">2018-11-30T02:08:13Z</dcterms:created>
  <dcterms:modified xsi:type="dcterms:W3CDTF">2019-03-03T21:38:40Z</dcterms:modified>
</cp:coreProperties>
</file>