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c285e5fb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c285e5fb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c285e5fb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c285e5fb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Whiteboard out some polysemes, like products, leads, inventory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c12b229c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c12b229c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c285e5fb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c285e5fb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c12b229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c12b229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c291d79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c291d79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c291d794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c291d794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c12b229c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c12b229c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c12b229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c12b229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c291d794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c291d794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c12b229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c12b229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c12b229c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c12b229c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c12b229c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c12b229c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c291d794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c291d794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c12b229c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c12b229c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c12b229c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c12b229c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c291d794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c291d794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c12b229c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c12b229c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c12b229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c12b229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c12b229c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c12b229c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c12b229c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c12b229c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c12b229c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c12b229c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c12b229c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c12b229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c12b229c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c12b229c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c12b229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c12b229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c12b229c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c12b229c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c285e5f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c285e5f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c12b229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c12b229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c285e5fb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c285e5fb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c285e5f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c285e5f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ocs.microsoft.com/en-us/dotnet/standard/microservices-architecture/microservice-ddd-cqrs-patterns/" TargetMode="External"/><Relationship Id="rId4" Type="http://schemas.openxmlformats.org/officeDocument/2006/relationships/hyperlink" Target="https://youtu.be/U6CeaA-Phqo" TargetMode="External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Driven Design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Or how I learned to stop worrying and love the client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7107650" y="4704900"/>
            <a:ext cx="2036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Ekstrom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Ubiquitous Language - What does our company do?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“In reality, I think we sell solutions, in the most generic sense possible.  We sell </a:t>
            </a:r>
            <a:r>
              <a:rPr lang="en" sz="1200">
                <a:solidFill>
                  <a:schemeClr val="accent1"/>
                </a:solidFill>
              </a:rPr>
              <a:t>ecommerce </a:t>
            </a:r>
            <a:r>
              <a:rPr lang="en" sz="1200">
                <a:solidFill>
                  <a:schemeClr val="dk1"/>
                </a:solidFill>
              </a:rPr>
              <a:t>solutions, </a:t>
            </a:r>
            <a:r>
              <a:rPr lang="en" sz="1200">
                <a:solidFill>
                  <a:schemeClr val="accent1"/>
                </a:solidFill>
              </a:rPr>
              <a:t>leads </a:t>
            </a:r>
            <a:r>
              <a:rPr lang="en" sz="1200">
                <a:solidFill>
                  <a:schemeClr val="dk1"/>
                </a:solidFill>
              </a:rPr>
              <a:t>solutions, </a:t>
            </a:r>
            <a:r>
              <a:rPr lang="en" sz="1200">
                <a:solidFill>
                  <a:schemeClr val="accent1"/>
                </a:solidFill>
              </a:rPr>
              <a:t>marketing </a:t>
            </a:r>
            <a:r>
              <a:rPr lang="en" sz="1200">
                <a:solidFill>
                  <a:schemeClr val="dk1"/>
                </a:solidFill>
              </a:rPr>
              <a:t>solutions, </a:t>
            </a:r>
            <a:r>
              <a:rPr lang="en" sz="1200">
                <a:solidFill>
                  <a:schemeClr val="accent1"/>
                </a:solidFill>
              </a:rPr>
              <a:t>POS </a:t>
            </a:r>
            <a:r>
              <a:rPr lang="en" sz="1200">
                <a:solidFill>
                  <a:schemeClr val="dk1"/>
                </a:solidFill>
              </a:rPr>
              <a:t>solutions, etc…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 the simplest terms, we sell </a:t>
            </a:r>
            <a:r>
              <a:rPr lang="en" sz="1200">
                <a:solidFill>
                  <a:schemeClr val="accent1"/>
                </a:solidFill>
              </a:rPr>
              <a:t>websites </a:t>
            </a:r>
            <a:r>
              <a:rPr lang="en" sz="1200">
                <a:solidFill>
                  <a:schemeClr val="dk1"/>
                </a:solidFill>
              </a:rPr>
              <a:t>and </a:t>
            </a:r>
            <a:r>
              <a:rPr lang="en" sz="1200">
                <a:solidFill>
                  <a:schemeClr val="accent1"/>
                </a:solidFill>
              </a:rPr>
              <a:t>data </a:t>
            </a:r>
            <a:r>
              <a:rPr lang="en" sz="1200">
                <a:solidFill>
                  <a:schemeClr val="dk1"/>
                </a:solidFill>
              </a:rPr>
              <a:t>to people and companies across the world.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biggest chunks of what we do are: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inventory listings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leads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ecommerce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DMS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Marketing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OEM/company data feeds 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3rd party data feeds/integrations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 suspect that the vast majority of the 3rd party data </a:t>
            </a:r>
            <a:r>
              <a:rPr lang="en" sz="1200">
                <a:solidFill>
                  <a:schemeClr val="accent1"/>
                </a:solidFill>
              </a:rPr>
              <a:t>feeds </a:t>
            </a:r>
            <a:r>
              <a:rPr lang="en" sz="1200">
                <a:solidFill>
                  <a:schemeClr val="dk1"/>
                </a:solidFill>
              </a:rPr>
              <a:t>and marketing </a:t>
            </a:r>
            <a:r>
              <a:rPr lang="en" sz="1200">
                <a:solidFill>
                  <a:schemeClr val="accent1"/>
                </a:solidFill>
              </a:rPr>
              <a:t>products </a:t>
            </a:r>
            <a:r>
              <a:rPr lang="en" sz="1200">
                <a:solidFill>
                  <a:schemeClr val="dk1"/>
                </a:solidFill>
              </a:rPr>
              <a:t>are simply there to drive </a:t>
            </a:r>
            <a:r>
              <a:rPr lang="en" sz="1200">
                <a:solidFill>
                  <a:schemeClr val="accent1"/>
                </a:solidFill>
              </a:rPr>
              <a:t>exposure </a:t>
            </a:r>
            <a:r>
              <a:rPr lang="en" sz="1200">
                <a:solidFill>
                  <a:schemeClr val="dk1"/>
                </a:solidFill>
              </a:rPr>
              <a:t>to </a:t>
            </a:r>
            <a:r>
              <a:rPr lang="en" sz="1200">
                <a:solidFill>
                  <a:schemeClr val="accent1"/>
                </a:solidFill>
              </a:rPr>
              <a:t>inventory</a:t>
            </a:r>
            <a:r>
              <a:rPr lang="en" sz="1200">
                <a:solidFill>
                  <a:schemeClr val="accent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in hopes of yielding higher </a:t>
            </a:r>
            <a:r>
              <a:rPr lang="en" sz="1200">
                <a:solidFill>
                  <a:schemeClr val="accent1"/>
                </a:solidFill>
              </a:rPr>
              <a:t>lead </a:t>
            </a:r>
            <a:r>
              <a:rPr lang="en" sz="1200">
                <a:solidFill>
                  <a:schemeClr val="dk1"/>
                </a:solidFill>
              </a:rPr>
              <a:t>volumes. So, with that in mind, </a:t>
            </a:r>
            <a:r>
              <a:rPr lang="en" sz="1200">
                <a:solidFill>
                  <a:schemeClr val="accent1"/>
                </a:solidFill>
              </a:rPr>
              <a:t>inventory, marketing, 3rd party feeds</a:t>
            </a:r>
            <a:r>
              <a:rPr lang="en" sz="1200">
                <a:solidFill>
                  <a:schemeClr val="dk1"/>
                </a:solidFill>
              </a:rPr>
              <a:t> are more of a means to an end.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So, we sell things … we sell </a:t>
            </a:r>
            <a:r>
              <a:rPr lang="en" sz="1200">
                <a:solidFill>
                  <a:schemeClr val="accent1"/>
                </a:solidFill>
              </a:rPr>
              <a:t>product and analytical data</a:t>
            </a:r>
            <a:r>
              <a:rPr lang="en" sz="1200">
                <a:solidFill>
                  <a:schemeClr val="dk1"/>
                </a:solidFill>
              </a:rPr>
              <a:t>. “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800"/>
              <a:t>Polysemy</a:t>
            </a:r>
            <a:r>
              <a:rPr lang="en" sz="1800"/>
              <a:t> (/pəˈlɪsɪmi/; from Greek: </a:t>
            </a:r>
            <a:r>
              <a:rPr i="1" lang="en" sz="1800"/>
              <a:t>poly-</a:t>
            </a:r>
            <a:r>
              <a:rPr lang="en" sz="1800"/>
              <a:t>, "many" and </a:t>
            </a:r>
            <a:r>
              <a:rPr i="1" lang="en" sz="1800"/>
              <a:t>sêma</a:t>
            </a:r>
            <a:r>
              <a:rPr lang="en" sz="1800"/>
              <a:t>, "sign") </a:t>
            </a:r>
            <a:endParaRPr sz="1800"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</a:t>
            </a:r>
            <a:r>
              <a:rPr lang="en" sz="1400">
                <a:solidFill>
                  <a:srgbClr val="000000"/>
                </a:solidFill>
              </a:rPr>
              <a:t>he capacity for a sign (such as a word, phrase, or symbol) to have multiple meanings (that is, multiple semes or sememes and thus multiple senses), usually related by contiguity of meaning within a semantic field.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Identified words from exercise: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businesses, dealers, eCommerce, leads, inventory management, </a:t>
            </a:r>
            <a:r>
              <a:rPr lang="en" sz="1400">
                <a:solidFill>
                  <a:schemeClr val="accent1"/>
                </a:solidFill>
              </a:rPr>
              <a:t>Powersports, Marine, RV, Medical, OEM, Tire, Wheel, industry, catalogs, website, traffic, customize, CMS, marketing, POS, data, listings, DMS, feeds, 3rd party integrations, product, exposure, SEO, analytics, product discovery, website tooling, showcase, brochure, service, site, customer, social media, advertising, sales, OEM, manufacturers, services, schematics, dealerships …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Identify polysemes in language to find the bounded contexts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42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Domains, Subdomains, and Bounded Contexts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120175"/>
            <a:ext cx="571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Domains, Subdomains, and Bounded Contexts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1152475"/>
            <a:ext cx="85206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Core </a:t>
            </a:r>
            <a:r>
              <a:rPr lang="en">
                <a:solidFill>
                  <a:srgbClr val="000000"/>
                </a:solidFill>
              </a:rPr>
              <a:t>Domain: What the organization does, and the scope it does it in.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Subdomain: Components of a core domain.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Supporting subdomain - Not core, but essential and specific to the business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Generic subdomain - Not core, but essential and not specific to the business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Bounded Context: A linguistic boundary between different domains and subdomains.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Describes the solution space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Bounded Contexts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17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bounded context is an explicit linguistic boundary using the Ubiquitous Language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Be careful not to model bounded contexts around technical boundaries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“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775" y="2791250"/>
            <a:ext cx="3568775" cy="200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/>
          <p:nvPr/>
        </p:nvSpPr>
        <p:spPr>
          <a:xfrm>
            <a:off x="311700" y="2621350"/>
            <a:ext cx="44208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If I were going to explain DDD better, the concept of the Bounded Context is much too late in [Domain Driven Design]. Most people never get to it.” - Eric Evans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Map</a:t>
            </a:r>
            <a:endParaRPr/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379" y="81250"/>
            <a:ext cx="5497750" cy="49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/>
        </p:nvSpPr>
        <p:spPr>
          <a:xfrm>
            <a:off x="420750" y="1318975"/>
            <a:ext cx="2874600" cy="15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Domino Context Map example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EA7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43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Entities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EA7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Entities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Identifiable, individual object.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Unique Identity.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Entities have behavior. Avoid the anti-pattern of the Anemic Domain Model.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Intention revealing interfaces. The actions on an entity should follow the Ubiquitous Language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Entities should always have a valid state.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205650"/>
            <a:ext cx="4719300" cy="47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69CD6"/>
                </a:solidFill>
              </a:rPr>
              <a:t>public</a:t>
            </a:r>
            <a:r>
              <a:rPr lang="en" sz="800">
                <a:solidFill>
                  <a:srgbClr val="D4D4D4"/>
                </a:solidFill>
              </a:rPr>
              <a:t> </a:t>
            </a:r>
            <a:r>
              <a:rPr lang="en" sz="800">
                <a:solidFill>
                  <a:srgbClr val="569CD6"/>
                </a:solidFill>
              </a:rPr>
              <a:t>class</a:t>
            </a:r>
            <a:r>
              <a:rPr lang="en" sz="800">
                <a:solidFill>
                  <a:srgbClr val="D4D4D4"/>
                </a:solidFill>
              </a:rPr>
              <a:t> </a:t>
            </a:r>
            <a:r>
              <a:rPr lang="en" sz="800">
                <a:solidFill>
                  <a:srgbClr val="4EC9B0"/>
                </a:solidFill>
              </a:rPr>
              <a:t>OrderItem</a:t>
            </a:r>
            <a:r>
              <a:rPr lang="en" sz="800">
                <a:solidFill>
                  <a:srgbClr val="D4D4D4"/>
                </a:solidFill>
              </a:rPr>
              <a:t> : </a:t>
            </a:r>
            <a:r>
              <a:rPr lang="en" sz="800">
                <a:solidFill>
                  <a:srgbClr val="4EC9B0"/>
                </a:solidFill>
              </a:rPr>
              <a:t>Entity</a:t>
            </a:r>
            <a:r>
              <a:rPr lang="en" sz="800">
                <a:solidFill>
                  <a:srgbClr val="D4D4D4"/>
                </a:solidFill>
              </a:rPr>
              <a:t> {</a:t>
            </a:r>
            <a:endParaRPr sz="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</a:rPr>
              <a:t>    </a:t>
            </a:r>
            <a:r>
              <a:rPr lang="en" sz="800">
                <a:solidFill>
                  <a:srgbClr val="569CD6"/>
                </a:solidFill>
              </a:rPr>
              <a:t>public</a:t>
            </a:r>
            <a:r>
              <a:rPr lang="en" sz="800">
                <a:solidFill>
                  <a:srgbClr val="D4D4D4"/>
                </a:solidFill>
              </a:rPr>
              <a:t> </a:t>
            </a:r>
            <a:r>
              <a:rPr lang="en" sz="800">
                <a:solidFill>
                  <a:srgbClr val="569CD6"/>
                </a:solidFill>
              </a:rPr>
              <a:t>decimal</a:t>
            </a:r>
            <a:r>
              <a:rPr lang="en" sz="800">
                <a:solidFill>
                  <a:srgbClr val="D4D4D4"/>
                </a:solidFill>
              </a:rPr>
              <a:t> Cost { </a:t>
            </a:r>
            <a:r>
              <a:rPr lang="en" sz="800">
                <a:solidFill>
                  <a:srgbClr val="569CD6"/>
                </a:solidFill>
              </a:rPr>
              <a:t>get</a:t>
            </a:r>
            <a:r>
              <a:rPr lang="en" sz="800">
                <a:solidFill>
                  <a:srgbClr val="D4D4D4"/>
                </a:solidFill>
              </a:rPr>
              <a:t>; }</a:t>
            </a:r>
            <a:endParaRPr sz="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</a:rPr>
              <a:t>    </a:t>
            </a:r>
            <a:r>
              <a:rPr lang="en" sz="800">
                <a:solidFill>
                  <a:srgbClr val="569CD6"/>
                </a:solidFill>
              </a:rPr>
              <a:t>public</a:t>
            </a:r>
            <a:r>
              <a:rPr lang="en" sz="800">
                <a:solidFill>
                  <a:srgbClr val="D4D4D4"/>
                </a:solidFill>
              </a:rPr>
              <a:t> </a:t>
            </a:r>
            <a:r>
              <a:rPr lang="en" sz="800">
                <a:solidFill>
                  <a:srgbClr val="569CD6"/>
                </a:solidFill>
              </a:rPr>
              <a:t>string</a:t>
            </a:r>
            <a:r>
              <a:rPr lang="en" sz="800">
                <a:solidFill>
                  <a:srgbClr val="D4D4D4"/>
                </a:solidFill>
              </a:rPr>
              <a:t> Name { </a:t>
            </a:r>
            <a:r>
              <a:rPr lang="en" sz="800">
                <a:solidFill>
                  <a:srgbClr val="569CD6"/>
                </a:solidFill>
              </a:rPr>
              <a:t>get</a:t>
            </a:r>
            <a:r>
              <a:rPr lang="en" sz="800">
                <a:solidFill>
                  <a:srgbClr val="D4D4D4"/>
                </a:solidFill>
              </a:rPr>
              <a:t>; }</a:t>
            </a:r>
            <a:endParaRPr sz="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</a:rPr>
              <a:t>    </a:t>
            </a:r>
            <a:r>
              <a:rPr lang="en" sz="800">
                <a:solidFill>
                  <a:srgbClr val="569CD6"/>
                </a:solidFill>
              </a:rPr>
              <a:t>public</a:t>
            </a:r>
            <a:r>
              <a:rPr lang="en" sz="800">
                <a:solidFill>
                  <a:srgbClr val="D4D4D4"/>
                </a:solidFill>
              </a:rPr>
              <a:t> </a:t>
            </a:r>
            <a:r>
              <a:rPr lang="en" sz="800">
                <a:solidFill>
                  <a:srgbClr val="569CD6"/>
                </a:solidFill>
              </a:rPr>
              <a:t>int</a:t>
            </a:r>
            <a:r>
              <a:rPr lang="en" sz="800">
                <a:solidFill>
                  <a:srgbClr val="D4D4D4"/>
                </a:solidFill>
              </a:rPr>
              <a:t> Quantity { </a:t>
            </a:r>
            <a:r>
              <a:rPr lang="en" sz="800">
                <a:solidFill>
                  <a:srgbClr val="569CD6"/>
                </a:solidFill>
              </a:rPr>
              <a:t>get</a:t>
            </a:r>
            <a:r>
              <a:rPr lang="en" sz="800">
                <a:solidFill>
                  <a:srgbClr val="D4D4D4"/>
                </a:solidFill>
              </a:rPr>
              <a:t>; }</a:t>
            </a:r>
            <a:endParaRPr sz="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</a:rPr>
              <a:t>    </a:t>
            </a:r>
            <a:r>
              <a:rPr lang="en" sz="800">
                <a:solidFill>
                  <a:srgbClr val="569CD6"/>
                </a:solidFill>
              </a:rPr>
              <a:t>public</a:t>
            </a:r>
            <a:r>
              <a:rPr lang="en" sz="800">
                <a:solidFill>
                  <a:srgbClr val="D4D4D4"/>
                </a:solidFill>
              </a:rPr>
              <a:t> </a:t>
            </a:r>
            <a:r>
              <a:rPr lang="en" sz="800">
                <a:solidFill>
                  <a:srgbClr val="DCDCAA"/>
                </a:solidFill>
              </a:rPr>
              <a:t>OrderItem</a:t>
            </a:r>
            <a:r>
              <a:rPr lang="en" sz="800">
                <a:solidFill>
                  <a:srgbClr val="D4D4D4"/>
                </a:solidFill>
              </a:rPr>
              <a:t>(</a:t>
            </a:r>
            <a:r>
              <a:rPr lang="en" sz="800">
                <a:solidFill>
                  <a:srgbClr val="569CD6"/>
                </a:solidFill>
              </a:rPr>
              <a:t>decimal</a:t>
            </a:r>
            <a:r>
              <a:rPr lang="en" sz="800">
                <a:solidFill>
                  <a:srgbClr val="D4D4D4"/>
                </a:solidFill>
              </a:rPr>
              <a:t> cost, </a:t>
            </a:r>
            <a:r>
              <a:rPr lang="en" sz="800">
                <a:solidFill>
                  <a:srgbClr val="569CD6"/>
                </a:solidFill>
              </a:rPr>
              <a:t>string</a:t>
            </a:r>
            <a:r>
              <a:rPr lang="en" sz="800">
                <a:solidFill>
                  <a:srgbClr val="D4D4D4"/>
                </a:solidFill>
              </a:rPr>
              <a:t> name) {</a:t>
            </a:r>
            <a:endParaRPr sz="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</a:rPr>
              <a:t>        </a:t>
            </a:r>
            <a:r>
              <a:rPr lang="en" sz="800">
                <a:solidFill>
                  <a:srgbClr val="9CDCFE"/>
                </a:solidFill>
              </a:rPr>
              <a:t>Cost</a:t>
            </a:r>
            <a:r>
              <a:rPr lang="en" sz="800">
                <a:solidFill>
                  <a:srgbClr val="D4D4D4"/>
                </a:solidFill>
              </a:rPr>
              <a:t> = </a:t>
            </a:r>
            <a:r>
              <a:rPr lang="en" sz="800">
                <a:solidFill>
                  <a:srgbClr val="9CDCFE"/>
                </a:solidFill>
              </a:rPr>
              <a:t>cost</a:t>
            </a:r>
            <a:r>
              <a:rPr lang="en" sz="800">
                <a:solidFill>
                  <a:srgbClr val="D4D4D4"/>
                </a:solidFill>
              </a:rPr>
              <a:t>;</a:t>
            </a:r>
            <a:endParaRPr sz="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</a:rPr>
              <a:t>        </a:t>
            </a:r>
            <a:r>
              <a:rPr lang="en" sz="800">
                <a:solidFill>
                  <a:srgbClr val="9CDCFE"/>
                </a:solidFill>
              </a:rPr>
              <a:t>Quantity</a:t>
            </a:r>
            <a:r>
              <a:rPr lang="en" sz="800">
                <a:solidFill>
                  <a:srgbClr val="D4D4D4"/>
                </a:solidFill>
              </a:rPr>
              <a:t> = </a:t>
            </a:r>
            <a:r>
              <a:rPr lang="en" sz="800">
                <a:solidFill>
                  <a:srgbClr val="B5CEA8"/>
                </a:solidFill>
              </a:rPr>
              <a:t>1</a:t>
            </a:r>
            <a:endParaRPr sz="800">
              <a:solidFill>
                <a:srgbClr val="B5CEA8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</a:rPr>
              <a:t>        </a:t>
            </a:r>
            <a:r>
              <a:rPr lang="en" sz="800">
                <a:solidFill>
                  <a:srgbClr val="9CDCFE"/>
                </a:solidFill>
              </a:rPr>
              <a:t>Name</a:t>
            </a:r>
            <a:r>
              <a:rPr lang="en" sz="800">
                <a:solidFill>
                  <a:srgbClr val="D4D4D4"/>
                </a:solidFill>
              </a:rPr>
              <a:t> = </a:t>
            </a:r>
            <a:r>
              <a:rPr lang="en" sz="800">
                <a:solidFill>
                  <a:srgbClr val="9CDCFE"/>
                </a:solidFill>
              </a:rPr>
              <a:t>name</a:t>
            </a:r>
            <a:r>
              <a:rPr lang="en" sz="800">
                <a:solidFill>
                  <a:srgbClr val="D4D4D4"/>
                </a:solidFill>
              </a:rPr>
              <a:t> ?? </a:t>
            </a:r>
            <a:r>
              <a:rPr lang="en" sz="800">
                <a:solidFill>
                  <a:srgbClr val="C586C0"/>
                </a:solidFill>
              </a:rPr>
              <a:t>throw</a:t>
            </a:r>
            <a:r>
              <a:rPr lang="en" sz="800">
                <a:solidFill>
                  <a:srgbClr val="D4D4D4"/>
                </a:solidFill>
              </a:rPr>
              <a:t> </a:t>
            </a:r>
            <a:r>
              <a:rPr lang="en" sz="800">
                <a:solidFill>
                  <a:srgbClr val="569CD6"/>
                </a:solidFill>
              </a:rPr>
              <a:t>new</a:t>
            </a:r>
            <a:r>
              <a:rPr lang="en" sz="800">
                <a:solidFill>
                  <a:srgbClr val="D4D4D4"/>
                </a:solidFill>
              </a:rPr>
              <a:t> </a:t>
            </a:r>
            <a:r>
              <a:rPr lang="en" sz="800">
                <a:solidFill>
                  <a:srgbClr val="4EC9B0"/>
                </a:solidFill>
              </a:rPr>
              <a:t>ArgumentNullException</a:t>
            </a:r>
            <a:r>
              <a:rPr lang="en" sz="800">
                <a:solidFill>
                  <a:srgbClr val="D4D4D4"/>
                </a:solidFill>
              </a:rPr>
              <a:t>(</a:t>
            </a:r>
            <a:r>
              <a:rPr lang="en" sz="800">
                <a:solidFill>
                  <a:srgbClr val="569CD6"/>
                </a:solidFill>
              </a:rPr>
              <a:t>nameof</a:t>
            </a:r>
            <a:r>
              <a:rPr lang="en" sz="800">
                <a:solidFill>
                  <a:srgbClr val="D4D4D4"/>
                </a:solidFill>
              </a:rPr>
              <a:t>(</a:t>
            </a:r>
            <a:r>
              <a:rPr lang="en" sz="800">
                <a:solidFill>
                  <a:srgbClr val="9CDCFE"/>
                </a:solidFill>
              </a:rPr>
              <a:t>name</a:t>
            </a:r>
            <a:r>
              <a:rPr lang="en" sz="800">
                <a:solidFill>
                  <a:srgbClr val="D4D4D4"/>
                </a:solidFill>
              </a:rPr>
              <a:t>));</a:t>
            </a:r>
            <a:endParaRPr sz="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</a:rPr>
              <a:t>    }</a:t>
            </a:r>
            <a:endParaRPr sz="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</a:rPr>
              <a:t>    </a:t>
            </a:r>
            <a:r>
              <a:rPr lang="en" sz="800">
                <a:solidFill>
                  <a:srgbClr val="569CD6"/>
                </a:solidFill>
              </a:rPr>
              <a:t>public</a:t>
            </a:r>
            <a:r>
              <a:rPr lang="en" sz="800">
                <a:solidFill>
                  <a:srgbClr val="D4D4D4"/>
                </a:solidFill>
              </a:rPr>
              <a:t> </a:t>
            </a:r>
            <a:r>
              <a:rPr lang="en" sz="800">
                <a:solidFill>
                  <a:srgbClr val="569CD6"/>
                </a:solidFill>
              </a:rPr>
              <a:t>void</a:t>
            </a:r>
            <a:r>
              <a:rPr lang="en" sz="800">
                <a:solidFill>
                  <a:srgbClr val="D4D4D4"/>
                </a:solidFill>
              </a:rPr>
              <a:t> </a:t>
            </a:r>
            <a:r>
              <a:rPr lang="en" sz="800">
                <a:solidFill>
                  <a:srgbClr val="DCDCAA"/>
                </a:solidFill>
              </a:rPr>
              <a:t>GetCurrentPrice</a:t>
            </a:r>
            <a:r>
              <a:rPr lang="en" sz="800">
                <a:solidFill>
                  <a:srgbClr val="D4D4D4"/>
                </a:solidFill>
              </a:rPr>
              <a:t>() {</a:t>
            </a:r>
            <a:endParaRPr sz="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</a:rPr>
              <a:t>        </a:t>
            </a:r>
            <a:r>
              <a:rPr lang="en" sz="800">
                <a:solidFill>
                  <a:srgbClr val="608B4E"/>
                </a:solidFill>
              </a:rPr>
              <a:t>// calculate price</a:t>
            </a:r>
            <a:endParaRPr sz="800">
              <a:solidFill>
                <a:srgbClr val="608B4E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</a:rPr>
              <a:t>    }</a:t>
            </a:r>
            <a:endParaRPr sz="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</a:rPr>
              <a:t>    </a:t>
            </a:r>
            <a:r>
              <a:rPr lang="en" sz="800">
                <a:solidFill>
                  <a:srgbClr val="569CD6"/>
                </a:solidFill>
              </a:rPr>
              <a:t>public</a:t>
            </a:r>
            <a:r>
              <a:rPr lang="en" sz="800">
                <a:solidFill>
                  <a:srgbClr val="D4D4D4"/>
                </a:solidFill>
              </a:rPr>
              <a:t> </a:t>
            </a:r>
            <a:r>
              <a:rPr lang="en" sz="800">
                <a:solidFill>
                  <a:srgbClr val="569CD6"/>
                </a:solidFill>
              </a:rPr>
              <a:t>void</a:t>
            </a:r>
            <a:r>
              <a:rPr lang="en" sz="800">
                <a:solidFill>
                  <a:srgbClr val="D4D4D4"/>
                </a:solidFill>
              </a:rPr>
              <a:t> </a:t>
            </a:r>
            <a:r>
              <a:rPr lang="en" sz="800">
                <a:solidFill>
                  <a:srgbClr val="DCDCAA"/>
                </a:solidFill>
              </a:rPr>
              <a:t>SetDiscount</a:t>
            </a:r>
            <a:r>
              <a:rPr lang="en" sz="800">
                <a:solidFill>
                  <a:srgbClr val="D4D4D4"/>
                </a:solidFill>
              </a:rPr>
              <a:t>() {</a:t>
            </a:r>
            <a:endParaRPr sz="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</a:rPr>
              <a:t>        </a:t>
            </a:r>
            <a:r>
              <a:rPr lang="en" sz="800">
                <a:solidFill>
                  <a:srgbClr val="608B4E"/>
                </a:solidFill>
              </a:rPr>
              <a:t>// set discount value</a:t>
            </a:r>
            <a:endParaRPr sz="800">
              <a:solidFill>
                <a:srgbClr val="608B4E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</a:rPr>
              <a:t>    }</a:t>
            </a:r>
            <a:endParaRPr sz="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</a:rPr>
              <a:t>    </a:t>
            </a:r>
            <a:r>
              <a:rPr lang="en" sz="800">
                <a:solidFill>
                  <a:srgbClr val="569CD6"/>
                </a:solidFill>
              </a:rPr>
              <a:t>public</a:t>
            </a:r>
            <a:r>
              <a:rPr lang="en" sz="800">
                <a:solidFill>
                  <a:srgbClr val="D4D4D4"/>
                </a:solidFill>
              </a:rPr>
              <a:t> </a:t>
            </a:r>
            <a:r>
              <a:rPr lang="en" sz="800">
                <a:solidFill>
                  <a:srgbClr val="569CD6"/>
                </a:solidFill>
              </a:rPr>
              <a:t>void</a:t>
            </a:r>
            <a:r>
              <a:rPr lang="en" sz="800">
                <a:solidFill>
                  <a:srgbClr val="D4D4D4"/>
                </a:solidFill>
              </a:rPr>
              <a:t> </a:t>
            </a:r>
            <a:r>
              <a:rPr lang="en" sz="800">
                <a:solidFill>
                  <a:srgbClr val="DCDCAA"/>
                </a:solidFill>
              </a:rPr>
              <a:t>AddQuantity</a:t>
            </a:r>
            <a:r>
              <a:rPr lang="en" sz="800">
                <a:solidFill>
                  <a:srgbClr val="D4D4D4"/>
                </a:solidFill>
              </a:rPr>
              <a:t>(</a:t>
            </a:r>
            <a:r>
              <a:rPr lang="en" sz="800">
                <a:solidFill>
                  <a:srgbClr val="569CD6"/>
                </a:solidFill>
              </a:rPr>
              <a:t>int</a:t>
            </a:r>
            <a:r>
              <a:rPr lang="en" sz="800">
                <a:solidFill>
                  <a:srgbClr val="D4D4D4"/>
                </a:solidFill>
              </a:rPr>
              <a:t> quantity) {</a:t>
            </a:r>
            <a:endParaRPr sz="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</a:rPr>
              <a:t>        </a:t>
            </a:r>
            <a:r>
              <a:rPr lang="en" sz="800">
                <a:solidFill>
                  <a:srgbClr val="C586C0"/>
                </a:solidFill>
              </a:rPr>
              <a:t>if</a:t>
            </a:r>
            <a:r>
              <a:rPr lang="en" sz="800">
                <a:solidFill>
                  <a:srgbClr val="D4D4D4"/>
                </a:solidFill>
              </a:rPr>
              <a:t> (</a:t>
            </a:r>
            <a:r>
              <a:rPr lang="en" sz="800">
                <a:solidFill>
                  <a:srgbClr val="9CDCFE"/>
                </a:solidFill>
              </a:rPr>
              <a:t>quantity</a:t>
            </a:r>
            <a:r>
              <a:rPr lang="en" sz="800">
                <a:solidFill>
                  <a:srgbClr val="D4D4D4"/>
                </a:solidFill>
              </a:rPr>
              <a:t> &lt; </a:t>
            </a:r>
            <a:r>
              <a:rPr lang="en" sz="800">
                <a:solidFill>
                  <a:srgbClr val="B5CEA8"/>
                </a:solidFill>
              </a:rPr>
              <a:t>0</a:t>
            </a:r>
            <a:r>
              <a:rPr lang="en" sz="800">
                <a:solidFill>
                  <a:srgbClr val="D4D4D4"/>
                </a:solidFill>
              </a:rPr>
              <a:t>) {</a:t>
            </a:r>
            <a:endParaRPr sz="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</a:rPr>
              <a:t>            </a:t>
            </a:r>
            <a:r>
              <a:rPr lang="en" sz="800">
                <a:solidFill>
                  <a:srgbClr val="C586C0"/>
                </a:solidFill>
              </a:rPr>
              <a:t>throw</a:t>
            </a:r>
            <a:r>
              <a:rPr lang="en" sz="800">
                <a:solidFill>
                  <a:srgbClr val="D4D4D4"/>
                </a:solidFill>
              </a:rPr>
              <a:t> </a:t>
            </a:r>
            <a:r>
              <a:rPr lang="en" sz="800">
                <a:solidFill>
                  <a:srgbClr val="569CD6"/>
                </a:solidFill>
              </a:rPr>
              <a:t>new</a:t>
            </a:r>
            <a:r>
              <a:rPr lang="en" sz="800">
                <a:solidFill>
                  <a:srgbClr val="D4D4D4"/>
                </a:solidFill>
              </a:rPr>
              <a:t> </a:t>
            </a:r>
            <a:r>
              <a:rPr lang="en" sz="800">
                <a:solidFill>
                  <a:srgbClr val="4EC9B0"/>
                </a:solidFill>
              </a:rPr>
              <a:t>ArgumentException</a:t>
            </a:r>
            <a:r>
              <a:rPr lang="en" sz="800">
                <a:solidFill>
                  <a:srgbClr val="D4D4D4"/>
                </a:solidFill>
              </a:rPr>
              <a:t>(</a:t>
            </a:r>
            <a:r>
              <a:rPr lang="en" sz="800">
                <a:solidFill>
                  <a:srgbClr val="CE9178"/>
                </a:solidFill>
              </a:rPr>
              <a:t>$"{</a:t>
            </a:r>
            <a:r>
              <a:rPr lang="en" sz="800">
                <a:solidFill>
                  <a:srgbClr val="569CD6"/>
                </a:solidFill>
              </a:rPr>
              <a:t>nameof</a:t>
            </a:r>
            <a:r>
              <a:rPr lang="en" sz="800">
                <a:solidFill>
                  <a:srgbClr val="CE9178"/>
                </a:solidFill>
              </a:rPr>
              <a:t>(</a:t>
            </a:r>
            <a:r>
              <a:rPr lang="en" sz="800">
                <a:solidFill>
                  <a:srgbClr val="9CDCFE"/>
                </a:solidFill>
              </a:rPr>
              <a:t>quantity</a:t>
            </a:r>
            <a:r>
              <a:rPr lang="en" sz="800">
                <a:solidFill>
                  <a:srgbClr val="CE9178"/>
                </a:solidFill>
              </a:rPr>
              <a:t>)} must be greater than 0."</a:t>
            </a:r>
            <a:r>
              <a:rPr lang="en" sz="800">
                <a:solidFill>
                  <a:srgbClr val="D4D4D4"/>
                </a:solidFill>
              </a:rPr>
              <a:t>)</a:t>
            </a:r>
            <a:endParaRPr sz="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</a:rPr>
              <a:t>        }</a:t>
            </a:r>
            <a:endParaRPr sz="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</a:rPr>
              <a:t>        </a:t>
            </a:r>
            <a:r>
              <a:rPr lang="en" sz="800">
                <a:solidFill>
                  <a:srgbClr val="9CDCFE"/>
                </a:solidFill>
              </a:rPr>
              <a:t>Quantity</a:t>
            </a:r>
            <a:r>
              <a:rPr lang="en" sz="800">
                <a:solidFill>
                  <a:srgbClr val="D4D4D4"/>
                </a:solidFill>
              </a:rPr>
              <a:t> += </a:t>
            </a:r>
            <a:r>
              <a:rPr lang="en" sz="800">
                <a:solidFill>
                  <a:srgbClr val="9CDCFE"/>
                </a:solidFill>
              </a:rPr>
              <a:t>quantity</a:t>
            </a:r>
            <a:r>
              <a:rPr lang="en" sz="800">
                <a:solidFill>
                  <a:srgbClr val="D4D4D4"/>
                </a:solidFill>
              </a:rPr>
              <a:t>;</a:t>
            </a:r>
            <a:endParaRPr sz="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</a:rPr>
              <a:t>    }</a:t>
            </a:r>
            <a:endParaRPr sz="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</a:rPr>
              <a:t>    </a:t>
            </a:r>
            <a:r>
              <a:rPr lang="en" sz="800">
                <a:solidFill>
                  <a:srgbClr val="608B4E"/>
                </a:solidFill>
              </a:rPr>
              <a:t>// Other domain operations</a:t>
            </a:r>
            <a:endParaRPr sz="800">
              <a:solidFill>
                <a:srgbClr val="608B4E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</a:rPr>
              <a:t>}</a:t>
            </a:r>
            <a:endParaRPr sz="8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2" name="Google Shape;162;p31"/>
          <p:cNvSpPr txBox="1"/>
          <p:nvPr/>
        </p:nvSpPr>
        <p:spPr>
          <a:xfrm>
            <a:off x="5031000" y="205650"/>
            <a:ext cx="34446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569CD6"/>
                </a:solidFill>
              </a:rPr>
              <a:t>public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569CD6"/>
                </a:solidFill>
              </a:rPr>
              <a:t>abstract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569CD6"/>
                </a:solidFill>
              </a:rPr>
              <a:t>class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4EC9B0"/>
                </a:solidFill>
              </a:rPr>
              <a:t>Entity</a:t>
            </a:r>
            <a:r>
              <a:rPr lang="en" sz="900">
                <a:solidFill>
                  <a:srgbClr val="D4D4D4"/>
                </a:solidFill>
              </a:rPr>
              <a:t> {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</a:t>
            </a:r>
            <a:r>
              <a:rPr lang="en" sz="900">
                <a:solidFill>
                  <a:srgbClr val="569CD6"/>
                </a:solidFill>
              </a:rPr>
              <a:t>public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4EC9B0"/>
                </a:solidFill>
              </a:rPr>
              <a:t>Guid</a:t>
            </a:r>
            <a:r>
              <a:rPr lang="en" sz="900">
                <a:solidFill>
                  <a:srgbClr val="D4D4D4"/>
                </a:solidFill>
              </a:rPr>
              <a:t> Id { </a:t>
            </a:r>
            <a:r>
              <a:rPr lang="en" sz="900">
                <a:solidFill>
                  <a:srgbClr val="569CD6"/>
                </a:solidFill>
              </a:rPr>
              <a:t>get</a:t>
            </a:r>
            <a:r>
              <a:rPr lang="en" sz="900">
                <a:solidFill>
                  <a:srgbClr val="D4D4D4"/>
                </a:solidFill>
              </a:rPr>
              <a:t>; }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</a:t>
            </a:r>
            <a:r>
              <a:rPr lang="en" sz="900">
                <a:solidFill>
                  <a:srgbClr val="569CD6"/>
                </a:solidFill>
              </a:rPr>
              <a:t>public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DCDCAA"/>
                </a:solidFill>
              </a:rPr>
              <a:t>Entity</a:t>
            </a:r>
            <a:r>
              <a:rPr lang="en" sz="900">
                <a:solidFill>
                  <a:srgbClr val="D4D4D4"/>
                </a:solidFill>
              </a:rPr>
              <a:t>(</a:t>
            </a:r>
            <a:r>
              <a:rPr lang="en" sz="900">
                <a:solidFill>
                  <a:srgbClr val="4EC9B0"/>
                </a:solidFill>
              </a:rPr>
              <a:t>Guid</a:t>
            </a:r>
            <a:r>
              <a:rPr lang="en" sz="900">
                <a:solidFill>
                  <a:srgbClr val="D4D4D4"/>
                </a:solidFill>
              </a:rPr>
              <a:t> id) {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    </a:t>
            </a:r>
            <a:r>
              <a:rPr lang="en" sz="900">
                <a:solidFill>
                  <a:srgbClr val="9CDCFE"/>
                </a:solidFill>
              </a:rPr>
              <a:t>Id</a:t>
            </a:r>
            <a:r>
              <a:rPr lang="en" sz="900">
                <a:solidFill>
                  <a:srgbClr val="D4D4D4"/>
                </a:solidFill>
              </a:rPr>
              <a:t> = </a:t>
            </a:r>
            <a:r>
              <a:rPr lang="en" sz="900">
                <a:solidFill>
                  <a:srgbClr val="9CDCFE"/>
                </a:solidFill>
              </a:rPr>
              <a:t>id</a:t>
            </a:r>
            <a:r>
              <a:rPr lang="en" sz="900">
                <a:solidFill>
                  <a:srgbClr val="D4D4D4"/>
                </a:solidFill>
              </a:rPr>
              <a:t>;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}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}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/>
        </p:nvSpPr>
        <p:spPr>
          <a:xfrm>
            <a:off x="5475300" y="3179175"/>
            <a:ext cx="2556000" cy="13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Entities</a:t>
            </a:r>
            <a:endParaRPr sz="2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DDD?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Ubiquitous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Domains, Subdomains, and Bounded Contexts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Aggregates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Case Study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Sources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43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Objects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Objects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Immutable, replaceable, and comparable, representations of data.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Value objects have no identity; they are identified by the values they represent or contain.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Building blocks.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Use Value Objects instead of Entities whenever possible.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5128000" y="3009725"/>
            <a:ext cx="3008700" cy="15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Value Objects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92100"/>
            <a:ext cx="3902100" cy="49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69CD6"/>
                </a:solidFill>
              </a:rPr>
              <a:t>public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569CD6"/>
                </a:solidFill>
              </a:rPr>
              <a:t>class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4EC9B0"/>
                </a:solidFill>
              </a:rPr>
              <a:t>Address</a:t>
            </a:r>
            <a:r>
              <a:rPr lang="en" sz="900">
                <a:solidFill>
                  <a:srgbClr val="D4D4D4"/>
                </a:solidFill>
              </a:rPr>
              <a:t> : </a:t>
            </a:r>
            <a:r>
              <a:rPr lang="en" sz="900">
                <a:solidFill>
                  <a:srgbClr val="4EC9B0"/>
                </a:solidFill>
              </a:rPr>
              <a:t>ValueObject</a:t>
            </a:r>
            <a:r>
              <a:rPr lang="en" sz="900">
                <a:solidFill>
                  <a:srgbClr val="D4D4D4"/>
                </a:solidFill>
              </a:rPr>
              <a:t> {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</a:t>
            </a:r>
            <a:r>
              <a:rPr lang="en" sz="900">
                <a:solidFill>
                  <a:srgbClr val="569CD6"/>
                </a:solidFill>
              </a:rPr>
              <a:t>public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4EC9B0"/>
                </a:solidFill>
              </a:rPr>
              <a:t>String</a:t>
            </a:r>
            <a:r>
              <a:rPr lang="en" sz="900">
                <a:solidFill>
                  <a:srgbClr val="D4D4D4"/>
                </a:solidFill>
              </a:rPr>
              <a:t> Street { </a:t>
            </a:r>
            <a:r>
              <a:rPr lang="en" sz="900">
                <a:solidFill>
                  <a:srgbClr val="569CD6"/>
                </a:solidFill>
              </a:rPr>
              <a:t>get</a:t>
            </a:r>
            <a:r>
              <a:rPr lang="en" sz="900">
                <a:solidFill>
                  <a:srgbClr val="D4D4D4"/>
                </a:solidFill>
              </a:rPr>
              <a:t>; }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</a:t>
            </a:r>
            <a:r>
              <a:rPr lang="en" sz="900">
                <a:solidFill>
                  <a:srgbClr val="569CD6"/>
                </a:solidFill>
              </a:rPr>
              <a:t>public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4EC9B0"/>
                </a:solidFill>
              </a:rPr>
              <a:t>String</a:t>
            </a:r>
            <a:r>
              <a:rPr lang="en" sz="900">
                <a:solidFill>
                  <a:srgbClr val="D4D4D4"/>
                </a:solidFill>
              </a:rPr>
              <a:t> City { </a:t>
            </a:r>
            <a:r>
              <a:rPr lang="en" sz="900">
                <a:solidFill>
                  <a:srgbClr val="569CD6"/>
                </a:solidFill>
              </a:rPr>
              <a:t>get</a:t>
            </a:r>
            <a:r>
              <a:rPr lang="en" sz="900">
                <a:solidFill>
                  <a:srgbClr val="D4D4D4"/>
                </a:solidFill>
              </a:rPr>
              <a:t>; }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</a:t>
            </a:r>
            <a:r>
              <a:rPr lang="en" sz="900">
                <a:solidFill>
                  <a:srgbClr val="569CD6"/>
                </a:solidFill>
              </a:rPr>
              <a:t>public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4EC9B0"/>
                </a:solidFill>
              </a:rPr>
              <a:t>String</a:t>
            </a:r>
            <a:r>
              <a:rPr lang="en" sz="900">
                <a:solidFill>
                  <a:srgbClr val="D4D4D4"/>
                </a:solidFill>
              </a:rPr>
              <a:t> State { </a:t>
            </a:r>
            <a:r>
              <a:rPr lang="en" sz="900">
                <a:solidFill>
                  <a:srgbClr val="569CD6"/>
                </a:solidFill>
              </a:rPr>
              <a:t>get</a:t>
            </a:r>
            <a:r>
              <a:rPr lang="en" sz="900">
                <a:solidFill>
                  <a:srgbClr val="D4D4D4"/>
                </a:solidFill>
              </a:rPr>
              <a:t>; }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</a:t>
            </a:r>
            <a:r>
              <a:rPr lang="en" sz="900">
                <a:solidFill>
                  <a:srgbClr val="569CD6"/>
                </a:solidFill>
              </a:rPr>
              <a:t>public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4EC9B0"/>
                </a:solidFill>
              </a:rPr>
              <a:t>String</a:t>
            </a:r>
            <a:r>
              <a:rPr lang="en" sz="900">
                <a:solidFill>
                  <a:srgbClr val="D4D4D4"/>
                </a:solidFill>
              </a:rPr>
              <a:t> Country { </a:t>
            </a:r>
            <a:r>
              <a:rPr lang="en" sz="900">
                <a:solidFill>
                  <a:srgbClr val="569CD6"/>
                </a:solidFill>
              </a:rPr>
              <a:t>get</a:t>
            </a:r>
            <a:r>
              <a:rPr lang="en" sz="900">
                <a:solidFill>
                  <a:srgbClr val="D4D4D4"/>
                </a:solidFill>
              </a:rPr>
              <a:t>; }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</a:t>
            </a:r>
            <a:r>
              <a:rPr lang="en" sz="900">
                <a:solidFill>
                  <a:srgbClr val="569CD6"/>
                </a:solidFill>
              </a:rPr>
              <a:t>public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4EC9B0"/>
                </a:solidFill>
              </a:rPr>
              <a:t>String</a:t>
            </a:r>
            <a:r>
              <a:rPr lang="en" sz="900">
                <a:solidFill>
                  <a:srgbClr val="D4D4D4"/>
                </a:solidFill>
              </a:rPr>
              <a:t> ZipCode { </a:t>
            </a:r>
            <a:r>
              <a:rPr lang="en" sz="900">
                <a:solidFill>
                  <a:srgbClr val="569CD6"/>
                </a:solidFill>
              </a:rPr>
              <a:t>get</a:t>
            </a:r>
            <a:r>
              <a:rPr lang="en" sz="900">
                <a:solidFill>
                  <a:srgbClr val="D4D4D4"/>
                </a:solidFill>
              </a:rPr>
              <a:t>; }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</a:t>
            </a:r>
            <a:r>
              <a:rPr lang="en" sz="900">
                <a:solidFill>
                  <a:srgbClr val="569CD6"/>
                </a:solidFill>
              </a:rPr>
              <a:t>public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DCDCAA"/>
                </a:solidFill>
              </a:rPr>
              <a:t>Address</a:t>
            </a:r>
            <a:r>
              <a:rPr lang="en" sz="900">
                <a:solidFill>
                  <a:srgbClr val="D4D4D4"/>
                </a:solidFill>
              </a:rPr>
              <a:t>(</a:t>
            </a:r>
            <a:r>
              <a:rPr lang="en" sz="900">
                <a:solidFill>
                  <a:srgbClr val="569CD6"/>
                </a:solidFill>
              </a:rPr>
              <a:t>string</a:t>
            </a:r>
            <a:r>
              <a:rPr lang="en" sz="900">
                <a:solidFill>
                  <a:srgbClr val="D4D4D4"/>
                </a:solidFill>
              </a:rPr>
              <a:t> street, </a:t>
            </a:r>
            <a:r>
              <a:rPr lang="en" sz="900">
                <a:solidFill>
                  <a:srgbClr val="569CD6"/>
                </a:solidFill>
              </a:rPr>
              <a:t>string</a:t>
            </a:r>
            <a:r>
              <a:rPr lang="en" sz="900">
                <a:solidFill>
                  <a:srgbClr val="D4D4D4"/>
                </a:solidFill>
              </a:rPr>
              <a:t> city, </a:t>
            </a:r>
            <a:r>
              <a:rPr lang="en" sz="900">
                <a:solidFill>
                  <a:srgbClr val="569CD6"/>
                </a:solidFill>
              </a:rPr>
              <a:t>string</a:t>
            </a:r>
            <a:r>
              <a:rPr lang="en" sz="900">
                <a:solidFill>
                  <a:srgbClr val="D4D4D4"/>
                </a:solidFill>
              </a:rPr>
              <a:t> state, </a:t>
            </a:r>
            <a:r>
              <a:rPr lang="en" sz="900">
                <a:solidFill>
                  <a:srgbClr val="569CD6"/>
                </a:solidFill>
              </a:rPr>
              <a:t>string</a:t>
            </a:r>
            <a:r>
              <a:rPr lang="en" sz="900">
                <a:solidFill>
                  <a:srgbClr val="D4D4D4"/>
                </a:solidFill>
              </a:rPr>
              <a:t> country, </a:t>
            </a:r>
            <a:r>
              <a:rPr lang="en" sz="900">
                <a:solidFill>
                  <a:srgbClr val="569CD6"/>
                </a:solidFill>
              </a:rPr>
              <a:t>string</a:t>
            </a:r>
            <a:r>
              <a:rPr lang="en" sz="900">
                <a:solidFill>
                  <a:srgbClr val="D4D4D4"/>
                </a:solidFill>
              </a:rPr>
              <a:t> zipcode)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{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   </a:t>
            </a:r>
            <a:r>
              <a:rPr lang="en" sz="900">
                <a:solidFill>
                  <a:srgbClr val="9CDCFE"/>
                </a:solidFill>
              </a:rPr>
              <a:t>Street</a:t>
            </a:r>
            <a:r>
              <a:rPr lang="en" sz="900">
                <a:solidFill>
                  <a:srgbClr val="D4D4D4"/>
                </a:solidFill>
              </a:rPr>
              <a:t> = </a:t>
            </a:r>
            <a:r>
              <a:rPr lang="en" sz="900">
                <a:solidFill>
                  <a:srgbClr val="9CDCFE"/>
                </a:solidFill>
              </a:rPr>
              <a:t>street</a:t>
            </a:r>
            <a:r>
              <a:rPr lang="en" sz="900">
                <a:solidFill>
                  <a:srgbClr val="D4D4D4"/>
                </a:solidFill>
              </a:rPr>
              <a:t>;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   </a:t>
            </a:r>
            <a:r>
              <a:rPr lang="en" sz="900">
                <a:solidFill>
                  <a:srgbClr val="9CDCFE"/>
                </a:solidFill>
              </a:rPr>
              <a:t>City</a:t>
            </a:r>
            <a:r>
              <a:rPr lang="en" sz="900">
                <a:solidFill>
                  <a:srgbClr val="D4D4D4"/>
                </a:solidFill>
              </a:rPr>
              <a:t> = </a:t>
            </a:r>
            <a:r>
              <a:rPr lang="en" sz="900">
                <a:solidFill>
                  <a:srgbClr val="9CDCFE"/>
                </a:solidFill>
              </a:rPr>
              <a:t>city</a:t>
            </a:r>
            <a:r>
              <a:rPr lang="en" sz="900">
                <a:solidFill>
                  <a:srgbClr val="D4D4D4"/>
                </a:solidFill>
              </a:rPr>
              <a:t>;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   </a:t>
            </a:r>
            <a:r>
              <a:rPr lang="en" sz="900">
                <a:solidFill>
                  <a:srgbClr val="9CDCFE"/>
                </a:solidFill>
              </a:rPr>
              <a:t>State</a:t>
            </a:r>
            <a:r>
              <a:rPr lang="en" sz="900">
                <a:solidFill>
                  <a:srgbClr val="D4D4D4"/>
                </a:solidFill>
              </a:rPr>
              <a:t> = </a:t>
            </a:r>
            <a:r>
              <a:rPr lang="en" sz="900">
                <a:solidFill>
                  <a:srgbClr val="9CDCFE"/>
                </a:solidFill>
              </a:rPr>
              <a:t>state</a:t>
            </a:r>
            <a:r>
              <a:rPr lang="en" sz="900">
                <a:solidFill>
                  <a:srgbClr val="D4D4D4"/>
                </a:solidFill>
              </a:rPr>
              <a:t>;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   </a:t>
            </a:r>
            <a:r>
              <a:rPr lang="en" sz="900">
                <a:solidFill>
                  <a:srgbClr val="9CDCFE"/>
                </a:solidFill>
              </a:rPr>
              <a:t>Country</a:t>
            </a:r>
            <a:r>
              <a:rPr lang="en" sz="900">
                <a:solidFill>
                  <a:srgbClr val="D4D4D4"/>
                </a:solidFill>
              </a:rPr>
              <a:t> = </a:t>
            </a:r>
            <a:r>
              <a:rPr lang="en" sz="900">
                <a:solidFill>
                  <a:srgbClr val="9CDCFE"/>
                </a:solidFill>
              </a:rPr>
              <a:t>country</a:t>
            </a:r>
            <a:r>
              <a:rPr lang="en" sz="900">
                <a:solidFill>
                  <a:srgbClr val="D4D4D4"/>
                </a:solidFill>
              </a:rPr>
              <a:t>;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   </a:t>
            </a:r>
            <a:r>
              <a:rPr lang="en" sz="900">
                <a:solidFill>
                  <a:srgbClr val="9CDCFE"/>
                </a:solidFill>
              </a:rPr>
              <a:t>ZipCode</a:t>
            </a:r>
            <a:r>
              <a:rPr lang="en" sz="900">
                <a:solidFill>
                  <a:srgbClr val="D4D4D4"/>
                </a:solidFill>
              </a:rPr>
              <a:t> = </a:t>
            </a:r>
            <a:r>
              <a:rPr lang="en" sz="900">
                <a:solidFill>
                  <a:srgbClr val="9CDCFE"/>
                </a:solidFill>
              </a:rPr>
              <a:t>zipcode</a:t>
            </a:r>
            <a:r>
              <a:rPr lang="en" sz="900">
                <a:solidFill>
                  <a:srgbClr val="D4D4D4"/>
                </a:solidFill>
              </a:rPr>
              <a:t>;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}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}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1" name="Google Shape;181;p34"/>
          <p:cNvSpPr txBox="1"/>
          <p:nvPr/>
        </p:nvSpPr>
        <p:spPr>
          <a:xfrm>
            <a:off x="4402000" y="92100"/>
            <a:ext cx="44607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569CD6"/>
                </a:solidFill>
              </a:rPr>
              <a:t>public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569CD6"/>
                </a:solidFill>
              </a:rPr>
              <a:t>abstract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569CD6"/>
                </a:solidFill>
              </a:rPr>
              <a:t>class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4EC9B0"/>
                </a:solidFill>
              </a:rPr>
              <a:t>ValueObject</a:t>
            </a:r>
            <a:r>
              <a:rPr lang="en" sz="900">
                <a:solidFill>
                  <a:srgbClr val="D4D4D4"/>
                </a:solidFill>
              </a:rPr>
              <a:t> {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</a:t>
            </a:r>
            <a:r>
              <a:rPr lang="en" sz="900">
                <a:solidFill>
                  <a:srgbClr val="569CD6"/>
                </a:solidFill>
              </a:rPr>
              <a:t>public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569CD6"/>
                </a:solidFill>
              </a:rPr>
              <a:t>override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569CD6"/>
                </a:solidFill>
              </a:rPr>
              <a:t>bool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DCDCAA"/>
                </a:solidFill>
              </a:rPr>
              <a:t>Equals</a:t>
            </a:r>
            <a:r>
              <a:rPr lang="en" sz="900">
                <a:solidFill>
                  <a:srgbClr val="D4D4D4"/>
                </a:solidFill>
              </a:rPr>
              <a:t>(</a:t>
            </a:r>
            <a:r>
              <a:rPr lang="en" sz="900">
                <a:solidFill>
                  <a:srgbClr val="569CD6"/>
                </a:solidFill>
              </a:rPr>
              <a:t>object</a:t>
            </a:r>
            <a:r>
              <a:rPr lang="en" sz="900">
                <a:solidFill>
                  <a:srgbClr val="D4D4D4"/>
                </a:solidFill>
              </a:rPr>
              <a:t> obj)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{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   </a:t>
            </a:r>
            <a:r>
              <a:rPr lang="en" sz="900">
                <a:solidFill>
                  <a:srgbClr val="608B4E"/>
                </a:solidFill>
              </a:rPr>
              <a:t>// equals logic</a:t>
            </a:r>
            <a:endParaRPr sz="900">
              <a:solidFill>
                <a:srgbClr val="608B4E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}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}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42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Aggregates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Representation of one or more Entities or Value Objects.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Validation.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Identifies transactional boundaries.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Guarantees consistency in its context.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Provides a common access pattern.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Reference other Aggregates by identity alone.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Avoid Dependency Injection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idx="1" type="body"/>
          </p:nvPr>
        </p:nvSpPr>
        <p:spPr>
          <a:xfrm>
            <a:off x="311700" y="28350"/>
            <a:ext cx="5129400" cy="50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569CD6"/>
                </a:solidFill>
              </a:rPr>
              <a:t>public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569CD6"/>
                </a:solidFill>
              </a:rPr>
              <a:t>class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4EC9B0"/>
                </a:solidFill>
              </a:rPr>
              <a:t>Order</a:t>
            </a:r>
            <a:r>
              <a:rPr lang="en" sz="900">
                <a:solidFill>
                  <a:srgbClr val="D4D4D4"/>
                </a:solidFill>
              </a:rPr>
              <a:t> : </a:t>
            </a:r>
            <a:r>
              <a:rPr lang="en" sz="900">
                <a:solidFill>
                  <a:srgbClr val="4EC9B0"/>
                </a:solidFill>
              </a:rPr>
              <a:t>Entity</a:t>
            </a:r>
            <a:r>
              <a:rPr lang="en" sz="900">
                <a:solidFill>
                  <a:srgbClr val="D4D4D4"/>
                </a:solidFill>
              </a:rPr>
              <a:t>, </a:t>
            </a:r>
            <a:r>
              <a:rPr lang="en" sz="900">
                <a:solidFill>
                  <a:srgbClr val="4EC9B0"/>
                </a:solidFill>
              </a:rPr>
              <a:t>IAggregateRoot</a:t>
            </a:r>
            <a:r>
              <a:rPr lang="en" sz="900">
                <a:solidFill>
                  <a:srgbClr val="D4D4D4"/>
                </a:solidFill>
              </a:rPr>
              <a:t> {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</a:t>
            </a:r>
            <a:r>
              <a:rPr lang="en" sz="900">
                <a:solidFill>
                  <a:srgbClr val="569CD6"/>
                </a:solidFill>
              </a:rPr>
              <a:t>public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4EC9B0"/>
                </a:solidFill>
              </a:rPr>
              <a:t>Address</a:t>
            </a:r>
            <a:r>
              <a:rPr lang="en" sz="900">
                <a:solidFill>
                  <a:srgbClr val="D4D4D4"/>
                </a:solidFill>
              </a:rPr>
              <a:t> Address { </a:t>
            </a:r>
            <a:r>
              <a:rPr lang="en" sz="900">
                <a:solidFill>
                  <a:srgbClr val="569CD6"/>
                </a:solidFill>
              </a:rPr>
              <a:t>get</a:t>
            </a:r>
            <a:r>
              <a:rPr lang="en" sz="900">
                <a:solidFill>
                  <a:srgbClr val="D4D4D4"/>
                </a:solidFill>
              </a:rPr>
              <a:t>; }                          </a:t>
            </a:r>
            <a:r>
              <a:rPr lang="en" sz="900">
                <a:solidFill>
                  <a:srgbClr val="608B4E"/>
                </a:solidFill>
              </a:rPr>
              <a:t>// Contains a ValueObject</a:t>
            </a:r>
            <a:endParaRPr sz="900">
              <a:solidFill>
                <a:srgbClr val="608B4E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</a:t>
            </a:r>
            <a:r>
              <a:rPr lang="en" sz="900">
                <a:solidFill>
                  <a:srgbClr val="569CD6"/>
                </a:solidFill>
              </a:rPr>
              <a:t>public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569CD6"/>
                </a:solidFill>
              </a:rPr>
              <a:t>int</a:t>
            </a:r>
            <a:r>
              <a:rPr lang="en" sz="900">
                <a:solidFill>
                  <a:srgbClr val="D4D4D4"/>
                </a:solidFill>
              </a:rPr>
              <a:t>? BuyerId { </a:t>
            </a:r>
            <a:r>
              <a:rPr lang="en" sz="900">
                <a:solidFill>
                  <a:srgbClr val="569CD6"/>
                </a:solidFill>
              </a:rPr>
              <a:t>get</a:t>
            </a:r>
            <a:r>
              <a:rPr lang="en" sz="900">
                <a:solidFill>
                  <a:srgbClr val="D4D4D4"/>
                </a:solidFill>
              </a:rPr>
              <a:t>; }                                   </a:t>
            </a:r>
            <a:r>
              <a:rPr lang="en" sz="900">
                <a:solidFill>
                  <a:srgbClr val="608B4E"/>
                </a:solidFill>
              </a:rPr>
              <a:t>// References another aggregate by identity</a:t>
            </a:r>
            <a:endParaRPr sz="900">
              <a:solidFill>
                <a:srgbClr val="608B4E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</a:t>
            </a:r>
            <a:r>
              <a:rPr lang="en" sz="900">
                <a:solidFill>
                  <a:srgbClr val="4EC9B0"/>
                </a:solidFill>
              </a:rPr>
              <a:t>public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DCDCAA"/>
                </a:solidFill>
              </a:rPr>
              <a:t>OrderStatus</a:t>
            </a:r>
            <a:r>
              <a:rPr lang="en" sz="900">
                <a:solidFill>
                  <a:srgbClr val="DCDCAA"/>
                </a:solidFill>
              </a:rPr>
              <a:t> </a:t>
            </a:r>
            <a:r>
              <a:rPr lang="en" sz="900">
                <a:solidFill>
                  <a:srgbClr val="D4D4D4"/>
                </a:solidFill>
              </a:rPr>
              <a:t>OrderStatus { </a:t>
            </a:r>
            <a:r>
              <a:rPr lang="en" sz="900">
                <a:solidFill>
                  <a:srgbClr val="569CD6"/>
                </a:solidFill>
              </a:rPr>
              <a:t>get</a:t>
            </a:r>
            <a:r>
              <a:rPr lang="en" sz="900">
                <a:solidFill>
                  <a:srgbClr val="D4D4D4"/>
                </a:solidFill>
              </a:rPr>
              <a:t>; </a:t>
            </a:r>
            <a:r>
              <a:rPr lang="en" sz="900">
                <a:solidFill>
                  <a:srgbClr val="569CD6"/>
                </a:solidFill>
              </a:rPr>
              <a:t>private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569CD6"/>
                </a:solidFill>
              </a:rPr>
              <a:t>set</a:t>
            </a:r>
            <a:r>
              <a:rPr lang="en" sz="900">
                <a:solidFill>
                  <a:srgbClr val="D4D4D4"/>
                </a:solidFill>
              </a:rPr>
              <a:t>; }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</a:t>
            </a:r>
            <a:r>
              <a:rPr lang="en" sz="900">
                <a:solidFill>
                  <a:srgbClr val="569CD6"/>
                </a:solidFill>
              </a:rPr>
              <a:t>private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569CD6"/>
                </a:solidFill>
              </a:rPr>
              <a:t>readonly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4EC9B0"/>
                </a:solidFill>
              </a:rPr>
              <a:t>List</a:t>
            </a:r>
            <a:r>
              <a:rPr lang="en" sz="900">
                <a:solidFill>
                  <a:srgbClr val="D4D4D4"/>
                </a:solidFill>
              </a:rPr>
              <a:t>&lt;</a:t>
            </a:r>
            <a:r>
              <a:rPr lang="en" sz="900">
                <a:solidFill>
                  <a:srgbClr val="4EC9B0"/>
                </a:solidFill>
              </a:rPr>
              <a:t>OrderItem</a:t>
            </a:r>
            <a:r>
              <a:rPr lang="en" sz="900">
                <a:solidFill>
                  <a:srgbClr val="D4D4D4"/>
                </a:solidFill>
              </a:rPr>
              <a:t>&gt; _orderItems; </a:t>
            </a:r>
            <a:r>
              <a:rPr lang="en" sz="900">
                <a:solidFill>
                  <a:srgbClr val="608B4E"/>
                </a:solidFill>
              </a:rPr>
              <a:t>// Contains a list of Entities</a:t>
            </a:r>
            <a:endParaRPr sz="900">
              <a:solidFill>
                <a:srgbClr val="608B4E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08B4E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</a:t>
            </a:r>
            <a:r>
              <a:rPr lang="en" sz="900">
                <a:solidFill>
                  <a:srgbClr val="569CD6"/>
                </a:solidFill>
              </a:rPr>
              <a:t>public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DCDCAA"/>
                </a:solidFill>
              </a:rPr>
              <a:t>Order</a:t>
            </a:r>
            <a:r>
              <a:rPr lang="en" sz="900">
                <a:solidFill>
                  <a:srgbClr val="D4D4D4"/>
                </a:solidFill>
              </a:rPr>
              <a:t>(</a:t>
            </a:r>
            <a:r>
              <a:rPr lang="en" sz="900">
                <a:solidFill>
                  <a:srgbClr val="4EC9B0"/>
                </a:solidFill>
              </a:rPr>
              <a:t>Address</a:t>
            </a:r>
            <a:r>
              <a:rPr lang="en" sz="900">
                <a:solidFill>
                  <a:srgbClr val="D4D4D4"/>
                </a:solidFill>
              </a:rPr>
              <a:t> address, </a:t>
            </a:r>
            <a:r>
              <a:rPr lang="en" sz="900">
                <a:solidFill>
                  <a:srgbClr val="569CD6"/>
                </a:solidFill>
              </a:rPr>
              <a:t>int</a:t>
            </a:r>
            <a:r>
              <a:rPr lang="en" sz="900">
                <a:solidFill>
                  <a:srgbClr val="D4D4D4"/>
                </a:solidFill>
              </a:rPr>
              <a:t>? buyerId = </a:t>
            </a:r>
            <a:r>
              <a:rPr lang="en" sz="900">
                <a:solidFill>
                  <a:srgbClr val="569CD6"/>
                </a:solidFill>
              </a:rPr>
              <a:t>null</a:t>
            </a:r>
            <a:r>
              <a:rPr lang="en" sz="900">
                <a:solidFill>
                  <a:srgbClr val="D4D4D4"/>
                </a:solidFill>
              </a:rPr>
              <a:t>) {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    </a:t>
            </a:r>
            <a:r>
              <a:rPr lang="en" sz="900">
                <a:solidFill>
                  <a:srgbClr val="9CDCFE"/>
                </a:solidFill>
              </a:rPr>
              <a:t>Address</a:t>
            </a:r>
            <a:r>
              <a:rPr lang="en" sz="900">
                <a:solidFill>
                  <a:srgbClr val="D4D4D4"/>
                </a:solidFill>
              </a:rPr>
              <a:t> = </a:t>
            </a:r>
            <a:r>
              <a:rPr lang="en" sz="900">
                <a:solidFill>
                  <a:srgbClr val="9CDCFE"/>
                </a:solidFill>
              </a:rPr>
              <a:t>address</a:t>
            </a:r>
            <a:r>
              <a:rPr lang="en" sz="900">
                <a:solidFill>
                  <a:srgbClr val="D4D4D4"/>
                </a:solidFill>
              </a:rPr>
              <a:t> ?? </a:t>
            </a:r>
            <a:r>
              <a:rPr lang="en" sz="900">
                <a:solidFill>
                  <a:srgbClr val="C586C0"/>
                </a:solidFill>
              </a:rPr>
              <a:t>throw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569CD6"/>
                </a:solidFill>
              </a:rPr>
              <a:t>new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4EC9B0"/>
                </a:solidFill>
              </a:rPr>
              <a:t>ArgumentNullException</a:t>
            </a:r>
            <a:r>
              <a:rPr lang="en" sz="900">
                <a:solidFill>
                  <a:srgbClr val="D4D4D4"/>
                </a:solidFill>
              </a:rPr>
              <a:t>(</a:t>
            </a:r>
            <a:r>
              <a:rPr lang="en" sz="900">
                <a:solidFill>
                  <a:srgbClr val="569CD6"/>
                </a:solidFill>
              </a:rPr>
              <a:t>nameof</a:t>
            </a:r>
            <a:r>
              <a:rPr lang="en" sz="900">
                <a:solidFill>
                  <a:srgbClr val="D4D4D4"/>
                </a:solidFill>
              </a:rPr>
              <a:t>(</a:t>
            </a:r>
            <a:r>
              <a:rPr lang="en" sz="900">
                <a:solidFill>
                  <a:srgbClr val="9CDCFE"/>
                </a:solidFill>
              </a:rPr>
              <a:t>address</a:t>
            </a:r>
            <a:r>
              <a:rPr lang="en" sz="900">
                <a:solidFill>
                  <a:srgbClr val="D4D4D4"/>
                </a:solidFill>
              </a:rPr>
              <a:t>));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    </a:t>
            </a:r>
            <a:r>
              <a:rPr lang="en" sz="900">
                <a:solidFill>
                  <a:srgbClr val="9CDCFE"/>
                </a:solidFill>
              </a:rPr>
              <a:t>BuyerId</a:t>
            </a:r>
            <a:r>
              <a:rPr lang="en" sz="900">
                <a:solidFill>
                  <a:srgbClr val="D4D4D4"/>
                </a:solidFill>
              </a:rPr>
              <a:t> = </a:t>
            </a:r>
            <a:r>
              <a:rPr lang="en" sz="900">
                <a:solidFill>
                  <a:srgbClr val="9CDCFE"/>
                </a:solidFill>
              </a:rPr>
              <a:t>buyerId</a:t>
            </a:r>
            <a:r>
              <a:rPr lang="en" sz="900">
                <a:solidFill>
                  <a:srgbClr val="D4D4D4"/>
                </a:solidFill>
              </a:rPr>
              <a:t>;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    </a:t>
            </a:r>
            <a:r>
              <a:rPr lang="en" sz="900">
                <a:solidFill>
                  <a:srgbClr val="9CDCFE"/>
                </a:solidFill>
              </a:rPr>
              <a:t>_orderItems</a:t>
            </a:r>
            <a:r>
              <a:rPr lang="en" sz="900">
                <a:solidFill>
                  <a:srgbClr val="D4D4D4"/>
                </a:solidFill>
              </a:rPr>
              <a:t> = </a:t>
            </a:r>
            <a:r>
              <a:rPr lang="en" sz="900">
                <a:solidFill>
                  <a:srgbClr val="569CD6"/>
                </a:solidFill>
              </a:rPr>
              <a:t>new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4EC9B0"/>
                </a:solidFill>
              </a:rPr>
              <a:t>List</a:t>
            </a:r>
            <a:r>
              <a:rPr lang="en" sz="900">
                <a:solidFill>
                  <a:srgbClr val="D4D4D4"/>
                </a:solidFill>
              </a:rPr>
              <a:t>&lt;</a:t>
            </a:r>
            <a:r>
              <a:rPr lang="en" sz="900">
                <a:solidFill>
                  <a:srgbClr val="4EC9B0"/>
                </a:solidFill>
              </a:rPr>
              <a:t>OrderItem</a:t>
            </a:r>
            <a:r>
              <a:rPr lang="en" sz="900">
                <a:solidFill>
                  <a:srgbClr val="D4D4D4"/>
                </a:solidFill>
              </a:rPr>
              <a:t>&gt;();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}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</a:t>
            </a:r>
            <a:r>
              <a:rPr lang="en" sz="900">
                <a:solidFill>
                  <a:srgbClr val="569CD6"/>
                </a:solidFill>
              </a:rPr>
              <a:t>public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569CD6"/>
                </a:solidFill>
              </a:rPr>
              <a:t>void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DCDCAA"/>
                </a:solidFill>
              </a:rPr>
              <a:t>AddOrderItem</a:t>
            </a:r>
            <a:r>
              <a:rPr lang="en" sz="900">
                <a:solidFill>
                  <a:srgbClr val="D4D4D4"/>
                </a:solidFill>
              </a:rPr>
              <a:t>(</a:t>
            </a:r>
            <a:r>
              <a:rPr lang="en" sz="900">
                <a:solidFill>
                  <a:srgbClr val="4EC9B0"/>
                </a:solidFill>
              </a:rPr>
              <a:t>OrderItem</a:t>
            </a:r>
            <a:r>
              <a:rPr lang="en" sz="900">
                <a:solidFill>
                  <a:srgbClr val="D4D4D4"/>
                </a:solidFill>
              </a:rPr>
              <a:t> item) {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    </a:t>
            </a:r>
            <a:r>
              <a:rPr lang="en" sz="900">
                <a:solidFill>
                  <a:srgbClr val="608B4E"/>
                </a:solidFill>
              </a:rPr>
              <a:t>// add to collection</a:t>
            </a:r>
            <a:endParaRPr sz="900">
              <a:solidFill>
                <a:srgbClr val="608B4E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}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</a:t>
            </a:r>
            <a:r>
              <a:rPr lang="en" sz="900">
                <a:solidFill>
                  <a:srgbClr val="569CD6"/>
                </a:solidFill>
              </a:rPr>
              <a:t>public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569CD6"/>
                </a:solidFill>
              </a:rPr>
              <a:t>void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DCDCAA"/>
                </a:solidFill>
              </a:rPr>
              <a:t>SetCancelledStatus</a:t>
            </a:r>
            <a:r>
              <a:rPr lang="en" sz="900">
                <a:solidFill>
                  <a:srgbClr val="D4D4D4"/>
                </a:solidFill>
              </a:rPr>
              <a:t>() {                      </a:t>
            </a:r>
            <a:r>
              <a:rPr lang="en" sz="900">
                <a:solidFill>
                  <a:srgbClr val="608B4E"/>
                </a:solidFill>
              </a:rPr>
              <a:t>// Aggregates always keep a consistent state</a:t>
            </a:r>
            <a:endParaRPr sz="900">
              <a:solidFill>
                <a:srgbClr val="608B4E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    </a:t>
            </a:r>
            <a:r>
              <a:rPr lang="en" sz="900">
                <a:solidFill>
                  <a:srgbClr val="C586C0"/>
                </a:solidFill>
              </a:rPr>
              <a:t>if</a:t>
            </a:r>
            <a:r>
              <a:rPr lang="en" sz="900">
                <a:solidFill>
                  <a:srgbClr val="D4D4D4"/>
                </a:solidFill>
              </a:rPr>
              <a:t> (</a:t>
            </a:r>
            <a:r>
              <a:rPr lang="en" sz="900">
                <a:solidFill>
                  <a:srgbClr val="9CDCFE"/>
                </a:solidFill>
              </a:rPr>
              <a:t>OrderStatus</a:t>
            </a:r>
            <a:r>
              <a:rPr lang="en" sz="900">
                <a:solidFill>
                  <a:srgbClr val="D4D4D4"/>
                </a:solidFill>
              </a:rPr>
              <a:t> == </a:t>
            </a:r>
            <a:r>
              <a:rPr lang="en" sz="900">
                <a:solidFill>
                  <a:srgbClr val="9CDCFE"/>
                </a:solidFill>
              </a:rPr>
              <a:t>OrderStatus</a:t>
            </a:r>
            <a:r>
              <a:rPr lang="en" sz="900">
                <a:solidFill>
                  <a:srgbClr val="D4D4D4"/>
                </a:solidFill>
              </a:rPr>
              <a:t>.</a:t>
            </a:r>
            <a:r>
              <a:rPr lang="en" sz="900">
                <a:solidFill>
                  <a:srgbClr val="9CDCFE"/>
                </a:solidFill>
              </a:rPr>
              <a:t>Paid</a:t>
            </a:r>
            <a:r>
              <a:rPr lang="en" sz="900">
                <a:solidFill>
                  <a:srgbClr val="D4D4D4"/>
                </a:solidFill>
              </a:rPr>
              <a:t> ||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        </a:t>
            </a:r>
            <a:r>
              <a:rPr lang="en" sz="900">
                <a:solidFill>
                  <a:srgbClr val="9CDCFE"/>
                </a:solidFill>
              </a:rPr>
              <a:t>OrderStatus</a:t>
            </a:r>
            <a:r>
              <a:rPr lang="en" sz="900">
                <a:solidFill>
                  <a:srgbClr val="D4D4D4"/>
                </a:solidFill>
              </a:rPr>
              <a:t> == </a:t>
            </a:r>
            <a:r>
              <a:rPr lang="en" sz="900">
                <a:solidFill>
                  <a:srgbClr val="9CDCFE"/>
                </a:solidFill>
              </a:rPr>
              <a:t>OrderStatus</a:t>
            </a:r>
            <a:r>
              <a:rPr lang="en" sz="900">
                <a:solidFill>
                  <a:srgbClr val="D4D4D4"/>
                </a:solidFill>
              </a:rPr>
              <a:t>.</a:t>
            </a:r>
            <a:r>
              <a:rPr lang="en" sz="900">
                <a:solidFill>
                  <a:srgbClr val="9CDCFE"/>
                </a:solidFill>
              </a:rPr>
              <a:t>Shipped</a:t>
            </a:r>
            <a:r>
              <a:rPr lang="en" sz="900">
                <a:solidFill>
                  <a:srgbClr val="D4D4D4"/>
                </a:solidFill>
              </a:rPr>
              <a:t>) {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        </a:t>
            </a:r>
            <a:r>
              <a:rPr lang="en" sz="900">
                <a:solidFill>
                  <a:srgbClr val="DCDCAA"/>
                </a:solidFill>
              </a:rPr>
              <a:t>StatusChangeException</a:t>
            </a:r>
            <a:r>
              <a:rPr lang="en" sz="900">
                <a:solidFill>
                  <a:srgbClr val="D4D4D4"/>
                </a:solidFill>
              </a:rPr>
              <a:t>(</a:t>
            </a:r>
            <a:r>
              <a:rPr lang="en" sz="900">
                <a:solidFill>
                  <a:srgbClr val="9CDCFE"/>
                </a:solidFill>
              </a:rPr>
              <a:t>OrderStatus</a:t>
            </a:r>
            <a:r>
              <a:rPr lang="en" sz="900">
                <a:solidFill>
                  <a:srgbClr val="D4D4D4"/>
                </a:solidFill>
              </a:rPr>
              <a:t>.</a:t>
            </a:r>
            <a:r>
              <a:rPr lang="en" sz="900">
                <a:solidFill>
                  <a:srgbClr val="9CDCFE"/>
                </a:solidFill>
              </a:rPr>
              <a:t>Cancelled</a:t>
            </a:r>
            <a:r>
              <a:rPr lang="en" sz="900">
                <a:solidFill>
                  <a:srgbClr val="D4D4D4"/>
                </a:solidFill>
              </a:rPr>
              <a:t>);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    }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    </a:t>
            </a:r>
            <a:r>
              <a:rPr lang="en" sz="900">
                <a:solidFill>
                  <a:srgbClr val="9CDCFE"/>
                </a:solidFill>
              </a:rPr>
              <a:t>OrderStatus</a:t>
            </a:r>
            <a:r>
              <a:rPr lang="en" sz="900">
                <a:solidFill>
                  <a:srgbClr val="D4D4D4"/>
                </a:solidFill>
              </a:rPr>
              <a:t> = </a:t>
            </a:r>
            <a:r>
              <a:rPr lang="en" sz="900">
                <a:solidFill>
                  <a:srgbClr val="9CDCFE"/>
                </a:solidFill>
              </a:rPr>
              <a:t>OrderStatus</a:t>
            </a:r>
            <a:r>
              <a:rPr lang="en" sz="900">
                <a:solidFill>
                  <a:srgbClr val="D4D4D4"/>
                </a:solidFill>
              </a:rPr>
              <a:t>.</a:t>
            </a:r>
            <a:r>
              <a:rPr lang="en" sz="900">
                <a:solidFill>
                  <a:srgbClr val="9CDCFE"/>
                </a:solidFill>
              </a:rPr>
              <a:t>Cancelled</a:t>
            </a:r>
            <a:r>
              <a:rPr lang="en" sz="900">
                <a:solidFill>
                  <a:srgbClr val="D4D4D4"/>
                </a:solidFill>
              </a:rPr>
              <a:t>;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    </a:t>
            </a:r>
            <a:r>
              <a:rPr lang="en" sz="900">
                <a:solidFill>
                  <a:srgbClr val="DCDCAA"/>
                </a:solidFill>
              </a:rPr>
              <a:t>AddDomainEvent</a:t>
            </a:r>
            <a:r>
              <a:rPr lang="en" sz="900">
                <a:solidFill>
                  <a:srgbClr val="D4D4D4"/>
                </a:solidFill>
              </a:rPr>
              <a:t>(</a:t>
            </a:r>
            <a:r>
              <a:rPr lang="en" sz="900">
                <a:solidFill>
                  <a:srgbClr val="569CD6"/>
                </a:solidFill>
              </a:rPr>
              <a:t>new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4EC9B0"/>
                </a:solidFill>
              </a:rPr>
              <a:t>OrderCancelledDomainEvent</a:t>
            </a:r>
            <a:r>
              <a:rPr lang="en" sz="900">
                <a:solidFill>
                  <a:srgbClr val="D4D4D4"/>
                </a:solidFill>
              </a:rPr>
              <a:t>(</a:t>
            </a:r>
            <a:r>
              <a:rPr lang="en" sz="900">
                <a:solidFill>
                  <a:srgbClr val="569CD6"/>
                </a:solidFill>
              </a:rPr>
              <a:t>this</a:t>
            </a:r>
            <a:r>
              <a:rPr lang="en" sz="900">
                <a:solidFill>
                  <a:srgbClr val="D4D4D4"/>
                </a:solidFill>
              </a:rPr>
              <a:t>));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}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</a:rPr>
              <a:t>    ...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8" name="Google Shape;198;p37"/>
          <p:cNvSpPr txBox="1"/>
          <p:nvPr/>
        </p:nvSpPr>
        <p:spPr>
          <a:xfrm>
            <a:off x="5441050" y="28350"/>
            <a:ext cx="29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569CD6"/>
                </a:solidFill>
              </a:rPr>
              <a:t>public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569CD6"/>
                </a:solidFill>
              </a:rPr>
              <a:t>interface</a:t>
            </a:r>
            <a:r>
              <a:rPr lang="en" sz="900">
                <a:solidFill>
                  <a:srgbClr val="D4D4D4"/>
                </a:solidFill>
              </a:rPr>
              <a:t> </a:t>
            </a:r>
            <a:r>
              <a:rPr lang="en" sz="900">
                <a:solidFill>
                  <a:srgbClr val="4EC9B0"/>
                </a:solidFill>
              </a:rPr>
              <a:t>IAggregateRoot</a:t>
            </a:r>
            <a:r>
              <a:rPr lang="en" sz="900">
                <a:solidFill>
                  <a:srgbClr val="D4D4D4"/>
                </a:solidFill>
              </a:rPr>
              <a:t> { }</a:t>
            </a:r>
            <a:endParaRPr sz="9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7"/>
          <p:cNvSpPr txBox="1"/>
          <p:nvPr/>
        </p:nvSpPr>
        <p:spPr>
          <a:xfrm>
            <a:off x="5225050" y="2685100"/>
            <a:ext cx="3407700" cy="20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Aggregates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4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Additional logic that does not fit well with an entity or aggregate, or spans multiple domain objects.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Beware of Anemic Domain Model.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Performs a significant business process.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311700" y="445025"/>
            <a:ext cx="8520600" cy="43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221" name="Google Shape;22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Domain events describe something that happened that domain experts care about.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Integration events describe something that happened that another bounded context needs to know about.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Events can be persisted in an Event Store, or handled in memory.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Events can be published across bounded contexts if necessary.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Eventual consistency.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96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42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DDD?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311700" y="1152475"/>
            <a:ext cx="301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 of Sassery using DDD techniques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8" name="Google Shape;2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650" y="0"/>
            <a:ext cx="58853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34" name="Google Shape;23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Implementing Domain-Driven Design by Vaughn Vernon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.NET Microservices - Architecture E-Book by Microsoft, et al.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https://docs.microsoft.com/en-us/dotnet/standard/microservices-architecture/microservice-ddd-cqrs-patterns</a:t>
            </a:r>
            <a:r>
              <a:rPr lang="en" sz="1400"/>
              <a:t>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Domain Driven Design: The Good Parts - Jimmy Bogard (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https://youtu.be/U6CeaA-Phqo</a:t>
            </a:r>
            <a:r>
              <a:rPr lang="en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Software Engineer Radio Episode 226: Eric Evans on Domain-Driven Design at 10 Years (http://www.se-radio.net/2015/05/se-radio-episode-226-eric-evans-on-domain-driven-design-at-10-years)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2346" y="158575"/>
            <a:ext cx="1627350" cy="22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96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DDD?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Domain Driven Design is an approach to design which helps us develop high quality software. </a:t>
            </a:r>
            <a:r>
              <a:rPr b="1" lang="en">
                <a:solidFill>
                  <a:srgbClr val="000000"/>
                </a:solidFill>
              </a:rPr>
              <a:t>Software should work the way the experts think about the business.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Engaging Domain Experts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Modeling domains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Zero translations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Bringing together domain experts and software developers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42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Ubiquitous Language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603" y="0"/>
            <a:ext cx="41740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Ubiquitous Language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397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language domain experts use to describe the business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model reflects the language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Describes the problem space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825" y="572925"/>
            <a:ext cx="5003501" cy="35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Ubiquitous Language - </a:t>
            </a:r>
            <a:r>
              <a:rPr lang="en"/>
              <a:t>What does our company do?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“ARI builds software that helps </a:t>
            </a:r>
            <a:r>
              <a:rPr lang="en" sz="1400">
                <a:solidFill>
                  <a:schemeClr val="accent4"/>
                </a:solidFill>
              </a:rPr>
              <a:t>small to medium businesses</a:t>
            </a:r>
            <a:r>
              <a:rPr lang="en" sz="1400">
                <a:solidFill>
                  <a:srgbClr val="000000"/>
                </a:solidFill>
              </a:rPr>
              <a:t> Sell More Stuff, focusing on </a:t>
            </a:r>
            <a:r>
              <a:rPr lang="en" sz="1400">
                <a:solidFill>
                  <a:schemeClr val="accent1"/>
                </a:solidFill>
              </a:rPr>
              <a:t>eCommerce</a:t>
            </a:r>
            <a:r>
              <a:rPr lang="en" sz="1400">
                <a:solidFill>
                  <a:srgbClr val="000000"/>
                </a:solidFill>
              </a:rPr>
              <a:t> and </a:t>
            </a:r>
            <a:r>
              <a:rPr lang="en" sz="1400">
                <a:solidFill>
                  <a:schemeClr val="accent1"/>
                </a:solidFill>
              </a:rPr>
              <a:t>inventory management</a:t>
            </a:r>
            <a:r>
              <a:rPr lang="en" sz="1400">
                <a:solidFill>
                  <a:srgbClr val="000000"/>
                </a:solidFill>
              </a:rPr>
              <a:t> solutions.”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8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Ubiquitous Language - What does our company do?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“ARI Network Services provides Software as a Service to </a:t>
            </a:r>
            <a:r>
              <a:rPr lang="en" sz="1400">
                <a:solidFill>
                  <a:schemeClr val="accent1"/>
                </a:solidFill>
              </a:rPr>
              <a:t>Powersports, Marine, RV, Medical, OEM, and Tire dealers</a:t>
            </a:r>
            <a:r>
              <a:rPr lang="en" sz="1400">
                <a:solidFill>
                  <a:schemeClr val="dk1"/>
                </a:solidFill>
              </a:rPr>
              <a:t>. Our services include creating a </a:t>
            </a:r>
            <a:r>
              <a:rPr lang="en" sz="1400">
                <a:solidFill>
                  <a:schemeClr val="accent1"/>
                </a:solidFill>
              </a:rPr>
              <a:t>website </a:t>
            </a:r>
            <a:r>
              <a:rPr lang="en" sz="1400">
                <a:solidFill>
                  <a:schemeClr val="dk1"/>
                </a:solidFill>
              </a:rPr>
              <a:t>for your specific </a:t>
            </a:r>
            <a:r>
              <a:rPr lang="en" sz="1400">
                <a:solidFill>
                  <a:schemeClr val="accent1"/>
                </a:solidFill>
              </a:rPr>
              <a:t>industry </a:t>
            </a:r>
            <a:r>
              <a:rPr lang="en" sz="1400">
                <a:solidFill>
                  <a:schemeClr val="dk1"/>
                </a:solidFill>
              </a:rPr>
              <a:t>through our professional website developers, the ability to </a:t>
            </a:r>
            <a:r>
              <a:rPr lang="en" sz="1400">
                <a:solidFill>
                  <a:schemeClr val="accent1"/>
                </a:solidFill>
              </a:rPr>
              <a:t>customize</a:t>
            </a:r>
            <a:r>
              <a:rPr lang="en" sz="1400">
                <a:solidFill>
                  <a:schemeClr val="dk1"/>
                </a:solidFill>
              </a:rPr>
              <a:t> your website through our proprietary tools, up-to-date </a:t>
            </a:r>
            <a:r>
              <a:rPr lang="en" sz="1400">
                <a:solidFill>
                  <a:schemeClr val="accent1"/>
                </a:solidFill>
              </a:rPr>
              <a:t>catalogs </a:t>
            </a:r>
            <a:r>
              <a:rPr lang="en" sz="1400">
                <a:solidFill>
                  <a:schemeClr val="dk1"/>
                </a:solidFill>
              </a:rPr>
              <a:t>and more …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ARI Succeeds when </a:t>
            </a:r>
            <a:r>
              <a:rPr lang="en" sz="1400">
                <a:solidFill>
                  <a:schemeClr val="accent1"/>
                </a:solidFill>
              </a:rPr>
              <a:t>Dealers </a:t>
            </a:r>
            <a:r>
              <a:rPr lang="en" sz="1400">
                <a:solidFill>
                  <a:schemeClr val="dk1"/>
                </a:solidFill>
              </a:rPr>
              <a:t>succeed, therefore we need to be able to provide statistics showing that with ARI we help generate a significant amount more </a:t>
            </a:r>
            <a:r>
              <a:rPr lang="en" sz="1400">
                <a:solidFill>
                  <a:schemeClr val="accent1"/>
                </a:solidFill>
              </a:rPr>
              <a:t>traffic to our dealers</a:t>
            </a:r>
            <a:r>
              <a:rPr lang="en" sz="1400">
                <a:solidFill>
                  <a:schemeClr val="dk1"/>
                </a:solidFill>
              </a:rPr>
              <a:t> than if they: created their infrastructure themselves, used our competitors, and without any digital presence.”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