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Todo: set this up with local elasticsearch server for demo</a:t>
            </a: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914400" y="3786738"/>
            <a:ext cx="10363200" cy="104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1409055" y="6333134"/>
            <a:ext cx="731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Char char="●"/>
              <a:defRPr/>
            </a:lvl1pPr>
            <a:lvl2pPr lvl="1">
              <a:spcBef>
                <a:spcPts val="0"/>
              </a:spcBef>
              <a:buSzPts val="2400"/>
              <a:buChar char="○"/>
              <a:defRPr/>
            </a:lvl2pPr>
            <a:lvl3pPr lvl="2">
              <a:spcBef>
                <a:spcPts val="0"/>
              </a:spcBef>
              <a:buSzPts val="24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1409055" y="6333134"/>
            <a:ext cx="731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09600" y="1600200"/>
            <a:ext cx="53259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Char char="●"/>
              <a:defRPr/>
            </a:lvl1pPr>
            <a:lvl2pPr lvl="1">
              <a:spcBef>
                <a:spcPts val="0"/>
              </a:spcBef>
              <a:buSzPts val="2400"/>
              <a:buChar char="○"/>
              <a:defRPr/>
            </a:lvl2pPr>
            <a:lvl3pPr lvl="2">
              <a:spcBef>
                <a:spcPts val="0"/>
              </a:spcBef>
              <a:buSzPts val="24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6256365" y="1600200"/>
            <a:ext cx="53259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Char char="●"/>
              <a:defRPr/>
            </a:lvl1pPr>
            <a:lvl2pPr lvl="1">
              <a:spcBef>
                <a:spcPts val="0"/>
              </a:spcBef>
              <a:buSzPts val="2400"/>
              <a:buChar char="○"/>
              <a:defRPr/>
            </a:lvl2pPr>
            <a:lvl3pPr lvl="2">
              <a:spcBef>
                <a:spcPts val="0"/>
              </a:spcBef>
              <a:buSzPts val="24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11409055" y="6333134"/>
            <a:ext cx="731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1409055" y="6333134"/>
            <a:ext cx="731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609600" y="5875079"/>
            <a:ext cx="10972800" cy="69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ts val="1800"/>
              <a:buNone/>
              <a:defRPr sz="1800"/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1409055" y="6333134"/>
            <a:ext cx="731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11409055" y="6333134"/>
            <a:ext cx="731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ts val="3600"/>
              <a:buNone/>
              <a:defRPr/>
            </a:lvl2pPr>
            <a:lvl3pPr lvl="2" rtl="0">
              <a:spcBef>
                <a:spcPts val="0"/>
              </a:spcBef>
              <a:buSzPts val="3600"/>
              <a:buNone/>
              <a:defRPr/>
            </a:lvl3pPr>
            <a:lvl4pPr lvl="3" rtl="0">
              <a:spcBef>
                <a:spcPts val="0"/>
              </a:spcBef>
              <a:buSzPts val="3600"/>
              <a:buNone/>
              <a:defRPr/>
            </a:lvl4pPr>
            <a:lvl5pPr lvl="4" rtl="0">
              <a:spcBef>
                <a:spcPts val="0"/>
              </a:spcBef>
              <a:buSzPts val="3600"/>
              <a:buNone/>
              <a:defRPr/>
            </a:lvl5pPr>
            <a:lvl6pPr lvl="5" rtl="0">
              <a:spcBef>
                <a:spcPts val="0"/>
              </a:spcBef>
              <a:buSzPts val="3600"/>
              <a:buNone/>
              <a:defRPr/>
            </a:lvl6pPr>
            <a:lvl7pPr lvl="6" rtl="0">
              <a:spcBef>
                <a:spcPts val="0"/>
              </a:spcBef>
              <a:buSzPts val="3600"/>
              <a:buNone/>
              <a:defRPr/>
            </a:lvl7pPr>
            <a:lvl8pPr lvl="7" rtl="0">
              <a:spcBef>
                <a:spcPts val="0"/>
              </a:spcBef>
              <a:buSzPts val="3600"/>
              <a:buNone/>
              <a:defRPr/>
            </a:lvl8pPr>
            <a:lvl9pPr lvl="8" rtl="0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40905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ctrTitle"/>
          </p:nvPr>
        </p:nvSpPr>
        <p:spPr>
          <a:xfrm>
            <a:off x="16002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Elasticsearch and .NET</a:t>
            </a:r>
          </a:p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914400" y="3786738"/>
            <a:ext cx="10363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James Ekstrom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james.ekstrom@gmail.com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9349" y="5866964"/>
            <a:ext cx="7143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944" y="5448263"/>
            <a:ext cx="4052455" cy="124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400050" y="1847850"/>
            <a:ext cx="1141095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ElasticType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"user"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ElasticProperty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 {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ElasticProperty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"role"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 = </a:t>
            </a: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FieldIndexOption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.NotAnalyzed)]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Role {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ElasticProperty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"email"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Email {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ElasticProperty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"rank"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NumericType = </a:t>
            </a: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NumberType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.Integer)]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Rank {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00050" y="628650"/>
            <a:ext cx="112585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IIndicesResponse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mapResponse = client.Map&lt;</a:t>
            </a: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&gt;(m =&gt; m.MapFromAttributes());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323850" y="285750"/>
            <a:ext cx="51625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A8D08C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users/user/_search </a:t>
            </a: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–d ‘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23850" y="800100"/>
            <a:ext cx="516255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"query": {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    "match": {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       "name": "jean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luc"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5619750" y="712232"/>
            <a:ext cx="621030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"hits": {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"total": 1,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"max_score": 0.2169777,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"hits": [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{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"_index": "users",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"_type": "user",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"_id": "100",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"_score": 0.2169777,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"_source": {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"name": "Jean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Luc Picard",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"role": "Captain",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"email": "jeanluc@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1701D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.com",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"rank": 7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]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290700" y="676275"/>
            <a:ext cx="7354200" cy="3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ts val="1100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ISearchResponse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-US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B3C6E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users =</a:t>
            </a:r>
            <a:r>
              <a:rPr lang="en-US" sz="1800">
                <a:solidFill>
                  <a:srgbClr val="B3C6E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client.Search&lt;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&gt;(s =&gt; s</a:t>
            </a:r>
          </a:p>
          <a:p>
            <a:pPr indent="387350" lvl="0" marL="0" marR="0" rtl="0" algn="l">
              <a:spcBef>
                <a:spcPts val="0"/>
              </a:spcBef>
              <a:buSzPts val="11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.Query(q =&gt; q</a:t>
            </a:r>
          </a:p>
          <a:p>
            <a:pPr indent="-69850" lvl="0" marL="0" marR="0" rtl="0" algn="l">
              <a:spcBef>
                <a:spcPts val="0"/>
              </a:spcBef>
              <a:buSzPts val="11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		.Match(m =&gt; m.OnField(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).Query(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"jean-luc"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-69850" lvl="0" marL="457200" marR="0" rtl="0" algn="l">
              <a:spcBef>
                <a:spcPts val="0"/>
              </a:spcBef>
              <a:buSzPts val="11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marR="0" rtl="0" algn="l">
              <a:spcBef>
                <a:spcPts val="0"/>
              </a:spcBef>
              <a:buSzPts val="11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B3C6E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7888600" y="676275"/>
            <a:ext cx="4089000" cy="3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"query":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"match":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"name":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"query": "jean luc"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86500" y="588075"/>
            <a:ext cx="4168500" cy="4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"aggs":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"ranks":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  "terms":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    "field": "rank"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},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"roles":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  "terms":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    "field": "role"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86500" y="86475"/>
            <a:ext cx="59847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A8D08C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users/user/_search?search_type=count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–d ‘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6157500" y="207550"/>
            <a:ext cx="5829000" cy="6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"aggregations":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"ranks":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"doc_count_error_upper_bound": 0,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"sum_other_doc_count": 0,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"buckets": [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  "key": 7,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  "doc_count":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},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"roles":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"doc_count_error_upper_bound": 0,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"sum_other_doc_count": 0,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"buckets": [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  "key": "Captain",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  "doc_count":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319975" y="484300"/>
            <a:ext cx="7368300" cy="6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Get Aggregates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ISearchResponse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&gt; aggs = client.Search&lt;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&gt;(s =&gt; 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.SearchType(Elasticsearch.Net.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SearchType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.Count)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.Aggregations(agg =&gt; agg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.Terms(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"ranks"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, t =&gt; t.Field(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"rank"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.Terms(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"roles"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, t =&gt; t.Field(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"role"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Bucket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KeyItem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&gt; ranks = aggs.Aggs.Terms(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"ranks"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Bucket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KeyItem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&gt; roles = aggs.Aggs.Terms(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"roles"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KeyItem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item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ranks.Items) {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{item.Key}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{item.DocCount}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KeyItem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item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roles.Items) {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{item.Key}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{item.DocCount}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91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4800"/>
              <a:t>Demo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480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lang="en-US"/>
              <a:t>Elasticsearch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838200" y="1690825"/>
            <a:ext cx="10515600" cy="3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Intro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Elasticsearch basics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Core API and NEST equivalents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Demo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Elasticsearch in production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Questions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1833400" y="2802000"/>
            <a:ext cx="4981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90825"/>
            <a:ext cx="2286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</a:rPr>
              <a:t>What </a:t>
            </a:r>
            <a:r>
              <a:rPr b="0" lang="en-US"/>
              <a:t>Elasticsearch is not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7763" y="2069773"/>
            <a:ext cx="1986525" cy="16922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1053000" y="1905625"/>
            <a:ext cx="1856400" cy="1856400"/>
          </a:xfrm>
          <a:prstGeom prst="noSmoking">
            <a:avLst>
              <a:gd fmla="val 10713" name="adj"/>
            </a:avLst>
          </a:prstGeom>
          <a:solidFill>
            <a:srgbClr val="CC4125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63" name="Shape 63"/>
          <p:cNvSpPr/>
          <p:nvPr/>
        </p:nvSpPr>
        <p:spPr>
          <a:xfrm>
            <a:off x="3802813" y="1987700"/>
            <a:ext cx="1856400" cy="1856400"/>
          </a:xfrm>
          <a:prstGeom prst="noSmoking">
            <a:avLst>
              <a:gd fmla="val 10713" name="adj"/>
            </a:avLst>
          </a:prstGeom>
          <a:solidFill>
            <a:srgbClr val="CC4125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61C00"/>
              </a:solidFill>
            </a:endParaRPr>
          </a:p>
        </p:txBody>
      </p:sp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0113" y="2210465"/>
            <a:ext cx="1856400" cy="141086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/>
          <p:nvPr/>
        </p:nvSpPr>
        <p:spPr>
          <a:xfrm>
            <a:off x="6650100" y="1987700"/>
            <a:ext cx="1856400" cy="1856400"/>
          </a:xfrm>
          <a:prstGeom prst="noSmoking">
            <a:avLst>
              <a:gd fmla="val 10713" name="adj"/>
            </a:avLst>
          </a:prstGeom>
          <a:solidFill>
            <a:srgbClr val="CC4125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61C00"/>
              </a:solidFill>
            </a:endParaRPr>
          </a:p>
        </p:txBody>
      </p:sp>
      <p:pic>
        <p:nvPicPr>
          <p:cNvPr id="66" name="Shape 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97400" y="1987700"/>
            <a:ext cx="1856400" cy="18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/>
          <p:nvPr/>
        </p:nvSpPr>
        <p:spPr>
          <a:xfrm>
            <a:off x="9497388" y="1987700"/>
            <a:ext cx="1856400" cy="1856400"/>
          </a:xfrm>
          <a:prstGeom prst="noSmoking">
            <a:avLst>
              <a:gd fmla="val 10713" name="adj"/>
            </a:avLst>
          </a:prstGeom>
          <a:solidFill>
            <a:srgbClr val="CC4125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61C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lang="en-US"/>
              <a:t>What Elasticsearch is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838200" y="3474050"/>
            <a:ext cx="105156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use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Full RESTful APIs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Excellent documentation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1288" y="1315338"/>
            <a:ext cx="406717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1833400" y="2802000"/>
            <a:ext cx="4981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838200" y="1954475"/>
            <a:ext cx="69450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22860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engine built on top of Apache Lucene 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809" y="2526350"/>
            <a:ext cx="691577" cy="6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838200" y="2370950"/>
            <a:ext cx="20676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22860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838194" y="2892950"/>
            <a:ext cx="2534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22860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scalable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0877" y="3064299"/>
            <a:ext cx="2145599" cy="5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838200" y="365125"/>
            <a:ext cx="79569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US"/>
              <a:t>Structure of ES Index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838200" y="1825625"/>
            <a:ext cx="7956900" cy="435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Index is composed of shards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Shard is an Lucene index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Lucene index is composed of immutable segments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Segments are written to disk</a:t>
            </a:r>
          </a:p>
          <a:p>
            <a:pPr indent="-419100" lvl="0" marL="457200">
              <a:spcBef>
                <a:spcPts val="0"/>
              </a:spcBef>
              <a:buSzPts val="3000"/>
              <a:buChar char="•"/>
            </a:pPr>
            <a:r>
              <a:rPr lang="en-US"/>
              <a:t>Segments are occasionally merged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5088" y="0"/>
            <a:ext cx="33915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US"/>
              <a:t>How it’s a cluster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946" y="0"/>
            <a:ext cx="6662056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0" y="952954"/>
            <a:ext cx="9297571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"user": {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	"properties": {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		"name": {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			"type": "string"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		},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		"role": {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			"type": "string",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			"index": "not_analyzed"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		},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		"email": {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			"type": "string"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		},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		"rank": {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			"type": "integer"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		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70164" y="259772"/>
            <a:ext cx="89062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A8D08C"/>
                </a:solidFill>
                <a:latin typeface="Consolas"/>
                <a:ea typeface="Consolas"/>
                <a:cs typeface="Consolas"/>
                <a:sym typeface="Consolas"/>
              </a:rPr>
              <a:t>PUT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users/_mapping/user </a:t>
            </a: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–d ‘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102927" y="259773"/>
            <a:ext cx="5832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A8D08C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users/user/100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102928" y="955964"/>
            <a:ext cx="6089072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C4E0B2"/>
                </a:solidFill>
                <a:latin typeface="Calibri"/>
                <a:ea typeface="Calibri"/>
                <a:cs typeface="Calibri"/>
                <a:sym typeface="Calibri"/>
              </a:rPr>
              <a:t>// 200 OK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"_index": "users",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"_type": "user",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"_id": 100,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"_version": 1,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"found": true,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"_source": {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"name": "Jean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Luc Picard",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"role": "Captain",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"email": "jeanluc@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1701D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.com",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"rank": 7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0" y="955964"/>
            <a:ext cx="608907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"name": "Jean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Luc Picard",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"role": "Captain",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"email": "jeanluc@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1701D</a:t>
            </a: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.com",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"rank": 7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70164" y="259773"/>
            <a:ext cx="5832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A8D08C"/>
                </a:solidFill>
                <a:latin typeface="Consolas"/>
                <a:ea typeface="Consolas"/>
                <a:cs typeface="Consolas"/>
                <a:sym typeface="Consolas"/>
              </a:rPr>
              <a:t>PUT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users/user/100 </a:t>
            </a: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–d ‘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571500" y="685800"/>
            <a:ext cx="11449050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IConnectionSettingsValues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settings =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ConnectionSettings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Uri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"http://localhost:9200"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IElasticClient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client =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ElasticClient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(settings);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IIndicesOperationResponse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createIndexResponse =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client.CreateIndex(i =&gt; i.Index(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"users"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IIndicesResponse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mapResponse = client.Map&lt;</a:t>
            </a: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&gt;(m =&gt; m.MapFromAttributes());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IIndexResponse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indexResponse = client.Index(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Name = 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"Jean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Luc Picard"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Role = 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"Captain"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Email = 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"jeanluc@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1701D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.com"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Rank = 7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}, i =&gt; i.Index(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"users"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).Id(100));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IGetResponse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user = client.Get&lt;</a:t>
            </a: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&gt;(g =&gt; g.Index(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"users"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).Id(100));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