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7" r:id="rId4"/>
    <p:sldId id="262" r:id="rId5"/>
    <p:sldId id="257" r:id="rId6"/>
    <p:sldId id="264"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87119" autoAdjust="0"/>
  </p:normalViewPr>
  <p:slideViewPr>
    <p:cSldViewPr snapToGrid="0">
      <p:cViewPr varScale="1">
        <p:scale>
          <a:sx n="74" d="100"/>
          <a:sy n="74" d="100"/>
        </p:scale>
        <p:origin x="33" y="6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3B10-DCFB-4035-A39F-331A37961055}" type="datetimeFigureOut">
              <a:rPr lang="en-US" smtClean="0"/>
              <a:t>4/13/2017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12A66-A98F-4EA9-AB17-07D5D00780BA}" type="slidenum">
              <a:rPr lang="en-US" smtClean="0"/>
              <a:t>‹#›</a:t>
            </a:fld>
            <a:endParaRPr lang="en-US"/>
          </a:p>
        </p:txBody>
      </p:sp>
    </p:spTree>
    <p:extLst>
      <p:ext uri="{BB962C8B-B14F-4D97-AF65-F5344CB8AC3E}">
        <p14:creationId xmlns:p14="http://schemas.microsoft.com/office/powerpoint/2010/main" val="168466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professional developer, you will find your priorities may be opposite those of the company you work for.  Business exist to make money.  You as a developer will be the bridge the business will use to solve problems, increase efficiency, and bring in the profits.  We are going to take a look at the business perspective, </a:t>
            </a:r>
            <a:r>
              <a:rPr lang="en-US" dirty="0" err="1"/>
              <a:t>v.s</a:t>
            </a:r>
            <a:r>
              <a:rPr lang="en-US" dirty="0"/>
              <a:t>. the developer perspective and talk about the middle ground that will enable you to respond to business demands while not destroying your code base.  </a:t>
            </a:r>
          </a:p>
        </p:txBody>
      </p:sp>
      <p:sp>
        <p:nvSpPr>
          <p:cNvPr id="4" name="Slide Number Placeholder 3"/>
          <p:cNvSpPr>
            <a:spLocks noGrp="1"/>
          </p:cNvSpPr>
          <p:nvPr>
            <p:ph type="sldNum" sz="quarter" idx="10"/>
          </p:nvPr>
        </p:nvSpPr>
        <p:spPr/>
        <p:txBody>
          <a:bodyPr/>
          <a:lstStyle/>
          <a:p>
            <a:fld id="{C5712A66-A98F-4EA9-AB17-07D5D00780BA}" type="slidenum">
              <a:rPr lang="en-US" smtClean="0"/>
              <a:t>2</a:t>
            </a:fld>
            <a:endParaRPr lang="en-US"/>
          </a:p>
        </p:txBody>
      </p:sp>
    </p:spTree>
    <p:extLst>
      <p:ext uri="{BB962C8B-B14F-4D97-AF65-F5344CB8AC3E}">
        <p14:creationId xmlns:p14="http://schemas.microsoft.com/office/powerpoint/2010/main" val="174771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is all about money. By definition business is "The practice of making one's living by engaging in commerce.”  At the end of the day, business missions statements aside, it all boils down to money. Business behaves the way it does for a variety of reasons.  As a developer it’s important to remember that requests for development originate from some aspect of the underlying business.    </a:t>
            </a:r>
          </a:p>
          <a:p>
            <a:endParaRPr lang="en-US" dirty="0"/>
          </a:p>
        </p:txBody>
      </p:sp>
      <p:sp>
        <p:nvSpPr>
          <p:cNvPr id="4" name="Slide Number Placeholder 3"/>
          <p:cNvSpPr>
            <a:spLocks noGrp="1"/>
          </p:cNvSpPr>
          <p:nvPr>
            <p:ph type="sldNum" sz="quarter" idx="10"/>
          </p:nvPr>
        </p:nvSpPr>
        <p:spPr/>
        <p:txBody>
          <a:bodyPr/>
          <a:lstStyle/>
          <a:p>
            <a:fld id="{C5712A66-A98F-4EA9-AB17-07D5D00780BA}" type="slidenum">
              <a:rPr lang="en-US" smtClean="0"/>
              <a:t>3</a:t>
            </a:fld>
            <a:endParaRPr lang="en-US"/>
          </a:p>
        </p:txBody>
      </p:sp>
    </p:spTree>
    <p:extLst>
      <p:ext uri="{BB962C8B-B14F-4D97-AF65-F5344CB8AC3E}">
        <p14:creationId xmlns:p14="http://schemas.microsoft.com/office/powerpoint/2010/main" val="45441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want to live in a clean space.  Taking time to write clean testable code.  Taking time to have the code properly QA’d.  Writing tests with the code.  None of these things are bad.  In fact, without all of these things, I’d argue that your product will be sub-par and will cost you more to support and enhance as the product matures.</a:t>
            </a:r>
          </a:p>
        </p:txBody>
      </p:sp>
      <p:sp>
        <p:nvSpPr>
          <p:cNvPr id="4" name="Slide Number Placeholder 3"/>
          <p:cNvSpPr>
            <a:spLocks noGrp="1"/>
          </p:cNvSpPr>
          <p:nvPr>
            <p:ph type="sldNum" sz="quarter" idx="10"/>
          </p:nvPr>
        </p:nvSpPr>
        <p:spPr/>
        <p:txBody>
          <a:bodyPr/>
          <a:lstStyle/>
          <a:p>
            <a:fld id="{C5712A66-A98F-4EA9-AB17-07D5D00780BA}" type="slidenum">
              <a:rPr lang="en-US" smtClean="0"/>
              <a:t>4</a:t>
            </a:fld>
            <a:endParaRPr lang="en-US"/>
          </a:p>
        </p:txBody>
      </p:sp>
    </p:spTree>
    <p:extLst>
      <p:ext uri="{BB962C8B-B14F-4D97-AF65-F5344CB8AC3E}">
        <p14:creationId xmlns:p14="http://schemas.microsoft.com/office/powerpoint/2010/main" val="45745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and the development team often find themselves in conflict.  This is a result of differing view points.  Creating software to put in front of customers is hard. The business wants exact concrete information on what the cost will be and how long a particular thing will take to develop. Giving the honest answer of “it depends” doesn’t really cut it for most business executives.  You’ll find then that the business issues surrounding a project are often trickier to solve than the technical ones. </a:t>
            </a:r>
          </a:p>
        </p:txBody>
      </p:sp>
      <p:sp>
        <p:nvSpPr>
          <p:cNvPr id="4" name="Slide Number Placeholder 3"/>
          <p:cNvSpPr>
            <a:spLocks noGrp="1"/>
          </p:cNvSpPr>
          <p:nvPr>
            <p:ph type="sldNum" sz="quarter" idx="10"/>
          </p:nvPr>
        </p:nvSpPr>
        <p:spPr/>
        <p:txBody>
          <a:bodyPr/>
          <a:lstStyle/>
          <a:p>
            <a:fld id="{C5712A66-A98F-4EA9-AB17-07D5D00780BA}" type="slidenum">
              <a:rPr lang="en-US" smtClean="0"/>
              <a:t>5</a:t>
            </a:fld>
            <a:endParaRPr lang="en-US"/>
          </a:p>
        </p:txBody>
      </p:sp>
    </p:spTree>
    <p:extLst>
      <p:ext uri="{BB962C8B-B14F-4D97-AF65-F5344CB8AC3E}">
        <p14:creationId xmlns:p14="http://schemas.microsoft.com/office/powerpoint/2010/main" val="1459666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much input as the business has, ultimate success of a product falls to the development team.  As developers writing code, we must balance the needs and pressures from the business with the need to keep our code well maintained.  Often it is our own lack of communication with the business that leads to headaches.  This is where adopting proven code project management ideals can benefit everyone.  For example using (Agile, scrum or Kanban) to help manage project tasks will help provide the cost and deadline information to the business, while still giving developers flexibility.  Think in terms of the middle ground.</a:t>
            </a:r>
          </a:p>
          <a:p>
            <a:endParaRPr lang="en-US" dirty="0"/>
          </a:p>
          <a:p>
            <a:r>
              <a:rPr lang="en-US" dirty="0"/>
              <a:t>Well maintained code benefits everyone, however… It is important to adopt a pragmatic attitude.</a:t>
            </a:r>
          </a:p>
          <a:p>
            <a:endParaRPr lang="en-US" dirty="0"/>
          </a:p>
          <a:p>
            <a:r>
              <a:rPr lang="en-US" dirty="0"/>
              <a:t>For example: </a:t>
            </a:r>
          </a:p>
          <a:p>
            <a:r>
              <a:rPr lang="en-US" dirty="0"/>
              <a:t>When timelines are tight, does it make sense to refactor complex code?  </a:t>
            </a:r>
          </a:p>
          <a:p>
            <a:r>
              <a:rPr lang="en-US" dirty="0"/>
              <a:t>Is it necessary to unit test every line of code?</a:t>
            </a:r>
          </a:p>
          <a:p>
            <a:r>
              <a:rPr lang="en-US" dirty="0"/>
              <a:t>Does every module need to be abstracted perfectly before the product is released?</a:t>
            </a:r>
          </a:p>
          <a:p>
            <a:endParaRPr lang="en-US" dirty="0"/>
          </a:p>
          <a:p>
            <a:r>
              <a:rPr lang="en-US" dirty="0"/>
              <a:t>Remember that having a product in use by customers brings in money.  No product, no money.</a:t>
            </a:r>
          </a:p>
          <a:p>
            <a:endParaRPr lang="en-US" dirty="0"/>
          </a:p>
          <a:p>
            <a:r>
              <a:rPr lang="en-US" dirty="0"/>
              <a:t>Lastly, in doing what you need to do for the business, don’t compromise what you know is right in development.</a:t>
            </a:r>
          </a:p>
          <a:p>
            <a:endParaRPr lang="en-US" dirty="0"/>
          </a:p>
        </p:txBody>
      </p:sp>
      <p:sp>
        <p:nvSpPr>
          <p:cNvPr id="4" name="Slide Number Placeholder 3"/>
          <p:cNvSpPr>
            <a:spLocks noGrp="1"/>
          </p:cNvSpPr>
          <p:nvPr>
            <p:ph type="sldNum" sz="quarter" idx="10"/>
          </p:nvPr>
        </p:nvSpPr>
        <p:spPr/>
        <p:txBody>
          <a:bodyPr/>
          <a:lstStyle/>
          <a:p>
            <a:fld id="{C5712A66-A98F-4EA9-AB17-07D5D00780BA}" type="slidenum">
              <a:rPr lang="en-US" smtClean="0"/>
              <a:t>6</a:t>
            </a:fld>
            <a:endParaRPr lang="en-US"/>
          </a:p>
        </p:txBody>
      </p:sp>
    </p:spTree>
    <p:extLst>
      <p:ext uri="{BB962C8B-B14F-4D97-AF65-F5344CB8AC3E}">
        <p14:creationId xmlns:p14="http://schemas.microsoft.com/office/powerpoint/2010/main" val="22890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passionate about the code you write</a:t>
            </a:r>
          </a:p>
          <a:p>
            <a:r>
              <a:rPr lang="en-US" dirty="0"/>
              <a:t>Be pragmatic, sometimes the best thing to do is nothing at all</a:t>
            </a:r>
          </a:p>
          <a:p>
            <a:r>
              <a:rPr lang="en-US" dirty="0"/>
              <a:t>Spend time with the business providing the developers perspective</a:t>
            </a:r>
          </a:p>
          <a:p>
            <a:endParaRPr lang="en-US" dirty="0"/>
          </a:p>
          <a:p>
            <a:endParaRPr lang="en-US" dirty="0"/>
          </a:p>
        </p:txBody>
      </p:sp>
      <p:sp>
        <p:nvSpPr>
          <p:cNvPr id="4" name="Slide Number Placeholder 3"/>
          <p:cNvSpPr>
            <a:spLocks noGrp="1"/>
          </p:cNvSpPr>
          <p:nvPr>
            <p:ph type="sldNum" sz="quarter" idx="10"/>
          </p:nvPr>
        </p:nvSpPr>
        <p:spPr/>
        <p:txBody>
          <a:bodyPr/>
          <a:lstStyle/>
          <a:p>
            <a:fld id="{C5712A66-A98F-4EA9-AB17-07D5D00780BA}" type="slidenum">
              <a:rPr lang="en-US" smtClean="0"/>
              <a:t>7</a:t>
            </a:fld>
            <a:endParaRPr lang="en-US"/>
          </a:p>
        </p:txBody>
      </p:sp>
    </p:spTree>
    <p:extLst>
      <p:ext uri="{BB962C8B-B14F-4D97-AF65-F5344CB8AC3E}">
        <p14:creationId xmlns:p14="http://schemas.microsoft.com/office/powerpoint/2010/main" val="300371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31553E-D19C-4D38-96DB-196F0098F16D}"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295943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1553E-D19C-4D38-96DB-196F0098F16D}"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163661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1553E-D19C-4D38-96DB-196F0098F16D}"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40310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1553E-D19C-4D38-96DB-196F0098F16D}"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303333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31553E-D19C-4D38-96DB-196F0098F16D}"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263988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31553E-D19C-4D38-96DB-196F0098F16D}"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176316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31553E-D19C-4D38-96DB-196F0098F16D}"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101061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31553E-D19C-4D38-96DB-196F0098F16D}"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38298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1553E-D19C-4D38-96DB-196F0098F16D}"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399487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31553E-D19C-4D38-96DB-196F0098F16D}"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116754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31553E-D19C-4D38-96DB-196F0098F16D}"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D64AA-4FB6-4739-B5F3-8BA3CE5E5FD9}" type="slidenum">
              <a:rPr lang="en-US" smtClean="0"/>
              <a:t>‹#›</a:t>
            </a:fld>
            <a:endParaRPr lang="en-US"/>
          </a:p>
        </p:txBody>
      </p:sp>
    </p:spTree>
    <p:extLst>
      <p:ext uri="{BB962C8B-B14F-4D97-AF65-F5344CB8AC3E}">
        <p14:creationId xmlns:p14="http://schemas.microsoft.com/office/powerpoint/2010/main" val="426635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1553E-D19C-4D38-96DB-196F0098F16D}" type="datetimeFigureOut">
              <a:rPr lang="en-US" smtClean="0"/>
              <a:t>4/13/2017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D64AA-4FB6-4739-B5F3-8BA3CE5E5FD9}" type="slidenum">
              <a:rPr lang="en-US" smtClean="0"/>
              <a:t>‹#›</a:t>
            </a:fld>
            <a:endParaRPr lang="en-US"/>
          </a:p>
        </p:txBody>
      </p:sp>
    </p:spTree>
    <p:extLst>
      <p:ext uri="{BB962C8B-B14F-4D97-AF65-F5344CB8AC3E}">
        <p14:creationId xmlns:p14="http://schemas.microsoft.com/office/powerpoint/2010/main" val="11811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anifesto.softwarecraftsmanship.org/" TargetMode="External"/><Relationship Id="rId2" Type="http://schemas.openxmlformats.org/officeDocument/2006/relationships/hyperlink" Target="https://www.martinfowler.com/articles/agileStory.html" TargetMode="External"/><Relationship Id="rId1" Type="http://schemas.openxmlformats.org/officeDocument/2006/relationships/slideLayout" Target="../slideLayouts/slideLayout2.xml"/><Relationship Id="rId6" Type="http://schemas.openxmlformats.org/officeDocument/2006/relationships/hyperlink" Target="http://waldoscode.blogspot.com/" TargetMode="External"/><Relationship Id="rId5" Type="http://schemas.openxmlformats.org/officeDocument/2006/relationships/hyperlink" Target="https://www.amazon.com/Clean-Code-Handbook-Software-Craftsmanship/dp/0132350882/ref=pd_bxgy_14_img_2?_encoding=UTF8&amp;pd_rd_i=0132350882&amp;pd_rd_r=6X1XA75E2J6P7YR6RBDE&amp;pd_rd_w=ulL8f&amp;pd_rd_wg=lDapm&amp;psc=1&amp;refRID=6X1XA75E2J6P7YR6RBDE" TargetMode="External"/><Relationship Id="rId4" Type="http://schemas.openxmlformats.org/officeDocument/2006/relationships/hyperlink" Target="https://www.amazon.com/Pragmatic-Programmer-Journeyman-Master/dp/020161622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1" y="2600324"/>
            <a:ext cx="6405753" cy="3277961"/>
          </a:xfrm>
        </p:spPr>
        <p:txBody>
          <a:bodyPr anchor="t">
            <a:normAutofit/>
          </a:bodyPr>
          <a:lstStyle/>
          <a:p>
            <a:pPr algn="l"/>
            <a:r>
              <a:rPr lang="en-US" sz="5400"/>
              <a:t>The Business of Code</a:t>
            </a:r>
          </a:p>
        </p:txBody>
      </p:sp>
      <p:sp>
        <p:nvSpPr>
          <p:cNvPr id="3" name="Subtitle 2"/>
          <p:cNvSpPr>
            <a:spLocks noGrp="1"/>
          </p:cNvSpPr>
          <p:nvPr>
            <p:ph type="subTitle" idx="1"/>
          </p:nvPr>
        </p:nvSpPr>
        <p:spPr>
          <a:xfrm>
            <a:off x="804672" y="1300450"/>
            <a:ext cx="4167376" cy="1155525"/>
          </a:xfrm>
        </p:spPr>
        <p:txBody>
          <a:bodyPr anchor="b">
            <a:normAutofit/>
          </a:bodyPr>
          <a:lstStyle/>
          <a:p>
            <a:pPr algn="l">
              <a:lnSpc>
                <a:spcPct val="80000"/>
              </a:lnSpc>
            </a:pPr>
            <a:r>
              <a:rPr lang="en-US" sz="2000"/>
              <a:t>By Don Waldo</a:t>
            </a:r>
          </a:p>
          <a:p>
            <a:pPr algn="l">
              <a:lnSpc>
                <a:spcPct val="80000"/>
              </a:lnSpc>
            </a:pPr>
            <a:r>
              <a:rPr lang="en-US" sz="2000"/>
              <a:t>Application Development Supervisor</a:t>
            </a:r>
          </a:p>
          <a:p>
            <a:pPr algn="l">
              <a:lnSpc>
                <a:spcPct val="80000"/>
              </a:lnSpc>
            </a:pPr>
            <a:r>
              <a:rPr lang="en-US" sz="2000"/>
              <a:t>Lake Superior Consulting</a:t>
            </a:r>
            <a:endParaRPr lang="en-US" sz="2000" dirty="0"/>
          </a:p>
        </p:txBody>
      </p:sp>
    </p:spTree>
    <p:extLst>
      <p:ext uri="{BB962C8B-B14F-4D97-AF65-F5344CB8AC3E}">
        <p14:creationId xmlns:p14="http://schemas.microsoft.com/office/powerpoint/2010/main" val="42054973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A talk about code &amp; business</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a:solidFill>
                  <a:schemeClr val="bg1"/>
                </a:solidFill>
              </a:rPr>
              <a:t>Business exist to make money, business code exists to solve a problem</a:t>
            </a:r>
          </a:p>
          <a:p>
            <a:endParaRPr lang="en-US" sz="2400">
              <a:solidFill>
                <a:schemeClr val="bg1"/>
              </a:solidFill>
            </a:endParaRPr>
          </a:p>
          <a:p>
            <a:r>
              <a:rPr lang="en-US" sz="2400">
                <a:solidFill>
                  <a:schemeClr val="bg1"/>
                </a:solidFill>
              </a:rPr>
              <a:t>As a developer, you solve the problems to make the money</a:t>
            </a:r>
          </a:p>
          <a:p>
            <a:endParaRPr lang="en-US" sz="2400">
              <a:solidFill>
                <a:schemeClr val="bg1"/>
              </a:solidFill>
            </a:endParaRPr>
          </a:p>
          <a:p>
            <a:r>
              <a:rPr lang="en-US" sz="2400">
                <a:solidFill>
                  <a:schemeClr val="bg1"/>
                </a:solidFill>
              </a:rPr>
              <a:t>The business perspective is typically different from the development perspective</a:t>
            </a:r>
          </a:p>
          <a:p>
            <a:endParaRPr lang="en-US" sz="2400">
              <a:solidFill>
                <a:schemeClr val="bg1"/>
              </a:solidFill>
            </a:endParaRPr>
          </a:p>
          <a:p>
            <a:r>
              <a:rPr lang="en-US" sz="2400">
                <a:solidFill>
                  <a:schemeClr val="bg1"/>
                </a:solidFill>
              </a:rPr>
              <a:t>What can developers do to meet business goals while not destroying the codebase?</a:t>
            </a:r>
          </a:p>
        </p:txBody>
      </p:sp>
    </p:spTree>
    <p:extLst>
      <p:ext uri="{BB962C8B-B14F-4D97-AF65-F5344CB8AC3E}">
        <p14:creationId xmlns:p14="http://schemas.microsoft.com/office/powerpoint/2010/main" val="29865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perspective</a:t>
            </a:r>
          </a:p>
        </p:txBody>
      </p:sp>
      <p:sp>
        <p:nvSpPr>
          <p:cNvPr id="3" name="Content Placeholder 2"/>
          <p:cNvSpPr>
            <a:spLocks noGrp="1"/>
          </p:cNvSpPr>
          <p:nvPr>
            <p:ph idx="1"/>
          </p:nvPr>
        </p:nvSpPr>
        <p:spPr/>
        <p:txBody>
          <a:bodyPr>
            <a:normAutofit lnSpcReduction="10000"/>
          </a:bodyPr>
          <a:lstStyle/>
          <a:p>
            <a:r>
              <a:rPr lang="en-US" dirty="0"/>
              <a:t>Bottom line (net income)</a:t>
            </a:r>
          </a:p>
          <a:p>
            <a:pPr marL="0" indent="0">
              <a:buNone/>
            </a:pPr>
            <a:endParaRPr lang="en-US" dirty="0"/>
          </a:p>
          <a:p>
            <a:r>
              <a:rPr lang="en-US" dirty="0"/>
              <a:t>Deliverables (the product)</a:t>
            </a:r>
          </a:p>
          <a:p>
            <a:endParaRPr lang="en-US" dirty="0"/>
          </a:p>
          <a:p>
            <a:r>
              <a:rPr lang="en-US" dirty="0"/>
              <a:t>Timelines (when we deliver the product)</a:t>
            </a:r>
          </a:p>
          <a:p>
            <a:endParaRPr lang="en-US" dirty="0"/>
          </a:p>
          <a:p>
            <a:r>
              <a:rPr lang="en-US" dirty="0"/>
              <a:t>Investments (time &amp; resources = money)</a:t>
            </a:r>
          </a:p>
          <a:p>
            <a:endParaRPr lang="en-US" dirty="0"/>
          </a:p>
          <a:p>
            <a:r>
              <a:rPr lang="en-US" dirty="0"/>
              <a:t>External factors (customers, regulations)</a:t>
            </a:r>
          </a:p>
          <a:p>
            <a:endParaRPr lang="en-US" dirty="0"/>
          </a:p>
        </p:txBody>
      </p:sp>
      <p:pic>
        <p:nvPicPr>
          <p:cNvPr id="5" name="Graphic 4" descr="Piggy Bank"/>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36039" y="1690688"/>
            <a:ext cx="3305834" cy="3305834"/>
          </a:xfrm>
          <a:prstGeom prst="rect">
            <a:avLst/>
          </a:prstGeom>
        </p:spPr>
      </p:pic>
    </p:spTree>
    <p:extLst>
      <p:ext uri="{BB962C8B-B14F-4D97-AF65-F5344CB8AC3E}">
        <p14:creationId xmlns:p14="http://schemas.microsoft.com/office/powerpoint/2010/main" val="165869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developer perspective</a:t>
            </a:r>
          </a:p>
        </p:txBody>
      </p:sp>
      <p:sp>
        <p:nvSpPr>
          <p:cNvPr id="3" name="Content Placeholder 2"/>
          <p:cNvSpPr>
            <a:spLocks noGrp="1"/>
          </p:cNvSpPr>
          <p:nvPr>
            <p:ph idx="1"/>
          </p:nvPr>
        </p:nvSpPr>
        <p:spPr/>
        <p:txBody>
          <a:bodyPr>
            <a:normAutofit lnSpcReduction="10000"/>
          </a:bodyPr>
          <a:lstStyle/>
          <a:p>
            <a:r>
              <a:rPr lang="en-US" dirty="0"/>
              <a:t>Software Craftsmanship</a:t>
            </a:r>
          </a:p>
          <a:p>
            <a:endParaRPr lang="en-US" dirty="0"/>
          </a:p>
          <a:p>
            <a:r>
              <a:rPr lang="en-US" dirty="0"/>
              <a:t>Clean Code</a:t>
            </a:r>
          </a:p>
          <a:p>
            <a:endParaRPr lang="en-US" dirty="0"/>
          </a:p>
          <a:p>
            <a:r>
              <a:rPr lang="en-US" dirty="0"/>
              <a:t>Unit test</a:t>
            </a:r>
          </a:p>
          <a:p>
            <a:pPr marL="0" indent="0">
              <a:buNone/>
            </a:pPr>
            <a:endParaRPr lang="en-US" dirty="0"/>
          </a:p>
          <a:p>
            <a:r>
              <a:rPr lang="en-US" dirty="0"/>
              <a:t>Fix bugs before new features</a:t>
            </a:r>
          </a:p>
          <a:p>
            <a:endParaRPr lang="en-US" dirty="0"/>
          </a:p>
          <a:p>
            <a:r>
              <a:rPr lang="en-US" dirty="0"/>
              <a:t>Don’t sell it till it’s done </a:t>
            </a:r>
          </a:p>
          <a:p>
            <a:endParaRPr lang="en-US" dirty="0"/>
          </a:p>
        </p:txBody>
      </p:sp>
      <p:pic>
        <p:nvPicPr>
          <p:cNvPr id="5" name="Graphic 4" descr="Head with Gears"/>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9871" y="1578735"/>
            <a:ext cx="3144592" cy="3144592"/>
          </a:xfrm>
          <a:prstGeom prst="rect">
            <a:avLst/>
          </a:prstGeom>
        </p:spPr>
      </p:pic>
    </p:spTree>
    <p:extLst>
      <p:ext uri="{BB962C8B-B14F-4D97-AF65-F5344CB8AC3E}">
        <p14:creationId xmlns:p14="http://schemas.microsoft.com/office/powerpoint/2010/main" val="376522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coder </a:t>
            </a:r>
            <a:r>
              <a:rPr lang="en-US" dirty="0" err="1"/>
              <a:t>v.s</a:t>
            </a:r>
            <a:r>
              <a:rPr lang="en-US" dirty="0"/>
              <a:t>. the business</a:t>
            </a:r>
          </a:p>
        </p:txBody>
      </p:sp>
      <p:sp>
        <p:nvSpPr>
          <p:cNvPr id="3" name="Content Placeholder 2"/>
          <p:cNvSpPr>
            <a:spLocks noGrp="1"/>
          </p:cNvSpPr>
          <p:nvPr>
            <p:ph idx="1"/>
          </p:nvPr>
        </p:nvSpPr>
        <p:spPr/>
        <p:txBody>
          <a:bodyPr>
            <a:normAutofit/>
          </a:bodyPr>
          <a:lstStyle/>
          <a:p>
            <a:r>
              <a:rPr lang="en-US" dirty="0"/>
              <a:t>Doing things right takes time</a:t>
            </a:r>
          </a:p>
          <a:p>
            <a:endParaRPr lang="en-US" dirty="0"/>
          </a:p>
          <a:p>
            <a:r>
              <a:rPr lang="en-US" dirty="0"/>
              <a:t>Estimating how long features take to develop is hard</a:t>
            </a:r>
          </a:p>
          <a:p>
            <a:endParaRPr lang="en-US" dirty="0"/>
          </a:p>
          <a:p>
            <a:r>
              <a:rPr lang="en-US" dirty="0"/>
              <a:t>Businesses need estimates for development time so they can calculate ROI, etc.</a:t>
            </a:r>
          </a:p>
          <a:p>
            <a:endParaRPr lang="en-US" dirty="0"/>
          </a:p>
          <a:p>
            <a:r>
              <a:rPr lang="en-US" dirty="0"/>
              <a:t> A developers wonderland can turn into a business nightmare</a:t>
            </a:r>
          </a:p>
        </p:txBody>
      </p:sp>
      <p:pic>
        <p:nvPicPr>
          <p:cNvPr id="5" name="Graphic 4" descr="Signpos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81621" y="494825"/>
            <a:ext cx="2526663" cy="2526663"/>
          </a:xfrm>
          <a:prstGeom prst="rect">
            <a:avLst/>
          </a:prstGeom>
        </p:spPr>
      </p:pic>
    </p:spTree>
    <p:extLst>
      <p:ext uri="{BB962C8B-B14F-4D97-AF65-F5344CB8AC3E}">
        <p14:creationId xmlns:p14="http://schemas.microsoft.com/office/powerpoint/2010/main" val="309353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The great compromise</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a:solidFill>
                  <a:schemeClr val="bg1"/>
                </a:solidFill>
              </a:rPr>
              <a:t>Be responsive, get input, provide feedback</a:t>
            </a:r>
          </a:p>
          <a:p>
            <a:endParaRPr lang="en-US" sz="2400">
              <a:solidFill>
                <a:schemeClr val="bg1"/>
              </a:solidFill>
            </a:endParaRPr>
          </a:p>
          <a:p>
            <a:r>
              <a:rPr lang="en-US" sz="2400">
                <a:solidFill>
                  <a:schemeClr val="bg1"/>
                </a:solidFill>
              </a:rPr>
              <a:t>Be pragmatic</a:t>
            </a:r>
          </a:p>
          <a:p>
            <a:endParaRPr lang="en-US" sz="2400">
              <a:solidFill>
                <a:schemeClr val="bg1"/>
              </a:solidFill>
            </a:endParaRPr>
          </a:p>
          <a:p>
            <a:r>
              <a:rPr lang="en-US" sz="2400">
                <a:solidFill>
                  <a:schemeClr val="bg1"/>
                </a:solidFill>
              </a:rPr>
              <a:t>Adopt tested and proven practices</a:t>
            </a:r>
          </a:p>
          <a:p>
            <a:endParaRPr lang="en-US" sz="2400">
              <a:solidFill>
                <a:schemeClr val="bg1"/>
              </a:solidFill>
            </a:endParaRPr>
          </a:p>
          <a:p>
            <a:r>
              <a:rPr lang="en-US" sz="2400">
                <a:solidFill>
                  <a:schemeClr val="bg1"/>
                </a:solidFill>
              </a:rPr>
              <a:t>Perfect is the enemy of good, think in terms of the middle ground</a:t>
            </a:r>
          </a:p>
          <a:p>
            <a:endParaRPr lang="en-US" sz="2400">
              <a:solidFill>
                <a:schemeClr val="bg1"/>
              </a:solidFill>
            </a:endParaRPr>
          </a:p>
          <a:p>
            <a:r>
              <a:rPr lang="en-US" sz="2400">
                <a:solidFill>
                  <a:schemeClr val="bg1"/>
                </a:solidFill>
              </a:rPr>
              <a:t>Don’t compromise your dedication to development as craft</a:t>
            </a:r>
          </a:p>
        </p:txBody>
      </p:sp>
    </p:spTree>
    <p:extLst>
      <p:ext uri="{BB962C8B-B14F-4D97-AF65-F5344CB8AC3E}">
        <p14:creationId xmlns:p14="http://schemas.microsoft.com/office/powerpoint/2010/main" val="114127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Advice</a:t>
            </a:r>
            <a:endParaRPr lang="en-US" dirty="0"/>
          </a:p>
        </p:txBody>
      </p:sp>
      <p:sp>
        <p:nvSpPr>
          <p:cNvPr id="3" name="Content Placeholder 2"/>
          <p:cNvSpPr>
            <a:spLocks noGrp="1"/>
          </p:cNvSpPr>
          <p:nvPr>
            <p:ph idx="1"/>
          </p:nvPr>
        </p:nvSpPr>
        <p:spPr/>
        <p:txBody>
          <a:bodyPr>
            <a:normAutofit lnSpcReduction="10000"/>
          </a:bodyPr>
          <a:lstStyle/>
          <a:p>
            <a:r>
              <a:rPr lang="en-US" dirty="0"/>
              <a:t>Care about the code, be passionate</a:t>
            </a:r>
          </a:p>
          <a:p>
            <a:pPr lvl="1"/>
            <a:r>
              <a:rPr lang="en-US" dirty="0"/>
              <a:t>You may be wrong but someone will straighten you out, our you’ll figure it out eventually</a:t>
            </a:r>
          </a:p>
          <a:p>
            <a:pPr lvl="1"/>
            <a:r>
              <a:rPr lang="en-US" dirty="0"/>
              <a:t>If you don’t care, the code will rot, the business will die, and you’ll be unemployed</a:t>
            </a:r>
          </a:p>
          <a:p>
            <a:r>
              <a:rPr lang="en-US" dirty="0"/>
              <a:t>Be Pragmatic</a:t>
            </a:r>
          </a:p>
          <a:p>
            <a:pPr lvl="1"/>
            <a:r>
              <a:rPr lang="en-US" dirty="0"/>
              <a:t>Do what you need to when you need to</a:t>
            </a:r>
          </a:p>
          <a:p>
            <a:pPr lvl="1"/>
            <a:r>
              <a:rPr lang="en-US" dirty="0"/>
              <a:t>Test the critical code</a:t>
            </a:r>
          </a:p>
          <a:p>
            <a:r>
              <a:rPr lang="en-US" dirty="0"/>
              <a:t>Spend time educating business leaders</a:t>
            </a:r>
          </a:p>
          <a:p>
            <a:pPr lvl="1"/>
            <a:r>
              <a:rPr lang="en-US" dirty="0"/>
              <a:t>Help drive process improvement</a:t>
            </a:r>
          </a:p>
          <a:p>
            <a:pPr lvl="1"/>
            <a:r>
              <a:rPr lang="en-US" dirty="0"/>
              <a:t>Adopt agile principals for project management</a:t>
            </a:r>
          </a:p>
        </p:txBody>
      </p:sp>
    </p:spTree>
    <p:extLst>
      <p:ext uri="{BB962C8B-B14F-4D97-AF65-F5344CB8AC3E}">
        <p14:creationId xmlns:p14="http://schemas.microsoft.com/office/powerpoint/2010/main" val="24667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Resources</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a:solidFill>
                  <a:schemeClr val="bg1"/>
                </a:solidFill>
              </a:rPr>
              <a:t>The </a:t>
            </a:r>
            <a:r>
              <a:rPr lang="en-US" sz="2400">
                <a:solidFill>
                  <a:schemeClr val="bg1"/>
                </a:solidFill>
                <a:hlinkClick r:id="rId2"/>
              </a:rPr>
              <a:t>agile story </a:t>
            </a:r>
            <a:endParaRPr lang="en-US" sz="2400">
              <a:solidFill>
                <a:schemeClr val="bg1"/>
              </a:solidFill>
            </a:endParaRPr>
          </a:p>
          <a:p>
            <a:endParaRPr lang="en-US" sz="2400">
              <a:solidFill>
                <a:schemeClr val="bg1"/>
              </a:solidFill>
            </a:endParaRPr>
          </a:p>
          <a:p>
            <a:r>
              <a:rPr lang="en-US" sz="2400">
                <a:solidFill>
                  <a:schemeClr val="bg1"/>
                </a:solidFill>
                <a:hlinkClick r:id="rId3"/>
              </a:rPr>
              <a:t>Manifesto for software craftsmanship</a:t>
            </a:r>
            <a:endParaRPr lang="en-US" sz="2400">
              <a:solidFill>
                <a:schemeClr val="bg1"/>
              </a:solidFill>
            </a:endParaRPr>
          </a:p>
          <a:p>
            <a:endParaRPr lang="en-US" sz="2400">
              <a:solidFill>
                <a:schemeClr val="bg1"/>
              </a:solidFill>
            </a:endParaRPr>
          </a:p>
          <a:p>
            <a:r>
              <a:rPr lang="en-US" sz="2400">
                <a:solidFill>
                  <a:schemeClr val="bg1"/>
                </a:solidFill>
                <a:hlinkClick r:id="rId4"/>
              </a:rPr>
              <a:t>The Pragmatic Programmer</a:t>
            </a:r>
            <a:endParaRPr lang="en-US" sz="2400">
              <a:solidFill>
                <a:schemeClr val="bg1"/>
              </a:solidFill>
            </a:endParaRPr>
          </a:p>
          <a:p>
            <a:endParaRPr lang="en-US" sz="2400">
              <a:solidFill>
                <a:schemeClr val="bg1"/>
              </a:solidFill>
            </a:endParaRPr>
          </a:p>
          <a:p>
            <a:r>
              <a:rPr lang="en-US" sz="2400">
                <a:solidFill>
                  <a:schemeClr val="bg1"/>
                </a:solidFill>
                <a:hlinkClick r:id="rId5"/>
              </a:rPr>
              <a:t>Clean Code</a:t>
            </a:r>
            <a:endParaRPr lang="en-US" sz="2400">
              <a:solidFill>
                <a:schemeClr val="bg1"/>
              </a:solidFill>
            </a:endParaRPr>
          </a:p>
          <a:p>
            <a:endParaRPr lang="en-US" sz="2400">
              <a:solidFill>
                <a:schemeClr val="bg1"/>
              </a:solidFill>
            </a:endParaRPr>
          </a:p>
          <a:p>
            <a:r>
              <a:rPr lang="en-US" sz="2400">
                <a:solidFill>
                  <a:schemeClr val="bg1"/>
                </a:solidFill>
                <a:hlinkClick r:id="rId6"/>
              </a:rPr>
              <a:t>My Blog</a:t>
            </a:r>
            <a:endParaRPr lang="en-US" sz="2400">
              <a:solidFill>
                <a:schemeClr val="bg1"/>
              </a:solidFill>
            </a:endParaRPr>
          </a:p>
        </p:txBody>
      </p:sp>
    </p:spTree>
    <p:extLst>
      <p:ext uri="{BB962C8B-B14F-4D97-AF65-F5344CB8AC3E}">
        <p14:creationId xmlns:p14="http://schemas.microsoft.com/office/powerpoint/2010/main" val="397143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878</Words>
  <Application>Microsoft Office PowerPoint</Application>
  <PresentationFormat>Widescreen</PresentationFormat>
  <Paragraphs>95</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Business of Code</vt:lpstr>
      <vt:lpstr>A talk about code &amp; business</vt:lpstr>
      <vt:lpstr>The business perspective</vt:lpstr>
      <vt:lpstr>The developer perspective</vt:lpstr>
      <vt:lpstr>The coder v.s. the business</vt:lpstr>
      <vt:lpstr>The great compromise</vt:lpstr>
      <vt:lpstr>Advice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Business of Code</dc:title>
  <dc:creator>Don Waldo</dc:creator>
  <cp:lastModifiedBy>Don Waldo</cp:lastModifiedBy>
  <cp:revision>25</cp:revision>
  <dcterms:created xsi:type="dcterms:W3CDTF">2017-04-02T23:27:05Z</dcterms:created>
  <dcterms:modified xsi:type="dcterms:W3CDTF">2017-04-13T23:11:29Z</dcterms:modified>
</cp:coreProperties>
</file>