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E2lLc1FGSRKmYAylv0-BC-nsH2qHvzf7/view?usp=sharing"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665388" y="2905125"/>
            <a:ext cx="8487501" cy="584775"/>
          </a:xfrm>
          <a:prstGeom prst="rect">
            <a:avLst/>
          </a:prstGeom>
          <a:noFill/>
        </p:spPr>
        <p:txBody>
          <a:bodyPr wrap="square" rtlCol="0">
            <a:spAutoFit/>
          </a:bodyPr>
          <a:lstStyle/>
          <a:p>
            <a:r>
              <a:rPr lang="en-IN" sz="3200" i="0" dirty="0">
                <a:solidFill>
                  <a:srgbClr val="00B050"/>
                </a:solidFill>
                <a:effectLst/>
                <a:latin typeface="Times New Roman" panose="02020603050405020304" pitchFamily="18" charset="0"/>
                <a:cs typeface="Times New Roman" panose="02020603050405020304" pitchFamily="18" charset="0"/>
              </a:rPr>
              <a:t>Time-Series Forecasting with Auto encoders</a:t>
            </a:r>
            <a:endParaRPr lang="en-IN" sz="3200" dirty="0"/>
          </a:p>
        </p:txBody>
      </p:sp>
      <p:sp>
        <p:nvSpPr>
          <p:cNvPr id="13" name="TextBox 12"/>
          <p:cNvSpPr txBox="1"/>
          <p:nvPr/>
        </p:nvSpPr>
        <p:spPr>
          <a:xfrm>
            <a:off x="6553200" y="4305895"/>
            <a:ext cx="4495418" cy="923330"/>
          </a:xfrm>
          <a:prstGeom prst="rect">
            <a:avLst/>
          </a:prstGeom>
          <a:noFill/>
        </p:spPr>
        <p:txBody>
          <a:bodyPr wrap="square" rtlCol="0">
            <a:spAutoFit/>
          </a:bodyPr>
          <a:lstStyle/>
          <a:p>
            <a:r>
              <a:rPr lang="en-US" dirty="0"/>
              <a:t>AUXSHILIA S</a:t>
            </a:r>
          </a:p>
          <a:p>
            <a:r>
              <a:rPr lang="en-US" dirty="0"/>
              <a:t>NM ID: au711721104021</a:t>
            </a:r>
          </a:p>
          <a:p>
            <a:r>
              <a:rPr lang="en-US" dirty="0" err="1"/>
              <a:t>KGiSL</a:t>
            </a:r>
            <a:r>
              <a:rPr lang="en-US" dirty="0"/>
              <a:t> INSTITUTE OF TECHNOLOGY</a:t>
            </a:r>
            <a:endParaRPr lang="en-IN" dirty="0"/>
          </a:p>
        </p:txBody>
      </p:sp>
      <p:sp>
        <p:nvSpPr>
          <p:cNvPr id="14" name="TextBox 13"/>
          <p:cNvSpPr txBox="1"/>
          <p:nvPr/>
        </p:nvSpPr>
        <p:spPr>
          <a:xfrm>
            <a:off x="5791200" y="3838221"/>
            <a:ext cx="2209800" cy="369332"/>
          </a:xfrm>
          <a:prstGeom prst="rect">
            <a:avLst/>
          </a:prstGeom>
          <a:noFill/>
        </p:spPr>
        <p:txBody>
          <a:bodyPr wrap="square" rtlCol="0">
            <a:spAutoFit/>
          </a:bodyPr>
          <a:lstStyle/>
          <a:p>
            <a:r>
              <a:rPr lang="en-US" dirty="0"/>
              <a:t>SUBMITTED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069C9-8266-CD09-9DDB-7315D86356F1}"/>
              </a:ext>
            </a:extLst>
          </p:cNvPr>
          <p:cNvSpPr>
            <a:spLocks noGrp="1"/>
          </p:cNvSpPr>
          <p:nvPr>
            <p:ph type="body" idx="1"/>
          </p:nvPr>
        </p:nvSpPr>
        <p:spPr>
          <a:xfrm>
            <a:off x="381000" y="152400"/>
            <a:ext cx="9144000" cy="6771084"/>
          </a:xfrm>
        </p:spPr>
        <p:txBody>
          <a:bodyPr/>
          <a:lstStyle/>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DATA GENERATION: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Synthetic time-series data is created by combining two sine waves with random noise through the "</a:t>
            </a:r>
            <a:r>
              <a:rPr lang="en-US" sz="2200" dirty="0" err="1">
                <a:latin typeface="Times New Roman" panose="02020603050405020304" pitchFamily="18" charset="0"/>
                <a:cs typeface="Times New Roman" panose="02020603050405020304" pitchFamily="18" charset="0"/>
              </a:rPr>
              <a:t>generate_time_series_data</a:t>
            </a:r>
            <a:r>
              <a:rPr lang="en-US" sz="2200" dirty="0">
                <a:latin typeface="Times New Roman" panose="02020603050405020304" pitchFamily="18" charset="0"/>
                <a:cs typeface="Times New Roman" panose="02020603050405020304" pitchFamily="18" charset="0"/>
              </a:rPr>
              <a:t>" function.</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2.   MODEL CREATION AND TRAINING:</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autoencoder model is built using LSTM layers as defined in the "</a:t>
            </a:r>
            <a:r>
              <a:rPr lang="en-US" sz="2200" dirty="0" err="1">
                <a:latin typeface="Times New Roman" panose="02020603050405020304" pitchFamily="18" charset="0"/>
                <a:cs typeface="Times New Roman" panose="02020603050405020304" pitchFamily="18" charset="0"/>
              </a:rPr>
              <a:t>create_autoencoder</a:t>
            </a:r>
            <a:r>
              <a:rPr lang="en-US" sz="2200" dirty="0">
                <a:latin typeface="Times New Roman" panose="02020603050405020304" pitchFamily="18" charset="0"/>
                <a:cs typeface="Times New Roman" panose="02020603050405020304" pitchFamily="18" charset="0"/>
              </a:rPr>
              <a:t>" function.</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Training the model on synthetic time-series data occurs via the "</a:t>
            </a:r>
            <a:r>
              <a:rPr lang="en-US" sz="2200" dirty="0" err="1">
                <a:latin typeface="Times New Roman" panose="02020603050405020304" pitchFamily="18" charset="0"/>
                <a:cs typeface="Times New Roman" panose="02020603050405020304" pitchFamily="18" charset="0"/>
              </a:rPr>
              <a:t>train_autoencoder</a:t>
            </a:r>
            <a:r>
              <a:rPr lang="en-US" sz="2200" dirty="0">
                <a:latin typeface="Times New Roman" panose="02020603050405020304" pitchFamily="18" charset="0"/>
                <a:cs typeface="Times New Roman" panose="02020603050405020304" pitchFamily="18" charset="0"/>
              </a:rPr>
              <a:t>" function, focusing on minimizing mean squared error loss between input and output sequences.</a:t>
            </a:r>
          </a:p>
          <a:p>
            <a:pPr marL="800100" lvl="1"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3.   SEQUENCE GENERATION:</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generate_new_sequence</a:t>
            </a:r>
            <a:r>
              <a:rPr lang="en-US" sz="2200" dirty="0">
                <a:latin typeface="Times New Roman" panose="02020603050405020304" pitchFamily="18" charset="0"/>
                <a:cs typeface="Times New Roman" panose="02020603050405020304" pitchFamily="18" charset="0"/>
              </a:rPr>
              <a:t>" function generates future data points after the autoencoder's training.</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utilizes a seed sequence to predict subsequent data points based on learned patterns from the autoencoder model.</a:t>
            </a:r>
          </a:p>
          <a:p>
            <a:pPr marL="800100" lvl="1"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4.   VISUALIZATION: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In the final step, Matplotlib is utilized to plot both the original seed sequence and the generated future sequence for comparison.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12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10835259"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https://drive.google.com/file/d/1E2lLc1FGSRKmYAylv0-BC-nsH2qHvzf7/view?usp=sharing</a:t>
            </a:r>
            <a:endParaRPr sz="2000" dirty="0">
              <a:latin typeface="Trebuchet MS"/>
              <a:cs typeface="Trebuchet MS"/>
            </a:endParaRPr>
          </a:p>
        </p:txBody>
      </p:sp>
      <p:pic>
        <p:nvPicPr>
          <p:cNvPr id="11" name="Picture 10">
            <a:extLst>
              <a:ext uri="{FF2B5EF4-FFF2-40B4-BE49-F238E27FC236}">
                <a16:creationId xmlns:a16="http://schemas.microsoft.com/office/drawing/2014/main" id="{D5F638E4-2097-F4B7-3D3C-017DE492AF49}"/>
              </a:ext>
            </a:extLst>
          </p:cNvPr>
          <p:cNvPicPr>
            <a:picLocks noChangeAspect="1"/>
          </p:cNvPicPr>
          <p:nvPr/>
        </p:nvPicPr>
        <p:blipFill>
          <a:blip r:embed="rId4"/>
          <a:stretch>
            <a:fillRect/>
          </a:stretch>
        </p:blipFill>
        <p:spPr>
          <a:xfrm>
            <a:off x="683259" y="1369349"/>
            <a:ext cx="5509737" cy="3993226"/>
          </a:xfrm>
          <a:prstGeom prst="rect">
            <a:avLst/>
          </a:prstGeom>
        </p:spPr>
      </p:pic>
      <p:sp>
        <p:nvSpPr>
          <p:cNvPr id="12" name="TextBox 11">
            <a:extLst>
              <a:ext uri="{FF2B5EF4-FFF2-40B4-BE49-F238E27FC236}">
                <a16:creationId xmlns:a16="http://schemas.microsoft.com/office/drawing/2014/main" id="{92DF4BF8-E549-58B3-B979-E1105EBA7B56}"/>
              </a:ext>
            </a:extLst>
          </p:cNvPr>
          <p:cNvSpPr txBox="1"/>
          <p:nvPr/>
        </p:nvSpPr>
        <p:spPr>
          <a:xfrm>
            <a:off x="6222493" y="743340"/>
            <a:ext cx="3505200" cy="4602029"/>
          </a:xfrm>
          <a:prstGeom prst="rect">
            <a:avLst/>
          </a:prstGeom>
          <a:noFill/>
        </p:spPr>
        <p:txBody>
          <a:bodyPr wrap="square" rtlCol="0">
            <a:spAutoFit/>
          </a:bodyPr>
          <a:lstStyle/>
          <a:p>
            <a:pPr>
              <a:lnSpc>
                <a:spcPct val="150000"/>
              </a:lnSpc>
            </a:pPr>
            <a:r>
              <a:rPr lang="en-US" sz="2200" dirty="0">
                <a:latin typeface="Times New Roman" panose="02020603050405020304" pitchFamily="18" charset="0"/>
                <a:cs typeface="Times New Roman" panose="02020603050405020304" pitchFamily="18" charset="0"/>
              </a:rPr>
              <a:t>The project's results demonstrate the autoencoder's ability to accurately forecast future values in time-series data, showcasing its effectiveness in capturing temporal patterns and generating precise predictions.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52600" y="1447800"/>
            <a:ext cx="8153400" cy="462915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92308" y="-4783"/>
            <a:ext cx="9764395" cy="1019189"/>
          </a:xfrm>
          <a:prstGeom prst="rect">
            <a:avLst/>
          </a:prstGeom>
        </p:spPr>
        <p:txBody>
          <a:bodyPr vert="horz" wrap="square" lIns="0" tIns="460692" rIns="0" bIns="0" rtlCol="0">
            <a:spAutoFit/>
          </a:bodyPr>
          <a:lstStyle/>
          <a:p>
            <a:pPr marL="193675">
              <a:lnSpc>
                <a:spcPct val="100000"/>
              </a:lnSpc>
              <a:spcBef>
                <a:spcPts val="130"/>
              </a:spcBef>
            </a:pPr>
            <a:r>
              <a:rPr lang="en-IN" sz="3600" i="0" dirty="0">
                <a:solidFill>
                  <a:srgbClr val="00B050"/>
                </a:solidFill>
                <a:effectLst/>
                <a:latin typeface="Times New Roman" panose="02020603050405020304" pitchFamily="18" charset="0"/>
                <a:cs typeface="Times New Roman" panose="02020603050405020304" pitchFamily="18" charset="0"/>
              </a:rPr>
              <a:t>Time-Series Forecasting with Auto encoders</a:t>
            </a:r>
            <a:endParaRPr sz="3600" dirty="0">
              <a:solidFill>
                <a:srgbClr val="00B050"/>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1026" name="Picture 2" descr="Sustainability | Free Full-Text | Time Series Data Modeling Using Advanced  Machine Learning and AutoML">
            <a:extLst>
              <a:ext uri="{FF2B5EF4-FFF2-40B4-BE49-F238E27FC236}">
                <a16:creationId xmlns:a16="http://schemas.microsoft.com/office/drawing/2014/main" id="{60765EDE-F619-7270-057B-9231180FA21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2063" y="1621989"/>
            <a:ext cx="8153400" cy="42358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5999" y="1752600"/>
            <a:ext cx="5052379"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 AND PROPOSITION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KEY FEATURES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MODELLING APPROACH</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077202">
            <a:off x="8413425" y="38637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7EF50314-7051-3B86-390F-43D2BC1F0CE4}"/>
              </a:ext>
            </a:extLst>
          </p:cNvPr>
          <p:cNvSpPr txBox="1"/>
          <p:nvPr/>
        </p:nvSpPr>
        <p:spPr>
          <a:xfrm>
            <a:off x="1438275" y="1524000"/>
            <a:ext cx="7400925" cy="2585323"/>
          </a:xfrm>
          <a:prstGeom prst="rect">
            <a:avLst/>
          </a:prstGeom>
          <a:noFill/>
        </p:spPr>
        <p:txBody>
          <a:bodyPr wrap="square" rtlCol="0">
            <a:spAutoFit/>
          </a:bodyPr>
          <a:lstStyle/>
          <a:p>
            <a:pPr marL="285750" indent="-285750" algn="l">
              <a:buFont typeface="Wingdings" panose="05000000000000000000" pitchFamily="2" charset="2"/>
              <a:buChar char="§"/>
            </a:pPr>
            <a:r>
              <a:rPr lang="en-US" dirty="0"/>
              <a:t> Develop an autoencoder-based approach for time-series forecasting to accurately predict future data points by capturing temporal dependencies and patterns within dynamic and evolving datasets.</a:t>
            </a:r>
          </a:p>
          <a:p>
            <a:pPr algn="l"/>
            <a:endParaRPr lang="en-US" dirty="0"/>
          </a:p>
          <a:p>
            <a:pPr marL="285750" indent="-285750" algn="l">
              <a:buFont typeface="Wingdings" panose="05000000000000000000" pitchFamily="2" charset="2"/>
              <a:buChar char="§"/>
            </a:pPr>
            <a:r>
              <a:rPr lang="en-US" dirty="0"/>
              <a:t> Design and train an autoencoder architecture, exploring variations such as RNNs, LSTMs, and CNNs, to encode input time-series data and reconstruct the original sequence, adapting to changes in data distributions over time for robust forecasting.</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32693CDD-9D64-B429-5554-B9FA6B5184B5}"/>
              </a:ext>
            </a:extLst>
          </p:cNvPr>
          <p:cNvSpPr txBox="1"/>
          <p:nvPr/>
        </p:nvSpPr>
        <p:spPr>
          <a:xfrm>
            <a:off x="1371600" y="1806931"/>
            <a:ext cx="7605713" cy="465364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This project aims to leverage autoencoders for time-series forecasting, focusing on capturing intricate temporal patterns within sequential data to facilitate accurate predictions of future values, thereby offering insights into upcoming trends and behaviors.</a:t>
            </a:r>
          </a:p>
          <a:p>
            <a:pPr marL="342900" indent="-3429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By employing autoencoders, the project seeks to develop a model capable of encoding and decoding time-series data, enabling the extraction of salient features and patterns for precise forecasting of future values, thus enhancing decision-making processes and strategic planning efforts.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AF355F9-7872-4012-0C17-5E818B615CDC}"/>
              </a:ext>
            </a:extLst>
          </p:cNvPr>
          <p:cNvSpPr txBox="1"/>
          <p:nvPr/>
        </p:nvSpPr>
        <p:spPr>
          <a:xfrm>
            <a:off x="1371600" y="2019300"/>
            <a:ext cx="7620000" cy="4197559"/>
          </a:xfrm>
          <a:prstGeom prst="rect">
            <a:avLst/>
          </a:prstGeom>
          <a:noFill/>
        </p:spPr>
        <p:txBody>
          <a:bodyPr wrap="square" rtlCol="0">
            <a:spAutoFit/>
          </a:bodyPr>
          <a:lstStyle/>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For Financial </a:t>
            </a:r>
            <a:r>
              <a:rPr lang="en-US" dirty="0" err="1">
                <a:latin typeface="Times New Roman" panose="02020603050405020304" pitchFamily="18" charset="0"/>
                <a:cs typeface="Times New Roman" panose="02020603050405020304" pitchFamily="18" charset="0"/>
              </a:rPr>
              <a:t>Analysts:The</a:t>
            </a:r>
            <a:r>
              <a:rPr lang="en-US" dirty="0">
                <a:latin typeface="Times New Roman" panose="02020603050405020304" pitchFamily="18" charset="0"/>
                <a:cs typeface="Times New Roman" panose="02020603050405020304" pitchFamily="18" charset="0"/>
              </a:rPr>
              <a:t> autoencoder-based time-series forecasting model enables financial analysts to identify subtle patterns and trends in stock prices, currency exchange rates, and other financial metrics, facilitating more accurate predictions and informed investment decisions.</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For Energy Sector </a:t>
            </a:r>
            <a:r>
              <a:rPr lang="en-US" dirty="0" err="1">
                <a:latin typeface="Times New Roman" panose="02020603050405020304" pitchFamily="18" charset="0"/>
                <a:cs typeface="Times New Roman" panose="02020603050405020304" pitchFamily="18" charset="0"/>
              </a:rPr>
              <a:t>Professionals:By</a:t>
            </a:r>
            <a:r>
              <a:rPr lang="en-US" dirty="0">
                <a:latin typeface="Times New Roman" panose="02020603050405020304" pitchFamily="18" charset="0"/>
                <a:cs typeface="Times New Roman" panose="02020603050405020304" pitchFamily="18" charset="0"/>
              </a:rPr>
              <a:t> utilizing the autoencoder-based time-series forecasting model, energy sector professionals can anticipate fluctuations in energy demand, optimize production schedules, and allocate resources efficiently, leading to enhanced operational efficiency and sustainability in energy consumption and production.</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0208"/>
            <a:ext cx="2177538" cy="286659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 y="-206317"/>
            <a:ext cx="10017760" cy="1598515"/>
          </a:xfrm>
          <a:prstGeom prst="rect">
            <a:avLst/>
          </a:prstGeom>
        </p:spPr>
        <p:txBody>
          <a:bodyPr vert="horz" wrap="square" lIns="0" tIns="485775" rIns="0" bIns="0" rtlCol="0">
            <a:spAutoFit/>
          </a:bodyPr>
          <a:lstStyle/>
          <a:p>
            <a:pPr marL="12700" algn="ctr">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br>
              <a:rPr lang="en-IN" sz="3600" spc="-120" dirty="0"/>
            </a:b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89DCC7E9-26B2-8AF2-E6D2-0346E86D767E}"/>
              </a:ext>
            </a:extLst>
          </p:cNvPr>
          <p:cNvSpPr txBox="1"/>
          <p:nvPr/>
        </p:nvSpPr>
        <p:spPr>
          <a:xfrm>
            <a:off x="2333625" y="1444380"/>
            <a:ext cx="7248525" cy="4985980"/>
          </a:xfrm>
          <a:prstGeom prst="rect">
            <a:avLst/>
          </a:prstGeom>
          <a:noFill/>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The project's focal point revolves around leveraging autoencoder models to capture temporal patterns within synthetic time-series data, thereby enabling accurate predictions of future values across domains such as finance, energy, and healthcare, thereby facilitating informed decision-making processes.</a:t>
            </a:r>
          </a:p>
          <a:p>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131762"/>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4" name="TextBox 3">
            <a:extLst>
              <a:ext uri="{FF2B5EF4-FFF2-40B4-BE49-F238E27FC236}">
                <a16:creationId xmlns:a16="http://schemas.microsoft.com/office/drawing/2014/main" id="{F910ACDC-BEE9-5D17-F345-467DC2232BF0}"/>
              </a:ext>
            </a:extLst>
          </p:cNvPr>
          <p:cNvSpPr txBox="1"/>
          <p:nvPr/>
        </p:nvSpPr>
        <p:spPr>
          <a:xfrm>
            <a:off x="914400" y="1600200"/>
            <a:ext cx="8534400" cy="440120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Autoencoder technology enables accurate forecasting by learning from sequential data.</a:t>
            </a:r>
          </a:p>
          <a:p>
            <a:pPr marL="457200" indent="-457200">
              <a:buFont typeface="Wingdings" panose="05000000000000000000" pitchFamily="2" charset="2"/>
              <a:buChar char="Ø"/>
            </a:pPr>
            <a:r>
              <a:rPr lang="en-US" sz="2800" dirty="0"/>
              <a:t>It improves understanding of complex temporal dynamics, leading to better predictions.</a:t>
            </a:r>
          </a:p>
          <a:p>
            <a:pPr marL="457200" indent="-457200">
              <a:buFont typeface="Wingdings" panose="05000000000000000000" pitchFamily="2" charset="2"/>
              <a:buChar char="Ø"/>
            </a:pPr>
            <a:r>
              <a:rPr lang="en-US" sz="2800" dirty="0"/>
              <a:t>Decision-making in various domains benefits from insights into future trends.</a:t>
            </a:r>
          </a:p>
          <a:p>
            <a:pPr marL="457200" indent="-457200">
              <a:buFont typeface="Wingdings" panose="05000000000000000000" pitchFamily="2" charset="2"/>
              <a:buChar char="Ø"/>
            </a:pPr>
            <a:r>
              <a:rPr lang="en-US" sz="2800" dirty="0"/>
              <a:t>The approach enhances forecast accuracy, scalability, and interpretability for practical applications.</a:t>
            </a:r>
          </a:p>
          <a:p>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771000" y="5498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95094"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304800" y="138218"/>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4C69541B-699F-4D48-6BD7-B7884F747F38}"/>
              </a:ext>
            </a:extLst>
          </p:cNvPr>
          <p:cNvSpPr txBox="1"/>
          <p:nvPr/>
        </p:nvSpPr>
        <p:spPr>
          <a:xfrm>
            <a:off x="1029353" y="1034589"/>
            <a:ext cx="8970247" cy="4708981"/>
          </a:xfrm>
          <a:prstGeom prst="rect">
            <a:avLst/>
          </a:prstGeom>
          <a:noFill/>
        </p:spPr>
        <p:txBody>
          <a:bodyPr wrap="square" rtlCol="0">
            <a:spAutoFit/>
          </a:bodyPr>
          <a:lstStyle/>
          <a:p>
            <a:r>
              <a:rPr lang="en-US" sz="2000" b="1" dirty="0"/>
              <a:t>AUTOENCODER MODEL:</a:t>
            </a:r>
          </a:p>
          <a:p>
            <a:endParaRPr lang="en-US" sz="2000" dirty="0"/>
          </a:p>
          <a:p>
            <a:pPr marL="285750" indent="-285750">
              <a:buFont typeface="Arial" panose="020B0604020202020204" pitchFamily="34" charset="0"/>
              <a:buChar char="•"/>
            </a:pPr>
            <a:r>
              <a:rPr lang="en-US" sz="2000" dirty="0"/>
              <a:t>The autoencoder model utilizes LSTM layers to process sequential data.</a:t>
            </a:r>
          </a:p>
          <a:p>
            <a:pPr marL="285750" indent="-285750">
              <a:buFont typeface="Arial" panose="020B0604020202020204" pitchFamily="34" charset="0"/>
              <a:buChar char="•"/>
            </a:pPr>
            <a:r>
              <a:rPr lang="en-US" sz="2000" dirty="0"/>
              <a:t>It encodes input sequences into lower-dimensional representations.</a:t>
            </a:r>
          </a:p>
          <a:p>
            <a:pPr marL="285750" indent="-285750">
              <a:buFont typeface="Arial" panose="020B0604020202020204" pitchFamily="34" charset="0"/>
              <a:buChar char="•"/>
            </a:pPr>
            <a:r>
              <a:rPr lang="en-US" sz="2000" dirty="0"/>
              <a:t>These representations are then decoded back to the original sequence.</a:t>
            </a:r>
          </a:p>
          <a:p>
            <a:pPr marL="285750" indent="-285750">
              <a:buFont typeface="Arial" panose="020B0604020202020204" pitchFamily="34" charset="0"/>
              <a:buChar char="•"/>
            </a:pPr>
            <a:r>
              <a:rPr lang="en-US" sz="2000" dirty="0"/>
              <a:t>Through training to minimize mean squared error loss, the model learns to reconstruct input sequences effectively capturing temporal patterns.</a:t>
            </a:r>
          </a:p>
          <a:p>
            <a:endParaRPr lang="en-US" sz="2000" dirty="0"/>
          </a:p>
          <a:p>
            <a:r>
              <a:rPr lang="en-US" sz="2000" b="1" dirty="0"/>
              <a:t>SEQUENCE GENERATION MODEL:</a:t>
            </a:r>
          </a:p>
          <a:p>
            <a:endParaRPr lang="en-US" sz="2000" dirty="0"/>
          </a:p>
          <a:p>
            <a:pPr marL="285750" indent="-285750">
              <a:buFont typeface="Arial" panose="020B0604020202020204" pitchFamily="34" charset="0"/>
              <a:buChar char="•"/>
            </a:pPr>
            <a:r>
              <a:rPr lang="en-US" sz="2000" dirty="0"/>
              <a:t>A separate function generates future data sequences post-autoencoder training.</a:t>
            </a:r>
          </a:p>
          <a:p>
            <a:pPr marL="285750" indent="-285750">
              <a:buFont typeface="Arial" panose="020B0604020202020204" pitchFamily="34" charset="0"/>
              <a:buChar char="•"/>
            </a:pPr>
            <a:r>
              <a:rPr lang="en-US" sz="2000" dirty="0"/>
              <a:t>It predicts the next data point by iteratively using the previous one.</a:t>
            </a:r>
          </a:p>
          <a:p>
            <a:pPr marL="285750" indent="-285750">
              <a:buFont typeface="Arial" panose="020B0604020202020204" pitchFamily="34" charset="0"/>
              <a:buChar char="•"/>
            </a:pPr>
            <a:r>
              <a:rPr lang="en-US" sz="2000" dirty="0"/>
              <a:t>This process captures temporal dependencies, enabling accurate forecasting.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TotalTime>
  <Words>723</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PowerPoint Presentation</vt:lpstr>
      <vt:lpstr>Time-Series Forecasting with Auto encoders</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deepikadeepu17082004@outlook.com</cp:lastModifiedBy>
  <cp:revision>7</cp:revision>
  <dcterms:created xsi:type="dcterms:W3CDTF">2024-04-03T05:24:48Z</dcterms:created>
  <dcterms:modified xsi:type="dcterms:W3CDTF">2024-04-10T10:03:46Z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