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a:srgbClr val="87D850"/>
    <a:srgbClr val="33660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5967" y="555171"/>
            <a:ext cx="7743507" cy="2262781"/>
          </a:xfrm>
        </p:spPr>
        <p:txBody>
          <a:bodyPr>
            <a:normAutofit/>
          </a:bodyPr>
          <a:lstStyle/>
          <a:p>
            <a:pPr algn="ctr"/>
            <a:r>
              <a:rPr lang="en-US" sz="9000" smtClean="0">
                <a:latin typeface="Bookman Old Style" panose="02050604050505020204" pitchFamily="18" charset="0"/>
              </a:rPr>
              <a:t>Kas Tracking</a:t>
            </a:r>
            <a:endParaRPr lang="en-US" sz="9000">
              <a:latin typeface="Bookman Old Style" panose="02050604050505020204" pitchFamily="18" charset="0"/>
            </a:endParaRPr>
          </a:p>
        </p:txBody>
      </p:sp>
      <p:sp>
        <p:nvSpPr>
          <p:cNvPr id="3" name="Subtitle 2"/>
          <p:cNvSpPr>
            <a:spLocks noGrp="1"/>
          </p:cNvSpPr>
          <p:nvPr>
            <p:ph type="subTitle" idx="1"/>
          </p:nvPr>
        </p:nvSpPr>
        <p:spPr>
          <a:xfrm>
            <a:off x="1672046" y="3396342"/>
            <a:ext cx="9509761" cy="2939143"/>
          </a:xfrm>
        </p:spPr>
        <p:txBody>
          <a:bodyPr>
            <a:normAutofit/>
          </a:bodyPr>
          <a:lstStyle/>
          <a:p>
            <a:pPr algn="ctr"/>
            <a:r>
              <a:rPr lang="en-US" sz="2800" smtClean="0">
                <a:solidFill>
                  <a:srgbClr val="00B050"/>
                </a:solidFill>
                <a:latin typeface="Bookman Old Style" panose="02050604050505020204" pitchFamily="18" charset="0"/>
              </a:rPr>
              <a:t>PENGEMBANGAN APLIKASI BERBASIS WEBSITE</a:t>
            </a:r>
          </a:p>
          <a:p>
            <a:endParaRPr lang="en-US" smtClean="0"/>
          </a:p>
          <a:p>
            <a:r>
              <a:rPr lang="en-US"/>
              <a:t>	</a:t>
            </a:r>
            <a:r>
              <a:rPr lang="en-US" smtClean="0"/>
              <a:t>								</a:t>
            </a:r>
            <a:r>
              <a:rPr lang="en-US" sz="2400" b="1" smtClean="0"/>
              <a:t>Kelompok 3:</a:t>
            </a:r>
          </a:p>
          <a:p>
            <a:pPr marL="4000500" lvl="8" indent="-342900" algn="l">
              <a:buAutoNum type="arabicPeriod"/>
            </a:pPr>
            <a:r>
              <a:rPr lang="en-US" sz="1800" smtClean="0"/>
              <a:t>Abdullah Ubaid (11S18005)</a:t>
            </a:r>
          </a:p>
          <a:p>
            <a:pPr marL="4000500" lvl="8" indent="-342900" algn="l">
              <a:buAutoNum type="arabicPeriod"/>
            </a:pPr>
            <a:r>
              <a:rPr lang="en-US" sz="1800" smtClean="0"/>
              <a:t>Awit Hutabalian (11S18011)</a:t>
            </a:r>
          </a:p>
          <a:p>
            <a:pPr marL="4000500" lvl="8" indent="-342900" algn="l">
              <a:buAutoNum type="arabicPeriod"/>
            </a:pPr>
            <a:r>
              <a:rPr lang="en-US" sz="1800" smtClean="0"/>
              <a:t>Irvandi Sihombing (11S18067)</a:t>
            </a:r>
            <a:endParaRPr lang="en-US" sz="1800"/>
          </a:p>
        </p:txBody>
      </p:sp>
    </p:spTree>
    <p:extLst>
      <p:ext uri="{BB962C8B-B14F-4D97-AF65-F5344CB8AC3E}">
        <p14:creationId xmlns:p14="http://schemas.microsoft.com/office/powerpoint/2010/main" val="210190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sp>
        <p:nvSpPr>
          <p:cNvPr id="8" name="TextBox 8"/>
          <p:cNvSpPr txBox="1"/>
          <p:nvPr/>
        </p:nvSpPr>
        <p:spPr>
          <a:xfrm>
            <a:off x="7765253" y="2106481"/>
            <a:ext cx="4421255" cy="34778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Setelah berhasil masuk, maka akan tampil halaman seperti pada gambar disamping. </a:t>
            </a:r>
            <a:r>
              <a:rPr lang="en-US" sz="2200" smtClean="0">
                <a:solidFill>
                  <a:schemeClr val="tx1">
                    <a:lumMod val="95000"/>
                  </a:schemeClr>
                </a:solidFill>
                <a:latin typeface="Bahnschrift SemiLight" panose="020B0502040204020203" pitchFamily="34" charset="0"/>
              </a:rPr>
              <a:t>Pada </a:t>
            </a:r>
            <a:r>
              <a:rPr lang="en-US" sz="2200" smtClean="0">
                <a:solidFill>
                  <a:schemeClr val="tx1">
                    <a:lumMod val="95000"/>
                  </a:schemeClr>
                </a:solidFill>
                <a:latin typeface="Bahnschrift SemiLight" panose="020B0502040204020203" pitchFamily="34" charset="0"/>
              </a:rPr>
              <a:t>bagian sebelah kiri, merupakan halaman dashboard dari pengguna sebagai admin. </a:t>
            </a:r>
          </a:p>
          <a:p>
            <a:r>
              <a:rPr lang="en-US" sz="2200" smtClean="0">
                <a:solidFill>
                  <a:schemeClr val="tx1">
                    <a:lumMod val="95000"/>
                  </a:schemeClr>
                </a:solidFill>
                <a:latin typeface="Bahnschrift SemiLight" panose="020B0502040204020203" pitchFamily="34" charset="0"/>
              </a:rPr>
              <a:t>Untuk bagian header, terdapat profil dan menu kemudian footer pada bagian paling bawah halaman website</a:t>
            </a:r>
          </a:p>
        </p:txBody>
      </p:sp>
      <p:pic>
        <p:nvPicPr>
          <p:cNvPr id="4" name="Picture 3"/>
          <p:cNvPicPr>
            <a:picLocks noChangeAspect="1"/>
          </p:cNvPicPr>
          <p:nvPr/>
        </p:nvPicPr>
        <p:blipFill>
          <a:blip r:embed="rId2"/>
          <a:stretch>
            <a:fillRect/>
          </a:stretch>
        </p:blipFill>
        <p:spPr>
          <a:xfrm>
            <a:off x="205562" y="1768199"/>
            <a:ext cx="7506936" cy="4372560"/>
          </a:xfrm>
          <a:prstGeom prst="rect">
            <a:avLst/>
          </a:prstGeom>
        </p:spPr>
      </p:pic>
    </p:spTree>
    <p:extLst>
      <p:ext uri="{BB962C8B-B14F-4D97-AF65-F5344CB8AC3E}">
        <p14:creationId xmlns:p14="http://schemas.microsoft.com/office/powerpoint/2010/main" val="2270224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sp>
        <p:nvSpPr>
          <p:cNvPr id="8" name="TextBox 8"/>
          <p:cNvSpPr txBox="1"/>
          <p:nvPr/>
        </p:nvSpPr>
        <p:spPr>
          <a:xfrm>
            <a:off x="8861974" y="2524647"/>
            <a:ext cx="3211715" cy="31393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Ketika pengguna sebagai admin mengklik bagian menu yang diberi lingkaran merah, maka akan menampilkan halaman dashboard. </a:t>
            </a:r>
          </a:p>
          <a:p>
            <a:r>
              <a:rPr lang="en-US" sz="2200" smtClean="0">
                <a:solidFill>
                  <a:schemeClr val="tx1">
                    <a:lumMod val="95000"/>
                  </a:schemeClr>
                </a:solidFill>
                <a:latin typeface="Bahnschrift SemiLight" panose="020B0502040204020203" pitchFamily="34" charset="0"/>
              </a:rPr>
              <a:t>Tampilannya seperti pada slide berikutnya</a:t>
            </a:r>
          </a:p>
        </p:txBody>
      </p:sp>
      <p:pic>
        <p:nvPicPr>
          <p:cNvPr id="4" name="Picture 3"/>
          <p:cNvPicPr>
            <a:picLocks noChangeAspect="1"/>
          </p:cNvPicPr>
          <p:nvPr/>
        </p:nvPicPr>
        <p:blipFill>
          <a:blip r:embed="rId2"/>
          <a:stretch>
            <a:fillRect/>
          </a:stretch>
        </p:blipFill>
        <p:spPr>
          <a:xfrm>
            <a:off x="205562" y="1588625"/>
            <a:ext cx="8603657" cy="5011366"/>
          </a:xfrm>
          <a:prstGeom prst="rect">
            <a:avLst/>
          </a:prstGeom>
        </p:spPr>
      </p:pic>
      <p:sp>
        <p:nvSpPr>
          <p:cNvPr id="2" name="Oval 1"/>
          <p:cNvSpPr/>
          <p:nvPr/>
        </p:nvSpPr>
        <p:spPr>
          <a:xfrm>
            <a:off x="685800" y="1588625"/>
            <a:ext cx="826476" cy="4650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826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pic>
        <p:nvPicPr>
          <p:cNvPr id="2" name="Picture 1"/>
          <p:cNvPicPr>
            <a:picLocks noChangeAspect="1"/>
          </p:cNvPicPr>
          <p:nvPr/>
        </p:nvPicPr>
        <p:blipFill>
          <a:blip r:embed="rId2"/>
          <a:stretch>
            <a:fillRect/>
          </a:stretch>
        </p:blipFill>
        <p:spPr>
          <a:xfrm>
            <a:off x="224917" y="1588625"/>
            <a:ext cx="8672898" cy="5119246"/>
          </a:xfrm>
          <a:prstGeom prst="rect">
            <a:avLst/>
          </a:prstGeom>
        </p:spPr>
      </p:pic>
      <p:sp>
        <p:nvSpPr>
          <p:cNvPr id="8" name="TextBox 8"/>
          <p:cNvSpPr txBox="1"/>
          <p:nvPr/>
        </p:nvSpPr>
        <p:spPr>
          <a:xfrm>
            <a:off x="8897815" y="1609690"/>
            <a:ext cx="3130062" cy="483209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ketika menu di klik dan menampilkan halaman dashboard dari pengguna sebagai bendahara.  Terdiri dari 1. </a:t>
            </a:r>
            <a:r>
              <a:rPr lang="en-US" sz="2200" smtClean="0">
                <a:solidFill>
                  <a:schemeClr val="accent1"/>
                </a:solidFill>
                <a:latin typeface="Bahnschrift SemiLight" panose="020B0502040204020203" pitchFamily="34" charset="0"/>
              </a:rPr>
              <a:t>Menu Admin </a:t>
            </a:r>
          </a:p>
          <a:p>
            <a:r>
              <a:rPr lang="en-US" sz="2200" smtClean="0">
                <a:solidFill>
                  <a:schemeClr val="tx1">
                    <a:lumMod val="95000"/>
                  </a:schemeClr>
                </a:solidFill>
                <a:latin typeface="Bahnschrift SemiLight" panose="020B0502040204020203" pitchFamily="34" charset="0"/>
              </a:rPr>
              <a:t>terdapat     </a:t>
            </a:r>
          </a:p>
          <a:p>
            <a:r>
              <a:rPr lang="en-US" sz="2200" smtClean="0">
                <a:solidFill>
                  <a:schemeClr val="tx1">
                    <a:lumMod val="95000"/>
                  </a:schemeClr>
                </a:solidFill>
                <a:latin typeface="Bahnschrift SemiLight" panose="020B0502040204020203" pitchFamily="34" charset="0"/>
              </a:rPr>
              <a:t>*</a:t>
            </a:r>
            <a:r>
              <a:rPr lang="en-US" sz="2200" smtClean="0">
                <a:solidFill>
                  <a:schemeClr val="accent3"/>
                </a:solidFill>
                <a:latin typeface="Bahnschrift SemiLight" panose="020B0502040204020203" pitchFamily="34" charset="0"/>
              </a:rPr>
              <a:t>Daftar  Pengguna</a:t>
            </a:r>
            <a:r>
              <a:rPr lang="en-US" sz="2200" smtClean="0">
                <a:solidFill>
                  <a:schemeClr val="tx1">
                    <a:lumMod val="95000"/>
                  </a:schemeClr>
                </a:solidFill>
                <a:latin typeface="Bahnschrift SemiLight" panose="020B0502040204020203" pitchFamily="34" charset="0"/>
              </a:rPr>
              <a:t> *</a:t>
            </a:r>
            <a:r>
              <a:rPr lang="en-US" sz="2200" smtClean="0">
                <a:solidFill>
                  <a:schemeClr val="accent3"/>
                </a:solidFill>
                <a:latin typeface="Bahnschrift SemiLight" panose="020B0502040204020203" pitchFamily="34" charset="0"/>
              </a:rPr>
              <a:t>Daftar Organisasi</a:t>
            </a:r>
          </a:p>
          <a:p>
            <a:endParaRPr lang="en-US" sz="2200">
              <a:solidFill>
                <a:schemeClr val="tx1">
                  <a:lumMod val="85000"/>
                </a:schemeClr>
              </a:solidFill>
              <a:latin typeface="Bahnschrift SemiLight" panose="020B0502040204020203" pitchFamily="34" charset="0"/>
            </a:endParaRPr>
          </a:p>
          <a:p>
            <a:r>
              <a:rPr lang="en-US" sz="2200" smtClean="0">
                <a:solidFill>
                  <a:schemeClr val="tx1">
                    <a:lumMod val="85000"/>
                  </a:schemeClr>
                </a:solidFill>
                <a:latin typeface="Bahnschrift SemiLight" panose="020B0502040204020203" pitchFamily="34" charset="0"/>
              </a:rPr>
              <a:t>2. </a:t>
            </a:r>
            <a:r>
              <a:rPr lang="en-US" sz="2200" smtClean="0">
                <a:solidFill>
                  <a:schemeClr val="accent1"/>
                </a:solidFill>
                <a:latin typeface="Bahnschrift SemiLight" panose="020B0502040204020203" pitchFamily="34" charset="0"/>
              </a:rPr>
              <a:t>Menu Utama </a:t>
            </a:r>
            <a:r>
              <a:rPr lang="en-US" sz="2200" smtClean="0">
                <a:solidFill>
                  <a:schemeClr val="tx1">
                    <a:lumMod val="85000"/>
                  </a:schemeClr>
                </a:solidFill>
                <a:latin typeface="Bahnschrift SemiLight" panose="020B0502040204020203" pitchFamily="34" charset="0"/>
              </a:rPr>
              <a:t>terdapat</a:t>
            </a:r>
            <a:endParaRPr lang="en-US" sz="2200" smtClean="0">
              <a:solidFill>
                <a:schemeClr val="tx1">
                  <a:lumMod val="95000"/>
                </a:schemeClr>
              </a:solidFill>
              <a:latin typeface="Bahnschrift SemiLight" panose="020B0502040204020203" pitchFamily="34" charset="0"/>
            </a:endParaRPr>
          </a:p>
          <a:p>
            <a:r>
              <a:rPr lang="en-US" sz="2200">
                <a:solidFill>
                  <a:schemeClr val="tx1">
                    <a:lumMod val="85000"/>
                  </a:schemeClr>
                </a:solidFill>
                <a:latin typeface="Bahnschrift SemiLight" panose="020B0502040204020203" pitchFamily="34" charset="0"/>
              </a:rPr>
              <a:t>*</a:t>
            </a:r>
            <a:r>
              <a:rPr lang="en-US" sz="2200" smtClean="0">
                <a:solidFill>
                  <a:schemeClr val="accent3"/>
                </a:solidFill>
                <a:latin typeface="Bahnschrift SemiLight" panose="020B0502040204020203" pitchFamily="34" charset="0"/>
              </a:rPr>
              <a:t>Organisasi</a:t>
            </a:r>
            <a:endParaRPr lang="en-US" sz="2200" smtClean="0">
              <a:solidFill>
                <a:schemeClr val="tx1">
                  <a:lumMod val="95000"/>
                </a:schemeClr>
              </a:solidFill>
              <a:latin typeface="Bahnschrift SemiLight" panose="020B0502040204020203" pitchFamily="34" charset="0"/>
            </a:endParaRPr>
          </a:p>
        </p:txBody>
      </p:sp>
    </p:spTree>
    <p:extLst>
      <p:ext uri="{BB962C8B-B14F-4D97-AF65-F5344CB8AC3E}">
        <p14:creationId xmlns:p14="http://schemas.microsoft.com/office/powerpoint/2010/main" val="2949825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sp>
        <p:nvSpPr>
          <p:cNvPr id="8" name="TextBox 8"/>
          <p:cNvSpPr txBox="1"/>
          <p:nvPr/>
        </p:nvSpPr>
        <p:spPr>
          <a:xfrm>
            <a:off x="8897815" y="1609690"/>
            <a:ext cx="3130062" cy="483209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Ketika pengguna mengklik </a:t>
            </a:r>
            <a:r>
              <a:rPr lang="en-US" sz="2200" smtClean="0">
                <a:solidFill>
                  <a:schemeClr val="tx1">
                    <a:lumMod val="95000"/>
                  </a:schemeClr>
                </a:solidFill>
                <a:latin typeface="Bahnschrift SemiLight" panose="020B0502040204020203" pitchFamily="34" charset="0"/>
              </a:rPr>
              <a:t>bagian </a:t>
            </a:r>
            <a:r>
              <a:rPr lang="en-US" sz="2200" smtClean="0">
                <a:solidFill>
                  <a:schemeClr val="tx1">
                    <a:lumMod val="95000"/>
                  </a:schemeClr>
                </a:solidFill>
                <a:latin typeface="Bahnschrift SemiLight" panose="020B0502040204020203" pitchFamily="34" charset="0"/>
              </a:rPr>
              <a:t>profil yang diberi lingkaran merah, maka akan menampilkan tampilan seperti di samping. </a:t>
            </a:r>
          </a:p>
          <a:p>
            <a:r>
              <a:rPr lang="en-US" sz="2200" smtClean="0">
                <a:solidFill>
                  <a:schemeClr val="tx1">
                    <a:lumMod val="95000"/>
                  </a:schemeClr>
                </a:solidFill>
                <a:latin typeface="Bahnschrift SemiLight" panose="020B0502040204020203" pitchFamily="34" charset="0"/>
              </a:rPr>
              <a:t>Halamannya menampilkan adanya nama pengguna, kemudian ada pilihan akses:</a:t>
            </a:r>
          </a:p>
          <a:p>
            <a:pPr marL="342900" indent="-342900">
              <a:buFontTx/>
              <a:buChar char="-"/>
            </a:pPr>
            <a:r>
              <a:rPr lang="en-US" sz="2200" smtClean="0">
                <a:solidFill>
                  <a:schemeClr val="tx2">
                    <a:lumMod val="75000"/>
                  </a:schemeClr>
                </a:solidFill>
                <a:latin typeface="Bahnschrift SemiLight" panose="020B0502040204020203" pitchFamily="34" charset="0"/>
              </a:rPr>
              <a:t>Profil</a:t>
            </a:r>
          </a:p>
          <a:p>
            <a:pPr marL="342900" indent="-342900">
              <a:buFontTx/>
              <a:buChar char="-"/>
            </a:pPr>
            <a:r>
              <a:rPr lang="en-US" sz="2200" smtClean="0">
                <a:solidFill>
                  <a:schemeClr val="tx2">
                    <a:lumMod val="75000"/>
                  </a:schemeClr>
                </a:solidFill>
                <a:latin typeface="Bahnschrift SemiLight" panose="020B0502040204020203" pitchFamily="34" charset="0"/>
              </a:rPr>
              <a:t>Pengaturan</a:t>
            </a:r>
          </a:p>
          <a:p>
            <a:pPr marL="342900" indent="-342900">
              <a:buFontTx/>
              <a:buChar char="-"/>
            </a:pPr>
            <a:r>
              <a:rPr lang="en-US" sz="2200" smtClean="0">
                <a:solidFill>
                  <a:schemeClr val="tx2">
                    <a:lumMod val="75000"/>
                  </a:schemeClr>
                </a:solidFill>
                <a:latin typeface="Bahnschrift SemiLight" panose="020B0502040204020203" pitchFamily="34" charset="0"/>
              </a:rPr>
              <a:t>Keluar</a:t>
            </a:r>
          </a:p>
        </p:txBody>
      </p:sp>
      <p:pic>
        <p:nvPicPr>
          <p:cNvPr id="4" name="Picture 3"/>
          <p:cNvPicPr>
            <a:picLocks noChangeAspect="1"/>
          </p:cNvPicPr>
          <p:nvPr/>
        </p:nvPicPr>
        <p:blipFill>
          <a:blip r:embed="rId2"/>
          <a:stretch>
            <a:fillRect/>
          </a:stretch>
        </p:blipFill>
        <p:spPr>
          <a:xfrm>
            <a:off x="175114" y="1609690"/>
            <a:ext cx="8740286" cy="5083469"/>
          </a:xfrm>
          <a:prstGeom prst="rect">
            <a:avLst/>
          </a:prstGeom>
        </p:spPr>
      </p:pic>
      <p:sp>
        <p:nvSpPr>
          <p:cNvPr id="9" name="Oval 8"/>
          <p:cNvSpPr/>
          <p:nvPr/>
        </p:nvSpPr>
        <p:spPr>
          <a:xfrm>
            <a:off x="8071339" y="1644860"/>
            <a:ext cx="633046" cy="4650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526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sp>
        <p:nvSpPr>
          <p:cNvPr id="8" name="TextBox 8"/>
          <p:cNvSpPr txBox="1"/>
          <p:nvPr/>
        </p:nvSpPr>
        <p:spPr>
          <a:xfrm>
            <a:off x="8757137" y="1609690"/>
            <a:ext cx="3270740" cy="501675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smtClean="0">
                <a:solidFill>
                  <a:schemeClr val="tx1">
                    <a:lumMod val="95000"/>
                  </a:schemeClr>
                </a:solidFill>
                <a:latin typeface="Bahnschrift SemiLight" panose="020B0502040204020203" pitchFamily="34" charset="0"/>
              </a:rPr>
              <a:t>Tampilan halaman untuk </a:t>
            </a:r>
            <a:r>
              <a:rPr lang="en-US" sz="2000" smtClean="0">
                <a:solidFill>
                  <a:srgbClr val="00B0F0"/>
                </a:solidFill>
                <a:latin typeface="Bahnschrift SemiLight" panose="020B0502040204020203" pitchFamily="34" charset="0"/>
              </a:rPr>
              <a:t>Profil</a:t>
            </a:r>
            <a:r>
              <a:rPr lang="en-US" sz="2000" smtClean="0">
                <a:solidFill>
                  <a:schemeClr val="tx1">
                    <a:lumMod val="95000"/>
                  </a:schemeClr>
                </a:solidFill>
                <a:latin typeface="Bahnschrift SemiLight" panose="020B0502040204020203" pitchFamily="34" charset="0"/>
              </a:rPr>
              <a:t>. Pada halaman yang disamping merupakan halaman website dengan zoom 50% dari google. Apabila pengguna mengunjungi situs, maka perlu untuk melakukan scroll halaman website.</a:t>
            </a:r>
          </a:p>
          <a:p>
            <a:r>
              <a:rPr lang="en-US" sz="2000" smtClean="0">
                <a:solidFill>
                  <a:schemeClr val="tx1">
                    <a:lumMod val="95000"/>
                  </a:schemeClr>
                </a:solidFill>
                <a:latin typeface="Bahnschrift SemiLight" panose="020B0502040204020203" pitchFamily="34" charset="0"/>
              </a:rPr>
              <a:t>Pada halaman ini, terdapat fitur </a:t>
            </a:r>
            <a:r>
              <a:rPr lang="en-US" sz="2000" smtClean="0">
                <a:solidFill>
                  <a:schemeClr val="accent2"/>
                </a:solidFill>
                <a:latin typeface="Bahnschrift SemiLight" panose="020B0502040204020203" pitchFamily="34" charset="0"/>
              </a:rPr>
              <a:t>Tentang</a:t>
            </a:r>
            <a:r>
              <a:rPr lang="en-US" sz="2000" smtClean="0">
                <a:solidFill>
                  <a:schemeClr val="tx1">
                    <a:lumMod val="95000"/>
                  </a:schemeClr>
                </a:solidFill>
                <a:latin typeface="Bahnschrift SemiLight" panose="020B0502040204020203" pitchFamily="34" charset="0"/>
              </a:rPr>
              <a:t> dan </a:t>
            </a:r>
            <a:r>
              <a:rPr lang="en-US" sz="2000" smtClean="0">
                <a:solidFill>
                  <a:schemeClr val="accent2"/>
                </a:solidFill>
                <a:latin typeface="Bahnschrift SemiLight" panose="020B0502040204020203" pitchFamily="34" charset="0"/>
              </a:rPr>
              <a:t>Organisasi</a:t>
            </a:r>
            <a:r>
              <a:rPr lang="en-US" sz="2000" smtClean="0">
                <a:solidFill>
                  <a:schemeClr val="tx1">
                    <a:lumMod val="95000"/>
                  </a:schemeClr>
                </a:solidFill>
                <a:latin typeface="Bahnschrift SemiLight" panose="020B0502040204020203" pitchFamily="34" charset="0"/>
              </a:rPr>
              <a:t> dan juga terdiri dari sebuah button </a:t>
            </a:r>
            <a:r>
              <a:rPr lang="en-US" sz="2000" smtClean="0">
                <a:solidFill>
                  <a:schemeClr val="accent2"/>
                </a:solidFill>
                <a:latin typeface="Bahnschrift SemiLight" panose="020B0502040204020203" pitchFamily="34" charset="0"/>
              </a:rPr>
              <a:t>Pengaturan</a:t>
            </a:r>
            <a:r>
              <a:rPr lang="en-US" sz="2000" smtClean="0">
                <a:solidFill>
                  <a:schemeClr val="tx1">
                    <a:lumMod val="95000"/>
                  </a:schemeClr>
                </a:solidFill>
                <a:latin typeface="Bahnschrift SemiLight" panose="020B0502040204020203" pitchFamily="34" charset="0"/>
              </a:rPr>
              <a:t> yang bisa di klik oleh pengguna untuk mengedit profil pengguna.</a:t>
            </a:r>
            <a:endParaRPr lang="en-US" sz="2000" smtClean="0">
              <a:solidFill>
                <a:schemeClr val="tx2">
                  <a:lumMod val="75000"/>
                </a:schemeClr>
              </a:solidFill>
              <a:latin typeface="Bahnschrift SemiLight" panose="020B0502040204020203" pitchFamily="34" charset="0"/>
            </a:endParaRPr>
          </a:p>
        </p:txBody>
      </p:sp>
      <p:pic>
        <p:nvPicPr>
          <p:cNvPr id="2" name="Picture 1"/>
          <p:cNvPicPr>
            <a:picLocks noChangeAspect="1"/>
          </p:cNvPicPr>
          <p:nvPr/>
        </p:nvPicPr>
        <p:blipFill>
          <a:blip r:embed="rId2"/>
          <a:stretch>
            <a:fillRect/>
          </a:stretch>
        </p:blipFill>
        <p:spPr>
          <a:xfrm>
            <a:off x="211380" y="1518285"/>
            <a:ext cx="8545757" cy="5256961"/>
          </a:xfrm>
          <a:prstGeom prst="rect">
            <a:avLst/>
          </a:prstGeom>
        </p:spPr>
      </p:pic>
    </p:spTree>
    <p:extLst>
      <p:ext uri="{BB962C8B-B14F-4D97-AF65-F5344CB8AC3E}">
        <p14:creationId xmlns:p14="http://schemas.microsoft.com/office/powerpoint/2010/main" val="1274731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sp>
        <p:nvSpPr>
          <p:cNvPr id="8" name="TextBox 8"/>
          <p:cNvSpPr txBox="1"/>
          <p:nvPr/>
        </p:nvSpPr>
        <p:spPr>
          <a:xfrm>
            <a:off x="8520049" y="1715200"/>
            <a:ext cx="3507828" cy="470898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smtClean="0">
                <a:solidFill>
                  <a:schemeClr val="tx1">
                    <a:lumMod val="95000"/>
                  </a:schemeClr>
                </a:solidFill>
                <a:latin typeface="Bahnschrift SemiLight" panose="020B0502040204020203" pitchFamily="34" charset="0"/>
              </a:rPr>
              <a:t>Tampilan halaman disamping merupakan halaman dari fitur </a:t>
            </a:r>
            <a:r>
              <a:rPr lang="en-US" sz="2000" smtClean="0">
                <a:solidFill>
                  <a:schemeClr val="accent2"/>
                </a:solidFill>
                <a:latin typeface="Bahnschrift SemiLight" panose="020B0502040204020203" pitchFamily="34" charset="0"/>
              </a:rPr>
              <a:t>Tentang</a:t>
            </a:r>
            <a:r>
              <a:rPr lang="en-US" sz="2000" smtClean="0">
                <a:solidFill>
                  <a:schemeClr val="tx1">
                    <a:lumMod val="95000"/>
                  </a:schemeClr>
                </a:solidFill>
                <a:latin typeface="Bahnschrift SemiLight" panose="020B0502040204020203" pitchFamily="34" charset="0"/>
              </a:rPr>
              <a:t>, yang berisi: </a:t>
            </a:r>
          </a:p>
          <a:p>
            <a:pPr marL="342900" indent="-342900">
              <a:buFontTx/>
              <a:buChar char="-"/>
            </a:pPr>
            <a:r>
              <a:rPr lang="en-US" sz="2000" smtClean="0">
                <a:solidFill>
                  <a:schemeClr val="tx1">
                    <a:lumMod val="95000"/>
                  </a:schemeClr>
                </a:solidFill>
                <a:latin typeface="Bahnschrift SemiLight" panose="020B0502040204020203" pitchFamily="34" charset="0"/>
              </a:rPr>
              <a:t>ID Pengguna</a:t>
            </a:r>
          </a:p>
          <a:p>
            <a:pPr marL="342900" indent="-342900">
              <a:buFontTx/>
              <a:buChar char="-"/>
            </a:pPr>
            <a:r>
              <a:rPr lang="en-US" sz="2000" smtClean="0">
                <a:solidFill>
                  <a:schemeClr val="tx1">
                    <a:lumMod val="95000"/>
                  </a:schemeClr>
                </a:solidFill>
                <a:latin typeface="Bahnschrift SemiLight" panose="020B0502040204020203" pitchFamily="34" charset="0"/>
              </a:rPr>
              <a:t>Tanggal Lahir</a:t>
            </a:r>
          </a:p>
          <a:p>
            <a:pPr marL="342900" indent="-342900">
              <a:buFontTx/>
              <a:buChar char="-"/>
            </a:pPr>
            <a:r>
              <a:rPr lang="en-US" sz="2000" smtClean="0">
                <a:solidFill>
                  <a:schemeClr val="tx1">
                    <a:lumMod val="95000"/>
                  </a:schemeClr>
                </a:solidFill>
                <a:latin typeface="Bahnschrift SemiLight" panose="020B0502040204020203" pitchFamily="34" charset="0"/>
              </a:rPr>
              <a:t>Jenis Kelamin</a:t>
            </a:r>
          </a:p>
          <a:p>
            <a:pPr marL="342900" indent="-342900">
              <a:buFontTx/>
              <a:buChar char="-"/>
            </a:pPr>
            <a:r>
              <a:rPr lang="en-US" sz="2000" smtClean="0">
                <a:solidFill>
                  <a:schemeClr val="tx1">
                    <a:lumMod val="95000"/>
                  </a:schemeClr>
                </a:solidFill>
                <a:latin typeface="Bahnschrift SemiLight" panose="020B0502040204020203" pitchFamily="34" charset="0"/>
              </a:rPr>
              <a:t>Provinsi Tempat Tinggal</a:t>
            </a:r>
          </a:p>
          <a:p>
            <a:pPr marL="342900" indent="-342900">
              <a:buFontTx/>
              <a:buChar char="-"/>
            </a:pPr>
            <a:r>
              <a:rPr lang="en-US" sz="2000" smtClean="0">
                <a:solidFill>
                  <a:schemeClr val="tx1">
                    <a:lumMod val="95000"/>
                  </a:schemeClr>
                </a:solidFill>
                <a:latin typeface="Bahnschrift SemiLight" panose="020B0502040204020203" pitchFamily="34" charset="0"/>
              </a:rPr>
              <a:t>Bio</a:t>
            </a:r>
          </a:p>
          <a:p>
            <a:pPr marL="342900" indent="-342900">
              <a:buFontTx/>
              <a:buChar char="-"/>
            </a:pPr>
            <a:r>
              <a:rPr lang="en-US" sz="2000" smtClean="0">
                <a:solidFill>
                  <a:schemeClr val="tx1">
                    <a:lumMod val="95000"/>
                  </a:schemeClr>
                </a:solidFill>
                <a:latin typeface="Bahnschrift SemiLight" panose="020B0502040204020203" pitchFamily="34" charset="0"/>
              </a:rPr>
              <a:t>Kontak</a:t>
            </a:r>
          </a:p>
          <a:p>
            <a:r>
              <a:rPr lang="en-US" sz="2000" smtClean="0">
                <a:solidFill>
                  <a:schemeClr val="tx1">
                    <a:lumMod val="95000"/>
                  </a:schemeClr>
                </a:solidFill>
                <a:latin typeface="Bahnschrift SemiLight" panose="020B0502040204020203" pitchFamily="34" charset="0"/>
              </a:rPr>
              <a:t>Untuk kontak pengguna terdiri dari kontak Whatsapp dan Email dari pengguna sesuai dengan yang di isi pengguna ketika mendaftarkan akun.</a:t>
            </a:r>
            <a:endParaRPr lang="en-US" sz="2000" smtClean="0">
              <a:solidFill>
                <a:schemeClr val="tx2">
                  <a:lumMod val="75000"/>
                </a:schemeClr>
              </a:solidFill>
              <a:latin typeface="Bahnschrift SemiLight" panose="020B0502040204020203" pitchFamily="34" charset="0"/>
            </a:endParaRPr>
          </a:p>
        </p:txBody>
      </p:sp>
      <p:pic>
        <p:nvPicPr>
          <p:cNvPr id="2" name="Picture 1"/>
          <p:cNvPicPr>
            <a:picLocks noChangeAspect="1"/>
          </p:cNvPicPr>
          <p:nvPr/>
        </p:nvPicPr>
        <p:blipFill>
          <a:blip r:embed="rId2"/>
          <a:stretch>
            <a:fillRect/>
          </a:stretch>
        </p:blipFill>
        <p:spPr>
          <a:xfrm>
            <a:off x="211380" y="1606210"/>
            <a:ext cx="8308669" cy="5111115"/>
          </a:xfrm>
          <a:prstGeom prst="rect">
            <a:avLst/>
          </a:prstGeom>
        </p:spPr>
      </p:pic>
      <p:sp>
        <p:nvSpPr>
          <p:cNvPr id="4" name="Rectangle 3"/>
          <p:cNvSpPr/>
          <p:nvPr/>
        </p:nvSpPr>
        <p:spPr>
          <a:xfrm>
            <a:off x="1213336" y="3042137"/>
            <a:ext cx="613456" cy="2989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499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sp>
        <p:nvSpPr>
          <p:cNvPr id="8" name="TextBox 8"/>
          <p:cNvSpPr txBox="1"/>
          <p:nvPr/>
        </p:nvSpPr>
        <p:spPr>
          <a:xfrm>
            <a:off x="8475928" y="1905545"/>
            <a:ext cx="3507828" cy="25545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smtClean="0">
                <a:solidFill>
                  <a:schemeClr val="tx1">
                    <a:lumMod val="95000"/>
                  </a:schemeClr>
                </a:solidFill>
                <a:latin typeface="Bahnschrift SemiLight" panose="020B0502040204020203" pitchFamily="34" charset="0"/>
              </a:rPr>
              <a:t>Tampilan halaman disamping merupakan halaman dari fitur </a:t>
            </a:r>
            <a:r>
              <a:rPr lang="en-US" sz="2000" smtClean="0">
                <a:solidFill>
                  <a:schemeClr val="accent2"/>
                </a:solidFill>
                <a:latin typeface="Bahnschrift SemiLight" panose="020B0502040204020203" pitchFamily="34" charset="0"/>
              </a:rPr>
              <a:t>Organisasi</a:t>
            </a:r>
            <a:r>
              <a:rPr lang="en-US" sz="2000" smtClean="0">
                <a:solidFill>
                  <a:schemeClr val="tx1">
                    <a:lumMod val="95000"/>
                  </a:schemeClr>
                </a:solidFill>
                <a:latin typeface="Bahnschrift SemiLight" panose="020B0502040204020203" pitchFamily="34" charset="0"/>
              </a:rPr>
              <a:t>. Karena pada kasus ini pengguna sebagai admin belum memiliki organisasi yang diikuti sehingga tampilan untuk organisasi masih kosong. </a:t>
            </a:r>
            <a:endParaRPr lang="en-US" sz="2000" smtClean="0">
              <a:solidFill>
                <a:schemeClr val="tx2">
                  <a:lumMod val="75000"/>
                </a:schemeClr>
              </a:solidFill>
              <a:latin typeface="Bahnschrift SemiLight" panose="020B0502040204020203" pitchFamily="34" charset="0"/>
            </a:endParaRPr>
          </a:p>
        </p:txBody>
      </p:sp>
      <p:pic>
        <p:nvPicPr>
          <p:cNvPr id="7" name="Picture 6"/>
          <p:cNvPicPr>
            <a:picLocks noChangeAspect="1"/>
          </p:cNvPicPr>
          <p:nvPr/>
        </p:nvPicPr>
        <p:blipFill>
          <a:blip r:embed="rId2"/>
          <a:stretch>
            <a:fillRect/>
          </a:stretch>
        </p:blipFill>
        <p:spPr>
          <a:xfrm>
            <a:off x="197828" y="1556239"/>
            <a:ext cx="8154864" cy="5150879"/>
          </a:xfrm>
          <a:prstGeom prst="rect">
            <a:avLst/>
          </a:prstGeom>
        </p:spPr>
      </p:pic>
      <p:sp>
        <p:nvSpPr>
          <p:cNvPr id="9" name="Rectangle 8"/>
          <p:cNvSpPr/>
          <p:nvPr/>
        </p:nvSpPr>
        <p:spPr>
          <a:xfrm>
            <a:off x="2233243" y="3200401"/>
            <a:ext cx="720972" cy="2989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834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pic>
        <p:nvPicPr>
          <p:cNvPr id="2" name="Picture 1"/>
          <p:cNvPicPr>
            <a:picLocks noChangeAspect="1"/>
          </p:cNvPicPr>
          <p:nvPr/>
        </p:nvPicPr>
        <p:blipFill>
          <a:blip r:embed="rId2"/>
          <a:stretch>
            <a:fillRect/>
          </a:stretch>
        </p:blipFill>
        <p:spPr>
          <a:xfrm>
            <a:off x="177677" y="1582621"/>
            <a:ext cx="8031445" cy="4976441"/>
          </a:xfrm>
          <a:prstGeom prst="rect">
            <a:avLst/>
          </a:prstGeom>
        </p:spPr>
      </p:pic>
      <p:sp>
        <p:nvSpPr>
          <p:cNvPr id="10" name="TextBox 8"/>
          <p:cNvSpPr txBox="1"/>
          <p:nvPr/>
        </p:nvSpPr>
        <p:spPr>
          <a:xfrm>
            <a:off x="8209122" y="1486600"/>
            <a:ext cx="3853925" cy="532453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smtClean="0">
                <a:solidFill>
                  <a:schemeClr val="tx1">
                    <a:lumMod val="95000"/>
                  </a:schemeClr>
                </a:solidFill>
                <a:latin typeface="Bahnschrift SemiLight" panose="020B0502040204020203" pitchFamily="34" charset="0"/>
              </a:rPr>
              <a:t>Tampilan halaman untuk </a:t>
            </a:r>
            <a:r>
              <a:rPr lang="en-US" sz="2000" smtClean="0">
                <a:solidFill>
                  <a:srgbClr val="00B0F0"/>
                </a:solidFill>
                <a:latin typeface="Bahnschrift SemiLight" panose="020B0502040204020203" pitchFamily="34" charset="0"/>
              </a:rPr>
              <a:t>Pengaturan</a:t>
            </a:r>
            <a:r>
              <a:rPr lang="en-US" sz="2000" smtClean="0">
                <a:solidFill>
                  <a:schemeClr val="tx1">
                    <a:lumMod val="95000"/>
                  </a:schemeClr>
                </a:solidFill>
                <a:latin typeface="Bahnschrift SemiLight" panose="020B0502040204020203" pitchFamily="34" charset="0"/>
              </a:rPr>
              <a:t>. Pada halaman yang disamping merupakan halaman website dengan zoom 50% dari google. Apabila pengguna mengunjungi situs, maka perlu untuk melakukan scroll halaman website.</a:t>
            </a:r>
          </a:p>
          <a:p>
            <a:r>
              <a:rPr lang="en-US" sz="2000" smtClean="0">
                <a:solidFill>
                  <a:schemeClr val="tx1">
                    <a:lumMod val="95000"/>
                  </a:schemeClr>
                </a:solidFill>
                <a:latin typeface="Bahnschrift SemiLight" panose="020B0502040204020203" pitchFamily="34" charset="0"/>
              </a:rPr>
              <a:t>Pada halaman ini, pengguna bisa melakukan pengaturan untuk edit </a:t>
            </a:r>
          </a:p>
          <a:p>
            <a:pPr marL="342900" indent="-342900">
              <a:buFontTx/>
              <a:buChar char="-"/>
            </a:pPr>
            <a:r>
              <a:rPr lang="en-US" sz="2000" smtClean="0">
                <a:solidFill>
                  <a:schemeClr val="tx1">
                    <a:lumMod val="95000"/>
                  </a:schemeClr>
                </a:solidFill>
                <a:latin typeface="Bahnschrift SemiLight" panose="020B0502040204020203" pitchFamily="34" charset="0"/>
              </a:rPr>
              <a:t>Ubah Foto profil, </a:t>
            </a:r>
          </a:p>
          <a:p>
            <a:pPr marL="342900" indent="-342900">
              <a:buFontTx/>
              <a:buChar char="-"/>
            </a:pPr>
            <a:r>
              <a:rPr lang="en-US" sz="2000" smtClean="0">
                <a:solidFill>
                  <a:schemeClr val="tx1">
                    <a:lumMod val="95000"/>
                  </a:schemeClr>
                </a:solidFill>
                <a:latin typeface="Bahnschrift SemiLight" panose="020B0502040204020203" pitchFamily="34" charset="0"/>
              </a:rPr>
              <a:t>Ubah kata sandi, </a:t>
            </a:r>
          </a:p>
          <a:p>
            <a:pPr marL="342900" indent="-342900">
              <a:buFontTx/>
              <a:buChar char="-"/>
            </a:pPr>
            <a:r>
              <a:rPr lang="en-US" sz="2000" smtClean="0">
                <a:solidFill>
                  <a:schemeClr val="tx1">
                    <a:lumMod val="95000"/>
                  </a:schemeClr>
                </a:solidFill>
                <a:latin typeface="Bahnschrift SemiLight" panose="020B0502040204020203" pitchFamily="34" charset="0"/>
              </a:rPr>
              <a:t>Ubah Data Diri</a:t>
            </a:r>
          </a:p>
          <a:p>
            <a:pPr marL="342900" indent="-342900">
              <a:buFontTx/>
              <a:buChar char="-"/>
            </a:pPr>
            <a:r>
              <a:rPr lang="en-US" sz="2000" smtClean="0">
                <a:solidFill>
                  <a:schemeClr val="tx1">
                    <a:lumMod val="95000"/>
                  </a:schemeClr>
                </a:solidFill>
                <a:latin typeface="Bahnschrift SemiLight" panose="020B0502040204020203" pitchFamily="34" charset="0"/>
              </a:rPr>
              <a:t>Ubah Data Kontak</a:t>
            </a:r>
          </a:p>
          <a:p>
            <a:r>
              <a:rPr lang="en-US" sz="2000" smtClean="0">
                <a:solidFill>
                  <a:schemeClr val="tx1">
                    <a:lumMod val="95000"/>
                  </a:schemeClr>
                </a:solidFill>
                <a:latin typeface="Bahnschrift SemiLight" panose="020B0502040204020203" pitchFamily="34" charset="0"/>
              </a:rPr>
              <a:t>Selengkapnya pada slide selanjutnya.</a:t>
            </a:r>
            <a:endParaRPr lang="en-US" sz="2000" smtClean="0">
              <a:solidFill>
                <a:schemeClr val="tx2">
                  <a:lumMod val="75000"/>
                </a:schemeClr>
              </a:solidFill>
              <a:latin typeface="Bahnschrift SemiLight" panose="020B0502040204020203" pitchFamily="34" charset="0"/>
            </a:endParaRPr>
          </a:p>
        </p:txBody>
      </p:sp>
    </p:spTree>
    <p:extLst>
      <p:ext uri="{BB962C8B-B14F-4D97-AF65-F5344CB8AC3E}">
        <p14:creationId xmlns:p14="http://schemas.microsoft.com/office/powerpoint/2010/main" val="306031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pic>
        <p:nvPicPr>
          <p:cNvPr id="2" name="Picture 1"/>
          <p:cNvPicPr>
            <a:picLocks noChangeAspect="1"/>
          </p:cNvPicPr>
          <p:nvPr/>
        </p:nvPicPr>
        <p:blipFill>
          <a:blip r:embed="rId2"/>
          <a:stretch>
            <a:fillRect/>
          </a:stretch>
        </p:blipFill>
        <p:spPr>
          <a:xfrm>
            <a:off x="177677" y="1582621"/>
            <a:ext cx="8031445" cy="4976441"/>
          </a:xfrm>
          <a:prstGeom prst="rect">
            <a:avLst/>
          </a:prstGeom>
        </p:spPr>
      </p:pic>
      <p:sp>
        <p:nvSpPr>
          <p:cNvPr id="10" name="TextBox 8"/>
          <p:cNvSpPr txBox="1"/>
          <p:nvPr/>
        </p:nvSpPr>
        <p:spPr>
          <a:xfrm>
            <a:off x="8209122" y="1486600"/>
            <a:ext cx="3853925" cy="532453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smtClean="0">
                <a:solidFill>
                  <a:schemeClr val="tx1">
                    <a:lumMod val="95000"/>
                  </a:schemeClr>
                </a:solidFill>
                <a:latin typeface="Bahnschrift SemiLight" panose="020B0502040204020203" pitchFamily="34" charset="0"/>
              </a:rPr>
              <a:t>Tampilan halaman untuk </a:t>
            </a:r>
            <a:r>
              <a:rPr lang="en-US" sz="2000" smtClean="0">
                <a:solidFill>
                  <a:srgbClr val="00B0F0"/>
                </a:solidFill>
                <a:latin typeface="Bahnschrift SemiLight" panose="020B0502040204020203" pitchFamily="34" charset="0"/>
              </a:rPr>
              <a:t>Pengaturan</a:t>
            </a:r>
            <a:r>
              <a:rPr lang="en-US" sz="2000" smtClean="0">
                <a:solidFill>
                  <a:schemeClr val="tx1">
                    <a:lumMod val="95000"/>
                  </a:schemeClr>
                </a:solidFill>
                <a:latin typeface="Bahnschrift SemiLight" panose="020B0502040204020203" pitchFamily="34" charset="0"/>
              </a:rPr>
              <a:t>. Pada halaman yang disamping merupakan halaman website dengan zoom 50% dari google. Apabila pengguna mengunjungi situs, maka perlu untuk melakukan scroll halaman website.</a:t>
            </a:r>
          </a:p>
          <a:p>
            <a:r>
              <a:rPr lang="en-US" sz="2000" smtClean="0">
                <a:solidFill>
                  <a:schemeClr val="tx1">
                    <a:lumMod val="95000"/>
                  </a:schemeClr>
                </a:solidFill>
                <a:latin typeface="Bahnschrift SemiLight" panose="020B0502040204020203" pitchFamily="34" charset="0"/>
              </a:rPr>
              <a:t>Pada halaman ini, pengguna bisa melakukan pengaturan untuk edit </a:t>
            </a:r>
          </a:p>
          <a:p>
            <a:pPr marL="342900" indent="-342900">
              <a:buFontTx/>
              <a:buChar char="-"/>
            </a:pPr>
            <a:r>
              <a:rPr lang="en-US" sz="2000" smtClean="0">
                <a:solidFill>
                  <a:schemeClr val="tx1">
                    <a:lumMod val="95000"/>
                  </a:schemeClr>
                </a:solidFill>
                <a:latin typeface="Bahnschrift SemiLight" panose="020B0502040204020203" pitchFamily="34" charset="0"/>
              </a:rPr>
              <a:t>Ubah Foto profil, </a:t>
            </a:r>
          </a:p>
          <a:p>
            <a:pPr marL="342900" indent="-342900">
              <a:buFontTx/>
              <a:buChar char="-"/>
            </a:pPr>
            <a:r>
              <a:rPr lang="en-US" sz="2000" smtClean="0">
                <a:solidFill>
                  <a:schemeClr val="tx1">
                    <a:lumMod val="95000"/>
                  </a:schemeClr>
                </a:solidFill>
                <a:latin typeface="Bahnschrift SemiLight" panose="020B0502040204020203" pitchFamily="34" charset="0"/>
              </a:rPr>
              <a:t>Ubah kata sandi, </a:t>
            </a:r>
          </a:p>
          <a:p>
            <a:pPr marL="342900" indent="-342900">
              <a:buFontTx/>
              <a:buChar char="-"/>
            </a:pPr>
            <a:r>
              <a:rPr lang="en-US" sz="2000" smtClean="0">
                <a:solidFill>
                  <a:schemeClr val="tx1">
                    <a:lumMod val="95000"/>
                  </a:schemeClr>
                </a:solidFill>
                <a:latin typeface="Bahnschrift SemiLight" panose="020B0502040204020203" pitchFamily="34" charset="0"/>
              </a:rPr>
              <a:t>Ubah Data Diri</a:t>
            </a:r>
          </a:p>
          <a:p>
            <a:pPr marL="342900" indent="-342900">
              <a:buFontTx/>
              <a:buChar char="-"/>
            </a:pPr>
            <a:r>
              <a:rPr lang="en-US" sz="2000" smtClean="0">
                <a:solidFill>
                  <a:schemeClr val="tx1">
                    <a:lumMod val="95000"/>
                  </a:schemeClr>
                </a:solidFill>
                <a:latin typeface="Bahnschrift SemiLight" panose="020B0502040204020203" pitchFamily="34" charset="0"/>
              </a:rPr>
              <a:t>Ubah Data Kontak</a:t>
            </a:r>
          </a:p>
          <a:p>
            <a:r>
              <a:rPr lang="en-US" sz="2000" smtClean="0">
                <a:solidFill>
                  <a:schemeClr val="tx1">
                    <a:lumMod val="95000"/>
                  </a:schemeClr>
                </a:solidFill>
                <a:latin typeface="Bahnschrift SemiLight" panose="020B0502040204020203" pitchFamily="34" charset="0"/>
              </a:rPr>
              <a:t>Selengkapnya pada slide selanjutnya.</a:t>
            </a:r>
            <a:endParaRPr lang="en-US" sz="2000" smtClean="0">
              <a:solidFill>
                <a:schemeClr val="tx2">
                  <a:lumMod val="75000"/>
                </a:schemeClr>
              </a:solidFill>
              <a:latin typeface="Bahnschrift SemiLight" panose="020B0502040204020203" pitchFamily="34" charset="0"/>
            </a:endParaRPr>
          </a:p>
        </p:txBody>
      </p:sp>
    </p:spTree>
    <p:extLst>
      <p:ext uri="{BB962C8B-B14F-4D97-AF65-F5344CB8AC3E}">
        <p14:creationId xmlns:p14="http://schemas.microsoft.com/office/powerpoint/2010/main" val="1034471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sp>
        <p:nvSpPr>
          <p:cNvPr id="10" name="TextBox 8"/>
          <p:cNvSpPr txBox="1"/>
          <p:nvPr/>
        </p:nvSpPr>
        <p:spPr>
          <a:xfrm>
            <a:off x="6743084" y="1981499"/>
            <a:ext cx="4392607" cy="39395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500" smtClean="0">
                <a:solidFill>
                  <a:schemeClr val="tx1">
                    <a:lumMod val="95000"/>
                  </a:schemeClr>
                </a:solidFill>
                <a:latin typeface="Bahnschrift SemiLight" panose="020B0502040204020203" pitchFamily="34" charset="0"/>
              </a:rPr>
              <a:t>Potongan tampilan halaman </a:t>
            </a:r>
            <a:r>
              <a:rPr lang="en-US" sz="2500" smtClean="0">
                <a:solidFill>
                  <a:srgbClr val="00B0F0"/>
                </a:solidFill>
                <a:latin typeface="Bahnschrift SemiLight" panose="020B0502040204020203" pitchFamily="34" charset="0"/>
              </a:rPr>
              <a:t>Pengaturan</a:t>
            </a:r>
            <a:r>
              <a:rPr lang="en-US" sz="2500" smtClean="0">
                <a:solidFill>
                  <a:schemeClr val="tx1">
                    <a:lumMod val="95000"/>
                  </a:schemeClr>
                </a:solidFill>
                <a:latin typeface="Bahnschrift SemiLight" panose="020B0502040204020203" pitchFamily="34" charset="0"/>
              </a:rPr>
              <a:t> untuk </a:t>
            </a:r>
            <a:r>
              <a:rPr lang="en-US" sz="2500" smtClean="0">
                <a:solidFill>
                  <a:schemeClr val="accent2"/>
                </a:solidFill>
                <a:latin typeface="Bahnschrift SemiLight" panose="020B0502040204020203" pitchFamily="34" charset="0"/>
              </a:rPr>
              <a:t>Ubah Foto Profil</a:t>
            </a:r>
            <a:r>
              <a:rPr lang="en-US" sz="2500" smtClean="0">
                <a:solidFill>
                  <a:schemeClr val="tx1">
                    <a:lumMod val="95000"/>
                  </a:schemeClr>
                </a:solidFill>
                <a:latin typeface="Bahnschrift SemiLight" panose="020B0502040204020203" pitchFamily="34" charset="0"/>
              </a:rPr>
              <a:t>. Pada halaman pengaturan ini, pengguna bisa mengubah foto profil pengguna dengan men drag dan drop gambar yang akan dijadikan foto profil pada bagian yang telah disediakan pada website.</a:t>
            </a:r>
            <a:endParaRPr lang="en-US" sz="2500" smtClean="0">
              <a:solidFill>
                <a:schemeClr val="tx2">
                  <a:lumMod val="75000"/>
                </a:schemeClr>
              </a:solidFill>
              <a:latin typeface="Bahnschrift SemiLight" panose="020B0502040204020203" pitchFamily="34" charset="0"/>
            </a:endParaRPr>
          </a:p>
        </p:txBody>
      </p:sp>
      <p:pic>
        <p:nvPicPr>
          <p:cNvPr id="4" name="Picture 3"/>
          <p:cNvPicPr>
            <a:picLocks noChangeAspect="1"/>
          </p:cNvPicPr>
          <p:nvPr/>
        </p:nvPicPr>
        <p:blipFill>
          <a:blip r:embed="rId2"/>
          <a:stretch>
            <a:fillRect/>
          </a:stretch>
        </p:blipFill>
        <p:spPr>
          <a:xfrm>
            <a:off x="3090112" y="1588625"/>
            <a:ext cx="3275519" cy="5094035"/>
          </a:xfrm>
          <a:prstGeom prst="rect">
            <a:avLst/>
          </a:prstGeom>
        </p:spPr>
      </p:pic>
    </p:spTree>
    <p:extLst>
      <p:ext uri="{BB962C8B-B14F-4D97-AF65-F5344CB8AC3E}">
        <p14:creationId xmlns:p14="http://schemas.microsoft.com/office/powerpoint/2010/main" val="3236090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688660" y="311463"/>
            <a:ext cx="7194884" cy="132343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0" smtClean="0">
                <a:solidFill>
                  <a:schemeClr val="accent3">
                    <a:lumMod val="75000"/>
                  </a:schemeClr>
                </a:solidFill>
                <a:latin typeface="Bookman Old Style" panose="02050604050505020204" pitchFamily="18" charset="0"/>
              </a:rPr>
              <a:t>Kas Tracking</a:t>
            </a:r>
            <a:endParaRPr lang="en-US" sz="8000">
              <a:solidFill>
                <a:schemeClr val="accent3">
                  <a:lumMod val="75000"/>
                </a:schemeClr>
              </a:solidFill>
              <a:latin typeface="Bookman Old Style" panose="0205060405050502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193" y="2331854"/>
            <a:ext cx="3249202" cy="3265448"/>
          </a:xfrm>
          <a:prstGeom prst="rect">
            <a:avLst/>
          </a:prstGeom>
        </p:spPr>
      </p:pic>
      <p:sp>
        <p:nvSpPr>
          <p:cNvPr id="4" name="TextBox 5"/>
          <p:cNvSpPr txBox="1"/>
          <p:nvPr/>
        </p:nvSpPr>
        <p:spPr>
          <a:xfrm>
            <a:off x="5286102" y="2331854"/>
            <a:ext cx="6196149" cy="31393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300" smtClean="0">
                <a:solidFill>
                  <a:srgbClr val="00B050"/>
                </a:solidFill>
                <a:latin typeface="Bookman Old Style" pitchFamily="18" charset="0"/>
              </a:rPr>
              <a:t>Jadilah bendahara yang jujur, dengan menerapkan transparansi data informasi terkait pemasukan dan pengeluaran dana di lingkungan organisasi kamu! </a:t>
            </a:r>
            <a:endParaRPr lang="en-US" sz="3300">
              <a:solidFill>
                <a:srgbClr val="00B050"/>
              </a:solidFill>
              <a:latin typeface="Bookman Old Style" pitchFamily="18" charset="0"/>
            </a:endParaRPr>
          </a:p>
        </p:txBody>
      </p:sp>
    </p:spTree>
    <p:extLst>
      <p:ext uri="{BB962C8B-B14F-4D97-AF65-F5344CB8AC3E}">
        <p14:creationId xmlns:p14="http://schemas.microsoft.com/office/powerpoint/2010/main" val="36178461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sp>
        <p:nvSpPr>
          <p:cNvPr id="10" name="TextBox 8"/>
          <p:cNvSpPr txBox="1"/>
          <p:nvPr/>
        </p:nvSpPr>
        <p:spPr>
          <a:xfrm>
            <a:off x="5996354" y="1671266"/>
            <a:ext cx="5437194" cy="470898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500" smtClean="0">
                <a:solidFill>
                  <a:schemeClr val="tx1">
                    <a:lumMod val="95000"/>
                  </a:schemeClr>
                </a:solidFill>
                <a:latin typeface="Bahnschrift SemiLight" panose="020B0502040204020203" pitchFamily="34" charset="0"/>
              </a:rPr>
              <a:t>Potongan tampilan halaman </a:t>
            </a:r>
            <a:r>
              <a:rPr lang="en-US" sz="2500" smtClean="0">
                <a:solidFill>
                  <a:srgbClr val="00B0F0"/>
                </a:solidFill>
                <a:latin typeface="Bahnschrift SemiLight" panose="020B0502040204020203" pitchFamily="34" charset="0"/>
              </a:rPr>
              <a:t>Pengaturan</a:t>
            </a:r>
            <a:r>
              <a:rPr lang="en-US" sz="2500" smtClean="0">
                <a:solidFill>
                  <a:schemeClr val="tx1">
                    <a:lumMod val="95000"/>
                  </a:schemeClr>
                </a:solidFill>
                <a:latin typeface="Bahnschrift SemiLight" panose="020B0502040204020203" pitchFamily="34" charset="0"/>
              </a:rPr>
              <a:t> untuk </a:t>
            </a:r>
            <a:r>
              <a:rPr lang="en-US" sz="2500" smtClean="0">
                <a:solidFill>
                  <a:schemeClr val="accent2"/>
                </a:solidFill>
                <a:latin typeface="Bahnschrift SemiLight" panose="020B0502040204020203" pitchFamily="34" charset="0"/>
              </a:rPr>
              <a:t>Ubah Kata Sandi</a:t>
            </a:r>
            <a:r>
              <a:rPr lang="en-US" sz="2500" smtClean="0">
                <a:solidFill>
                  <a:schemeClr val="tx1">
                    <a:lumMod val="95000"/>
                  </a:schemeClr>
                </a:solidFill>
                <a:latin typeface="Bahnschrift SemiLight" panose="020B0502040204020203" pitchFamily="34" charset="0"/>
              </a:rPr>
              <a:t>. Pada halaman pengaturan ini, pengguna bisa mengganti kata sandinya dengan memasukkan kata sandi baru, konfirmasi kata sandi baru kemudian konfirmasi kata sandi lama. Setelah menekan button </a:t>
            </a:r>
            <a:r>
              <a:rPr lang="en-US" sz="2500" smtClean="0">
                <a:solidFill>
                  <a:schemeClr val="accent3">
                    <a:lumMod val="60000"/>
                    <a:lumOff val="40000"/>
                  </a:schemeClr>
                </a:solidFill>
                <a:latin typeface="Bahnschrift SemiLight" panose="020B0502040204020203" pitchFamily="34" charset="0"/>
              </a:rPr>
              <a:t>Simpan Perubahan</a:t>
            </a:r>
            <a:r>
              <a:rPr lang="en-US" sz="2500" smtClean="0">
                <a:solidFill>
                  <a:schemeClr val="tx1">
                    <a:lumMod val="95000"/>
                  </a:schemeClr>
                </a:solidFill>
                <a:latin typeface="Bahnschrift SemiLight" panose="020B0502040204020203" pitchFamily="34" charset="0"/>
              </a:rPr>
              <a:t>, maka kata sandi pengguna akan berubah, dan akan terupdate sesuai dengan kata sandi yang baru</a:t>
            </a:r>
            <a:endParaRPr lang="en-US" sz="2500" smtClean="0">
              <a:solidFill>
                <a:schemeClr val="tx2">
                  <a:lumMod val="75000"/>
                </a:schemeClr>
              </a:solidFill>
              <a:latin typeface="Bahnschrift SemiLight" panose="020B0502040204020203" pitchFamily="34" charset="0"/>
            </a:endParaRPr>
          </a:p>
        </p:txBody>
      </p:sp>
      <p:pic>
        <p:nvPicPr>
          <p:cNvPr id="2" name="Picture 1"/>
          <p:cNvPicPr>
            <a:picLocks noChangeAspect="1"/>
          </p:cNvPicPr>
          <p:nvPr/>
        </p:nvPicPr>
        <p:blipFill>
          <a:blip r:embed="rId2"/>
          <a:stretch>
            <a:fillRect/>
          </a:stretch>
        </p:blipFill>
        <p:spPr>
          <a:xfrm>
            <a:off x="1665758" y="1671266"/>
            <a:ext cx="4105642" cy="4787687"/>
          </a:xfrm>
          <a:prstGeom prst="rect">
            <a:avLst/>
          </a:prstGeom>
        </p:spPr>
      </p:pic>
    </p:spTree>
    <p:extLst>
      <p:ext uri="{BB962C8B-B14F-4D97-AF65-F5344CB8AC3E}">
        <p14:creationId xmlns:p14="http://schemas.microsoft.com/office/powerpoint/2010/main" val="1644568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sp>
        <p:nvSpPr>
          <p:cNvPr id="10" name="TextBox 8"/>
          <p:cNvSpPr txBox="1"/>
          <p:nvPr/>
        </p:nvSpPr>
        <p:spPr>
          <a:xfrm>
            <a:off x="6963509" y="1634597"/>
            <a:ext cx="4927242" cy="432426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500" smtClean="0">
                <a:solidFill>
                  <a:schemeClr val="tx1">
                    <a:lumMod val="95000"/>
                  </a:schemeClr>
                </a:solidFill>
                <a:latin typeface="Bahnschrift SemiLight" panose="020B0502040204020203" pitchFamily="34" charset="0"/>
              </a:rPr>
              <a:t>Potongan tampilan halaman </a:t>
            </a:r>
            <a:r>
              <a:rPr lang="en-US" sz="2500" smtClean="0">
                <a:solidFill>
                  <a:srgbClr val="00B0F0"/>
                </a:solidFill>
                <a:latin typeface="Bahnschrift SemiLight" panose="020B0502040204020203" pitchFamily="34" charset="0"/>
              </a:rPr>
              <a:t>Pengaturan</a:t>
            </a:r>
            <a:r>
              <a:rPr lang="en-US" sz="2500" smtClean="0">
                <a:solidFill>
                  <a:schemeClr val="tx1">
                    <a:lumMod val="95000"/>
                  </a:schemeClr>
                </a:solidFill>
                <a:latin typeface="Bahnschrift SemiLight" panose="020B0502040204020203" pitchFamily="34" charset="0"/>
              </a:rPr>
              <a:t> untuk </a:t>
            </a:r>
            <a:r>
              <a:rPr lang="en-US" sz="2500" smtClean="0">
                <a:solidFill>
                  <a:schemeClr val="accent2"/>
                </a:solidFill>
                <a:latin typeface="Bahnschrift SemiLight" panose="020B0502040204020203" pitchFamily="34" charset="0"/>
              </a:rPr>
              <a:t>Ubah Data Diri</a:t>
            </a:r>
            <a:r>
              <a:rPr lang="en-US" sz="2500" smtClean="0">
                <a:solidFill>
                  <a:schemeClr val="tx1">
                    <a:lumMod val="95000"/>
                  </a:schemeClr>
                </a:solidFill>
                <a:latin typeface="Bahnschrift SemiLight" panose="020B0502040204020203" pitchFamily="34" charset="0"/>
              </a:rPr>
              <a:t>. Pada halaman pengaturan ini, pengguna bisa mengedit nama lengkap, langgal lahir, menambahkan bio, jenis kelamin, dan provinsi tempat tinggal. Setelah menekan button </a:t>
            </a:r>
            <a:r>
              <a:rPr lang="en-US" sz="2500" smtClean="0">
                <a:solidFill>
                  <a:schemeClr val="accent3">
                    <a:lumMod val="60000"/>
                    <a:lumOff val="40000"/>
                  </a:schemeClr>
                </a:solidFill>
                <a:latin typeface="Bahnschrift SemiLight" panose="020B0502040204020203" pitchFamily="34" charset="0"/>
              </a:rPr>
              <a:t>Simpan Perubahan</a:t>
            </a:r>
            <a:r>
              <a:rPr lang="en-US" sz="2500" smtClean="0">
                <a:solidFill>
                  <a:schemeClr val="tx1">
                    <a:lumMod val="95000"/>
                  </a:schemeClr>
                </a:solidFill>
                <a:latin typeface="Bahnschrift SemiLight" panose="020B0502040204020203" pitchFamily="34" charset="0"/>
              </a:rPr>
              <a:t>, maka data diri akan berubah sesuai dengan data yang baru</a:t>
            </a:r>
            <a:endParaRPr lang="en-US" sz="2500" smtClean="0">
              <a:solidFill>
                <a:schemeClr val="tx2">
                  <a:lumMod val="75000"/>
                </a:schemeClr>
              </a:solidFill>
              <a:latin typeface="Bahnschrift SemiLight" panose="020B0502040204020203" pitchFamily="34" charset="0"/>
            </a:endParaRPr>
          </a:p>
        </p:txBody>
      </p:sp>
      <p:pic>
        <p:nvPicPr>
          <p:cNvPr id="4" name="Picture 3"/>
          <p:cNvPicPr>
            <a:picLocks noChangeAspect="1"/>
          </p:cNvPicPr>
          <p:nvPr/>
        </p:nvPicPr>
        <p:blipFill>
          <a:blip r:embed="rId2"/>
          <a:stretch>
            <a:fillRect/>
          </a:stretch>
        </p:blipFill>
        <p:spPr>
          <a:xfrm>
            <a:off x="263402" y="1634597"/>
            <a:ext cx="6594598" cy="4999625"/>
          </a:xfrm>
          <a:prstGeom prst="rect">
            <a:avLst/>
          </a:prstGeom>
        </p:spPr>
      </p:pic>
    </p:spTree>
    <p:extLst>
      <p:ext uri="{BB962C8B-B14F-4D97-AF65-F5344CB8AC3E}">
        <p14:creationId xmlns:p14="http://schemas.microsoft.com/office/powerpoint/2010/main" val="986997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sp>
        <p:nvSpPr>
          <p:cNvPr id="10" name="TextBox 8"/>
          <p:cNvSpPr txBox="1"/>
          <p:nvPr/>
        </p:nvSpPr>
        <p:spPr>
          <a:xfrm>
            <a:off x="6963509" y="1915949"/>
            <a:ext cx="4927242" cy="39395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500" smtClean="0">
                <a:solidFill>
                  <a:schemeClr val="tx1">
                    <a:lumMod val="95000"/>
                  </a:schemeClr>
                </a:solidFill>
                <a:latin typeface="Bahnschrift SemiLight" panose="020B0502040204020203" pitchFamily="34" charset="0"/>
              </a:rPr>
              <a:t>Potongan tampilan halaman </a:t>
            </a:r>
            <a:r>
              <a:rPr lang="en-US" sz="2500" smtClean="0">
                <a:solidFill>
                  <a:srgbClr val="00B0F0"/>
                </a:solidFill>
                <a:latin typeface="Bahnschrift SemiLight" panose="020B0502040204020203" pitchFamily="34" charset="0"/>
              </a:rPr>
              <a:t>Pengaturan</a:t>
            </a:r>
            <a:r>
              <a:rPr lang="en-US" sz="2500" smtClean="0">
                <a:solidFill>
                  <a:schemeClr val="tx1">
                    <a:lumMod val="95000"/>
                  </a:schemeClr>
                </a:solidFill>
                <a:latin typeface="Bahnschrift SemiLight" panose="020B0502040204020203" pitchFamily="34" charset="0"/>
              </a:rPr>
              <a:t> untuk </a:t>
            </a:r>
            <a:r>
              <a:rPr lang="en-US" sz="2500" smtClean="0">
                <a:solidFill>
                  <a:schemeClr val="accent2"/>
                </a:solidFill>
                <a:latin typeface="Bahnschrift SemiLight" panose="020B0502040204020203" pitchFamily="34" charset="0"/>
              </a:rPr>
              <a:t>Ubah Data Kontak</a:t>
            </a:r>
            <a:r>
              <a:rPr lang="en-US" sz="2500" smtClean="0">
                <a:solidFill>
                  <a:schemeClr val="tx1">
                    <a:lumMod val="95000"/>
                  </a:schemeClr>
                </a:solidFill>
                <a:latin typeface="Bahnschrift SemiLight" panose="020B0502040204020203" pitchFamily="34" charset="0"/>
              </a:rPr>
              <a:t>. Pada halaman pengaturan ini, pengguna bisa mengedit Nomor Whatsapp dan Alamat Email, kemudian terdapat Kata Sandi. Setelah menekan button </a:t>
            </a:r>
            <a:r>
              <a:rPr lang="en-US" sz="2500" smtClean="0">
                <a:solidFill>
                  <a:schemeClr val="accent3">
                    <a:lumMod val="60000"/>
                    <a:lumOff val="40000"/>
                  </a:schemeClr>
                </a:solidFill>
                <a:latin typeface="Bahnschrift SemiLight" panose="020B0502040204020203" pitchFamily="34" charset="0"/>
              </a:rPr>
              <a:t>Simpan Perubahan</a:t>
            </a:r>
            <a:r>
              <a:rPr lang="en-US" sz="2500" smtClean="0">
                <a:solidFill>
                  <a:schemeClr val="tx1">
                    <a:lumMod val="95000"/>
                  </a:schemeClr>
                </a:solidFill>
                <a:latin typeface="Bahnschrift SemiLight" panose="020B0502040204020203" pitchFamily="34" charset="0"/>
              </a:rPr>
              <a:t>, maka data kontak akan berubah sesuai dengan data yang baru</a:t>
            </a:r>
            <a:endParaRPr lang="en-US" sz="2500" smtClean="0">
              <a:solidFill>
                <a:schemeClr val="tx2">
                  <a:lumMod val="75000"/>
                </a:schemeClr>
              </a:solidFill>
              <a:latin typeface="Bahnschrift SemiLight" panose="020B0502040204020203" pitchFamily="34" charset="0"/>
            </a:endParaRPr>
          </a:p>
        </p:txBody>
      </p:sp>
      <p:pic>
        <p:nvPicPr>
          <p:cNvPr id="2" name="Picture 1"/>
          <p:cNvPicPr>
            <a:picLocks noChangeAspect="1"/>
          </p:cNvPicPr>
          <p:nvPr/>
        </p:nvPicPr>
        <p:blipFill>
          <a:blip r:embed="rId2"/>
          <a:stretch>
            <a:fillRect/>
          </a:stretch>
        </p:blipFill>
        <p:spPr>
          <a:xfrm>
            <a:off x="187790" y="2002711"/>
            <a:ext cx="6775719" cy="3728711"/>
          </a:xfrm>
          <a:prstGeom prst="rect">
            <a:avLst/>
          </a:prstGeom>
        </p:spPr>
      </p:pic>
    </p:spTree>
    <p:extLst>
      <p:ext uri="{BB962C8B-B14F-4D97-AF65-F5344CB8AC3E}">
        <p14:creationId xmlns:p14="http://schemas.microsoft.com/office/powerpoint/2010/main" val="2765220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pic>
        <p:nvPicPr>
          <p:cNvPr id="2" name="Picture 1"/>
          <p:cNvPicPr>
            <a:picLocks noChangeAspect="1"/>
          </p:cNvPicPr>
          <p:nvPr/>
        </p:nvPicPr>
        <p:blipFill>
          <a:blip r:embed="rId2"/>
          <a:stretch>
            <a:fillRect/>
          </a:stretch>
        </p:blipFill>
        <p:spPr>
          <a:xfrm>
            <a:off x="224917" y="1588625"/>
            <a:ext cx="8672898" cy="5119246"/>
          </a:xfrm>
          <a:prstGeom prst="rect">
            <a:avLst/>
          </a:prstGeom>
        </p:spPr>
      </p:pic>
      <p:sp>
        <p:nvSpPr>
          <p:cNvPr id="8" name="TextBox 8"/>
          <p:cNvSpPr txBox="1"/>
          <p:nvPr/>
        </p:nvSpPr>
        <p:spPr>
          <a:xfrm>
            <a:off x="8897814" y="1715190"/>
            <a:ext cx="3294185" cy="483209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dashboard dari pengguna sebagai admin.  Terdiri dari 1. </a:t>
            </a:r>
            <a:r>
              <a:rPr lang="en-US" sz="2200" smtClean="0">
                <a:solidFill>
                  <a:schemeClr val="accent1"/>
                </a:solidFill>
                <a:latin typeface="Bahnschrift SemiLight" panose="020B0502040204020203" pitchFamily="34" charset="0"/>
              </a:rPr>
              <a:t>Menu Admin </a:t>
            </a:r>
          </a:p>
          <a:p>
            <a:r>
              <a:rPr lang="en-US" sz="2200" smtClean="0">
                <a:solidFill>
                  <a:schemeClr val="tx1">
                    <a:lumMod val="95000"/>
                  </a:schemeClr>
                </a:solidFill>
                <a:latin typeface="Bahnschrift SemiLight" panose="020B0502040204020203" pitchFamily="34" charset="0"/>
              </a:rPr>
              <a:t>terdapat     </a:t>
            </a:r>
          </a:p>
          <a:p>
            <a:r>
              <a:rPr lang="en-US" sz="2200" smtClean="0">
                <a:solidFill>
                  <a:schemeClr val="tx1">
                    <a:lumMod val="95000"/>
                  </a:schemeClr>
                </a:solidFill>
                <a:latin typeface="Bahnschrift SemiLight" panose="020B0502040204020203" pitchFamily="34" charset="0"/>
              </a:rPr>
              <a:t>*</a:t>
            </a:r>
            <a:r>
              <a:rPr lang="en-US" sz="2200" smtClean="0">
                <a:solidFill>
                  <a:schemeClr val="accent3"/>
                </a:solidFill>
                <a:latin typeface="Bahnschrift SemiLight" panose="020B0502040204020203" pitchFamily="34" charset="0"/>
              </a:rPr>
              <a:t>Daftar  Pengguna</a:t>
            </a:r>
            <a:r>
              <a:rPr lang="en-US" sz="2200" smtClean="0">
                <a:solidFill>
                  <a:schemeClr val="tx1">
                    <a:lumMod val="95000"/>
                  </a:schemeClr>
                </a:solidFill>
                <a:latin typeface="Bahnschrift SemiLight" panose="020B0502040204020203" pitchFamily="34" charset="0"/>
              </a:rPr>
              <a:t> *</a:t>
            </a:r>
            <a:r>
              <a:rPr lang="en-US" sz="2200" smtClean="0">
                <a:solidFill>
                  <a:schemeClr val="accent3"/>
                </a:solidFill>
                <a:latin typeface="Bahnschrift SemiLight" panose="020B0502040204020203" pitchFamily="34" charset="0"/>
              </a:rPr>
              <a:t>Daftar Organisasi</a:t>
            </a:r>
          </a:p>
          <a:p>
            <a:endParaRPr lang="en-US" sz="2200">
              <a:solidFill>
                <a:schemeClr val="tx1">
                  <a:lumMod val="85000"/>
                </a:schemeClr>
              </a:solidFill>
              <a:latin typeface="Bahnschrift SemiLight" panose="020B0502040204020203" pitchFamily="34" charset="0"/>
            </a:endParaRPr>
          </a:p>
          <a:p>
            <a:r>
              <a:rPr lang="en-US" sz="2200" smtClean="0">
                <a:solidFill>
                  <a:schemeClr val="tx1">
                    <a:lumMod val="85000"/>
                  </a:schemeClr>
                </a:solidFill>
                <a:latin typeface="Bahnschrift SemiLight" panose="020B0502040204020203" pitchFamily="34" charset="0"/>
              </a:rPr>
              <a:t>2. </a:t>
            </a:r>
            <a:r>
              <a:rPr lang="en-US" sz="2200" smtClean="0">
                <a:solidFill>
                  <a:schemeClr val="accent1"/>
                </a:solidFill>
                <a:latin typeface="Bahnschrift SemiLight" panose="020B0502040204020203" pitchFamily="34" charset="0"/>
              </a:rPr>
              <a:t>Menu Utama </a:t>
            </a:r>
            <a:r>
              <a:rPr lang="en-US" sz="2200" smtClean="0">
                <a:solidFill>
                  <a:schemeClr val="tx1">
                    <a:lumMod val="85000"/>
                  </a:schemeClr>
                </a:solidFill>
                <a:latin typeface="Bahnschrift SemiLight" panose="020B0502040204020203" pitchFamily="34" charset="0"/>
              </a:rPr>
              <a:t>terdapat</a:t>
            </a:r>
            <a:endParaRPr lang="en-US" sz="2200" smtClean="0">
              <a:solidFill>
                <a:schemeClr val="tx1">
                  <a:lumMod val="95000"/>
                </a:schemeClr>
              </a:solidFill>
              <a:latin typeface="Bahnschrift SemiLight" panose="020B0502040204020203" pitchFamily="34" charset="0"/>
            </a:endParaRPr>
          </a:p>
          <a:p>
            <a:r>
              <a:rPr lang="en-US" sz="2200">
                <a:solidFill>
                  <a:schemeClr val="tx1">
                    <a:lumMod val="85000"/>
                  </a:schemeClr>
                </a:solidFill>
                <a:latin typeface="Bahnschrift SemiLight" panose="020B0502040204020203" pitchFamily="34" charset="0"/>
              </a:rPr>
              <a:t>*</a:t>
            </a:r>
            <a:r>
              <a:rPr lang="en-US" sz="2200" smtClean="0">
                <a:solidFill>
                  <a:schemeClr val="accent3"/>
                </a:solidFill>
                <a:latin typeface="Bahnschrift SemiLight" panose="020B0502040204020203" pitchFamily="34" charset="0"/>
              </a:rPr>
              <a:t>Organisasi</a:t>
            </a:r>
            <a:endParaRPr lang="en-US" sz="2200" smtClean="0">
              <a:solidFill>
                <a:schemeClr val="tx1">
                  <a:lumMod val="95000"/>
                </a:schemeClr>
              </a:solidFill>
              <a:latin typeface="Bahnschrift SemiLight" panose="020B0502040204020203" pitchFamily="34" charset="0"/>
            </a:endParaRPr>
          </a:p>
          <a:p>
            <a:r>
              <a:rPr lang="en-US" sz="2200" smtClean="0">
                <a:solidFill>
                  <a:schemeClr val="tx1">
                    <a:lumMod val="95000"/>
                  </a:schemeClr>
                </a:solidFill>
                <a:latin typeface="Bahnschrift SemiLight" panose="020B0502040204020203" pitchFamily="34" charset="0"/>
              </a:rPr>
              <a:t>Untuk detail  tiap halaman akan dibahasa pada slide selanjutnya</a:t>
            </a:r>
            <a:endParaRPr lang="en-US" sz="2200" smtClean="0">
              <a:solidFill>
                <a:schemeClr val="accent3"/>
              </a:solidFill>
              <a:latin typeface="Bahnschrift SemiLight" panose="020B0502040204020203" pitchFamily="34" charset="0"/>
            </a:endParaRPr>
          </a:p>
        </p:txBody>
      </p:sp>
    </p:spTree>
    <p:extLst>
      <p:ext uri="{BB962C8B-B14F-4D97-AF65-F5344CB8AC3E}">
        <p14:creationId xmlns:p14="http://schemas.microsoft.com/office/powerpoint/2010/main" val="4122803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pic>
        <p:nvPicPr>
          <p:cNvPr id="2" name="Picture 1"/>
          <p:cNvPicPr>
            <a:picLocks noChangeAspect="1"/>
          </p:cNvPicPr>
          <p:nvPr/>
        </p:nvPicPr>
        <p:blipFill>
          <a:blip r:embed="rId2"/>
          <a:stretch>
            <a:fillRect/>
          </a:stretch>
        </p:blipFill>
        <p:spPr>
          <a:xfrm>
            <a:off x="224917" y="1588625"/>
            <a:ext cx="8672898" cy="5119246"/>
          </a:xfrm>
          <a:prstGeom prst="rect">
            <a:avLst/>
          </a:prstGeom>
        </p:spPr>
      </p:pic>
      <p:sp>
        <p:nvSpPr>
          <p:cNvPr id="8" name="TextBox 8"/>
          <p:cNvSpPr txBox="1"/>
          <p:nvPr/>
        </p:nvSpPr>
        <p:spPr>
          <a:xfrm>
            <a:off x="8897814" y="1715190"/>
            <a:ext cx="3294185" cy="34778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untuk </a:t>
            </a:r>
            <a:r>
              <a:rPr lang="en-US" sz="2200" smtClean="0">
                <a:solidFill>
                  <a:schemeClr val="accent3">
                    <a:lumMod val="60000"/>
                    <a:lumOff val="40000"/>
                  </a:schemeClr>
                </a:solidFill>
                <a:latin typeface="Bahnschrift SemiLight" panose="020B0502040204020203" pitchFamily="34" charset="0"/>
              </a:rPr>
              <a:t>Menu Admin</a:t>
            </a:r>
            <a:r>
              <a:rPr lang="en-US" sz="2200" smtClean="0">
                <a:solidFill>
                  <a:schemeClr val="tx1">
                    <a:lumMod val="95000"/>
                  </a:schemeClr>
                </a:solidFill>
                <a:latin typeface="Bahnschrift SemiLight" panose="020B0502040204020203" pitchFamily="34" charset="0"/>
              </a:rPr>
              <a:t>.</a:t>
            </a:r>
          </a:p>
          <a:p>
            <a:r>
              <a:rPr lang="en-US" sz="2200" smtClean="0">
                <a:solidFill>
                  <a:schemeClr val="tx1">
                    <a:lumMod val="95000"/>
                  </a:schemeClr>
                </a:solidFill>
                <a:latin typeface="Bahnschrift SemiLight" panose="020B0502040204020203" pitchFamily="34" charset="0"/>
              </a:rPr>
              <a:t>Pada bagian menu ini, terdiri dari Daftar Pengguna dan Daftar Organisasi. Admin dapat melihat pengguna aplikasi dan juga Organisasi yang terdaftar pada aplikasi. </a:t>
            </a:r>
            <a:endParaRPr lang="en-US" sz="2200" smtClean="0">
              <a:solidFill>
                <a:schemeClr val="accent3"/>
              </a:solidFill>
              <a:latin typeface="Bahnschrift SemiLight" panose="020B0502040204020203" pitchFamily="34" charset="0"/>
            </a:endParaRPr>
          </a:p>
        </p:txBody>
      </p:sp>
    </p:spTree>
    <p:extLst>
      <p:ext uri="{BB962C8B-B14F-4D97-AF65-F5344CB8AC3E}">
        <p14:creationId xmlns:p14="http://schemas.microsoft.com/office/powerpoint/2010/main" val="1045250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sp>
        <p:nvSpPr>
          <p:cNvPr id="8" name="TextBox 8"/>
          <p:cNvSpPr txBox="1"/>
          <p:nvPr/>
        </p:nvSpPr>
        <p:spPr>
          <a:xfrm>
            <a:off x="9108832" y="1644850"/>
            <a:ext cx="3083167" cy="483209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a:t>
            </a:r>
            <a:r>
              <a:rPr lang="en-US" sz="2200" smtClean="0">
                <a:solidFill>
                  <a:schemeClr val="accent3">
                    <a:lumMod val="60000"/>
                    <a:lumOff val="40000"/>
                  </a:schemeClr>
                </a:solidFill>
                <a:latin typeface="Bahnschrift SemiLight" panose="020B0502040204020203" pitchFamily="34" charset="0"/>
              </a:rPr>
              <a:t>Menu Admin</a:t>
            </a:r>
            <a:r>
              <a:rPr lang="en-US" sz="2200">
                <a:solidFill>
                  <a:schemeClr val="tx1">
                    <a:lumMod val="95000"/>
                  </a:schemeClr>
                </a:solidFill>
                <a:latin typeface="Bahnschrift SemiLight" panose="020B0502040204020203" pitchFamily="34" charset="0"/>
              </a:rPr>
              <a:t> </a:t>
            </a:r>
            <a:r>
              <a:rPr lang="en-US" sz="2200" smtClean="0">
                <a:solidFill>
                  <a:schemeClr val="tx1">
                    <a:lumMod val="95000"/>
                  </a:schemeClr>
                </a:solidFill>
                <a:latin typeface="Bahnschrift SemiLight" panose="020B0502040204020203" pitchFamily="34" charset="0"/>
              </a:rPr>
              <a:t>pada bagian </a:t>
            </a:r>
            <a:r>
              <a:rPr lang="en-US" sz="2200" smtClean="0">
                <a:solidFill>
                  <a:schemeClr val="accent1">
                    <a:lumMod val="40000"/>
                    <a:lumOff val="60000"/>
                  </a:schemeClr>
                </a:solidFill>
                <a:latin typeface="Bahnschrift SemiLight" panose="020B0502040204020203" pitchFamily="34" charset="0"/>
              </a:rPr>
              <a:t>Daftar Pengguna</a:t>
            </a:r>
            <a:r>
              <a:rPr lang="en-US" sz="2200" smtClean="0">
                <a:solidFill>
                  <a:schemeClr val="tx1">
                    <a:lumMod val="95000"/>
                  </a:schemeClr>
                </a:solidFill>
                <a:latin typeface="Bahnschrift SemiLight" panose="020B0502040204020203" pitchFamily="34" charset="0"/>
              </a:rPr>
              <a:t>.</a:t>
            </a:r>
          </a:p>
          <a:p>
            <a:r>
              <a:rPr lang="en-US" sz="2200" smtClean="0">
                <a:solidFill>
                  <a:schemeClr val="tx1">
                    <a:lumMod val="95000"/>
                  </a:schemeClr>
                </a:solidFill>
                <a:latin typeface="Bahnschrift SemiLight" panose="020B0502040204020203" pitchFamily="34" charset="0"/>
              </a:rPr>
              <a:t>Pada bagian akan menampilkan semua informasi dari pengguna yang sudah terdaftar pada aplikasi. Dengan data-data berupa ID, Nama, Jenis Kelamin, Provinsi, Whatsapp, Email dan Tanggal Bergabung. </a:t>
            </a:r>
            <a:endParaRPr lang="en-US" sz="2200" smtClean="0">
              <a:solidFill>
                <a:schemeClr val="accent3"/>
              </a:solidFill>
              <a:latin typeface="Bahnschrift SemiLight" panose="020B0502040204020203" pitchFamily="34" charset="0"/>
            </a:endParaRPr>
          </a:p>
        </p:txBody>
      </p:sp>
      <p:pic>
        <p:nvPicPr>
          <p:cNvPr id="4" name="Picture 3"/>
          <p:cNvPicPr>
            <a:picLocks noChangeAspect="1"/>
          </p:cNvPicPr>
          <p:nvPr/>
        </p:nvPicPr>
        <p:blipFill>
          <a:blip r:embed="rId2"/>
          <a:stretch>
            <a:fillRect/>
          </a:stretch>
        </p:blipFill>
        <p:spPr>
          <a:xfrm>
            <a:off x="199294" y="1588625"/>
            <a:ext cx="8909538" cy="4994993"/>
          </a:xfrm>
          <a:prstGeom prst="rect">
            <a:avLst/>
          </a:prstGeom>
        </p:spPr>
      </p:pic>
    </p:spTree>
    <p:extLst>
      <p:ext uri="{BB962C8B-B14F-4D97-AF65-F5344CB8AC3E}">
        <p14:creationId xmlns:p14="http://schemas.microsoft.com/office/powerpoint/2010/main" val="549708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sp>
        <p:nvSpPr>
          <p:cNvPr id="8" name="TextBox 8"/>
          <p:cNvSpPr txBox="1"/>
          <p:nvPr/>
        </p:nvSpPr>
        <p:spPr>
          <a:xfrm>
            <a:off x="9108832" y="1398660"/>
            <a:ext cx="3083167" cy="55092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a:t>
            </a:r>
            <a:r>
              <a:rPr lang="en-US" sz="2200" smtClean="0">
                <a:solidFill>
                  <a:schemeClr val="accent3">
                    <a:lumMod val="60000"/>
                    <a:lumOff val="40000"/>
                  </a:schemeClr>
                </a:solidFill>
                <a:latin typeface="Bahnschrift SemiLight" panose="020B0502040204020203" pitchFamily="34" charset="0"/>
              </a:rPr>
              <a:t>Menu Admin</a:t>
            </a:r>
            <a:r>
              <a:rPr lang="en-US" sz="2200">
                <a:solidFill>
                  <a:schemeClr val="tx1">
                    <a:lumMod val="95000"/>
                  </a:schemeClr>
                </a:solidFill>
                <a:latin typeface="Bahnschrift SemiLight" panose="020B0502040204020203" pitchFamily="34" charset="0"/>
              </a:rPr>
              <a:t> </a:t>
            </a:r>
            <a:r>
              <a:rPr lang="en-US" sz="2200" smtClean="0">
                <a:solidFill>
                  <a:schemeClr val="tx1">
                    <a:lumMod val="95000"/>
                  </a:schemeClr>
                </a:solidFill>
                <a:latin typeface="Bahnschrift SemiLight" panose="020B0502040204020203" pitchFamily="34" charset="0"/>
              </a:rPr>
              <a:t>pada bagian </a:t>
            </a:r>
            <a:r>
              <a:rPr lang="en-US" sz="2200" smtClean="0">
                <a:solidFill>
                  <a:schemeClr val="accent1">
                    <a:lumMod val="40000"/>
                    <a:lumOff val="60000"/>
                  </a:schemeClr>
                </a:solidFill>
                <a:latin typeface="Bahnschrift SemiLight" panose="020B0502040204020203" pitchFamily="34" charset="0"/>
              </a:rPr>
              <a:t>Daftar Organisai</a:t>
            </a:r>
            <a:r>
              <a:rPr lang="en-US" sz="2200" smtClean="0">
                <a:solidFill>
                  <a:schemeClr val="tx1">
                    <a:lumMod val="95000"/>
                  </a:schemeClr>
                </a:solidFill>
                <a:latin typeface="Bahnschrift SemiLight" panose="020B0502040204020203" pitchFamily="34" charset="0"/>
              </a:rPr>
              <a:t>.</a:t>
            </a:r>
          </a:p>
          <a:p>
            <a:r>
              <a:rPr lang="en-US" sz="2200" smtClean="0">
                <a:solidFill>
                  <a:schemeClr val="tx1">
                    <a:lumMod val="95000"/>
                  </a:schemeClr>
                </a:solidFill>
                <a:latin typeface="Bahnschrift SemiLight" panose="020B0502040204020203" pitchFamily="34" charset="0"/>
              </a:rPr>
              <a:t>Pada bagian akan menampilkan semua informasi dari organisasi yang sudah terdaftar pada aplikasi. Dengan data-data berupa ID, Nama, Lokasi, Jenis Iuran, Status Iuran, Jumlah Iuran, Tanggal Dibuat, dan Tanggal diperbaharui</a:t>
            </a:r>
            <a:endParaRPr lang="en-US" sz="2200" smtClean="0">
              <a:solidFill>
                <a:schemeClr val="accent3"/>
              </a:solidFill>
              <a:latin typeface="Bahnschrift SemiLight" panose="020B0502040204020203" pitchFamily="34" charset="0"/>
            </a:endParaRPr>
          </a:p>
        </p:txBody>
      </p:sp>
      <p:pic>
        <p:nvPicPr>
          <p:cNvPr id="2" name="Picture 1"/>
          <p:cNvPicPr>
            <a:picLocks noChangeAspect="1"/>
          </p:cNvPicPr>
          <p:nvPr/>
        </p:nvPicPr>
        <p:blipFill>
          <a:blip r:embed="rId2"/>
          <a:stretch>
            <a:fillRect/>
          </a:stretch>
        </p:blipFill>
        <p:spPr>
          <a:xfrm>
            <a:off x="191231" y="1588625"/>
            <a:ext cx="8917602" cy="5133872"/>
          </a:xfrm>
          <a:prstGeom prst="rect">
            <a:avLst/>
          </a:prstGeom>
        </p:spPr>
      </p:pic>
    </p:spTree>
    <p:extLst>
      <p:ext uri="{BB962C8B-B14F-4D97-AF65-F5344CB8AC3E}">
        <p14:creationId xmlns:p14="http://schemas.microsoft.com/office/powerpoint/2010/main" val="21878751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sp>
        <p:nvSpPr>
          <p:cNvPr id="8" name="TextBox 8"/>
          <p:cNvSpPr txBox="1"/>
          <p:nvPr/>
        </p:nvSpPr>
        <p:spPr>
          <a:xfrm>
            <a:off x="9108832" y="1627255"/>
            <a:ext cx="3083167" cy="483209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a:t>
            </a:r>
            <a:r>
              <a:rPr lang="en-US" sz="2200" smtClean="0">
                <a:solidFill>
                  <a:schemeClr val="accent3">
                    <a:lumMod val="60000"/>
                    <a:lumOff val="40000"/>
                  </a:schemeClr>
                </a:solidFill>
                <a:latin typeface="Bahnschrift SemiLight" panose="020B0502040204020203" pitchFamily="34" charset="0"/>
              </a:rPr>
              <a:t>Menu Utama</a:t>
            </a:r>
            <a:r>
              <a:rPr lang="en-US" sz="2200" smtClean="0">
                <a:solidFill>
                  <a:schemeClr val="tx1">
                    <a:lumMod val="95000"/>
                  </a:schemeClr>
                </a:solidFill>
                <a:latin typeface="Bahnschrift SemiLight" panose="020B0502040204020203" pitchFamily="34" charset="0"/>
              </a:rPr>
              <a:t> pada bagian </a:t>
            </a:r>
            <a:r>
              <a:rPr lang="en-US" sz="2200" smtClean="0">
                <a:solidFill>
                  <a:schemeClr val="accent1">
                    <a:lumMod val="40000"/>
                    <a:lumOff val="60000"/>
                  </a:schemeClr>
                </a:solidFill>
                <a:latin typeface="Bahnschrift SemiLight" panose="020B0502040204020203" pitchFamily="34" charset="0"/>
              </a:rPr>
              <a:t>Organisai</a:t>
            </a:r>
            <a:r>
              <a:rPr lang="en-US" sz="2200" smtClean="0">
                <a:solidFill>
                  <a:schemeClr val="tx1">
                    <a:lumMod val="95000"/>
                  </a:schemeClr>
                </a:solidFill>
                <a:latin typeface="Bahnschrift SemiLight" panose="020B0502040204020203" pitchFamily="34" charset="0"/>
              </a:rPr>
              <a:t>.</a:t>
            </a:r>
          </a:p>
          <a:p>
            <a:r>
              <a:rPr lang="en-US" sz="2200" smtClean="0">
                <a:solidFill>
                  <a:schemeClr val="tx1">
                    <a:lumMod val="95000"/>
                  </a:schemeClr>
                </a:solidFill>
                <a:latin typeface="Bahnschrift SemiLight" panose="020B0502040204020203" pitchFamily="34" charset="0"/>
              </a:rPr>
              <a:t>Pada bagian akan menampilkan informasi dari organisasi yang diikuti oleh pengguna, namun dalam kasus ini, karena organisasi yang diikuti belum ada, maka tidak ada daftar dari Organisasi yang diikuti.</a:t>
            </a:r>
            <a:endParaRPr lang="en-US" sz="2200" smtClean="0">
              <a:solidFill>
                <a:schemeClr val="accent3"/>
              </a:solidFill>
              <a:latin typeface="Bahnschrift SemiLight" panose="020B0502040204020203" pitchFamily="34" charset="0"/>
            </a:endParaRPr>
          </a:p>
        </p:txBody>
      </p:sp>
      <p:pic>
        <p:nvPicPr>
          <p:cNvPr id="4" name="Picture 3"/>
          <p:cNvPicPr>
            <a:picLocks noChangeAspect="1"/>
          </p:cNvPicPr>
          <p:nvPr/>
        </p:nvPicPr>
        <p:blipFill>
          <a:blip r:embed="rId2"/>
          <a:stretch>
            <a:fillRect/>
          </a:stretch>
        </p:blipFill>
        <p:spPr>
          <a:xfrm>
            <a:off x="210242" y="1563624"/>
            <a:ext cx="8916175" cy="5118699"/>
          </a:xfrm>
          <a:prstGeom prst="rect">
            <a:avLst/>
          </a:prstGeom>
        </p:spPr>
      </p:pic>
    </p:spTree>
    <p:extLst>
      <p:ext uri="{BB962C8B-B14F-4D97-AF65-F5344CB8AC3E}">
        <p14:creationId xmlns:p14="http://schemas.microsoft.com/office/powerpoint/2010/main" val="6387063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sp>
        <p:nvSpPr>
          <p:cNvPr id="8" name="TextBox 8"/>
          <p:cNvSpPr txBox="1"/>
          <p:nvPr/>
        </p:nvSpPr>
        <p:spPr>
          <a:xfrm>
            <a:off x="9108832" y="1767935"/>
            <a:ext cx="3083167" cy="449353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Untuk membuat website berada pada mode layar penuh, maka pengguna dapat mengklik bagian yang diberi tanda lingkaran merah. </a:t>
            </a:r>
          </a:p>
          <a:p>
            <a:r>
              <a:rPr lang="en-US" sz="2200" smtClean="0">
                <a:solidFill>
                  <a:schemeClr val="tx1">
                    <a:lumMod val="95000"/>
                  </a:schemeClr>
                </a:solidFill>
                <a:latin typeface="Bahnschrift SemiLight" panose="020B0502040204020203" pitchFamily="34" charset="0"/>
              </a:rPr>
              <a:t>Untuk tampilan website ketika berada pada mode layar penuh terlihat seperti gambar pada slide selanjutnya.</a:t>
            </a:r>
            <a:endParaRPr lang="en-US" sz="2200" smtClean="0">
              <a:solidFill>
                <a:schemeClr val="accent3"/>
              </a:solidFill>
              <a:latin typeface="Bahnschrift SemiLight" panose="020B0502040204020203" pitchFamily="34" charset="0"/>
            </a:endParaRPr>
          </a:p>
        </p:txBody>
      </p:sp>
      <p:pic>
        <p:nvPicPr>
          <p:cNvPr id="4" name="Picture 3"/>
          <p:cNvPicPr>
            <a:picLocks noChangeAspect="1"/>
          </p:cNvPicPr>
          <p:nvPr/>
        </p:nvPicPr>
        <p:blipFill>
          <a:blip r:embed="rId2"/>
          <a:stretch>
            <a:fillRect/>
          </a:stretch>
        </p:blipFill>
        <p:spPr>
          <a:xfrm>
            <a:off x="210242" y="1563624"/>
            <a:ext cx="8916175" cy="5118699"/>
          </a:xfrm>
          <a:prstGeom prst="rect">
            <a:avLst/>
          </a:prstGeom>
        </p:spPr>
      </p:pic>
      <p:sp>
        <p:nvSpPr>
          <p:cNvPr id="7" name="Oval 6"/>
          <p:cNvSpPr/>
          <p:nvPr/>
        </p:nvSpPr>
        <p:spPr>
          <a:xfrm>
            <a:off x="8229599" y="1556935"/>
            <a:ext cx="509955" cy="4650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3932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sp>
        <p:nvSpPr>
          <p:cNvPr id="8" name="TextBox 8"/>
          <p:cNvSpPr txBox="1"/>
          <p:nvPr/>
        </p:nvSpPr>
        <p:spPr>
          <a:xfrm>
            <a:off x="9416225" y="1588625"/>
            <a:ext cx="2676409" cy="483209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website dengan mode layar penuh.</a:t>
            </a:r>
          </a:p>
          <a:p>
            <a:r>
              <a:rPr lang="en-US" sz="2200" smtClean="0">
                <a:solidFill>
                  <a:schemeClr val="tx1">
                    <a:lumMod val="95000"/>
                  </a:schemeClr>
                </a:solidFill>
                <a:latin typeface="Bahnschrift SemiLight" panose="020B0502040204020203" pitchFamily="34" charset="0"/>
              </a:rPr>
              <a:t>Untuk mengembalikan halaman website dengan bukan mode layar penuh bisa dengan cara mengklik fitur tersebut atau dengan menekan Esc pada perangkat yang digunakan</a:t>
            </a:r>
            <a:endParaRPr lang="en-US" sz="2200" smtClean="0">
              <a:solidFill>
                <a:schemeClr val="accent3"/>
              </a:solidFill>
              <a:latin typeface="Bahnschrift Semi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34" y="1565029"/>
            <a:ext cx="9192406" cy="5168204"/>
          </a:xfrm>
          <a:prstGeom prst="rect">
            <a:avLst/>
          </a:prstGeom>
        </p:spPr>
      </p:pic>
    </p:spTree>
    <p:extLst>
      <p:ext uri="{BB962C8B-B14F-4D97-AF65-F5344CB8AC3E}">
        <p14:creationId xmlns:p14="http://schemas.microsoft.com/office/powerpoint/2010/main" val="2238367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846447" y="401470"/>
            <a:ext cx="9047747" cy="116955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0" smtClean="0">
                <a:solidFill>
                  <a:schemeClr val="accent3">
                    <a:lumMod val="75000"/>
                  </a:schemeClr>
                </a:solidFill>
                <a:latin typeface="Bookman Old Style" panose="02050604050505020204" pitchFamily="18" charset="0"/>
              </a:rPr>
              <a:t>Pengenalan Aplikasi</a:t>
            </a:r>
            <a:endParaRPr lang="en-US" sz="7000">
              <a:solidFill>
                <a:schemeClr val="accent3">
                  <a:lumMod val="75000"/>
                </a:schemeClr>
              </a:solidFill>
              <a:latin typeface="Bookman Old Style" panose="02050604050505020204" pitchFamily="18" charset="0"/>
            </a:endParaRPr>
          </a:p>
        </p:txBody>
      </p:sp>
      <p:sp>
        <p:nvSpPr>
          <p:cNvPr id="3" name="TextBox 6"/>
          <p:cNvSpPr txBox="1"/>
          <p:nvPr/>
        </p:nvSpPr>
        <p:spPr>
          <a:xfrm>
            <a:off x="2042392" y="1917863"/>
            <a:ext cx="5612444" cy="432426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500" smtClean="0">
                <a:solidFill>
                  <a:schemeClr val="tx2">
                    <a:lumMod val="75000"/>
                  </a:schemeClr>
                </a:solidFill>
                <a:latin typeface="Bahnschrift SemiLight" panose="020B0502040204020203" pitchFamily="34" charset="0"/>
              </a:rPr>
              <a:t>Aplikasi </a:t>
            </a:r>
            <a:r>
              <a:rPr lang="en-US" sz="2500">
                <a:solidFill>
                  <a:schemeClr val="tx2">
                    <a:lumMod val="75000"/>
                  </a:schemeClr>
                </a:solidFill>
                <a:latin typeface="Bahnschrift SemiLight" panose="020B0502040204020203" pitchFamily="34" charset="0"/>
              </a:rPr>
              <a:t>Kas Tracking adalah aplikasi yang kami rancang sebagai sebuah aplikasi yang dapat menjadi tempat penyimpanan data-data yang penting tentang keuangan, yang bisa membantu tugas dari bendahara pada umumnya. Pada aplikasi ini, akan mempermudah tugas dari seorang bendahara dalam mengolah data-data keuangan yang mudah dikelola dan sistematis</a:t>
            </a:r>
            <a:r>
              <a:rPr lang="en-US" sz="2500" smtClean="0">
                <a:solidFill>
                  <a:schemeClr val="tx2">
                    <a:lumMod val="75000"/>
                  </a:schemeClr>
                </a:solidFill>
                <a:latin typeface="Bahnschrift SemiLight" panose="020B0502040204020203" pitchFamily="34" charset="0"/>
              </a:rPr>
              <a:t>.</a:t>
            </a:r>
            <a:endParaRPr lang="en-US" sz="2500">
              <a:solidFill>
                <a:schemeClr val="tx2">
                  <a:lumMod val="75000"/>
                </a:schemeClr>
              </a:solidFill>
              <a:latin typeface="Bahnschrift Semi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6878" y="2201226"/>
            <a:ext cx="3249202" cy="3265448"/>
          </a:xfrm>
          <a:prstGeom prst="rect">
            <a:avLst/>
          </a:prstGeom>
        </p:spPr>
      </p:pic>
    </p:spTree>
    <p:extLst>
      <p:ext uri="{BB962C8B-B14F-4D97-AF65-F5344CB8AC3E}">
        <p14:creationId xmlns:p14="http://schemas.microsoft.com/office/powerpoint/2010/main" val="2916153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2680" y="3112478"/>
            <a:ext cx="7952874" cy="12833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 name="Title 1"/>
          <p:cNvSpPr txBox="1">
            <a:spLocks/>
          </p:cNvSpPr>
          <p:nvPr/>
        </p:nvSpPr>
        <p:spPr>
          <a:xfrm>
            <a:off x="2929535" y="2743200"/>
            <a:ext cx="8494294" cy="1371600"/>
          </a:xfrm>
          <a:prstGeom prst="rect">
            <a:avLst/>
          </a:prstGeom>
          <a:effectLst/>
        </p:spPr>
        <p:txBody>
          <a:bodyPr vert="horz" lIns="91440" tIns="45720" rIns="91440" bIns="45720" rtlCol="0" anchor="b">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500">
                <a:solidFill>
                  <a:srgbClr val="00B050"/>
                </a:solidFill>
                <a:latin typeface="Bookman Old Style" pitchFamily="18" charset="0"/>
              </a:rPr>
              <a:t>2</a:t>
            </a:r>
            <a:r>
              <a:rPr lang="en-US" sz="3500" smtClean="0">
                <a:solidFill>
                  <a:srgbClr val="00B050"/>
                </a:solidFill>
                <a:latin typeface="Bookman Old Style" pitchFamily="18" charset="0"/>
              </a:rPr>
              <a:t>. Pengguna Sebagai Bendahara</a:t>
            </a:r>
            <a:endParaRPr lang="en-US" sz="3500">
              <a:solidFill>
                <a:srgbClr val="00B050"/>
              </a:solidFill>
              <a:latin typeface="Bookman Old Style" pitchFamily="18" charset="0"/>
            </a:endParaRPr>
          </a:p>
        </p:txBody>
      </p:sp>
      <p:sp>
        <p:nvSpPr>
          <p:cNvPr id="5" name="Title 1"/>
          <p:cNvSpPr txBox="1">
            <a:spLocks/>
          </p:cNvSpPr>
          <p:nvPr/>
        </p:nvSpPr>
        <p:spPr>
          <a:xfrm>
            <a:off x="2929535" y="4203034"/>
            <a:ext cx="8494294" cy="1371600"/>
          </a:xfrm>
          <a:prstGeom prst="rect">
            <a:avLst/>
          </a:prstGeom>
          <a:effectLst/>
        </p:spPr>
        <p:txBody>
          <a:bodyPr vert="horz" lIns="91440" tIns="45720" rIns="91440" bIns="45720" rtlCol="0" anchor="b">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500">
                <a:solidFill>
                  <a:srgbClr val="00B050"/>
                </a:solidFill>
                <a:latin typeface="Bookman Old Style" pitchFamily="18" charset="0"/>
              </a:rPr>
              <a:t>3</a:t>
            </a:r>
            <a:r>
              <a:rPr lang="en-US" sz="3500" smtClean="0">
                <a:solidFill>
                  <a:srgbClr val="00B050"/>
                </a:solidFill>
                <a:latin typeface="Bookman Old Style" pitchFamily="18" charset="0"/>
              </a:rPr>
              <a:t>. Pengguna Sebagai Anggota</a:t>
            </a:r>
            <a:endParaRPr lang="en-US" sz="3500">
              <a:solidFill>
                <a:srgbClr val="00B050"/>
              </a:solidFill>
              <a:latin typeface="Bookman Old Style" pitchFamily="18" charset="0"/>
            </a:endParaRPr>
          </a:p>
        </p:txBody>
      </p:sp>
      <p:sp>
        <p:nvSpPr>
          <p:cNvPr id="6" name="Title 1"/>
          <p:cNvSpPr txBox="1">
            <a:spLocks/>
          </p:cNvSpPr>
          <p:nvPr/>
        </p:nvSpPr>
        <p:spPr>
          <a:xfrm>
            <a:off x="2929535" y="1010650"/>
            <a:ext cx="8494294" cy="1371600"/>
          </a:xfrm>
          <a:prstGeom prst="rect">
            <a:avLst/>
          </a:prstGeom>
          <a:effectLst/>
        </p:spPr>
        <p:txBody>
          <a:bodyPr vert="horz" lIns="91440" tIns="45720" rIns="91440" bIns="45720" rtlCol="0" anchor="b">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500">
                <a:solidFill>
                  <a:srgbClr val="00B050"/>
                </a:solidFill>
                <a:latin typeface="Bookman Old Style" pitchFamily="18" charset="0"/>
              </a:rPr>
              <a:t>1</a:t>
            </a:r>
            <a:r>
              <a:rPr lang="en-US" sz="3500" smtClean="0">
                <a:solidFill>
                  <a:srgbClr val="00B050"/>
                </a:solidFill>
                <a:latin typeface="Bookman Old Style" pitchFamily="18" charset="0"/>
              </a:rPr>
              <a:t>. Pengguna Sebagai Admin</a:t>
            </a:r>
            <a:endParaRPr lang="en-US" sz="3500">
              <a:solidFill>
                <a:srgbClr val="00B050"/>
              </a:solidFill>
              <a:latin typeface="Bookman Old Style" pitchFamily="18" charset="0"/>
            </a:endParaRPr>
          </a:p>
        </p:txBody>
      </p:sp>
    </p:spTree>
    <p:extLst>
      <p:ext uri="{BB962C8B-B14F-4D97-AF65-F5344CB8AC3E}">
        <p14:creationId xmlns:p14="http://schemas.microsoft.com/office/powerpoint/2010/main" val="3774082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9" name="TextBox 8"/>
          <p:cNvSpPr txBox="1"/>
          <p:nvPr/>
        </p:nvSpPr>
        <p:spPr>
          <a:xfrm>
            <a:off x="7842541" y="1869981"/>
            <a:ext cx="4255675" cy="432426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500" smtClean="0">
                <a:solidFill>
                  <a:schemeClr val="tx1">
                    <a:lumMod val="95000"/>
                  </a:schemeClr>
                </a:solidFill>
                <a:latin typeface="Bahnschrift SemiLight" panose="020B0502040204020203" pitchFamily="34" charset="0"/>
              </a:rPr>
              <a:t>Halaman pertama ketika akan login untuk role sebagai bendahara.</a:t>
            </a:r>
          </a:p>
          <a:p>
            <a:r>
              <a:rPr lang="en-US" sz="2500" smtClean="0">
                <a:solidFill>
                  <a:schemeClr val="tx1">
                    <a:lumMod val="95000"/>
                  </a:schemeClr>
                </a:solidFill>
                <a:latin typeface="Bahnschrift SemiLight" panose="020B0502040204020203" pitchFamily="34" charset="0"/>
              </a:rPr>
              <a:t>Pada halaman ini, pengguna sebagai bendahara diminta untuk memasukkan alamat </a:t>
            </a:r>
            <a:r>
              <a:rPr lang="en-US" sz="2500" smtClean="0">
                <a:solidFill>
                  <a:schemeClr val="accent5"/>
                </a:solidFill>
                <a:latin typeface="Bahnschrift SemiLight" panose="020B0502040204020203" pitchFamily="34" charset="0"/>
              </a:rPr>
              <a:t>Email</a:t>
            </a:r>
            <a:r>
              <a:rPr lang="en-US" sz="2500" smtClean="0">
                <a:solidFill>
                  <a:schemeClr val="accent4">
                    <a:lumMod val="50000"/>
                  </a:schemeClr>
                </a:solidFill>
                <a:latin typeface="Bahnschrift SemiLight" panose="020B0502040204020203" pitchFamily="34" charset="0"/>
              </a:rPr>
              <a:t> </a:t>
            </a:r>
            <a:r>
              <a:rPr lang="en-US" sz="2500" smtClean="0">
                <a:solidFill>
                  <a:schemeClr val="tx1">
                    <a:lumMod val="95000"/>
                  </a:schemeClr>
                </a:solidFill>
                <a:latin typeface="Bahnschrift SemiLight" panose="020B0502040204020203" pitchFamily="34" charset="0"/>
              </a:rPr>
              <a:t>dan</a:t>
            </a:r>
            <a:r>
              <a:rPr lang="en-US" sz="2500" smtClean="0">
                <a:solidFill>
                  <a:schemeClr val="accent4">
                    <a:lumMod val="50000"/>
                  </a:schemeClr>
                </a:solidFill>
                <a:latin typeface="Bahnschrift SemiLight" panose="020B0502040204020203" pitchFamily="34" charset="0"/>
              </a:rPr>
              <a:t> </a:t>
            </a:r>
            <a:r>
              <a:rPr lang="en-US" sz="2500" smtClean="0">
                <a:solidFill>
                  <a:schemeClr val="accent5"/>
                </a:solidFill>
                <a:latin typeface="Bahnschrift SemiLight" panose="020B0502040204020203" pitchFamily="34" charset="0"/>
              </a:rPr>
              <a:t>Kata Sandi</a:t>
            </a:r>
            <a:r>
              <a:rPr lang="en-US" sz="2500" smtClean="0">
                <a:solidFill>
                  <a:schemeClr val="accent4">
                    <a:lumMod val="50000"/>
                  </a:schemeClr>
                </a:solidFill>
                <a:latin typeface="Bahnschrift SemiLight" panose="020B0502040204020203" pitchFamily="34" charset="0"/>
              </a:rPr>
              <a:t>. </a:t>
            </a:r>
            <a:r>
              <a:rPr lang="en-US" sz="2500" smtClean="0">
                <a:solidFill>
                  <a:schemeClr val="tx1">
                    <a:lumMod val="95000"/>
                  </a:schemeClr>
                </a:solidFill>
                <a:latin typeface="Bahnschrift SemiLight" panose="020B0502040204020203" pitchFamily="34" charset="0"/>
              </a:rPr>
              <a:t>Kemudian pengguna dapat menekan button </a:t>
            </a:r>
            <a:r>
              <a:rPr lang="en-US" sz="2500" smtClean="0">
                <a:solidFill>
                  <a:srgbClr val="00B0F0"/>
                </a:solidFill>
                <a:latin typeface="Bahnschrift SemiLight" panose="020B0502040204020203" pitchFamily="34" charset="0"/>
              </a:rPr>
              <a:t>Masuk</a:t>
            </a:r>
            <a:r>
              <a:rPr lang="en-US" sz="2500" smtClean="0">
                <a:solidFill>
                  <a:schemeClr val="accent4">
                    <a:lumMod val="50000"/>
                  </a:schemeClr>
                </a:solidFill>
                <a:latin typeface="Bahnschrift SemiLight" panose="020B0502040204020203" pitchFamily="34" charset="0"/>
              </a:rPr>
              <a:t> </a:t>
            </a:r>
            <a:r>
              <a:rPr lang="en-US" sz="2500" smtClean="0">
                <a:solidFill>
                  <a:schemeClr val="tx1">
                    <a:lumMod val="95000"/>
                  </a:schemeClr>
                </a:solidFill>
                <a:latin typeface="Bahnschrift SemiLight" panose="020B0502040204020203" pitchFamily="34" charset="0"/>
              </a:rPr>
              <a:t>untuk bisa masuk dan mengakses aplikasi</a:t>
            </a:r>
            <a:r>
              <a:rPr lang="en-US" sz="2500" smtClean="0">
                <a:solidFill>
                  <a:schemeClr val="accent4">
                    <a:lumMod val="50000"/>
                  </a:schemeClr>
                </a:solidFill>
                <a:latin typeface="Bahnschrift SemiLight" panose="020B0502040204020203" pitchFamily="34" charset="0"/>
              </a:rPr>
              <a:t>. </a:t>
            </a:r>
          </a:p>
        </p:txBody>
      </p:sp>
      <p:pic>
        <p:nvPicPr>
          <p:cNvPr id="2" name="Picture 1"/>
          <p:cNvPicPr>
            <a:picLocks noChangeAspect="1"/>
          </p:cNvPicPr>
          <p:nvPr/>
        </p:nvPicPr>
        <p:blipFill>
          <a:blip r:embed="rId2"/>
          <a:stretch>
            <a:fillRect/>
          </a:stretch>
        </p:blipFill>
        <p:spPr>
          <a:xfrm>
            <a:off x="226401" y="1861462"/>
            <a:ext cx="7629821" cy="4328319"/>
          </a:xfrm>
          <a:prstGeom prst="rect">
            <a:avLst/>
          </a:prstGeom>
        </p:spPr>
      </p:pic>
    </p:spTree>
    <p:extLst>
      <p:ext uri="{BB962C8B-B14F-4D97-AF65-F5344CB8AC3E}">
        <p14:creationId xmlns:p14="http://schemas.microsoft.com/office/powerpoint/2010/main" val="22503370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8" name="TextBox 8"/>
          <p:cNvSpPr txBox="1"/>
          <p:nvPr/>
        </p:nvSpPr>
        <p:spPr>
          <a:xfrm>
            <a:off x="7800424" y="1856122"/>
            <a:ext cx="4055158" cy="415498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Setelah berhasil masuk, maka akan tampil halaman seperti pada gambar disamping. Pada kasus ini pengguna sebagai bendahara telah mendaftarkan sebuah organsasi dengan nama </a:t>
            </a:r>
            <a:r>
              <a:rPr lang="en-US" sz="2200" smtClean="0">
                <a:solidFill>
                  <a:srgbClr val="00B0F0"/>
                </a:solidFill>
                <a:latin typeface="Bahnschrift SemiLight" panose="020B0502040204020203" pitchFamily="34" charset="0"/>
              </a:rPr>
              <a:t>PROBER</a:t>
            </a:r>
            <a:r>
              <a:rPr lang="en-US" sz="2200" smtClean="0">
                <a:solidFill>
                  <a:schemeClr val="tx1">
                    <a:lumMod val="95000"/>
                  </a:schemeClr>
                </a:solidFill>
                <a:latin typeface="Bahnschrift SemiLight" panose="020B0502040204020203" pitchFamily="34" charset="0"/>
              </a:rPr>
              <a:t>.</a:t>
            </a:r>
          </a:p>
          <a:p>
            <a:r>
              <a:rPr lang="en-US" sz="2200" smtClean="0">
                <a:solidFill>
                  <a:schemeClr val="tx1">
                    <a:lumMod val="95000"/>
                  </a:schemeClr>
                </a:solidFill>
                <a:latin typeface="Bahnschrift SemiLight" panose="020B0502040204020203" pitchFamily="34" charset="0"/>
              </a:rPr>
              <a:t>Pada bagian organisasi terdapat button </a:t>
            </a:r>
            <a:r>
              <a:rPr lang="en-US" sz="2200" smtClean="0">
                <a:solidFill>
                  <a:srgbClr val="00B0F0"/>
                </a:solidFill>
                <a:latin typeface="Bahnschrift SemiLight" panose="020B0502040204020203" pitchFamily="34" charset="0"/>
              </a:rPr>
              <a:t>Kelolah </a:t>
            </a:r>
            <a:r>
              <a:rPr lang="en-US" sz="2200" smtClean="0">
                <a:solidFill>
                  <a:schemeClr val="tx1">
                    <a:lumMod val="95000"/>
                  </a:schemeClr>
                </a:solidFill>
                <a:latin typeface="Bahnschrift SemiLight" panose="020B0502040204020203" pitchFamily="34" charset="0"/>
              </a:rPr>
              <a:t>untuk mengelola data-data keuangan dari organisasinya.</a:t>
            </a:r>
          </a:p>
          <a:p>
            <a:r>
              <a:rPr lang="en-US" sz="2200" smtClean="0">
                <a:solidFill>
                  <a:schemeClr val="tx1">
                    <a:lumMod val="95000"/>
                  </a:schemeClr>
                </a:solidFill>
                <a:latin typeface="Bahnschrift SemiLight" panose="020B0502040204020203" pitchFamily="34" charset="0"/>
              </a:rPr>
              <a:t> </a:t>
            </a:r>
          </a:p>
        </p:txBody>
      </p:sp>
      <p:pic>
        <p:nvPicPr>
          <p:cNvPr id="2" name="Picture 1"/>
          <p:cNvPicPr>
            <a:picLocks noChangeAspect="1"/>
          </p:cNvPicPr>
          <p:nvPr/>
        </p:nvPicPr>
        <p:blipFill>
          <a:blip r:embed="rId2"/>
          <a:stretch>
            <a:fillRect/>
          </a:stretch>
        </p:blipFill>
        <p:spPr>
          <a:xfrm>
            <a:off x="186471" y="1846822"/>
            <a:ext cx="7613952" cy="4393485"/>
          </a:xfrm>
          <a:prstGeom prst="rect">
            <a:avLst/>
          </a:prstGeom>
        </p:spPr>
      </p:pic>
    </p:spTree>
    <p:extLst>
      <p:ext uri="{BB962C8B-B14F-4D97-AF65-F5344CB8AC3E}">
        <p14:creationId xmlns:p14="http://schemas.microsoft.com/office/powerpoint/2010/main" val="17578768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8" name="TextBox 8"/>
          <p:cNvSpPr txBox="1"/>
          <p:nvPr/>
        </p:nvSpPr>
        <p:spPr>
          <a:xfrm>
            <a:off x="7853179" y="1715443"/>
            <a:ext cx="4055158" cy="483209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Pada bagian menu, hanya ada Menu Utama yang berisi Organisasi. Tampilan dashboard ini akan berbeda dengan ketika pengguna sebagai bendahara mengklik button </a:t>
            </a:r>
            <a:r>
              <a:rPr lang="en-US" sz="2200" smtClean="0">
                <a:solidFill>
                  <a:srgbClr val="00B0F0"/>
                </a:solidFill>
                <a:latin typeface="Bahnschrift SemiLight" panose="020B0502040204020203" pitchFamily="34" charset="0"/>
              </a:rPr>
              <a:t>Kelolah</a:t>
            </a:r>
            <a:r>
              <a:rPr lang="en-US" sz="2200" smtClean="0">
                <a:solidFill>
                  <a:schemeClr val="tx1">
                    <a:lumMod val="95000"/>
                  </a:schemeClr>
                </a:solidFill>
                <a:latin typeface="Bahnschrift SemiLight" panose="020B0502040204020203" pitchFamily="34" charset="0"/>
              </a:rPr>
              <a:t> pada halaman dashboard saat ini. </a:t>
            </a:r>
          </a:p>
          <a:p>
            <a:r>
              <a:rPr lang="en-US" sz="2200" smtClean="0">
                <a:solidFill>
                  <a:schemeClr val="tx1">
                    <a:lumMod val="95000"/>
                  </a:schemeClr>
                </a:solidFill>
                <a:latin typeface="Bahnschrift SemiLight" panose="020B0502040204020203" pitchFamily="34" charset="0"/>
              </a:rPr>
              <a:t>Untuk perubahannya pada halaman Dashboard akan ada menu tambahan, yaitu </a:t>
            </a:r>
            <a:r>
              <a:rPr lang="en-US" sz="2200" smtClean="0">
                <a:solidFill>
                  <a:srgbClr val="00B0F0"/>
                </a:solidFill>
                <a:latin typeface="Bahnschrift SemiLight" panose="020B0502040204020203" pitchFamily="34" charset="0"/>
              </a:rPr>
              <a:t>Menu Organisasi</a:t>
            </a:r>
            <a:r>
              <a:rPr lang="en-US" sz="2200" smtClean="0">
                <a:solidFill>
                  <a:schemeClr val="tx1">
                    <a:lumMod val="95000"/>
                  </a:schemeClr>
                </a:solidFill>
                <a:latin typeface="Bahnschrift SemiLight" panose="020B0502040204020203" pitchFamily="34" charset="0"/>
              </a:rPr>
              <a:t>. Untuk penjelasannya, akan dibahas pada slide selanjutnya.</a:t>
            </a:r>
          </a:p>
        </p:txBody>
      </p:sp>
      <p:pic>
        <p:nvPicPr>
          <p:cNvPr id="2" name="Picture 1"/>
          <p:cNvPicPr>
            <a:picLocks noChangeAspect="1"/>
          </p:cNvPicPr>
          <p:nvPr/>
        </p:nvPicPr>
        <p:blipFill>
          <a:blip r:embed="rId2"/>
          <a:stretch>
            <a:fillRect/>
          </a:stretch>
        </p:blipFill>
        <p:spPr>
          <a:xfrm>
            <a:off x="186471" y="1846822"/>
            <a:ext cx="7613952" cy="4393485"/>
          </a:xfrm>
          <a:prstGeom prst="rect">
            <a:avLst/>
          </a:prstGeom>
        </p:spPr>
      </p:pic>
    </p:spTree>
    <p:extLst>
      <p:ext uri="{BB962C8B-B14F-4D97-AF65-F5344CB8AC3E}">
        <p14:creationId xmlns:p14="http://schemas.microsoft.com/office/powerpoint/2010/main" val="39697557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8" name="TextBox 8"/>
          <p:cNvSpPr txBox="1"/>
          <p:nvPr/>
        </p:nvSpPr>
        <p:spPr>
          <a:xfrm>
            <a:off x="7853179" y="1959307"/>
            <a:ext cx="4055158" cy="415498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website ketika button </a:t>
            </a:r>
            <a:r>
              <a:rPr lang="en-US" sz="2200" smtClean="0">
                <a:solidFill>
                  <a:srgbClr val="00B0F0"/>
                </a:solidFill>
                <a:latin typeface="Bahnschrift SemiLight" panose="020B0502040204020203" pitchFamily="34" charset="0"/>
              </a:rPr>
              <a:t>Kelolah</a:t>
            </a:r>
            <a:r>
              <a:rPr lang="en-US" sz="2200" smtClean="0">
                <a:solidFill>
                  <a:schemeClr val="tx1">
                    <a:lumMod val="95000"/>
                  </a:schemeClr>
                </a:solidFill>
                <a:latin typeface="Bahnschrift SemiLight" panose="020B0502040204020203" pitchFamily="34" charset="0"/>
              </a:rPr>
              <a:t> di klik.</a:t>
            </a:r>
          </a:p>
          <a:p>
            <a:r>
              <a:rPr lang="en-US" sz="2200" smtClean="0">
                <a:solidFill>
                  <a:schemeClr val="tx1">
                    <a:lumMod val="95000"/>
                  </a:schemeClr>
                </a:solidFill>
                <a:latin typeface="Bahnschrift SemiLight" panose="020B0502040204020203" pitchFamily="34" charset="0"/>
              </a:rPr>
              <a:t>Pada bagian Menu Organisasi terdapat 5 fitur yaitu:</a:t>
            </a:r>
          </a:p>
          <a:p>
            <a:pPr marL="342900" indent="-342900">
              <a:buFontTx/>
              <a:buChar char="-"/>
            </a:pPr>
            <a:r>
              <a:rPr lang="en-US" sz="2200" smtClean="0">
                <a:solidFill>
                  <a:schemeClr val="tx1">
                    <a:lumMod val="95000"/>
                  </a:schemeClr>
                </a:solidFill>
                <a:latin typeface="Bahnschrift SemiLight" panose="020B0502040204020203" pitchFamily="34" charset="0"/>
              </a:rPr>
              <a:t>Dasbor</a:t>
            </a:r>
          </a:p>
          <a:p>
            <a:pPr marL="342900" indent="-342900">
              <a:buFontTx/>
              <a:buChar char="-"/>
            </a:pPr>
            <a:r>
              <a:rPr lang="en-US" sz="2200" smtClean="0">
                <a:solidFill>
                  <a:schemeClr val="tx1">
                    <a:lumMod val="95000"/>
                  </a:schemeClr>
                </a:solidFill>
                <a:latin typeface="Bahnschrift SemiLight" panose="020B0502040204020203" pitchFamily="34" charset="0"/>
              </a:rPr>
              <a:t>Bendahara</a:t>
            </a:r>
          </a:p>
          <a:p>
            <a:pPr marL="342900" indent="-342900">
              <a:buFontTx/>
              <a:buChar char="-"/>
            </a:pPr>
            <a:r>
              <a:rPr lang="en-US" sz="2200" smtClean="0">
                <a:solidFill>
                  <a:schemeClr val="tx1">
                    <a:lumMod val="95000"/>
                  </a:schemeClr>
                </a:solidFill>
                <a:latin typeface="Bahnschrift SemiLight" panose="020B0502040204020203" pitchFamily="34" charset="0"/>
              </a:rPr>
              <a:t>Anggota</a:t>
            </a:r>
          </a:p>
          <a:p>
            <a:pPr marL="342900" indent="-342900">
              <a:buFontTx/>
              <a:buChar char="-"/>
            </a:pPr>
            <a:r>
              <a:rPr lang="en-US" sz="2200" smtClean="0">
                <a:solidFill>
                  <a:schemeClr val="tx1">
                    <a:lumMod val="95000"/>
                  </a:schemeClr>
                </a:solidFill>
                <a:latin typeface="Bahnschrift SemiLight" panose="020B0502040204020203" pitchFamily="34" charset="0"/>
              </a:rPr>
              <a:t>Keuangan</a:t>
            </a:r>
          </a:p>
          <a:p>
            <a:pPr marL="342900" indent="-342900">
              <a:buFontTx/>
              <a:buChar char="-"/>
            </a:pPr>
            <a:r>
              <a:rPr lang="en-US" sz="2200" smtClean="0">
                <a:solidFill>
                  <a:schemeClr val="tx1">
                    <a:lumMod val="95000"/>
                  </a:schemeClr>
                </a:solidFill>
                <a:latin typeface="Bahnschrift SemiLight" panose="020B0502040204020203" pitchFamily="34" charset="0"/>
              </a:rPr>
              <a:t>Pengaturan</a:t>
            </a:r>
          </a:p>
          <a:p>
            <a:r>
              <a:rPr lang="en-US" sz="2200" smtClean="0">
                <a:solidFill>
                  <a:schemeClr val="tx1">
                    <a:lumMod val="95000"/>
                  </a:schemeClr>
                </a:solidFill>
                <a:latin typeface="Bahnschrift SemiLight" panose="020B0502040204020203" pitchFamily="34" charset="0"/>
              </a:rPr>
              <a:t>Kelimanya memiliki masing-masing tampilan website yang berbeda.</a:t>
            </a:r>
          </a:p>
        </p:txBody>
      </p:sp>
      <p:pic>
        <p:nvPicPr>
          <p:cNvPr id="4" name="Picture 3"/>
          <p:cNvPicPr>
            <a:picLocks noChangeAspect="1"/>
          </p:cNvPicPr>
          <p:nvPr/>
        </p:nvPicPr>
        <p:blipFill>
          <a:blip r:embed="rId2"/>
          <a:stretch>
            <a:fillRect/>
          </a:stretch>
        </p:blipFill>
        <p:spPr>
          <a:xfrm>
            <a:off x="244156" y="1891293"/>
            <a:ext cx="7609023" cy="4291013"/>
          </a:xfrm>
          <a:prstGeom prst="rect">
            <a:avLst/>
          </a:prstGeom>
        </p:spPr>
      </p:pic>
    </p:spTree>
    <p:extLst>
      <p:ext uri="{BB962C8B-B14F-4D97-AF65-F5344CB8AC3E}">
        <p14:creationId xmlns:p14="http://schemas.microsoft.com/office/powerpoint/2010/main" val="35109181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8" name="TextBox 8"/>
          <p:cNvSpPr txBox="1"/>
          <p:nvPr/>
        </p:nvSpPr>
        <p:spPr>
          <a:xfrm>
            <a:off x="7853179" y="1785783"/>
            <a:ext cx="4055158" cy="449353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website pada bagian </a:t>
            </a:r>
            <a:r>
              <a:rPr lang="en-US" sz="2200" smtClean="0">
                <a:solidFill>
                  <a:srgbClr val="00B0F0"/>
                </a:solidFill>
                <a:latin typeface="Bahnschrift SemiLight" panose="020B0502040204020203" pitchFamily="34" charset="0"/>
              </a:rPr>
              <a:t>Menu Organisasi </a:t>
            </a:r>
            <a:r>
              <a:rPr lang="en-US" sz="2200" smtClean="0">
                <a:solidFill>
                  <a:schemeClr val="tx1">
                    <a:lumMod val="95000"/>
                  </a:schemeClr>
                </a:solidFill>
                <a:latin typeface="Bahnschrift SemiLight" panose="020B0502040204020203" pitchFamily="34" charset="0"/>
              </a:rPr>
              <a:t>dengan fitur </a:t>
            </a:r>
            <a:r>
              <a:rPr lang="en-US" sz="2200" smtClean="0">
                <a:solidFill>
                  <a:schemeClr val="accent1">
                    <a:lumMod val="40000"/>
                    <a:lumOff val="60000"/>
                  </a:schemeClr>
                </a:solidFill>
                <a:latin typeface="Bahnschrift SemiLight" panose="020B0502040204020203" pitchFamily="34" charset="0"/>
              </a:rPr>
              <a:t>Dasbord</a:t>
            </a:r>
            <a:r>
              <a:rPr lang="en-US" sz="2200" smtClean="0">
                <a:solidFill>
                  <a:schemeClr val="tx1">
                    <a:lumMod val="95000"/>
                  </a:schemeClr>
                </a:solidFill>
                <a:latin typeface="Bahnschrift SemiLight" panose="020B0502040204020203" pitchFamily="34" charset="0"/>
              </a:rPr>
              <a:t>.</a:t>
            </a:r>
          </a:p>
          <a:p>
            <a:r>
              <a:rPr lang="en-US" sz="2200" smtClean="0">
                <a:solidFill>
                  <a:schemeClr val="tx1">
                    <a:lumMod val="95000"/>
                  </a:schemeClr>
                </a:solidFill>
                <a:latin typeface="Bahnschrift SemiLight" panose="020B0502040204020203" pitchFamily="34" charset="0"/>
              </a:rPr>
              <a:t>Pada halaman Dasbord ini berisi rangkuman pengolahan keuangan, yaitu berisi: </a:t>
            </a:r>
          </a:p>
          <a:p>
            <a:r>
              <a:rPr lang="en-US" sz="2200" smtClean="0">
                <a:solidFill>
                  <a:schemeClr val="tx1">
                    <a:lumMod val="95000"/>
                  </a:schemeClr>
                </a:solidFill>
                <a:latin typeface="Bahnschrift SemiLight" panose="020B0502040204020203" pitchFamily="34" charset="0"/>
              </a:rPr>
              <a:t>- Total Pemasukan, </a:t>
            </a:r>
          </a:p>
          <a:p>
            <a:pPr marL="342900" indent="-342900">
              <a:buFontTx/>
              <a:buChar char="-"/>
            </a:pPr>
            <a:r>
              <a:rPr lang="en-US" sz="2200" smtClean="0">
                <a:solidFill>
                  <a:schemeClr val="tx1">
                    <a:lumMod val="95000"/>
                  </a:schemeClr>
                </a:solidFill>
                <a:latin typeface="Bahnschrift SemiLight" panose="020B0502040204020203" pitchFamily="34" charset="0"/>
              </a:rPr>
              <a:t>Total Pengeluaran, </a:t>
            </a:r>
          </a:p>
          <a:p>
            <a:pPr marL="342900" indent="-342900">
              <a:buFontTx/>
              <a:buChar char="-"/>
            </a:pPr>
            <a:r>
              <a:rPr lang="en-US" sz="2200" smtClean="0">
                <a:solidFill>
                  <a:schemeClr val="tx1">
                    <a:lumMod val="95000"/>
                  </a:schemeClr>
                </a:solidFill>
                <a:latin typeface="Bahnschrift SemiLight" panose="020B0502040204020203" pitchFamily="34" charset="0"/>
              </a:rPr>
              <a:t>Sisa Dana Tersimpan, </a:t>
            </a:r>
          </a:p>
          <a:p>
            <a:pPr marL="342900" indent="-342900">
              <a:buFontTx/>
              <a:buChar char="-"/>
            </a:pPr>
            <a:r>
              <a:rPr lang="en-US" sz="2200" smtClean="0">
                <a:solidFill>
                  <a:schemeClr val="tx1">
                    <a:lumMod val="95000"/>
                  </a:schemeClr>
                </a:solidFill>
                <a:latin typeface="Bahnschrift SemiLight" panose="020B0502040204020203" pitchFamily="34" charset="0"/>
              </a:rPr>
              <a:t>Total Anggota, </a:t>
            </a:r>
          </a:p>
          <a:p>
            <a:pPr marL="342900" indent="-342900">
              <a:buFontTx/>
              <a:buChar char="-"/>
            </a:pPr>
            <a:r>
              <a:rPr lang="en-US" sz="2200" smtClean="0">
                <a:solidFill>
                  <a:schemeClr val="tx1">
                    <a:lumMod val="95000"/>
                  </a:schemeClr>
                </a:solidFill>
                <a:latin typeface="Bahnschrift SemiLight" panose="020B0502040204020203" pitchFamily="34" charset="0"/>
              </a:rPr>
              <a:t>Analisa Keuangan Bulanan (dibuat dalam bentuk grafik) </a:t>
            </a:r>
          </a:p>
          <a:p>
            <a:pPr marL="342900" indent="-342900">
              <a:buFontTx/>
              <a:buChar char="-"/>
            </a:pPr>
            <a:r>
              <a:rPr lang="en-US" sz="2200" smtClean="0">
                <a:solidFill>
                  <a:schemeClr val="tx1">
                    <a:lumMod val="95000"/>
                  </a:schemeClr>
                </a:solidFill>
                <a:latin typeface="Bahnschrift SemiLight" panose="020B0502040204020203" pitchFamily="34" charset="0"/>
              </a:rPr>
              <a:t>Aktivitas Terbaru</a:t>
            </a:r>
          </a:p>
        </p:txBody>
      </p:sp>
      <p:pic>
        <p:nvPicPr>
          <p:cNvPr id="4" name="Picture 3"/>
          <p:cNvPicPr>
            <a:picLocks noChangeAspect="1"/>
          </p:cNvPicPr>
          <p:nvPr/>
        </p:nvPicPr>
        <p:blipFill>
          <a:blip r:embed="rId2"/>
          <a:stretch>
            <a:fillRect/>
          </a:stretch>
        </p:blipFill>
        <p:spPr>
          <a:xfrm>
            <a:off x="244156" y="1891293"/>
            <a:ext cx="7609023" cy="4291013"/>
          </a:xfrm>
          <a:prstGeom prst="rect">
            <a:avLst/>
          </a:prstGeom>
        </p:spPr>
      </p:pic>
    </p:spTree>
    <p:extLst>
      <p:ext uri="{BB962C8B-B14F-4D97-AF65-F5344CB8AC3E}">
        <p14:creationId xmlns:p14="http://schemas.microsoft.com/office/powerpoint/2010/main" val="1622367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8" name="TextBox 8"/>
          <p:cNvSpPr txBox="1"/>
          <p:nvPr/>
        </p:nvSpPr>
        <p:spPr>
          <a:xfrm>
            <a:off x="8064194" y="1346162"/>
            <a:ext cx="4055158" cy="55092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website pada bagian </a:t>
            </a:r>
            <a:r>
              <a:rPr lang="en-US" sz="2200" smtClean="0">
                <a:solidFill>
                  <a:srgbClr val="00B0F0"/>
                </a:solidFill>
                <a:latin typeface="Bahnschrift SemiLight" panose="020B0502040204020203" pitchFamily="34" charset="0"/>
              </a:rPr>
              <a:t>Menu Organisasi </a:t>
            </a:r>
            <a:r>
              <a:rPr lang="en-US" sz="2200" smtClean="0">
                <a:solidFill>
                  <a:schemeClr val="tx1">
                    <a:lumMod val="95000"/>
                  </a:schemeClr>
                </a:solidFill>
                <a:latin typeface="Bahnschrift SemiLight" panose="020B0502040204020203" pitchFamily="34" charset="0"/>
              </a:rPr>
              <a:t>dengan fitur </a:t>
            </a:r>
            <a:r>
              <a:rPr lang="en-US" sz="2200" smtClean="0">
                <a:solidFill>
                  <a:schemeClr val="accent1">
                    <a:lumMod val="40000"/>
                    <a:lumOff val="60000"/>
                  </a:schemeClr>
                </a:solidFill>
                <a:latin typeface="Bahnschrift SemiLight" panose="020B0502040204020203" pitchFamily="34" charset="0"/>
              </a:rPr>
              <a:t>Bendahara</a:t>
            </a:r>
            <a:r>
              <a:rPr lang="en-US" sz="2200" smtClean="0">
                <a:solidFill>
                  <a:schemeClr val="tx1">
                    <a:lumMod val="95000"/>
                  </a:schemeClr>
                </a:solidFill>
                <a:latin typeface="Bahnschrift SemiLight" panose="020B0502040204020203" pitchFamily="34" charset="0"/>
              </a:rPr>
              <a:t>.</a:t>
            </a:r>
          </a:p>
          <a:p>
            <a:r>
              <a:rPr lang="en-US" sz="2200" smtClean="0">
                <a:solidFill>
                  <a:schemeClr val="tx1">
                    <a:lumMod val="95000"/>
                  </a:schemeClr>
                </a:solidFill>
                <a:latin typeface="Bahnschrift SemiLight" panose="020B0502040204020203" pitchFamily="34" charset="0"/>
              </a:rPr>
              <a:t>Pada halaman ini berisi daftar dari Bendahara organisasi yang bersangkutan. Pada halaman ini berisi data dari bendahara, yaitu:</a:t>
            </a:r>
          </a:p>
          <a:p>
            <a:pPr marL="342900" indent="-342900">
              <a:buFontTx/>
              <a:buChar char="-"/>
            </a:pPr>
            <a:r>
              <a:rPr lang="en-US" sz="2200" smtClean="0">
                <a:solidFill>
                  <a:schemeClr val="tx1">
                    <a:lumMod val="95000"/>
                  </a:schemeClr>
                </a:solidFill>
                <a:latin typeface="Bahnschrift SemiLight" panose="020B0502040204020203" pitchFamily="34" charset="0"/>
              </a:rPr>
              <a:t>Nama</a:t>
            </a:r>
          </a:p>
          <a:p>
            <a:pPr marL="342900" indent="-342900">
              <a:buFontTx/>
              <a:buChar char="-"/>
            </a:pPr>
            <a:r>
              <a:rPr lang="en-US" sz="2200" smtClean="0">
                <a:solidFill>
                  <a:schemeClr val="tx1">
                    <a:lumMod val="95000"/>
                  </a:schemeClr>
                </a:solidFill>
                <a:latin typeface="Bahnschrift SemiLight" panose="020B0502040204020203" pitchFamily="34" charset="0"/>
              </a:rPr>
              <a:t>Jenis Kelamin</a:t>
            </a:r>
          </a:p>
          <a:p>
            <a:pPr marL="342900" indent="-342900">
              <a:buFontTx/>
              <a:buChar char="-"/>
            </a:pPr>
            <a:r>
              <a:rPr lang="en-US" sz="2200" smtClean="0">
                <a:solidFill>
                  <a:schemeClr val="tx1">
                    <a:lumMod val="95000"/>
                  </a:schemeClr>
                </a:solidFill>
                <a:latin typeface="Bahnschrift SemiLight" panose="020B0502040204020203" pitchFamily="34" charset="0"/>
              </a:rPr>
              <a:t>Provinsi</a:t>
            </a:r>
          </a:p>
          <a:p>
            <a:pPr marL="342900" indent="-342900">
              <a:buFontTx/>
              <a:buChar char="-"/>
            </a:pPr>
            <a:r>
              <a:rPr lang="en-US" sz="2200" smtClean="0">
                <a:solidFill>
                  <a:schemeClr val="tx1">
                    <a:lumMod val="95000"/>
                  </a:schemeClr>
                </a:solidFill>
                <a:latin typeface="Bahnschrift SemiLight" panose="020B0502040204020203" pitchFamily="34" charset="0"/>
              </a:rPr>
              <a:t>Whatsapp</a:t>
            </a:r>
          </a:p>
          <a:p>
            <a:pPr marL="342900" indent="-342900">
              <a:buFontTx/>
              <a:buChar char="-"/>
            </a:pPr>
            <a:r>
              <a:rPr lang="en-US" sz="2200" smtClean="0">
                <a:solidFill>
                  <a:schemeClr val="tx1">
                    <a:lumMod val="95000"/>
                  </a:schemeClr>
                </a:solidFill>
                <a:latin typeface="Bahnschrift SemiLight" panose="020B0502040204020203" pitchFamily="34" charset="0"/>
              </a:rPr>
              <a:t>Email</a:t>
            </a:r>
          </a:p>
          <a:p>
            <a:pPr marL="342900" indent="-342900">
              <a:buFontTx/>
              <a:buChar char="-"/>
            </a:pPr>
            <a:r>
              <a:rPr lang="en-US" sz="2200" smtClean="0">
                <a:solidFill>
                  <a:schemeClr val="tx1">
                    <a:lumMod val="95000"/>
                  </a:schemeClr>
                </a:solidFill>
                <a:latin typeface="Bahnschrift SemiLight" panose="020B0502040204020203" pitchFamily="34" charset="0"/>
              </a:rPr>
              <a:t>Tanggal bergabung</a:t>
            </a:r>
          </a:p>
          <a:p>
            <a:pPr marL="342900" indent="-342900">
              <a:buFontTx/>
              <a:buChar char="-"/>
            </a:pPr>
            <a:r>
              <a:rPr lang="en-US" sz="2200" smtClean="0">
                <a:solidFill>
                  <a:schemeClr val="tx1">
                    <a:lumMod val="95000"/>
                  </a:schemeClr>
                </a:solidFill>
                <a:latin typeface="Bahnschrift SemiLight" panose="020B0502040204020203" pitchFamily="34" charset="0"/>
              </a:rPr>
              <a:t>Status</a:t>
            </a:r>
          </a:p>
          <a:p>
            <a:pPr marL="342900" indent="-342900">
              <a:buFontTx/>
              <a:buChar char="-"/>
            </a:pPr>
            <a:r>
              <a:rPr lang="en-US" sz="2200" smtClean="0">
                <a:solidFill>
                  <a:schemeClr val="tx1">
                    <a:lumMod val="95000"/>
                  </a:schemeClr>
                </a:solidFill>
                <a:latin typeface="Bahnschrift SemiLight" panose="020B0502040204020203" pitchFamily="34" charset="0"/>
              </a:rPr>
              <a:t>Tindakan</a:t>
            </a:r>
          </a:p>
        </p:txBody>
      </p:sp>
      <p:pic>
        <p:nvPicPr>
          <p:cNvPr id="2" name="Picture 1"/>
          <p:cNvPicPr>
            <a:picLocks noChangeAspect="1"/>
          </p:cNvPicPr>
          <p:nvPr/>
        </p:nvPicPr>
        <p:blipFill>
          <a:blip r:embed="rId2"/>
          <a:stretch>
            <a:fillRect/>
          </a:stretch>
        </p:blipFill>
        <p:spPr>
          <a:xfrm>
            <a:off x="217610" y="1869984"/>
            <a:ext cx="7790848" cy="4372560"/>
          </a:xfrm>
          <a:prstGeom prst="rect">
            <a:avLst/>
          </a:prstGeom>
        </p:spPr>
      </p:pic>
    </p:spTree>
    <p:extLst>
      <p:ext uri="{BB962C8B-B14F-4D97-AF65-F5344CB8AC3E}">
        <p14:creationId xmlns:p14="http://schemas.microsoft.com/office/powerpoint/2010/main" val="33458891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8" name="TextBox 8"/>
          <p:cNvSpPr txBox="1"/>
          <p:nvPr/>
        </p:nvSpPr>
        <p:spPr>
          <a:xfrm>
            <a:off x="8136842" y="1465530"/>
            <a:ext cx="4055158" cy="517064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website pada bagian </a:t>
            </a:r>
            <a:r>
              <a:rPr lang="en-US" sz="2200" smtClean="0">
                <a:solidFill>
                  <a:srgbClr val="00B0F0"/>
                </a:solidFill>
                <a:latin typeface="Bahnschrift SemiLight" panose="020B0502040204020203" pitchFamily="34" charset="0"/>
              </a:rPr>
              <a:t>Menu Organisasi </a:t>
            </a:r>
            <a:r>
              <a:rPr lang="en-US" sz="2200" smtClean="0">
                <a:solidFill>
                  <a:schemeClr val="tx1">
                    <a:lumMod val="95000"/>
                  </a:schemeClr>
                </a:solidFill>
                <a:latin typeface="Bahnschrift SemiLight" panose="020B0502040204020203" pitchFamily="34" charset="0"/>
              </a:rPr>
              <a:t>dengan fitur </a:t>
            </a:r>
            <a:r>
              <a:rPr lang="en-US" sz="2200" smtClean="0">
                <a:solidFill>
                  <a:schemeClr val="accent1">
                    <a:lumMod val="40000"/>
                    <a:lumOff val="60000"/>
                  </a:schemeClr>
                </a:solidFill>
                <a:latin typeface="Bahnschrift SemiLight" panose="020B0502040204020203" pitchFamily="34" charset="0"/>
              </a:rPr>
              <a:t>Anggota</a:t>
            </a:r>
            <a:r>
              <a:rPr lang="en-US" sz="2200" smtClean="0">
                <a:solidFill>
                  <a:schemeClr val="tx1">
                    <a:lumMod val="95000"/>
                  </a:schemeClr>
                </a:solidFill>
                <a:latin typeface="Bahnschrift SemiLight" panose="020B0502040204020203" pitchFamily="34" charset="0"/>
              </a:rPr>
              <a:t>.</a:t>
            </a:r>
          </a:p>
          <a:p>
            <a:r>
              <a:rPr lang="en-US" sz="2200" smtClean="0">
                <a:solidFill>
                  <a:schemeClr val="tx1">
                    <a:lumMod val="95000"/>
                  </a:schemeClr>
                </a:solidFill>
                <a:latin typeface="Bahnschrift SemiLight" panose="020B0502040204020203" pitchFamily="34" charset="0"/>
              </a:rPr>
              <a:t>Pada halaman ini akan menampilkan daftar anggota dari Organisasi yang bersangkutan. Namun, dalam kasus ini, karena belum ada anggota yang ditambahkan pada Organisasi, maka pada tabel Data Anggota kosong. Dengan mengklik tanda </a:t>
            </a:r>
            <a:r>
              <a:rPr lang="en-US" sz="2200" smtClean="0">
                <a:solidFill>
                  <a:srgbClr val="00B0F0"/>
                </a:solidFill>
                <a:latin typeface="Bahnschrift SemiLight" panose="020B0502040204020203" pitchFamily="34" charset="0"/>
              </a:rPr>
              <a:t>+ </a:t>
            </a:r>
            <a:r>
              <a:rPr lang="en-US" sz="2200" smtClean="0">
                <a:solidFill>
                  <a:schemeClr val="tx1">
                    <a:lumMod val="95000"/>
                  </a:schemeClr>
                </a:solidFill>
                <a:latin typeface="Bahnschrift SemiLight" panose="020B0502040204020203" pitchFamily="34" charset="0"/>
              </a:rPr>
              <a:t>pada halaman ini, pengguna sabagai bendahara bisa menambahkan anggota.</a:t>
            </a:r>
          </a:p>
        </p:txBody>
      </p:sp>
      <p:pic>
        <p:nvPicPr>
          <p:cNvPr id="4" name="Picture 3"/>
          <p:cNvPicPr>
            <a:picLocks noChangeAspect="1"/>
          </p:cNvPicPr>
          <p:nvPr/>
        </p:nvPicPr>
        <p:blipFill>
          <a:blip r:embed="rId2"/>
          <a:stretch>
            <a:fillRect/>
          </a:stretch>
        </p:blipFill>
        <p:spPr>
          <a:xfrm>
            <a:off x="215780" y="1588625"/>
            <a:ext cx="7779134" cy="4415571"/>
          </a:xfrm>
          <a:prstGeom prst="rect">
            <a:avLst/>
          </a:prstGeom>
        </p:spPr>
      </p:pic>
      <p:sp>
        <p:nvSpPr>
          <p:cNvPr id="9" name="Oval 8"/>
          <p:cNvSpPr/>
          <p:nvPr/>
        </p:nvSpPr>
        <p:spPr>
          <a:xfrm>
            <a:off x="7300946" y="2330660"/>
            <a:ext cx="509955" cy="4650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5639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8" name="TextBox 8"/>
          <p:cNvSpPr txBox="1"/>
          <p:nvPr/>
        </p:nvSpPr>
        <p:spPr>
          <a:xfrm>
            <a:off x="8136842" y="1377605"/>
            <a:ext cx="4055158" cy="55092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website pada bagian </a:t>
            </a:r>
            <a:r>
              <a:rPr lang="en-US" sz="2200" smtClean="0">
                <a:solidFill>
                  <a:srgbClr val="00B0F0"/>
                </a:solidFill>
                <a:latin typeface="Bahnschrift SemiLight" panose="020B0502040204020203" pitchFamily="34" charset="0"/>
              </a:rPr>
              <a:t>Menu Organisasi </a:t>
            </a:r>
            <a:r>
              <a:rPr lang="en-US" sz="2200" smtClean="0">
                <a:solidFill>
                  <a:schemeClr val="tx1">
                    <a:lumMod val="95000"/>
                  </a:schemeClr>
                </a:solidFill>
                <a:latin typeface="Bahnschrift SemiLight" panose="020B0502040204020203" pitchFamily="34" charset="0"/>
              </a:rPr>
              <a:t>dengan fitur </a:t>
            </a:r>
            <a:r>
              <a:rPr lang="en-US" sz="2200" smtClean="0">
                <a:solidFill>
                  <a:schemeClr val="accent1">
                    <a:lumMod val="40000"/>
                    <a:lumOff val="60000"/>
                  </a:schemeClr>
                </a:solidFill>
                <a:latin typeface="Bahnschrift SemiLight" panose="020B0502040204020203" pitchFamily="34" charset="0"/>
              </a:rPr>
              <a:t>Anggota</a:t>
            </a:r>
            <a:r>
              <a:rPr lang="en-US" sz="2200" smtClean="0">
                <a:solidFill>
                  <a:schemeClr val="tx1">
                    <a:lumMod val="95000"/>
                  </a:schemeClr>
                </a:solidFill>
                <a:latin typeface="Bahnschrift SemiLight" panose="020B0502040204020203" pitchFamily="34" charset="0"/>
              </a:rPr>
              <a:t>.</a:t>
            </a:r>
          </a:p>
          <a:p>
            <a:r>
              <a:rPr lang="en-US" sz="2200" smtClean="0">
                <a:solidFill>
                  <a:schemeClr val="tx1">
                    <a:lumMod val="95000"/>
                  </a:schemeClr>
                </a:solidFill>
                <a:latin typeface="Bahnschrift SemiLight" panose="020B0502040204020203" pitchFamily="34" charset="0"/>
              </a:rPr>
              <a:t>Halaman ini merupakan hasil ketika bendahara akan menambahkan Anggota. Diperluakan data-data:</a:t>
            </a:r>
          </a:p>
          <a:p>
            <a:pPr marL="342900" indent="-342900">
              <a:buFontTx/>
              <a:buChar char="-"/>
            </a:pPr>
            <a:r>
              <a:rPr lang="en-US" sz="2200" smtClean="0">
                <a:solidFill>
                  <a:schemeClr val="tx1">
                    <a:lumMod val="95000"/>
                  </a:schemeClr>
                </a:solidFill>
                <a:latin typeface="Bahnschrift SemiLight" panose="020B0502040204020203" pitchFamily="34" charset="0"/>
              </a:rPr>
              <a:t>ID Anggota</a:t>
            </a:r>
          </a:p>
          <a:p>
            <a:pPr marL="342900" indent="-342900">
              <a:buFontTx/>
              <a:buChar char="-"/>
            </a:pPr>
            <a:r>
              <a:rPr lang="en-US" sz="2200" smtClean="0">
                <a:solidFill>
                  <a:schemeClr val="tx1">
                    <a:lumMod val="95000"/>
                  </a:schemeClr>
                </a:solidFill>
                <a:latin typeface="Bahnschrift SemiLight" panose="020B0502040204020203" pitchFamily="34" charset="0"/>
              </a:rPr>
              <a:t>Nama Lengkap</a:t>
            </a:r>
          </a:p>
          <a:p>
            <a:pPr marL="342900" indent="-342900">
              <a:buFontTx/>
              <a:buChar char="-"/>
            </a:pPr>
            <a:r>
              <a:rPr lang="en-US" sz="2200" smtClean="0">
                <a:solidFill>
                  <a:schemeClr val="tx1">
                    <a:lumMod val="95000"/>
                  </a:schemeClr>
                </a:solidFill>
                <a:latin typeface="Bahnschrift SemiLight" panose="020B0502040204020203" pitchFamily="34" charset="0"/>
              </a:rPr>
              <a:t>Jenis Kelamin</a:t>
            </a:r>
          </a:p>
          <a:p>
            <a:pPr marL="342900" indent="-342900">
              <a:buFontTx/>
              <a:buChar char="-"/>
            </a:pPr>
            <a:r>
              <a:rPr lang="en-US" sz="2200" smtClean="0">
                <a:solidFill>
                  <a:schemeClr val="tx1">
                    <a:lumMod val="95000"/>
                  </a:schemeClr>
                </a:solidFill>
                <a:latin typeface="Bahnschrift SemiLight" panose="020B0502040204020203" pitchFamily="34" charset="0"/>
              </a:rPr>
              <a:t>Tipe Pembayaran</a:t>
            </a:r>
          </a:p>
          <a:p>
            <a:pPr marL="342900" indent="-342900">
              <a:buFontTx/>
              <a:buChar char="-"/>
            </a:pPr>
            <a:r>
              <a:rPr lang="en-US" sz="2200" smtClean="0">
                <a:solidFill>
                  <a:schemeClr val="tx1">
                    <a:lumMod val="95000"/>
                  </a:schemeClr>
                </a:solidFill>
                <a:latin typeface="Bahnschrift SemiLight" panose="020B0502040204020203" pitchFamily="34" charset="0"/>
              </a:rPr>
              <a:t>Nomor Whatsapp</a:t>
            </a:r>
          </a:p>
          <a:p>
            <a:pPr marL="342900" indent="-342900">
              <a:buFontTx/>
              <a:buChar char="-"/>
            </a:pPr>
            <a:r>
              <a:rPr lang="en-US" sz="2200" smtClean="0">
                <a:solidFill>
                  <a:schemeClr val="tx1">
                    <a:lumMod val="95000"/>
                  </a:schemeClr>
                </a:solidFill>
                <a:latin typeface="Bahnschrift SemiLight" panose="020B0502040204020203" pitchFamily="34" charset="0"/>
              </a:rPr>
              <a:t>Alamat Email</a:t>
            </a:r>
          </a:p>
          <a:p>
            <a:pPr marL="342900" indent="-342900">
              <a:buFontTx/>
              <a:buChar char="-"/>
            </a:pPr>
            <a:r>
              <a:rPr lang="en-US" sz="2200" smtClean="0">
                <a:solidFill>
                  <a:schemeClr val="tx1">
                    <a:lumMod val="95000"/>
                  </a:schemeClr>
                </a:solidFill>
                <a:latin typeface="Bahnschrift SemiLight" panose="020B0502040204020203" pitchFamily="34" charset="0"/>
              </a:rPr>
              <a:t>Keys</a:t>
            </a:r>
          </a:p>
          <a:p>
            <a:r>
              <a:rPr lang="en-US" sz="2200" smtClean="0">
                <a:solidFill>
                  <a:schemeClr val="tx1">
                    <a:lumMod val="95000"/>
                  </a:schemeClr>
                </a:solidFill>
                <a:latin typeface="Bahnschrift SemiLight" panose="020B0502040204020203" pitchFamily="34" charset="0"/>
              </a:rPr>
              <a:t>Kemudian terdapat button </a:t>
            </a:r>
            <a:r>
              <a:rPr lang="en-US" sz="2200" smtClean="0">
                <a:solidFill>
                  <a:schemeClr val="accent1">
                    <a:lumMod val="60000"/>
                    <a:lumOff val="40000"/>
                  </a:schemeClr>
                </a:solidFill>
                <a:latin typeface="Bahnschrift SemiLight" panose="020B0502040204020203" pitchFamily="34" charset="0"/>
              </a:rPr>
              <a:t>Simpan Data</a:t>
            </a:r>
            <a:r>
              <a:rPr lang="en-US" sz="2200" smtClean="0">
                <a:solidFill>
                  <a:schemeClr val="tx1">
                    <a:lumMod val="95000"/>
                  </a:schemeClr>
                </a:solidFill>
                <a:latin typeface="Bahnschrift SemiLight" panose="020B0502040204020203" pitchFamily="34" charset="0"/>
              </a:rPr>
              <a:t>.</a:t>
            </a:r>
          </a:p>
        </p:txBody>
      </p:sp>
      <p:pic>
        <p:nvPicPr>
          <p:cNvPr id="2" name="Picture 1"/>
          <p:cNvPicPr>
            <a:picLocks noChangeAspect="1"/>
          </p:cNvPicPr>
          <p:nvPr/>
        </p:nvPicPr>
        <p:blipFill>
          <a:blip r:embed="rId2"/>
          <a:stretch>
            <a:fillRect/>
          </a:stretch>
        </p:blipFill>
        <p:spPr>
          <a:xfrm>
            <a:off x="250947" y="1782060"/>
            <a:ext cx="7885895" cy="4461661"/>
          </a:xfrm>
          <a:prstGeom prst="rect">
            <a:avLst/>
          </a:prstGeom>
        </p:spPr>
      </p:pic>
    </p:spTree>
    <p:extLst>
      <p:ext uri="{BB962C8B-B14F-4D97-AF65-F5344CB8AC3E}">
        <p14:creationId xmlns:p14="http://schemas.microsoft.com/office/powerpoint/2010/main" val="42414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8" name="TextBox 8"/>
          <p:cNvSpPr txBox="1"/>
          <p:nvPr/>
        </p:nvSpPr>
        <p:spPr>
          <a:xfrm>
            <a:off x="8136842" y="1852385"/>
            <a:ext cx="4055158" cy="449353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website pada bagian </a:t>
            </a:r>
            <a:r>
              <a:rPr lang="en-US" sz="2200" smtClean="0">
                <a:solidFill>
                  <a:srgbClr val="00B0F0"/>
                </a:solidFill>
                <a:latin typeface="Bahnschrift SemiLight" panose="020B0502040204020203" pitchFamily="34" charset="0"/>
              </a:rPr>
              <a:t>Menu Organisasi </a:t>
            </a:r>
            <a:r>
              <a:rPr lang="en-US" sz="2200" smtClean="0">
                <a:solidFill>
                  <a:schemeClr val="tx1">
                    <a:lumMod val="95000"/>
                  </a:schemeClr>
                </a:solidFill>
                <a:latin typeface="Bahnschrift SemiLight" panose="020B0502040204020203" pitchFamily="34" charset="0"/>
              </a:rPr>
              <a:t>dengan fitur </a:t>
            </a:r>
            <a:r>
              <a:rPr lang="en-US" sz="2200" smtClean="0">
                <a:solidFill>
                  <a:schemeClr val="accent1">
                    <a:lumMod val="40000"/>
                    <a:lumOff val="60000"/>
                  </a:schemeClr>
                </a:solidFill>
                <a:latin typeface="Bahnschrift SemiLight" panose="020B0502040204020203" pitchFamily="34" charset="0"/>
              </a:rPr>
              <a:t>Keuangan</a:t>
            </a:r>
            <a:r>
              <a:rPr lang="en-US" sz="2200" smtClean="0">
                <a:solidFill>
                  <a:schemeClr val="tx1">
                    <a:lumMod val="95000"/>
                  </a:schemeClr>
                </a:solidFill>
                <a:latin typeface="Bahnschrift SemiLight" panose="020B0502040204020203" pitchFamily="34" charset="0"/>
              </a:rPr>
              <a:t>.</a:t>
            </a:r>
          </a:p>
          <a:p>
            <a:r>
              <a:rPr lang="en-US" sz="2200" smtClean="0">
                <a:solidFill>
                  <a:schemeClr val="tx1">
                    <a:lumMod val="95000"/>
                  </a:schemeClr>
                </a:solidFill>
                <a:latin typeface="Bahnschrift SemiLight" panose="020B0502040204020203" pitchFamily="34" charset="0"/>
              </a:rPr>
              <a:t>Halaman ini memiliki fitur-fitur yang bisa diakses oleh bendahara untuk mengolah data-data keuangan. Ada fitur untuk </a:t>
            </a:r>
            <a:r>
              <a:rPr lang="en-US" sz="2200" smtClean="0">
                <a:solidFill>
                  <a:schemeClr val="accent1">
                    <a:lumMod val="60000"/>
                    <a:lumOff val="40000"/>
                  </a:schemeClr>
                </a:solidFill>
                <a:latin typeface="Bahnschrift SemiLight" panose="020B0502040204020203" pitchFamily="34" charset="0"/>
              </a:rPr>
              <a:t>Pemasukan</a:t>
            </a:r>
            <a:r>
              <a:rPr lang="en-US" sz="2200" smtClean="0">
                <a:solidFill>
                  <a:schemeClr val="tx1">
                    <a:lumMod val="95000"/>
                  </a:schemeClr>
                </a:solidFill>
                <a:latin typeface="Bahnschrift SemiLight" panose="020B0502040204020203" pitchFamily="34" charset="0"/>
              </a:rPr>
              <a:t>, </a:t>
            </a:r>
            <a:r>
              <a:rPr lang="en-US" sz="2200" smtClean="0">
                <a:solidFill>
                  <a:schemeClr val="accent1">
                    <a:lumMod val="60000"/>
                    <a:lumOff val="40000"/>
                  </a:schemeClr>
                </a:solidFill>
                <a:latin typeface="Bahnschrift SemiLight" panose="020B0502040204020203" pitchFamily="34" charset="0"/>
              </a:rPr>
              <a:t>Pengeluaran</a:t>
            </a:r>
            <a:r>
              <a:rPr lang="en-US" sz="2200" smtClean="0">
                <a:solidFill>
                  <a:schemeClr val="tx1">
                    <a:lumMod val="95000"/>
                  </a:schemeClr>
                </a:solidFill>
                <a:latin typeface="Bahnschrift SemiLight" panose="020B0502040204020203" pitchFamily="34" charset="0"/>
              </a:rPr>
              <a:t>, </a:t>
            </a:r>
            <a:r>
              <a:rPr lang="en-US" sz="2200" smtClean="0">
                <a:solidFill>
                  <a:schemeClr val="accent1">
                    <a:lumMod val="60000"/>
                    <a:lumOff val="40000"/>
                  </a:schemeClr>
                </a:solidFill>
                <a:latin typeface="Bahnschrift SemiLight" panose="020B0502040204020203" pitchFamily="34" charset="0"/>
              </a:rPr>
              <a:t>Tunggakan</a:t>
            </a:r>
            <a:r>
              <a:rPr lang="en-US" sz="2200" smtClean="0">
                <a:solidFill>
                  <a:schemeClr val="tx1">
                    <a:lumMod val="95000"/>
                  </a:schemeClr>
                </a:solidFill>
                <a:latin typeface="Bahnschrift SemiLight" panose="020B0502040204020203" pitchFamily="34" charset="0"/>
              </a:rPr>
              <a:t>, dan </a:t>
            </a:r>
            <a:r>
              <a:rPr lang="en-US" sz="2200" smtClean="0">
                <a:solidFill>
                  <a:schemeClr val="accent1">
                    <a:lumMod val="60000"/>
                    <a:lumOff val="40000"/>
                  </a:schemeClr>
                </a:solidFill>
                <a:latin typeface="Bahnschrift SemiLight" panose="020B0502040204020203" pitchFamily="34" charset="0"/>
              </a:rPr>
              <a:t>Kesalahan</a:t>
            </a:r>
            <a:r>
              <a:rPr lang="en-US" sz="2200" smtClean="0">
                <a:solidFill>
                  <a:schemeClr val="tx1">
                    <a:lumMod val="85000"/>
                  </a:schemeClr>
                </a:solidFill>
                <a:latin typeface="Bahnschrift SemiLight" panose="020B0502040204020203" pitchFamily="34" charset="0"/>
              </a:rPr>
              <a:t>. </a:t>
            </a:r>
            <a:r>
              <a:rPr lang="en-US" sz="2200" smtClean="0">
                <a:solidFill>
                  <a:schemeClr val="tx1">
                    <a:lumMod val="95000"/>
                  </a:schemeClr>
                </a:solidFill>
                <a:latin typeface="Bahnschrift SemiLight" panose="020B0502040204020203" pitchFamily="34" charset="0"/>
              </a:rPr>
              <a:t>Untuk halaman ini akan menampilkan daftar dari Anggota Iuaran dari Organisasi yang bersangkutan.</a:t>
            </a:r>
            <a:endParaRPr lang="en-US" sz="2200" smtClean="0">
              <a:solidFill>
                <a:schemeClr val="accent1">
                  <a:lumMod val="60000"/>
                  <a:lumOff val="40000"/>
                </a:schemeClr>
              </a:solidFill>
              <a:latin typeface="Bahnschrift SemiLight" panose="020B0502040204020203" pitchFamily="34" charset="0"/>
            </a:endParaRPr>
          </a:p>
        </p:txBody>
      </p:sp>
      <p:pic>
        <p:nvPicPr>
          <p:cNvPr id="4" name="Picture 3"/>
          <p:cNvPicPr>
            <a:picLocks noChangeAspect="1"/>
          </p:cNvPicPr>
          <p:nvPr/>
        </p:nvPicPr>
        <p:blipFill>
          <a:blip r:embed="rId2"/>
          <a:stretch>
            <a:fillRect/>
          </a:stretch>
        </p:blipFill>
        <p:spPr>
          <a:xfrm>
            <a:off x="211017" y="1834815"/>
            <a:ext cx="7960996" cy="4507329"/>
          </a:xfrm>
          <a:prstGeom prst="rect">
            <a:avLst/>
          </a:prstGeom>
        </p:spPr>
      </p:pic>
    </p:spTree>
    <p:extLst>
      <p:ext uri="{BB962C8B-B14F-4D97-AF65-F5344CB8AC3E}">
        <p14:creationId xmlns:p14="http://schemas.microsoft.com/office/powerpoint/2010/main" val="2859494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2094641" y="440658"/>
            <a:ext cx="9047747" cy="116955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0" smtClean="0">
                <a:solidFill>
                  <a:schemeClr val="accent3">
                    <a:lumMod val="75000"/>
                  </a:schemeClr>
                </a:solidFill>
                <a:latin typeface="Bookman Old Style" panose="02050604050505020204" pitchFamily="18" charset="0"/>
              </a:rPr>
              <a:t>Fitur-Fitur Aplikasi</a:t>
            </a:r>
            <a:endParaRPr lang="en-US" sz="7000">
              <a:solidFill>
                <a:schemeClr val="accent3">
                  <a:lumMod val="75000"/>
                </a:schemeClr>
              </a:solidFill>
              <a:latin typeface="Bookman Old Style" panose="02050604050505020204" pitchFamily="18" charset="0"/>
            </a:endParaRPr>
          </a:p>
        </p:txBody>
      </p:sp>
      <p:sp>
        <p:nvSpPr>
          <p:cNvPr id="3" name="TextBox 4"/>
          <p:cNvSpPr txBox="1"/>
          <p:nvPr/>
        </p:nvSpPr>
        <p:spPr>
          <a:xfrm>
            <a:off x="2275001" y="2041283"/>
            <a:ext cx="8867387" cy="39395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500" smtClean="0">
                <a:solidFill>
                  <a:schemeClr val="accent5"/>
                </a:solidFill>
                <a:latin typeface="Bahnschrift SemiLight" panose="020B0502040204020203" pitchFamily="34" charset="0"/>
              </a:rPr>
              <a:t>Aplikasi web Kas </a:t>
            </a:r>
            <a:r>
              <a:rPr lang="en-US" sz="2500">
                <a:solidFill>
                  <a:schemeClr val="accent5"/>
                </a:solidFill>
                <a:latin typeface="Bahnschrift SemiLight" panose="020B0502040204020203" pitchFamily="34" charset="0"/>
              </a:rPr>
              <a:t>Tracking </a:t>
            </a:r>
            <a:r>
              <a:rPr lang="en-US" sz="2500" smtClean="0">
                <a:solidFill>
                  <a:schemeClr val="accent5"/>
                </a:solidFill>
                <a:latin typeface="Bahnschrift SemiLight" panose="020B0502040204020203" pitchFamily="34" charset="0"/>
              </a:rPr>
              <a:t>memiliki dashboard yang berbeda untuk setiap role. Ada 3 role pengguna dalam aplikasi yang kami buat.</a:t>
            </a:r>
          </a:p>
          <a:p>
            <a:pPr algn="just"/>
            <a:endParaRPr lang="en-US" sz="2500" smtClean="0">
              <a:solidFill>
                <a:schemeClr val="accent5"/>
              </a:solidFill>
              <a:latin typeface="Bahnschrift SemiLight" panose="020B0502040204020203" pitchFamily="34" charset="0"/>
            </a:endParaRPr>
          </a:p>
          <a:p>
            <a:pPr marL="514350" indent="-514350" algn="just">
              <a:buAutoNum type="arabicPeriod"/>
            </a:pPr>
            <a:r>
              <a:rPr lang="en-US" sz="2500" smtClean="0">
                <a:solidFill>
                  <a:schemeClr val="accent5"/>
                </a:solidFill>
                <a:latin typeface="Bahnschrift SemiLight" panose="020B0502040204020203" pitchFamily="34" charset="0"/>
              </a:rPr>
              <a:t>Pengguna sebagai Bendahara</a:t>
            </a:r>
          </a:p>
          <a:p>
            <a:pPr marL="514350" indent="-514350" algn="just">
              <a:buAutoNum type="arabicPeriod"/>
            </a:pPr>
            <a:r>
              <a:rPr lang="en-US" sz="2500" smtClean="0">
                <a:solidFill>
                  <a:schemeClr val="accent5"/>
                </a:solidFill>
                <a:latin typeface="Bahnschrift SemiLight" panose="020B0502040204020203" pitchFamily="34" charset="0"/>
              </a:rPr>
              <a:t>Pengguna sebagai Anggota</a:t>
            </a:r>
          </a:p>
          <a:p>
            <a:pPr marL="514350" indent="-514350" algn="just">
              <a:buAutoNum type="arabicPeriod"/>
            </a:pPr>
            <a:r>
              <a:rPr lang="en-US" sz="2500" smtClean="0">
                <a:solidFill>
                  <a:schemeClr val="accent5"/>
                </a:solidFill>
                <a:latin typeface="Bahnschrift SemiLight" panose="020B0502040204020203" pitchFamily="34" charset="0"/>
              </a:rPr>
              <a:t>Pengguna sebagai Admin</a:t>
            </a:r>
            <a:endParaRPr lang="en-US" sz="2500">
              <a:solidFill>
                <a:schemeClr val="accent5"/>
              </a:solidFill>
              <a:latin typeface="Bahnschrift SemiLight" panose="020B0502040204020203" pitchFamily="34" charset="0"/>
            </a:endParaRPr>
          </a:p>
          <a:p>
            <a:pPr algn="just"/>
            <a:r>
              <a:rPr lang="en-US" sz="2500" smtClean="0">
                <a:solidFill>
                  <a:schemeClr val="accent5"/>
                </a:solidFill>
                <a:latin typeface="Bahnschrift SemiLight" panose="020B0502040204020203" pitchFamily="34" charset="0"/>
              </a:rPr>
              <a:t> </a:t>
            </a:r>
          </a:p>
          <a:p>
            <a:pPr algn="just"/>
            <a:r>
              <a:rPr lang="en-US" sz="2500" smtClean="0">
                <a:solidFill>
                  <a:schemeClr val="accent5"/>
                </a:solidFill>
                <a:latin typeface="Bahnschrift SemiLight" panose="020B0502040204020203" pitchFamily="34" charset="0"/>
              </a:rPr>
              <a:t>Untuk mengakses aplikasi Kas Tracking, pengguna bisa langsung mengunjungi situs https://kastracking.site</a:t>
            </a:r>
            <a:endParaRPr lang="en-US" sz="2500">
              <a:solidFill>
                <a:schemeClr val="accent5"/>
              </a:solidFill>
              <a:latin typeface="Bahnschrift SemiLight" panose="020B0502040204020203" pitchFamily="34" charset="0"/>
            </a:endParaRPr>
          </a:p>
        </p:txBody>
      </p:sp>
    </p:spTree>
    <p:extLst>
      <p:ext uri="{BB962C8B-B14F-4D97-AF65-F5344CB8AC3E}">
        <p14:creationId xmlns:p14="http://schemas.microsoft.com/office/powerpoint/2010/main" val="679793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8" name="TextBox 8"/>
          <p:cNvSpPr txBox="1"/>
          <p:nvPr/>
        </p:nvSpPr>
        <p:spPr>
          <a:xfrm>
            <a:off x="8136842" y="1711705"/>
            <a:ext cx="4055158" cy="483209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website pada bagian </a:t>
            </a:r>
            <a:r>
              <a:rPr lang="en-US" sz="2200" smtClean="0">
                <a:solidFill>
                  <a:schemeClr val="accent1">
                    <a:lumMod val="40000"/>
                    <a:lumOff val="60000"/>
                  </a:schemeClr>
                </a:solidFill>
                <a:latin typeface="Bahnschrift SemiLight" panose="020B0502040204020203" pitchFamily="34" charset="0"/>
              </a:rPr>
              <a:t>Keuangan</a:t>
            </a:r>
            <a:r>
              <a:rPr lang="en-US" sz="2200">
                <a:solidFill>
                  <a:schemeClr val="tx1">
                    <a:lumMod val="95000"/>
                  </a:schemeClr>
                </a:solidFill>
                <a:latin typeface="Bahnschrift SemiLight" panose="020B0502040204020203" pitchFamily="34" charset="0"/>
              </a:rPr>
              <a:t> dengan fitur </a:t>
            </a:r>
            <a:r>
              <a:rPr lang="en-US" sz="2200" smtClean="0">
                <a:solidFill>
                  <a:schemeClr val="tx2">
                    <a:lumMod val="75000"/>
                  </a:schemeClr>
                </a:solidFill>
                <a:latin typeface="Bahnschrift SemiLight" panose="020B0502040204020203" pitchFamily="34" charset="0"/>
              </a:rPr>
              <a:t>Pemasukan</a:t>
            </a:r>
            <a:r>
              <a:rPr lang="en-US" sz="2200" smtClean="0">
                <a:solidFill>
                  <a:schemeClr val="tx1">
                    <a:lumMod val="95000"/>
                  </a:schemeClr>
                </a:solidFill>
                <a:latin typeface="Bahnschrift SemiLight" panose="020B0502040204020203" pitchFamily="34" charset="0"/>
              </a:rPr>
              <a:t>.</a:t>
            </a:r>
            <a:endParaRPr lang="en-US" sz="2200">
              <a:solidFill>
                <a:schemeClr val="tx1">
                  <a:lumMod val="95000"/>
                </a:schemeClr>
              </a:solidFill>
              <a:latin typeface="Bahnschrift SemiLight" panose="020B0502040204020203" pitchFamily="34" charset="0"/>
            </a:endParaRPr>
          </a:p>
          <a:p>
            <a:r>
              <a:rPr lang="en-US" sz="2200" smtClean="0">
                <a:solidFill>
                  <a:schemeClr val="tx1">
                    <a:lumMod val="95000"/>
                  </a:schemeClr>
                </a:solidFill>
                <a:latin typeface="Bahnschrift SemiLight" panose="020B0502040204020203" pitchFamily="34" charset="0"/>
              </a:rPr>
              <a:t>Halaman ini akan menampilkan Data Pemasukan pada Organisasi yang bersangkutan. Pengguna sebagai bendahara dapat menambahkan data-data pemasukan dari fitur ini.</a:t>
            </a:r>
          </a:p>
          <a:p>
            <a:r>
              <a:rPr lang="en-US" sz="2200" smtClean="0">
                <a:solidFill>
                  <a:schemeClr val="tx1">
                    <a:lumMod val="95000"/>
                  </a:schemeClr>
                </a:solidFill>
                <a:latin typeface="Bahnschrift SemiLight" panose="020B0502040204020203" pitchFamily="34" charset="0"/>
              </a:rPr>
              <a:t>Ketika bendahara akan menambahkan data baru, dapat mengklik tanda </a:t>
            </a:r>
            <a:r>
              <a:rPr lang="en-US" sz="2200" smtClean="0">
                <a:solidFill>
                  <a:srgbClr val="00B0F0"/>
                </a:solidFill>
                <a:latin typeface="Bahnschrift SemiLight" panose="020B0502040204020203" pitchFamily="34" charset="0"/>
              </a:rPr>
              <a:t>+</a:t>
            </a:r>
            <a:r>
              <a:rPr lang="en-US" sz="2200" smtClean="0">
                <a:solidFill>
                  <a:schemeClr val="tx1">
                    <a:lumMod val="95000"/>
                  </a:schemeClr>
                </a:solidFill>
                <a:latin typeface="Bahnschrift SemiLight" panose="020B0502040204020203" pitchFamily="34" charset="0"/>
              </a:rPr>
              <a:t> pada halaman Pemasukan.</a:t>
            </a:r>
            <a:endParaRPr lang="en-US" sz="2200" smtClean="0">
              <a:solidFill>
                <a:schemeClr val="accent1">
                  <a:lumMod val="60000"/>
                  <a:lumOff val="40000"/>
                </a:schemeClr>
              </a:solidFill>
              <a:latin typeface="Bahnschrift SemiLight" panose="020B0502040204020203" pitchFamily="34" charset="0"/>
            </a:endParaRPr>
          </a:p>
        </p:txBody>
      </p:sp>
      <p:pic>
        <p:nvPicPr>
          <p:cNvPr id="2" name="Picture 1"/>
          <p:cNvPicPr>
            <a:picLocks noChangeAspect="1"/>
          </p:cNvPicPr>
          <p:nvPr/>
        </p:nvPicPr>
        <p:blipFill>
          <a:blip r:embed="rId2"/>
          <a:stretch>
            <a:fillRect/>
          </a:stretch>
        </p:blipFill>
        <p:spPr>
          <a:xfrm>
            <a:off x="230065" y="1914602"/>
            <a:ext cx="7906777" cy="4412915"/>
          </a:xfrm>
          <a:prstGeom prst="rect">
            <a:avLst/>
          </a:prstGeom>
        </p:spPr>
      </p:pic>
    </p:spTree>
    <p:extLst>
      <p:ext uri="{BB962C8B-B14F-4D97-AF65-F5344CB8AC3E}">
        <p14:creationId xmlns:p14="http://schemas.microsoft.com/office/powerpoint/2010/main" val="34032560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8" name="TextBox 8"/>
          <p:cNvSpPr txBox="1"/>
          <p:nvPr/>
        </p:nvSpPr>
        <p:spPr>
          <a:xfrm>
            <a:off x="8136842" y="1535855"/>
            <a:ext cx="4055158" cy="517064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website ketika bendahara akan menambahkan catatan keuangan untuk pemasukan. Bendahara harus mengisi ID Anggota, Nominal, Kategori, dan Catatan. Kemudian ketika pengguna sebagai bendahara mengklik button </a:t>
            </a:r>
            <a:r>
              <a:rPr lang="en-US" sz="2200" smtClean="0">
                <a:solidFill>
                  <a:schemeClr val="accent5">
                    <a:lumMod val="60000"/>
                    <a:lumOff val="40000"/>
                  </a:schemeClr>
                </a:solidFill>
                <a:latin typeface="Bahnschrift SemiLight" panose="020B0502040204020203" pitchFamily="34" charset="0"/>
              </a:rPr>
              <a:t>Simpan Data </a:t>
            </a:r>
            <a:r>
              <a:rPr lang="en-US" sz="2200" smtClean="0">
                <a:solidFill>
                  <a:schemeClr val="tx1">
                    <a:lumMod val="95000"/>
                  </a:schemeClr>
                </a:solidFill>
                <a:latin typeface="Bahnschrift SemiLight" panose="020B0502040204020203" pitchFamily="34" charset="0"/>
              </a:rPr>
              <a:t>maka pada halaman Pemasukan akan bertambah informasi Data Pemasukan. Namun, dalam kasus ini belum ada catatan keuangan pemasukan yang dibuat.</a:t>
            </a:r>
            <a:endParaRPr lang="en-US" sz="2200" smtClean="0">
              <a:solidFill>
                <a:schemeClr val="accent1">
                  <a:lumMod val="60000"/>
                  <a:lumOff val="40000"/>
                </a:schemeClr>
              </a:solidFill>
              <a:latin typeface="Bahnschrift SemiLight" panose="020B0502040204020203" pitchFamily="34" charset="0"/>
            </a:endParaRPr>
          </a:p>
        </p:txBody>
      </p:sp>
      <p:pic>
        <p:nvPicPr>
          <p:cNvPr id="4" name="Picture 3"/>
          <p:cNvPicPr>
            <a:picLocks noChangeAspect="1"/>
          </p:cNvPicPr>
          <p:nvPr/>
        </p:nvPicPr>
        <p:blipFill>
          <a:blip r:embed="rId2"/>
          <a:stretch>
            <a:fillRect/>
          </a:stretch>
        </p:blipFill>
        <p:spPr>
          <a:xfrm>
            <a:off x="209125" y="1828254"/>
            <a:ext cx="7937710" cy="4484623"/>
          </a:xfrm>
          <a:prstGeom prst="rect">
            <a:avLst/>
          </a:prstGeom>
        </p:spPr>
      </p:pic>
    </p:spTree>
    <p:extLst>
      <p:ext uri="{BB962C8B-B14F-4D97-AF65-F5344CB8AC3E}">
        <p14:creationId xmlns:p14="http://schemas.microsoft.com/office/powerpoint/2010/main" val="3076801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8" name="TextBox 8"/>
          <p:cNvSpPr txBox="1"/>
          <p:nvPr/>
        </p:nvSpPr>
        <p:spPr>
          <a:xfrm>
            <a:off x="8136842" y="1711705"/>
            <a:ext cx="4055158" cy="483209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website pada bagian </a:t>
            </a:r>
            <a:r>
              <a:rPr lang="en-US" sz="2200" smtClean="0">
                <a:solidFill>
                  <a:schemeClr val="accent1">
                    <a:lumMod val="40000"/>
                    <a:lumOff val="60000"/>
                  </a:schemeClr>
                </a:solidFill>
                <a:latin typeface="Bahnschrift SemiLight" panose="020B0502040204020203" pitchFamily="34" charset="0"/>
              </a:rPr>
              <a:t>Keuangan</a:t>
            </a:r>
            <a:r>
              <a:rPr lang="en-US" sz="2200">
                <a:solidFill>
                  <a:schemeClr val="tx1">
                    <a:lumMod val="95000"/>
                  </a:schemeClr>
                </a:solidFill>
                <a:latin typeface="Bahnschrift SemiLight" panose="020B0502040204020203" pitchFamily="34" charset="0"/>
              </a:rPr>
              <a:t> dengan fitur </a:t>
            </a:r>
            <a:r>
              <a:rPr lang="en-US" sz="2200" smtClean="0">
                <a:solidFill>
                  <a:schemeClr val="tx2">
                    <a:lumMod val="75000"/>
                  </a:schemeClr>
                </a:solidFill>
                <a:latin typeface="Bahnschrift SemiLight" panose="020B0502040204020203" pitchFamily="34" charset="0"/>
              </a:rPr>
              <a:t>Pengeluaran</a:t>
            </a:r>
            <a:r>
              <a:rPr lang="en-US" sz="2200" smtClean="0">
                <a:solidFill>
                  <a:schemeClr val="tx1">
                    <a:lumMod val="95000"/>
                  </a:schemeClr>
                </a:solidFill>
                <a:latin typeface="Bahnschrift SemiLight" panose="020B0502040204020203" pitchFamily="34" charset="0"/>
              </a:rPr>
              <a:t>.</a:t>
            </a:r>
            <a:endParaRPr lang="en-US" sz="2200">
              <a:solidFill>
                <a:schemeClr val="tx1">
                  <a:lumMod val="95000"/>
                </a:schemeClr>
              </a:solidFill>
              <a:latin typeface="Bahnschrift SemiLight" panose="020B0502040204020203" pitchFamily="34" charset="0"/>
            </a:endParaRPr>
          </a:p>
          <a:p>
            <a:r>
              <a:rPr lang="en-US" sz="2200" smtClean="0">
                <a:solidFill>
                  <a:schemeClr val="tx1">
                    <a:lumMod val="95000"/>
                  </a:schemeClr>
                </a:solidFill>
                <a:latin typeface="Bahnschrift SemiLight" panose="020B0502040204020203" pitchFamily="34" charset="0"/>
              </a:rPr>
              <a:t>Halaman ini akan menampilkan Data Pengeluaran pada Organisasi yang bersangkutan. Pengguna sebagai bendahara dapat menambahkan data-data pengeluaran dari fitur ini.</a:t>
            </a:r>
          </a:p>
          <a:p>
            <a:r>
              <a:rPr lang="en-US" sz="2200" smtClean="0">
                <a:solidFill>
                  <a:schemeClr val="tx1">
                    <a:lumMod val="95000"/>
                  </a:schemeClr>
                </a:solidFill>
                <a:latin typeface="Bahnschrift SemiLight" panose="020B0502040204020203" pitchFamily="34" charset="0"/>
              </a:rPr>
              <a:t>Ketika bendahara akan menambahkan data baru, dapat mengklik tanda </a:t>
            </a:r>
            <a:r>
              <a:rPr lang="en-US" sz="2200" smtClean="0">
                <a:solidFill>
                  <a:srgbClr val="00B0F0"/>
                </a:solidFill>
                <a:latin typeface="Bahnschrift SemiLight" panose="020B0502040204020203" pitchFamily="34" charset="0"/>
              </a:rPr>
              <a:t>+</a:t>
            </a:r>
            <a:r>
              <a:rPr lang="en-US" sz="2200" smtClean="0">
                <a:solidFill>
                  <a:schemeClr val="tx1">
                    <a:lumMod val="95000"/>
                  </a:schemeClr>
                </a:solidFill>
                <a:latin typeface="Bahnschrift SemiLight" panose="020B0502040204020203" pitchFamily="34" charset="0"/>
              </a:rPr>
              <a:t> pada halaman Pengeluaran.</a:t>
            </a:r>
            <a:endParaRPr lang="en-US" sz="2200" smtClean="0">
              <a:solidFill>
                <a:schemeClr val="accent1">
                  <a:lumMod val="60000"/>
                  <a:lumOff val="40000"/>
                </a:schemeClr>
              </a:solidFill>
              <a:latin typeface="Bahnschrift SemiLight" panose="020B0502040204020203" pitchFamily="34" charset="0"/>
            </a:endParaRPr>
          </a:p>
        </p:txBody>
      </p:sp>
      <p:pic>
        <p:nvPicPr>
          <p:cNvPr id="4" name="Picture 3"/>
          <p:cNvPicPr>
            <a:picLocks noChangeAspect="1"/>
          </p:cNvPicPr>
          <p:nvPr/>
        </p:nvPicPr>
        <p:blipFill>
          <a:blip r:embed="rId2"/>
          <a:stretch>
            <a:fillRect/>
          </a:stretch>
        </p:blipFill>
        <p:spPr>
          <a:xfrm>
            <a:off x="218784" y="1922725"/>
            <a:ext cx="7970813" cy="4478067"/>
          </a:xfrm>
          <a:prstGeom prst="rect">
            <a:avLst/>
          </a:prstGeom>
        </p:spPr>
      </p:pic>
    </p:spTree>
    <p:extLst>
      <p:ext uri="{BB962C8B-B14F-4D97-AF65-F5344CB8AC3E}">
        <p14:creationId xmlns:p14="http://schemas.microsoft.com/office/powerpoint/2010/main" val="35295736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8" name="TextBox 8"/>
          <p:cNvSpPr txBox="1"/>
          <p:nvPr/>
        </p:nvSpPr>
        <p:spPr>
          <a:xfrm>
            <a:off x="8136842" y="1535855"/>
            <a:ext cx="4055158" cy="517064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website ketika bendahara akan menambahkan catatan keuangan untuk pengeluaran. Bendahara harus mengisi ID Anggota, Nominal, Kategori, dan Catatan. Kemudian ketika pengguna sebagai bendahara mengklik button </a:t>
            </a:r>
            <a:r>
              <a:rPr lang="en-US" sz="2200" smtClean="0">
                <a:solidFill>
                  <a:schemeClr val="accent5">
                    <a:lumMod val="60000"/>
                    <a:lumOff val="40000"/>
                  </a:schemeClr>
                </a:solidFill>
                <a:latin typeface="Bahnschrift SemiLight" panose="020B0502040204020203" pitchFamily="34" charset="0"/>
              </a:rPr>
              <a:t>Simpan Data </a:t>
            </a:r>
            <a:r>
              <a:rPr lang="en-US" sz="2200" smtClean="0">
                <a:solidFill>
                  <a:schemeClr val="tx1">
                    <a:lumMod val="95000"/>
                  </a:schemeClr>
                </a:solidFill>
                <a:latin typeface="Bahnschrift SemiLight" panose="020B0502040204020203" pitchFamily="34" charset="0"/>
              </a:rPr>
              <a:t>maka pada halaman Pengeluaran akan bertambah informasi Data Pengeluaran. Namun, dalam kasus ini belum ada catatan keuangan pengeluaran yang dibuat.</a:t>
            </a:r>
            <a:endParaRPr lang="en-US" sz="2200" smtClean="0">
              <a:solidFill>
                <a:schemeClr val="accent1">
                  <a:lumMod val="60000"/>
                  <a:lumOff val="40000"/>
                </a:schemeClr>
              </a:solidFill>
              <a:latin typeface="Bahnschrift SemiLight" panose="020B0502040204020203" pitchFamily="34" charset="0"/>
            </a:endParaRPr>
          </a:p>
        </p:txBody>
      </p:sp>
      <p:pic>
        <p:nvPicPr>
          <p:cNvPr id="2" name="Picture 1"/>
          <p:cNvPicPr>
            <a:picLocks noChangeAspect="1"/>
          </p:cNvPicPr>
          <p:nvPr/>
        </p:nvPicPr>
        <p:blipFill>
          <a:blip r:embed="rId2"/>
          <a:stretch>
            <a:fillRect/>
          </a:stretch>
        </p:blipFill>
        <p:spPr>
          <a:xfrm>
            <a:off x="217243" y="1834814"/>
            <a:ext cx="7978666" cy="4530821"/>
          </a:xfrm>
          <a:prstGeom prst="rect">
            <a:avLst/>
          </a:prstGeom>
        </p:spPr>
      </p:pic>
    </p:spTree>
    <p:extLst>
      <p:ext uri="{BB962C8B-B14F-4D97-AF65-F5344CB8AC3E}">
        <p14:creationId xmlns:p14="http://schemas.microsoft.com/office/powerpoint/2010/main" val="8342374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8" name="TextBox 8"/>
          <p:cNvSpPr txBox="1"/>
          <p:nvPr/>
        </p:nvSpPr>
        <p:spPr>
          <a:xfrm>
            <a:off x="8136842" y="1711705"/>
            <a:ext cx="4055158" cy="483209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website pada bagian </a:t>
            </a:r>
            <a:r>
              <a:rPr lang="en-US" sz="2200" smtClean="0">
                <a:solidFill>
                  <a:schemeClr val="accent1">
                    <a:lumMod val="40000"/>
                    <a:lumOff val="60000"/>
                  </a:schemeClr>
                </a:solidFill>
                <a:latin typeface="Bahnschrift SemiLight" panose="020B0502040204020203" pitchFamily="34" charset="0"/>
              </a:rPr>
              <a:t>Keuangan</a:t>
            </a:r>
            <a:r>
              <a:rPr lang="en-US" sz="2200">
                <a:solidFill>
                  <a:schemeClr val="tx1">
                    <a:lumMod val="95000"/>
                  </a:schemeClr>
                </a:solidFill>
                <a:latin typeface="Bahnschrift SemiLight" panose="020B0502040204020203" pitchFamily="34" charset="0"/>
              </a:rPr>
              <a:t> dengan fitur </a:t>
            </a:r>
            <a:r>
              <a:rPr lang="en-US" sz="2200" smtClean="0">
                <a:solidFill>
                  <a:schemeClr val="tx2">
                    <a:lumMod val="75000"/>
                  </a:schemeClr>
                </a:solidFill>
                <a:latin typeface="Bahnschrift SemiLight" panose="020B0502040204020203" pitchFamily="34" charset="0"/>
              </a:rPr>
              <a:t>Tunggakan</a:t>
            </a:r>
            <a:r>
              <a:rPr lang="en-US" sz="2200" smtClean="0">
                <a:solidFill>
                  <a:schemeClr val="tx1">
                    <a:lumMod val="95000"/>
                  </a:schemeClr>
                </a:solidFill>
                <a:latin typeface="Bahnschrift SemiLight" panose="020B0502040204020203" pitchFamily="34" charset="0"/>
              </a:rPr>
              <a:t>.</a:t>
            </a:r>
            <a:endParaRPr lang="en-US" sz="2200">
              <a:solidFill>
                <a:schemeClr val="tx1">
                  <a:lumMod val="95000"/>
                </a:schemeClr>
              </a:solidFill>
              <a:latin typeface="Bahnschrift SemiLight" panose="020B0502040204020203" pitchFamily="34" charset="0"/>
            </a:endParaRPr>
          </a:p>
          <a:p>
            <a:r>
              <a:rPr lang="en-US" sz="2200" smtClean="0">
                <a:solidFill>
                  <a:schemeClr val="tx1">
                    <a:lumMod val="95000"/>
                  </a:schemeClr>
                </a:solidFill>
                <a:latin typeface="Bahnschrift SemiLight" panose="020B0502040204020203" pitchFamily="34" charset="0"/>
              </a:rPr>
              <a:t>Halaman ini akan menampilkan Data Tunggakan pada Organisasi yang bersangkutan. Pengguna sebagai bendahara dapat menambahkan data-data tunggakan dari fitur ini.</a:t>
            </a:r>
          </a:p>
          <a:p>
            <a:r>
              <a:rPr lang="en-US" sz="2200" smtClean="0">
                <a:solidFill>
                  <a:schemeClr val="tx1">
                    <a:lumMod val="95000"/>
                  </a:schemeClr>
                </a:solidFill>
                <a:latin typeface="Bahnschrift SemiLight" panose="020B0502040204020203" pitchFamily="34" charset="0"/>
              </a:rPr>
              <a:t>Ketika bendahara akan menambahkan data baru, dapat mengklik tanda </a:t>
            </a:r>
            <a:r>
              <a:rPr lang="en-US" sz="2200" smtClean="0">
                <a:solidFill>
                  <a:srgbClr val="00B0F0"/>
                </a:solidFill>
                <a:latin typeface="Bahnschrift SemiLight" panose="020B0502040204020203" pitchFamily="34" charset="0"/>
              </a:rPr>
              <a:t>+</a:t>
            </a:r>
            <a:r>
              <a:rPr lang="en-US" sz="2200" smtClean="0">
                <a:solidFill>
                  <a:schemeClr val="tx1">
                    <a:lumMod val="95000"/>
                  </a:schemeClr>
                </a:solidFill>
                <a:latin typeface="Bahnschrift SemiLight" panose="020B0502040204020203" pitchFamily="34" charset="0"/>
              </a:rPr>
              <a:t> pada halaman Tunggakan.</a:t>
            </a:r>
            <a:endParaRPr lang="en-US" sz="2200" smtClean="0">
              <a:solidFill>
                <a:schemeClr val="accent1">
                  <a:lumMod val="60000"/>
                  <a:lumOff val="40000"/>
                </a:schemeClr>
              </a:solidFill>
              <a:latin typeface="Bahnschrift SemiLight" panose="020B0502040204020203" pitchFamily="34" charset="0"/>
            </a:endParaRPr>
          </a:p>
        </p:txBody>
      </p:sp>
      <p:pic>
        <p:nvPicPr>
          <p:cNvPr id="2" name="Picture 1"/>
          <p:cNvPicPr>
            <a:picLocks noChangeAspect="1"/>
          </p:cNvPicPr>
          <p:nvPr/>
        </p:nvPicPr>
        <p:blipFill>
          <a:blip r:embed="rId2"/>
          <a:stretch>
            <a:fillRect/>
          </a:stretch>
        </p:blipFill>
        <p:spPr>
          <a:xfrm>
            <a:off x="217890" y="1882113"/>
            <a:ext cx="7936537" cy="4491275"/>
          </a:xfrm>
          <a:prstGeom prst="rect">
            <a:avLst/>
          </a:prstGeom>
        </p:spPr>
      </p:pic>
    </p:spTree>
    <p:extLst>
      <p:ext uri="{BB962C8B-B14F-4D97-AF65-F5344CB8AC3E}">
        <p14:creationId xmlns:p14="http://schemas.microsoft.com/office/powerpoint/2010/main" val="37242431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8" name="TextBox 8"/>
          <p:cNvSpPr txBox="1"/>
          <p:nvPr/>
        </p:nvSpPr>
        <p:spPr>
          <a:xfrm>
            <a:off x="8212015" y="1799642"/>
            <a:ext cx="3608396" cy="38164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website ketika bendahara akan menambahkan catatan keuangan untuk tunggakan. Bendahara harus mengisi ID Anggota, Nominal, Kategori, dan Catatan. Kemudian ketika pengguna sebagai bendahara mengklik button </a:t>
            </a:r>
            <a:r>
              <a:rPr lang="en-US" sz="2200" smtClean="0">
                <a:solidFill>
                  <a:schemeClr val="accent5">
                    <a:lumMod val="60000"/>
                    <a:lumOff val="40000"/>
                  </a:schemeClr>
                </a:solidFill>
                <a:latin typeface="Bahnschrift SemiLight" panose="020B0502040204020203" pitchFamily="34" charset="0"/>
              </a:rPr>
              <a:t>Simpan Data.</a:t>
            </a:r>
            <a:endParaRPr lang="en-US" sz="2200" smtClean="0">
              <a:solidFill>
                <a:schemeClr val="accent1">
                  <a:lumMod val="60000"/>
                  <a:lumOff val="40000"/>
                </a:schemeClr>
              </a:solidFill>
              <a:latin typeface="Bahnschrift SemiLight" panose="020B0502040204020203" pitchFamily="34" charset="0"/>
            </a:endParaRPr>
          </a:p>
        </p:txBody>
      </p:sp>
      <p:pic>
        <p:nvPicPr>
          <p:cNvPr id="4" name="Picture 3"/>
          <p:cNvPicPr>
            <a:picLocks noChangeAspect="1"/>
          </p:cNvPicPr>
          <p:nvPr/>
        </p:nvPicPr>
        <p:blipFill>
          <a:blip r:embed="rId2"/>
          <a:stretch>
            <a:fillRect/>
          </a:stretch>
        </p:blipFill>
        <p:spPr>
          <a:xfrm>
            <a:off x="211017" y="1799642"/>
            <a:ext cx="7811874" cy="4390144"/>
          </a:xfrm>
          <a:prstGeom prst="rect">
            <a:avLst/>
          </a:prstGeom>
        </p:spPr>
      </p:pic>
    </p:spTree>
    <p:extLst>
      <p:ext uri="{BB962C8B-B14F-4D97-AF65-F5344CB8AC3E}">
        <p14:creationId xmlns:p14="http://schemas.microsoft.com/office/powerpoint/2010/main" val="24169952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8" name="TextBox 8"/>
          <p:cNvSpPr txBox="1"/>
          <p:nvPr/>
        </p:nvSpPr>
        <p:spPr>
          <a:xfrm>
            <a:off x="8370277" y="1975474"/>
            <a:ext cx="3450134" cy="31393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website pada bagian </a:t>
            </a:r>
            <a:r>
              <a:rPr lang="en-US" sz="2200" smtClean="0">
                <a:solidFill>
                  <a:schemeClr val="accent1">
                    <a:lumMod val="40000"/>
                    <a:lumOff val="60000"/>
                  </a:schemeClr>
                </a:solidFill>
                <a:latin typeface="Bahnschrift SemiLight" panose="020B0502040204020203" pitchFamily="34" charset="0"/>
              </a:rPr>
              <a:t>Keuangan</a:t>
            </a:r>
            <a:r>
              <a:rPr lang="en-US" sz="2200">
                <a:solidFill>
                  <a:schemeClr val="tx1">
                    <a:lumMod val="95000"/>
                  </a:schemeClr>
                </a:solidFill>
                <a:latin typeface="Bahnschrift SemiLight" panose="020B0502040204020203" pitchFamily="34" charset="0"/>
              </a:rPr>
              <a:t> dengan fitur </a:t>
            </a:r>
            <a:r>
              <a:rPr lang="en-US" sz="2200" smtClean="0">
                <a:solidFill>
                  <a:schemeClr val="tx2">
                    <a:lumMod val="75000"/>
                  </a:schemeClr>
                </a:solidFill>
                <a:latin typeface="Bahnschrift SemiLight" panose="020B0502040204020203" pitchFamily="34" charset="0"/>
              </a:rPr>
              <a:t>Kesalahan</a:t>
            </a:r>
            <a:r>
              <a:rPr lang="en-US" sz="2200" smtClean="0">
                <a:solidFill>
                  <a:schemeClr val="tx1">
                    <a:lumMod val="95000"/>
                  </a:schemeClr>
                </a:solidFill>
                <a:latin typeface="Bahnschrift SemiLight" panose="020B0502040204020203" pitchFamily="34" charset="0"/>
              </a:rPr>
              <a:t>.</a:t>
            </a:r>
            <a:endParaRPr lang="en-US" sz="2200">
              <a:solidFill>
                <a:schemeClr val="tx1">
                  <a:lumMod val="95000"/>
                </a:schemeClr>
              </a:solidFill>
              <a:latin typeface="Bahnschrift SemiLight" panose="020B0502040204020203" pitchFamily="34" charset="0"/>
            </a:endParaRPr>
          </a:p>
          <a:p>
            <a:r>
              <a:rPr lang="en-US" sz="2200" smtClean="0">
                <a:solidFill>
                  <a:schemeClr val="tx1">
                    <a:lumMod val="95000"/>
                  </a:schemeClr>
                </a:solidFill>
                <a:latin typeface="Bahnschrift SemiLight" panose="020B0502040204020203" pitchFamily="34" charset="0"/>
              </a:rPr>
              <a:t>Halaman ini akan menampilkan informasi Kesalahan Data pada Organisasi yang bersangkutan. </a:t>
            </a:r>
            <a:endParaRPr lang="en-US" sz="2200" smtClean="0">
              <a:solidFill>
                <a:schemeClr val="accent1">
                  <a:lumMod val="60000"/>
                  <a:lumOff val="40000"/>
                </a:schemeClr>
              </a:solidFill>
              <a:latin typeface="Bahnschrift SemiLight" panose="020B0502040204020203" pitchFamily="34" charset="0"/>
            </a:endParaRPr>
          </a:p>
        </p:txBody>
      </p:sp>
      <p:pic>
        <p:nvPicPr>
          <p:cNvPr id="4" name="Picture 3"/>
          <p:cNvPicPr>
            <a:picLocks noChangeAspect="1"/>
          </p:cNvPicPr>
          <p:nvPr/>
        </p:nvPicPr>
        <p:blipFill>
          <a:blip r:embed="rId2"/>
          <a:stretch>
            <a:fillRect/>
          </a:stretch>
        </p:blipFill>
        <p:spPr>
          <a:xfrm>
            <a:off x="298938" y="1711706"/>
            <a:ext cx="7906001" cy="4425326"/>
          </a:xfrm>
          <a:prstGeom prst="rect">
            <a:avLst/>
          </a:prstGeom>
        </p:spPr>
      </p:pic>
    </p:spTree>
    <p:extLst>
      <p:ext uri="{BB962C8B-B14F-4D97-AF65-F5344CB8AC3E}">
        <p14:creationId xmlns:p14="http://schemas.microsoft.com/office/powerpoint/2010/main" val="42884413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solidFill>
                    <a:srgbClr val="0070C0"/>
                  </a:solidFill>
                  <a:latin typeface="Bookman Old Style" pitchFamily="18" charset="0"/>
                </a:rPr>
                <a:t>2</a:t>
              </a:r>
              <a:r>
                <a:rPr lang="en-US" sz="4000" b="1" smtClean="0">
                  <a:solidFill>
                    <a:srgbClr val="0070C0"/>
                  </a:solidFill>
                  <a:latin typeface="Bookman Old Style" pitchFamily="18" charset="0"/>
                </a:rPr>
                <a:t>. Pengguna Sebagai Bendahara</a:t>
              </a:r>
              <a:endParaRPr lang="en-US" sz="4000" b="1">
                <a:solidFill>
                  <a:srgbClr val="0070C0"/>
                </a:solidFill>
                <a:latin typeface="Bookman Old Style" pitchFamily="18" charset="0"/>
              </a:endParaRPr>
            </a:p>
          </p:txBody>
        </p:sp>
      </p:grpSp>
      <p:sp>
        <p:nvSpPr>
          <p:cNvPr id="8" name="TextBox 8"/>
          <p:cNvSpPr txBox="1"/>
          <p:nvPr/>
        </p:nvSpPr>
        <p:spPr>
          <a:xfrm>
            <a:off x="8064194" y="1346162"/>
            <a:ext cx="4055158" cy="55092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chemeClr val="tx1">
                    <a:lumMod val="95000"/>
                  </a:schemeClr>
                </a:solidFill>
                <a:latin typeface="Bahnschrift SemiLight" panose="020B0502040204020203" pitchFamily="34" charset="0"/>
              </a:rPr>
              <a:t>Tampilan halaman website pada bagian </a:t>
            </a:r>
            <a:r>
              <a:rPr lang="en-US" sz="2200" smtClean="0">
                <a:solidFill>
                  <a:srgbClr val="00B0F0"/>
                </a:solidFill>
                <a:latin typeface="Bahnschrift SemiLight" panose="020B0502040204020203" pitchFamily="34" charset="0"/>
              </a:rPr>
              <a:t>Menu Organisasi </a:t>
            </a:r>
            <a:r>
              <a:rPr lang="en-US" sz="2200" smtClean="0">
                <a:solidFill>
                  <a:schemeClr val="tx1">
                    <a:lumMod val="95000"/>
                  </a:schemeClr>
                </a:solidFill>
                <a:latin typeface="Bahnschrift SemiLight" panose="020B0502040204020203" pitchFamily="34" charset="0"/>
              </a:rPr>
              <a:t>dengan fitur </a:t>
            </a:r>
            <a:r>
              <a:rPr lang="en-US" sz="2200" smtClean="0">
                <a:solidFill>
                  <a:schemeClr val="accent1">
                    <a:lumMod val="40000"/>
                    <a:lumOff val="60000"/>
                  </a:schemeClr>
                </a:solidFill>
                <a:latin typeface="Bahnschrift SemiLight" panose="020B0502040204020203" pitchFamily="34" charset="0"/>
              </a:rPr>
              <a:t>Pengaturan</a:t>
            </a:r>
            <a:r>
              <a:rPr lang="en-US" sz="2200" smtClean="0">
                <a:solidFill>
                  <a:schemeClr val="tx1">
                    <a:lumMod val="95000"/>
                  </a:schemeClr>
                </a:solidFill>
                <a:latin typeface="Bahnschrift SemiLight" panose="020B0502040204020203" pitchFamily="34" charset="0"/>
              </a:rPr>
              <a:t>.</a:t>
            </a:r>
          </a:p>
          <a:p>
            <a:r>
              <a:rPr lang="en-US" sz="2200" smtClean="0">
                <a:solidFill>
                  <a:schemeClr val="tx1">
                    <a:lumMod val="95000"/>
                  </a:schemeClr>
                </a:solidFill>
                <a:latin typeface="Bahnschrift SemiLight" panose="020B0502040204020203" pitchFamily="34" charset="0"/>
              </a:rPr>
              <a:t>Pada halaman ini berisi pengaturan untuk: </a:t>
            </a:r>
          </a:p>
          <a:p>
            <a:pPr marL="342900" indent="-342900">
              <a:buFontTx/>
              <a:buChar char="-"/>
            </a:pPr>
            <a:r>
              <a:rPr lang="en-US" sz="2200" smtClean="0">
                <a:solidFill>
                  <a:schemeClr val="tx1">
                    <a:lumMod val="95000"/>
                  </a:schemeClr>
                </a:solidFill>
                <a:latin typeface="Bahnschrift SemiLight" panose="020B0502040204020203" pitchFamily="34" charset="0"/>
              </a:rPr>
              <a:t>Perbarui Data</a:t>
            </a:r>
          </a:p>
          <a:p>
            <a:r>
              <a:rPr lang="en-US" sz="2200" smtClean="0">
                <a:solidFill>
                  <a:schemeClr val="tx1">
                    <a:lumMod val="95000"/>
                  </a:schemeClr>
                </a:solidFill>
                <a:latin typeface="Bahnschrift SemiLight" panose="020B0502040204020203" pitchFamily="34" charset="0"/>
              </a:rPr>
              <a:t>Bendahara dapat memperbaharui data terkait organisasi yang ditangai dan menyimpan perubahan dengan menekan button </a:t>
            </a:r>
            <a:r>
              <a:rPr lang="en-US" sz="2200" smtClean="0">
                <a:solidFill>
                  <a:schemeClr val="accent5">
                    <a:lumMod val="60000"/>
                    <a:lumOff val="40000"/>
                  </a:schemeClr>
                </a:solidFill>
                <a:latin typeface="Bahnschrift SemiLight" panose="020B0502040204020203" pitchFamily="34" charset="0"/>
              </a:rPr>
              <a:t>Simpan Perubahan</a:t>
            </a:r>
            <a:r>
              <a:rPr lang="en-US" sz="2200" smtClean="0">
                <a:solidFill>
                  <a:schemeClr val="tx1">
                    <a:lumMod val="95000"/>
                  </a:schemeClr>
                </a:solidFill>
                <a:latin typeface="Bahnschrift SemiLight" panose="020B0502040204020203" pitchFamily="34" charset="0"/>
              </a:rPr>
              <a:t>.</a:t>
            </a:r>
          </a:p>
          <a:p>
            <a:pPr marL="342900" indent="-342900">
              <a:buFontTx/>
              <a:buChar char="-"/>
            </a:pPr>
            <a:r>
              <a:rPr lang="en-US" sz="2200" smtClean="0">
                <a:solidFill>
                  <a:schemeClr val="tx1">
                    <a:lumMod val="95000"/>
                  </a:schemeClr>
                </a:solidFill>
                <a:latin typeface="Bahnschrift SemiLight" panose="020B0502040204020203" pitchFamily="34" charset="0"/>
              </a:rPr>
              <a:t>Ganti Bendahara Utama. </a:t>
            </a:r>
          </a:p>
          <a:p>
            <a:r>
              <a:rPr lang="en-US" sz="2200" smtClean="0">
                <a:solidFill>
                  <a:schemeClr val="tx1">
                    <a:lumMod val="95000"/>
                  </a:schemeClr>
                </a:solidFill>
                <a:latin typeface="Bahnschrift SemiLight" panose="020B0502040204020203" pitchFamily="34" charset="0"/>
              </a:rPr>
              <a:t>Untuk ganti bendahara diperluakan ID Pengguna dan Kata sandi yan bersangkutan.</a:t>
            </a:r>
          </a:p>
        </p:txBody>
      </p:sp>
      <p:pic>
        <p:nvPicPr>
          <p:cNvPr id="4" name="Picture 3"/>
          <p:cNvPicPr>
            <a:picLocks noChangeAspect="1"/>
          </p:cNvPicPr>
          <p:nvPr/>
        </p:nvPicPr>
        <p:blipFill>
          <a:blip r:embed="rId2"/>
          <a:stretch>
            <a:fillRect/>
          </a:stretch>
        </p:blipFill>
        <p:spPr>
          <a:xfrm>
            <a:off x="206521" y="1669183"/>
            <a:ext cx="7795808" cy="4783085"/>
          </a:xfrm>
          <a:prstGeom prst="rect">
            <a:avLst/>
          </a:prstGeom>
        </p:spPr>
      </p:pic>
    </p:spTree>
    <p:extLst>
      <p:ext uri="{BB962C8B-B14F-4D97-AF65-F5344CB8AC3E}">
        <p14:creationId xmlns:p14="http://schemas.microsoft.com/office/powerpoint/2010/main" val="14055879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2680" y="4607170"/>
            <a:ext cx="7952874" cy="12833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 name="Title 1"/>
          <p:cNvSpPr txBox="1">
            <a:spLocks/>
          </p:cNvSpPr>
          <p:nvPr/>
        </p:nvSpPr>
        <p:spPr>
          <a:xfrm>
            <a:off x="2929535" y="2743200"/>
            <a:ext cx="8494294" cy="1371600"/>
          </a:xfrm>
          <a:prstGeom prst="rect">
            <a:avLst/>
          </a:prstGeom>
          <a:effectLst/>
        </p:spPr>
        <p:txBody>
          <a:bodyPr vert="horz" lIns="91440" tIns="45720" rIns="91440" bIns="45720" rtlCol="0" anchor="b">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500">
                <a:solidFill>
                  <a:srgbClr val="00B050"/>
                </a:solidFill>
                <a:latin typeface="Bookman Old Style" pitchFamily="18" charset="0"/>
              </a:rPr>
              <a:t>2</a:t>
            </a:r>
            <a:r>
              <a:rPr lang="en-US" sz="3500" smtClean="0">
                <a:solidFill>
                  <a:srgbClr val="00B050"/>
                </a:solidFill>
                <a:latin typeface="Bookman Old Style" pitchFamily="18" charset="0"/>
              </a:rPr>
              <a:t>. Pengguna Sebagai Bendahara</a:t>
            </a:r>
            <a:endParaRPr lang="en-US" sz="3500">
              <a:solidFill>
                <a:srgbClr val="00B050"/>
              </a:solidFill>
              <a:latin typeface="Bookman Old Style" pitchFamily="18" charset="0"/>
            </a:endParaRPr>
          </a:p>
        </p:txBody>
      </p:sp>
      <p:sp>
        <p:nvSpPr>
          <p:cNvPr id="5" name="Title 1"/>
          <p:cNvSpPr txBox="1">
            <a:spLocks/>
          </p:cNvSpPr>
          <p:nvPr/>
        </p:nvSpPr>
        <p:spPr>
          <a:xfrm>
            <a:off x="2929535" y="4203034"/>
            <a:ext cx="8494294" cy="1371600"/>
          </a:xfrm>
          <a:prstGeom prst="rect">
            <a:avLst/>
          </a:prstGeom>
          <a:effectLst/>
        </p:spPr>
        <p:txBody>
          <a:bodyPr vert="horz" lIns="91440" tIns="45720" rIns="91440" bIns="45720" rtlCol="0" anchor="b">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500">
                <a:solidFill>
                  <a:srgbClr val="00B050"/>
                </a:solidFill>
                <a:latin typeface="Bookman Old Style" pitchFamily="18" charset="0"/>
              </a:rPr>
              <a:t>3</a:t>
            </a:r>
            <a:r>
              <a:rPr lang="en-US" sz="3500" smtClean="0">
                <a:solidFill>
                  <a:srgbClr val="00B050"/>
                </a:solidFill>
                <a:latin typeface="Bookman Old Style" pitchFamily="18" charset="0"/>
              </a:rPr>
              <a:t>. Pengguna Sebagai Anggota</a:t>
            </a:r>
            <a:endParaRPr lang="en-US" sz="3500">
              <a:solidFill>
                <a:srgbClr val="00B050"/>
              </a:solidFill>
              <a:latin typeface="Bookman Old Style" pitchFamily="18" charset="0"/>
            </a:endParaRPr>
          </a:p>
        </p:txBody>
      </p:sp>
      <p:sp>
        <p:nvSpPr>
          <p:cNvPr id="6" name="Title 1"/>
          <p:cNvSpPr txBox="1">
            <a:spLocks/>
          </p:cNvSpPr>
          <p:nvPr/>
        </p:nvSpPr>
        <p:spPr>
          <a:xfrm>
            <a:off x="2929535" y="1010650"/>
            <a:ext cx="8494294" cy="1371600"/>
          </a:xfrm>
          <a:prstGeom prst="rect">
            <a:avLst/>
          </a:prstGeom>
          <a:effectLst/>
        </p:spPr>
        <p:txBody>
          <a:bodyPr vert="horz" lIns="91440" tIns="45720" rIns="91440" bIns="45720" rtlCol="0" anchor="b">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500">
                <a:solidFill>
                  <a:srgbClr val="00B050"/>
                </a:solidFill>
                <a:latin typeface="Bookman Old Style" pitchFamily="18" charset="0"/>
              </a:rPr>
              <a:t>1</a:t>
            </a:r>
            <a:r>
              <a:rPr lang="en-US" sz="3500" smtClean="0">
                <a:solidFill>
                  <a:srgbClr val="00B050"/>
                </a:solidFill>
                <a:latin typeface="Bookman Old Style" pitchFamily="18" charset="0"/>
              </a:rPr>
              <a:t>. Pengguna Sebagai Admin</a:t>
            </a:r>
            <a:endParaRPr lang="en-US" sz="3500">
              <a:solidFill>
                <a:srgbClr val="00B050"/>
              </a:solidFill>
              <a:latin typeface="Bookman Old Style" pitchFamily="18" charset="0"/>
            </a:endParaRPr>
          </a:p>
        </p:txBody>
      </p:sp>
    </p:spTree>
    <p:extLst>
      <p:ext uri="{BB962C8B-B14F-4D97-AF65-F5344CB8AC3E}">
        <p14:creationId xmlns:p14="http://schemas.microsoft.com/office/powerpoint/2010/main" val="1334222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3. Pengguna Sebagai Anggota</a:t>
              </a:r>
              <a:endParaRPr lang="en-US" sz="4000" b="1">
                <a:solidFill>
                  <a:srgbClr val="0070C0"/>
                </a:solidFill>
                <a:latin typeface="Bookman Old Style" pitchFamily="18" charset="0"/>
              </a:endParaRPr>
            </a:p>
          </p:txBody>
        </p:sp>
      </p:grpSp>
      <p:sp>
        <p:nvSpPr>
          <p:cNvPr id="9" name="TextBox 8"/>
          <p:cNvSpPr txBox="1"/>
          <p:nvPr/>
        </p:nvSpPr>
        <p:spPr>
          <a:xfrm>
            <a:off x="7860126" y="1869981"/>
            <a:ext cx="4255675" cy="432426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500" smtClean="0">
                <a:solidFill>
                  <a:schemeClr val="tx1">
                    <a:lumMod val="95000"/>
                  </a:schemeClr>
                </a:solidFill>
                <a:latin typeface="Bahnschrift SemiLight" panose="020B0502040204020203" pitchFamily="34" charset="0"/>
              </a:rPr>
              <a:t>Halaman pertama ketika akan login untuk role sebagai anggota.</a:t>
            </a:r>
          </a:p>
          <a:p>
            <a:r>
              <a:rPr lang="en-US" sz="2500" smtClean="0">
                <a:solidFill>
                  <a:schemeClr val="tx1">
                    <a:lumMod val="95000"/>
                  </a:schemeClr>
                </a:solidFill>
                <a:latin typeface="Bahnschrift SemiLight" panose="020B0502040204020203" pitchFamily="34" charset="0"/>
              </a:rPr>
              <a:t>Pada halaman ini, pengguna sebagai anggota diminta untuk memasukkan </a:t>
            </a:r>
            <a:r>
              <a:rPr lang="en-US" sz="2500" smtClean="0">
                <a:solidFill>
                  <a:schemeClr val="accent5"/>
                </a:solidFill>
                <a:latin typeface="Bahnschrift SemiLight" panose="020B0502040204020203" pitchFamily="34" charset="0"/>
              </a:rPr>
              <a:t>ID Anggota</a:t>
            </a:r>
            <a:r>
              <a:rPr lang="en-US" sz="2500" smtClean="0">
                <a:solidFill>
                  <a:schemeClr val="accent4">
                    <a:lumMod val="50000"/>
                  </a:schemeClr>
                </a:solidFill>
                <a:latin typeface="Bahnschrift SemiLight" panose="020B0502040204020203" pitchFamily="34" charset="0"/>
              </a:rPr>
              <a:t> </a:t>
            </a:r>
            <a:r>
              <a:rPr lang="en-US" sz="2500" smtClean="0">
                <a:solidFill>
                  <a:schemeClr val="tx1">
                    <a:lumMod val="95000"/>
                  </a:schemeClr>
                </a:solidFill>
                <a:latin typeface="Bahnschrift SemiLight" panose="020B0502040204020203" pitchFamily="34" charset="0"/>
              </a:rPr>
              <a:t>dan</a:t>
            </a:r>
            <a:r>
              <a:rPr lang="en-US" sz="2500" smtClean="0">
                <a:solidFill>
                  <a:schemeClr val="accent4">
                    <a:lumMod val="50000"/>
                  </a:schemeClr>
                </a:solidFill>
                <a:latin typeface="Bahnschrift SemiLight" panose="020B0502040204020203" pitchFamily="34" charset="0"/>
              </a:rPr>
              <a:t> </a:t>
            </a:r>
            <a:r>
              <a:rPr lang="en-US" sz="2500" smtClean="0">
                <a:solidFill>
                  <a:schemeClr val="accent5"/>
                </a:solidFill>
                <a:latin typeface="Bahnschrift SemiLight" panose="020B0502040204020203" pitchFamily="34" charset="0"/>
              </a:rPr>
              <a:t>Keys</a:t>
            </a:r>
            <a:r>
              <a:rPr lang="en-US" sz="2500" smtClean="0">
                <a:solidFill>
                  <a:schemeClr val="accent4">
                    <a:lumMod val="50000"/>
                  </a:schemeClr>
                </a:solidFill>
                <a:latin typeface="Bahnschrift SemiLight" panose="020B0502040204020203" pitchFamily="34" charset="0"/>
              </a:rPr>
              <a:t>. </a:t>
            </a:r>
            <a:r>
              <a:rPr lang="en-US" sz="2500" smtClean="0">
                <a:solidFill>
                  <a:schemeClr val="tx1">
                    <a:lumMod val="95000"/>
                  </a:schemeClr>
                </a:solidFill>
                <a:latin typeface="Bahnschrift SemiLight" panose="020B0502040204020203" pitchFamily="34" charset="0"/>
              </a:rPr>
              <a:t>Kemudian pengguna dapat menekan button </a:t>
            </a:r>
            <a:r>
              <a:rPr lang="en-US" sz="2500" smtClean="0">
                <a:solidFill>
                  <a:srgbClr val="00B0F0"/>
                </a:solidFill>
                <a:latin typeface="Bahnschrift SemiLight" panose="020B0502040204020203" pitchFamily="34" charset="0"/>
              </a:rPr>
              <a:t>Masuk</a:t>
            </a:r>
            <a:r>
              <a:rPr lang="en-US" sz="2500" smtClean="0">
                <a:solidFill>
                  <a:schemeClr val="accent4">
                    <a:lumMod val="50000"/>
                  </a:schemeClr>
                </a:solidFill>
                <a:latin typeface="Bahnschrift SemiLight" panose="020B0502040204020203" pitchFamily="34" charset="0"/>
              </a:rPr>
              <a:t> </a:t>
            </a:r>
            <a:r>
              <a:rPr lang="en-US" sz="2500" smtClean="0">
                <a:solidFill>
                  <a:schemeClr val="tx1">
                    <a:lumMod val="95000"/>
                  </a:schemeClr>
                </a:solidFill>
                <a:latin typeface="Bahnschrift SemiLight" panose="020B0502040204020203" pitchFamily="34" charset="0"/>
              </a:rPr>
              <a:t>untuk bisa masuk dan mengakses aplikasi</a:t>
            </a:r>
            <a:r>
              <a:rPr lang="en-US" sz="2500" smtClean="0">
                <a:solidFill>
                  <a:schemeClr val="accent4">
                    <a:lumMod val="50000"/>
                  </a:schemeClr>
                </a:solidFill>
                <a:latin typeface="Bahnschrift SemiLight" panose="020B0502040204020203" pitchFamily="34" charset="0"/>
              </a:rPr>
              <a:t>. </a:t>
            </a:r>
          </a:p>
        </p:txBody>
      </p:sp>
      <p:pic>
        <p:nvPicPr>
          <p:cNvPr id="4" name="Picture 3"/>
          <p:cNvPicPr>
            <a:picLocks noChangeAspect="1"/>
          </p:cNvPicPr>
          <p:nvPr/>
        </p:nvPicPr>
        <p:blipFill>
          <a:blip r:embed="rId2"/>
          <a:stretch>
            <a:fillRect/>
          </a:stretch>
        </p:blipFill>
        <p:spPr>
          <a:xfrm>
            <a:off x="212081" y="1694131"/>
            <a:ext cx="7648045" cy="4660290"/>
          </a:xfrm>
          <a:prstGeom prst="rect">
            <a:avLst/>
          </a:prstGeom>
        </p:spPr>
      </p:pic>
    </p:spTree>
    <p:extLst>
      <p:ext uri="{BB962C8B-B14F-4D97-AF65-F5344CB8AC3E}">
        <p14:creationId xmlns:p14="http://schemas.microsoft.com/office/powerpoint/2010/main" val="266667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2094641" y="124128"/>
            <a:ext cx="9047747" cy="116955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0" smtClean="0">
                <a:solidFill>
                  <a:schemeClr val="accent3">
                    <a:lumMod val="75000"/>
                  </a:schemeClr>
                </a:solidFill>
                <a:latin typeface="Bookman Old Style" panose="02050604050505020204" pitchFamily="18" charset="0"/>
              </a:rPr>
              <a:t>Fitur-Fitur Aplikasi</a:t>
            </a:r>
            <a:endParaRPr lang="en-US" sz="7000">
              <a:solidFill>
                <a:schemeClr val="accent3">
                  <a:lumMod val="75000"/>
                </a:schemeClr>
              </a:solidFill>
              <a:latin typeface="Bookman Old Style" panose="02050604050505020204" pitchFamily="18" charset="0"/>
            </a:endParaRPr>
          </a:p>
        </p:txBody>
      </p:sp>
      <p:sp>
        <p:nvSpPr>
          <p:cNvPr id="4" name="TextBox 4"/>
          <p:cNvSpPr txBox="1"/>
          <p:nvPr/>
        </p:nvSpPr>
        <p:spPr>
          <a:xfrm>
            <a:off x="6618514" y="1707607"/>
            <a:ext cx="5047973" cy="470898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000" smtClean="0">
                <a:latin typeface="Bahnschrift SemiLight" pitchFamily="34" charset="0"/>
              </a:rPr>
              <a:t>Halaman pertama ketika pengguna akan login. Pada halaman ini, terdapat fitur-fitur yang bisa di akses oleh pengguna sebelum login, yaitu:</a:t>
            </a:r>
          </a:p>
          <a:p>
            <a:pPr marL="514350" indent="-514350" algn="just">
              <a:buAutoNum type="arabicPeriod"/>
            </a:pPr>
            <a:r>
              <a:rPr lang="en-US" sz="2000" smtClean="0">
                <a:solidFill>
                  <a:srgbClr val="0070C0"/>
                </a:solidFill>
                <a:latin typeface="Bahnschrift SemiLight" pitchFamily="34" charset="0"/>
              </a:rPr>
              <a:t>Lupa kata sandi?</a:t>
            </a:r>
          </a:p>
          <a:p>
            <a:pPr algn="just"/>
            <a:r>
              <a:rPr lang="en-US" sz="2000" smtClean="0">
                <a:solidFill>
                  <a:schemeClr val="accent5"/>
                </a:solidFill>
                <a:latin typeface="Bahnschrift SemiLight" pitchFamily="34" charset="0"/>
              </a:rPr>
              <a:t>      Apabila pengguna lupa kata sandi,  maka pengguna dapat memulihkan kata sandinya dari fitur ini.</a:t>
            </a:r>
          </a:p>
          <a:p>
            <a:pPr marL="514350" indent="-514350" algn="just">
              <a:buAutoNum type="arabicPeriod" startAt="2"/>
            </a:pPr>
            <a:r>
              <a:rPr lang="en-US" sz="2000" smtClean="0">
                <a:solidFill>
                  <a:srgbClr val="0070C0"/>
                </a:solidFill>
                <a:latin typeface="Bahnschrift SemiLight" pitchFamily="34" charset="0"/>
              </a:rPr>
              <a:t>Daftar</a:t>
            </a:r>
          </a:p>
          <a:p>
            <a:pPr algn="just"/>
            <a:r>
              <a:rPr lang="en-US" sz="2000">
                <a:solidFill>
                  <a:schemeClr val="accent5"/>
                </a:solidFill>
                <a:latin typeface="Bahnschrift SemiLight" pitchFamily="34" charset="0"/>
              </a:rPr>
              <a:t>	</a:t>
            </a:r>
            <a:r>
              <a:rPr lang="en-US" sz="2000" smtClean="0">
                <a:solidFill>
                  <a:schemeClr val="accent5"/>
                </a:solidFill>
                <a:latin typeface="Bahnschrift SemiLight" pitchFamily="34" charset="0"/>
              </a:rPr>
              <a:t>Akses untuk membuat akun, bagi yang belum memiliki akun</a:t>
            </a:r>
          </a:p>
          <a:p>
            <a:pPr marL="514350" indent="-514350" algn="just">
              <a:buAutoNum type="arabicPeriod" startAt="3"/>
            </a:pPr>
            <a:r>
              <a:rPr lang="en-US" sz="2000" smtClean="0">
                <a:solidFill>
                  <a:srgbClr val="0070C0"/>
                </a:solidFill>
                <a:latin typeface="Bahnschrift SemiLight" pitchFamily="34" charset="0"/>
              </a:rPr>
              <a:t>Bukan bendahara?</a:t>
            </a:r>
          </a:p>
          <a:p>
            <a:pPr algn="just"/>
            <a:r>
              <a:rPr lang="en-US" sz="2000">
                <a:solidFill>
                  <a:schemeClr val="accent5"/>
                </a:solidFill>
                <a:latin typeface="Bahnschrift SemiLight" pitchFamily="34" charset="0"/>
              </a:rPr>
              <a:t>	</a:t>
            </a:r>
            <a:r>
              <a:rPr lang="en-US" sz="2000" smtClean="0">
                <a:solidFill>
                  <a:schemeClr val="accent5"/>
                </a:solidFill>
                <a:latin typeface="Bahnschrift SemiLight" pitchFamily="34" charset="0"/>
              </a:rPr>
              <a:t>Apabila role pengguna adalah anggota, maka pengguna dapat masuk melalui fitur ini.</a:t>
            </a:r>
            <a:endParaRPr lang="en-US" sz="2000">
              <a:solidFill>
                <a:schemeClr val="accent5"/>
              </a:solidFill>
              <a:latin typeface="Bahnschrift SemiLight" pitchFamily="34" charset="0"/>
            </a:endParaRPr>
          </a:p>
        </p:txBody>
      </p:sp>
      <p:pic>
        <p:nvPicPr>
          <p:cNvPr id="5" name="Picture 4"/>
          <p:cNvPicPr>
            <a:picLocks noChangeAspect="1"/>
          </p:cNvPicPr>
          <p:nvPr/>
        </p:nvPicPr>
        <p:blipFill>
          <a:blip r:embed="rId2"/>
          <a:stretch>
            <a:fillRect/>
          </a:stretch>
        </p:blipFill>
        <p:spPr>
          <a:xfrm>
            <a:off x="248195" y="2147141"/>
            <a:ext cx="6165198" cy="3522139"/>
          </a:xfrm>
          <a:prstGeom prst="rect">
            <a:avLst/>
          </a:prstGeom>
        </p:spPr>
      </p:pic>
    </p:spTree>
    <p:extLst>
      <p:ext uri="{BB962C8B-B14F-4D97-AF65-F5344CB8AC3E}">
        <p14:creationId xmlns:p14="http://schemas.microsoft.com/office/powerpoint/2010/main" val="33645409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3. Pengguna Sebagai Anggota</a:t>
              </a:r>
              <a:endParaRPr lang="en-US" sz="4000" b="1">
                <a:solidFill>
                  <a:srgbClr val="0070C0"/>
                </a:solidFill>
                <a:latin typeface="Bookman Old Style" pitchFamily="18" charset="0"/>
              </a:endParaRPr>
            </a:p>
          </p:txBody>
        </p:sp>
      </p:grpSp>
      <p:sp>
        <p:nvSpPr>
          <p:cNvPr id="8" name="TextBox 8"/>
          <p:cNvSpPr txBox="1"/>
          <p:nvPr/>
        </p:nvSpPr>
        <p:spPr>
          <a:xfrm>
            <a:off x="7835594" y="1712871"/>
            <a:ext cx="4245038" cy="470898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smtClean="0">
                <a:solidFill>
                  <a:schemeClr val="tx1">
                    <a:lumMod val="95000"/>
                  </a:schemeClr>
                </a:solidFill>
                <a:latin typeface="Bahnschrift SemiLight" panose="020B0502040204020203" pitchFamily="34" charset="0"/>
              </a:rPr>
              <a:t>Setelah berhasil masuk, maka akan tampil halaman seperti pada gambar disamping. Pada kasus ini pengguna sebagai angota belum terdaftar pada Organisasi mana pun, sehingga halamannya utamanya tidak menampilkan informasi apa pun. Untuk fitur yang lain, sama seperti yang telah dijelaskan pada bagian sebelumnya. Namun untuk halaman dasbord pengguna sebagai anggota hanya akan berisi menu utama dengan Organisasi yang diikuti saja.</a:t>
            </a:r>
          </a:p>
        </p:txBody>
      </p:sp>
      <p:pic>
        <p:nvPicPr>
          <p:cNvPr id="4" name="Picture 3"/>
          <p:cNvPicPr>
            <a:picLocks noChangeAspect="1"/>
          </p:cNvPicPr>
          <p:nvPr/>
        </p:nvPicPr>
        <p:blipFill>
          <a:blip r:embed="rId2"/>
          <a:stretch>
            <a:fillRect/>
          </a:stretch>
        </p:blipFill>
        <p:spPr>
          <a:xfrm>
            <a:off x="206030" y="1856122"/>
            <a:ext cx="7629564" cy="4422481"/>
          </a:xfrm>
          <a:prstGeom prst="rect">
            <a:avLst/>
          </a:prstGeom>
        </p:spPr>
      </p:pic>
    </p:spTree>
    <p:extLst>
      <p:ext uri="{BB962C8B-B14F-4D97-AF65-F5344CB8AC3E}">
        <p14:creationId xmlns:p14="http://schemas.microsoft.com/office/powerpoint/2010/main" val="3346773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508964" y="434556"/>
            <a:ext cx="6685467" cy="116955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0" smtClean="0">
                <a:solidFill>
                  <a:schemeClr val="accent3">
                    <a:lumMod val="75000"/>
                  </a:schemeClr>
                </a:solidFill>
                <a:latin typeface="Bookman Old Style" panose="02050604050505020204" pitchFamily="18" charset="0"/>
              </a:rPr>
              <a:t>Kas Tracking</a:t>
            </a:r>
            <a:endParaRPr lang="en-US" sz="7000">
              <a:solidFill>
                <a:schemeClr val="accent3">
                  <a:lumMod val="75000"/>
                </a:schemeClr>
              </a:solidFill>
              <a:latin typeface="Bookman Old Style" panose="02050604050505020204" pitchFamily="18" charset="0"/>
            </a:endParaRPr>
          </a:p>
        </p:txBody>
      </p:sp>
      <p:sp>
        <p:nvSpPr>
          <p:cNvPr id="4" name="TextBox 5"/>
          <p:cNvSpPr txBox="1"/>
          <p:nvPr/>
        </p:nvSpPr>
        <p:spPr>
          <a:xfrm>
            <a:off x="8996906" y="1674447"/>
            <a:ext cx="3013385" cy="449353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smtClean="0">
                <a:solidFill>
                  <a:srgbClr val="00B050"/>
                </a:solidFill>
                <a:latin typeface="Bookman Old Style" pitchFamily="18" charset="0"/>
              </a:rPr>
              <a:t>Kas Tracking adalah aplikasi website yang penggunanya harus terhubung dengan internet agar bisa mengakses aplikasi.</a:t>
            </a:r>
          </a:p>
          <a:p>
            <a:r>
              <a:rPr lang="en-US" sz="2200" smtClean="0">
                <a:solidFill>
                  <a:srgbClr val="00B050"/>
                </a:solidFill>
                <a:latin typeface="Bookman Old Style" pitchFamily="18" charset="0"/>
              </a:rPr>
              <a:t>Apabila tidak terhubung dengan internet, maka pengguna tidak dapat mengakses aplikasi.</a:t>
            </a:r>
            <a:endParaRPr lang="en-US" sz="2200">
              <a:solidFill>
                <a:srgbClr val="00B050"/>
              </a:solidFill>
              <a:latin typeface="Bookman Old Style" pitchFamily="18" charset="0"/>
            </a:endParaRPr>
          </a:p>
        </p:txBody>
      </p:sp>
      <p:pic>
        <p:nvPicPr>
          <p:cNvPr id="6" name="Picture 5"/>
          <p:cNvPicPr>
            <a:picLocks noChangeAspect="1"/>
          </p:cNvPicPr>
          <p:nvPr/>
        </p:nvPicPr>
        <p:blipFill>
          <a:blip r:embed="rId2"/>
          <a:stretch>
            <a:fillRect/>
          </a:stretch>
        </p:blipFill>
        <p:spPr>
          <a:xfrm>
            <a:off x="286483" y="1727202"/>
            <a:ext cx="8587334" cy="4353658"/>
          </a:xfrm>
          <a:prstGeom prst="rect">
            <a:avLst/>
          </a:prstGeom>
        </p:spPr>
      </p:pic>
    </p:spTree>
    <p:extLst>
      <p:ext uri="{BB962C8B-B14F-4D97-AF65-F5344CB8AC3E}">
        <p14:creationId xmlns:p14="http://schemas.microsoft.com/office/powerpoint/2010/main" val="14469452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508964" y="434556"/>
            <a:ext cx="6685467" cy="116955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0" smtClean="0">
                <a:solidFill>
                  <a:schemeClr val="accent3">
                    <a:lumMod val="75000"/>
                  </a:schemeClr>
                </a:solidFill>
                <a:latin typeface="Bookman Old Style" panose="02050604050505020204" pitchFamily="18" charset="0"/>
              </a:rPr>
              <a:t>Kas Tracking</a:t>
            </a:r>
            <a:endParaRPr lang="en-US" sz="7000">
              <a:solidFill>
                <a:schemeClr val="accent3">
                  <a:lumMod val="75000"/>
                </a:schemeClr>
              </a:solidFill>
              <a:latin typeface="Bookman Old Style" panose="02050604050505020204" pitchFamily="18" charset="0"/>
            </a:endParaRPr>
          </a:p>
        </p:txBody>
      </p:sp>
      <p:sp>
        <p:nvSpPr>
          <p:cNvPr id="4" name="TextBox 5"/>
          <p:cNvSpPr txBox="1"/>
          <p:nvPr/>
        </p:nvSpPr>
        <p:spPr>
          <a:xfrm>
            <a:off x="1996214" y="2061586"/>
            <a:ext cx="5386751" cy="280076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200" smtClean="0">
                <a:solidFill>
                  <a:schemeClr val="tx1">
                    <a:lumMod val="95000"/>
                  </a:schemeClr>
                </a:solidFill>
                <a:latin typeface="Bookman Old Style" pitchFamily="18" charset="0"/>
              </a:rPr>
              <a:t>Aplikasi Kas Tracking masih memiliki banyak kekurangan. Masih terdapat fitur-fitur yang kurang sesuai dengan perancanga aplikasi yang kami buat. Namun, kelompok kami berharap, aplikasi ini bisa dikembangkan lagi agar bisa mencapai tujuan awal dari pembuatan aplikasi website.</a:t>
            </a:r>
            <a:endParaRPr lang="en-US" sz="2200">
              <a:solidFill>
                <a:schemeClr val="tx1">
                  <a:lumMod val="95000"/>
                </a:schemeClr>
              </a:solidFill>
              <a:latin typeface="Bookman Old Style"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1594" y="2061586"/>
            <a:ext cx="3249202" cy="3265448"/>
          </a:xfrm>
          <a:prstGeom prst="rect">
            <a:avLst/>
          </a:prstGeom>
        </p:spPr>
      </p:pic>
    </p:spTree>
    <p:extLst>
      <p:ext uri="{BB962C8B-B14F-4D97-AF65-F5344CB8AC3E}">
        <p14:creationId xmlns:p14="http://schemas.microsoft.com/office/powerpoint/2010/main" val="25551760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9525000" cy="6858000"/>
          </a:xfrm>
          <a:prstGeom prst="rect">
            <a:avLst/>
          </a:prstGeom>
        </p:spPr>
      </p:pic>
      <p:sp>
        <p:nvSpPr>
          <p:cNvPr id="3" name="TextBox 3"/>
          <p:cNvSpPr txBox="1"/>
          <p:nvPr/>
        </p:nvSpPr>
        <p:spPr>
          <a:xfrm>
            <a:off x="2667000" y="2669756"/>
            <a:ext cx="9524999" cy="286232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0" b="1" smtClean="0">
                <a:solidFill>
                  <a:srgbClr val="92D050"/>
                </a:solidFill>
                <a:latin typeface="Bookman Old Style" panose="02050604050505020204" pitchFamily="18" charset="0"/>
              </a:rPr>
              <a:t>Terima Kasih</a:t>
            </a:r>
            <a:endParaRPr lang="en-US" sz="9000" b="1" smtClean="0">
              <a:solidFill>
                <a:schemeClr val="accent6"/>
              </a:solidFill>
              <a:latin typeface="Bookman Old Style" panose="02050604050505020204" pitchFamily="18" charset="0"/>
            </a:endParaRPr>
          </a:p>
          <a:p>
            <a:pPr algn="ctr"/>
            <a:r>
              <a:rPr lang="en-US" sz="9000" b="1" smtClean="0">
                <a:solidFill>
                  <a:schemeClr val="accent6"/>
                </a:solidFill>
                <a:latin typeface="Bookman Old Style" panose="02050604050505020204" pitchFamily="18" charset="0"/>
                <a:sym typeface="Wingdings" panose="05000000000000000000" pitchFamily="2" charset="2"/>
              </a:rPr>
              <a:t></a:t>
            </a:r>
            <a:endParaRPr lang="en-US" sz="9000" b="1">
              <a:solidFill>
                <a:schemeClr val="accent6"/>
              </a:solidFill>
              <a:latin typeface="Bookman Old Style" panose="02050604050505020204" pitchFamily="18" charset="0"/>
            </a:endParaRPr>
          </a:p>
        </p:txBody>
      </p:sp>
    </p:spTree>
    <p:extLst>
      <p:ext uri="{BB962C8B-B14F-4D97-AF65-F5344CB8AC3E}">
        <p14:creationId xmlns:p14="http://schemas.microsoft.com/office/powerpoint/2010/main" val="265964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2094641" y="71381"/>
            <a:ext cx="9047747" cy="116955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0" smtClean="0">
                <a:solidFill>
                  <a:schemeClr val="accent3">
                    <a:lumMod val="75000"/>
                  </a:schemeClr>
                </a:solidFill>
                <a:latin typeface="Bookman Old Style" panose="02050604050505020204" pitchFamily="18" charset="0"/>
              </a:rPr>
              <a:t>Fitur Lupa Sandi</a:t>
            </a:r>
            <a:endParaRPr lang="en-US" sz="7000">
              <a:solidFill>
                <a:schemeClr val="accent3">
                  <a:lumMod val="75000"/>
                </a:schemeClr>
              </a:solidFill>
              <a:latin typeface="Bookman Old Style" panose="02050604050505020204" pitchFamily="18" charset="0"/>
            </a:endParaRPr>
          </a:p>
        </p:txBody>
      </p:sp>
      <p:pic>
        <p:nvPicPr>
          <p:cNvPr id="3" name="Picture 2"/>
          <p:cNvPicPr>
            <a:picLocks noChangeAspect="1"/>
          </p:cNvPicPr>
          <p:nvPr/>
        </p:nvPicPr>
        <p:blipFill>
          <a:blip r:embed="rId2"/>
          <a:stretch>
            <a:fillRect/>
          </a:stretch>
        </p:blipFill>
        <p:spPr>
          <a:xfrm>
            <a:off x="404446" y="1346434"/>
            <a:ext cx="6609616" cy="3798343"/>
          </a:xfrm>
          <a:prstGeom prst="rect">
            <a:avLst/>
          </a:prstGeom>
        </p:spPr>
      </p:pic>
      <p:sp>
        <p:nvSpPr>
          <p:cNvPr id="6" name="TextBox 6"/>
          <p:cNvSpPr txBox="1"/>
          <p:nvPr/>
        </p:nvSpPr>
        <p:spPr>
          <a:xfrm>
            <a:off x="7233975" y="1487114"/>
            <a:ext cx="4523874" cy="34778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200" smtClean="0">
                <a:latin typeface="Bahnschrift SemiLight" pitchFamily="34" charset="0"/>
              </a:rPr>
              <a:t>Halaman ketika pengguna mengklik link untuk mereset ulang kata sandi:</a:t>
            </a:r>
          </a:p>
          <a:p>
            <a:pPr algn="just"/>
            <a:r>
              <a:rPr lang="en-US" sz="2200" smtClean="0">
                <a:solidFill>
                  <a:schemeClr val="accent4">
                    <a:lumMod val="60000"/>
                    <a:lumOff val="40000"/>
                  </a:schemeClr>
                </a:solidFill>
                <a:latin typeface="Bahnschrift SemiLight" pitchFamily="34" charset="0"/>
              </a:rPr>
              <a:t>Ketika pengguna lupa dengan kata sandi, maka pengguna dapat mereset ulang kata sandinya dengan mengakses link untuk lupa kata sandi. Dan pengguna akan beralih pada halaman seperti gambar disamping. </a:t>
            </a:r>
          </a:p>
        </p:txBody>
      </p:sp>
      <p:sp>
        <p:nvSpPr>
          <p:cNvPr id="7" name="TextBox 6"/>
          <p:cNvSpPr txBox="1"/>
          <p:nvPr/>
        </p:nvSpPr>
        <p:spPr>
          <a:xfrm>
            <a:off x="1752203" y="5144777"/>
            <a:ext cx="10005646" cy="1446550"/>
          </a:xfrm>
          <a:prstGeom prst="rect">
            <a:avLst/>
          </a:prstGeom>
          <a:noFill/>
        </p:spPr>
        <p:txBody>
          <a:bodyPr wrap="square" rtlCol="0">
            <a:spAutoFit/>
          </a:bodyPr>
          <a:lstStyle/>
          <a:p>
            <a:pPr algn="just"/>
            <a:r>
              <a:rPr lang="en-US" sz="2200">
                <a:solidFill>
                  <a:schemeClr val="accent4">
                    <a:lumMod val="60000"/>
                    <a:lumOff val="40000"/>
                  </a:schemeClr>
                </a:solidFill>
                <a:latin typeface="Bahnschrift SemiLight" pitchFamily="34" charset="0"/>
              </a:rPr>
              <a:t>Pengguna diminta untuk memasukkan Alamat Email dan meminta pengiriman link reset dengan mengklik button </a:t>
            </a:r>
            <a:r>
              <a:rPr lang="en-US" sz="2200">
                <a:solidFill>
                  <a:srgbClr val="00B0F0"/>
                </a:solidFill>
                <a:latin typeface="Bahnschrift SemiLight" pitchFamily="34" charset="0"/>
              </a:rPr>
              <a:t>Kirim Link Reset</a:t>
            </a:r>
            <a:r>
              <a:rPr lang="en-US" sz="2200" smtClean="0">
                <a:solidFill>
                  <a:schemeClr val="accent5"/>
                </a:solidFill>
                <a:latin typeface="Bahnschrift SemiLight" pitchFamily="34" charset="0"/>
              </a:rPr>
              <a:t>.</a:t>
            </a:r>
            <a:endParaRPr lang="en-US" sz="2200" smtClean="0">
              <a:solidFill>
                <a:schemeClr val="accent4">
                  <a:lumMod val="60000"/>
                  <a:lumOff val="40000"/>
                </a:schemeClr>
              </a:solidFill>
              <a:latin typeface="Bahnschrift SemiLight" pitchFamily="34" charset="0"/>
            </a:endParaRPr>
          </a:p>
          <a:p>
            <a:pPr algn="just"/>
            <a:r>
              <a:rPr lang="en-US" sz="2200" smtClean="0">
                <a:solidFill>
                  <a:schemeClr val="accent4">
                    <a:lumMod val="60000"/>
                    <a:lumOff val="40000"/>
                  </a:schemeClr>
                </a:solidFill>
                <a:latin typeface="Bahnschrift SemiLight" pitchFamily="34" charset="0"/>
              </a:rPr>
              <a:t>Setelah </a:t>
            </a:r>
            <a:r>
              <a:rPr lang="en-US" sz="2200">
                <a:solidFill>
                  <a:schemeClr val="accent4">
                    <a:lumMod val="60000"/>
                    <a:lumOff val="40000"/>
                  </a:schemeClr>
                </a:solidFill>
                <a:latin typeface="Bahnschrift SemiLight" pitchFamily="34" charset="0"/>
              </a:rPr>
              <a:t>itu, pengguna akan menerima notifikasi email dengan link untuk mereset kata sandi yang baru</a:t>
            </a:r>
            <a:r>
              <a:rPr lang="en-US" sz="2200" smtClean="0">
                <a:solidFill>
                  <a:schemeClr val="accent5"/>
                </a:solidFill>
                <a:latin typeface="Bahnschrift SemiLight" pitchFamily="34" charset="0"/>
              </a:rPr>
              <a:t>.</a:t>
            </a:r>
            <a:endParaRPr lang="en-US" sz="2200">
              <a:solidFill>
                <a:schemeClr val="accent5"/>
              </a:solidFill>
              <a:latin typeface="Bahnschrift SemiLight" pitchFamily="34" charset="0"/>
            </a:endParaRPr>
          </a:p>
        </p:txBody>
      </p:sp>
    </p:spTree>
    <p:extLst>
      <p:ext uri="{BB962C8B-B14F-4D97-AF65-F5344CB8AC3E}">
        <p14:creationId xmlns:p14="http://schemas.microsoft.com/office/powerpoint/2010/main" val="1016507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2096731" y="108348"/>
            <a:ext cx="9047747" cy="116955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0" smtClean="0">
                <a:solidFill>
                  <a:schemeClr val="accent3">
                    <a:lumMod val="75000"/>
                  </a:schemeClr>
                </a:solidFill>
                <a:latin typeface="Bookman Old Style" panose="02050604050505020204" pitchFamily="18" charset="0"/>
              </a:rPr>
              <a:t>Fitur Daftar</a:t>
            </a:r>
            <a:endParaRPr lang="en-US" sz="7000">
              <a:solidFill>
                <a:schemeClr val="accent3">
                  <a:lumMod val="75000"/>
                </a:schemeClr>
              </a:solidFill>
              <a:latin typeface="Bookman Old Style" panose="02050604050505020204" pitchFamily="18" charset="0"/>
            </a:endParaRPr>
          </a:p>
        </p:txBody>
      </p:sp>
      <p:sp>
        <p:nvSpPr>
          <p:cNvPr id="8" name="TextBox 6"/>
          <p:cNvSpPr txBox="1"/>
          <p:nvPr/>
        </p:nvSpPr>
        <p:spPr>
          <a:xfrm>
            <a:off x="7807371" y="1014834"/>
            <a:ext cx="4273261" cy="563231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000" smtClean="0">
                <a:latin typeface="Bahnschrift SemiLight" pitchFamily="34" charset="0"/>
              </a:rPr>
              <a:t>Halaman ketika akan mendaftar sebuah akun:</a:t>
            </a:r>
          </a:p>
          <a:p>
            <a:pPr algn="just"/>
            <a:r>
              <a:rPr lang="en-US" sz="2000" smtClean="0">
                <a:solidFill>
                  <a:schemeClr val="accent5"/>
                </a:solidFill>
                <a:latin typeface="Bahnschrift SemiLight" pitchFamily="34" charset="0"/>
              </a:rPr>
              <a:t>Pengguna diminta untuk mengisi: </a:t>
            </a:r>
          </a:p>
          <a:p>
            <a:pPr marL="457200" indent="-457200" algn="just">
              <a:buFontTx/>
              <a:buChar char="-"/>
            </a:pPr>
            <a:r>
              <a:rPr lang="en-US" sz="2000" smtClean="0">
                <a:solidFill>
                  <a:schemeClr val="accent5"/>
                </a:solidFill>
                <a:latin typeface="Bahnschrift SemiLight" pitchFamily="34" charset="0"/>
              </a:rPr>
              <a:t>Nama Lengkap </a:t>
            </a:r>
          </a:p>
          <a:p>
            <a:pPr marL="457200" indent="-457200" algn="just">
              <a:buFontTx/>
              <a:buChar char="-"/>
            </a:pPr>
            <a:r>
              <a:rPr lang="en-US" sz="2000" smtClean="0">
                <a:solidFill>
                  <a:schemeClr val="accent5"/>
                </a:solidFill>
                <a:latin typeface="Bahnschrift SemiLight" pitchFamily="34" charset="0"/>
              </a:rPr>
              <a:t>Tanggal Lahir </a:t>
            </a:r>
          </a:p>
          <a:p>
            <a:pPr marL="457200" indent="-457200" algn="just">
              <a:buFontTx/>
              <a:buChar char="-"/>
            </a:pPr>
            <a:r>
              <a:rPr lang="en-US" sz="2000" smtClean="0">
                <a:solidFill>
                  <a:schemeClr val="accent5"/>
                </a:solidFill>
                <a:latin typeface="Bahnschrift SemiLight" pitchFamily="34" charset="0"/>
              </a:rPr>
              <a:t>Jenis Kelamin </a:t>
            </a:r>
          </a:p>
          <a:p>
            <a:pPr marL="457200" indent="-457200" algn="just">
              <a:buFontTx/>
              <a:buChar char="-"/>
            </a:pPr>
            <a:r>
              <a:rPr lang="en-US" sz="2000" smtClean="0">
                <a:solidFill>
                  <a:schemeClr val="accent5"/>
                </a:solidFill>
                <a:latin typeface="Bahnschrift SemiLight" pitchFamily="34" charset="0"/>
              </a:rPr>
              <a:t>Provinsi Tempat Tinggal </a:t>
            </a:r>
          </a:p>
          <a:p>
            <a:pPr marL="457200" indent="-457200" algn="just">
              <a:buFontTx/>
              <a:buChar char="-"/>
            </a:pPr>
            <a:r>
              <a:rPr lang="en-US" sz="2000" smtClean="0">
                <a:solidFill>
                  <a:schemeClr val="accent5"/>
                </a:solidFill>
                <a:latin typeface="Bahnschrift SemiLight" pitchFamily="34" charset="0"/>
              </a:rPr>
              <a:t>WhatsApp </a:t>
            </a:r>
          </a:p>
          <a:p>
            <a:pPr marL="457200" indent="-457200" algn="just">
              <a:buFontTx/>
              <a:buChar char="-"/>
            </a:pPr>
            <a:r>
              <a:rPr lang="en-US" sz="2000" smtClean="0">
                <a:solidFill>
                  <a:schemeClr val="accent5"/>
                </a:solidFill>
                <a:latin typeface="Bahnschrift SemiLight" pitchFamily="34" charset="0"/>
              </a:rPr>
              <a:t>Alamat Email </a:t>
            </a:r>
          </a:p>
          <a:p>
            <a:pPr marL="457200" indent="-457200" algn="just">
              <a:buFontTx/>
              <a:buChar char="-"/>
            </a:pPr>
            <a:r>
              <a:rPr lang="en-US" sz="2000" smtClean="0">
                <a:solidFill>
                  <a:schemeClr val="accent5"/>
                </a:solidFill>
                <a:latin typeface="Bahnschrift SemiLight" pitchFamily="34" charset="0"/>
              </a:rPr>
              <a:t>Kata Sandi</a:t>
            </a:r>
          </a:p>
          <a:p>
            <a:pPr marL="457200" indent="-457200" algn="just">
              <a:buFontTx/>
              <a:buChar char="-"/>
            </a:pPr>
            <a:r>
              <a:rPr lang="en-US" sz="2000" smtClean="0">
                <a:solidFill>
                  <a:schemeClr val="accent5"/>
                </a:solidFill>
                <a:latin typeface="Bahnschrift SemiLight" pitchFamily="34" charset="0"/>
              </a:rPr>
              <a:t>Ulangi Kata Sandi</a:t>
            </a:r>
          </a:p>
          <a:p>
            <a:pPr algn="just"/>
            <a:r>
              <a:rPr lang="en-US" sz="2000" smtClean="0">
                <a:solidFill>
                  <a:schemeClr val="accent5"/>
                </a:solidFill>
                <a:latin typeface="Bahnschrift SemiLight" pitchFamily="34" charset="0"/>
              </a:rPr>
              <a:t>kemudian mendaftarkan akunnya dengan mengklik button </a:t>
            </a:r>
            <a:r>
              <a:rPr lang="en-US" sz="2000" smtClean="0">
                <a:solidFill>
                  <a:srgbClr val="00B0F0"/>
                </a:solidFill>
                <a:latin typeface="Bahnschrift SemiLight" pitchFamily="34" charset="0"/>
              </a:rPr>
              <a:t>Daftar Akun</a:t>
            </a:r>
            <a:r>
              <a:rPr lang="en-US" sz="2000" smtClean="0">
                <a:solidFill>
                  <a:schemeClr val="accent5"/>
                </a:solidFill>
                <a:latin typeface="Bahnschrift SemiLight" pitchFamily="34" charset="0"/>
              </a:rPr>
              <a:t>.</a:t>
            </a:r>
          </a:p>
          <a:p>
            <a:pPr algn="just"/>
            <a:r>
              <a:rPr lang="en-US" sz="2000" smtClean="0">
                <a:solidFill>
                  <a:schemeClr val="accent5"/>
                </a:solidFill>
                <a:latin typeface="Bahnschrift SemiLight" pitchFamily="34" charset="0"/>
              </a:rPr>
              <a:t>Apabila pengguna telah mendaftar, maka pengguna akan menerima email verifikasi akun pada alamat email yang didaftar.</a:t>
            </a:r>
            <a:endParaRPr lang="en-US" sz="2000">
              <a:solidFill>
                <a:schemeClr val="accent5"/>
              </a:solidFill>
              <a:latin typeface="Bahnschrift SemiLight" pitchFamily="34" charset="0"/>
            </a:endParaRPr>
          </a:p>
        </p:txBody>
      </p:sp>
      <p:pic>
        <p:nvPicPr>
          <p:cNvPr id="4" name="Picture 3"/>
          <p:cNvPicPr>
            <a:picLocks noChangeAspect="1"/>
          </p:cNvPicPr>
          <p:nvPr/>
        </p:nvPicPr>
        <p:blipFill>
          <a:blip r:embed="rId2"/>
          <a:stretch>
            <a:fillRect/>
          </a:stretch>
        </p:blipFill>
        <p:spPr>
          <a:xfrm>
            <a:off x="227134" y="1559967"/>
            <a:ext cx="7545067" cy="4415743"/>
          </a:xfrm>
          <a:prstGeom prst="rect">
            <a:avLst/>
          </a:prstGeom>
        </p:spPr>
      </p:pic>
    </p:spTree>
    <p:extLst>
      <p:ext uri="{BB962C8B-B14F-4D97-AF65-F5344CB8AC3E}">
        <p14:creationId xmlns:p14="http://schemas.microsoft.com/office/powerpoint/2010/main" val="324059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9535" y="1371600"/>
            <a:ext cx="7952874" cy="12833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 name="Title 1"/>
          <p:cNvSpPr>
            <a:spLocks noGrp="1"/>
          </p:cNvSpPr>
          <p:nvPr/>
        </p:nvSpPr>
        <p:spPr>
          <a:xfrm>
            <a:off x="2187234" y="931985"/>
            <a:ext cx="8695175" cy="1371600"/>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28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smtClean="0">
                <a:solidFill>
                  <a:srgbClr val="7030A0"/>
                </a:solidFill>
                <a:latin typeface="Bookman Old Style" pitchFamily="18" charset="0"/>
              </a:rPr>
              <a:t>1. Pengguna Sebagai Admin</a:t>
            </a:r>
            <a:endParaRPr lang="en-US" sz="3500">
              <a:solidFill>
                <a:srgbClr val="7030A0"/>
              </a:solidFill>
              <a:latin typeface="Bookman Old Style" pitchFamily="18" charset="0"/>
            </a:endParaRPr>
          </a:p>
        </p:txBody>
      </p:sp>
      <p:sp>
        <p:nvSpPr>
          <p:cNvPr id="4" name="Title 1"/>
          <p:cNvSpPr txBox="1">
            <a:spLocks/>
          </p:cNvSpPr>
          <p:nvPr/>
        </p:nvSpPr>
        <p:spPr>
          <a:xfrm>
            <a:off x="2929535" y="2743200"/>
            <a:ext cx="8494294" cy="1371600"/>
          </a:xfrm>
          <a:prstGeom prst="rect">
            <a:avLst/>
          </a:prstGeom>
          <a:effectLst/>
        </p:spPr>
        <p:txBody>
          <a:bodyPr vert="horz" lIns="91440" tIns="45720" rIns="91440" bIns="45720" rtlCol="0" anchor="b">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500">
                <a:solidFill>
                  <a:srgbClr val="00B050"/>
                </a:solidFill>
                <a:latin typeface="Bookman Old Style" pitchFamily="18" charset="0"/>
              </a:rPr>
              <a:t>2</a:t>
            </a:r>
            <a:r>
              <a:rPr lang="en-US" sz="3500" smtClean="0">
                <a:solidFill>
                  <a:srgbClr val="00B050"/>
                </a:solidFill>
                <a:latin typeface="Bookman Old Style" pitchFamily="18" charset="0"/>
              </a:rPr>
              <a:t>. Pengguna Sebagai Bendahara</a:t>
            </a:r>
            <a:endParaRPr lang="en-US" sz="3500">
              <a:solidFill>
                <a:srgbClr val="00B050"/>
              </a:solidFill>
              <a:latin typeface="Bookman Old Style" pitchFamily="18" charset="0"/>
            </a:endParaRPr>
          </a:p>
        </p:txBody>
      </p:sp>
      <p:sp>
        <p:nvSpPr>
          <p:cNvPr id="5" name="Title 1"/>
          <p:cNvSpPr txBox="1">
            <a:spLocks/>
          </p:cNvSpPr>
          <p:nvPr/>
        </p:nvSpPr>
        <p:spPr>
          <a:xfrm>
            <a:off x="2929535" y="4203034"/>
            <a:ext cx="8494294" cy="1371600"/>
          </a:xfrm>
          <a:prstGeom prst="rect">
            <a:avLst/>
          </a:prstGeom>
          <a:effectLst/>
        </p:spPr>
        <p:txBody>
          <a:bodyPr vert="horz" lIns="91440" tIns="45720" rIns="91440" bIns="45720" rtlCol="0" anchor="b">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500">
                <a:solidFill>
                  <a:srgbClr val="00B050"/>
                </a:solidFill>
                <a:latin typeface="Bookman Old Style" pitchFamily="18" charset="0"/>
              </a:rPr>
              <a:t>3</a:t>
            </a:r>
            <a:r>
              <a:rPr lang="en-US" sz="3500" smtClean="0">
                <a:solidFill>
                  <a:srgbClr val="00B050"/>
                </a:solidFill>
                <a:latin typeface="Bookman Old Style" pitchFamily="18" charset="0"/>
              </a:rPr>
              <a:t>. Pengguna Sebagai Anggota</a:t>
            </a:r>
            <a:endParaRPr lang="en-US" sz="3500">
              <a:solidFill>
                <a:srgbClr val="00B050"/>
              </a:solidFill>
              <a:latin typeface="Bookman Old Style" pitchFamily="18" charset="0"/>
            </a:endParaRPr>
          </a:p>
        </p:txBody>
      </p:sp>
    </p:spTree>
    <p:extLst>
      <p:ext uri="{BB962C8B-B14F-4D97-AF65-F5344CB8AC3E}">
        <p14:creationId xmlns:p14="http://schemas.microsoft.com/office/powerpoint/2010/main" val="303916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65758" y="167516"/>
            <a:ext cx="10154653" cy="1204084"/>
            <a:chOff x="1405536" y="132347"/>
            <a:chExt cx="10154653" cy="1106905"/>
          </a:xfrm>
        </p:grpSpPr>
        <p:sp>
          <p:nvSpPr>
            <p:cNvPr id="5" name="Rectangle 4"/>
            <p:cNvSpPr/>
            <p:nvPr/>
          </p:nvSpPr>
          <p:spPr>
            <a:xfrm>
              <a:off x="1405536" y="132347"/>
              <a:ext cx="10154653" cy="1106905"/>
            </a:xfrm>
            <a:prstGeom prst="rect">
              <a:avLst/>
            </a:prstGeom>
            <a:solidFill>
              <a:srgbClr val="87D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1636910" y="331856"/>
              <a:ext cx="9817769" cy="6507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smtClean="0">
                  <a:solidFill>
                    <a:srgbClr val="0070C0"/>
                  </a:solidFill>
                  <a:latin typeface="Bookman Old Style" pitchFamily="18" charset="0"/>
                </a:rPr>
                <a:t>1. Pengguna Sebagai Admin</a:t>
              </a:r>
              <a:endParaRPr lang="en-US" sz="4000" b="1">
                <a:solidFill>
                  <a:srgbClr val="0070C0"/>
                </a:solidFill>
                <a:latin typeface="Bookman Old Style" pitchFamily="18" charset="0"/>
              </a:endParaRPr>
            </a:p>
          </p:txBody>
        </p:sp>
      </p:grpSp>
      <p:pic>
        <p:nvPicPr>
          <p:cNvPr id="7" name="Picture 6"/>
          <p:cNvPicPr>
            <a:picLocks noChangeAspect="1"/>
          </p:cNvPicPr>
          <p:nvPr/>
        </p:nvPicPr>
        <p:blipFill>
          <a:blip r:embed="rId2"/>
          <a:stretch>
            <a:fillRect/>
          </a:stretch>
        </p:blipFill>
        <p:spPr>
          <a:xfrm>
            <a:off x="155697" y="1869984"/>
            <a:ext cx="7651674" cy="4262972"/>
          </a:xfrm>
          <a:prstGeom prst="rect">
            <a:avLst/>
          </a:prstGeom>
        </p:spPr>
      </p:pic>
      <p:sp>
        <p:nvSpPr>
          <p:cNvPr id="9" name="TextBox 8"/>
          <p:cNvSpPr txBox="1"/>
          <p:nvPr/>
        </p:nvSpPr>
        <p:spPr>
          <a:xfrm>
            <a:off x="7842541" y="2031700"/>
            <a:ext cx="4255675" cy="355481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500" smtClean="0">
                <a:solidFill>
                  <a:schemeClr val="tx1">
                    <a:lumMod val="95000"/>
                  </a:schemeClr>
                </a:solidFill>
                <a:latin typeface="Bahnschrift SemiLight" panose="020B0502040204020203" pitchFamily="34" charset="0"/>
              </a:rPr>
              <a:t>Halaman pertama ketika akan </a:t>
            </a:r>
            <a:r>
              <a:rPr lang="en-US" sz="2500" smtClean="0">
                <a:solidFill>
                  <a:schemeClr val="tx1">
                    <a:lumMod val="95000"/>
                  </a:schemeClr>
                </a:solidFill>
                <a:latin typeface="Bahnschrift SemiLight" panose="020B0502040204020203" pitchFamily="34" charset="0"/>
              </a:rPr>
              <a:t>login.</a:t>
            </a:r>
            <a:endParaRPr lang="en-US" sz="2500" smtClean="0">
              <a:solidFill>
                <a:schemeClr val="tx1">
                  <a:lumMod val="95000"/>
                </a:schemeClr>
              </a:solidFill>
              <a:latin typeface="Bahnschrift SemiLight" panose="020B0502040204020203" pitchFamily="34" charset="0"/>
            </a:endParaRPr>
          </a:p>
          <a:p>
            <a:r>
              <a:rPr lang="en-US" sz="2500" smtClean="0">
                <a:solidFill>
                  <a:schemeClr val="tx1">
                    <a:lumMod val="95000"/>
                  </a:schemeClr>
                </a:solidFill>
                <a:latin typeface="Bahnschrift SemiLight" panose="020B0502040204020203" pitchFamily="34" charset="0"/>
              </a:rPr>
              <a:t>Pada halaman ini, pengguna </a:t>
            </a:r>
            <a:r>
              <a:rPr lang="en-US" sz="2500" smtClean="0">
                <a:solidFill>
                  <a:schemeClr val="tx1">
                    <a:lumMod val="95000"/>
                  </a:schemeClr>
                </a:solidFill>
                <a:latin typeface="Bahnschrift SemiLight" panose="020B0502040204020203" pitchFamily="34" charset="0"/>
              </a:rPr>
              <a:t>diminta </a:t>
            </a:r>
            <a:r>
              <a:rPr lang="en-US" sz="2500" smtClean="0">
                <a:solidFill>
                  <a:schemeClr val="tx1">
                    <a:lumMod val="95000"/>
                  </a:schemeClr>
                </a:solidFill>
                <a:latin typeface="Bahnschrift SemiLight" panose="020B0502040204020203" pitchFamily="34" charset="0"/>
              </a:rPr>
              <a:t>untuk memasukkan alamat </a:t>
            </a:r>
            <a:r>
              <a:rPr lang="en-US" sz="2500" smtClean="0">
                <a:solidFill>
                  <a:schemeClr val="accent5"/>
                </a:solidFill>
                <a:latin typeface="Bahnschrift SemiLight" panose="020B0502040204020203" pitchFamily="34" charset="0"/>
              </a:rPr>
              <a:t>Email</a:t>
            </a:r>
            <a:r>
              <a:rPr lang="en-US" sz="2500" smtClean="0">
                <a:solidFill>
                  <a:schemeClr val="accent4">
                    <a:lumMod val="50000"/>
                  </a:schemeClr>
                </a:solidFill>
                <a:latin typeface="Bahnschrift SemiLight" panose="020B0502040204020203" pitchFamily="34" charset="0"/>
              </a:rPr>
              <a:t> </a:t>
            </a:r>
            <a:r>
              <a:rPr lang="en-US" sz="2500" smtClean="0">
                <a:solidFill>
                  <a:schemeClr val="tx1">
                    <a:lumMod val="95000"/>
                  </a:schemeClr>
                </a:solidFill>
                <a:latin typeface="Bahnschrift SemiLight" panose="020B0502040204020203" pitchFamily="34" charset="0"/>
              </a:rPr>
              <a:t>dan</a:t>
            </a:r>
            <a:r>
              <a:rPr lang="en-US" sz="2500" smtClean="0">
                <a:solidFill>
                  <a:schemeClr val="accent4">
                    <a:lumMod val="50000"/>
                  </a:schemeClr>
                </a:solidFill>
                <a:latin typeface="Bahnschrift SemiLight" panose="020B0502040204020203" pitchFamily="34" charset="0"/>
              </a:rPr>
              <a:t> </a:t>
            </a:r>
            <a:r>
              <a:rPr lang="en-US" sz="2500" smtClean="0">
                <a:solidFill>
                  <a:schemeClr val="accent5"/>
                </a:solidFill>
                <a:latin typeface="Bahnschrift SemiLight" panose="020B0502040204020203" pitchFamily="34" charset="0"/>
              </a:rPr>
              <a:t>Kata Sandi</a:t>
            </a:r>
            <a:r>
              <a:rPr lang="en-US" sz="2500" smtClean="0">
                <a:solidFill>
                  <a:schemeClr val="accent4">
                    <a:lumMod val="50000"/>
                  </a:schemeClr>
                </a:solidFill>
                <a:latin typeface="Bahnschrift SemiLight" panose="020B0502040204020203" pitchFamily="34" charset="0"/>
              </a:rPr>
              <a:t>. </a:t>
            </a:r>
            <a:r>
              <a:rPr lang="en-US" sz="2500" smtClean="0">
                <a:solidFill>
                  <a:schemeClr val="tx1">
                    <a:lumMod val="95000"/>
                  </a:schemeClr>
                </a:solidFill>
                <a:latin typeface="Bahnschrift SemiLight" panose="020B0502040204020203" pitchFamily="34" charset="0"/>
              </a:rPr>
              <a:t>Kemudian pengguna dapat menekan button </a:t>
            </a:r>
            <a:r>
              <a:rPr lang="en-US" sz="2500" smtClean="0">
                <a:solidFill>
                  <a:srgbClr val="00B0F0"/>
                </a:solidFill>
                <a:latin typeface="Bahnschrift SemiLight" panose="020B0502040204020203" pitchFamily="34" charset="0"/>
              </a:rPr>
              <a:t>Masuk</a:t>
            </a:r>
            <a:r>
              <a:rPr lang="en-US" sz="2500" smtClean="0">
                <a:solidFill>
                  <a:schemeClr val="accent4">
                    <a:lumMod val="50000"/>
                  </a:schemeClr>
                </a:solidFill>
                <a:latin typeface="Bahnschrift SemiLight" panose="020B0502040204020203" pitchFamily="34" charset="0"/>
              </a:rPr>
              <a:t> </a:t>
            </a:r>
            <a:r>
              <a:rPr lang="en-US" sz="2500" smtClean="0">
                <a:solidFill>
                  <a:schemeClr val="tx1">
                    <a:lumMod val="95000"/>
                  </a:schemeClr>
                </a:solidFill>
                <a:latin typeface="Bahnschrift SemiLight" panose="020B0502040204020203" pitchFamily="34" charset="0"/>
              </a:rPr>
              <a:t>untuk bisa masuk dan mengakses aplikasi</a:t>
            </a:r>
            <a:r>
              <a:rPr lang="en-US" sz="2500" smtClean="0">
                <a:solidFill>
                  <a:schemeClr val="accent4">
                    <a:lumMod val="50000"/>
                  </a:schemeClr>
                </a:solidFill>
                <a:latin typeface="Bahnschrift SemiLight" panose="020B0502040204020203" pitchFamily="34" charset="0"/>
              </a:rPr>
              <a:t>. </a:t>
            </a:r>
          </a:p>
        </p:txBody>
      </p:sp>
    </p:spTree>
    <p:extLst>
      <p:ext uri="{BB962C8B-B14F-4D97-AF65-F5344CB8AC3E}">
        <p14:creationId xmlns:p14="http://schemas.microsoft.com/office/powerpoint/2010/main" val="350205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327</TotalTime>
  <Words>2390</Words>
  <Application>Microsoft Office PowerPoint</Application>
  <PresentationFormat>Custom</PresentationFormat>
  <Paragraphs>236</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Wisp</vt:lpstr>
      <vt:lpstr>Kas Tracking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Kas Tracking</dc:title>
  <dc:creator>User</dc:creator>
  <cp:lastModifiedBy>User</cp:lastModifiedBy>
  <cp:revision>33</cp:revision>
  <dcterms:created xsi:type="dcterms:W3CDTF">2020-12-26T12:55:48Z</dcterms:created>
  <dcterms:modified xsi:type="dcterms:W3CDTF">2020-12-27T13:58:01Z</dcterms:modified>
</cp:coreProperties>
</file>