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02" y="-4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5E1E0EC-90D8-48D1-9497-0FE7C0A7C2A1}" type="datetimeFigureOut">
              <a:rPr lang="en-US" smtClean="0"/>
              <a:t>12/25/2020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861D55E-3B87-4833-A540-84CA87C0046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E1E0EC-90D8-48D1-9497-0FE7C0A7C2A1}"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1D55E-3B87-4833-A540-84CA87C0046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861D55E-3B87-4833-A540-84CA87C0046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E1E0EC-90D8-48D1-9497-0FE7C0A7C2A1}"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5E1E0EC-90D8-48D1-9497-0FE7C0A7C2A1}"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861D55E-3B87-4833-A540-84CA87C0046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5E1E0EC-90D8-48D1-9497-0FE7C0A7C2A1}" type="datetimeFigureOut">
              <a:rPr lang="en-US" smtClean="0"/>
              <a:t>12/25/2020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861D55E-3B87-4833-A540-84CA87C0046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5E1E0EC-90D8-48D1-9497-0FE7C0A7C2A1}"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1D55E-3B87-4833-A540-84CA87C0046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5E1E0EC-90D8-48D1-9497-0FE7C0A7C2A1}" type="datetimeFigureOut">
              <a:rPr lang="en-US" smtClean="0"/>
              <a:t>12/25/2020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861D55E-3B87-4833-A540-84CA87C00465}"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E1E0EC-90D8-48D1-9497-0FE7C0A7C2A1}" type="datetimeFigureOut">
              <a:rPr lang="en-US" smtClean="0"/>
              <a:t>12/25/2020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861D55E-3B87-4833-A540-84CA87C004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5E1E0EC-90D8-48D1-9497-0FE7C0A7C2A1}" type="datetimeFigureOut">
              <a:rPr lang="en-US" smtClean="0"/>
              <a:t>12/25/2020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861D55E-3B87-4833-A540-84CA87C004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861D55E-3B87-4833-A540-84CA87C0046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5E1E0EC-90D8-48D1-9497-0FE7C0A7C2A1}" type="datetimeFigureOut">
              <a:rPr lang="en-US" smtClean="0"/>
              <a:t>12/25/2020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861D55E-3B87-4833-A540-84CA87C0046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5E1E0EC-90D8-48D1-9497-0FE7C0A7C2A1}" type="datetimeFigureOut">
              <a:rPr lang="en-US" smtClean="0"/>
              <a:t>12/25/2020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5E1E0EC-90D8-48D1-9497-0FE7C0A7C2A1}" type="datetimeFigureOut">
              <a:rPr lang="en-US" smtClean="0"/>
              <a:t>12/25/2020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861D55E-3B87-4833-A540-84CA87C0046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869859"/>
            <a:ext cx="7056784" cy="1323439"/>
          </a:xfrm>
          <a:prstGeom prst="rect">
            <a:avLst/>
          </a:prstGeom>
          <a:noFill/>
        </p:spPr>
        <p:txBody>
          <a:bodyPr wrap="square" rtlCol="0">
            <a:spAutoFit/>
          </a:bodyPr>
          <a:lstStyle/>
          <a:p>
            <a:pPr algn="ctr"/>
            <a:r>
              <a:rPr lang="en-US" sz="8000" smtClean="0">
                <a:solidFill>
                  <a:srgbClr val="92D050"/>
                </a:solidFill>
                <a:latin typeface="Arial Rounded MT Bold" pitchFamily="34" charset="0"/>
              </a:rPr>
              <a:t>Kas Tracking</a:t>
            </a:r>
            <a:endParaRPr lang="en-US" sz="8000">
              <a:solidFill>
                <a:srgbClr val="92D050"/>
              </a:solidFill>
              <a:latin typeface="Arial Rounded MT Bold" pitchFamily="34" charset="0"/>
            </a:endParaRPr>
          </a:p>
        </p:txBody>
      </p:sp>
      <p:sp>
        <p:nvSpPr>
          <p:cNvPr id="5" name="TextBox 4"/>
          <p:cNvSpPr txBox="1"/>
          <p:nvPr/>
        </p:nvSpPr>
        <p:spPr>
          <a:xfrm>
            <a:off x="1835696" y="4077072"/>
            <a:ext cx="7056784" cy="2123658"/>
          </a:xfrm>
          <a:prstGeom prst="rect">
            <a:avLst/>
          </a:prstGeom>
          <a:noFill/>
        </p:spPr>
        <p:txBody>
          <a:bodyPr wrap="square" rtlCol="0">
            <a:spAutoFit/>
          </a:bodyPr>
          <a:lstStyle/>
          <a:p>
            <a:r>
              <a:rPr lang="en-US" sz="3600" smtClean="0">
                <a:solidFill>
                  <a:schemeClr val="tx2"/>
                </a:solidFill>
                <a:latin typeface="Arial Rounded MT Bold" pitchFamily="34" charset="0"/>
              </a:rPr>
              <a:t>Group 3</a:t>
            </a:r>
          </a:p>
          <a:p>
            <a:pPr marL="742950" indent="-742950">
              <a:buAutoNum type="arabicPeriod"/>
            </a:pPr>
            <a:r>
              <a:rPr lang="en-US" sz="3200" smtClean="0">
                <a:solidFill>
                  <a:schemeClr val="tx2"/>
                </a:solidFill>
                <a:latin typeface="Arial Rounded MT Bold" pitchFamily="34" charset="0"/>
              </a:rPr>
              <a:t>Abdullah Ubaid (11S18005)</a:t>
            </a:r>
          </a:p>
          <a:p>
            <a:pPr marL="742950" indent="-742950">
              <a:buAutoNum type="arabicPeriod"/>
            </a:pPr>
            <a:r>
              <a:rPr lang="en-US" sz="3200" smtClean="0">
                <a:solidFill>
                  <a:schemeClr val="tx2"/>
                </a:solidFill>
                <a:latin typeface="Arial Rounded MT Bold" pitchFamily="34" charset="0"/>
              </a:rPr>
              <a:t>Awit Hutabalian (11S18011)</a:t>
            </a:r>
          </a:p>
          <a:p>
            <a:pPr marL="742950" indent="-742950">
              <a:buAutoNum type="arabicPeriod"/>
            </a:pPr>
            <a:r>
              <a:rPr lang="en-US" sz="3200" smtClean="0">
                <a:solidFill>
                  <a:schemeClr val="tx2"/>
                </a:solidFill>
                <a:latin typeface="Arial Rounded MT Bold" pitchFamily="34" charset="0"/>
              </a:rPr>
              <a:t>Irvandi Sihombing (11S18067)</a:t>
            </a:r>
            <a:endParaRPr lang="en-US" sz="3200">
              <a:solidFill>
                <a:schemeClr val="tx2"/>
              </a:solidFill>
              <a:latin typeface="Arial Rounded MT Bold" pitchFamily="34" charset="0"/>
            </a:endParaRPr>
          </a:p>
        </p:txBody>
      </p:sp>
      <p:sp>
        <p:nvSpPr>
          <p:cNvPr id="6" name="TextBox 5"/>
          <p:cNvSpPr txBox="1"/>
          <p:nvPr/>
        </p:nvSpPr>
        <p:spPr>
          <a:xfrm>
            <a:off x="1193985" y="2564904"/>
            <a:ext cx="7056784" cy="1323439"/>
          </a:xfrm>
          <a:prstGeom prst="rect">
            <a:avLst/>
          </a:prstGeom>
          <a:noFill/>
        </p:spPr>
        <p:txBody>
          <a:bodyPr wrap="square" rtlCol="0">
            <a:spAutoFit/>
          </a:bodyPr>
          <a:lstStyle/>
          <a:p>
            <a:pPr algn="ctr"/>
            <a:r>
              <a:rPr lang="en-US" sz="4000" smtClean="0">
                <a:solidFill>
                  <a:schemeClr val="accent1">
                    <a:lumMod val="60000"/>
                    <a:lumOff val="40000"/>
                  </a:schemeClr>
                </a:solidFill>
                <a:latin typeface="Arial Rounded MT Bold" pitchFamily="34" charset="0"/>
              </a:rPr>
              <a:t>Software Testing and Quality Assurance</a:t>
            </a:r>
            <a:endParaRPr lang="en-US" sz="4000">
              <a:solidFill>
                <a:schemeClr val="accent1">
                  <a:lumMod val="60000"/>
                  <a:lumOff val="40000"/>
                </a:schemeClr>
              </a:solidFill>
              <a:latin typeface="Arial Rounded MT Bold" pitchFamily="34" charset="0"/>
            </a:endParaRPr>
          </a:p>
        </p:txBody>
      </p:sp>
    </p:spTree>
    <p:extLst>
      <p:ext uri="{BB962C8B-B14F-4D97-AF65-F5344CB8AC3E}">
        <p14:creationId xmlns:p14="http://schemas.microsoft.com/office/powerpoint/2010/main" val="2959477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smtClean="0">
                <a:solidFill>
                  <a:schemeClr val="accent2"/>
                </a:solidFill>
              </a:rPr>
              <a:t>Outline</a:t>
            </a:r>
            <a:endParaRPr lang="en-US" sz="4400">
              <a:solidFill>
                <a:schemeClr val="accent2"/>
              </a:solidFill>
            </a:endParaRPr>
          </a:p>
        </p:txBody>
      </p:sp>
      <p:sp>
        <p:nvSpPr>
          <p:cNvPr id="4" name="TextBox 3"/>
          <p:cNvSpPr txBox="1"/>
          <p:nvPr/>
        </p:nvSpPr>
        <p:spPr>
          <a:xfrm>
            <a:off x="755576" y="2348880"/>
            <a:ext cx="7848872" cy="2400657"/>
          </a:xfrm>
          <a:prstGeom prst="rect">
            <a:avLst/>
          </a:prstGeom>
          <a:noFill/>
        </p:spPr>
        <p:txBody>
          <a:bodyPr wrap="square" rtlCol="0">
            <a:spAutoFit/>
          </a:bodyPr>
          <a:lstStyle/>
          <a:p>
            <a:pPr marL="342900" indent="-342900">
              <a:buAutoNum type="arabicPeriod"/>
            </a:pPr>
            <a:r>
              <a:rPr lang="en-US" sz="3000" smtClean="0">
                <a:solidFill>
                  <a:schemeClr val="accent1">
                    <a:lumMod val="75000"/>
                  </a:schemeClr>
                </a:solidFill>
              </a:rPr>
              <a:t>State the focus of the topic</a:t>
            </a:r>
          </a:p>
          <a:p>
            <a:pPr marL="342900" indent="-342900">
              <a:buAutoNum type="arabicPeriod"/>
            </a:pPr>
            <a:r>
              <a:rPr lang="en-US" sz="3000" smtClean="0">
                <a:solidFill>
                  <a:schemeClr val="accent1">
                    <a:lumMod val="75000"/>
                  </a:schemeClr>
                </a:solidFill>
              </a:rPr>
              <a:t>Introduction about Aplication</a:t>
            </a:r>
          </a:p>
          <a:p>
            <a:pPr marL="342900" indent="-342900">
              <a:buAutoNum type="arabicPeriod"/>
            </a:pPr>
            <a:r>
              <a:rPr lang="en-US" sz="3000" smtClean="0">
                <a:solidFill>
                  <a:schemeClr val="accent1">
                    <a:lumMod val="75000"/>
                  </a:schemeClr>
                </a:solidFill>
              </a:rPr>
              <a:t>Aplication testing with Robot Framework</a:t>
            </a:r>
          </a:p>
          <a:p>
            <a:pPr marL="342900" indent="-342900">
              <a:buAutoNum type="arabicPeriod"/>
            </a:pPr>
            <a:r>
              <a:rPr lang="en-US" sz="3000" smtClean="0">
                <a:solidFill>
                  <a:schemeClr val="accent1">
                    <a:lumMod val="75000"/>
                  </a:schemeClr>
                </a:solidFill>
              </a:rPr>
              <a:t>Aplication testing with Cucumber</a:t>
            </a:r>
          </a:p>
          <a:p>
            <a:pPr marL="342900" indent="-342900">
              <a:buAutoNum type="arabicPeriod"/>
            </a:pPr>
            <a:r>
              <a:rPr lang="en-US" sz="3000" smtClean="0">
                <a:solidFill>
                  <a:schemeClr val="accent1">
                    <a:lumMod val="75000"/>
                  </a:schemeClr>
                </a:solidFill>
              </a:rPr>
              <a:t>Summary </a:t>
            </a:r>
            <a:endParaRPr lang="en-US" sz="3000">
              <a:solidFill>
                <a:schemeClr val="accent1">
                  <a:lumMod val="75000"/>
                </a:schemeClr>
              </a:solidFill>
            </a:endParaRPr>
          </a:p>
        </p:txBody>
      </p:sp>
    </p:spTree>
    <p:extLst>
      <p:ext uri="{BB962C8B-B14F-4D97-AF65-F5344CB8AC3E}">
        <p14:creationId xmlns:p14="http://schemas.microsoft.com/office/powerpoint/2010/main" val="1294049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000" smtClean="0">
                <a:solidFill>
                  <a:schemeClr val="accent2"/>
                </a:solidFill>
              </a:rPr>
              <a:t>Kas Tracking</a:t>
            </a:r>
            <a:endParaRPr lang="en-US" sz="5000">
              <a:solidFill>
                <a:schemeClr val="accent2"/>
              </a:solidFill>
            </a:endParaRPr>
          </a:p>
        </p:txBody>
      </p:sp>
      <p:sp>
        <p:nvSpPr>
          <p:cNvPr id="5" name="TextBox 4"/>
          <p:cNvSpPr txBox="1"/>
          <p:nvPr/>
        </p:nvSpPr>
        <p:spPr>
          <a:xfrm>
            <a:off x="395536" y="1628800"/>
            <a:ext cx="8280920" cy="3693319"/>
          </a:xfrm>
          <a:prstGeom prst="rect">
            <a:avLst/>
          </a:prstGeom>
          <a:noFill/>
        </p:spPr>
        <p:txBody>
          <a:bodyPr wrap="square" rtlCol="0">
            <a:spAutoFit/>
          </a:bodyPr>
          <a:lstStyle/>
          <a:p>
            <a:r>
              <a:rPr lang="en-US" sz="4000" smtClean="0">
                <a:solidFill>
                  <a:schemeClr val="accent1">
                    <a:lumMod val="75000"/>
                  </a:schemeClr>
                </a:solidFill>
              </a:rPr>
              <a:t>1. State the focus of the topic</a:t>
            </a:r>
          </a:p>
          <a:p>
            <a:endParaRPr lang="en-US" smtClean="0"/>
          </a:p>
          <a:p>
            <a:endParaRPr lang="en-US" smtClean="0"/>
          </a:p>
          <a:p>
            <a:pPr algn="just"/>
            <a:r>
              <a:rPr lang="en-US" sz="2800" smtClean="0"/>
              <a:t>In this persentation video, our team will explain about testing the  Kas Tracking website application using the RobotFramework and  Cucumber  in fulfiling   the assignments in the Software Testing and Quality Assurance  course.</a:t>
            </a:r>
          </a:p>
          <a:p>
            <a:endParaRPr lang="en-US"/>
          </a:p>
        </p:txBody>
      </p:sp>
    </p:spTree>
    <p:extLst>
      <p:ext uri="{BB962C8B-B14F-4D97-AF65-F5344CB8AC3E}">
        <p14:creationId xmlns:p14="http://schemas.microsoft.com/office/powerpoint/2010/main" val="1866494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000" smtClean="0">
                <a:solidFill>
                  <a:schemeClr val="accent2"/>
                </a:solidFill>
              </a:rPr>
              <a:t>Kas Tracking</a:t>
            </a:r>
            <a:endParaRPr lang="en-US" sz="500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827848"/>
            <a:ext cx="3249202" cy="3265448"/>
          </a:xfrm>
          <a:prstGeom prst="rect">
            <a:avLst/>
          </a:prstGeom>
        </p:spPr>
      </p:pic>
      <p:sp>
        <p:nvSpPr>
          <p:cNvPr id="3" name="TextBox 2"/>
          <p:cNvSpPr txBox="1"/>
          <p:nvPr/>
        </p:nvSpPr>
        <p:spPr>
          <a:xfrm>
            <a:off x="3572730" y="2379652"/>
            <a:ext cx="5247742" cy="3785652"/>
          </a:xfrm>
          <a:prstGeom prst="rect">
            <a:avLst/>
          </a:prstGeom>
          <a:noFill/>
        </p:spPr>
        <p:txBody>
          <a:bodyPr wrap="square" rtlCol="0">
            <a:spAutoFit/>
          </a:bodyPr>
          <a:lstStyle/>
          <a:p>
            <a:pPr algn="just"/>
            <a:r>
              <a:rPr lang="en-US" sz="2400" smtClean="0">
                <a:solidFill>
                  <a:schemeClr val="accent5">
                    <a:lumMod val="50000"/>
                  </a:schemeClr>
                </a:solidFill>
              </a:rPr>
              <a:t>The Cash Tracking application is an application that we designed as an application that can be a storage area for important financial data, which can help the tasks of the treasurer in general. With this application it is expected that financial data from an organization will be more transparent for all members of the organization concerned</a:t>
            </a:r>
            <a:endParaRPr lang="en-US" sz="2400">
              <a:solidFill>
                <a:schemeClr val="accent5">
                  <a:lumMod val="50000"/>
                </a:schemeClr>
              </a:solidFill>
            </a:endParaRPr>
          </a:p>
        </p:txBody>
      </p:sp>
      <p:sp>
        <p:nvSpPr>
          <p:cNvPr id="5" name="Rectangle 4"/>
          <p:cNvSpPr/>
          <p:nvPr/>
        </p:nvSpPr>
        <p:spPr>
          <a:xfrm>
            <a:off x="577849" y="1484784"/>
            <a:ext cx="7590539" cy="707886"/>
          </a:xfrm>
          <a:prstGeom prst="rect">
            <a:avLst/>
          </a:prstGeom>
        </p:spPr>
        <p:txBody>
          <a:bodyPr wrap="none">
            <a:spAutoFit/>
          </a:bodyPr>
          <a:lstStyle/>
          <a:p>
            <a:r>
              <a:rPr lang="en-US" sz="4000" smtClean="0">
                <a:solidFill>
                  <a:schemeClr val="accent1">
                    <a:lumMod val="75000"/>
                  </a:schemeClr>
                </a:solidFill>
              </a:rPr>
              <a:t>2. Introduction About Aplication</a:t>
            </a:r>
            <a:endParaRPr lang="en-US" sz="4000" smtClean="0">
              <a:solidFill>
                <a:schemeClr val="accent1">
                  <a:lumMod val="75000"/>
                </a:schemeClr>
              </a:solidFill>
            </a:endParaRPr>
          </a:p>
        </p:txBody>
      </p:sp>
    </p:spTree>
    <p:extLst>
      <p:ext uri="{BB962C8B-B14F-4D97-AF65-F5344CB8AC3E}">
        <p14:creationId xmlns:p14="http://schemas.microsoft.com/office/powerpoint/2010/main" val="2905937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000" smtClean="0">
                <a:solidFill>
                  <a:schemeClr val="accent2"/>
                </a:solidFill>
              </a:rPr>
              <a:t>Kas Tracking</a:t>
            </a:r>
            <a:endParaRPr lang="en-US" sz="5000">
              <a:solidFill>
                <a:schemeClr val="accent2"/>
              </a:solidFill>
            </a:endParaRPr>
          </a:p>
        </p:txBody>
      </p:sp>
      <p:sp>
        <p:nvSpPr>
          <p:cNvPr id="5" name="Rectangle 4"/>
          <p:cNvSpPr/>
          <p:nvPr/>
        </p:nvSpPr>
        <p:spPr>
          <a:xfrm>
            <a:off x="251520" y="2952239"/>
            <a:ext cx="8712968" cy="1323439"/>
          </a:xfrm>
          <a:prstGeom prst="rect">
            <a:avLst/>
          </a:prstGeom>
        </p:spPr>
        <p:txBody>
          <a:bodyPr wrap="square">
            <a:spAutoFit/>
          </a:bodyPr>
          <a:lstStyle/>
          <a:p>
            <a:pPr algn="ctr"/>
            <a:r>
              <a:rPr lang="en-US" sz="4000" smtClean="0">
                <a:solidFill>
                  <a:schemeClr val="accent1">
                    <a:lumMod val="75000"/>
                  </a:schemeClr>
                </a:solidFill>
              </a:rPr>
              <a:t>3. Aplication Testing with RobotFramework</a:t>
            </a:r>
            <a:endParaRPr lang="en-US" sz="4000" smtClean="0">
              <a:solidFill>
                <a:schemeClr val="accent1">
                  <a:lumMod val="75000"/>
                </a:schemeClr>
              </a:solidFill>
            </a:endParaRPr>
          </a:p>
        </p:txBody>
      </p:sp>
    </p:spTree>
    <p:extLst>
      <p:ext uri="{BB962C8B-B14F-4D97-AF65-F5344CB8AC3E}">
        <p14:creationId xmlns:p14="http://schemas.microsoft.com/office/powerpoint/2010/main" val="1552116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000" smtClean="0">
                <a:solidFill>
                  <a:schemeClr val="accent2"/>
                </a:solidFill>
              </a:rPr>
              <a:t>Kas Tracking</a:t>
            </a:r>
            <a:endParaRPr lang="en-US" sz="5000">
              <a:solidFill>
                <a:schemeClr val="accent2"/>
              </a:solidFill>
            </a:endParaRPr>
          </a:p>
        </p:txBody>
      </p:sp>
      <p:sp>
        <p:nvSpPr>
          <p:cNvPr id="5" name="Rectangle 4"/>
          <p:cNvSpPr/>
          <p:nvPr/>
        </p:nvSpPr>
        <p:spPr>
          <a:xfrm>
            <a:off x="251520" y="2952239"/>
            <a:ext cx="8136904" cy="1323439"/>
          </a:xfrm>
          <a:prstGeom prst="rect">
            <a:avLst/>
          </a:prstGeom>
        </p:spPr>
        <p:txBody>
          <a:bodyPr wrap="square">
            <a:spAutoFit/>
          </a:bodyPr>
          <a:lstStyle/>
          <a:p>
            <a:pPr algn="ctr"/>
            <a:r>
              <a:rPr lang="en-US" sz="4000">
                <a:solidFill>
                  <a:schemeClr val="accent1">
                    <a:lumMod val="75000"/>
                  </a:schemeClr>
                </a:solidFill>
              </a:rPr>
              <a:t>4</a:t>
            </a:r>
            <a:r>
              <a:rPr lang="en-US" sz="4000" smtClean="0">
                <a:solidFill>
                  <a:schemeClr val="accent1">
                    <a:lumMod val="75000"/>
                  </a:schemeClr>
                </a:solidFill>
              </a:rPr>
              <a:t>. Aplication Testing with Cucumber</a:t>
            </a:r>
            <a:endParaRPr lang="en-US" sz="4000" smtClean="0">
              <a:solidFill>
                <a:schemeClr val="accent1">
                  <a:lumMod val="75000"/>
                </a:schemeClr>
              </a:solidFill>
            </a:endParaRPr>
          </a:p>
        </p:txBody>
      </p:sp>
    </p:spTree>
    <p:extLst>
      <p:ext uri="{BB962C8B-B14F-4D97-AF65-F5344CB8AC3E}">
        <p14:creationId xmlns:p14="http://schemas.microsoft.com/office/powerpoint/2010/main" val="4200708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000" smtClean="0">
                <a:solidFill>
                  <a:schemeClr val="accent2"/>
                </a:solidFill>
              </a:rPr>
              <a:t>Kas Tracking</a:t>
            </a:r>
            <a:endParaRPr lang="en-US" sz="5000">
              <a:solidFill>
                <a:schemeClr val="accent2"/>
              </a:solidFill>
            </a:endParaRPr>
          </a:p>
        </p:txBody>
      </p:sp>
      <p:sp>
        <p:nvSpPr>
          <p:cNvPr id="5" name="Rectangle 4"/>
          <p:cNvSpPr/>
          <p:nvPr/>
        </p:nvSpPr>
        <p:spPr>
          <a:xfrm>
            <a:off x="395536" y="1268760"/>
            <a:ext cx="8424936" cy="4601260"/>
          </a:xfrm>
          <a:prstGeom prst="rect">
            <a:avLst/>
          </a:prstGeom>
        </p:spPr>
        <p:txBody>
          <a:bodyPr wrap="square">
            <a:spAutoFit/>
          </a:bodyPr>
          <a:lstStyle/>
          <a:p>
            <a:r>
              <a:rPr lang="en-US" sz="4000" smtClean="0">
                <a:solidFill>
                  <a:schemeClr val="accent1">
                    <a:lumMod val="75000"/>
                  </a:schemeClr>
                </a:solidFill>
              </a:rPr>
              <a:t>5. Summary</a:t>
            </a:r>
          </a:p>
          <a:p>
            <a:endParaRPr lang="en-US" sz="2800" smtClean="0">
              <a:solidFill>
                <a:schemeClr val="accent1">
                  <a:lumMod val="75000"/>
                </a:schemeClr>
              </a:solidFill>
            </a:endParaRPr>
          </a:p>
          <a:p>
            <a:r>
              <a:rPr lang="en-US" sz="2500" smtClean="0">
                <a:solidFill>
                  <a:schemeClr val="accent6">
                    <a:lumMod val="50000"/>
                  </a:schemeClr>
                </a:solidFill>
              </a:rPr>
              <a:t>Aplication Testing with RobotFramework</a:t>
            </a:r>
          </a:p>
          <a:p>
            <a:pPr marL="457200" indent="-457200">
              <a:buFont typeface="Wingdings" pitchFamily="2" charset="2"/>
              <a:buChar char="q"/>
            </a:pPr>
            <a:r>
              <a:rPr lang="en-US" sz="2500" smtClean="0">
                <a:solidFill>
                  <a:schemeClr val="accent6">
                    <a:lumMod val="50000"/>
                  </a:schemeClr>
                </a:solidFill>
              </a:rPr>
              <a:t>Of the 15 tested features which are explained only 3 features</a:t>
            </a:r>
          </a:p>
          <a:p>
            <a:r>
              <a:rPr lang="en-US" sz="2500">
                <a:solidFill>
                  <a:schemeClr val="accent6">
                    <a:lumMod val="50000"/>
                  </a:schemeClr>
                </a:solidFill>
              </a:rPr>
              <a:t> </a:t>
            </a:r>
            <a:r>
              <a:rPr lang="en-US" sz="2500">
                <a:solidFill>
                  <a:schemeClr val="accent6">
                    <a:lumMod val="50000"/>
                  </a:schemeClr>
                </a:solidFill>
              </a:rPr>
              <a:t> </a:t>
            </a:r>
            <a:r>
              <a:rPr lang="en-US" sz="2500" smtClean="0">
                <a:solidFill>
                  <a:schemeClr val="accent6">
                    <a:lumMod val="50000"/>
                  </a:schemeClr>
                </a:solidFill>
              </a:rPr>
              <a:t>     </a:t>
            </a:r>
            <a:r>
              <a:rPr lang="en-US" sz="2500" smtClean="0">
                <a:solidFill>
                  <a:schemeClr val="accent6">
                    <a:lumMod val="50000"/>
                  </a:schemeClr>
                </a:solidFill>
              </a:rPr>
              <a:t> </a:t>
            </a:r>
            <a:r>
              <a:rPr lang="en-US" sz="2500" smtClean="0">
                <a:solidFill>
                  <a:schemeClr val="accent6">
                    <a:lumMod val="50000"/>
                  </a:schemeClr>
                </a:solidFill>
              </a:rPr>
              <a:t>- Create Organization feature</a:t>
            </a:r>
          </a:p>
          <a:p>
            <a:r>
              <a:rPr lang="en-US" sz="2500" smtClean="0">
                <a:solidFill>
                  <a:schemeClr val="accent6">
                    <a:lumMod val="50000"/>
                  </a:schemeClr>
                </a:solidFill>
              </a:rPr>
              <a:t>        - Organization </a:t>
            </a:r>
            <a:r>
              <a:rPr lang="en-US" sz="2500" smtClean="0">
                <a:solidFill>
                  <a:schemeClr val="accent6">
                    <a:lumMod val="50000"/>
                  </a:schemeClr>
                </a:solidFill>
              </a:rPr>
              <a:t>Update</a:t>
            </a:r>
            <a:r>
              <a:rPr lang="en-US" sz="2500" smtClean="0">
                <a:solidFill>
                  <a:schemeClr val="accent6">
                    <a:lumMod val="50000"/>
                  </a:schemeClr>
                </a:solidFill>
              </a:rPr>
              <a:t> feature</a:t>
            </a:r>
          </a:p>
          <a:p>
            <a:r>
              <a:rPr lang="en-US" sz="2500">
                <a:solidFill>
                  <a:schemeClr val="accent6">
                    <a:lumMod val="50000"/>
                  </a:schemeClr>
                </a:solidFill>
              </a:rPr>
              <a:t> </a:t>
            </a:r>
            <a:r>
              <a:rPr lang="en-US" sz="2500" smtClean="0">
                <a:solidFill>
                  <a:schemeClr val="accent6">
                    <a:lumMod val="50000"/>
                  </a:schemeClr>
                </a:solidFill>
              </a:rPr>
              <a:t>       - Add Member  feature</a:t>
            </a:r>
            <a:endParaRPr lang="en-US" sz="2500" smtClean="0">
              <a:solidFill>
                <a:srgbClr val="C00000"/>
              </a:solidFill>
            </a:endParaRPr>
          </a:p>
          <a:p>
            <a:r>
              <a:rPr lang="en-US" sz="2500" smtClean="0">
                <a:solidFill>
                  <a:srgbClr val="00B050"/>
                </a:solidFill>
              </a:rPr>
              <a:t>Robot Framework is operating system and application independent. Robot Framework has a log which makes it easy for us to easily make debugging test cases via the web</a:t>
            </a:r>
            <a:r>
              <a:rPr lang="en-US" sz="2500" smtClean="0">
                <a:solidFill>
                  <a:srgbClr val="C00000"/>
                </a:solidFill>
              </a:rPr>
              <a:t>.</a:t>
            </a:r>
            <a:endParaRPr lang="en-US" sz="2500" smtClean="0">
              <a:solidFill>
                <a:srgbClr val="C00000"/>
              </a:solidFill>
            </a:endParaRPr>
          </a:p>
        </p:txBody>
      </p:sp>
    </p:spTree>
    <p:extLst>
      <p:ext uri="{BB962C8B-B14F-4D97-AF65-F5344CB8AC3E}">
        <p14:creationId xmlns:p14="http://schemas.microsoft.com/office/powerpoint/2010/main" val="2412475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000" smtClean="0">
                <a:solidFill>
                  <a:schemeClr val="accent2"/>
                </a:solidFill>
              </a:rPr>
              <a:t>Kas Tracking</a:t>
            </a:r>
            <a:endParaRPr lang="en-US" sz="5000">
              <a:solidFill>
                <a:schemeClr val="accent2"/>
              </a:solidFill>
            </a:endParaRPr>
          </a:p>
        </p:txBody>
      </p:sp>
      <p:sp>
        <p:nvSpPr>
          <p:cNvPr id="5" name="Rectangle 4"/>
          <p:cNvSpPr/>
          <p:nvPr/>
        </p:nvSpPr>
        <p:spPr>
          <a:xfrm>
            <a:off x="395536" y="1420028"/>
            <a:ext cx="8424936" cy="4601260"/>
          </a:xfrm>
          <a:prstGeom prst="rect">
            <a:avLst/>
          </a:prstGeom>
        </p:spPr>
        <p:txBody>
          <a:bodyPr wrap="square">
            <a:spAutoFit/>
          </a:bodyPr>
          <a:lstStyle/>
          <a:p>
            <a:r>
              <a:rPr lang="en-US" sz="4000" smtClean="0">
                <a:solidFill>
                  <a:schemeClr val="accent1">
                    <a:lumMod val="75000"/>
                  </a:schemeClr>
                </a:solidFill>
              </a:rPr>
              <a:t>5. Summary (Cont’d)</a:t>
            </a:r>
          </a:p>
          <a:p>
            <a:endParaRPr lang="en-US" sz="3000" smtClean="0">
              <a:solidFill>
                <a:schemeClr val="accent1">
                  <a:lumMod val="75000"/>
                </a:schemeClr>
              </a:solidFill>
            </a:endParaRPr>
          </a:p>
          <a:p>
            <a:r>
              <a:rPr lang="en-US" sz="2500" smtClean="0">
                <a:solidFill>
                  <a:schemeClr val="accent6">
                    <a:lumMod val="50000"/>
                  </a:schemeClr>
                </a:solidFill>
              </a:rPr>
              <a:t>Aplication Testing with Cucumber</a:t>
            </a:r>
          </a:p>
          <a:p>
            <a:pPr marL="457200" indent="-457200">
              <a:buFont typeface="Wingdings" pitchFamily="2" charset="2"/>
              <a:buChar char="q"/>
            </a:pPr>
            <a:r>
              <a:rPr lang="en-US" sz="2500" smtClean="0">
                <a:solidFill>
                  <a:schemeClr val="accent6">
                    <a:lumMod val="50000"/>
                  </a:schemeClr>
                </a:solidFill>
              </a:rPr>
              <a:t>Of the 5 tested features which are explained only 2 features</a:t>
            </a:r>
          </a:p>
          <a:p>
            <a:r>
              <a:rPr lang="en-US" sz="2500">
                <a:solidFill>
                  <a:schemeClr val="accent6">
                    <a:lumMod val="50000"/>
                  </a:schemeClr>
                </a:solidFill>
              </a:rPr>
              <a:t> </a:t>
            </a:r>
            <a:r>
              <a:rPr lang="en-US" sz="2500">
                <a:solidFill>
                  <a:schemeClr val="accent6">
                    <a:lumMod val="50000"/>
                  </a:schemeClr>
                </a:solidFill>
              </a:rPr>
              <a:t> </a:t>
            </a:r>
            <a:r>
              <a:rPr lang="en-US" sz="2500" smtClean="0">
                <a:solidFill>
                  <a:schemeClr val="accent6">
                    <a:lumMod val="50000"/>
                  </a:schemeClr>
                </a:solidFill>
              </a:rPr>
              <a:t>     </a:t>
            </a:r>
            <a:r>
              <a:rPr lang="en-US" sz="2500" smtClean="0">
                <a:solidFill>
                  <a:schemeClr val="accent6">
                    <a:lumMod val="50000"/>
                  </a:schemeClr>
                </a:solidFill>
              </a:rPr>
              <a:t> </a:t>
            </a:r>
            <a:r>
              <a:rPr lang="en-US" sz="2500" smtClean="0">
                <a:solidFill>
                  <a:schemeClr val="accent6">
                    <a:lumMod val="50000"/>
                  </a:schemeClr>
                </a:solidFill>
              </a:rPr>
              <a:t>- Login feature</a:t>
            </a:r>
          </a:p>
          <a:p>
            <a:r>
              <a:rPr lang="en-US" sz="2500" smtClean="0">
                <a:solidFill>
                  <a:schemeClr val="accent6">
                    <a:lumMod val="50000"/>
                  </a:schemeClr>
                </a:solidFill>
              </a:rPr>
              <a:t>        - List </a:t>
            </a:r>
            <a:r>
              <a:rPr lang="en-US" sz="2500" smtClean="0">
                <a:solidFill>
                  <a:schemeClr val="accent6">
                    <a:lumMod val="50000"/>
                  </a:schemeClr>
                </a:solidFill>
              </a:rPr>
              <a:t>feature</a:t>
            </a:r>
          </a:p>
          <a:p>
            <a:r>
              <a:rPr lang="en-US" sz="2500">
                <a:solidFill>
                  <a:srgbClr val="00B050"/>
                </a:solidFill>
              </a:rPr>
              <a:t>Cucumber is a testing approach which supports Behavior Driven Development (BDD). It explains the behavior of the application in a simple English text using Gherkin language.</a:t>
            </a:r>
            <a:endParaRPr lang="en-US" sz="2500" smtClean="0">
              <a:solidFill>
                <a:srgbClr val="00B050"/>
              </a:solidFill>
            </a:endParaRPr>
          </a:p>
        </p:txBody>
      </p:sp>
    </p:spTree>
    <p:extLst>
      <p:ext uri="{BB962C8B-B14F-4D97-AF65-F5344CB8AC3E}">
        <p14:creationId xmlns:p14="http://schemas.microsoft.com/office/powerpoint/2010/main" val="154979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900" y="764704"/>
            <a:ext cx="6552728" cy="436677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1325" y="4686157"/>
            <a:ext cx="1767179" cy="1767179"/>
          </a:xfrm>
          <a:prstGeom prst="rect">
            <a:avLst/>
          </a:prstGeom>
        </p:spPr>
      </p:pic>
      <p:sp>
        <p:nvSpPr>
          <p:cNvPr id="8" name="TextBox 7"/>
          <p:cNvSpPr txBox="1"/>
          <p:nvPr/>
        </p:nvSpPr>
        <p:spPr>
          <a:xfrm>
            <a:off x="2098932" y="2132856"/>
            <a:ext cx="5976664" cy="1200329"/>
          </a:xfrm>
          <a:prstGeom prst="rect">
            <a:avLst/>
          </a:prstGeom>
          <a:noFill/>
        </p:spPr>
        <p:txBody>
          <a:bodyPr wrap="square" rtlCol="0">
            <a:spAutoFit/>
          </a:bodyPr>
          <a:lstStyle/>
          <a:p>
            <a:r>
              <a:rPr lang="en-US" sz="7200" smtClean="0">
                <a:solidFill>
                  <a:srgbClr val="7030A0"/>
                </a:solidFill>
              </a:rPr>
              <a:t>Thank You </a:t>
            </a:r>
            <a:r>
              <a:rPr lang="en-US" sz="7200" smtClean="0">
                <a:solidFill>
                  <a:srgbClr val="7030A0"/>
                </a:solidFill>
                <a:sym typeface="Wingdings" pitchFamily="2" charset="2"/>
              </a:rPr>
              <a:t></a:t>
            </a:r>
            <a:endParaRPr lang="en-US" sz="7200">
              <a:solidFill>
                <a:srgbClr val="7030A0"/>
              </a:solidFill>
            </a:endParaRPr>
          </a:p>
        </p:txBody>
      </p:sp>
    </p:spTree>
    <p:extLst>
      <p:ext uri="{BB962C8B-B14F-4D97-AF65-F5344CB8AC3E}">
        <p14:creationId xmlns:p14="http://schemas.microsoft.com/office/powerpoint/2010/main" val="28597919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264</TotalTime>
  <Words>297</Words>
  <Application>Microsoft Office PowerPoint</Application>
  <PresentationFormat>On-screen Show (4:3)</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PowerPoint Presentation</vt:lpstr>
      <vt:lpstr>Outline</vt:lpstr>
      <vt:lpstr>Kas Tracking</vt:lpstr>
      <vt:lpstr>Kas Tracking</vt:lpstr>
      <vt:lpstr>Kas Tracking</vt:lpstr>
      <vt:lpstr>Kas Tracking</vt:lpstr>
      <vt:lpstr>Kas Tracking</vt:lpstr>
      <vt:lpstr>Kas Tracking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cp:revision>
  <dcterms:created xsi:type="dcterms:W3CDTF">2020-12-25T10:28:37Z</dcterms:created>
  <dcterms:modified xsi:type="dcterms:W3CDTF">2020-12-25T14:53:34Z</dcterms:modified>
</cp:coreProperties>
</file>