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9144000" cy="5143500"/>
  <p:embeddedFontLst>
    <p:embeddedFont>
      <p:font typeface="PULUWS+PlayfairDisplay-Bold"/>
      <p:regular r:id="rId23"/>
    </p:embeddedFont>
    <p:embeddedFont>
      <p:font typeface="RFFKRJ+Archivo-Bold"/>
      <p:regular r:id="rId24"/>
    </p:embeddedFont>
    <p:embeddedFont>
      <p:font typeface="KKVVKP+Archivo-Regular"/>
      <p:regular r:id="rId25"/>
    </p:embeddedFont>
    <p:embeddedFont>
      <p:font typeface="GIDWMV+Roboto-Bold"/>
      <p:regular r:id="rId26"/>
    </p:embeddedFont>
    <p:embeddedFont>
      <p:font typeface="OJKHQI+Roboto-Regular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font" Target="fonts/font1.fntdata" /><Relationship Id="rId24" Type="http://schemas.openxmlformats.org/officeDocument/2006/relationships/font" Target="fonts/font2.fntdata" /><Relationship Id="rId25" Type="http://schemas.openxmlformats.org/officeDocument/2006/relationships/font" Target="fonts/font3.fntdata" /><Relationship Id="rId26" Type="http://schemas.openxmlformats.org/officeDocument/2006/relationships/font" Target="fonts/font4.fntdata" /><Relationship Id="rId27" Type="http://schemas.openxmlformats.org/officeDocument/2006/relationships/font" Target="fonts/font5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9999" y="1061370"/>
            <a:ext cx="5289320" cy="8289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Citi</a:t>
            </a:r>
            <a:r>
              <a:rPr dirty="0" sz="4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4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HackOverflow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3250" y="3968095"/>
            <a:ext cx="1611375" cy="2591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FFKRJ+Archivo-Bold"/>
                <a:cs typeface="RFFKRJ+Archivo-Bold"/>
              </a:rPr>
              <a:t>Team</a:t>
            </a:r>
            <a:r>
              <a:rPr dirty="0" sz="1600" b="1">
                <a:solidFill>
                  <a:srgbClr val="ffffff"/>
                </a:solidFill>
                <a:latin typeface="RFFKRJ+Archivo-Bold"/>
                <a:cs typeface="RFFKRJ+Archivo-Bold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FFKRJ+Archivo-Bold"/>
                <a:cs typeface="RFFKRJ+Archivo-Bold"/>
              </a:rPr>
              <a:t>FizzBuzz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94764" y="1104170"/>
            <a:ext cx="1470329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SimpliCiti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669" y="2373133"/>
            <a:ext cx="2279243" cy="7222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0298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Developing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unique</a:t>
            </a:r>
          </a:p>
          <a:p>
            <a:pPr marL="0" marR="0">
              <a:lnSpc>
                <a:spcPts val="1523"/>
              </a:lnSpc>
              <a:spcBef>
                <a:spcPts val="45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gamified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portfolio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builder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to</a:t>
            </a:r>
          </a:p>
          <a:p>
            <a:pPr marL="415233" marR="0">
              <a:lnSpc>
                <a:spcPts val="1523"/>
              </a:lnSpc>
              <a:spcBef>
                <a:spcPts val="40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introduce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wealth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9945" y="3109226"/>
            <a:ext cx="1198752" cy="231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8008" y="3599953"/>
            <a:ext cx="2125090" cy="9676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523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Storyline-based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flow</a:t>
            </a:r>
          </a:p>
          <a:p>
            <a:pPr marL="0" marR="0">
              <a:lnSpc>
                <a:spcPts val="1523"/>
              </a:lnSpc>
              <a:spcBef>
                <a:spcPts val="45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with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users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making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simple</a:t>
            </a:r>
          </a:p>
          <a:p>
            <a:pPr marL="56836" marR="0">
              <a:lnSpc>
                <a:spcPts val="1523"/>
              </a:lnSpc>
              <a:spcBef>
                <a:spcPts val="40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investment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choices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and</a:t>
            </a:r>
          </a:p>
          <a:p>
            <a:pPr marL="183394" marR="0">
              <a:lnSpc>
                <a:spcPts val="1523"/>
              </a:lnSpc>
              <a:spcBef>
                <a:spcPts val="40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observing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outcomes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15854" y="46715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94764" y="1104170"/>
            <a:ext cx="1470329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SimpliCiti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669" y="2373133"/>
            <a:ext cx="2279243" cy="7222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0298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Developing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unique</a:t>
            </a:r>
          </a:p>
          <a:p>
            <a:pPr marL="0" marR="0">
              <a:lnSpc>
                <a:spcPts val="1523"/>
              </a:lnSpc>
              <a:spcBef>
                <a:spcPts val="45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gamified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portfolio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builder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to</a:t>
            </a:r>
          </a:p>
          <a:p>
            <a:pPr marL="415233" marR="0">
              <a:lnSpc>
                <a:spcPts val="1523"/>
              </a:lnSpc>
              <a:spcBef>
                <a:spcPts val="40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introduce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wealth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9945" y="3109226"/>
            <a:ext cx="1198752" cy="231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8008" y="3599953"/>
            <a:ext cx="2125090" cy="9676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523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Storyline-based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flow</a:t>
            </a:r>
          </a:p>
          <a:p>
            <a:pPr marL="0" marR="0">
              <a:lnSpc>
                <a:spcPts val="1523"/>
              </a:lnSpc>
              <a:spcBef>
                <a:spcPts val="45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with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users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making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simple</a:t>
            </a:r>
          </a:p>
          <a:p>
            <a:pPr marL="56836" marR="0">
              <a:lnSpc>
                <a:spcPts val="1523"/>
              </a:lnSpc>
              <a:spcBef>
                <a:spcPts val="40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investment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choices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and</a:t>
            </a:r>
          </a:p>
          <a:p>
            <a:pPr marL="183394" marR="0">
              <a:lnSpc>
                <a:spcPts val="1523"/>
              </a:lnSpc>
              <a:spcBef>
                <a:spcPts val="40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observing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outcomes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15854" y="46715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71608" y="847589"/>
            <a:ext cx="1270279" cy="7435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7294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Citi</a:t>
            </a:r>
          </a:p>
          <a:p>
            <a:pPr marL="0" marR="0">
              <a:lnSpc>
                <a:spcPts val="26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Sandbox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1230" y="1027966"/>
            <a:ext cx="1864283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Citi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Academy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2580" y="2445604"/>
            <a:ext cx="1921332" cy="658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Learning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Management</a:t>
            </a:r>
          </a:p>
          <a:p>
            <a:pPr marL="69954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System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with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courses</a:t>
            </a:r>
          </a:p>
          <a:p>
            <a:pPr marL="207046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developed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by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Citi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99804" y="2467899"/>
            <a:ext cx="2320493" cy="658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8906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Virtual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Investing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Sandbox</a:t>
            </a:r>
          </a:p>
          <a:p>
            <a:pPr marL="21662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to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build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up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portfolio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models</a:t>
            </a:r>
          </a:p>
          <a:p>
            <a:pPr marL="0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built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on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freemium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strategy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31840" y="3321339"/>
            <a:ext cx="2252929" cy="871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Customers</a:t>
            </a:r>
            <a:r>
              <a:rPr dirty="0" sz="1400" spc="293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set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investment</a:t>
            </a:r>
          </a:p>
          <a:p>
            <a:pPr marL="188725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targets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and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explore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all</a:t>
            </a:r>
          </a:p>
          <a:p>
            <a:pPr marL="117514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wealth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products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to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build</a:t>
            </a:r>
          </a:p>
          <a:p>
            <a:pPr marL="70191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and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verify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virtual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portfolio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6042" y="3512404"/>
            <a:ext cx="2222347" cy="658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Awarding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VC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certifications</a:t>
            </a:r>
          </a:p>
          <a:p>
            <a:pPr marL="135109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to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expand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self-directed</a:t>
            </a:r>
          </a:p>
          <a:p>
            <a:pPr marL="363718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investing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options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15854" y="46715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09025" y="826953"/>
            <a:ext cx="3013557" cy="176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36469" marR="0">
              <a:lnSpc>
                <a:spcPts val="7155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Our</a:t>
            </a:r>
          </a:p>
          <a:p>
            <a:pPr marL="0" marR="0">
              <a:lnSpc>
                <a:spcPts val="648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Potential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7476" y="3241544"/>
            <a:ext cx="1642110" cy="172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15854" y="46715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5521" y="133318"/>
            <a:ext cx="3564635" cy="542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What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sets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us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apart?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70625" y="1025411"/>
            <a:ext cx="2106942" cy="324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Customer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Analytics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9975" y="1162642"/>
            <a:ext cx="2968751" cy="286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Why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use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a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gamified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solution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9975" y="1478110"/>
            <a:ext cx="2292781" cy="286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for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client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acquisition?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0625" y="1475753"/>
            <a:ext cx="4316247" cy="324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Engaging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&amp;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Interactive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Wealth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Marketing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9625" y="2142961"/>
            <a:ext cx="4816271" cy="324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Functions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as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Lite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Version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as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feature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promotion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8825" y="2276042"/>
            <a:ext cx="2811017" cy="9177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CitiGold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currently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features</a:t>
            </a:r>
          </a:p>
          <a:p>
            <a:pPr marL="0" marR="0">
              <a:lnSpc>
                <a:spcPts val="1958"/>
              </a:lnSpc>
              <a:spcBef>
                <a:spcPts val="475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Total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Wealth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Advisor.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Why</a:t>
            </a:r>
          </a:p>
          <a:p>
            <a:pPr marL="0" marR="0">
              <a:lnSpc>
                <a:spcPts val="1958"/>
              </a:lnSpc>
              <a:spcBef>
                <a:spcPts val="525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have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a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sandbox?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79625" y="2593303"/>
            <a:ext cx="4981218" cy="622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Recommender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System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to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introduce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personalised</a:t>
            </a:r>
          </a:p>
          <a:p>
            <a:pPr marL="0" marR="0">
              <a:lnSpc>
                <a:spcPts val="2252"/>
              </a:lnSpc>
              <a:spcBef>
                <a:spcPts val="43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wealth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products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70674" y="3523061"/>
            <a:ext cx="4985536" cy="324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Secure,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Tamper-proof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and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revocable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credentials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9975" y="3618042"/>
            <a:ext cx="3032074" cy="9177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Why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implement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Verifiable</a:t>
            </a:r>
          </a:p>
          <a:p>
            <a:pPr marL="0" marR="0">
              <a:lnSpc>
                <a:spcPts val="1958"/>
              </a:lnSpc>
              <a:spcBef>
                <a:spcPts val="475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Credentials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for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Citi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Academy</a:t>
            </a:r>
          </a:p>
          <a:p>
            <a:pPr marL="0" marR="0">
              <a:lnSpc>
                <a:spcPts val="1958"/>
              </a:lnSpc>
              <a:spcBef>
                <a:spcPts val="525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KVVKP+Archivo-Regular"/>
                <a:cs typeface="KKVVKP+Archivo-Regular"/>
              </a:rPr>
              <a:t>Certification?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70674" y="3973403"/>
            <a:ext cx="4408868" cy="622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Creation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of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Financial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Literacy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standards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in</a:t>
            </a:r>
          </a:p>
          <a:p>
            <a:pPr marL="0" marR="0">
              <a:lnSpc>
                <a:spcPts val="2252"/>
              </a:lnSpc>
              <a:spcBef>
                <a:spcPts val="43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Industry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15854" y="46715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39364" y="973353"/>
            <a:ext cx="2707005" cy="1769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155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Product</a:t>
            </a:r>
          </a:p>
          <a:p>
            <a:pPr marL="613152" marR="0">
              <a:lnSpc>
                <a:spcPts val="6479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7224" y="2618620"/>
            <a:ext cx="1554480" cy="172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05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39654" y="44429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22498" y="97343"/>
            <a:ext cx="4408551" cy="542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CitiAcademy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Tech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8631" y="1729714"/>
            <a:ext cx="1358290" cy="3577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0018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ffffff"/>
                </a:solidFill>
                <a:latin typeface="RFFKRJ+Archivo-Bold"/>
                <a:cs typeface="RFFKRJ+Archivo-Bold"/>
              </a:rPr>
              <a:t>TailWind</a:t>
            </a:r>
            <a:r>
              <a:rPr dirty="0" sz="1100" b="1">
                <a:solidFill>
                  <a:srgbClr val="ffffff"/>
                </a:solidFill>
                <a:latin typeface="RFFKRJ+Archivo-Bold"/>
                <a:cs typeface="RFFKRJ+Archivo-Bold"/>
              </a:rPr>
              <a:t> </a:t>
            </a:r>
            <a:r>
              <a:rPr dirty="0" sz="1100" b="1">
                <a:solidFill>
                  <a:srgbClr val="ffffff"/>
                </a:solidFill>
                <a:latin typeface="RFFKRJ+Archivo-Bold"/>
                <a:cs typeface="RFFKRJ+Archivo-Bold"/>
              </a:rPr>
              <a:t>CSS</a:t>
            </a:r>
          </a:p>
          <a:p>
            <a:pPr marL="0" marR="0">
              <a:lnSpc>
                <a:spcPts val="1196"/>
              </a:lnSpc>
              <a:spcBef>
                <a:spcPts val="123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Component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Builder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3575" y="3044001"/>
            <a:ext cx="1205179" cy="1900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Front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End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937" y="3329968"/>
            <a:ext cx="448703" cy="1900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User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9944" y="3520676"/>
            <a:ext cx="1191488" cy="1900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Back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End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Server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64300" y="4683851"/>
            <a:ext cx="1734782" cy="1900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Environment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100">
                <a:solidFill>
                  <a:srgbClr val="ffffff"/>
                </a:solidFill>
                <a:latin typeface="KKVVKP+Archivo-Regular"/>
                <a:cs typeface="KKVVKP+Archivo-Regular"/>
              </a:rPr>
              <a:t>Deployment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42455" y="2250478"/>
            <a:ext cx="3913885" cy="10309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817"/>
              </a:lnSpc>
              <a:spcBef>
                <a:spcPts val="0"/>
              </a:spcBef>
              <a:spcAft>
                <a:spcPts val="0"/>
              </a:spcAft>
            </a:pPr>
            <a:r>
              <a:rPr dirty="0" sz="59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Thank</a:t>
            </a:r>
            <a:r>
              <a:rPr dirty="0" sz="59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59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3666" y="3280440"/>
            <a:ext cx="1545742" cy="2591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KKVVKP+Archivo-Regular"/>
                <a:cs typeface="KKVVKP+Archivo-Regular"/>
              </a:rPr>
              <a:t>Team</a:t>
            </a:r>
            <a:r>
              <a:rPr dirty="0" sz="16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KKVVKP+Archivo-Regular"/>
                <a:cs typeface="KKVVKP+Archivo-Regular"/>
              </a:rPr>
              <a:t>FizzBuzz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15854" y="46715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1974" y="446298"/>
            <a:ext cx="299720" cy="4587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1974" y="827298"/>
            <a:ext cx="5353368" cy="8397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By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combining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our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Private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Bank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and</a:t>
            </a:r>
          </a:p>
          <a:p>
            <a:pPr marL="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consumer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wealth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businesses…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1974" y="1970298"/>
            <a:ext cx="5506439" cy="16017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…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target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clients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in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the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middle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of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the</a:t>
            </a:r>
          </a:p>
          <a:p>
            <a:pPr marL="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wealth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continuum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,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which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to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date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has</a:t>
            </a:r>
          </a:p>
          <a:p>
            <a:pPr marL="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been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largely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untapped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for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us</a:t>
            </a:r>
          </a:p>
          <a:p>
            <a:pPr marL="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6850" y="3816393"/>
            <a:ext cx="1817052" cy="4587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Jane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Fraser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6850" y="4364875"/>
            <a:ext cx="4036084" cy="2736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Letter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to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Shareholders,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Citi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Annual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Report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2021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39654" y="44429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10974" y="559018"/>
            <a:ext cx="3252977" cy="542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Table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of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4706" y="1172963"/>
            <a:ext cx="673798" cy="1784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65" marR="0">
              <a:lnSpc>
                <a:spcPts val="4637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03</a:t>
            </a:r>
          </a:p>
          <a:p>
            <a:pPr marL="0" marR="0">
              <a:lnSpc>
                <a:spcPts val="4637"/>
              </a:lnSpc>
              <a:spcBef>
                <a:spcPts val="4472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92722" y="1308497"/>
            <a:ext cx="1904517" cy="1564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6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Our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Proposal</a:t>
            </a:r>
          </a:p>
          <a:p>
            <a:pPr marL="0" marR="0">
              <a:lnSpc>
                <a:spcPts val="2915"/>
              </a:lnSpc>
              <a:spcBef>
                <a:spcPts val="619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Our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Potential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5542" y="1751488"/>
            <a:ext cx="609345" cy="6270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37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01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8956" y="1868380"/>
            <a:ext cx="1463903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Our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Team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9001" y="3135013"/>
            <a:ext cx="671576" cy="6270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37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02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87455" y="3251896"/>
            <a:ext cx="1826564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The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Problem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62033" y="3706096"/>
            <a:ext cx="643128" cy="6270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37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05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92722" y="3840971"/>
            <a:ext cx="177962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Our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2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Product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39654" y="44429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95624" y="826953"/>
            <a:ext cx="1932050" cy="176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155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Our</a:t>
            </a:r>
          </a:p>
          <a:p>
            <a:pPr marL="0" marR="0">
              <a:lnSpc>
                <a:spcPts val="648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Team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21356" y="3241544"/>
            <a:ext cx="1457960" cy="172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01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39654" y="44429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55139" y="903153"/>
            <a:ext cx="2881198" cy="176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19288" marR="0">
              <a:lnSpc>
                <a:spcPts val="7155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The</a:t>
            </a:r>
          </a:p>
          <a:p>
            <a:pPr marL="0" marR="0">
              <a:lnSpc>
                <a:spcPts val="648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1813" y="3241544"/>
            <a:ext cx="1635760" cy="172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02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39654" y="44429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5800" y="289918"/>
            <a:ext cx="3698367" cy="145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6.7%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rise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in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average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wealth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per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capita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in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Asia-Pacific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in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2020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9324" y="1921245"/>
            <a:ext cx="2272843" cy="444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Global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Wealth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Report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2021</a:t>
            </a:r>
          </a:p>
          <a:p>
            <a:pPr marL="0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Credit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Suisse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4663" y="2612118"/>
            <a:ext cx="3127629" cy="145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70" marR="0">
              <a:lnSpc>
                <a:spcPts val="39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Region’s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average</a:t>
            </a:r>
          </a:p>
          <a:p>
            <a:pPr marL="2415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financial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literacy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score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is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34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of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100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70939" y="4179605"/>
            <a:ext cx="1626006" cy="444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Journal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of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Banking</a:t>
            </a:r>
          </a:p>
          <a:p>
            <a:pPr marL="501659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and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Finance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15854" y="46715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7475" y="241299"/>
            <a:ext cx="2054860" cy="4587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The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475" y="885060"/>
            <a:ext cx="4043019" cy="444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Lack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of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educational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resources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for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financial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literacy</a:t>
            </a:r>
          </a:p>
          <a:p>
            <a:pPr marL="0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which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are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recognised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by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financial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institutions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7050" y="1764385"/>
            <a:ext cx="4389551" cy="444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Rise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self-directed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investing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while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institutional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wealth</a:t>
            </a:r>
          </a:p>
          <a:p>
            <a:pPr marL="0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management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products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involve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F2F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8225" y="2719909"/>
            <a:ext cx="4498721" cy="444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Absence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of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digital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engagement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to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funnel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customers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into</a:t>
            </a:r>
          </a:p>
          <a:p>
            <a:pPr marL="0" marR="0">
              <a:lnSpc>
                <a:spcPts val="1523"/>
              </a:lnSpc>
              <a:spcBef>
                <a:spcPts val="15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Citi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Wealth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Management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0799" y="3384899"/>
            <a:ext cx="2565082" cy="4587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Target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Audience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0374" y="4029025"/>
            <a:ext cx="4199660" cy="7222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First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Generation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wealth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builders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Asia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who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have</a:t>
            </a:r>
          </a:p>
          <a:p>
            <a:pPr marL="0" marR="0">
              <a:lnSpc>
                <a:spcPts val="1523"/>
              </a:lnSpc>
              <a:spcBef>
                <a:spcPts val="45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limited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financial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literacy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due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to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lack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of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generational</a:t>
            </a:r>
          </a:p>
          <a:p>
            <a:pPr marL="0" marR="0">
              <a:lnSpc>
                <a:spcPts val="1523"/>
              </a:lnSpc>
              <a:spcBef>
                <a:spcPts val="408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asset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adoption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&amp;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experience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in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KKVVKP+Archivo-Regular"/>
                <a:cs typeface="KKVVKP+Archivo-Regular"/>
              </a:rPr>
              <a:t>markets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15854" y="46715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81423" y="903153"/>
            <a:ext cx="2984068" cy="176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155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Our</a:t>
            </a:r>
          </a:p>
          <a:p>
            <a:pPr marL="0" marR="0">
              <a:lnSpc>
                <a:spcPts val="648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Proposal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1749" y="3241544"/>
            <a:ext cx="1591310" cy="172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03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39654" y="44429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0575" y="229423"/>
            <a:ext cx="3635374" cy="4587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Tiered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Wealth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 </a:t>
            </a:r>
            <a:r>
              <a:rPr dirty="0" sz="25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Products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5625" y="899004"/>
            <a:ext cx="1385250" cy="399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Long-term</a:t>
            </a: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Wealth</a:t>
            </a:r>
          </a:p>
          <a:p>
            <a:pPr marL="0" marR="0">
              <a:lnSpc>
                <a:spcPts val="1406"/>
              </a:lnSpc>
              <a:spcBef>
                <a:spcPts val="33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Builders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44599" y="1208138"/>
            <a:ext cx="311238" cy="21324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3</a:t>
            </a:r>
          </a:p>
          <a:p>
            <a:pPr marL="42099" marR="0">
              <a:lnSpc>
                <a:spcPts val="3179"/>
              </a:lnSpc>
              <a:spcBef>
                <a:spcPts val="1013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75625" y="1447077"/>
            <a:ext cx="1814063" cy="644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Bankers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provide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personalised</a:t>
            </a:r>
          </a:p>
          <a:p>
            <a:pPr marL="0" marR="0">
              <a:lnSpc>
                <a:spcPts val="1171"/>
              </a:lnSpc>
              <a:spcBef>
                <a:spcPts val="28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services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and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regular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updates</a:t>
            </a:r>
          </a:p>
          <a:p>
            <a:pPr marL="0" marR="0">
              <a:lnSpc>
                <a:spcPts val="1171"/>
              </a:lnSpc>
              <a:spcBef>
                <a:spcPts val="28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to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clients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on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high-risk,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long-</a:t>
            </a:r>
          </a:p>
          <a:p>
            <a:pPr marL="0" marR="0">
              <a:lnSpc>
                <a:spcPts val="1171"/>
              </a:lnSpc>
              <a:spcBef>
                <a:spcPts val="28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term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wealth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position</a:t>
            </a:r>
            <a:r>
              <a:rPr dirty="0" sz="800">
                <a:solidFill>
                  <a:srgbClr val="ffffff"/>
                </a:solidFill>
                <a:latin typeface="OJKHQI+Roboto-Regular"/>
                <a:cs typeface="OJKHQI+Roboto-Regular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4763" y="1548057"/>
            <a:ext cx="1535276" cy="399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446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Educating</a:t>
            </a: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&amp;</a:t>
            </a: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Self</a:t>
            </a:r>
          </a:p>
          <a:p>
            <a:pPr marL="0" marR="0">
              <a:lnSpc>
                <a:spcPts val="1406"/>
              </a:lnSpc>
              <a:spcBef>
                <a:spcPts val="33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Supported</a:t>
            </a: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GIDWMV+Roboto-Bold"/>
                <a:cs typeface="GIDWMV+Roboto-Bold"/>
              </a:rPr>
              <a:t>Investing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646" y="2096130"/>
            <a:ext cx="1718723" cy="4917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3712" marR="0">
              <a:lnSpc>
                <a:spcPts val="1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Clients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can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take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up</a:t>
            </a:r>
          </a:p>
          <a:p>
            <a:pPr marL="0" marR="0">
              <a:lnSpc>
                <a:spcPts val="1171"/>
              </a:lnSpc>
              <a:spcBef>
                <a:spcPts val="28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accredited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courses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to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make</a:t>
            </a:r>
          </a:p>
          <a:p>
            <a:pPr marL="150812" marR="0">
              <a:lnSpc>
                <a:spcPts val="1171"/>
              </a:lnSpc>
              <a:spcBef>
                <a:spcPts val="28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wiser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financial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choices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54000" y="2111087"/>
            <a:ext cx="311810" cy="441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PULUWS+PlayfairDisplay-Bold"/>
                <a:cs typeface="PULUWS+PlayfairDisplay-Bold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8208" y="2553330"/>
            <a:ext cx="1790144" cy="186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medium-risk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wealth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products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76225" y="2680007"/>
            <a:ext cx="1858675" cy="231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ffff"/>
                </a:solidFill>
                <a:latin typeface="GIDWMV+Roboto-Bold"/>
                <a:cs typeface="GIDWMV+Roboto-Bold"/>
              </a:rPr>
              <a:t>Self-Directed</a:t>
            </a:r>
            <a:r>
              <a:rPr dirty="0" sz="1300" b="1">
                <a:solidFill>
                  <a:srgbClr val="ffffff"/>
                </a:solidFill>
                <a:latin typeface="GIDWMV+Roboto-Bold"/>
                <a:cs typeface="GIDWMV+Roboto-Bold"/>
              </a:rPr>
              <a:t> </a:t>
            </a:r>
            <a:r>
              <a:rPr dirty="0" sz="1300" b="1">
                <a:solidFill>
                  <a:srgbClr val="ffffff"/>
                </a:solidFill>
                <a:latin typeface="GIDWMV+Roboto-Bold"/>
                <a:cs typeface="GIDWMV+Roboto-Bold"/>
              </a:rPr>
              <a:t>Investing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6946" y="2908930"/>
            <a:ext cx="1731597" cy="3393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Asynchronous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support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from</a:t>
            </a:r>
          </a:p>
          <a:p>
            <a:pPr marL="685800" marR="0">
              <a:lnSpc>
                <a:spcPts val="1171"/>
              </a:lnSpc>
              <a:spcBef>
                <a:spcPts val="28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Citi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Wealth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RMs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76225" y="3060157"/>
            <a:ext cx="1836897" cy="644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Bankers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can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offer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an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end-to-</a:t>
            </a:r>
          </a:p>
          <a:p>
            <a:pPr marL="0" marR="0">
              <a:lnSpc>
                <a:spcPts val="1171"/>
              </a:lnSpc>
              <a:spcBef>
                <a:spcPts val="28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end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automated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positioning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on</a:t>
            </a:r>
          </a:p>
          <a:p>
            <a:pPr marL="0" marR="0">
              <a:lnSpc>
                <a:spcPts val="1171"/>
              </a:lnSpc>
              <a:spcBef>
                <a:spcPts val="28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certain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low-risk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 </a:t>
            </a: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wealth</a:t>
            </a:r>
          </a:p>
          <a:p>
            <a:pPr marL="0" marR="0">
              <a:lnSpc>
                <a:spcPts val="1171"/>
              </a:lnSpc>
              <a:spcBef>
                <a:spcPts val="28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OJKHQI+Roboto-Regular"/>
                <a:cs typeface="OJKHQI+Roboto-Regular"/>
              </a:rPr>
              <a:t>products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58112" y="4360043"/>
            <a:ext cx="1917801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RFFKRJ+Archivo-Bold"/>
                <a:cs typeface="RFFKRJ+Archivo-Bold"/>
              </a:rPr>
              <a:t>Citi</a:t>
            </a:r>
            <a:r>
              <a:rPr dirty="0" sz="1200" b="1">
                <a:solidFill>
                  <a:srgbClr val="ffffff"/>
                </a:solidFill>
                <a:latin typeface="RFFKRJ+Archivo-Bold"/>
                <a:cs typeface="RFFKRJ+Archivo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RFFKRJ+Archivo-Bold"/>
                <a:cs typeface="RFFKRJ+Archivo-Bold"/>
              </a:rPr>
              <a:t>Wealth</a:t>
            </a:r>
            <a:r>
              <a:rPr dirty="0" sz="1200" b="1">
                <a:solidFill>
                  <a:srgbClr val="ffffff"/>
                </a:solidFill>
                <a:latin typeface="RFFKRJ+Archivo-Bold"/>
                <a:cs typeface="RFFKRJ+Archivo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RFFKRJ+Archivo-Bold"/>
                <a:cs typeface="RFFKRJ+Archivo-Bold"/>
              </a:rPr>
              <a:t>Management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85442" y="4542924"/>
            <a:ext cx="1263853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Product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Offering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15854" y="4671559"/>
            <a:ext cx="1539088" cy="20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HackOverFlow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KKVVKP+Archivo-Regular"/>
                <a:cs typeface="KKVVKP+Archivo-Regular"/>
              </a:rPr>
              <a:t>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2022-08-11T13:57:38-05:00</dcterms:modified>
</cp:coreProperties>
</file>