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74" r:id="rId5"/>
    <p:sldId id="260" r:id="rId6"/>
    <p:sldId id="270" r:id="rId7"/>
    <p:sldId id="261" r:id="rId8"/>
    <p:sldId id="271" r:id="rId9"/>
    <p:sldId id="269" r:id="rId10"/>
    <p:sldId id="262" r:id="rId11"/>
    <p:sldId id="275" r:id="rId12"/>
    <p:sldId id="263" r:id="rId13"/>
    <p:sldId id="264" r:id="rId14"/>
    <p:sldId id="276" r:id="rId15"/>
    <p:sldId id="265" r:id="rId16"/>
    <p:sldId id="266" r:id="rId17"/>
    <p:sldId id="267" r:id="rId18"/>
    <p:sldId id="268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29675-F92D-475A-836D-ABC8FC9FDA1D}" v="37" dt="2023-10-08T20:18:08.265"/>
    <p1510:client id="{20691F6E-E836-4CAE-A5E6-213E53B122EC}" v="366" dt="2023-10-08T21:54:36.965"/>
    <p1510:client id="{676AEEB8-FACE-41A4-8807-F3173AAABFB9}" v="266" dt="2023-10-08T20:08:36.747"/>
    <p1510:client id="{ED232144-ECC7-44B5-9B82-19684BDD3072}" v="237" dt="2023-10-08T20:52:4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5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5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6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9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hopping cart on a computer&#10;&#10;Description automatically generated">
            <a:extLst>
              <a:ext uri="{FF2B5EF4-FFF2-40B4-BE49-F238E27FC236}">
                <a16:creationId xmlns:a16="http://schemas.microsoft.com/office/drawing/2014/main" id="{967DF9CE-F0B2-63C8-BED7-0EB46292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" y="-1120"/>
            <a:ext cx="12189758" cy="68602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Consumer Goods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err="1">
                <a:solidFill>
                  <a:schemeClr val="bg1"/>
                </a:solidFill>
                <a:ea typeface="Calibri"/>
                <a:cs typeface="Calibri"/>
              </a:rPr>
              <a:t>Ad_hoc</a:t>
            </a:r>
            <a:r>
              <a:rPr lang="en-US" sz="2800" b="1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3CAD-3596-040E-C5B0-82CBB4E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7698-993E-BB27-05EB-B98CE0DE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1393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sz="3200" b="1" err="1">
                <a:solidFill>
                  <a:schemeClr val="bg1"/>
                </a:solidFill>
              </a:rPr>
              <a:t>Viveks</a:t>
            </a:r>
            <a:r>
              <a:rPr lang="en-US" sz="3200" b="1" dirty="0">
                <a:solidFill>
                  <a:schemeClr val="bg1"/>
                </a:solidFill>
              </a:rPr>
              <a:t>, Croma, and Ezone are not among our top 5 premium customers, yet they enjoy our premium discounts.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Check if these customers meet other requirements that warrant a discount.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Prioritize our premium customers.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5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989-C53C-9AC7-939C-B943CB3BA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Sales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F685-DF3E-EFC7-7067-0F96551B8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1CF-97E2-CBDE-7165-1CA02571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318" y="-466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Sales quantity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per quarter 2020 vs. 2021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of sales&#10;&#10;Description automatically generated">
            <a:extLst>
              <a:ext uri="{FF2B5EF4-FFF2-40B4-BE49-F238E27FC236}">
                <a16:creationId xmlns:a16="http://schemas.microsoft.com/office/drawing/2014/main" id="{63EDDAB5-E280-5D56-1AC1-B576E649C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700" y="1462249"/>
            <a:ext cx="7064187" cy="479794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DF0FB-CCF2-8E53-708E-8501DF4E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4788" y="2329889"/>
            <a:ext cx="3691218" cy="2804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EAEEFF"/>
                </a:solidFill>
                <a:ea typeface="+mn-lt"/>
                <a:cs typeface="+mn-lt"/>
              </a:rPr>
              <a:t>we see a massive improvement in sales for every quarter in 2021</a:t>
            </a:r>
          </a:p>
          <a:p>
            <a:pPr marL="0" indent="0">
              <a:buNone/>
            </a:pPr>
            <a:endParaRPr lang="en-US" b="1" dirty="0">
              <a:solidFill>
                <a:srgbClr val="EAEE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6BB9-C9FD-6B8A-A475-CBC1139A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1180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Which channel generated the most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Revenue</a:t>
            </a:r>
            <a:r>
              <a:rPr lang="en-US" sz="3600" b="1" dirty="0">
                <a:solidFill>
                  <a:schemeClr val="bg1"/>
                </a:solidFill>
              </a:rPr>
              <a:t> in 2021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4" name="Content Placeholder 3" descr="A pie chart with numbers and a diagram&#10;&#10;Description automatically generated">
            <a:extLst>
              <a:ext uri="{FF2B5EF4-FFF2-40B4-BE49-F238E27FC236}">
                <a16:creationId xmlns:a16="http://schemas.microsoft.com/office/drawing/2014/main" id="{D953373A-54B2-AA99-3099-379CBE322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322" y="1169755"/>
            <a:ext cx="5850765" cy="5115729"/>
          </a:xfrm>
        </p:spPr>
      </p:pic>
    </p:spTree>
    <p:extLst>
      <p:ext uri="{BB962C8B-B14F-4D97-AF65-F5344CB8AC3E}">
        <p14:creationId xmlns:p14="http://schemas.microsoft.com/office/powerpoint/2010/main" val="14454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62AA-F6B3-C416-3095-F2CF39268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ea typeface="Calibri Light"/>
                <a:cs typeface="Calibri Light"/>
              </a:rPr>
              <a:t>Product Inventory/Performance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3A1B-CB2B-ADC6-1810-7374A4808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AD73-C571-FD9B-4870-0DF875E7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890" y="2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Top 3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products sold</a:t>
            </a:r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 in 2021 by </a:t>
            </a:r>
            <a:r>
              <a:rPr lang="en-US" b="1" err="1">
                <a:solidFill>
                  <a:schemeClr val="bg1"/>
                </a:solidFill>
                <a:ea typeface="+mj-lt"/>
                <a:cs typeface="+mj-lt"/>
              </a:rPr>
              <a:t>divisio﻿n</a:t>
            </a:r>
            <a:endParaRPr lang="en-US" err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72D0A1-4951-CAF8-27F1-ABB29190CA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3283" y="1477303"/>
            <a:ext cx="3765997" cy="36957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D80BCD-6F95-07AC-47FD-B5113F50C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6226" y="1805381"/>
            <a:ext cx="6170590" cy="4327434"/>
          </a:xfrm>
        </p:spPr>
      </p:pic>
    </p:spTree>
    <p:extLst>
      <p:ext uri="{BB962C8B-B14F-4D97-AF65-F5344CB8AC3E}">
        <p14:creationId xmlns:p14="http://schemas.microsoft.com/office/powerpoint/2010/main" val="362793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F214-81F4-10EB-9A40-4C82C367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171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Percentage of </a:t>
            </a:r>
            <a:r>
              <a:rPr lang="en-US" sz="3600" b="1" err="1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uniq﻿ue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product 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increase in 2021 vs. 2020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white square with black text&#10;&#10;Description automatically generated">
            <a:extLst>
              <a:ext uri="{FF2B5EF4-FFF2-40B4-BE49-F238E27FC236}">
                <a16:creationId xmlns:a16="http://schemas.microsoft.com/office/drawing/2014/main" id="{69AAB95F-C11D-A032-EDF3-B5D79A97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424" y="1658815"/>
            <a:ext cx="10169881" cy="3826366"/>
          </a:xfrm>
        </p:spPr>
      </p:pic>
    </p:spTree>
    <p:extLst>
      <p:ext uri="{BB962C8B-B14F-4D97-AF65-F5344CB8AC3E}">
        <p14:creationId xmlns:p14="http://schemas.microsoft.com/office/powerpoint/2010/main" val="32701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3F48-C569-026B-7927-C23A891B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49" y="-74903"/>
            <a:ext cx="10515600" cy="1325563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An inventory of our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unique products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per segment</a:t>
            </a:r>
            <a:endParaRPr lang="en-US" sz="36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graph of a bar&#10;&#10;Description automatically generated">
            <a:extLst>
              <a:ext uri="{FF2B5EF4-FFF2-40B4-BE49-F238E27FC236}">
                <a16:creationId xmlns:a16="http://schemas.microsoft.com/office/drawing/2014/main" id="{179EDFAB-E9EF-CA55-4000-87F9827EB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329" y="1368974"/>
            <a:ext cx="7817341" cy="4738754"/>
          </a:xfrm>
        </p:spPr>
      </p:pic>
    </p:spTree>
    <p:extLst>
      <p:ext uri="{BB962C8B-B14F-4D97-AF65-F5344CB8AC3E}">
        <p14:creationId xmlns:p14="http://schemas.microsoft.com/office/powerpoint/2010/main" val="304664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F4EF-C18C-57DD-F78A-0E5D4530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56" y="53886"/>
            <a:ext cx="11717628" cy="134702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Which segment had the most increase in </a:t>
            </a:r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unique products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in 2021 vs 2020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55C97-D702-22C3-EC75-16A4319E3D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834" y="1653990"/>
            <a:ext cx="5836275" cy="383601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D2350-AA67-DE20-415F-5F38930FAC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6116" y="2654736"/>
            <a:ext cx="5632359" cy="3573171"/>
          </a:xfrm>
        </p:spPr>
      </p:pic>
    </p:spTree>
    <p:extLst>
      <p:ext uri="{BB962C8B-B14F-4D97-AF65-F5344CB8AC3E}">
        <p14:creationId xmlns:p14="http://schemas.microsoft.com/office/powerpoint/2010/main" val="34843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675F-4C97-5F89-6124-F2950290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77" y="-150030"/>
            <a:ext cx="12082528" cy="134702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What are our most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Expensive</a:t>
            </a:r>
            <a:r>
              <a:rPr lang="en-US" sz="3200" b="1" dirty="0">
                <a:solidFill>
                  <a:schemeClr val="bg1"/>
                </a:solidFill>
              </a:rPr>
              <a:t> and </a:t>
            </a:r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Cheapest</a:t>
            </a:r>
            <a:r>
              <a:rPr lang="en-US" sz="3200" b="1" dirty="0">
                <a:solidFill>
                  <a:schemeClr val="bg1"/>
                </a:solidFill>
              </a:rPr>
              <a:t> products to </a:t>
            </a:r>
            <a:r>
              <a:rPr lang="en-US" sz="3200" b="1" err="1">
                <a:solidFill>
                  <a:schemeClr val="bg1"/>
                </a:solidFill>
              </a:rPr>
              <a:t>pr﻿oduce</a:t>
            </a:r>
            <a:r>
              <a:rPr lang="en-US" sz="3200" b="1" dirty="0">
                <a:solidFill>
                  <a:schemeClr val="bg1"/>
                </a:solidFill>
              </a:rPr>
              <a:t>?</a:t>
            </a:r>
            <a:endParaRPr lang="en-US" sz="32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851DA-AC09-42D5-A3A7-DA8F5ECCC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000" y="1169792"/>
            <a:ext cx="3752044" cy="3477429"/>
          </a:xfrm>
        </p:spPr>
      </p:pic>
      <p:pic>
        <p:nvPicPr>
          <p:cNvPr id="6" name="Content Placeholder 5" descr="A rectangular black rectangle with text&#10;&#10;Description automatically generated">
            <a:extLst>
              <a:ext uri="{FF2B5EF4-FFF2-40B4-BE49-F238E27FC236}">
                <a16:creationId xmlns:a16="http://schemas.microsoft.com/office/drawing/2014/main" id="{0B786555-1CDF-D3ED-1DA3-52DE614BA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51908" y="2839647"/>
            <a:ext cx="3548665" cy="3439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2D5C8-8E6C-D100-E0EF-5639C1E2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908" y="1172223"/>
            <a:ext cx="3666184" cy="355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CF0-8023-A517-67F8-1E5A33A4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41" y="247069"/>
            <a:ext cx="3324896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Agenda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AC1E-6E0A-3794-DE82-0CA1076B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862" y="2093934"/>
            <a:ext cx="61260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Objectives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Customer Analysis/Overview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Sales Overview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Product Inventory/Performance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Q&amp;A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2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 glasses of champagne on a table&#10;&#10;Description automatically generated">
            <a:extLst>
              <a:ext uri="{FF2B5EF4-FFF2-40B4-BE49-F238E27FC236}">
                <a16:creationId xmlns:a16="http://schemas.microsoft.com/office/drawing/2014/main" id="{E89C8C43-69E2-F9D9-DB01-C66D8C789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13" y="772264"/>
            <a:ext cx="6236058" cy="5045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9C3A2-A784-A835-EABB-1EC0F67D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4000" y="403293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  <a:ea typeface="Calibri Light"/>
                <a:cs typeface="Calibri Light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41529-E465-E325-1646-AF3C898A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000" y="291516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Calibri"/>
                <a:cs typeface="Calibri"/>
              </a:rPr>
              <a:t>Feel free to ask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50B8B-35D7-13CD-1741-ABE6388DEC61}"/>
              </a:ext>
            </a:extLst>
          </p:cNvPr>
          <p:cNvSpPr/>
          <p:nvPr/>
        </p:nvSpPr>
        <p:spPr>
          <a:xfrm>
            <a:off x="643943" y="429295"/>
            <a:ext cx="11354873" cy="56667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C3A4-499F-AF06-9EC0-F4DDA1CE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Objective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D0D3-EF01-0463-F866-AEF34E18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30" y="213686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get an overview on sales by examining customer behavior, product performance, and the overall sales trend.</a:t>
            </a:r>
            <a:endParaRPr lang="en-US" sz="3600" b="1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Track our growth in sales and production.</a:t>
            </a:r>
            <a:endParaRPr lang="en-US" sz="36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4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59EA-AB3D-0299-9F13-F381382A4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a typeface="Calibri Light"/>
                <a:cs typeface="Calibri Light"/>
              </a:rPr>
              <a:t>Customer Analysis/Overview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7486-CE4B-6BF7-5476-185EAD808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9DE9-311F-FA66-8FD5-9CB18451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5" y="-47561"/>
            <a:ext cx="11460050" cy="1347027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Markets where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"</a:t>
            </a:r>
            <a:r>
              <a:rPr lang="en-US" sz="3600" b="1" err="1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Atliq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ea typeface="+mj-lt"/>
                <a:cs typeface="+mj-lt"/>
              </a:rPr>
              <a:t> Exclusive"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operates, in the APAC region.</a:t>
            </a:r>
            <a:endParaRPr lang="en-US" sz="36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E34960-85BF-A8A4-5DC6-44E009498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3665" y="1381852"/>
            <a:ext cx="2414386" cy="4466152"/>
          </a:xfrm>
        </p:spPr>
      </p:pic>
      <p:pic>
        <p:nvPicPr>
          <p:cNvPr id="7" name="Content Placeholder 6" descr="A graph of different countries/regions&#10;&#10;Description automatically generated">
            <a:extLst>
              <a:ext uri="{FF2B5EF4-FFF2-40B4-BE49-F238E27FC236}">
                <a16:creationId xmlns:a16="http://schemas.microsoft.com/office/drawing/2014/main" id="{96FE5772-CFCB-D14A-5472-6F718C06C8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7199" y="1381307"/>
            <a:ext cx="8055427" cy="4833548"/>
          </a:xfrm>
        </p:spPr>
      </p:pic>
    </p:spTree>
    <p:extLst>
      <p:ext uri="{BB962C8B-B14F-4D97-AF65-F5344CB8AC3E}">
        <p14:creationId xmlns:p14="http://schemas.microsoft.com/office/powerpoint/2010/main" val="18885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CB8D-5075-F2E9-F5E3-A93F305E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886" cy="134370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0466E-A910-D1DA-0D86-22249994F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26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India accounts for roughly 50% of our sales to this customer in the APAC region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we should look to improve our presence in the last three regions, as our products might not be as competitive there.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3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F046-7C8E-0F8D-6DE9-73C40697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6982" y="-107100"/>
            <a:ext cx="12415233" cy="134702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Gross revenue generated from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“</a:t>
            </a:r>
            <a:r>
              <a:rPr lang="en-US" sz="3600" b="1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Atliq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Exclusive”</a:t>
            </a: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 for each month</a:t>
            </a:r>
          </a:p>
        </p:txBody>
      </p:sp>
      <p:pic>
        <p:nvPicPr>
          <p:cNvPr id="5" name="Content Placeholder 4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291223E3-E336-2988-1B7B-EBDC4817C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172" y="1374865"/>
            <a:ext cx="10307655" cy="4920154"/>
          </a:xfrm>
        </p:spPr>
      </p:pic>
    </p:spTree>
    <p:extLst>
      <p:ext uri="{BB962C8B-B14F-4D97-AF65-F5344CB8AC3E}">
        <p14:creationId xmlns:p14="http://schemas.microsoft.com/office/powerpoint/2010/main" val="335372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B0C3-81C5-DCBA-691C-3A6E66E9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a typeface="Calibri Light"/>
                <a:cs typeface="Calibri Light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6D69-AEFA-45F8-AE4C-DB74E41D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35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The least amount of Sales were generated in April and August.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We had the most sales in November.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b="1" dirty="0">
                <a:solidFill>
                  <a:schemeClr val="bg1"/>
                </a:solidFill>
                <a:ea typeface="+mn-lt"/>
                <a:cs typeface="+mn-lt"/>
              </a:rPr>
              <a:t>Recommendations:</a:t>
            </a:r>
            <a:endParaRPr lang="en-US" sz="44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special discounts and promotions, might help boost sales in 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april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and august.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23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8A40-6557-0356-D693-38A243B4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94" y="224"/>
            <a:ext cx="12458163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Top 5 </a:t>
            </a:r>
            <a:r>
              <a:rPr lang="en-US" sz="32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average_discount_percentage</a:t>
            </a:r>
            <a:r>
              <a:rPr lang="en-US" sz="3200" b="1" dirty="0">
                <a:solidFill>
                  <a:schemeClr val="bg1"/>
                </a:solidFill>
              </a:rPr>
              <a:t> for 2021 in the Indian market</a:t>
            </a:r>
            <a:endParaRPr lang="en-US" sz="32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90268-D0B3-C710-CE11-43F895793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9299" y="2363765"/>
            <a:ext cx="6369422" cy="3823513"/>
          </a:xfr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6815B3-2723-8232-42A6-69C840A64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0309" t="-385" r="2474" b="-1714"/>
          <a:stretch/>
        </p:blipFill>
        <p:spPr>
          <a:xfrm>
            <a:off x="641808" y="1455852"/>
            <a:ext cx="4644451" cy="2435516"/>
          </a:xfrm>
        </p:spPr>
      </p:pic>
    </p:spTree>
    <p:extLst>
      <p:ext uri="{BB962C8B-B14F-4D97-AF65-F5344CB8AC3E}">
        <p14:creationId xmlns:p14="http://schemas.microsoft.com/office/powerpoint/2010/main" val="30050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Consumer Goods</vt:lpstr>
      <vt:lpstr>Agenda</vt:lpstr>
      <vt:lpstr>Objective</vt:lpstr>
      <vt:lpstr>Customer Analysis/Overview</vt:lpstr>
      <vt:lpstr>Markets where "Atliq Exclusive" operates, in the APAC region.</vt:lpstr>
      <vt:lpstr>Insights</vt:lpstr>
      <vt:lpstr>Gross revenue generated from “Atliq Exclusive” for each month</vt:lpstr>
      <vt:lpstr>Insights</vt:lpstr>
      <vt:lpstr>Top 5 average_discount_percentage for 2021 in the Indian market</vt:lpstr>
      <vt:lpstr>Insights</vt:lpstr>
      <vt:lpstr>Sales Overview</vt:lpstr>
      <vt:lpstr>Sales quantity per quarter 2020 vs. 2021</vt:lpstr>
      <vt:lpstr>Which channel generated the most Revenue in 2021</vt:lpstr>
      <vt:lpstr>Product Inventory/Performance</vt:lpstr>
      <vt:lpstr>Top 3 products sold in 2021 by divisio﻿n</vt:lpstr>
      <vt:lpstr>Percentage of uniq﻿ue product increase in 2021 vs. 2020</vt:lpstr>
      <vt:lpstr>An inventory of our unique products per segment</vt:lpstr>
      <vt:lpstr>Which segment had the most increase in unique products in 2021 vs 2020</vt:lpstr>
      <vt:lpstr>What are our most Expensive and Cheapest products to pr﻿oduce?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479</cp:revision>
  <dcterms:created xsi:type="dcterms:W3CDTF">2023-10-08T18:29:30Z</dcterms:created>
  <dcterms:modified xsi:type="dcterms:W3CDTF">2023-10-08T21:56:06Z</dcterms:modified>
</cp:coreProperties>
</file>