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9"/>
  </p:notesMasterIdLst>
  <p:handoutMasterIdLst>
    <p:handoutMasterId r:id="rId110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63" r:id="rId46"/>
    <p:sldId id="301" r:id="rId47"/>
    <p:sldId id="36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62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  <p:sldId id="354" r:id="rId102"/>
    <p:sldId id="355" r:id="rId103"/>
    <p:sldId id="356" r:id="rId104"/>
    <p:sldId id="357" r:id="rId105"/>
    <p:sldId id="358" r:id="rId106"/>
    <p:sldId id="359" r:id="rId107"/>
    <p:sldId id="360" r:id="rId10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51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2" d="100"/>
          <a:sy n="72" d="100"/>
        </p:scale>
        <p:origin x="-2766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2EB59-4645-40F4-80DE-2F9DEA978E9D}" type="datetimeFigureOut">
              <a:rPr lang="zh-TW" altLang="en-US" smtClean="0"/>
              <a:t>2015/11/10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04666-7937-4831-AE8C-E113EBEF5C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073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3801D7-AA6C-49DD-B34A-9FCEB119420F}" type="datetimeFigureOut">
              <a:rPr lang="zh-TW" altLang="en-US" smtClean="0"/>
              <a:t>2015/11/10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FEB4B-789E-4AEF-B8D3-1A51478A2B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341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15616" y="1988840"/>
            <a:ext cx="6948264" cy="1758057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907704" y="4149080"/>
            <a:ext cx="5544616" cy="720080"/>
          </a:xfrm>
        </p:spPr>
        <p:txBody>
          <a:bodyPr>
            <a:normAutofit/>
          </a:bodyPr>
          <a:lstStyle>
            <a:lvl1pPr marL="0" indent="0" algn="ctr">
              <a:buNone/>
              <a:defRPr sz="28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7E5EA-415D-4BA9-8668-62B1048F423C}" type="datetimeFigureOut">
              <a:rPr lang="zh-TW" altLang="en-US" smtClean="0"/>
              <a:t>2015/11/10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5E252-013D-428B-A55F-3A0D92D1C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163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7E5EA-415D-4BA9-8668-62B1048F423C}" type="datetimeFigureOut">
              <a:rPr lang="zh-TW" altLang="en-US" smtClean="0"/>
              <a:t>2015/11/10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5E252-013D-428B-A55F-3A0D92D1C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051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7E5EA-415D-4BA9-8668-62B1048F423C}" type="datetimeFigureOut">
              <a:rPr lang="zh-TW" altLang="en-US" smtClean="0"/>
              <a:t>2015/11/10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5E252-013D-428B-A55F-3A0D92D1C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7923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7E5EA-415D-4BA9-8668-62B1048F423C}" type="datetimeFigureOut">
              <a:rPr lang="zh-TW" altLang="en-US" smtClean="0"/>
              <a:t>2015/11/10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5E252-013D-428B-A55F-3A0D92D1C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206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7E5EA-415D-4BA9-8668-62B1048F423C}" type="datetimeFigureOut">
              <a:rPr lang="zh-TW" altLang="en-US" smtClean="0"/>
              <a:t>2015/11/10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5E252-013D-428B-A55F-3A0D92D1C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079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7E5EA-415D-4BA9-8668-62B1048F423C}" type="datetimeFigureOut">
              <a:rPr lang="zh-TW" altLang="en-US" smtClean="0"/>
              <a:t>2015/11/10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5E252-013D-428B-A55F-3A0D92D1C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2794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7E5EA-415D-4BA9-8668-62B1048F423C}" type="datetimeFigureOut">
              <a:rPr lang="zh-TW" altLang="en-US" smtClean="0"/>
              <a:t>2015/11/10</a:t>
            </a:fld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5E252-013D-428B-A55F-3A0D92D1C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397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7E5EA-415D-4BA9-8668-62B1048F423C}" type="datetimeFigureOut">
              <a:rPr lang="zh-TW" altLang="en-US" smtClean="0"/>
              <a:t>2015/11/10</a:t>
            </a:fld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5E252-013D-428B-A55F-3A0D92D1C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555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7E5EA-415D-4BA9-8668-62B1048F423C}" type="datetimeFigureOut">
              <a:rPr lang="zh-TW" altLang="en-US" smtClean="0"/>
              <a:t>2015/11/10</a:t>
            </a:fld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5E252-013D-428B-A55F-3A0D92D1C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494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7E5EA-415D-4BA9-8668-62B1048F423C}" type="datetimeFigureOut">
              <a:rPr lang="zh-TW" altLang="en-US" smtClean="0"/>
              <a:t>2015/11/10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5E252-013D-428B-A55F-3A0D92D1C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786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7E5EA-415D-4BA9-8668-62B1048F423C}" type="datetimeFigureOut">
              <a:rPr lang="zh-TW" altLang="en-US" smtClean="0"/>
              <a:t>2015/11/10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5E252-013D-428B-A55F-3A0D92D1C1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854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137920"/>
            <a:ext cx="9144000" cy="720080"/>
          </a:xfrm>
          <a:prstGeom prst="rect">
            <a:avLst/>
          </a:prstGeom>
          <a:blipFill>
            <a:blip r:embed="rId1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artisticTexturizer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2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452320" y="6471268"/>
            <a:ext cx="1008112" cy="293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defRPr>
            </a:lvl1pPr>
          </a:lstStyle>
          <a:p>
            <a:fld id="{6667E5EA-415D-4BA9-8668-62B1048F423C}" type="datetimeFigureOut">
              <a:rPr lang="zh-TW" altLang="en-US" smtClean="0"/>
              <a:t>2015/11/10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563551" y="6489340"/>
            <a:ext cx="5760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  <a:latin typeface="+mn-lt"/>
              </a:defRPr>
            </a:lvl1pPr>
          </a:lstStyle>
          <a:p>
            <a:fld id="{03D5E252-013D-428B-A55F-3A0D92D1C19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907093" y="6165304"/>
            <a:ext cx="488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National Cheng Kung University</a:t>
            </a:r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/>
                    </a14:imgEffect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137920"/>
            <a:ext cx="720080" cy="72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256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Chapter 4</a:t>
            </a:r>
            <a:br>
              <a:rPr lang="en-US" altLang="zh-TW" dirty="0"/>
            </a:br>
            <a:r>
              <a:rPr lang="en-US" altLang="zh-TW" dirty="0"/>
              <a:t>Shared Memory Programming with </a:t>
            </a:r>
            <a:r>
              <a:rPr lang="en-US" altLang="zh-TW" dirty="0" err="1" smtClean="0"/>
              <a:t>Pthreads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7253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Running a Pthreads program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684213" y="1052513"/>
            <a:ext cx="7704137" cy="5857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latin typeface="+mn-lt"/>
              </a:rPr>
              <a:t>. /   pth_hello   &lt;number of threads&gt;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684213" y="1844675"/>
            <a:ext cx="2870200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n-lt"/>
              </a:rPr>
              <a:t>. /  pth_hello 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9613" y="2708275"/>
            <a:ext cx="3600450" cy="7699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3399FF"/>
                </a:solidFill>
                <a:latin typeface="+mn-lt"/>
              </a:rPr>
              <a:t>Hello from the main thread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3399FF"/>
                </a:solidFill>
                <a:latin typeface="+mn-lt"/>
              </a:rPr>
              <a:t>Hello from thread 0 of 1</a:t>
            </a:r>
          </a:p>
        </p:txBody>
      </p:sp>
      <p:sp>
        <p:nvSpPr>
          <p:cNvPr id="7" name="Rectangle 6"/>
          <p:cNvSpPr/>
          <p:nvPr/>
        </p:nvSpPr>
        <p:spPr>
          <a:xfrm>
            <a:off x="684213" y="3573463"/>
            <a:ext cx="2643187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n-lt"/>
              </a:rPr>
              <a:t>. / pth_hello 4</a:t>
            </a:r>
          </a:p>
        </p:txBody>
      </p:sp>
      <p:sp>
        <p:nvSpPr>
          <p:cNvPr id="8" name="Rectangle 7"/>
          <p:cNvSpPr/>
          <p:nvPr/>
        </p:nvSpPr>
        <p:spPr>
          <a:xfrm>
            <a:off x="1979613" y="4221163"/>
            <a:ext cx="4572000" cy="18780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3399FF"/>
                </a:solidFill>
                <a:latin typeface="+mn-lt"/>
              </a:rPr>
              <a:t>Hello from the main thread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3399FF"/>
                </a:solidFill>
                <a:latin typeface="+mn-lt"/>
              </a:rPr>
              <a:t>Hello from thread 0 of 4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3399FF"/>
                </a:solidFill>
                <a:latin typeface="+mn-lt"/>
              </a:rPr>
              <a:t>Hello from thread 1 of 4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3399FF"/>
                </a:solidFill>
                <a:latin typeface="+mn-lt"/>
              </a:rPr>
              <a:t>Hello from thread 2 of 4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3399FF"/>
                </a:solidFill>
                <a:latin typeface="+mn-lt"/>
              </a:rPr>
              <a:t>Hello from thread 3 of 4</a:t>
            </a:r>
          </a:p>
        </p:txBody>
      </p:sp>
    </p:spTree>
    <p:extLst>
      <p:ext uri="{BB962C8B-B14F-4D97-AF65-F5344CB8AC3E}">
        <p14:creationId xmlns:p14="http://schemas.microsoft.com/office/powerpoint/2010/main" val="170290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Concluding Remarks (1)</a:t>
            </a:r>
          </a:p>
        </p:txBody>
      </p:sp>
      <p:sp>
        <p:nvSpPr>
          <p:cNvPr id="11878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mtClean="0">
                <a:ea typeface="新細明體" pitchFamily="18" charset="-120"/>
              </a:rPr>
              <a:t>A thread in shared-memory programming is analogous to a process in distributed memory programming. </a:t>
            </a:r>
          </a:p>
          <a:p>
            <a:r>
              <a:rPr lang="en-US" altLang="zh-TW" smtClean="0">
                <a:ea typeface="新細明體" pitchFamily="18" charset="-120"/>
              </a:rPr>
              <a:t>However, a thread is often lighter-weight than a full-fledged process.</a:t>
            </a:r>
          </a:p>
          <a:p>
            <a:r>
              <a:rPr lang="en-US" altLang="zh-TW" smtClean="0">
                <a:ea typeface="新細明體" pitchFamily="18" charset="-120"/>
              </a:rPr>
              <a:t>In Pthreads programs, all the threads have access to global variables, while local variables usually are private to the thread running the function.</a:t>
            </a:r>
          </a:p>
        </p:txBody>
      </p:sp>
    </p:spTree>
    <p:extLst>
      <p:ext uri="{BB962C8B-B14F-4D97-AF65-F5344CB8AC3E}">
        <p14:creationId xmlns:p14="http://schemas.microsoft.com/office/powerpoint/2010/main" val="94242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Concluding Remarks (2)</a:t>
            </a:r>
          </a:p>
        </p:txBody>
      </p:sp>
      <p:sp>
        <p:nvSpPr>
          <p:cNvPr id="1198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When indeterminacy results from multiple threads attempting to access a shared resource such as a shared variable or a shared file, at least one of the accesses is an update, and the accesses can result in an error, we have a </a:t>
            </a:r>
            <a:r>
              <a:rPr lang="en-US" altLang="zh-TW" smtClean="0">
                <a:solidFill>
                  <a:srgbClr val="FF0000"/>
                </a:solidFill>
                <a:ea typeface="新細明體" pitchFamily="18" charset="-120"/>
              </a:rPr>
              <a:t>race condition</a:t>
            </a:r>
            <a:r>
              <a:rPr lang="en-US" altLang="zh-TW" smtClean="0">
                <a:ea typeface="新細明體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188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Concluding Remarks (3)</a:t>
            </a:r>
          </a:p>
        </p:txBody>
      </p:sp>
      <p:sp>
        <p:nvSpPr>
          <p:cNvPr id="1208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A </a:t>
            </a:r>
            <a:r>
              <a:rPr lang="en-US" altLang="zh-TW" smtClean="0">
                <a:solidFill>
                  <a:srgbClr val="FF0000"/>
                </a:solidFill>
                <a:ea typeface="新細明體" pitchFamily="18" charset="-120"/>
              </a:rPr>
              <a:t>critical section </a:t>
            </a:r>
            <a:r>
              <a:rPr lang="en-US" altLang="zh-TW" smtClean="0">
                <a:ea typeface="新細明體" pitchFamily="18" charset="-120"/>
              </a:rPr>
              <a:t>is a block of code that updates a shared resource that can only be updated by one thread at a time.</a:t>
            </a:r>
          </a:p>
          <a:p>
            <a:r>
              <a:rPr lang="en-US" altLang="zh-TW" smtClean="0">
                <a:ea typeface="新細明體" pitchFamily="18" charset="-120"/>
              </a:rPr>
              <a:t>So the execution of code in a critical section should, effectively, be executed as serial code.</a:t>
            </a:r>
          </a:p>
        </p:txBody>
      </p:sp>
    </p:spTree>
    <p:extLst>
      <p:ext uri="{BB962C8B-B14F-4D97-AF65-F5344CB8AC3E}">
        <p14:creationId xmlns:p14="http://schemas.microsoft.com/office/powerpoint/2010/main" val="12765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Concluding Remarks (4)</a:t>
            </a:r>
          </a:p>
        </p:txBody>
      </p:sp>
      <p:sp>
        <p:nvSpPr>
          <p:cNvPr id="1218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FF0000"/>
                </a:solidFill>
                <a:ea typeface="新細明體" pitchFamily="18" charset="-120"/>
              </a:rPr>
              <a:t>Busy-waiting </a:t>
            </a:r>
            <a:r>
              <a:rPr lang="en-US" altLang="zh-TW" smtClean="0">
                <a:ea typeface="新細明體" pitchFamily="18" charset="-120"/>
              </a:rPr>
              <a:t>can be used to avoid conflicting access to critical sections with a flag variable and a while-loop with an empty body.</a:t>
            </a:r>
          </a:p>
          <a:p>
            <a:r>
              <a:rPr lang="en-US" altLang="zh-TW" smtClean="0">
                <a:ea typeface="新細明體" pitchFamily="18" charset="-120"/>
              </a:rPr>
              <a:t>It can be very wasteful of CPU cycles. </a:t>
            </a:r>
          </a:p>
          <a:p>
            <a:r>
              <a:rPr lang="en-US" altLang="zh-TW" smtClean="0">
                <a:ea typeface="新細明體" pitchFamily="18" charset="-120"/>
              </a:rPr>
              <a:t>It can also be unreliable if compiler optimization is turned on.</a:t>
            </a:r>
          </a:p>
        </p:txBody>
      </p:sp>
    </p:spTree>
    <p:extLst>
      <p:ext uri="{BB962C8B-B14F-4D97-AF65-F5344CB8AC3E}">
        <p14:creationId xmlns:p14="http://schemas.microsoft.com/office/powerpoint/2010/main" val="75816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Concluding Remarks (5)</a:t>
            </a:r>
          </a:p>
        </p:txBody>
      </p:sp>
      <p:sp>
        <p:nvSpPr>
          <p:cNvPr id="1228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A </a:t>
            </a:r>
            <a:r>
              <a:rPr lang="en-US" altLang="zh-TW" smtClean="0">
                <a:solidFill>
                  <a:srgbClr val="FF0000"/>
                </a:solidFill>
                <a:ea typeface="新細明體" pitchFamily="18" charset="-120"/>
              </a:rPr>
              <a:t>mutex</a:t>
            </a:r>
            <a:r>
              <a:rPr lang="en-US" altLang="zh-TW" smtClean="0">
                <a:ea typeface="新細明體" pitchFamily="18" charset="-120"/>
              </a:rPr>
              <a:t> can be used to avoid conflicting access to critical sections as well.</a:t>
            </a:r>
          </a:p>
          <a:p>
            <a:r>
              <a:rPr lang="en-US" altLang="zh-TW" smtClean="0">
                <a:ea typeface="新細明體" pitchFamily="18" charset="-120"/>
              </a:rPr>
              <a:t>Think of it as a lock on a critical section, since mutexes arrange for mutually exclusive access to a critical section.</a:t>
            </a:r>
          </a:p>
        </p:txBody>
      </p:sp>
    </p:spTree>
    <p:extLst>
      <p:ext uri="{BB962C8B-B14F-4D97-AF65-F5344CB8AC3E}">
        <p14:creationId xmlns:p14="http://schemas.microsoft.com/office/powerpoint/2010/main" val="164134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Concluding Remarks (6)</a:t>
            </a:r>
          </a:p>
        </p:txBody>
      </p:sp>
      <p:sp>
        <p:nvSpPr>
          <p:cNvPr id="1239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A </a:t>
            </a:r>
            <a:r>
              <a:rPr lang="en-US" altLang="zh-TW" smtClean="0">
                <a:solidFill>
                  <a:srgbClr val="FF0000"/>
                </a:solidFill>
                <a:ea typeface="新細明體" pitchFamily="18" charset="-120"/>
              </a:rPr>
              <a:t>semaphore</a:t>
            </a:r>
            <a:r>
              <a:rPr lang="en-US" altLang="zh-TW" smtClean="0">
                <a:ea typeface="新細明體" pitchFamily="18" charset="-120"/>
              </a:rPr>
              <a:t> is the third way to avoid conflicting access to critical sections.</a:t>
            </a:r>
          </a:p>
          <a:p>
            <a:r>
              <a:rPr lang="en-US" altLang="zh-TW" smtClean="0">
                <a:ea typeface="新細明體" pitchFamily="18" charset="-120"/>
              </a:rPr>
              <a:t>It is an unsigned int together with two operations: sem_wait and sem_post. </a:t>
            </a:r>
          </a:p>
          <a:p>
            <a:r>
              <a:rPr lang="en-US" altLang="zh-TW" smtClean="0">
                <a:ea typeface="新細明體" pitchFamily="18" charset="-120"/>
              </a:rPr>
              <a:t>Semaphores are more powerful than mutexes since they can be initialized to any nonnegative value.</a:t>
            </a:r>
          </a:p>
        </p:txBody>
      </p:sp>
    </p:spTree>
    <p:extLst>
      <p:ext uri="{BB962C8B-B14F-4D97-AF65-F5344CB8AC3E}">
        <p14:creationId xmlns:p14="http://schemas.microsoft.com/office/powerpoint/2010/main" val="274676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Concluding Remarks (7)</a:t>
            </a:r>
          </a:p>
        </p:txBody>
      </p:sp>
      <p:sp>
        <p:nvSpPr>
          <p:cNvPr id="12493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smtClean="0">
                <a:ea typeface="新細明體" pitchFamily="18" charset="-120"/>
              </a:rPr>
              <a:t>A </a:t>
            </a:r>
            <a:r>
              <a:rPr lang="en-US" altLang="zh-TW" smtClean="0">
                <a:solidFill>
                  <a:srgbClr val="FF0000"/>
                </a:solidFill>
                <a:ea typeface="新細明體" pitchFamily="18" charset="-120"/>
              </a:rPr>
              <a:t>barrier</a:t>
            </a:r>
            <a:r>
              <a:rPr lang="en-US" altLang="zh-TW" smtClean="0">
                <a:ea typeface="新細明體" pitchFamily="18" charset="-120"/>
              </a:rPr>
              <a:t> is a point in a program at which the threads block until all of the threads have reached it.</a:t>
            </a:r>
          </a:p>
          <a:p>
            <a:r>
              <a:rPr lang="en-US" altLang="zh-TW" smtClean="0">
                <a:ea typeface="新細明體" pitchFamily="18" charset="-120"/>
              </a:rPr>
              <a:t>A </a:t>
            </a:r>
            <a:r>
              <a:rPr lang="en-US" altLang="zh-TW" smtClean="0">
                <a:solidFill>
                  <a:srgbClr val="FF0000"/>
                </a:solidFill>
                <a:ea typeface="新細明體" pitchFamily="18" charset="-120"/>
              </a:rPr>
              <a:t>read-write lock </a:t>
            </a:r>
            <a:r>
              <a:rPr lang="en-US" altLang="zh-TW" smtClean="0">
                <a:ea typeface="新細明體" pitchFamily="18" charset="-120"/>
              </a:rPr>
              <a:t>is used when it’s safe for multiple threads to simultaneously read a data structure, but if a thread needs to modify or write to the data structure, then only that thread can access the data structure during the modification.</a:t>
            </a:r>
          </a:p>
        </p:txBody>
      </p:sp>
    </p:spTree>
    <p:extLst>
      <p:ext uri="{BB962C8B-B14F-4D97-AF65-F5344CB8AC3E}">
        <p14:creationId xmlns:p14="http://schemas.microsoft.com/office/powerpoint/2010/main" val="84989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Concluding Remarks (8)</a:t>
            </a:r>
          </a:p>
        </p:txBody>
      </p:sp>
      <p:sp>
        <p:nvSpPr>
          <p:cNvPr id="1259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Some C functions cache data between calls by declaring variables to be static, causing errors when multiple threads call the function.</a:t>
            </a:r>
          </a:p>
          <a:p>
            <a:r>
              <a:rPr lang="en-US" altLang="zh-TW" smtClean="0">
                <a:ea typeface="新細明體" pitchFamily="18" charset="-120"/>
              </a:rPr>
              <a:t>This type of function is not </a:t>
            </a:r>
            <a:r>
              <a:rPr lang="en-US" altLang="zh-TW" smtClean="0">
                <a:solidFill>
                  <a:srgbClr val="FF0000"/>
                </a:solidFill>
                <a:ea typeface="新細明體" pitchFamily="18" charset="-120"/>
              </a:rPr>
              <a:t>thread-safe</a:t>
            </a:r>
            <a:r>
              <a:rPr lang="en-US" altLang="zh-TW" smtClean="0">
                <a:ea typeface="新細明體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41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Global variables</a:t>
            </a:r>
          </a:p>
        </p:txBody>
      </p:sp>
      <p:sp>
        <p:nvSpPr>
          <p:cNvPr id="30722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Can introduce subtle and confusing bugs!</a:t>
            </a:r>
          </a:p>
          <a:p>
            <a:r>
              <a:rPr lang="en-US" altLang="zh-TW" dirty="0" smtClean="0">
                <a:ea typeface="新細明體" pitchFamily="18" charset="-120"/>
              </a:rPr>
              <a:t>Limit use of global variables to situations in which they’re really needed.</a:t>
            </a:r>
          </a:p>
          <a:p>
            <a:pPr lvl="1"/>
            <a:r>
              <a:rPr lang="en-US" altLang="zh-TW" dirty="0" smtClean="0">
                <a:ea typeface="新細明體" pitchFamily="18" charset="-120"/>
              </a:rPr>
              <a:t>Shared variables.</a:t>
            </a:r>
          </a:p>
        </p:txBody>
      </p:sp>
      <p:pic>
        <p:nvPicPr>
          <p:cNvPr id="30724" name="Picture 4" descr="bombs,industries,time bomb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4076700"/>
            <a:ext cx="1657350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313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Starting the Threads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Processes in MPI are usually started by a script.</a:t>
            </a:r>
          </a:p>
          <a:p>
            <a:r>
              <a:rPr lang="en-US" altLang="zh-TW" smtClean="0">
                <a:ea typeface="新細明體" pitchFamily="18" charset="-120"/>
              </a:rPr>
              <a:t>In Pthreads the threads are started by the program executable.</a:t>
            </a:r>
          </a:p>
        </p:txBody>
      </p:sp>
    </p:spTree>
    <p:extLst>
      <p:ext uri="{BB962C8B-B14F-4D97-AF65-F5344CB8AC3E}">
        <p14:creationId xmlns:p14="http://schemas.microsoft.com/office/powerpoint/2010/main" val="67188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Starting the Threads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03350" y="981075"/>
            <a:ext cx="1914525" cy="584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n-lt"/>
              </a:rPr>
              <a:t>pthread.h</a:t>
            </a:r>
          </a:p>
        </p:txBody>
      </p:sp>
      <p:sp>
        <p:nvSpPr>
          <p:cNvPr id="5" name="Rectangle 4"/>
          <p:cNvSpPr/>
          <p:nvPr/>
        </p:nvSpPr>
        <p:spPr>
          <a:xfrm>
            <a:off x="3419475" y="1916113"/>
            <a:ext cx="1914525" cy="5857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latin typeface="+mn-lt"/>
              </a:rPr>
              <a:t>pthread_t</a:t>
            </a:r>
          </a:p>
        </p:txBody>
      </p:sp>
      <p:sp>
        <p:nvSpPr>
          <p:cNvPr id="6" name="Rectangle 5"/>
          <p:cNvSpPr/>
          <p:nvPr/>
        </p:nvSpPr>
        <p:spPr>
          <a:xfrm>
            <a:off x="755650" y="3284538"/>
            <a:ext cx="7326313" cy="25923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 err="1">
                <a:latin typeface="+mn-lt"/>
              </a:rPr>
              <a:t>int</a:t>
            </a:r>
            <a:r>
              <a:rPr lang="en-US" sz="2800" dirty="0">
                <a:latin typeface="+mn-lt"/>
              </a:rPr>
              <a:t> pthread_create (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>
                <a:latin typeface="+mn-lt"/>
              </a:rPr>
              <a:t>	pthread_t*  </a:t>
            </a:r>
            <a:r>
              <a:rPr lang="en-US" sz="2800" dirty="0" err="1">
                <a:latin typeface="+mn-lt"/>
              </a:rPr>
              <a:t>thread_p</a:t>
            </a:r>
            <a:r>
              <a:rPr lang="en-US" sz="2800" dirty="0">
                <a:latin typeface="+mn-lt"/>
              </a:rPr>
              <a:t> /* out */ ,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>
                <a:latin typeface="+mn-lt"/>
              </a:rPr>
              <a:t>	const </a:t>
            </a:r>
            <a:r>
              <a:rPr lang="en-US" sz="2800" dirty="0" err="1">
                <a:latin typeface="+mn-lt"/>
              </a:rPr>
              <a:t>pthread_attr_t</a:t>
            </a:r>
            <a:r>
              <a:rPr lang="en-US" sz="2800" dirty="0">
                <a:latin typeface="+mn-lt"/>
              </a:rPr>
              <a:t>*  </a:t>
            </a:r>
            <a:r>
              <a:rPr lang="en-US" sz="2800" dirty="0" err="1">
                <a:latin typeface="+mn-lt"/>
              </a:rPr>
              <a:t>attr_p</a:t>
            </a:r>
            <a:r>
              <a:rPr lang="en-US" sz="2800" dirty="0">
                <a:latin typeface="+mn-lt"/>
              </a:rPr>
              <a:t> /* in */ ,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>
                <a:latin typeface="+mn-lt"/>
              </a:rPr>
              <a:t>	void*  (*start_routine ) ( void ) /* in */ ,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>
                <a:latin typeface="+mn-lt"/>
              </a:rPr>
              <a:t>	void*  </a:t>
            </a:r>
            <a:r>
              <a:rPr lang="en-US" sz="2800" dirty="0" err="1">
                <a:latin typeface="+mn-lt"/>
              </a:rPr>
              <a:t>arg_p</a:t>
            </a:r>
            <a:r>
              <a:rPr lang="en-US" sz="2800" dirty="0">
                <a:latin typeface="+mn-lt"/>
              </a:rPr>
              <a:t> /* in */ ) ;</a:t>
            </a:r>
          </a:p>
        </p:txBody>
      </p:sp>
      <p:cxnSp>
        <p:nvCxnSpPr>
          <p:cNvPr id="32774" name="Straight Arrow Connector 7"/>
          <p:cNvCxnSpPr>
            <a:cxnSpLocks noChangeShapeType="1"/>
            <a:stCxn id="4" idx="2"/>
            <a:endCxn id="5" idx="1"/>
          </p:cNvCxnSpPr>
          <p:nvPr/>
        </p:nvCxnSpPr>
        <p:spPr bwMode="auto">
          <a:xfrm rot="16200000" flipH="1">
            <a:off x="2567781" y="1358107"/>
            <a:ext cx="644525" cy="1058862"/>
          </a:xfrm>
          <a:prstGeom prst="straightConnector1">
            <a:avLst/>
          </a:prstGeom>
          <a:noFill/>
          <a:ln w="9525" algn="ctr">
            <a:solidFill>
              <a:srgbClr val="00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5" name="Straight Arrow Connector 10"/>
          <p:cNvCxnSpPr>
            <a:cxnSpLocks noChangeShapeType="1"/>
            <a:stCxn id="5" idx="2"/>
          </p:cNvCxnSpPr>
          <p:nvPr/>
        </p:nvCxnSpPr>
        <p:spPr bwMode="auto">
          <a:xfrm rot="5400000">
            <a:off x="3146426" y="1982787"/>
            <a:ext cx="711200" cy="1749425"/>
          </a:xfrm>
          <a:prstGeom prst="straightConnector1">
            <a:avLst/>
          </a:prstGeom>
          <a:noFill/>
          <a:ln w="9525" algn="ctr">
            <a:solidFill>
              <a:srgbClr val="00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6" name="Rectangle 11"/>
          <p:cNvSpPr>
            <a:spLocks noChangeArrowheads="1"/>
          </p:cNvSpPr>
          <p:nvPr/>
        </p:nvSpPr>
        <p:spPr bwMode="auto">
          <a:xfrm>
            <a:off x="5724525" y="1125538"/>
            <a:ext cx="26638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altLang="zh-TW" sz="2800" b="1">
                <a:solidFill>
                  <a:srgbClr val="FF0000"/>
                </a:solidFill>
                <a:latin typeface="Bradley Hand ITC" pitchFamily="66" charset="0"/>
                <a:ea typeface="新細明體" pitchFamily="18" charset="-120"/>
              </a:rPr>
              <a:t>One object for each thread.</a:t>
            </a:r>
          </a:p>
        </p:txBody>
      </p:sp>
    </p:spTree>
    <p:extLst>
      <p:ext uri="{BB962C8B-B14F-4D97-AF65-F5344CB8AC3E}">
        <p14:creationId xmlns:p14="http://schemas.microsoft.com/office/powerpoint/2010/main" val="46352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pthread_t objects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>
          <a:xfrm>
            <a:off x="611188" y="1052513"/>
            <a:ext cx="8270875" cy="5111750"/>
          </a:xfrm>
        </p:spPr>
        <p:txBody>
          <a:bodyPr/>
          <a:lstStyle/>
          <a:p>
            <a:r>
              <a:rPr lang="en-US" altLang="zh-TW" sz="3000" dirty="0" smtClean="0">
                <a:solidFill>
                  <a:srgbClr val="FF0000"/>
                </a:solidFill>
                <a:ea typeface="新細明體" pitchFamily="18" charset="-120"/>
              </a:rPr>
              <a:t>Opaque</a:t>
            </a:r>
          </a:p>
          <a:p>
            <a:r>
              <a:rPr lang="en-US" altLang="zh-TW" sz="3000" dirty="0" smtClean="0">
                <a:ea typeface="新細明體" pitchFamily="18" charset="-120"/>
              </a:rPr>
              <a:t>The actual data that they store is system-specific.</a:t>
            </a:r>
          </a:p>
          <a:p>
            <a:r>
              <a:rPr lang="en-US" altLang="zh-TW" sz="3000" dirty="0" smtClean="0">
                <a:ea typeface="新細明體" pitchFamily="18" charset="-120"/>
              </a:rPr>
              <a:t>Their data members aren’t directly accessible to user code. </a:t>
            </a:r>
          </a:p>
          <a:p>
            <a:r>
              <a:rPr lang="en-US" altLang="zh-TW" sz="3000" dirty="0" smtClean="0">
                <a:ea typeface="新細明體" pitchFamily="18" charset="-120"/>
              </a:rPr>
              <a:t>However, the </a:t>
            </a:r>
            <a:r>
              <a:rPr lang="en-US" altLang="zh-TW" sz="3000" dirty="0" err="1" smtClean="0">
                <a:ea typeface="新細明體" pitchFamily="18" charset="-120"/>
              </a:rPr>
              <a:t>Pthreads</a:t>
            </a:r>
            <a:r>
              <a:rPr lang="en-US" altLang="zh-TW" sz="3000" dirty="0" smtClean="0">
                <a:ea typeface="新細明體" pitchFamily="18" charset="-120"/>
              </a:rPr>
              <a:t> standard guarantees that a </a:t>
            </a:r>
            <a:r>
              <a:rPr lang="en-US" altLang="zh-TW" sz="3000" dirty="0" err="1" smtClean="0">
                <a:ea typeface="新細明體" pitchFamily="18" charset="-120"/>
              </a:rPr>
              <a:t>pthread_t</a:t>
            </a:r>
            <a:r>
              <a:rPr lang="en-US" altLang="zh-TW" sz="3000" dirty="0" smtClean="0">
                <a:ea typeface="新細明體" pitchFamily="18" charset="-120"/>
              </a:rPr>
              <a:t> object does store enough information to uniquely identify the thread with which it’s associated.</a:t>
            </a:r>
          </a:p>
        </p:txBody>
      </p:sp>
    </p:spTree>
    <p:extLst>
      <p:ext uri="{BB962C8B-B14F-4D97-AF65-F5344CB8AC3E}">
        <p14:creationId xmlns:p14="http://schemas.microsoft.com/office/powerpoint/2010/main" val="265770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A closer look (1)</a:t>
            </a:r>
          </a:p>
        </p:txBody>
      </p:sp>
      <p:sp>
        <p:nvSpPr>
          <p:cNvPr id="4" name="Rectangle 3"/>
          <p:cNvSpPr/>
          <p:nvPr/>
        </p:nvSpPr>
        <p:spPr>
          <a:xfrm>
            <a:off x="684213" y="1268413"/>
            <a:ext cx="7326312" cy="25923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 err="1">
                <a:latin typeface="+mn-lt"/>
              </a:rPr>
              <a:t>int</a:t>
            </a:r>
            <a:r>
              <a:rPr lang="en-US" sz="2800" dirty="0">
                <a:latin typeface="+mn-lt"/>
              </a:rPr>
              <a:t> pthread_create (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>
                <a:latin typeface="+mn-lt"/>
              </a:rPr>
              <a:t>	pthread_t*  </a:t>
            </a:r>
            <a:r>
              <a:rPr lang="en-US" sz="2800" dirty="0" err="1">
                <a:latin typeface="+mn-lt"/>
              </a:rPr>
              <a:t>thread_p</a:t>
            </a:r>
            <a:r>
              <a:rPr lang="en-US" sz="2800" dirty="0">
                <a:latin typeface="+mn-lt"/>
              </a:rPr>
              <a:t> /* out */ ,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>
                <a:latin typeface="+mn-lt"/>
              </a:rPr>
              <a:t>	const </a:t>
            </a:r>
            <a:r>
              <a:rPr lang="en-US" sz="2800" dirty="0" err="1">
                <a:latin typeface="+mn-lt"/>
              </a:rPr>
              <a:t>pthread_attr_t</a:t>
            </a:r>
            <a:r>
              <a:rPr lang="en-US" sz="2800" dirty="0">
                <a:latin typeface="+mn-lt"/>
              </a:rPr>
              <a:t>*  </a:t>
            </a:r>
            <a:r>
              <a:rPr lang="en-US" sz="2800" dirty="0" err="1">
                <a:latin typeface="+mn-lt"/>
              </a:rPr>
              <a:t>attr_p</a:t>
            </a:r>
            <a:r>
              <a:rPr lang="en-US" sz="2800" dirty="0">
                <a:latin typeface="+mn-lt"/>
              </a:rPr>
              <a:t> /* in */ ,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>
                <a:latin typeface="+mn-lt"/>
              </a:rPr>
              <a:t>	void*  (*start_routine ) ( void ) /* in */ ,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>
                <a:latin typeface="+mn-lt"/>
              </a:rPr>
              <a:t>	void*  </a:t>
            </a:r>
            <a:r>
              <a:rPr lang="en-US" sz="2800" dirty="0" err="1">
                <a:latin typeface="+mn-lt"/>
              </a:rPr>
              <a:t>arg_p</a:t>
            </a:r>
            <a:r>
              <a:rPr lang="en-US" sz="2800" dirty="0">
                <a:latin typeface="+mn-lt"/>
              </a:rPr>
              <a:t> /* in */ ) 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39975" y="4365625"/>
            <a:ext cx="49657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We won’t be using, so we just pass NULL.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188" y="5229225"/>
            <a:ext cx="27654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Allocate </a:t>
            </a:r>
            <a:r>
              <a:rPr lang="en-US" sz="2000" u="sng" dirty="0">
                <a:solidFill>
                  <a:srgbClr val="FF0000"/>
                </a:solidFill>
                <a:latin typeface="+mn-lt"/>
              </a:rPr>
              <a:t>before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 calling.</a:t>
            </a:r>
          </a:p>
        </p:txBody>
      </p:sp>
      <p:sp>
        <p:nvSpPr>
          <p:cNvPr id="34822" name="Freeform 10"/>
          <p:cNvSpPr>
            <a:spLocks noChangeArrowheads="1"/>
          </p:cNvSpPr>
          <p:nvPr/>
        </p:nvSpPr>
        <p:spPr bwMode="auto">
          <a:xfrm>
            <a:off x="558800" y="1765300"/>
            <a:ext cx="1057275" cy="3432175"/>
          </a:xfrm>
          <a:custGeom>
            <a:avLst/>
            <a:gdLst>
              <a:gd name="T0" fmla="*/ 1056640 w 1056640"/>
              <a:gd name="T1" fmla="*/ 307340 h 3431540"/>
              <a:gd name="T2" fmla="*/ 127000 w 1056640"/>
              <a:gd name="T3" fmla="*/ 520700 h 3431540"/>
              <a:gd name="T4" fmla="*/ 294640 w 1056640"/>
              <a:gd name="T5" fmla="*/ 3431540 h 3431540"/>
              <a:gd name="T6" fmla="*/ 0 60000 65536"/>
              <a:gd name="T7" fmla="*/ 0 60000 65536"/>
              <a:gd name="T8" fmla="*/ 0 60000 65536"/>
              <a:gd name="T9" fmla="*/ 0 w 1056640"/>
              <a:gd name="T10" fmla="*/ 0 h 3431540"/>
              <a:gd name="T11" fmla="*/ 1056640 w 1056640"/>
              <a:gd name="T12" fmla="*/ 3431540 h 34315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6640" h="3431540">
                <a:moveTo>
                  <a:pt x="1056640" y="307340"/>
                </a:moveTo>
                <a:cubicBezTo>
                  <a:pt x="655320" y="153670"/>
                  <a:pt x="254000" y="0"/>
                  <a:pt x="127000" y="520700"/>
                </a:cubicBezTo>
                <a:cubicBezTo>
                  <a:pt x="0" y="1041400"/>
                  <a:pt x="147320" y="2236470"/>
                  <a:pt x="294640" y="3431540"/>
                </a:cubicBezTo>
              </a:path>
            </a:pathLst>
          </a:custGeom>
          <a:noFill/>
          <a:ln w="9525" algn="ctr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endParaRPr lang="en-GB" altLang="zh-TW"/>
          </a:p>
        </p:txBody>
      </p:sp>
      <p:sp>
        <p:nvSpPr>
          <p:cNvPr id="34823" name="Freeform 12"/>
          <p:cNvSpPr>
            <a:spLocks noChangeArrowheads="1"/>
          </p:cNvSpPr>
          <p:nvPr/>
        </p:nvSpPr>
        <p:spPr bwMode="auto">
          <a:xfrm>
            <a:off x="1187450" y="2205038"/>
            <a:ext cx="1109663" cy="2562225"/>
          </a:xfrm>
          <a:custGeom>
            <a:avLst/>
            <a:gdLst>
              <a:gd name="T0" fmla="*/ 454660 w 1109980"/>
              <a:gd name="T1" fmla="*/ 317500 h 2562860"/>
              <a:gd name="T2" fmla="*/ 27940 w 1109980"/>
              <a:gd name="T3" fmla="*/ 317500 h 2562860"/>
              <a:gd name="T4" fmla="*/ 287020 w 1109980"/>
              <a:gd name="T5" fmla="*/ 2222500 h 2562860"/>
              <a:gd name="T6" fmla="*/ 1109980 w 1109980"/>
              <a:gd name="T7" fmla="*/ 2359660 h 2562860"/>
              <a:gd name="T8" fmla="*/ 0 60000 65536"/>
              <a:gd name="T9" fmla="*/ 0 60000 65536"/>
              <a:gd name="T10" fmla="*/ 0 60000 65536"/>
              <a:gd name="T11" fmla="*/ 0 60000 65536"/>
              <a:gd name="T12" fmla="*/ 0 w 1109980"/>
              <a:gd name="T13" fmla="*/ 0 h 2562860"/>
              <a:gd name="T14" fmla="*/ 1109980 w 1109980"/>
              <a:gd name="T15" fmla="*/ 2562860 h 25628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09980" h="2562860">
                <a:moveTo>
                  <a:pt x="454660" y="317500"/>
                </a:moveTo>
                <a:cubicBezTo>
                  <a:pt x="255270" y="158750"/>
                  <a:pt x="55880" y="0"/>
                  <a:pt x="27940" y="317500"/>
                </a:cubicBezTo>
                <a:cubicBezTo>
                  <a:pt x="0" y="635000"/>
                  <a:pt x="106680" y="1882140"/>
                  <a:pt x="287020" y="2222500"/>
                </a:cubicBezTo>
                <a:cubicBezTo>
                  <a:pt x="467360" y="2562860"/>
                  <a:pt x="788670" y="2461260"/>
                  <a:pt x="1109980" y="2359660"/>
                </a:cubicBezTo>
              </a:path>
            </a:pathLst>
          </a:custGeom>
          <a:noFill/>
          <a:ln w="9525" algn="ctr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24178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A closer look (2)</a:t>
            </a:r>
          </a:p>
        </p:txBody>
      </p:sp>
      <p:sp>
        <p:nvSpPr>
          <p:cNvPr id="4" name="Rectangle 3"/>
          <p:cNvSpPr/>
          <p:nvPr/>
        </p:nvSpPr>
        <p:spPr>
          <a:xfrm>
            <a:off x="684213" y="1268413"/>
            <a:ext cx="7326312" cy="25923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 err="1">
                <a:latin typeface="+mn-lt"/>
              </a:rPr>
              <a:t>int</a:t>
            </a:r>
            <a:r>
              <a:rPr lang="en-US" sz="2800" dirty="0">
                <a:latin typeface="+mn-lt"/>
              </a:rPr>
              <a:t> pthread_create (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>
                <a:latin typeface="+mn-lt"/>
              </a:rPr>
              <a:t>	pthread_t*  </a:t>
            </a:r>
            <a:r>
              <a:rPr lang="en-US" sz="2800" dirty="0" err="1">
                <a:latin typeface="+mn-lt"/>
              </a:rPr>
              <a:t>thread_p</a:t>
            </a:r>
            <a:r>
              <a:rPr lang="en-US" sz="2800" dirty="0">
                <a:latin typeface="+mn-lt"/>
              </a:rPr>
              <a:t> /* out */ ,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>
                <a:latin typeface="+mn-lt"/>
              </a:rPr>
              <a:t>	const </a:t>
            </a:r>
            <a:r>
              <a:rPr lang="en-US" sz="2800" dirty="0" err="1">
                <a:latin typeface="+mn-lt"/>
              </a:rPr>
              <a:t>pthread_attr_t</a:t>
            </a:r>
            <a:r>
              <a:rPr lang="en-US" sz="2800" dirty="0">
                <a:latin typeface="+mn-lt"/>
              </a:rPr>
              <a:t>*  </a:t>
            </a:r>
            <a:r>
              <a:rPr lang="en-US" sz="2800" dirty="0" err="1">
                <a:latin typeface="+mn-lt"/>
              </a:rPr>
              <a:t>attr_p</a:t>
            </a:r>
            <a:r>
              <a:rPr lang="en-US" sz="2800" dirty="0">
                <a:latin typeface="+mn-lt"/>
              </a:rPr>
              <a:t> /* in */ ,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>
                <a:latin typeface="+mn-lt"/>
              </a:rPr>
              <a:t>	void*  (*start_routine ) ( void ) /* in */ ,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800" dirty="0">
                <a:latin typeface="+mn-lt"/>
              </a:rPr>
              <a:t>	void*  </a:t>
            </a:r>
            <a:r>
              <a:rPr lang="en-US" sz="2800" dirty="0" err="1">
                <a:latin typeface="+mn-lt"/>
              </a:rPr>
              <a:t>arg_p</a:t>
            </a:r>
            <a:r>
              <a:rPr lang="en-US" sz="2800" dirty="0">
                <a:latin typeface="+mn-lt"/>
              </a:rPr>
              <a:t> /* in */ ) 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550" y="5157788"/>
            <a:ext cx="436721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The function that the thread is to run.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95513" y="4221163"/>
            <a:ext cx="4610100" cy="769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Pointer to the argument that should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be passed to the function </a:t>
            </a:r>
            <a:r>
              <a:rPr lang="en-US" sz="2000" i="1" dirty="0">
                <a:solidFill>
                  <a:srgbClr val="808080"/>
                </a:solidFill>
                <a:latin typeface="+mn-lt"/>
              </a:rPr>
              <a:t>start_routine</a:t>
            </a:r>
            <a:r>
              <a:rPr lang="en-US" sz="2000" dirty="0">
                <a:solidFill>
                  <a:srgbClr val="FF0000"/>
                </a:solidFill>
                <a:latin typeface="+mn-lt"/>
              </a:rPr>
              <a:t>.</a:t>
            </a:r>
          </a:p>
        </p:txBody>
      </p:sp>
      <p:sp>
        <p:nvSpPr>
          <p:cNvPr id="35846" name="Freeform 8"/>
          <p:cNvSpPr>
            <a:spLocks noChangeArrowheads="1"/>
          </p:cNvSpPr>
          <p:nvPr/>
        </p:nvSpPr>
        <p:spPr bwMode="auto">
          <a:xfrm>
            <a:off x="360363" y="2632075"/>
            <a:ext cx="1163637" cy="2625725"/>
          </a:xfrm>
          <a:custGeom>
            <a:avLst/>
            <a:gdLst>
              <a:gd name="T0" fmla="*/ 1163320 w 1163320"/>
              <a:gd name="T1" fmla="*/ 401320 h 2626360"/>
              <a:gd name="T2" fmla="*/ 81280 w 1163320"/>
              <a:gd name="T3" fmla="*/ 370840 h 2626360"/>
              <a:gd name="T4" fmla="*/ 675640 w 1163320"/>
              <a:gd name="T5" fmla="*/ 2626360 h 2626360"/>
              <a:gd name="T6" fmla="*/ 0 60000 65536"/>
              <a:gd name="T7" fmla="*/ 0 60000 65536"/>
              <a:gd name="T8" fmla="*/ 0 60000 65536"/>
              <a:gd name="T9" fmla="*/ 0 w 1163320"/>
              <a:gd name="T10" fmla="*/ 0 h 2626360"/>
              <a:gd name="T11" fmla="*/ 1163320 w 1163320"/>
              <a:gd name="T12" fmla="*/ 2626360 h 26263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63320" h="2626360">
                <a:moveTo>
                  <a:pt x="1163320" y="401320"/>
                </a:moveTo>
                <a:cubicBezTo>
                  <a:pt x="662940" y="200660"/>
                  <a:pt x="162560" y="0"/>
                  <a:pt x="81280" y="370840"/>
                </a:cubicBezTo>
                <a:cubicBezTo>
                  <a:pt x="0" y="741680"/>
                  <a:pt x="337820" y="1684020"/>
                  <a:pt x="675640" y="2626360"/>
                </a:cubicBezTo>
              </a:path>
            </a:pathLst>
          </a:custGeom>
          <a:noFill/>
          <a:ln w="9525" algn="ctr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endParaRPr lang="en-GB" altLang="zh-TW"/>
          </a:p>
        </p:txBody>
      </p:sp>
      <p:sp>
        <p:nvSpPr>
          <p:cNvPr id="35847" name="Freeform 9"/>
          <p:cNvSpPr>
            <a:spLocks noChangeArrowheads="1"/>
          </p:cNvSpPr>
          <p:nvPr/>
        </p:nvSpPr>
        <p:spPr bwMode="auto">
          <a:xfrm>
            <a:off x="1050925" y="3517900"/>
            <a:ext cx="1082675" cy="855663"/>
          </a:xfrm>
          <a:custGeom>
            <a:avLst/>
            <a:gdLst>
              <a:gd name="T0" fmla="*/ 487680 w 1082040"/>
              <a:gd name="T1" fmla="*/ 78740 h 855980"/>
              <a:gd name="T2" fmla="*/ 259080 w 1082040"/>
              <a:gd name="T3" fmla="*/ 109220 h 855980"/>
              <a:gd name="T4" fmla="*/ 137160 w 1082040"/>
              <a:gd name="T5" fmla="*/ 734060 h 855980"/>
              <a:gd name="T6" fmla="*/ 1082040 w 1082040"/>
              <a:gd name="T7" fmla="*/ 840740 h 855980"/>
              <a:gd name="T8" fmla="*/ 0 60000 65536"/>
              <a:gd name="T9" fmla="*/ 0 60000 65536"/>
              <a:gd name="T10" fmla="*/ 0 60000 65536"/>
              <a:gd name="T11" fmla="*/ 0 60000 65536"/>
              <a:gd name="T12" fmla="*/ 0 w 1082040"/>
              <a:gd name="T13" fmla="*/ 0 h 855980"/>
              <a:gd name="T14" fmla="*/ 1082040 w 1082040"/>
              <a:gd name="T15" fmla="*/ 855980 h 8559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2040" h="855980">
                <a:moveTo>
                  <a:pt x="487680" y="78740"/>
                </a:moveTo>
                <a:cubicBezTo>
                  <a:pt x="402590" y="39370"/>
                  <a:pt x="317500" y="0"/>
                  <a:pt x="259080" y="109220"/>
                </a:cubicBezTo>
                <a:cubicBezTo>
                  <a:pt x="200660" y="218440"/>
                  <a:pt x="0" y="612140"/>
                  <a:pt x="137160" y="734060"/>
                </a:cubicBezTo>
                <a:cubicBezTo>
                  <a:pt x="274320" y="855980"/>
                  <a:pt x="678180" y="848360"/>
                  <a:pt x="1082040" y="840740"/>
                </a:cubicBezTo>
              </a:path>
            </a:pathLst>
          </a:custGeom>
          <a:noFill/>
          <a:ln w="9525" algn="ctr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94605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>
          <a:xfrm>
            <a:off x="539750" y="0"/>
            <a:ext cx="8281988" cy="646113"/>
          </a:xfrm>
        </p:spPr>
        <p:txBody>
          <a:bodyPr/>
          <a:lstStyle/>
          <a:p>
            <a:r>
              <a:rPr lang="en-US" altLang="zh-TW" sz="3600" smtClean="0">
                <a:ea typeface="新細明體" pitchFamily="18" charset="-120"/>
              </a:rPr>
              <a:t>Function started by pthread_create</a:t>
            </a:r>
          </a:p>
        </p:txBody>
      </p:sp>
      <p:sp>
        <p:nvSpPr>
          <p:cNvPr id="36866" name="Content Placeholder 3"/>
          <p:cNvSpPr>
            <a:spLocks noGrp="1"/>
          </p:cNvSpPr>
          <p:nvPr>
            <p:ph idx="1"/>
          </p:nvPr>
        </p:nvSpPr>
        <p:spPr>
          <a:xfrm>
            <a:off x="684213" y="981075"/>
            <a:ext cx="8270875" cy="5256213"/>
          </a:xfrm>
        </p:spPr>
        <p:txBody>
          <a:bodyPr/>
          <a:lstStyle/>
          <a:p>
            <a:r>
              <a:rPr lang="en-US" altLang="zh-TW" sz="2800" dirty="0" smtClean="0">
                <a:ea typeface="新細明體" pitchFamily="18" charset="-120"/>
              </a:rPr>
              <a:t>Prototype:	</a:t>
            </a:r>
            <a:br>
              <a:rPr lang="en-US" altLang="zh-TW" sz="2800" dirty="0" smtClean="0">
                <a:ea typeface="新細明體" pitchFamily="18" charset="-120"/>
              </a:rPr>
            </a:br>
            <a:r>
              <a:rPr lang="en-US" altLang="zh-TW" sz="2800" dirty="0" smtClean="0">
                <a:ea typeface="新細明體" pitchFamily="18" charset="-120"/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void*  </a:t>
            </a:r>
            <a:r>
              <a:rPr lang="en-US" altLang="zh-TW" sz="2800" dirty="0" err="1" smtClean="0">
                <a:solidFill>
                  <a:srgbClr val="FF0000"/>
                </a:solidFill>
                <a:ea typeface="新細明體" pitchFamily="18" charset="-120"/>
              </a:rPr>
              <a:t>thread_function</a:t>
            </a: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 ( void*  </a:t>
            </a:r>
            <a:r>
              <a:rPr lang="en-US" altLang="zh-TW" sz="2800" dirty="0" err="1" smtClean="0">
                <a:solidFill>
                  <a:srgbClr val="FF0000"/>
                </a:solidFill>
                <a:ea typeface="新細明體" pitchFamily="18" charset="-120"/>
              </a:rPr>
              <a:t>args_p</a:t>
            </a:r>
            <a:r>
              <a:rPr lang="en-US" altLang="zh-TW" sz="2800" dirty="0" smtClean="0">
                <a:solidFill>
                  <a:srgbClr val="FF0000"/>
                </a:solidFill>
                <a:ea typeface="新細明體" pitchFamily="18" charset="-120"/>
              </a:rPr>
              <a:t> ) ;</a:t>
            </a:r>
          </a:p>
          <a:p>
            <a:endParaRPr lang="en-US" altLang="zh-TW" sz="2800" dirty="0" smtClean="0">
              <a:ea typeface="新細明體" pitchFamily="18" charset="-120"/>
            </a:endParaRPr>
          </a:p>
          <a:p>
            <a:r>
              <a:rPr lang="en-US" altLang="zh-TW" sz="2800" dirty="0" smtClean="0">
                <a:ea typeface="新細明體" pitchFamily="18" charset="-120"/>
              </a:rPr>
              <a:t>Void* can be cast to any pointer type in C.</a:t>
            </a:r>
          </a:p>
          <a:p>
            <a:endParaRPr lang="en-US" altLang="zh-TW" sz="2800" dirty="0" smtClean="0">
              <a:ea typeface="新細明體" pitchFamily="18" charset="-120"/>
            </a:endParaRPr>
          </a:p>
          <a:p>
            <a:r>
              <a:rPr lang="en-US" altLang="zh-TW" sz="2800" dirty="0" smtClean="0">
                <a:ea typeface="新細明體" pitchFamily="18" charset="-120"/>
              </a:rPr>
              <a:t>So </a:t>
            </a:r>
            <a:r>
              <a:rPr lang="en-US" altLang="zh-TW" sz="2800" dirty="0" err="1" smtClean="0">
                <a:ea typeface="新細明體" pitchFamily="18" charset="-120"/>
              </a:rPr>
              <a:t>args_p</a:t>
            </a:r>
            <a:r>
              <a:rPr lang="en-US" altLang="zh-TW" sz="2800" dirty="0" smtClean="0">
                <a:ea typeface="新細明體" pitchFamily="18" charset="-120"/>
              </a:rPr>
              <a:t> can point to a list containing one or more values needed by </a:t>
            </a:r>
            <a:r>
              <a:rPr lang="en-US" altLang="zh-TW" sz="2800" dirty="0" err="1" smtClean="0">
                <a:ea typeface="新細明體" pitchFamily="18" charset="-120"/>
              </a:rPr>
              <a:t>thread_function</a:t>
            </a:r>
            <a:r>
              <a:rPr lang="en-US" altLang="zh-TW" sz="2800" dirty="0" smtClean="0">
                <a:ea typeface="新細明體" pitchFamily="18" charset="-120"/>
              </a:rPr>
              <a:t>.</a:t>
            </a:r>
          </a:p>
          <a:p>
            <a:r>
              <a:rPr lang="en-US" altLang="zh-TW" sz="2800" dirty="0" smtClean="0">
                <a:ea typeface="新細明體" pitchFamily="18" charset="-120"/>
              </a:rPr>
              <a:t>Similarly, the return value of </a:t>
            </a:r>
            <a:r>
              <a:rPr lang="en-US" altLang="zh-TW" sz="2800" dirty="0" err="1" smtClean="0">
                <a:ea typeface="新細明體" pitchFamily="18" charset="-120"/>
              </a:rPr>
              <a:t>thread_function</a:t>
            </a:r>
            <a:r>
              <a:rPr lang="en-US" altLang="zh-TW" sz="2800" dirty="0" smtClean="0">
                <a:ea typeface="新細明體" pitchFamily="18" charset="-120"/>
              </a:rPr>
              <a:t> can point to a list of one or more values.</a:t>
            </a:r>
          </a:p>
        </p:txBody>
      </p:sp>
    </p:spTree>
    <p:extLst>
      <p:ext uri="{BB962C8B-B14F-4D97-AF65-F5344CB8AC3E}">
        <p14:creationId xmlns:p14="http://schemas.microsoft.com/office/powerpoint/2010/main" val="21559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5"/>
          <p:cNvSpPr>
            <a:spLocks noGrp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Running the Threads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8175" y="4437063"/>
            <a:ext cx="5759450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latin typeface="+mn-lt"/>
              </a:rPr>
              <a:t>Main thread forks and joins two threads.</a:t>
            </a:r>
          </a:p>
        </p:txBody>
      </p:sp>
      <p:pic>
        <p:nvPicPr>
          <p:cNvPr id="3789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773238"/>
            <a:ext cx="7113588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892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Stopping the Threads</a:t>
            </a:r>
          </a:p>
        </p:txBody>
      </p:sp>
      <p:sp>
        <p:nvSpPr>
          <p:cNvPr id="3891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We call the function </a:t>
            </a:r>
            <a:r>
              <a:rPr lang="en-US" altLang="zh-TW" smtClean="0">
                <a:solidFill>
                  <a:srgbClr val="0066FF"/>
                </a:solidFill>
                <a:ea typeface="新細明體" pitchFamily="18" charset="-120"/>
              </a:rPr>
              <a:t>pthread_join </a:t>
            </a:r>
            <a:r>
              <a:rPr lang="en-US" altLang="zh-TW" smtClean="0">
                <a:ea typeface="新細明體" pitchFamily="18" charset="-120"/>
              </a:rPr>
              <a:t>once for each thread. </a:t>
            </a:r>
          </a:p>
          <a:p>
            <a:r>
              <a:rPr lang="en-US" altLang="zh-TW" smtClean="0">
                <a:ea typeface="新細明體" pitchFamily="18" charset="-120"/>
              </a:rPr>
              <a:t>A single call to </a:t>
            </a:r>
            <a:r>
              <a:rPr lang="en-US" altLang="zh-TW" smtClean="0">
                <a:solidFill>
                  <a:srgbClr val="0066FF"/>
                </a:solidFill>
                <a:ea typeface="新細明體" pitchFamily="18" charset="-120"/>
              </a:rPr>
              <a:t>pthread_join </a:t>
            </a:r>
            <a:r>
              <a:rPr lang="en-US" altLang="zh-TW" smtClean="0">
                <a:ea typeface="新細明體" pitchFamily="18" charset="-120"/>
              </a:rPr>
              <a:t>will wait for the thread associated with the </a:t>
            </a:r>
            <a:r>
              <a:rPr lang="en-US" altLang="zh-TW" smtClean="0">
                <a:solidFill>
                  <a:srgbClr val="0066FF"/>
                </a:solidFill>
                <a:ea typeface="新細明體" pitchFamily="18" charset="-120"/>
              </a:rPr>
              <a:t>pthread_t</a:t>
            </a:r>
            <a:r>
              <a:rPr lang="en-US" altLang="zh-TW" smtClean="0">
                <a:ea typeface="新細明體" pitchFamily="18" charset="-120"/>
              </a:rPr>
              <a:t> object to complete.</a:t>
            </a:r>
          </a:p>
        </p:txBody>
      </p:sp>
    </p:spTree>
    <p:extLst>
      <p:ext uri="{BB962C8B-B14F-4D97-AF65-F5344CB8AC3E}">
        <p14:creationId xmlns:p14="http://schemas.microsoft.com/office/powerpoint/2010/main" val="230767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A Shared Memory System</a:t>
            </a:r>
          </a:p>
        </p:txBody>
      </p:sp>
      <p:pic>
        <p:nvPicPr>
          <p:cNvPr id="2150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1881188"/>
            <a:ext cx="6799263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8991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7" name="Group 6"/>
          <p:cNvGrpSpPr>
            <a:grpSpLocks/>
          </p:cNvGrpSpPr>
          <p:nvPr/>
        </p:nvGrpSpPr>
        <p:grpSpPr bwMode="auto">
          <a:xfrm>
            <a:off x="611188" y="1052513"/>
            <a:ext cx="7777162" cy="4437062"/>
            <a:chOff x="611560" y="1052735"/>
            <a:chExt cx="7776864" cy="4437583"/>
          </a:xfrm>
        </p:grpSpPr>
        <p:pic>
          <p:nvPicPr>
            <p:cNvPr id="39940" name="Picture 4" descr="Figure-3-11 (1)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1052735"/>
              <a:ext cx="7776864" cy="4437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1" name="Rectangle 5"/>
            <p:cNvSpPr>
              <a:spLocks noChangeArrowheads="1"/>
            </p:cNvSpPr>
            <p:nvPr/>
          </p:nvSpPr>
          <p:spPr bwMode="auto">
            <a:xfrm>
              <a:off x="611560" y="3356992"/>
              <a:ext cx="7776864" cy="1080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defRPr sz="3200">
                  <a:solidFill>
                    <a:schemeClr val="tx1"/>
                  </a:solidFill>
                  <a:latin typeface="Arial Black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defRPr sz="3200">
                  <a:solidFill>
                    <a:schemeClr val="tx1"/>
                  </a:solidFill>
                  <a:latin typeface="Arial Black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defRPr sz="3200">
                  <a:solidFill>
                    <a:schemeClr val="tx1"/>
                  </a:solidFill>
                  <a:latin typeface="Arial Black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defRPr sz="3200">
                  <a:solidFill>
                    <a:schemeClr val="tx1"/>
                  </a:solidFill>
                  <a:latin typeface="Arial Black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itchFamily="2" charset="2"/>
                <a:defRPr sz="3200">
                  <a:solidFill>
                    <a:schemeClr val="tx1"/>
                  </a:solidFill>
                  <a:latin typeface="Arial Black" pitchFamily="34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>
                  <a:solidFill>
                    <a:schemeClr val="tx1"/>
                  </a:solidFill>
                  <a:latin typeface="Arial Black" pitchFamily="34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>
                  <a:solidFill>
                    <a:schemeClr val="tx1"/>
                  </a:solidFill>
                  <a:latin typeface="Arial Black" pitchFamily="34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>
                  <a:solidFill>
                    <a:schemeClr val="tx1"/>
                  </a:solidFill>
                  <a:latin typeface="Arial Black" pitchFamily="34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defRPr sz="3200">
                  <a:solidFill>
                    <a:schemeClr val="tx1"/>
                  </a:solidFill>
                  <a:latin typeface="Arial Black" pitchFamily="34" charset="0"/>
                </a:defRPr>
              </a:lvl9pPr>
            </a:lstStyle>
            <a:p>
              <a:endParaRPr lang="en-GB" altLang="zh-TW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8097837" cy="1938338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Matrix-Vector Multiplication in pthreads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1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Serial pseudo-code</a:t>
            </a:r>
          </a:p>
        </p:txBody>
      </p:sp>
      <p:pic>
        <p:nvPicPr>
          <p:cNvPr id="409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573463"/>
            <a:ext cx="1882775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052513"/>
            <a:ext cx="85217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437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Using 3 Pthreads</a:t>
            </a:r>
          </a:p>
        </p:txBody>
      </p:sp>
      <p:pic>
        <p:nvPicPr>
          <p:cNvPr id="419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235968"/>
            <a:ext cx="284797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2924175"/>
            <a:ext cx="364807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508500"/>
            <a:ext cx="36576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56325" y="2708275"/>
            <a:ext cx="11239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thread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3575" y="4292600"/>
            <a:ext cx="165258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general case</a:t>
            </a:r>
          </a:p>
        </p:txBody>
      </p:sp>
      <p:cxnSp>
        <p:nvCxnSpPr>
          <p:cNvPr id="41992" name="Straight Arrow Connector 9"/>
          <p:cNvCxnSpPr>
            <a:cxnSpLocks noChangeShapeType="1"/>
          </p:cNvCxnSpPr>
          <p:nvPr/>
        </p:nvCxnSpPr>
        <p:spPr bwMode="auto">
          <a:xfrm>
            <a:off x="3779838" y="2132211"/>
            <a:ext cx="1223962" cy="72072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3" name="Straight Arrow Connector 11"/>
          <p:cNvCxnSpPr>
            <a:cxnSpLocks noChangeShapeType="1"/>
          </p:cNvCxnSpPr>
          <p:nvPr/>
        </p:nvCxnSpPr>
        <p:spPr bwMode="auto">
          <a:xfrm rot="10800000" flipV="1">
            <a:off x="2484438" y="3573463"/>
            <a:ext cx="1511300" cy="71913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437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611188" y="171450"/>
            <a:ext cx="8281987" cy="646113"/>
          </a:xfrm>
        </p:spPr>
        <p:txBody>
          <a:bodyPr/>
          <a:lstStyle/>
          <a:p>
            <a:r>
              <a:rPr lang="en-US" altLang="zh-TW" sz="3600" smtClean="0">
                <a:ea typeface="新細明體" pitchFamily="18" charset="-120"/>
              </a:rPr>
              <a:t>Pthreads matrix-vector multiplication</a:t>
            </a:r>
          </a:p>
        </p:txBody>
      </p:sp>
      <p:pic>
        <p:nvPicPr>
          <p:cNvPr id="430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125538"/>
            <a:ext cx="7489825" cy="464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045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080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Critical sections</a:t>
            </a:r>
            <a:endParaRPr lang="en-US" dirty="0"/>
          </a:p>
        </p:txBody>
      </p:sp>
      <p:pic>
        <p:nvPicPr>
          <p:cNvPr id="44035" name="Picture 2" descr="accidents,beds,broken,broken legs,cartoons,casts,chases,chasing,downhill,healthcare,hospital beds,medicine,men,patients,persons,problems,runaway be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125538"/>
            <a:ext cx="30956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461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Estimating </a:t>
            </a:r>
            <a:r>
              <a:rPr lang="el-GR" altLang="zh-TW" smtClean="0">
                <a:cs typeface="Arial" pitchFamily="34" charset="0"/>
              </a:rPr>
              <a:t>π</a:t>
            </a:r>
            <a:endParaRPr lang="en-US" altLang="zh-TW" smtClean="0">
              <a:ea typeface="新細明體" pitchFamily="18" charset="-120"/>
            </a:endParaRPr>
          </a:p>
        </p:txBody>
      </p:sp>
      <p:pic>
        <p:nvPicPr>
          <p:cNvPr id="450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412875"/>
            <a:ext cx="7123112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852738"/>
            <a:ext cx="8466137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795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Using a dual core processor</a:t>
            </a:r>
          </a:p>
        </p:txBody>
      </p:sp>
      <p:pic>
        <p:nvPicPr>
          <p:cNvPr id="460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268413"/>
            <a:ext cx="7832725" cy="220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476375" y="3933825"/>
            <a:ext cx="6102350" cy="8302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latin typeface="+mn-lt"/>
              </a:rPr>
              <a:t>Note that as we increase n, the estimate with one thread gets better and better.</a:t>
            </a:r>
          </a:p>
        </p:txBody>
      </p:sp>
    </p:spTree>
    <p:extLst>
      <p:ext uri="{BB962C8B-B14F-4D97-AF65-F5344CB8AC3E}">
        <p14:creationId xmlns:p14="http://schemas.microsoft.com/office/powerpoint/2010/main" val="232333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611188" y="171450"/>
            <a:ext cx="8281987" cy="646113"/>
          </a:xfrm>
        </p:spPr>
        <p:txBody>
          <a:bodyPr/>
          <a:lstStyle/>
          <a:p>
            <a:r>
              <a:rPr lang="en-US" altLang="zh-TW" sz="3600" smtClean="0">
                <a:ea typeface="新細明體" pitchFamily="18" charset="-120"/>
              </a:rPr>
              <a:t>A thread function for computing </a:t>
            </a:r>
            <a:r>
              <a:rPr lang="el-GR" altLang="zh-TW" sz="3600" smtClean="0">
                <a:cs typeface="Arial" pitchFamily="34" charset="0"/>
              </a:rPr>
              <a:t>π</a:t>
            </a:r>
            <a:r>
              <a:rPr lang="en-US" altLang="zh-TW" sz="3600" smtClean="0">
                <a:ea typeface="新細明體" pitchFamily="18" charset="-120"/>
              </a:rPr>
              <a:t> </a:t>
            </a:r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1038225"/>
            <a:ext cx="7726363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4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Picture 4" descr="animals,canines,competitions,creatures,dogs,games,greyhound race tracks,greyhound racing,greyhounds,leisure,nature,spor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3644900"/>
            <a:ext cx="2592387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Possible race condition</a:t>
            </a:r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341438"/>
            <a:ext cx="7913687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313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Busy-Waiting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3095625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A thread repeatedly tests a condition, but, effectively, does no useful work until the condition has the appropriate value.</a:t>
            </a:r>
            <a:br>
              <a:rPr lang="en-US" altLang="zh-TW" smtClean="0">
                <a:ea typeface="新細明體" pitchFamily="18" charset="-120"/>
              </a:rPr>
            </a:br>
            <a:endParaRPr lang="en-US" altLang="zh-TW" smtClean="0">
              <a:ea typeface="新細明體" pitchFamily="18" charset="-120"/>
            </a:endParaRPr>
          </a:p>
          <a:p>
            <a:r>
              <a:rPr lang="en-US" altLang="zh-TW" smtClean="0">
                <a:ea typeface="新細明體" pitchFamily="18" charset="-120"/>
              </a:rPr>
              <a:t>Beware of optimizing compilers, though!</a:t>
            </a: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076700"/>
            <a:ext cx="47910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6100" y="5373688"/>
            <a:ext cx="39878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000" dirty="0">
                <a:solidFill>
                  <a:srgbClr val="FF0000"/>
                </a:solidFill>
                <a:latin typeface="+mn-lt"/>
              </a:rPr>
              <a:t>flag initialized to 0 by main thread</a:t>
            </a:r>
          </a:p>
        </p:txBody>
      </p:sp>
    </p:spTree>
    <p:extLst>
      <p:ext uri="{BB962C8B-B14F-4D97-AF65-F5344CB8AC3E}">
        <p14:creationId xmlns:p14="http://schemas.microsoft.com/office/powerpoint/2010/main" val="70093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611188" y="0"/>
            <a:ext cx="8281987" cy="708025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Processes and Threads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A process is an instance of a running (or suspended) program.</a:t>
            </a:r>
          </a:p>
          <a:p>
            <a:r>
              <a:rPr lang="en-US" altLang="zh-TW" smtClean="0">
                <a:ea typeface="新細明體" pitchFamily="18" charset="-120"/>
              </a:rPr>
              <a:t>Threads are analogous to a “light-weight” process.</a:t>
            </a:r>
          </a:p>
          <a:p>
            <a:r>
              <a:rPr lang="en-US" altLang="zh-TW" smtClean="0">
                <a:ea typeface="新細明體" pitchFamily="18" charset="-120"/>
              </a:rPr>
              <a:t>In a shared memory program a single process may have multiple threads of control.</a:t>
            </a:r>
          </a:p>
          <a:p>
            <a:endParaRPr lang="en-US" altLang="zh-TW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1663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>
          <a:xfrm>
            <a:off x="611188" y="233363"/>
            <a:ext cx="8281987" cy="584200"/>
          </a:xfrm>
        </p:spPr>
        <p:txBody>
          <a:bodyPr/>
          <a:lstStyle/>
          <a:p>
            <a:r>
              <a:rPr lang="en-US" altLang="zh-TW" sz="3200" smtClean="0">
                <a:ea typeface="新細明體" pitchFamily="18" charset="-120"/>
              </a:rPr>
              <a:t>Pthreads global sum with busy-waiting</a:t>
            </a:r>
          </a:p>
        </p:txBody>
      </p:sp>
      <p:pic>
        <p:nvPicPr>
          <p:cNvPr id="501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836613"/>
            <a:ext cx="7646987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111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>
          <a:xfrm>
            <a:off x="611188" y="188913"/>
            <a:ext cx="8281987" cy="461962"/>
          </a:xfrm>
        </p:spPr>
        <p:txBody>
          <a:bodyPr/>
          <a:lstStyle/>
          <a:p>
            <a:r>
              <a:rPr lang="en-US" altLang="zh-TW" sz="2400" smtClean="0">
                <a:ea typeface="新細明體" pitchFamily="18" charset="-120"/>
              </a:rPr>
              <a:t>Global sum function with critical section after loop (1)</a:t>
            </a:r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268413"/>
            <a:ext cx="7400925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494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611188" y="188913"/>
            <a:ext cx="8281987" cy="461962"/>
          </a:xfrm>
        </p:spPr>
        <p:txBody>
          <a:bodyPr/>
          <a:lstStyle/>
          <a:p>
            <a:r>
              <a:rPr lang="en-US" altLang="zh-TW" sz="2400" smtClean="0">
                <a:ea typeface="新細明體" pitchFamily="18" charset="-120"/>
              </a:rPr>
              <a:t>Global sum function with critical section after loop (2)</a:t>
            </a:r>
          </a:p>
        </p:txBody>
      </p:sp>
      <p:pic>
        <p:nvPicPr>
          <p:cNvPr id="522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1268413"/>
            <a:ext cx="8478837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420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Mutexes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A thread that is busy-waiting may continually use the CPU accomplishing nothing.</a:t>
            </a:r>
            <a:br>
              <a:rPr lang="en-US" altLang="zh-TW" smtClean="0">
                <a:ea typeface="新細明體" pitchFamily="18" charset="-120"/>
              </a:rPr>
            </a:br>
            <a:endParaRPr lang="en-US" altLang="zh-TW" smtClean="0">
              <a:ea typeface="新細明體" pitchFamily="18" charset="-120"/>
            </a:endParaRPr>
          </a:p>
          <a:p>
            <a:r>
              <a:rPr lang="en-US" altLang="zh-TW" smtClean="0">
                <a:ea typeface="新細明體" pitchFamily="18" charset="-120"/>
              </a:rPr>
              <a:t>Mutex (mutual exclusion) is a special type of variable that can be used to restrict access to a critical section to a single thread at a time.</a:t>
            </a:r>
          </a:p>
        </p:txBody>
      </p:sp>
    </p:spTree>
    <p:extLst>
      <p:ext uri="{BB962C8B-B14F-4D97-AF65-F5344CB8AC3E}">
        <p14:creationId xmlns:p14="http://schemas.microsoft.com/office/powerpoint/2010/main" val="147698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Mutexes</a:t>
            </a:r>
          </a:p>
        </p:txBody>
      </p:sp>
      <p:sp>
        <p:nvSpPr>
          <p:cNvPr id="542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Used to guarantee that one thread “excludes” all other threads while it executes the critical section.</a:t>
            </a:r>
            <a:br>
              <a:rPr lang="en-US" altLang="zh-TW" smtClean="0">
                <a:ea typeface="新細明體" pitchFamily="18" charset="-120"/>
              </a:rPr>
            </a:br>
            <a:endParaRPr lang="en-US" altLang="zh-TW" smtClean="0">
              <a:ea typeface="新細明體" pitchFamily="18" charset="-120"/>
            </a:endParaRPr>
          </a:p>
          <a:p>
            <a:r>
              <a:rPr lang="en-US" altLang="zh-TW" smtClean="0">
                <a:ea typeface="新細明體" pitchFamily="18" charset="-120"/>
              </a:rPr>
              <a:t>The Pthreads standard includes a special type for mutexes: </a:t>
            </a:r>
            <a:r>
              <a:rPr lang="en-US" altLang="zh-TW" smtClean="0">
                <a:solidFill>
                  <a:srgbClr val="0066FF"/>
                </a:solidFill>
                <a:ea typeface="新細明體" pitchFamily="18" charset="-120"/>
              </a:rPr>
              <a:t>pthread_mutex_t</a:t>
            </a:r>
            <a:r>
              <a:rPr lang="en-US" altLang="zh-TW" smtClean="0">
                <a:ea typeface="新細明體" pitchFamily="18" charset="-120"/>
              </a:rPr>
              <a:t>.</a:t>
            </a:r>
          </a:p>
        </p:txBody>
      </p:sp>
      <p:pic>
        <p:nvPicPr>
          <p:cNvPr id="5427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260350"/>
            <a:ext cx="14763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277" name="Group 9"/>
          <p:cNvGrpSpPr>
            <a:grpSpLocks/>
          </p:cNvGrpSpPr>
          <p:nvPr/>
        </p:nvGrpSpPr>
        <p:grpSpPr bwMode="auto">
          <a:xfrm>
            <a:off x="611188" y="4800947"/>
            <a:ext cx="7940675" cy="1076325"/>
            <a:chOff x="611560" y="4509120"/>
            <a:chExt cx="7939583" cy="1076697"/>
          </a:xfrm>
        </p:grpSpPr>
        <p:pic>
          <p:nvPicPr>
            <p:cNvPr id="5427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4509120"/>
              <a:ext cx="7713663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279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5157192"/>
              <a:ext cx="7075487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544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Mutexes</a:t>
            </a:r>
          </a:p>
        </p:txBody>
      </p:sp>
      <p:sp>
        <p:nvSpPr>
          <p:cNvPr id="55298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When a Pthreads program finishes using a mutex, it should call</a:t>
            </a:r>
            <a:br>
              <a:rPr lang="en-US" altLang="zh-TW" smtClean="0">
                <a:ea typeface="新細明體" pitchFamily="18" charset="-120"/>
              </a:rPr>
            </a:br>
            <a:r>
              <a:rPr lang="en-US" altLang="zh-TW" smtClean="0">
                <a:ea typeface="新細明體" pitchFamily="18" charset="-120"/>
              </a:rPr>
              <a:t/>
            </a:r>
            <a:br>
              <a:rPr lang="en-US" altLang="zh-TW" smtClean="0">
                <a:ea typeface="新細明體" pitchFamily="18" charset="-120"/>
              </a:rPr>
            </a:br>
            <a:endParaRPr lang="en-US" altLang="zh-TW" smtClean="0">
              <a:ea typeface="新細明體" pitchFamily="18" charset="-120"/>
            </a:endParaRPr>
          </a:p>
          <a:p>
            <a:r>
              <a:rPr lang="en-US" altLang="zh-TW" smtClean="0">
                <a:ea typeface="新細明體" pitchFamily="18" charset="-120"/>
              </a:rPr>
              <a:t>In order to gain access to a critical section a thread calls</a:t>
            </a:r>
          </a:p>
        </p:txBody>
      </p:sp>
      <p:pic>
        <p:nvPicPr>
          <p:cNvPr id="553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847851"/>
            <a:ext cx="82438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779937"/>
            <a:ext cx="8580438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791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Mutexes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When a thread is finished executing the code in a critical section, it should call</a:t>
            </a:r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708275"/>
            <a:ext cx="8388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30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611188" y="233363"/>
            <a:ext cx="8281987" cy="584200"/>
          </a:xfrm>
        </p:spPr>
        <p:txBody>
          <a:bodyPr/>
          <a:lstStyle/>
          <a:p>
            <a:r>
              <a:rPr lang="en-US" altLang="zh-TW" sz="3200" smtClean="0">
                <a:ea typeface="新細明體" pitchFamily="18" charset="-120"/>
              </a:rPr>
              <a:t>Global sum function that uses a mutex (1)</a:t>
            </a:r>
          </a:p>
        </p:txBody>
      </p:sp>
      <p:pic>
        <p:nvPicPr>
          <p:cNvPr id="573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196975"/>
            <a:ext cx="67945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882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>
          <a:xfrm>
            <a:off x="611188" y="233363"/>
            <a:ext cx="8281987" cy="584200"/>
          </a:xfrm>
        </p:spPr>
        <p:txBody>
          <a:bodyPr/>
          <a:lstStyle/>
          <a:p>
            <a:r>
              <a:rPr lang="en-US" altLang="zh-TW" sz="3200" smtClean="0">
                <a:ea typeface="新細明體" pitchFamily="18" charset="-120"/>
              </a:rPr>
              <a:t>Global sum function that uses a mutex (2)</a:t>
            </a:r>
          </a:p>
        </p:txBody>
      </p:sp>
      <p:pic>
        <p:nvPicPr>
          <p:cNvPr id="583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557338"/>
            <a:ext cx="8548688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524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750" y="4941888"/>
            <a:ext cx="7345363" cy="8302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latin typeface="+mn-lt"/>
              </a:rPr>
              <a:t>Run-times (in seconds) of </a:t>
            </a:r>
            <a:r>
              <a:rPr lang="el-GR" sz="2400" dirty="0">
                <a:latin typeface="Arial"/>
                <a:cs typeface="Arial"/>
              </a:rPr>
              <a:t>π</a:t>
            </a:r>
            <a:r>
              <a:rPr lang="en-US" sz="2400" dirty="0">
                <a:latin typeface="Arial"/>
                <a:cs typeface="Arial"/>
              </a:rPr>
              <a:t> </a:t>
            </a:r>
            <a:r>
              <a:rPr lang="en-US" sz="2400" dirty="0">
                <a:latin typeface="+mn-lt"/>
              </a:rPr>
              <a:t>programs using n = 108 terms on a system with two four-core processors.</a:t>
            </a:r>
          </a:p>
        </p:txBody>
      </p:sp>
      <p:pic>
        <p:nvPicPr>
          <p:cNvPr id="593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25538"/>
            <a:ext cx="4924425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276475"/>
            <a:ext cx="2933700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22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/>
          <a:lstStyle/>
          <a:p>
            <a:r>
              <a:rPr lang="en-US" altLang="zh-TW" smtClean="0">
                <a:latin typeface="NimbusRomNo9L-Regu"/>
                <a:ea typeface="新細明體" pitchFamily="18" charset="-120"/>
              </a:rPr>
              <a:t>POSIX</a:t>
            </a:r>
            <a:r>
              <a:rPr lang="en-US" altLang="zh-TW" baseline="30000" smtClean="0">
                <a:ea typeface="新細明體" pitchFamily="18" charset="-120"/>
                <a:cs typeface="Arial" pitchFamily="34" charset="0"/>
              </a:rPr>
              <a:t>®</a:t>
            </a:r>
            <a:r>
              <a:rPr lang="en-US" altLang="zh-TW" sz="800" smtClean="0">
                <a:latin typeface="CMSY10"/>
                <a:ea typeface="新細明體" pitchFamily="18" charset="-120"/>
              </a:rPr>
              <a:t> </a:t>
            </a:r>
            <a:r>
              <a:rPr lang="en-US" altLang="zh-TW" smtClean="0">
                <a:latin typeface="NimbusRomNo9L-Regu"/>
                <a:ea typeface="新細明體" pitchFamily="18" charset="-120"/>
              </a:rPr>
              <a:t>Threads</a:t>
            </a:r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Also known as </a:t>
            </a:r>
            <a:r>
              <a:rPr lang="en-US" altLang="zh-TW" dirty="0" err="1" smtClean="0">
                <a:ea typeface="新細明體" pitchFamily="18" charset="-120"/>
              </a:rPr>
              <a:t>Pthreads</a:t>
            </a:r>
            <a:r>
              <a:rPr lang="en-US" altLang="zh-TW" dirty="0" smtClean="0">
                <a:ea typeface="新細明體" pitchFamily="18" charset="-120"/>
              </a:rPr>
              <a:t>.</a:t>
            </a:r>
          </a:p>
          <a:p>
            <a:r>
              <a:rPr lang="en-US" altLang="zh-TW" dirty="0" smtClean="0">
                <a:ea typeface="新細明體" pitchFamily="18" charset="-120"/>
              </a:rPr>
              <a:t>A standard for Unix-like operating systems.</a:t>
            </a:r>
          </a:p>
          <a:p>
            <a:r>
              <a:rPr lang="en-US" altLang="zh-TW" dirty="0" smtClean="0">
                <a:ea typeface="新細明體" pitchFamily="18" charset="-120"/>
              </a:rPr>
              <a:t>A library that can be linked with C programs.</a:t>
            </a:r>
          </a:p>
          <a:p>
            <a:r>
              <a:rPr lang="en-US" altLang="zh-TW" dirty="0" smtClean="0">
                <a:ea typeface="新細明體" pitchFamily="18" charset="-120"/>
              </a:rPr>
              <a:t>Specifies an application programming interface (API) for multi-threaded programming.</a:t>
            </a:r>
          </a:p>
        </p:txBody>
      </p:sp>
    </p:spTree>
    <p:extLst>
      <p:ext uri="{BB962C8B-B14F-4D97-AF65-F5344CB8AC3E}">
        <p14:creationId xmlns:p14="http://schemas.microsoft.com/office/powerpoint/2010/main" val="19248412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2988" y="4365625"/>
            <a:ext cx="6607175" cy="8302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latin typeface="+mn-lt"/>
              </a:rPr>
              <a:t>Possible sequence of events with busy-waiting and more threads than cores.</a:t>
            </a:r>
          </a:p>
        </p:txBody>
      </p:sp>
      <p:pic>
        <p:nvPicPr>
          <p:cNvPr id="604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196975"/>
            <a:ext cx="8066087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20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3860800"/>
            <a:ext cx="7772400" cy="19399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Producer-Consumer Synchronization and Semaphores</a:t>
            </a:r>
            <a:endParaRPr lang="en-US" dirty="0"/>
          </a:p>
        </p:txBody>
      </p:sp>
      <p:pic>
        <p:nvPicPr>
          <p:cNvPr id="61443" name="Picture 2" descr="assembly lines,boxes,conveyor belts,industry,manufactu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052513"/>
            <a:ext cx="25209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84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Issues</a:t>
            </a:r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Busy-waiting enforces the order threads access a critical section.</a:t>
            </a:r>
          </a:p>
          <a:p>
            <a:r>
              <a:rPr lang="en-US" altLang="zh-TW" smtClean="0">
                <a:ea typeface="新細明體" pitchFamily="18" charset="-120"/>
              </a:rPr>
              <a:t>Using mutexes, the order is left to chance and the system.</a:t>
            </a:r>
          </a:p>
          <a:p>
            <a:r>
              <a:rPr lang="en-US" altLang="zh-TW" smtClean="0">
                <a:ea typeface="新細明體" pitchFamily="18" charset="-120"/>
              </a:rPr>
              <a:t>There are applications where we need to control the order threads access the critical section.</a:t>
            </a:r>
          </a:p>
        </p:txBody>
      </p:sp>
    </p:spTree>
    <p:extLst>
      <p:ext uri="{BB962C8B-B14F-4D97-AF65-F5344CB8AC3E}">
        <p14:creationId xmlns:p14="http://schemas.microsoft.com/office/powerpoint/2010/main" val="210979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>
          <a:xfrm>
            <a:off x="611188" y="188913"/>
            <a:ext cx="8281987" cy="584200"/>
          </a:xfrm>
        </p:spPr>
        <p:txBody>
          <a:bodyPr/>
          <a:lstStyle/>
          <a:p>
            <a:r>
              <a:rPr lang="en-US" altLang="zh-TW" sz="3200" smtClean="0">
                <a:ea typeface="新細明體" pitchFamily="18" charset="-120"/>
              </a:rPr>
              <a:t>Problems with a mutex solution</a:t>
            </a:r>
          </a:p>
        </p:txBody>
      </p:sp>
      <p:pic>
        <p:nvPicPr>
          <p:cNvPr id="634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052513"/>
            <a:ext cx="862647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141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81987" cy="461962"/>
          </a:xfrm>
        </p:spPr>
        <p:txBody>
          <a:bodyPr/>
          <a:lstStyle/>
          <a:p>
            <a:r>
              <a:rPr lang="en-US" altLang="zh-TW" sz="2400" smtClean="0">
                <a:ea typeface="新細明體" pitchFamily="18" charset="-120"/>
              </a:rPr>
              <a:t>A first attempt at sending messages using pthreads</a:t>
            </a:r>
          </a:p>
        </p:txBody>
      </p:sp>
      <p:pic>
        <p:nvPicPr>
          <p:cNvPr id="645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836613"/>
            <a:ext cx="868997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1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260648"/>
            <a:ext cx="90201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348364"/>
            <a:ext cx="8546524" cy="2744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6887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>
          <a:xfrm>
            <a:off x="611188" y="260350"/>
            <a:ext cx="8281987" cy="523875"/>
          </a:xfrm>
        </p:spPr>
        <p:txBody>
          <a:bodyPr/>
          <a:lstStyle/>
          <a:p>
            <a:r>
              <a:rPr lang="en-US" altLang="zh-TW" sz="2800" smtClean="0">
                <a:ea typeface="新細明體" pitchFamily="18" charset="-120"/>
              </a:rPr>
              <a:t>Syntax of the various semaphore functions</a:t>
            </a:r>
          </a:p>
        </p:txBody>
      </p:sp>
      <p:pic>
        <p:nvPicPr>
          <p:cNvPr id="655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89138"/>
            <a:ext cx="59721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221163"/>
            <a:ext cx="7494587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412875"/>
            <a:ext cx="33337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643438" y="1052513"/>
            <a:ext cx="3744912" cy="635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600" dirty="0">
                <a:solidFill>
                  <a:srgbClr val="FF0000"/>
                </a:solidFill>
                <a:latin typeface="+mn-lt"/>
              </a:rPr>
              <a:t>Semaphores are not part of Pthreads;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600" dirty="0">
                <a:solidFill>
                  <a:srgbClr val="FF0000"/>
                </a:solidFill>
                <a:latin typeface="+mn-lt"/>
              </a:rPr>
              <a:t>you need to add this.</a:t>
            </a:r>
          </a:p>
        </p:txBody>
      </p:sp>
      <p:cxnSp>
        <p:nvCxnSpPr>
          <p:cNvPr id="65543" name="Straight Arrow Connector 8"/>
          <p:cNvCxnSpPr>
            <a:cxnSpLocks noChangeShapeType="1"/>
          </p:cNvCxnSpPr>
          <p:nvPr/>
        </p:nvCxnSpPr>
        <p:spPr bwMode="auto">
          <a:xfrm rot="10800000" flipV="1">
            <a:off x="3995738" y="1196975"/>
            <a:ext cx="647700" cy="2159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90130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8265495" cy="4980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01633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239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Barriers and Condition Variables</a:t>
            </a:r>
            <a:endParaRPr lang="en-US" dirty="0"/>
          </a:p>
        </p:txBody>
      </p:sp>
      <p:pic>
        <p:nvPicPr>
          <p:cNvPr id="66563" name="Picture 2" descr="barriers,cautions,construction,households,industry,sawhorses,warning sig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412875"/>
            <a:ext cx="30956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49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Barriers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Synchronizing the threads to make sure that they all are at the same point in a program is called a barrier.</a:t>
            </a:r>
            <a:br>
              <a:rPr lang="en-US" altLang="zh-TW" smtClean="0">
                <a:ea typeface="新細明體" pitchFamily="18" charset="-120"/>
              </a:rPr>
            </a:br>
            <a:endParaRPr lang="en-US" altLang="zh-TW" smtClean="0">
              <a:ea typeface="新細明體" pitchFamily="18" charset="-120"/>
            </a:endParaRPr>
          </a:p>
          <a:p>
            <a:r>
              <a:rPr lang="en-US" altLang="zh-TW" smtClean="0">
                <a:ea typeface="新細明體" pitchFamily="18" charset="-120"/>
              </a:rPr>
              <a:t>No thread can cross the barrier until all the threads have reached it.</a:t>
            </a:r>
          </a:p>
        </p:txBody>
      </p:sp>
    </p:spTree>
    <p:extLst>
      <p:ext uri="{BB962C8B-B14F-4D97-AF65-F5344CB8AC3E}">
        <p14:creationId xmlns:p14="http://schemas.microsoft.com/office/powerpoint/2010/main" val="239703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Caveat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The Pthreads API is only </a:t>
            </a:r>
            <a:r>
              <a:rPr lang="fr-FR" altLang="zh-TW" smtClean="0"/>
              <a:t>available on POSIXR systems — Linux, MacOS X, Solaris, HPUX, …</a:t>
            </a:r>
          </a:p>
          <a:p>
            <a:endParaRPr lang="en-US" altLang="zh-TW" smtClean="0">
              <a:ea typeface="新細明體" pitchFamily="18" charset="-120"/>
            </a:endParaRPr>
          </a:p>
        </p:txBody>
      </p:sp>
      <p:pic>
        <p:nvPicPr>
          <p:cNvPr id="24580" name="Picture 2" descr="households,scissors,sewing supplies,spools of thread,threa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3573463"/>
            <a:ext cx="2303462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4141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>
          <a:xfrm>
            <a:off x="611188" y="188913"/>
            <a:ext cx="8281987" cy="584200"/>
          </a:xfrm>
        </p:spPr>
        <p:txBody>
          <a:bodyPr/>
          <a:lstStyle/>
          <a:p>
            <a:r>
              <a:rPr lang="en-US" altLang="zh-TW" sz="3200" smtClean="0">
                <a:ea typeface="新細明體" pitchFamily="18" charset="-120"/>
              </a:rPr>
              <a:t>Using barriers to time the slowest thread</a:t>
            </a:r>
          </a:p>
        </p:txBody>
      </p:sp>
      <p:grpSp>
        <p:nvGrpSpPr>
          <p:cNvPr id="68611" name="Group 5"/>
          <p:cNvGrpSpPr>
            <a:grpSpLocks/>
          </p:cNvGrpSpPr>
          <p:nvPr/>
        </p:nvGrpSpPr>
        <p:grpSpPr bwMode="auto">
          <a:xfrm>
            <a:off x="755650" y="981075"/>
            <a:ext cx="6943725" cy="5151438"/>
            <a:chOff x="755576" y="980728"/>
            <a:chExt cx="6944444" cy="5152065"/>
          </a:xfrm>
        </p:grpSpPr>
        <p:pic>
          <p:nvPicPr>
            <p:cNvPr id="6861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980728"/>
              <a:ext cx="6944444" cy="4066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61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584" y="5085184"/>
              <a:ext cx="6480720" cy="1047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4700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Using barriers for debugging</a:t>
            </a:r>
          </a:p>
        </p:txBody>
      </p:sp>
      <p:pic>
        <p:nvPicPr>
          <p:cNvPr id="696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484313"/>
            <a:ext cx="7783512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6" name="Picture 4" descr="anti-bugs,anti-insects,beetles,bugs,bugs forbidden sign,cropped images,cropped pictures,forbidden,insects,insects forbidden sign,no bugs,no bugs sign,no insects,no insects sign,PNG,signs,symbols,transparent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3284538"/>
            <a:ext cx="2663825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448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Busy-waiting and a Mutex</a:t>
            </a: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Implementing a barrier using busy-waiting and a mutex is straightforward.</a:t>
            </a:r>
          </a:p>
          <a:p>
            <a:r>
              <a:rPr lang="en-US" altLang="zh-TW" smtClean="0">
                <a:ea typeface="新細明體" pitchFamily="18" charset="-120"/>
              </a:rPr>
              <a:t>We use a shared counter protected by the mutex.</a:t>
            </a:r>
          </a:p>
          <a:p>
            <a:r>
              <a:rPr lang="en-US" altLang="zh-TW" smtClean="0">
                <a:ea typeface="新細明體" pitchFamily="18" charset="-120"/>
              </a:rPr>
              <a:t>When the counter indicates that every thread has entered the critical section, threads can leave the critical section.</a:t>
            </a:r>
          </a:p>
        </p:txBody>
      </p:sp>
    </p:spTree>
    <p:extLst>
      <p:ext uri="{BB962C8B-B14F-4D97-AF65-F5344CB8AC3E}">
        <p14:creationId xmlns:p14="http://schemas.microsoft.com/office/powerpoint/2010/main" val="244991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Busy-waiting and a Mutex</a:t>
            </a:r>
          </a:p>
        </p:txBody>
      </p:sp>
      <p:pic>
        <p:nvPicPr>
          <p:cNvPr id="716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1125538"/>
            <a:ext cx="7656512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156325" y="2060575"/>
            <a:ext cx="2519363" cy="16430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FF0000"/>
                </a:solidFill>
                <a:latin typeface="+mn-lt"/>
              </a:rPr>
              <a:t>We need one counter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FF0000"/>
                </a:solidFill>
                <a:latin typeface="+mn-lt"/>
              </a:rPr>
              <a:t>variable for each 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FF0000"/>
                </a:solidFill>
                <a:latin typeface="+mn-lt"/>
              </a:rPr>
              <a:t>instance of the barrier,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800" dirty="0">
                <a:solidFill>
                  <a:srgbClr val="FF0000"/>
                </a:solidFill>
                <a:latin typeface="+mn-lt"/>
              </a:rPr>
              <a:t>otherwise problems</a:t>
            </a:r>
            <a:br>
              <a:rPr lang="en-US" sz="1800" dirty="0">
                <a:solidFill>
                  <a:srgbClr val="FF0000"/>
                </a:solidFill>
                <a:latin typeface="+mn-lt"/>
              </a:rPr>
            </a:br>
            <a:r>
              <a:rPr lang="en-US" sz="1800" dirty="0">
                <a:solidFill>
                  <a:srgbClr val="FF0000"/>
                </a:solidFill>
                <a:latin typeface="+mn-lt"/>
              </a:rPr>
              <a:t>are likely to occur.</a:t>
            </a:r>
          </a:p>
        </p:txBody>
      </p:sp>
      <p:sp>
        <p:nvSpPr>
          <p:cNvPr id="71685" name="Freeform 5"/>
          <p:cNvSpPr>
            <a:spLocks noChangeArrowheads="1"/>
          </p:cNvSpPr>
          <p:nvPr/>
        </p:nvSpPr>
        <p:spPr bwMode="auto">
          <a:xfrm>
            <a:off x="6262688" y="1604963"/>
            <a:ext cx="1050925" cy="501650"/>
          </a:xfrm>
          <a:custGeom>
            <a:avLst/>
            <a:gdLst>
              <a:gd name="T0" fmla="*/ 0 w 1050636"/>
              <a:gd name="T1" fmla="*/ 71582 h 501073"/>
              <a:gd name="T2" fmla="*/ 900545 w 1050636"/>
              <a:gd name="T3" fmla="*/ 71582 h 501073"/>
              <a:gd name="T4" fmla="*/ 900545 w 1050636"/>
              <a:gd name="T5" fmla="*/ 501073 h 501073"/>
              <a:gd name="T6" fmla="*/ 0 60000 65536"/>
              <a:gd name="T7" fmla="*/ 0 60000 65536"/>
              <a:gd name="T8" fmla="*/ 0 60000 65536"/>
              <a:gd name="T9" fmla="*/ 0 w 1050636"/>
              <a:gd name="T10" fmla="*/ 0 h 501073"/>
              <a:gd name="T11" fmla="*/ 1050636 w 1050636"/>
              <a:gd name="T12" fmla="*/ 501073 h 5010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0636" h="501073">
                <a:moveTo>
                  <a:pt x="0" y="71582"/>
                </a:moveTo>
                <a:cubicBezTo>
                  <a:pt x="375227" y="35791"/>
                  <a:pt x="750454" y="0"/>
                  <a:pt x="900545" y="71582"/>
                </a:cubicBezTo>
                <a:cubicBezTo>
                  <a:pt x="1050636" y="143164"/>
                  <a:pt x="975590" y="322118"/>
                  <a:pt x="900545" y="501073"/>
                </a:cubicBezTo>
              </a:path>
            </a:pathLst>
          </a:custGeom>
          <a:noFill/>
          <a:ln w="9525" algn="ctr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83969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>
          <a:xfrm>
            <a:off x="611188" y="188913"/>
            <a:ext cx="8281987" cy="584200"/>
          </a:xfrm>
        </p:spPr>
        <p:txBody>
          <a:bodyPr/>
          <a:lstStyle/>
          <a:p>
            <a:r>
              <a:rPr lang="en-US" altLang="zh-TW" sz="3200" smtClean="0">
                <a:ea typeface="新細明體" pitchFamily="18" charset="-120"/>
              </a:rPr>
              <a:t>Implementing a barrier with semaphores</a:t>
            </a:r>
          </a:p>
        </p:txBody>
      </p:sp>
      <p:pic>
        <p:nvPicPr>
          <p:cNvPr id="727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908050"/>
            <a:ext cx="520065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862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Condition Variables</a:t>
            </a:r>
          </a:p>
        </p:txBody>
      </p:sp>
      <p:sp>
        <p:nvSpPr>
          <p:cNvPr id="737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A condition variable is a data object that allows a thread to suspend execution until a certain event or condition occurs.</a:t>
            </a:r>
          </a:p>
          <a:p>
            <a:r>
              <a:rPr lang="en-US" altLang="zh-TW" dirty="0" smtClean="0">
                <a:ea typeface="新細明體" pitchFamily="18" charset="-120"/>
              </a:rPr>
              <a:t>When the event or condition occurs another thread can signal the thread to “wake up.”</a:t>
            </a:r>
          </a:p>
          <a:p>
            <a:r>
              <a:rPr lang="en-US" altLang="zh-TW" dirty="0" smtClean="0">
                <a:ea typeface="新細明體" pitchFamily="18" charset="-120"/>
              </a:rPr>
              <a:t>A condition variable is always associated with a </a:t>
            </a:r>
            <a:r>
              <a:rPr lang="en-US" altLang="zh-TW" dirty="0" err="1" smtClean="0">
                <a:ea typeface="新細明體" pitchFamily="18" charset="-120"/>
              </a:rPr>
              <a:t>mutex</a:t>
            </a:r>
            <a:r>
              <a:rPr lang="en-US" altLang="zh-TW" dirty="0" smtClean="0">
                <a:ea typeface="新細明體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407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itchFamily="18" charset="-120"/>
              </a:rPr>
              <a:t>Condition Variables</a:t>
            </a:r>
          </a:p>
        </p:txBody>
      </p:sp>
      <p:pic>
        <p:nvPicPr>
          <p:cNvPr id="747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268413"/>
            <a:ext cx="8120063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153501"/>
            <a:ext cx="8608996" cy="186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437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Condition Variables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6296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54" y="3789040"/>
            <a:ext cx="504825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29838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81987" cy="522287"/>
          </a:xfrm>
        </p:spPr>
        <p:txBody>
          <a:bodyPr/>
          <a:lstStyle/>
          <a:p>
            <a:r>
              <a:rPr lang="en-US" altLang="zh-TW" sz="2800" smtClean="0">
                <a:ea typeface="新細明體" pitchFamily="18" charset="-120"/>
              </a:rPr>
              <a:t>Implementing a barrier with condition variables</a:t>
            </a:r>
          </a:p>
        </p:txBody>
      </p:sp>
      <p:grpSp>
        <p:nvGrpSpPr>
          <p:cNvPr id="75779" name="Group 5"/>
          <p:cNvGrpSpPr>
            <a:grpSpLocks/>
          </p:cNvGrpSpPr>
          <p:nvPr/>
        </p:nvGrpSpPr>
        <p:grpSpPr bwMode="auto">
          <a:xfrm>
            <a:off x="755650" y="836613"/>
            <a:ext cx="7345363" cy="5184775"/>
            <a:chOff x="899592" y="1052736"/>
            <a:chExt cx="6718871" cy="4631035"/>
          </a:xfrm>
        </p:grpSpPr>
        <p:pic>
          <p:nvPicPr>
            <p:cNvPr id="7578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052736"/>
              <a:ext cx="3171825" cy="1552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578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2492896"/>
              <a:ext cx="6646863" cy="3190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7600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080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Read-Write Locks</a:t>
            </a:r>
            <a:endParaRPr lang="en-US" dirty="0"/>
          </a:p>
        </p:txBody>
      </p:sp>
      <p:pic>
        <p:nvPicPr>
          <p:cNvPr id="76803" name="Picture 2" descr="business concepts,chains,computing,iStockphoto,laptop computers,locked,padlocks,passwords,protections,safety,securities,technolog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125538"/>
            <a:ext cx="30956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870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Hello World! (1)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196975"/>
            <a:ext cx="7848600" cy="432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003800" y="1052513"/>
            <a:ext cx="3097213" cy="635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600" dirty="0">
                <a:solidFill>
                  <a:srgbClr val="FF0000"/>
                </a:solidFill>
                <a:latin typeface="+mn-lt"/>
              </a:rPr>
              <a:t>declares the various Pthreads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600" dirty="0">
                <a:solidFill>
                  <a:srgbClr val="FF0000"/>
                </a:solidFill>
                <a:latin typeface="+mn-lt"/>
              </a:rPr>
              <a:t>functions, constants, types, etc.</a:t>
            </a:r>
          </a:p>
        </p:txBody>
      </p:sp>
      <p:sp>
        <p:nvSpPr>
          <p:cNvPr id="25605" name="Freeform 7"/>
          <p:cNvSpPr>
            <a:spLocks noChangeArrowheads="1"/>
          </p:cNvSpPr>
          <p:nvPr/>
        </p:nvSpPr>
        <p:spPr bwMode="auto">
          <a:xfrm>
            <a:off x="3170238" y="1203325"/>
            <a:ext cx="1782762" cy="709613"/>
          </a:xfrm>
          <a:custGeom>
            <a:avLst/>
            <a:gdLst>
              <a:gd name="T0" fmla="*/ 0 w 1783080"/>
              <a:gd name="T1" fmla="*/ 609600 h 708660"/>
              <a:gd name="T2" fmla="*/ 1478280 w 1783080"/>
              <a:gd name="T3" fmla="*/ 624840 h 708660"/>
              <a:gd name="T4" fmla="*/ 1356360 w 1783080"/>
              <a:gd name="T5" fmla="*/ 106680 h 708660"/>
              <a:gd name="T6" fmla="*/ 1783080 w 1783080"/>
              <a:gd name="T7" fmla="*/ 0 h 708660"/>
              <a:gd name="T8" fmla="*/ 0 60000 65536"/>
              <a:gd name="T9" fmla="*/ 0 60000 65536"/>
              <a:gd name="T10" fmla="*/ 0 60000 65536"/>
              <a:gd name="T11" fmla="*/ 0 60000 65536"/>
              <a:gd name="T12" fmla="*/ 0 w 1783080"/>
              <a:gd name="T13" fmla="*/ 0 h 708660"/>
              <a:gd name="T14" fmla="*/ 1783080 w 1783080"/>
              <a:gd name="T15" fmla="*/ 708660 h 7086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83080" h="708660">
                <a:moveTo>
                  <a:pt x="0" y="609600"/>
                </a:moveTo>
                <a:cubicBezTo>
                  <a:pt x="626110" y="659130"/>
                  <a:pt x="1252220" y="708660"/>
                  <a:pt x="1478280" y="624840"/>
                </a:cubicBezTo>
                <a:cubicBezTo>
                  <a:pt x="1704340" y="541020"/>
                  <a:pt x="1305560" y="210820"/>
                  <a:pt x="1356360" y="106680"/>
                </a:cubicBezTo>
                <a:cubicBezTo>
                  <a:pt x="1407160" y="2540"/>
                  <a:pt x="1595120" y="1270"/>
                  <a:pt x="1783080" y="0"/>
                </a:cubicBezTo>
              </a:path>
            </a:pathLst>
          </a:custGeom>
          <a:noFill/>
          <a:ln w="9525" algn="ctr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64842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>
          <a:xfrm>
            <a:off x="611188" y="0"/>
            <a:ext cx="8281987" cy="1323975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Controlling access to a large, shared data structure</a:t>
            </a:r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</p:nvPr>
        </p:nvSpPr>
        <p:spPr>
          <a:xfrm>
            <a:off x="684213" y="1628775"/>
            <a:ext cx="8270875" cy="4608513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Let’s look at an example.</a:t>
            </a:r>
            <a:br>
              <a:rPr lang="en-US" altLang="zh-TW" smtClean="0">
                <a:ea typeface="新細明體" pitchFamily="18" charset="-120"/>
              </a:rPr>
            </a:br>
            <a:endParaRPr lang="en-US" altLang="zh-TW" smtClean="0">
              <a:ea typeface="新細明體" pitchFamily="18" charset="-120"/>
            </a:endParaRPr>
          </a:p>
          <a:p>
            <a:r>
              <a:rPr lang="en-US" altLang="zh-TW" smtClean="0">
                <a:ea typeface="新細明體" pitchFamily="18" charset="-120"/>
              </a:rPr>
              <a:t>Suppose the shared data structure is a sorted linked list of ints, and the operations of interest are Member, Insert, and Delete.</a:t>
            </a:r>
          </a:p>
        </p:txBody>
      </p:sp>
    </p:spTree>
    <p:extLst>
      <p:ext uri="{BB962C8B-B14F-4D97-AF65-F5344CB8AC3E}">
        <p14:creationId xmlns:p14="http://schemas.microsoft.com/office/powerpoint/2010/main" val="298228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Linked Lists</a:t>
            </a:r>
          </a:p>
        </p:txBody>
      </p:sp>
      <p:pic>
        <p:nvPicPr>
          <p:cNvPr id="7885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484313"/>
            <a:ext cx="7446962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284538"/>
            <a:ext cx="5562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089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Linked List Membership</a:t>
            </a:r>
          </a:p>
        </p:txBody>
      </p:sp>
      <p:pic>
        <p:nvPicPr>
          <p:cNvPr id="798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341438"/>
            <a:ext cx="7580313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18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Inserting a new node into a list</a:t>
            </a:r>
          </a:p>
        </p:txBody>
      </p:sp>
      <p:pic>
        <p:nvPicPr>
          <p:cNvPr id="8089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1504950"/>
            <a:ext cx="7323137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92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Inserting a new node into a list</a:t>
            </a:r>
          </a:p>
        </p:txBody>
      </p:sp>
      <p:pic>
        <p:nvPicPr>
          <p:cNvPr id="819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988" y="1182265"/>
            <a:ext cx="5829300" cy="519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813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Deleting a node from a linked list</a:t>
            </a:r>
          </a:p>
        </p:txBody>
      </p:sp>
      <p:pic>
        <p:nvPicPr>
          <p:cNvPr id="8294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628775"/>
            <a:ext cx="7532687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27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Deleting a node from a linked list</a:t>
            </a:r>
          </a:p>
        </p:txBody>
      </p:sp>
      <p:pic>
        <p:nvPicPr>
          <p:cNvPr id="8397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207789"/>
            <a:ext cx="7083425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652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A Multi-Threaded Linked List</a:t>
            </a:r>
          </a:p>
        </p:txBody>
      </p:sp>
      <p:sp>
        <p:nvSpPr>
          <p:cNvPr id="8499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smtClean="0">
                <a:ea typeface="新細明體" pitchFamily="18" charset="-120"/>
              </a:rPr>
              <a:t>Let’s try to use these functions in a Pthreads program. </a:t>
            </a:r>
          </a:p>
          <a:p>
            <a:r>
              <a:rPr lang="en-US" altLang="zh-TW" smtClean="0">
                <a:ea typeface="新細明體" pitchFamily="18" charset="-120"/>
              </a:rPr>
              <a:t>In order to share access to the list, we can define </a:t>
            </a:r>
            <a:r>
              <a:rPr lang="en-US" altLang="zh-TW" smtClean="0">
                <a:solidFill>
                  <a:srgbClr val="0066FF"/>
                </a:solidFill>
                <a:ea typeface="新細明體" pitchFamily="18" charset="-120"/>
              </a:rPr>
              <a:t>head_p</a:t>
            </a:r>
            <a:r>
              <a:rPr lang="en-US" altLang="zh-TW" smtClean="0">
                <a:ea typeface="新細明體" pitchFamily="18" charset="-120"/>
              </a:rPr>
              <a:t> to be a global variable.</a:t>
            </a:r>
          </a:p>
          <a:p>
            <a:r>
              <a:rPr lang="en-US" altLang="zh-TW" smtClean="0">
                <a:ea typeface="新細明體" pitchFamily="18" charset="-120"/>
              </a:rPr>
              <a:t>This will simplify the function headers for </a:t>
            </a:r>
            <a:r>
              <a:rPr lang="en-US" altLang="zh-TW" smtClean="0">
                <a:solidFill>
                  <a:srgbClr val="0066FF"/>
                </a:solidFill>
                <a:ea typeface="新細明體" pitchFamily="18" charset="-120"/>
              </a:rPr>
              <a:t>Member</a:t>
            </a:r>
            <a:r>
              <a:rPr lang="en-US" altLang="zh-TW" smtClean="0">
                <a:ea typeface="新細明體" pitchFamily="18" charset="-120"/>
              </a:rPr>
              <a:t>, </a:t>
            </a:r>
            <a:r>
              <a:rPr lang="en-US" altLang="zh-TW" smtClean="0">
                <a:solidFill>
                  <a:srgbClr val="0066FF"/>
                </a:solidFill>
                <a:ea typeface="新細明體" pitchFamily="18" charset="-120"/>
              </a:rPr>
              <a:t>Insert</a:t>
            </a:r>
            <a:r>
              <a:rPr lang="en-US" altLang="zh-TW" smtClean="0">
                <a:ea typeface="新細明體" pitchFamily="18" charset="-120"/>
              </a:rPr>
              <a:t>, and </a:t>
            </a:r>
            <a:r>
              <a:rPr lang="en-US" altLang="zh-TW" smtClean="0">
                <a:solidFill>
                  <a:srgbClr val="0066FF"/>
                </a:solidFill>
                <a:ea typeface="新細明體" pitchFamily="18" charset="-120"/>
              </a:rPr>
              <a:t>Delete</a:t>
            </a:r>
            <a:r>
              <a:rPr lang="en-US" altLang="zh-TW" smtClean="0">
                <a:ea typeface="新細明體" pitchFamily="18" charset="-120"/>
              </a:rPr>
              <a:t>, since we won’t need to pass in either </a:t>
            </a:r>
            <a:r>
              <a:rPr lang="en-US" altLang="zh-TW" smtClean="0">
                <a:solidFill>
                  <a:srgbClr val="0066FF"/>
                </a:solidFill>
                <a:ea typeface="新細明體" pitchFamily="18" charset="-120"/>
              </a:rPr>
              <a:t>head_p</a:t>
            </a:r>
            <a:r>
              <a:rPr lang="en-US" altLang="zh-TW" smtClean="0">
                <a:ea typeface="新細明體" pitchFamily="18" charset="-120"/>
              </a:rPr>
              <a:t> or a pointer to </a:t>
            </a:r>
            <a:r>
              <a:rPr lang="en-US" altLang="zh-TW" smtClean="0">
                <a:solidFill>
                  <a:srgbClr val="0066FF"/>
                </a:solidFill>
                <a:ea typeface="新細明體" pitchFamily="18" charset="-120"/>
              </a:rPr>
              <a:t>head_p</a:t>
            </a:r>
            <a:r>
              <a:rPr lang="en-US" altLang="zh-TW" smtClean="0">
                <a:ea typeface="新細明體" pitchFamily="18" charset="-120"/>
              </a:rPr>
              <a:t>: we’ll only need to pass in the value of interest.</a:t>
            </a:r>
          </a:p>
        </p:txBody>
      </p:sp>
    </p:spTree>
    <p:extLst>
      <p:ext uri="{BB962C8B-B14F-4D97-AF65-F5344CB8AC3E}">
        <p14:creationId xmlns:p14="http://schemas.microsoft.com/office/powerpoint/2010/main" val="139227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>
          <a:xfrm>
            <a:off x="611188" y="171450"/>
            <a:ext cx="8281987" cy="646113"/>
          </a:xfrm>
        </p:spPr>
        <p:txBody>
          <a:bodyPr/>
          <a:lstStyle/>
          <a:p>
            <a:r>
              <a:rPr lang="en-US" altLang="zh-TW" sz="3600" smtClean="0">
                <a:ea typeface="新細明體" pitchFamily="18" charset="-120"/>
              </a:rPr>
              <a:t>Simultaneous access by two threads</a:t>
            </a:r>
          </a:p>
        </p:txBody>
      </p:sp>
      <p:pic>
        <p:nvPicPr>
          <p:cNvPr id="8601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196975"/>
            <a:ext cx="7551737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108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Solution #1</a:t>
            </a:r>
          </a:p>
        </p:txBody>
      </p:sp>
      <p:sp>
        <p:nvSpPr>
          <p:cNvPr id="87042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An obvious solution is to simply lock the list any time that a thread attempts to access it. </a:t>
            </a:r>
          </a:p>
          <a:p>
            <a:r>
              <a:rPr lang="en-US" altLang="zh-TW" smtClean="0">
                <a:ea typeface="新細明體" pitchFamily="18" charset="-120"/>
              </a:rPr>
              <a:t>A call to each of the three functions can be protected by a mutex.</a:t>
            </a:r>
          </a:p>
        </p:txBody>
      </p:sp>
      <p:pic>
        <p:nvPicPr>
          <p:cNvPr id="8704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005263"/>
            <a:ext cx="6646862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03575" y="5589588"/>
            <a:ext cx="5364163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+mn-lt"/>
              </a:rPr>
              <a:t>In place of calling Member(value).</a:t>
            </a:r>
          </a:p>
        </p:txBody>
      </p:sp>
    </p:spTree>
    <p:extLst>
      <p:ext uri="{BB962C8B-B14F-4D97-AF65-F5344CB8AC3E}">
        <p14:creationId xmlns:p14="http://schemas.microsoft.com/office/powerpoint/2010/main" val="353231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Hello World! (2)</a:t>
            </a:r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341438"/>
            <a:ext cx="79724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05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Issues</a:t>
            </a:r>
          </a:p>
        </p:txBody>
      </p:sp>
      <p:sp>
        <p:nvSpPr>
          <p:cNvPr id="88066" name="Content Placeholder 2"/>
          <p:cNvSpPr>
            <a:spLocks noGrp="1"/>
          </p:cNvSpPr>
          <p:nvPr>
            <p:ph idx="1"/>
          </p:nvPr>
        </p:nvSpPr>
        <p:spPr>
          <a:xfrm>
            <a:off x="684213" y="1052513"/>
            <a:ext cx="8270875" cy="5111750"/>
          </a:xfrm>
        </p:spPr>
        <p:txBody>
          <a:bodyPr>
            <a:normAutofit fontScale="92500"/>
          </a:bodyPr>
          <a:lstStyle/>
          <a:p>
            <a:r>
              <a:rPr lang="en-US" altLang="zh-TW" smtClean="0">
                <a:ea typeface="新細明體" pitchFamily="18" charset="-120"/>
              </a:rPr>
              <a:t>We’re serializing access to the list.</a:t>
            </a:r>
          </a:p>
          <a:p>
            <a:r>
              <a:rPr lang="en-US" altLang="zh-TW" smtClean="0">
                <a:ea typeface="新細明體" pitchFamily="18" charset="-120"/>
              </a:rPr>
              <a:t>If the vast majority of our operations are calls to </a:t>
            </a:r>
            <a:r>
              <a:rPr lang="en-US" altLang="zh-TW" smtClean="0">
                <a:solidFill>
                  <a:srgbClr val="0066FF"/>
                </a:solidFill>
                <a:ea typeface="新細明體" pitchFamily="18" charset="-120"/>
              </a:rPr>
              <a:t>Member</a:t>
            </a:r>
            <a:r>
              <a:rPr lang="en-US" altLang="zh-TW" smtClean="0">
                <a:ea typeface="新細明體" pitchFamily="18" charset="-120"/>
              </a:rPr>
              <a:t>, we’ll fail to exploit this opportunity for parallelism. </a:t>
            </a:r>
          </a:p>
          <a:p>
            <a:r>
              <a:rPr lang="en-US" altLang="zh-TW" smtClean="0">
                <a:ea typeface="新細明體" pitchFamily="18" charset="-120"/>
              </a:rPr>
              <a:t>On the other hand, if most of our operations are calls to </a:t>
            </a:r>
            <a:r>
              <a:rPr lang="en-US" altLang="zh-TW" smtClean="0">
                <a:solidFill>
                  <a:srgbClr val="0066FF"/>
                </a:solidFill>
                <a:ea typeface="新細明體" pitchFamily="18" charset="-120"/>
              </a:rPr>
              <a:t>Insert</a:t>
            </a:r>
            <a:r>
              <a:rPr lang="en-US" altLang="zh-TW" smtClean="0">
                <a:ea typeface="新細明體" pitchFamily="18" charset="-120"/>
              </a:rPr>
              <a:t> and </a:t>
            </a:r>
            <a:r>
              <a:rPr lang="en-US" altLang="zh-TW" smtClean="0">
                <a:solidFill>
                  <a:srgbClr val="0066FF"/>
                </a:solidFill>
                <a:ea typeface="新細明體" pitchFamily="18" charset="-120"/>
              </a:rPr>
              <a:t>Delete</a:t>
            </a:r>
            <a:r>
              <a:rPr lang="en-US" altLang="zh-TW" smtClean="0">
                <a:ea typeface="新細明體" pitchFamily="18" charset="-120"/>
              </a:rPr>
              <a:t>, then this may be the best solution since we’ll need to serialize access to the list for most of the operations, and this solution will certainly be easy to implement.</a:t>
            </a:r>
          </a:p>
        </p:txBody>
      </p:sp>
    </p:spTree>
    <p:extLst>
      <p:ext uri="{BB962C8B-B14F-4D97-AF65-F5344CB8AC3E}">
        <p14:creationId xmlns:p14="http://schemas.microsoft.com/office/powerpoint/2010/main" val="65368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Solution #2</a:t>
            </a:r>
          </a:p>
        </p:txBody>
      </p:sp>
      <p:sp>
        <p:nvSpPr>
          <p:cNvPr id="890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Instead of locking the entire list, we could try to lock individual nodes.</a:t>
            </a:r>
          </a:p>
          <a:p>
            <a:r>
              <a:rPr lang="en-US" altLang="zh-TW" smtClean="0">
                <a:ea typeface="新細明體" pitchFamily="18" charset="-120"/>
              </a:rPr>
              <a:t>A “finer-grained” approach.</a:t>
            </a:r>
          </a:p>
        </p:txBody>
      </p:sp>
      <p:pic>
        <p:nvPicPr>
          <p:cNvPr id="890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213100"/>
            <a:ext cx="56007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570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Issues</a:t>
            </a:r>
          </a:p>
        </p:txBody>
      </p:sp>
      <p:sp>
        <p:nvSpPr>
          <p:cNvPr id="901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This is much more complex than the original </a:t>
            </a:r>
            <a:r>
              <a:rPr lang="en-US" altLang="zh-TW" smtClean="0">
                <a:solidFill>
                  <a:srgbClr val="0066FF"/>
                </a:solidFill>
                <a:ea typeface="新細明體" pitchFamily="18" charset="-120"/>
              </a:rPr>
              <a:t>Member</a:t>
            </a:r>
            <a:r>
              <a:rPr lang="en-US" altLang="zh-TW" smtClean="0">
                <a:ea typeface="新細明體" pitchFamily="18" charset="-120"/>
              </a:rPr>
              <a:t> function.</a:t>
            </a:r>
          </a:p>
          <a:p>
            <a:r>
              <a:rPr lang="en-US" altLang="zh-TW" smtClean="0">
                <a:ea typeface="新細明體" pitchFamily="18" charset="-120"/>
              </a:rPr>
              <a:t>It is also much slower, since, in general, each time a node is accessed, a mutex must be locked and unlocked.</a:t>
            </a:r>
          </a:p>
          <a:p>
            <a:r>
              <a:rPr lang="en-US" altLang="zh-TW" smtClean="0">
                <a:ea typeface="新細明體" pitchFamily="18" charset="-120"/>
              </a:rPr>
              <a:t>The addition of a mutex field to each node will substantially increase the amount of storage needed for the list.</a:t>
            </a:r>
          </a:p>
        </p:txBody>
      </p:sp>
    </p:spTree>
    <p:extLst>
      <p:ext uri="{BB962C8B-B14F-4D97-AF65-F5344CB8AC3E}">
        <p14:creationId xmlns:p14="http://schemas.microsoft.com/office/powerpoint/2010/main" val="223602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81987" cy="430212"/>
          </a:xfrm>
        </p:spPr>
        <p:txBody>
          <a:bodyPr/>
          <a:lstStyle/>
          <a:p>
            <a:r>
              <a:rPr lang="en-US" altLang="zh-TW" sz="2200" smtClean="0">
                <a:ea typeface="新細明體" pitchFamily="18" charset="-120"/>
              </a:rPr>
              <a:t>Implementation of Member with one mutex per list node (1)</a:t>
            </a:r>
          </a:p>
        </p:txBody>
      </p:sp>
      <p:pic>
        <p:nvPicPr>
          <p:cNvPr id="911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1438275"/>
            <a:ext cx="7513637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984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81987" cy="430212"/>
          </a:xfrm>
        </p:spPr>
        <p:txBody>
          <a:bodyPr/>
          <a:lstStyle/>
          <a:p>
            <a:r>
              <a:rPr lang="en-US" altLang="zh-TW" sz="2200" smtClean="0">
                <a:ea typeface="新細明體" pitchFamily="18" charset="-120"/>
              </a:rPr>
              <a:t>Implementation of Member with one mutex per list node (2)</a:t>
            </a:r>
          </a:p>
        </p:txBody>
      </p:sp>
      <p:pic>
        <p:nvPicPr>
          <p:cNvPr id="921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1438275"/>
            <a:ext cx="7189787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90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Pthreads Read-Write Locks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Neither of our multi-threaded linked lists exploits the potential for simultaneous access to any node by threads that are executing Member.</a:t>
            </a:r>
          </a:p>
          <a:p>
            <a:r>
              <a:rPr lang="en-US" altLang="zh-TW" smtClean="0">
                <a:ea typeface="新細明體" pitchFamily="18" charset="-120"/>
              </a:rPr>
              <a:t>The first solution only allows one thread to access the entire list at any instant.</a:t>
            </a:r>
          </a:p>
          <a:p>
            <a:r>
              <a:rPr lang="en-US" altLang="zh-TW" smtClean="0">
                <a:ea typeface="新細明體" pitchFamily="18" charset="-120"/>
              </a:rPr>
              <a:t>The second only allows one thread to access any given node at any instant.</a:t>
            </a:r>
          </a:p>
        </p:txBody>
      </p:sp>
    </p:spTree>
    <p:extLst>
      <p:ext uri="{BB962C8B-B14F-4D97-AF65-F5344CB8AC3E}">
        <p14:creationId xmlns:p14="http://schemas.microsoft.com/office/powerpoint/2010/main" val="191589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Pthreads Read-Write Locks</a:t>
            </a:r>
          </a:p>
        </p:txBody>
      </p:sp>
      <p:sp>
        <p:nvSpPr>
          <p:cNvPr id="942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A read-write lock is somewhat like a mutex except that it provides two lock functions. </a:t>
            </a:r>
            <a:br>
              <a:rPr lang="en-US" altLang="zh-TW" smtClean="0">
                <a:ea typeface="新細明體" pitchFamily="18" charset="-120"/>
              </a:rPr>
            </a:br>
            <a:endParaRPr lang="en-US" altLang="zh-TW" smtClean="0">
              <a:ea typeface="新細明體" pitchFamily="18" charset="-120"/>
            </a:endParaRPr>
          </a:p>
          <a:p>
            <a:r>
              <a:rPr lang="en-US" altLang="zh-TW" smtClean="0">
                <a:ea typeface="新細明體" pitchFamily="18" charset="-120"/>
              </a:rPr>
              <a:t>The first lock function locks the read-write lock for reading, while the second locks it for writing.</a:t>
            </a:r>
          </a:p>
        </p:txBody>
      </p:sp>
    </p:spTree>
    <p:extLst>
      <p:ext uri="{BB962C8B-B14F-4D97-AF65-F5344CB8AC3E}">
        <p14:creationId xmlns:p14="http://schemas.microsoft.com/office/powerpoint/2010/main" val="280086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Pthreads Read-Write Locks</a:t>
            </a:r>
          </a:p>
        </p:txBody>
      </p:sp>
      <p:sp>
        <p:nvSpPr>
          <p:cNvPr id="9523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smtClean="0">
                <a:ea typeface="新細明體" pitchFamily="18" charset="-120"/>
              </a:rPr>
              <a:t>So multiple threads can simultaneously obtain the lock by calling the read-lock function, while only one thread can obtain the lock by calling the write-lock function.</a:t>
            </a:r>
            <a:br>
              <a:rPr lang="en-US" altLang="zh-TW" smtClean="0">
                <a:ea typeface="新細明體" pitchFamily="18" charset="-120"/>
              </a:rPr>
            </a:br>
            <a:endParaRPr lang="en-US" altLang="zh-TW" smtClean="0">
              <a:ea typeface="新細明體" pitchFamily="18" charset="-120"/>
            </a:endParaRPr>
          </a:p>
          <a:p>
            <a:r>
              <a:rPr lang="en-US" altLang="zh-TW" smtClean="0">
                <a:ea typeface="新細明體" pitchFamily="18" charset="-120"/>
              </a:rPr>
              <a:t>Thus, if any threads own the lock for reading, any threads that want to obtain the lock for writing will block in the call to the write-lock function.</a:t>
            </a:r>
          </a:p>
        </p:txBody>
      </p:sp>
    </p:spTree>
    <p:extLst>
      <p:ext uri="{BB962C8B-B14F-4D97-AF65-F5344CB8AC3E}">
        <p14:creationId xmlns:p14="http://schemas.microsoft.com/office/powerpoint/2010/main" val="53664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7" name="Picture 4" descr="cords,females,lines,males,men,people,photographs,queues,waiting,waits,wom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3069679"/>
            <a:ext cx="30956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Pthreads Read-Write Locks</a:t>
            </a:r>
          </a:p>
        </p:txBody>
      </p:sp>
      <p:sp>
        <p:nvSpPr>
          <p:cNvPr id="962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If any thread owns the lock for writing, any threads that want to obtain the lock for reading or writing will block in their respective locking functions.</a:t>
            </a:r>
          </a:p>
        </p:txBody>
      </p:sp>
    </p:spTree>
    <p:extLst>
      <p:ext uri="{BB962C8B-B14F-4D97-AF65-F5344CB8AC3E}">
        <p14:creationId xmlns:p14="http://schemas.microsoft.com/office/powerpoint/2010/main" val="131093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>
          <a:xfrm>
            <a:off x="611188" y="171450"/>
            <a:ext cx="8281987" cy="646113"/>
          </a:xfrm>
        </p:spPr>
        <p:txBody>
          <a:bodyPr/>
          <a:lstStyle/>
          <a:p>
            <a:r>
              <a:rPr lang="en-US" altLang="zh-TW" sz="3600" smtClean="0">
                <a:ea typeface="新細明體" pitchFamily="18" charset="-120"/>
              </a:rPr>
              <a:t>Protecting our linked list functions</a:t>
            </a:r>
          </a:p>
        </p:txBody>
      </p:sp>
      <p:pic>
        <p:nvPicPr>
          <p:cNvPr id="972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1719263"/>
            <a:ext cx="470535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657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Hello World! (3)</a:t>
            </a: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00213"/>
            <a:ext cx="80803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380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81987" cy="584200"/>
          </a:xfrm>
        </p:spPr>
        <p:txBody>
          <a:bodyPr/>
          <a:lstStyle/>
          <a:p>
            <a:r>
              <a:rPr lang="en-US" altLang="zh-TW" sz="3200" smtClean="0">
                <a:ea typeface="新細明體" pitchFamily="18" charset="-120"/>
              </a:rPr>
              <a:t>Linked List Performance</a:t>
            </a:r>
          </a:p>
        </p:txBody>
      </p:sp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484313"/>
            <a:ext cx="6808787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700338" y="3716338"/>
            <a:ext cx="3311525" cy="17922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latin typeface="+mn-lt"/>
              </a:rPr>
              <a:t>100,000 ops/thread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latin typeface="+mn-lt"/>
              </a:rPr>
              <a:t>99.9% Member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latin typeface="+mn-lt"/>
              </a:rPr>
              <a:t>0.05% Insert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latin typeface="+mn-lt"/>
              </a:rPr>
              <a:t>0.05% Delete</a:t>
            </a:r>
          </a:p>
        </p:txBody>
      </p:sp>
    </p:spTree>
    <p:extLst>
      <p:ext uri="{BB962C8B-B14F-4D97-AF65-F5344CB8AC3E}">
        <p14:creationId xmlns:p14="http://schemas.microsoft.com/office/powerpoint/2010/main" val="120137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81987" cy="584200"/>
          </a:xfrm>
        </p:spPr>
        <p:txBody>
          <a:bodyPr/>
          <a:lstStyle/>
          <a:p>
            <a:r>
              <a:rPr lang="en-US" altLang="zh-TW" sz="3200" smtClean="0">
                <a:ea typeface="新細明體" pitchFamily="18" charset="-120"/>
              </a:rPr>
              <a:t>Linked List Performance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2700338" y="3716338"/>
            <a:ext cx="3311525" cy="17922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latin typeface="+mn-lt"/>
              </a:rPr>
              <a:t>100,000 ops/thread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latin typeface="+mn-lt"/>
              </a:rPr>
              <a:t>80% Member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latin typeface="+mn-lt"/>
              </a:rPr>
              <a:t>10% Insert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latin typeface="+mn-lt"/>
              </a:rPr>
              <a:t>10% Delete</a:t>
            </a:r>
          </a:p>
        </p:txBody>
      </p:sp>
      <p:pic>
        <p:nvPicPr>
          <p:cNvPr id="993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557338"/>
            <a:ext cx="6665912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708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1"/>
          <p:cNvSpPr>
            <a:spLocks noGrp="1"/>
          </p:cNvSpPr>
          <p:nvPr>
            <p:ph type="title"/>
          </p:nvPr>
        </p:nvSpPr>
        <p:spPr>
          <a:xfrm>
            <a:off x="468313" y="0"/>
            <a:ext cx="8281987" cy="1323975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Caches, Cache-Coherence, and False Sharing</a:t>
            </a:r>
          </a:p>
        </p:txBody>
      </p:sp>
      <p:sp>
        <p:nvSpPr>
          <p:cNvPr id="100354" name="Content Placeholder 2"/>
          <p:cNvSpPr>
            <a:spLocks noGrp="1"/>
          </p:cNvSpPr>
          <p:nvPr>
            <p:ph idx="1"/>
          </p:nvPr>
        </p:nvSpPr>
        <p:spPr>
          <a:xfrm>
            <a:off x="684213" y="1557338"/>
            <a:ext cx="8270875" cy="467995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Recall that chip designers have added blocks of relatively fast memory to processors called cache memory.</a:t>
            </a:r>
          </a:p>
          <a:p>
            <a:r>
              <a:rPr lang="en-US" altLang="zh-TW" smtClean="0">
                <a:ea typeface="新細明體" pitchFamily="18" charset="-120"/>
              </a:rPr>
              <a:t>The use of cache memory can have a huge impact on shared-memory.</a:t>
            </a:r>
          </a:p>
          <a:p>
            <a:r>
              <a:rPr lang="en-US" altLang="zh-TW" smtClean="0">
                <a:ea typeface="新細明體" pitchFamily="18" charset="-120"/>
              </a:rPr>
              <a:t>A write-miss occurs when a core tries to update a variable that’s not in cache, and it has to access main memory.</a:t>
            </a:r>
          </a:p>
        </p:txBody>
      </p:sp>
    </p:spTree>
    <p:extLst>
      <p:ext uri="{BB962C8B-B14F-4D97-AF65-F5344CB8AC3E}">
        <p14:creationId xmlns:p14="http://schemas.microsoft.com/office/powerpoint/2010/main" val="109309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/>
          <p:cNvSpPr>
            <a:spLocks noGrp="1"/>
          </p:cNvSpPr>
          <p:nvPr>
            <p:ph type="title"/>
          </p:nvPr>
        </p:nvSpPr>
        <p:spPr>
          <a:xfrm>
            <a:off x="611188" y="171450"/>
            <a:ext cx="8281987" cy="646113"/>
          </a:xfrm>
        </p:spPr>
        <p:txBody>
          <a:bodyPr/>
          <a:lstStyle/>
          <a:p>
            <a:r>
              <a:rPr lang="en-US" altLang="zh-TW" sz="3600" smtClean="0">
                <a:ea typeface="新細明體" pitchFamily="18" charset="-120"/>
              </a:rPr>
              <a:t>Pthreads matrix-vector multiplication</a:t>
            </a:r>
          </a:p>
        </p:txBody>
      </p:sp>
      <p:pic>
        <p:nvPicPr>
          <p:cNvPr id="1013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1157288"/>
            <a:ext cx="7265987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15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le 1"/>
          <p:cNvSpPr>
            <a:spLocks noGrp="1"/>
          </p:cNvSpPr>
          <p:nvPr>
            <p:ph type="title"/>
          </p:nvPr>
        </p:nvSpPr>
        <p:spPr>
          <a:xfrm>
            <a:off x="611188" y="0"/>
            <a:ext cx="8281987" cy="1323975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Run-times and efficiencies of matrix-vector multiplication</a:t>
            </a:r>
          </a:p>
        </p:txBody>
      </p:sp>
      <p:pic>
        <p:nvPicPr>
          <p:cNvPr id="1024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73238"/>
            <a:ext cx="8101012" cy="257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148263" y="4581525"/>
            <a:ext cx="3311525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+mn-lt"/>
              </a:rPr>
              <a:t>(times are in seconds)</a:t>
            </a:r>
          </a:p>
        </p:txBody>
      </p:sp>
    </p:spTree>
    <p:extLst>
      <p:ext uri="{BB962C8B-B14F-4D97-AF65-F5344CB8AC3E}">
        <p14:creationId xmlns:p14="http://schemas.microsoft.com/office/powerpoint/2010/main" val="274626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7080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Thread-Safety</a:t>
            </a:r>
            <a:endParaRPr lang="en-US" dirty="0"/>
          </a:p>
        </p:txBody>
      </p:sp>
      <p:pic>
        <p:nvPicPr>
          <p:cNvPr id="103427" name="Picture 4" descr="cords,hanging by a thread,metaphors,Photographs,rop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052513"/>
            <a:ext cx="30956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322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Thread-Safety</a:t>
            </a:r>
          </a:p>
        </p:txBody>
      </p:sp>
      <p:sp>
        <p:nvSpPr>
          <p:cNvPr id="1044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A block of code is </a:t>
            </a:r>
            <a:r>
              <a:rPr lang="en-US" altLang="zh-TW" smtClean="0">
                <a:solidFill>
                  <a:srgbClr val="FF0000"/>
                </a:solidFill>
                <a:ea typeface="新細明體" pitchFamily="18" charset="-120"/>
              </a:rPr>
              <a:t>thread-safe</a:t>
            </a:r>
            <a:r>
              <a:rPr lang="en-US" altLang="zh-TW" smtClean="0">
                <a:ea typeface="新細明體" pitchFamily="18" charset="-120"/>
              </a:rPr>
              <a:t> if it can be simultaneously executed by multiple threads without causing problems.</a:t>
            </a:r>
          </a:p>
        </p:txBody>
      </p:sp>
      <p:pic>
        <p:nvPicPr>
          <p:cNvPr id="104452" name="Picture 2" descr="buttons,fabric,handiwork,needles,patterns,pencils,pins,scissors,sewing,spools,tape measures,textiles,thread,Fotol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3141687"/>
            <a:ext cx="30956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5460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2" descr="academics,books,cropped images,cropped pictures,education,homework,languages,learning,open books,PNG,readings,reads,schools,text,texts,transparent background,words,written wor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4077419"/>
            <a:ext cx="244792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Example</a:t>
            </a:r>
          </a:p>
        </p:txBody>
      </p:sp>
      <p:sp>
        <p:nvSpPr>
          <p:cNvPr id="1054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Suppose we want to use multiple threads to “tokenize” a file that consists of ordinary English text. </a:t>
            </a:r>
          </a:p>
          <a:p>
            <a:r>
              <a:rPr lang="en-US" altLang="zh-TW" smtClean="0">
                <a:ea typeface="新細明體" pitchFamily="18" charset="-120"/>
              </a:rPr>
              <a:t>The tokens are just contiguous sequences of characters separated from the rest of the text by white-space — a space, a tab, or a newline.</a:t>
            </a:r>
          </a:p>
        </p:txBody>
      </p:sp>
    </p:spTree>
    <p:extLst>
      <p:ext uri="{BB962C8B-B14F-4D97-AF65-F5344CB8AC3E}">
        <p14:creationId xmlns:p14="http://schemas.microsoft.com/office/powerpoint/2010/main" val="305287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Simple approach</a:t>
            </a:r>
          </a:p>
        </p:txBody>
      </p:sp>
      <p:sp>
        <p:nvSpPr>
          <p:cNvPr id="1064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Divide the input file into lines of text and assign the lines to the threads in a round-robin fashion.</a:t>
            </a:r>
            <a:br>
              <a:rPr lang="en-US" altLang="zh-TW" smtClean="0">
                <a:ea typeface="新細明體" pitchFamily="18" charset="-120"/>
              </a:rPr>
            </a:br>
            <a:endParaRPr lang="en-US" altLang="zh-TW" smtClean="0">
              <a:ea typeface="新細明體" pitchFamily="18" charset="-120"/>
            </a:endParaRPr>
          </a:p>
          <a:p>
            <a:r>
              <a:rPr lang="en-US" altLang="zh-TW" smtClean="0">
                <a:ea typeface="新細明體" pitchFamily="18" charset="-120"/>
              </a:rPr>
              <a:t>The first line goes to thread 0, the second goes to thread 1, . . . , the tth goes to thread t, the t +1st goes to thread 0, etc.</a:t>
            </a:r>
          </a:p>
        </p:txBody>
      </p:sp>
    </p:spTree>
    <p:extLst>
      <p:ext uri="{BB962C8B-B14F-4D97-AF65-F5344CB8AC3E}">
        <p14:creationId xmlns:p14="http://schemas.microsoft.com/office/powerpoint/2010/main" val="106683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Simple approach</a:t>
            </a:r>
          </a:p>
        </p:txBody>
      </p:sp>
      <p:sp>
        <p:nvSpPr>
          <p:cNvPr id="1075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We can serialize access to the lines of input using semaphores. </a:t>
            </a:r>
            <a:br>
              <a:rPr lang="en-US" altLang="zh-TW" smtClean="0">
                <a:ea typeface="新細明體" pitchFamily="18" charset="-120"/>
              </a:rPr>
            </a:br>
            <a:endParaRPr lang="en-US" altLang="zh-TW" smtClean="0">
              <a:ea typeface="新細明體" pitchFamily="18" charset="-120"/>
            </a:endParaRPr>
          </a:p>
          <a:p>
            <a:r>
              <a:rPr lang="en-US" altLang="zh-TW" smtClean="0">
                <a:ea typeface="新細明體" pitchFamily="18" charset="-120"/>
              </a:rPr>
              <a:t>After a thread has read a single line of input, it can tokenize the line using the </a:t>
            </a:r>
            <a:r>
              <a:rPr lang="en-US" altLang="zh-TW" smtClean="0">
                <a:solidFill>
                  <a:srgbClr val="0066FF"/>
                </a:solidFill>
                <a:ea typeface="新細明體" pitchFamily="18" charset="-120"/>
              </a:rPr>
              <a:t>strtok</a:t>
            </a:r>
            <a:r>
              <a:rPr lang="en-US" altLang="zh-TW" smtClean="0">
                <a:ea typeface="新細明體" pitchFamily="18" charset="-120"/>
              </a:rPr>
              <a:t> function.</a:t>
            </a:r>
          </a:p>
        </p:txBody>
      </p:sp>
    </p:spTree>
    <p:extLst>
      <p:ext uri="{BB962C8B-B14F-4D97-AF65-F5344CB8AC3E}">
        <p14:creationId xmlns:p14="http://schemas.microsoft.com/office/powerpoint/2010/main" val="82826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Compiling a Pthread program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468313" y="1557338"/>
            <a:ext cx="8135937" cy="522287"/>
          </a:xfrm>
          <a:prstGeom prst="rect">
            <a:avLst/>
          </a:prstGeom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r>
              <a:rPr lang="en-US" altLang="zh-TW" sz="2800" dirty="0" err="1">
                <a:latin typeface="Arial" pitchFamily="34" charset="0"/>
                <a:ea typeface="新細明體" pitchFamily="18" charset="-120"/>
              </a:rPr>
              <a:t>gcc</a:t>
            </a:r>
            <a:r>
              <a:rPr lang="en-US" altLang="zh-TW" sz="2800" dirty="0">
                <a:latin typeface="Arial" pitchFamily="34" charset="0"/>
                <a:ea typeface="新細明體" pitchFamily="18" charset="-120"/>
              </a:rPr>
              <a:t> −g −Wall −o </a:t>
            </a:r>
            <a:r>
              <a:rPr lang="en-US" altLang="zh-TW" sz="2800" dirty="0" err="1">
                <a:latin typeface="Arial" pitchFamily="34" charset="0"/>
                <a:ea typeface="新細明體" pitchFamily="18" charset="-120"/>
              </a:rPr>
              <a:t>pth_hello</a:t>
            </a:r>
            <a:r>
              <a:rPr lang="en-US" altLang="zh-TW" sz="2800" dirty="0">
                <a:latin typeface="Arial" pitchFamily="34" charset="0"/>
                <a:ea typeface="新細明體" pitchFamily="18" charset="-120"/>
              </a:rPr>
              <a:t> </a:t>
            </a:r>
            <a:r>
              <a:rPr lang="en-US" altLang="zh-TW" sz="2800" dirty="0" err="1" smtClean="0">
                <a:latin typeface="Arial" pitchFamily="34" charset="0"/>
                <a:ea typeface="新細明體" pitchFamily="18" charset="-120"/>
              </a:rPr>
              <a:t>pth_hello.c</a:t>
            </a:r>
            <a:r>
              <a:rPr lang="en-US" altLang="zh-TW" sz="2800" dirty="0" smtClean="0">
                <a:latin typeface="Arial" pitchFamily="34" charset="0"/>
                <a:ea typeface="新細明體" pitchFamily="18" charset="-120"/>
              </a:rPr>
              <a:t> </a:t>
            </a:r>
            <a:r>
              <a:rPr lang="en-US" altLang="zh-TW" sz="2800" dirty="0">
                <a:latin typeface="Arial" pitchFamily="34" charset="0"/>
                <a:ea typeface="新細明體" pitchFamily="18" charset="-120"/>
              </a:rPr>
              <a:t>−</a:t>
            </a:r>
            <a:r>
              <a:rPr lang="en-US" altLang="zh-TW" sz="2800" dirty="0" err="1">
                <a:latin typeface="Arial" pitchFamily="34" charset="0"/>
                <a:ea typeface="新細明體" pitchFamily="18" charset="-120"/>
              </a:rPr>
              <a:t>lpthread</a:t>
            </a:r>
            <a:endParaRPr lang="en-US" altLang="zh-TW" sz="2800" dirty="0"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43213" y="3141663"/>
            <a:ext cx="45720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2400" dirty="0">
                <a:solidFill>
                  <a:srgbClr val="3399FF"/>
                </a:solidFill>
                <a:latin typeface="+mn-lt"/>
              </a:rPr>
              <a:t>link in the Pthreads library</a:t>
            </a:r>
          </a:p>
        </p:txBody>
      </p:sp>
      <p:sp>
        <p:nvSpPr>
          <p:cNvPr id="28677" name="Freeform 5"/>
          <p:cNvSpPr>
            <a:spLocks noChangeArrowheads="1"/>
          </p:cNvSpPr>
          <p:nvPr/>
        </p:nvSpPr>
        <p:spPr bwMode="auto">
          <a:xfrm>
            <a:off x="6537325" y="2163763"/>
            <a:ext cx="1631950" cy="1255712"/>
          </a:xfrm>
          <a:custGeom>
            <a:avLst/>
            <a:gdLst>
              <a:gd name="T0" fmla="*/ 0 w 1630680"/>
              <a:gd name="T1" fmla="*/ 1203960 h 1254760"/>
              <a:gd name="T2" fmla="*/ 1569720 w 1630680"/>
              <a:gd name="T3" fmla="*/ 1188720 h 1254760"/>
              <a:gd name="T4" fmla="*/ 365760 w 1630680"/>
              <a:gd name="T5" fmla="*/ 807720 h 1254760"/>
              <a:gd name="T6" fmla="*/ 1386840 w 1630680"/>
              <a:gd name="T7" fmla="*/ 685800 h 1254760"/>
              <a:gd name="T8" fmla="*/ 1295400 w 1630680"/>
              <a:gd name="T9" fmla="*/ 0 h 12547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30680"/>
              <a:gd name="T16" fmla="*/ 0 h 1254760"/>
              <a:gd name="T17" fmla="*/ 1630680 w 1630680"/>
              <a:gd name="T18" fmla="*/ 1254760 h 12547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30680" h="1254760">
                <a:moveTo>
                  <a:pt x="0" y="1203960"/>
                </a:moveTo>
                <a:cubicBezTo>
                  <a:pt x="754380" y="1229360"/>
                  <a:pt x="1508760" y="1254760"/>
                  <a:pt x="1569720" y="1188720"/>
                </a:cubicBezTo>
                <a:cubicBezTo>
                  <a:pt x="1630680" y="1122680"/>
                  <a:pt x="396240" y="891540"/>
                  <a:pt x="365760" y="807720"/>
                </a:cubicBezTo>
                <a:cubicBezTo>
                  <a:pt x="335280" y="723900"/>
                  <a:pt x="1231900" y="820420"/>
                  <a:pt x="1386840" y="685800"/>
                </a:cubicBezTo>
                <a:cubicBezTo>
                  <a:pt x="1541780" y="551180"/>
                  <a:pt x="1418590" y="275590"/>
                  <a:pt x="1295400" y="0"/>
                </a:cubicBezTo>
              </a:path>
            </a:pathLst>
          </a:custGeom>
          <a:noFill/>
          <a:ln w="9525" algn="ctr">
            <a:solidFill>
              <a:srgbClr val="3399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8795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The strtok function</a:t>
            </a:r>
          </a:p>
        </p:txBody>
      </p:sp>
      <p:sp>
        <p:nvSpPr>
          <p:cNvPr id="1085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The first time it’s called the string argument should be the text to be tokenized.</a:t>
            </a:r>
          </a:p>
          <a:p>
            <a:pPr lvl="1"/>
            <a:r>
              <a:rPr lang="en-US" altLang="zh-TW" smtClean="0">
                <a:ea typeface="新細明體" pitchFamily="18" charset="-120"/>
              </a:rPr>
              <a:t>Our line of input.</a:t>
            </a:r>
          </a:p>
          <a:p>
            <a:r>
              <a:rPr lang="en-US" altLang="zh-TW" smtClean="0">
                <a:ea typeface="新細明體" pitchFamily="18" charset="-120"/>
              </a:rPr>
              <a:t>For subsequent calls, the first argument should be NULL.</a:t>
            </a:r>
          </a:p>
        </p:txBody>
      </p:sp>
      <p:pic>
        <p:nvPicPr>
          <p:cNvPr id="1085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364260"/>
            <a:ext cx="7947025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921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The strtok function</a:t>
            </a:r>
          </a:p>
        </p:txBody>
      </p:sp>
      <p:sp>
        <p:nvSpPr>
          <p:cNvPr id="1095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The idea is that in the first call, </a:t>
            </a:r>
            <a:r>
              <a:rPr lang="en-US" altLang="zh-TW" smtClean="0">
                <a:solidFill>
                  <a:srgbClr val="0066FF"/>
                </a:solidFill>
                <a:ea typeface="新細明體" pitchFamily="18" charset="-120"/>
              </a:rPr>
              <a:t>strtok</a:t>
            </a:r>
            <a:r>
              <a:rPr lang="en-US" altLang="zh-TW" smtClean="0">
                <a:ea typeface="新細明體" pitchFamily="18" charset="-120"/>
              </a:rPr>
              <a:t> caches a pointer to string, and for subsequent calls it returns successive tokens </a:t>
            </a:r>
            <a:r>
              <a:rPr lang="en-US" altLang="zh-TW" u="sng" smtClean="0">
                <a:ea typeface="新細明體" pitchFamily="18" charset="-120"/>
              </a:rPr>
              <a:t>taken from the cached copy</a:t>
            </a:r>
            <a:r>
              <a:rPr lang="en-US" altLang="zh-TW" smtClean="0">
                <a:ea typeface="新細明體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754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itle 1"/>
          <p:cNvSpPr>
            <a:spLocks noGrp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Multi-threaded tokenizer (1)</a:t>
            </a:r>
          </a:p>
        </p:txBody>
      </p:sp>
      <p:pic>
        <p:nvPicPr>
          <p:cNvPr id="1105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196975"/>
            <a:ext cx="8347075" cy="382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43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1"/>
          <p:cNvSpPr>
            <a:spLocks noGrp="1"/>
          </p:cNvSpPr>
          <p:nvPr>
            <p:ph type="title"/>
          </p:nvPr>
        </p:nvSpPr>
        <p:spPr>
          <a:xfrm>
            <a:off x="611188" y="109538"/>
            <a:ext cx="8281987" cy="708025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Multi-threaded tokenizer (2)</a:t>
            </a:r>
          </a:p>
        </p:txBody>
      </p:sp>
      <p:pic>
        <p:nvPicPr>
          <p:cNvPr id="1116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125538"/>
            <a:ext cx="8101012" cy="417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96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Running with one thread</a:t>
            </a:r>
          </a:p>
        </p:txBody>
      </p:sp>
      <p:sp>
        <p:nvSpPr>
          <p:cNvPr id="112642" name="Content Placeholder 2"/>
          <p:cNvSpPr>
            <a:spLocks noGrp="1"/>
          </p:cNvSpPr>
          <p:nvPr>
            <p:ph idx="1"/>
          </p:nvPr>
        </p:nvSpPr>
        <p:spPr>
          <a:xfrm>
            <a:off x="684213" y="1125538"/>
            <a:ext cx="8270875" cy="1079500"/>
          </a:xfrm>
        </p:spPr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It correctly tokenizes the input stream.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9613" y="2276475"/>
            <a:ext cx="5670550" cy="23574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66FF"/>
                </a:solidFill>
                <a:latin typeface="+mn-lt"/>
              </a:rPr>
              <a:t>Pease porridge hot.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66FF"/>
                </a:solidFill>
                <a:latin typeface="+mn-lt"/>
              </a:rPr>
              <a:t>Pease porridge cold.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66FF"/>
                </a:solidFill>
                <a:latin typeface="+mn-lt"/>
              </a:rPr>
              <a:t>Pease porridge in the pot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0066FF"/>
                </a:solidFill>
                <a:latin typeface="+mn-lt"/>
              </a:rPr>
              <a:t>Nine days old.</a:t>
            </a:r>
          </a:p>
        </p:txBody>
      </p:sp>
    </p:spTree>
    <p:extLst>
      <p:ext uri="{BB962C8B-B14F-4D97-AF65-F5344CB8AC3E}">
        <p14:creationId xmlns:p14="http://schemas.microsoft.com/office/powerpoint/2010/main" val="61744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Running with two threads</a:t>
            </a:r>
          </a:p>
        </p:txBody>
      </p:sp>
      <p:pic>
        <p:nvPicPr>
          <p:cNvPr id="1136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908050"/>
            <a:ext cx="628650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948488" y="3213100"/>
            <a:ext cx="1277937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dirty="0">
                <a:solidFill>
                  <a:srgbClr val="FF0000"/>
                </a:solidFill>
                <a:latin typeface="+mn-lt"/>
              </a:rPr>
              <a:t>Oops!</a:t>
            </a:r>
          </a:p>
        </p:txBody>
      </p:sp>
      <p:cxnSp>
        <p:nvCxnSpPr>
          <p:cNvPr id="113669" name="Straight Arrow Connector 7"/>
          <p:cNvCxnSpPr>
            <a:cxnSpLocks noChangeShapeType="1"/>
          </p:cNvCxnSpPr>
          <p:nvPr/>
        </p:nvCxnSpPr>
        <p:spPr bwMode="auto">
          <a:xfrm rot="10800000" flipV="1">
            <a:off x="4572000" y="3500438"/>
            <a:ext cx="2303463" cy="1008062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670" name="Straight Arrow Connector 10"/>
          <p:cNvCxnSpPr>
            <a:cxnSpLocks noChangeShapeType="1"/>
          </p:cNvCxnSpPr>
          <p:nvPr/>
        </p:nvCxnSpPr>
        <p:spPr bwMode="auto">
          <a:xfrm rot="10800000">
            <a:off x="5867400" y="2492375"/>
            <a:ext cx="1081088" cy="792163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3086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What happened?</a:t>
            </a:r>
          </a:p>
        </p:txBody>
      </p:sp>
      <p:sp>
        <p:nvSpPr>
          <p:cNvPr id="1146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66FF"/>
                </a:solidFill>
                <a:ea typeface="新細明體" pitchFamily="18" charset="-120"/>
              </a:rPr>
              <a:t>strtok</a:t>
            </a:r>
            <a:r>
              <a:rPr lang="en-US" altLang="zh-TW" smtClean="0">
                <a:ea typeface="新細明體" pitchFamily="18" charset="-120"/>
              </a:rPr>
              <a:t> caches the input line by declaring a variable to have static storage class. </a:t>
            </a:r>
          </a:p>
          <a:p>
            <a:r>
              <a:rPr lang="en-US" altLang="zh-TW" smtClean="0">
                <a:ea typeface="新細明體" pitchFamily="18" charset="-120"/>
              </a:rPr>
              <a:t>This causes the value stored in this variable to persist from one call to the next.</a:t>
            </a:r>
          </a:p>
          <a:p>
            <a:endParaRPr lang="en-US" altLang="zh-TW" smtClean="0">
              <a:ea typeface="新細明體" pitchFamily="18" charset="-120"/>
            </a:endParaRPr>
          </a:p>
          <a:p>
            <a:r>
              <a:rPr lang="en-US" altLang="zh-TW" smtClean="0">
                <a:ea typeface="新細明體" pitchFamily="18" charset="-120"/>
              </a:rPr>
              <a:t>Unfortunately for us, this cached string is shared, not private.</a:t>
            </a:r>
          </a:p>
        </p:txBody>
      </p:sp>
    </p:spTree>
    <p:extLst>
      <p:ext uri="{BB962C8B-B14F-4D97-AF65-F5344CB8AC3E}">
        <p14:creationId xmlns:p14="http://schemas.microsoft.com/office/powerpoint/2010/main" val="299069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What happened?</a:t>
            </a:r>
          </a:p>
        </p:txBody>
      </p:sp>
      <p:sp>
        <p:nvSpPr>
          <p:cNvPr id="1157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mtClean="0">
                <a:ea typeface="新細明體" pitchFamily="18" charset="-120"/>
              </a:rPr>
              <a:t>Thus, thread 0’s call to </a:t>
            </a:r>
            <a:r>
              <a:rPr lang="en-US" altLang="zh-TW" smtClean="0">
                <a:solidFill>
                  <a:srgbClr val="0066FF"/>
                </a:solidFill>
                <a:ea typeface="新細明體" pitchFamily="18" charset="-120"/>
              </a:rPr>
              <a:t>strtok</a:t>
            </a:r>
            <a:r>
              <a:rPr lang="en-US" altLang="zh-TW" smtClean="0">
                <a:ea typeface="新細明體" pitchFamily="18" charset="-120"/>
              </a:rPr>
              <a:t> with the third line of the input has apparently </a:t>
            </a:r>
            <a:r>
              <a:rPr lang="en-US" altLang="zh-TW" u="sng" smtClean="0">
                <a:ea typeface="新細明體" pitchFamily="18" charset="-120"/>
              </a:rPr>
              <a:t>overwritten</a:t>
            </a:r>
            <a:r>
              <a:rPr lang="en-US" altLang="zh-TW" smtClean="0">
                <a:ea typeface="新細明體" pitchFamily="18" charset="-120"/>
              </a:rPr>
              <a:t> the contents of thread 1’s call with the second line.</a:t>
            </a:r>
          </a:p>
          <a:p>
            <a:r>
              <a:rPr lang="en-US" altLang="zh-TW" smtClean="0">
                <a:ea typeface="新細明體" pitchFamily="18" charset="-120"/>
              </a:rPr>
              <a:t>So the </a:t>
            </a:r>
            <a:r>
              <a:rPr lang="en-US" altLang="zh-TW" smtClean="0">
                <a:solidFill>
                  <a:srgbClr val="0066FF"/>
                </a:solidFill>
                <a:ea typeface="新細明體" pitchFamily="18" charset="-120"/>
              </a:rPr>
              <a:t>strtok</a:t>
            </a:r>
            <a:r>
              <a:rPr lang="en-US" altLang="zh-TW" smtClean="0">
                <a:ea typeface="新細明體" pitchFamily="18" charset="-120"/>
              </a:rPr>
              <a:t> function </a:t>
            </a:r>
            <a:br>
              <a:rPr lang="en-US" altLang="zh-TW" smtClean="0">
                <a:ea typeface="新細明體" pitchFamily="18" charset="-120"/>
              </a:rPr>
            </a:br>
            <a:r>
              <a:rPr lang="en-US" altLang="zh-TW" smtClean="0">
                <a:ea typeface="新細明體" pitchFamily="18" charset="-120"/>
              </a:rPr>
              <a:t>is not thread-safe.</a:t>
            </a:r>
            <a:br>
              <a:rPr lang="en-US" altLang="zh-TW" smtClean="0">
                <a:ea typeface="新細明體" pitchFamily="18" charset="-120"/>
              </a:rPr>
            </a:br>
            <a:r>
              <a:rPr lang="en-US" altLang="zh-TW" smtClean="0">
                <a:ea typeface="新細明體" pitchFamily="18" charset="-120"/>
              </a:rPr>
              <a:t>If multiple threads call </a:t>
            </a:r>
            <a:br>
              <a:rPr lang="en-US" altLang="zh-TW" smtClean="0">
                <a:ea typeface="新細明體" pitchFamily="18" charset="-120"/>
              </a:rPr>
            </a:br>
            <a:r>
              <a:rPr lang="en-US" altLang="zh-TW" smtClean="0">
                <a:ea typeface="新細明體" pitchFamily="18" charset="-120"/>
              </a:rPr>
              <a:t>it simultaneously, the </a:t>
            </a:r>
            <a:br>
              <a:rPr lang="en-US" altLang="zh-TW" smtClean="0">
                <a:ea typeface="新細明體" pitchFamily="18" charset="-120"/>
              </a:rPr>
            </a:br>
            <a:r>
              <a:rPr lang="en-US" altLang="zh-TW" smtClean="0">
                <a:ea typeface="新細明體" pitchFamily="18" charset="-120"/>
              </a:rPr>
              <a:t>output may not be </a:t>
            </a:r>
            <a:br>
              <a:rPr lang="en-US" altLang="zh-TW" smtClean="0">
                <a:ea typeface="新細明體" pitchFamily="18" charset="-120"/>
              </a:rPr>
            </a:br>
            <a:r>
              <a:rPr lang="en-US" altLang="zh-TW" smtClean="0">
                <a:ea typeface="新細明體" pitchFamily="18" charset="-120"/>
              </a:rPr>
              <a:t>correct.</a:t>
            </a:r>
          </a:p>
        </p:txBody>
      </p:sp>
      <p:pic>
        <p:nvPicPr>
          <p:cNvPr id="115716" name="Picture 2" descr="emotions,females,people,persons,Photographs,shocks,surprises,wom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852738"/>
            <a:ext cx="30956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809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Other unsafe C library functions</a:t>
            </a:r>
          </a:p>
        </p:txBody>
      </p:sp>
      <p:sp>
        <p:nvSpPr>
          <p:cNvPr id="1167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Regrettably, it’s not uncommon for C library functions to fail to be thread-safe.</a:t>
            </a:r>
          </a:p>
          <a:p>
            <a:r>
              <a:rPr lang="en-US" altLang="zh-TW" smtClean="0">
                <a:ea typeface="新細明體" pitchFamily="18" charset="-120"/>
              </a:rPr>
              <a:t>The random number generator </a:t>
            </a:r>
            <a:r>
              <a:rPr lang="en-US" altLang="zh-TW" smtClean="0">
                <a:solidFill>
                  <a:srgbClr val="0066FF"/>
                </a:solidFill>
                <a:ea typeface="新細明體" pitchFamily="18" charset="-120"/>
              </a:rPr>
              <a:t>random</a:t>
            </a:r>
            <a:r>
              <a:rPr lang="en-US" altLang="zh-TW" smtClean="0">
                <a:ea typeface="新細明體" pitchFamily="18" charset="-120"/>
              </a:rPr>
              <a:t> in </a:t>
            </a:r>
            <a:r>
              <a:rPr lang="en-US" altLang="zh-TW" smtClean="0">
                <a:solidFill>
                  <a:srgbClr val="0066FF"/>
                </a:solidFill>
                <a:ea typeface="新細明體" pitchFamily="18" charset="-120"/>
              </a:rPr>
              <a:t>stdlib.h</a:t>
            </a:r>
            <a:r>
              <a:rPr lang="en-US" altLang="zh-TW" smtClean="0">
                <a:ea typeface="新細明體" pitchFamily="18" charset="-120"/>
              </a:rPr>
              <a:t>.</a:t>
            </a:r>
          </a:p>
          <a:p>
            <a:r>
              <a:rPr lang="en-US" altLang="zh-TW" smtClean="0">
                <a:ea typeface="新細明體" pitchFamily="18" charset="-120"/>
              </a:rPr>
              <a:t>The time conversion function </a:t>
            </a:r>
            <a:r>
              <a:rPr lang="en-US" altLang="zh-TW" smtClean="0">
                <a:solidFill>
                  <a:srgbClr val="0066FF"/>
                </a:solidFill>
                <a:ea typeface="新細明體" pitchFamily="18" charset="-120"/>
              </a:rPr>
              <a:t>localtime</a:t>
            </a:r>
            <a:r>
              <a:rPr lang="en-US" altLang="zh-TW" smtClean="0">
                <a:ea typeface="新細明體" pitchFamily="18" charset="-120"/>
              </a:rPr>
              <a:t> in </a:t>
            </a:r>
            <a:r>
              <a:rPr lang="en-US" altLang="zh-TW" smtClean="0">
                <a:solidFill>
                  <a:srgbClr val="0066FF"/>
                </a:solidFill>
                <a:ea typeface="新細明體" pitchFamily="18" charset="-120"/>
              </a:rPr>
              <a:t>time.h</a:t>
            </a:r>
            <a:r>
              <a:rPr lang="en-US" altLang="zh-TW" smtClean="0">
                <a:ea typeface="新細明體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023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itle 1"/>
          <p:cNvSpPr>
            <a:spLocks noGrp="1"/>
          </p:cNvSpPr>
          <p:nvPr>
            <p:ph type="title"/>
          </p:nvPr>
        </p:nvSpPr>
        <p:spPr>
          <a:xfrm>
            <a:off x="611188" y="171450"/>
            <a:ext cx="8281987" cy="646113"/>
          </a:xfrm>
        </p:spPr>
        <p:txBody>
          <a:bodyPr/>
          <a:lstStyle/>
          <a:p>
            <a:r>
              <a:rPr lang="en-US" altLang="zh-TW" sz="3600" smtClean="0">
                <a:ea typeface="新細明體" pitchFamily="18" charset="-120"/>
              </a:rPr>
              <a:t>“re-entrant” (thread safe) functions</a:t>
            </a:r>
          </a:p>
        </p:txBody>
      </p:sp>
      <p:sp>
        <p:nvSpPr>
          <p:cNvPr id="1177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ea typeface="新細明體" pitchFamily="18" charset="-120"/>
              </a:rPr>
              <a:t>In some cases, the C standard specifies an alternate, thread-safe, version of a function.</a:t>
            </a:r>
          </a:p>
        </p:txBody>
      </p:sp>
      <p:pic>
        <p:nvPicPr>
          <p:cNvPr id="1177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213100"/>
            <a:ext cx="6732587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663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i-Ye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Chi-Yeh</Template>
  <TotalTime>114</TotalTime>
  <Words>2272</Words>
  <Application>Microsoft Office PowerPoint</Application>
  <PresentationFormat>如螢幕大小 (4:3)</PresentationFormat>
  <Paragraphs>279</Paragraphs>
  <Slides>107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107</vt:i4>
      </vt:variant>
    </vt:vector>
  </HeadingPairs>
  <TitlesOfParts>
    <vt:vector size="108" baseType="lpstr">
      <vt:lpstr>Chi-Yeh</vt:lpstr>
      <vt:lpstr>Chapter 4 Shared Memory Programming with Pthreads</vt:lpstr>
      <vt:lpstr>A Shared Memory System</vt:lpstr>
      <vt:lpstr>Processes and Threads</vt:lpstr>
      <vt:lpstr>POSIX® Threads</vt:lpstr>
      <vt:lpstr>Caveat</vt:lpstr>
      <vt:lpstr>Hello World! (1)</vt:lpstr>
      <vt:lpstr>Hello World! (2)</vt:lpstr>
      <vt:lpstr>Hello World! (3)</vt:lpstr>
      <vt:lpstr>Compiling a Pthread program</vt:lpstr>
      <vt:lpstr>Running a Pthreads program</vt:lpstr>
      <vt:lpstr>Global variables</vt:lpstr>
      <vt:lpstr>Starting the Threads</vt:lpstr>
      <vt:lpstr>Starting the Threads</vt:lpstr>
      <vt:lpstr>pthread_t objects</vt:lpstr>
      <vt:lpstr>A closer look (1)</vt:lpstr>
      <vt:lpstr>A closer look (2)</vt:lpstr>
      <vt:lpstr>Function started by pthread_create</vt:lpstr>
      <vt:lpstr>Running the Threads</vt:lpstr>
      <vt:lpstr>Stopping the Threads</vt:lpstr>
      <vt:lpstr>Matrix-Vector Multiplication in pthreads</vt:lpstr>
      <vt:lpstr>Serial pseudo-code</vt:lpstr>
      <vt:lpstr>Using 3 Pthreads</vt:lpstr>
      <vt:lpstr>Pthreads matrix-vector multiplication</vt:lpstr>
      <vt:lpstr>Critical sections</vt:lpstr>
      <vt:lpstr>Estimating π</vt:lpstr>
      <vt:lpstr>Using a dual core processor</vt:lpstr>
      <vt:lpstr>A thread function for computing π </vt:lpstr>
      <vt:lpstr>Possible race condition</vt:lpstr>
      <vt:lpstr>Busy-Waiting</vt:lpstr>
      <vt:lpstr>Pthreads global sum with busy-waiting</vt:lpstr>
      <vt:lpstr>Global sum function with critical section after loop (1)</vt:lpstr>
      <vt:lpstr>Global sum function with critical section after loop (2)</vt:lpstr>
      <vt:lpstr>Mutexes</vt:lpstr>
      <vt:lpstr>Mutexes</vt:lpstr>
      <vt:lpstr>Mutexes</vt:lpstr>
      <vt:lpstr>Mutexes</vt:lpstr>
      <vt:lpstr>Global sum function that uses a mutex (1)</vt:lpstr>
      <vt:lpstr>Global sum function that uses a mutex (2)</vt:lpstr>
      <vt:lpstr>PowerPoint 簡報</vt:lpstr>
      <vt:lpstr>PowerPoint 簡報</vt:lpstr>
      <vt:lpstr>Producer-Consumer Synchronization and Semaphores</vt:lpstr>
      <vt:lpstr>Issues</vt:lpstr>
      <vt:lpstr>Problems with a mutex solution</vt:lpstr>
      <vt:lpstr>A first attempt at sending messages using pthreads</vt:lpstr>
      <vt:lpstr>PowerPoint 簡報</vt:lpstr>
      <vt:lpstr>Syntax of the various semaphore functions</vt:lpstr>
      <vt:lpstr>PowerPoint 簡報</vt:lpstr>
      <vt:lpstr>Barriers and Condition Variables</vt:lpstr>
      <vt:lpstr>Barriers</vt:lpstr>
      <vt:lpstr>Using barriers to time the slowest thread</vt:lpstr>
      <vt:lpstr>Using barriers for debugging</vt:lpstr>
      <vt:lpstr>Busy-waiting and a Mutex</vt:lpstr>
      <vt:lpstr>Busy-waiting and a Mutex</vt:lpstr>
      <vt:lpstr>Implementing a barrier with semaphores</vt:lpstr>
      <vt:lpstr>Condition Variables</vt:lpstr>
      <vt:lpstr>Condition Variables</vt:lpstr>
      <vt:lpstr>Condition Variables</vt:lpstr>
      <vt:lpstr>Implementing a barrier with condition variables</vt:lpstr>
      <vt:lpstr>Read-Write Locks</vt:lpstr>
      <vt:lpstr>Controlling access to a large, shared data structure</vt:lpstr>
      <vt:lpstr>Linked Lists</vt:lpstr>
      <vt:lpstr>Linked List Membership</vt:lpstr>
      <vt:lpstr>Inserting a new node into a list</vt:lpstr>
      <vt:lpstr>Inserting a new node into a list</vt:lpstr>
      <vt:lpstr>Deleting a node from a linked list</vt:lpstr>
      <vt:lpstr>Deleting a node from a linked list</vt:lpstr>
      <vt:lpstr>A Multi-Threaded Linked List</vt:lpstr>
      <vt:lpstr>Simultaneous access by two threads</vt:lpstr>
      <vt:lpstr>Solution #1</vt:lpstr>
      <vt:lpstr>Issues</vt:lpstr>
      <vt:lpstr>Solution #2</vt:lpstr>
      <vt:lpstr>Issues</vt:lpstr>
      <vt:lpstr>Implementation of Member with one mutex per list node (1)</vt:lpstr>
      <vt:lpstr>Implementation of Member with one mutex per list node (2)</vt:lpstr>
      <vt:lpstr>Pthreads Read-Write Locks</vt:lpstr>
      <vt:lpstr>Pthreads Read-Write Locks</vt:lpstr>
      <vt:lpstr>Pthreads Read-Write Locks</vt:lpstr>
      <vt:lpstr>Pthreads Read-Write Locks</vt:lpstr>
      <vt:lpstr>Protecting our linked list functions</vt:lpstr>
      <vt:lpstr>Linked List Performance</vt:lpstr>
      <vt:lpstr>Linked List Performance</vt:lpstr>
      <vt:lpstr>Caches, Cache-Coherence, and False Sharing</vt:lpstr>
      <vt:lpstr>Pthreads matrix-vector multiplication</vt:lpstr>
      <vt:lpstr>Run-times and efficiencies of matrix-vector multiplication</vt:lpstr>
      <vt:lpstr>Thread-Safety</vt:lpstr>
      <vt:lpstr>Thread-Safety</vt:lpstr>
      <vt:lpstr>Example</vt:lpstr>
      <vt:lpstr>Simple approach</vt:lpstr>
      <vt:lpstr>Simple approach</vt:lpstr>
      <vt:lpstr>The strtok function</vt:lpstr>
      <vt:lpstr>The strtok function</vt:lpstr>
      <vt:lpstr>Multi-threaded tokenizer (1)</vt:lpstr>
      <vt:lpstr>Multi-threaded tokenizer (2)</vt:lpstr>
      <vt:lpstr>Running with one thread</vt:lpstr>
      <vt:lpstr>Running with two threads</vt:lpstr>
      <vt:lpstr>What happened?</vt:lpstr>
      <vt:lpstr>What happened?</vt:lpstr>
      <vt:lpstr>Other unsafe C library functions</vt:lpstr>
      <vt:lpstr>“re-entrant” (thread safe) functions</vt:lpstr>
      <vt:lpstr>Concluding Remarks (1)</vt:lpstr>
      <vt:lpstr>Concluding Remarks (2)</vt:lpstr>
      <vt:lpstr>Concluding Remarks (3)</vt:lpstr>
      <vt:lpstr>Concluding Remarks (4)</vt:lpstr>
      <vt:lpstr>Concluding Remarks (5)</vt:lpstr>
      <vt:lpstr>Concluding Remarks (6)</vt:lpstr>
      <vt:lpstr>Concluding Remarks (7)</vt:lpstr>
      <vt:lpstr>Concluding Remarks (8)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Alien</dc:creator>
  <cp:lastModifiedBy>Alien</cp:lastModifiedBy>
  <cp:revision>12</cp:revision>
  <dcterms:created xsi:type="dcterms:W3CDTF">2015-10-26T02:10:59Z</dcterms:created>
  <dcterms:modified xsi:type="dcterms:W3CDTF">2015-11-10T00:51:27Z</dcterms:modified>
</cp:coreProperties>
</file>