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50" r:id="rId10"/>
    <p:sldId id="352" r:id="rId11"/>
    <p:sldId id="266" r:id="rId12"/>
    <p:sldId id="34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51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53" r:id="rId51"/>
    <p:sldId id="354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85FF-3A6F-40E4-8A14-A839F1D746F0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C74CE-8E99-4280-ABC8-D1BD2404C9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76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Please refer to the detailed slides on cache coherence and thread-safety in Chapter 4.</a:t>
            </a:r>
          </a:p>
        </p:txBody>
      </p:sp>
      <p:sp>
        <p:nvSpPr>
          <p:cNvPr id="1075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E8D355-852F-4566-A2C4-D1F09B57D586}" type="datetime3">
              <a:rPr lang="en-US" altLang="zh-TW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 December 2015</a:t>
            </a:fld>
            <a:endParaRPr lang="en-US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075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5864D8-520A-414A-8D2D-C3A18990D325}" type="slidenum">
              <a:rPr lang="en-US" altLang="zh-TW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4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Please refer to the detailed slides on cache coherence and thread-safety in Chapter 4.</a:t>
            </a:r>
          </a:p>
          <a:p>
            <a:endParaRPr lang="en-US" altLang="zh-TW" smtClean="0"/>
          </a:p>
        </p:txBody>
      </p:sp>
      <p:sp>
        <p:nvSpPr>
          <p:cNvPr id="10957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2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B144F0-6DEE-4A60-B212-36625B13F6AE}" type="datetime3">
              <a:rPr lang="en-US" altLang="zh-TW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 December 2015</a:t>
            </a:fld>
            <a:endParaRPr lang="en-US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09573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96DF65-3C8A-40CD-BB8B-F27C1570A46F}" type="slidenum">
              <a:rPr lang="en-US" altLang="zh-TW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9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Please refer to the detailed slides on cache coherence and thread-safety in Chapter 4.</a:t>
            </a:r>
          </a:p>
          <a:p>
            <a:endParaRPr lang="en-US" altLang="zh-TW" smtClean="0"/>
          </a:p>
        </p:txBody>
      </p:sp>
      <p:sp>
        <p:nvSpPr>
          <p:cNvPr id="11161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1620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E2DF61-AD23-44FF-AA3E-4AF58782FDD9}" type="datetime3">
              <a:rPr lang="en-US" altLang="zh-TW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 December 2015</a:t>
            </a:fld>
            <a:endParaRPr lang="en-US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11621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1622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82CA9D-1B3A-42ED-B41D-A3EB3661D63C}" type="slidenum">
              <a:rPr lang="en-US" altLang="zh-TW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8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15616" y="1988842"/>
            <a:ext cx="6948264" cy="175805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07705" y="4149080"/>
            <a:ext cx="5544616" cy="720080"/>
          </a:xfrm>
        </p:spPr>
        <p:txBody>
          <a:bodyPr>
            <a:normAutofit/>
          </a:bodyPr>
          <a:lstStyle>
            <a:lvl1pPr marL="0" indent="0" algn="ctr">
              <a:buNone/>
              <a:defRPr sz="210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3D52-B8E5-49B5-B648-363FFE206F73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5DAD-150C-48FD-8BF7-37A02FC31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95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3D52-B8E5-49B5-B648-363FFE206F73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5DAD-150C-48FD-8BF7-37A02FC31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53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3D52-B8E5-49B5-B648-363FFE206F73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5DAD-150C-48FD-8BF7-37A02FC31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62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3D52-B8E5-49B5-B648-363FFE206F73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5DAD-150C-48FD-8BF7-37A02FC31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603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3D52-B8E5-49B5-B648-363FFE206F73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5DAD-150C-48FD-8BF7-37A02FC31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23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3D52-B8E5-49B5-B648-363FFE206F73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5DAD-150C-48FD-8BF7-37A02FC31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25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3D52-B8E5-49B5-B648-363FFE206F73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5DAD-150C-48FD-8BF7-37A02FC31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46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3D52-B8E5-49B5-B648-363FFE206F73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5DAD-150C-48FD-8BF7-37A02FC31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43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3D52-B8E5-49B5-B648-363FFE206F73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5DAD-150C-48FD-8BF7-37A02FC31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49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3D52-B8E5-49B5-B648-363FFE206F73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5DAD-150C-48FD-8BF7-37A02FC31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269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3D52-B8E5-49B5-B648-363FFE206F73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5DAD-150C-48FD-8BF7-37A02FC31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03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137920"/>
            <a:ext cx="9144000" cy="720080"/>
          </a:xfrm>
          <a:prstGeom prst="rect">
            <a:avLst/>
          </a:prstGeom>
          <a:blipFill>
            <a:blip r:embed="rId1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452321" y="6471270"/>
            <a:ext cx="1008112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fld id="{4A403D52-B8E5-49B5-B648-363FFE206F73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63551" y="6489342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</a:defRPr>
            </a:lvl1pPr>
          </a:lstStyle>
          <a:p>
            <a:fld id="{031A5DAD-150C-48FD-8BF7-37A02FC31A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07094" y="6165304"/>
            <a:ext cx="48890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 smtClean="0"/>
              <a:t>National Cheng Kung University</a:t>
            </a:r>
            <a:endParaRPr lang="zh-TW" altLang="en-US" sz="13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37920"/>
            <a:ext cx="720080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19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Chapter </a:t>
            </a:r>
            <a:r>
              <a:rPr lang="en-US" altLang="zh-TW" dirty="0" smtClean="0"/>
              <a:t>5</a:t>
            </a:r>
            <a:br>
              <a:rPr lang="en-US" altLang="zh-TW" dirty="0" smtClean="0"/>
            </a:br>
            <a:r>
              <a:rPr lang="en-US" altLang="zh-TW" dirty="0"/>
              <a:t>Shared Memory Programming with </a:t>
            </a:r>
            <a:r>
              <a:rPr lang="en-US" altLang="zh-TW" dirty="0" err="1" smtClean="0"/>
              <a:t>OpenMP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986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Syntax of the combined constructs in C/C++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00" y="1411828"/>
            <a:ext cx="5600000" cy="4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clause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Text that modifies a directive. 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The num_threads clause can be added to a parallel directive. 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It allows the programmer to specify the number of threads that should execute the following block.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18086" y="4508897"/>
            <a:ext cx="569714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# pragma omp parallel num_threads ( thread_count )</a:t>
            </a:r>
          </a:p>
        </p:txBody>
      </p:sp>
    </p:spTree>
    <p:extLst>
      <p:ext uri="{BB962C8B-B14F-4D97-AF65-F5344CB8AC3E}">
        <p14:creationId xmlns:p14="http://schemas.microsoft.com/office/powerpoint/2010/main" val="145751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Clauses supported by the parallel construct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96" y="1518772"/>
            <a:ext cx="7411008" cy="43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9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Of note…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100" dirty="0">
                <a:ea typeface="新細明體" panose="02020500000000000000" pitchFamily="18" charset="-120"/>
              </a:rPr>
              <a:t>There may be system-defined limitations on the number of threads that a program can start. </a:t>
            </a:r>
          </a:p>
          <a:p>
            <a:r>
              <a:rPr lang="en-US" altLang="zh-TW" sz="2100" dirty="0">
                <a:ea typeface="新細明體" panose="02020500000000000000" pitchFamily="18" charset="-120"/>
              </a:rPr>
              <a:t>The </a:t>
            </a:r>
            <a:r>
              <a:rPr lang="en-US" altLang="zh-TW" sz="2100" dirty="0" err="1">
                <a:ea typeface="新細明體" panose="02020500000000000000" pitchFamily="18" charset="-120"/>
              </a:rPr>
              <a:t>OpenMP</a:t>
            </a:r>
            <a:r>
              <a:rPr lang="en-US" altLang="zh-TW" sz="2100" dirty="0">
                <a:ea typeface="新細明體" panose="02020500000000000000" pitchFamily="18" charset="-120"/>
              </a:rPr>
              <a:t> standard doesn’t guarantee that this will actually start </a:t>
            </a:r>
            <a:r>
              <a:rPr lang="en-US" altLang="zh-TW" sz="2100" dirty="0" err="1">
                <a:ea typeface="新細明體" panose="02020500000000000000" pitchFamily="18" charset="-120"/>
              </a:rPr>
              <a:t>thread_count</a:t>
            </a:r>
            <a:r>
              <a:rPr lang="en-US" altLang="zh-TW" sz="2100" dirty="0">
                <a:ea typeface="新細明體" panose="02020500000000000000" pitchFamily="18" charset="-120"/>
              </a:rPr>
              <a:t> threads.</a:t>
            </a:r>
          </a:p>
          <a:p>
            <a:r>
              <a:rPr lang="en-US" altLang="zh-TW" sz="2100" dirty="0">
                <a:ea typeface="新細明體" panose="02020500000000000000" pitchFamily="18" charset="-120"/>
              </a:rPr>
              <a:t>Most current systems can start hundreds or even thousands of threads. </a:t>
            </a:r>
          </a:p>
          <a:p>
            <a:r>
              <a:rPr lang="en-US" altLang="zh-TW" sz="2100" dirty="0">
                <a:ea typeface="新細明體" panose="02020500000000000000" pitchFamily="18" charset="-120"/>
              </a:rPr>
              <a:t>Unless we’re trying to start a lot of threads, we will almost always get the desired number of threads.</a:t>
            </a:r>
          </a:p>
        </p:txBody>
      </p:sp>
    </p:spTree>
    <p:extLst>
      <p:ext uri="{BB962C8B-B14F-4D97-AF65-F5344CB8AC3E}">
        <p14:creationId xmlns:p14="http://schemas.microsoft.com/office/powerpoint/2010/main" val="102234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Some terminology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In OpenMP parlance the collection of threads executing the parallel block — the original thread and the new threads — is called a </a:t>
            </a:r>
            <a:r>
              <a:rPr lang="en-US" altLang="zh-TW" smtClean="0">
                <a:solidFill>
                  <a:srgbClr val="C00000"/>
                </a:solidFill>
                <a:ea typeface="新細明體" panose="02020500000000000000" pitchFamily="18" charset="-120"/>
              </a:rPr>
              <a:t>team</a:t>
            </a:r>
            <a:r>
              <a:rPr lang="en-US" altLang="zh-TW" smtClean="0">
                <a:ea typeface="新細明體" panose="02020500000000000000" pitchFamily="18" charset="-120"/>
              </a:rPr>
              <a:t>, the original thread is called the </a:t>
            </a:r>
            <a:r>
              <a:rPr lang="en-US" altLang="zh-TW" smtClean="0">
                <a:solidFill>
                  <a:srgbClr val="C00000"/>
                </a:solidFill>
                <a:ea typeface="新細明體" panose="02020500000000000000" pitchFamily="18" charset="-120"/>
              </a:rPr>
              <a:t>master</a:t>
            </a:r>
            <a:r>
              <a:rPr lang="en-US" altLang="zh-TW" smtClean="0">
                <a:ea typeface="新細明體" panose="02020500000000000000" pitchFamily="18" charset="-120"/>
              </a:rPr>
              <a:t>, and the additional threads are called </a:t>
            </a:r>
            <a:r>
              <a:rPr lang="en-US" altLang="zh-TW" smtClean="0">
                <a:solidFill>
                  <a:srgbClr val="C00000"/>
                </a:solidFill>
                <a:ea typeface="新細明體" panose="02020500000000000000" pitchFamily="18" charset="-120"/>
              </a:rPr>
              <a:t>slaves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30724" name="Picture 2" descr="cartoons,cooperation,households,keys,people,persons,Screen Beans®,synergy,team efforts,team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23" y="3590926"/>
            <a:ext cx="1835944" cy="183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41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494236" y="857251"/>
            <a:ext cx="6211490" cy="992981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In case the compiler doesn’t support OpenMP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1936" y="2294335"/>
            <a:ext cx="239520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100" dirty="0"/>
              <a:t># include &lt;omp.h&gt;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0450" y="3320655"/>
            <a:ext cx="3429000" cy="11910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100" dirty="0"/>
              <a:t>#ifdef _OPENMP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100" dirty="0"/>
              <a:t># include &lt;omp.h&gt;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100" dirty="0"/>
              <a:t>#endif</a:t>
            </a:r>
          </a:p>
        </p:txBody>
      </p:sp>
      <p:cxnSp>
        <p:nvCxnSpPr>
          <p:cNvPr id="31749" name="Straight Arrow Connector 6"/>
          <p:cNvCxnSpPr>
            <a:cxnSpLocks noChangeShapeType="1"/>
          </p:cNvCxnSpPr>
          <p:nvPr/>
        </p:nvCxnSpPr>
        <p:spPr bwMode="auto">
          <a:xfrm>
            <a:off x="3492103" y="2726531"/>
            <a:ext cx="756047" cy="486966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3648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494236" y="857251"/>
            <a:ext cx="6211490" cy="992981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In case the compiler doesn’t support OpenMP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6160" y="2240757"/>
            <a:ext cx="6048375" cy="27422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100" dirty="0"/>
              <a:t># ifdef _OPENMP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100" dirty="0"/>
              <a:t>   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my_rank</a:t>
            </a:r>
            <a:r>
              <a:rPr lang="en-US" sz="2100" dirty="0"/>
              <a:t> = </a:t>
            </a:r>
            <a:r>
              <a:rPr lang="en-US" sz="2100" dirty="0" err="1"/>
              <a:t>omp_get_thread_num</a:t>
            </a:r>
            <a:r>
              <a:rPr lang="en-US" sz="2100" dirty="0"/>
              <a:t> ( 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100" dirty="0"/>
              <a:t>   </a:t>
            </a:r>
            <a:r>
              <a:rPr lang="en-US" sz="2100" dirty="0" err="1"/>
              <a:t>int</a:t>
            </a:r>
            <a:r>
              <a:rPr lang="en-US" sz="2100" dirty="0"/>
              <a:t> thread_count = </a:t>
            </a:r>
            <a:r>
              <a:rPr lang="en-US" sz="2100" dirty="0" err="1"/>
              <a:t>omp_get_num_threads</a:t>
            </a:r>
            <a:r>
              <a:rPr lang="en-US" sz="2100" dirty="0"/>
              <a:t> ( 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100" dirty="0"/>
              <a:t># e l s 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100" dirty="0"/>
              <a:t>   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my_rank</a:t>
            </a:r>
            <a:r>
              <a:rPr lang="en-US" sz="2100" dirty="0"/>
              <a:t>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100" dirty="0"/>
              <a:t>   </a:t>
            </a:r>
            <a:r>
              <a:rPr lang="en-US" sz="2100" dirty="0" err="1"/>
              <a:t>int</a:t>
            </a:r>
            <a:r>
              <a:rPr lang="en-US" sz="2100" dirty="0"/>
              <a:t> thread_count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100" dirty="0"/>
              <a:t># endif</a:t>
            </a:r>
          </a:p>
        </p:txBody>
      </p:sp>
    </p:spTree>
    <p:extLst>
      <p:ext uri="{BB962C8B-B14F-4D97-AF65-F5344CB8AC3E}">
        <p14:creationId xmlns:p14="http://schemas.microsoft.com/office/powerpoint/2010/main" val="88179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 descr="academic,cartoons,children,classes,courses,education,females,geometric shapes,geometry,girls,kids,mathematics,people,persons,schools,students,trapezoi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6" y="2402682"/>
            <a:ext cx="2321719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735" y="4162426"/>
            <a:ext cx="5829300" cy="53101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The Trapezoidal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trapezoidal rule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56" y="2240758"/>
            <a:ext cx="6149579" cy="209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7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Serial algorithm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7" y="1970485"/>
            <a:ext cx="44148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6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OpenMP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An API for shared-memory parallel programming.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MP = multiprocessing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Designed for systems in which each thread or process can potentially have access to all available memory.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System is viewed as a collection of cores or CPU’s, all of which have access to main memory.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877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A First OpenMP Version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1) We identified two types of tasks:</a:t>
            </a:r>
          </a:p>
          <a:p>
            <a:pPr marL="728663" lvl="1" indent="-385763"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a) computation of the areas of individual trapezoids, and</a:t>
            </a:r>
          </a:p>
          <a:p>
            <a:pPr marL="728663" lvl="1" indent="-385763"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b) adding the areas of trapezoids.</a:t>
            </a:r>
          </a:p>
          <a:p>
            <a:pPr marL="385763" indent="-385763"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2) There is no communication among the tasks in the first collection, but each task in the first collection communicates with task 1 (b).</a:t>
            </a:r>
          </a:p>
        </p:txBody>
      </p:sp>
    </p:spTree>
    <p:extLst>
      <p:ext uri="{BB962C8B-B14F-4D97-AF65-F5344CB8AC3E}">
        <p14:creationId xmlns:p14="http://schemas.microsoft.com/office/powerpoint/2010/main" val="214814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 First OpenMP Version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3) We assumed that there would be many more trapezoids than cores. 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So we aggregated tasks by assigning a contiguous block of trapezoids to each thread (and a single thread to each core).</a:t>
            </a:r>
          </a:p>
        </p:txBody>
      </p:sp>
    </p:spTree>
    <p:extLst>
      <p:ext uri="{BB962C8B-B14F-4D97-AF65-F5344CB8AC3E}">
        <p14:creationId xmlns:p14="http://schemas.microsoft.com/office/powerpoint/2010/main" val="1361165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601392" y="985839"/>
            <a:ext cx="6211490" cy="484585"/>
          </a:xfrm>
        </p:spPr>
        <p:txBody>
          <a:bodyPr>
            <a:normAutofit fontScale="90000"/>
          </a:bodyPr>
          <a:lstStyle/>
          <a:p>
            <a:r>
              <a:rPr lang="en-US" altLang="zh-TW" sz="2700">
                <a:ea typeface="新細明體" panose="02020500000000000000" pitchFamily="18" charset="-120"/>
              </a:rPr>
              <a:t>Assignment of trapezoids to threads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1" y="1646635"/>
            <a:ext cx="4904184" cy="372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2164" y="3213498"/>
            <a:ext cx="5296643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100" dirty="0"/>
              <a:t>Unpredictable results when two (or more) </a:t>
            </a:r>
            <a:br>
              <a:rPr lang="en-US" sz="2100" dirty="0"/>
            </a:br>
            <a:r>
              <a:rPr lang="en-US" sz="2100" dirty="0"/>
              <a:t>threads attempt to simultaneously execute:</a:t>
            </a:r>
            <a:br>
              <a:rPr lang="en-US" sz="2100" dirty="0"/>
            </a:br>
            <a:r>
              <a:rPr lang="en-US" sz="2100" dirty="0"/>
              <a:t> </a:t>
            </a:r>
            <a:br>
              <a:rPr lang="en-US" sz="2100" dirty="0"/>
            </a:br>
            <a:r>
              <a:rPr lang="en-US" sz="2100" dirty="0"/>
              <a:t>	</a:t>
            </a:r>
            <a:r>
              <a:rPr lang="en-US" sz="2100" dirty="0">
                <a:solidFill>
                  <a:srgbClr val="C00000"/>
                </a:solidFill>
              </a:rPr>
              <a:t>global_result += my_result ;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38287"/>
            <a:ext cx="629602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86" y="4670822"/>
            <a:ext cx="1944290" cy="82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9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Mutual exclusion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3589" y="2078832"/>
            <a:ext cx="4631531" cy="5493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# pragma omp critical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   global_result += my_result 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2375" y="3752850"/>
            <a:ext cx="3429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rgbClr val="C00000"/>
                </a:solidFill>
              </a:rPr>
              <a:t>only one thread can execute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rgbClr val="C00000"/>
                </a:solidFill>
              </a:rPr>
              <a:t>the following structured block at a time</a:t>
            </a:r>
          </a:p>
        </p:txBody>
      </p:sp>
      <p:sp>
        <p:nvSpPr>
          <p:cNvPr id="40965" name="Freeform 6"/>
          <p:cNvSpPr>
            <a:spLocks noChangeArrowheads="1"/>
          </p:cNvSpPr>
          <p:nvPr/>
        </p:nvSpPr>
        <p:spPr bwMode="auto">
          <a:xfrm>
            <a:off x="5149455" y="2176464"/>
            <a:ext cx="2244328" cy="461665"/>
          </a:xfrm>
          <a:custGeom>
            <a:avLst/>
            <a:gdLst>
              <a:gd name="T0" fmla="*/ 0 w 2992362"/>
              <a:gd name="T1" fmla="*/ 157238 h 2189238"/>
              <a:gd name="T2" fmla="*/ 2670628 w 2992362"/>
              <a:gd name="T3" fmla="*/ 157238 h 2189238"/>
              <a:gd name="T4" fmla="*/ 1930400 w 2992362"/>
              <a:gd name="T5" fmla="*/ 1100666 h 2189238"/>
              <a:gd name="T6" fmla="*/ 2815772 w 2992362"/>
              <a:gd name="T7" fmla="*/ 1347409 h 2189238"/>
              <a:gd name="T8" fmla="*/ 1756229 w 2992362"/>
              <a:gd name="T9" fmla="*/ 2189238 h 2189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2362"/>
              <a:gd name="T16" fmla="*/ 0 h 2189238"/>
              <a:gd name="T17" fmla="*/ 2992362 w 2992362"/>
              <a:gd name="T18" fmla="*/ 2189238 h 2189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2362" h="2189238">
                <a:moveTo>
                  <a:pt x="0" y="157238"/>
                </a:moveTo>
                <a:cubicBezTo>
                  <a:pt x="1174448" y="78619"/>
                  <a:pt x="2348896" y="0"/>
                  <a:pt x="2670629" y="157238"/>
                </a:cubicBezTo>
                <a:cubicBezTo>
                  <a:pt x="2992362" y="314476"/>
                  <a:pt x="1906210" y="902304"/>
                  <a:pt x="1930400" y="1100666"/>
                </a:cubicBezTo>
                <a:cubicBezTo>
                  <a:pt x="1954591" y="1299028"/>
                  <a:pt x="2844800" y="1165980"/>
                  <a:pt x="2815772" y="1347409"/>
                </a:cubicBezTo>
                <a:cubicBezTo>
                  <a:pt x="2786744" y="1528838"/>
                  <a:pt x="2271486" y="1859038"/>
                  <a:pt x="1756229" y="2189238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 sz="2400"/>
          </a:p>
        </p:txBody>
      </p:sp>
    </p:spTree>
    <p:extLst>
      <p:ext uri="{BB962C8B-B14F-4D97-AF65-F5344CB8AC3E}">
        <p14:creationId xmlns:p14="http://schemas.microsoft.com/office/powerpoint/2010/main" val="1668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35" y="1052513"/>
            <a:ext cx="6261497" cy="43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54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4" y="1107281"/>
            <a:ext cx="6527006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6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735" y="4162426"/>
            <a:ext cx="5829300" cy="53101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Scope of Variables</a:t>
            </a:r>
            <a:endParaRPr lang="en-US" dirty="0"/>
          </a:p>
        </p:txBody>
      </p:sp>
      <p:pic>
        <p:nvPicPr>
          <p:cNvPr id="44035" name="Picture 2" descr="optical viewing devices,science,scopes,technology,telescopes,trip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4" y="1646636"/>
            <a:ext cx="2321719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170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Scope</a:t>
            </a:r>
          </a:p>
        </p:txBody>
      </p:sp>
      <p:sp>
        <p:nvSpPr>
          <p:cNvPr id="4505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In serial programming, the scope of a variable consists of those parts of a program in which the variable can be used.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In OpenMP, the scope of a variable refers to the set of threads that can access the variable in a parallel block.</a:t>
            </a:r>
          </a:p>
        </p:txBody>
      </p:sp>
    </p:spTree>
    <p:extLst>
      <p:ext uri="{BB962C8B-B14F-4D97-AF65-F5344CB8AC3E}">
        <p14:creationId xmlns:p14="http://schemas.microsoft.com/office/powerpoint/2010/main" val="709920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 descr="optical viewing devices,science,scopes,technology,telescopes,trip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132" y="3590926"/>
            <a:ext cx="1997869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Scope in OpenMP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A variable that can be accessed by all the threads in the team has </a:t>
            </a:r>
            <a:r>
              <a:rPr lang="en-US" altLang="zh-TW" smtClean="0">
                <a:solidFill>
                  <a:srgbClr val="C00000"/>
                </a:solidFill>
                <a:ea typeface="新細明體" panose="02020500000000000000" pitchFamily="18" charset="-120"/>
              </a:rPr>
              <a:t>shared</a:t>
            </a:r>
            <a:r>
              <a:rPr lang="en-US" altLang="zh-TW" smtClean="0">
                <a:ea typeface="新細明體" panose="02020500000000000000" pitchFamily="18" charset="-120"/>
              </a:rPr>
              <a:t> scope.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A variable that can only be accessed by a single thread has </a:t>
            </a:r>
            <a:r>
              <a:rPr lang="en-US" altLang="zh-TW" smtClean="0">
                <a:solidFill>
                  <a:srgbClr val="C00000"/>
                </a:solidFill>
                <a:ea typeface="新細明體" panose="02020500000000000000" pitchFamily="18" charset="-120"/>
              </a:rPr>
              <a:t>private</a:t>
            </a:r>
            <a:r>
              <a:rPr lang="en-US" altLang="zh-TW" smtClean="0">
                <a:ea typeface="新細明體" panose="02020500000000000000" pitchFamily="18" charset="-120"/>
              </a:rPr>
              <a:t> scope.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The default scope for variables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declared before a parallel block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is </a:t>
            </a:r>
            <a:r>
              <a:rPr lang="en-US" altLang="zh-TW" smtClean="0">
                <a:solidFill>
                  <a:srgbClr val="0066FF"/>
                </a:solidFill>
                <a:ea typeface="新細明體" panose="02020500000000000000" pitchFamily="18" charset="-120"/>
              </a:rPr>
              <a:t>shared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1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A shared memory system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1916908"/>
            <a:ext cx="5967413" cy="282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974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735" y="4162426"/>
            <a:ext cx="5829300" cy="53101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The Reduction Clause</a:t>
            </a:r>
            <a:endParaRPr lang="en-US" dirty="0"/>
          </a:p>
        </p:txBody>
      </p:sp>
      <p:pic>
        <p:nvPicPr>
          <p:cNvPr id="47107" name="Picture 2" descr="businesses,computer keys,concepts,keyboard keys,Photographs,reduce,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67" y="1701405"/>
            <a:ext cx="2321719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9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1392" y="1701404"/>
            <a:ext cx="513040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We need this more complex version to add each thread’s local calculation to get </a:t>
            </a:r>
            <a:r>
              <a:rPr lang="en-US" i="1" dirty="0">
                <a:solidFill>
                  <a:srgbClr val="808080"/>
                </a:solidFill>
              </a:rPr>
              <a:t>global_result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2564606"/>
            <a:ext cx="59293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3914775"/>
            <a:ext cx="3795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01392" y="3375423"/>
            <a:ext cx="513040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Although we’d prefer this.</a:t>
            </a:r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725591"/>
            <a:ext cx="3257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135" name="Straight Arrow Connector 10"/>
          <p:cNvCxnSpPr>
            <a:cxnSpLocks noChangeShapeType="1"/>
          </p:cNvCxnSpPr>
          <p:nvPr/>
        </p:nvCxnSpPr>
        <p:spPr bwMode="auto">
          <a:xfrm>
            <a:off x="3492104" y="4238626"/>
            <a:ext cx="485775" cy="378619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02955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294336"/>
            <a:ext cx="5249466" cy="32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63317" y="1701404"/>
            <a:ext cx="513040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If we use this, there’s no critical section!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3317" y="2943226"/>
            <a:ext cx="513040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If we fix it like this…</a:t>
            </a:r>
          </a:p>
        </p:txBody>
      </p:sp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429000"/>
            <a:ext cx="5392341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63317" y="4725592"/>
            <a:ext cx="513040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… we force the threads to execute sequentially.</a:t>
            </a:r>
          </a:p>
        </p:txBody>
      </p:sp>
    </p:spTree>
    <p:extLst>
      <p:ext uri="{BB962C8B-B14F-4D97-AF65-F5344CB8AC3E}">
        <p14:creationId xmlns:p14="http://schemas.microsoft.com/office/powerpoint/2010/main" val="3119173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3317" y="1701405"/>
            <a:ext cx="5130403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We can avoid this problem by declaring a private variable inside the parallel block and moving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the critical section after the function call.</a:t>
            </a:r>
          </a:p>
        </p:txBody>
      </p:sp>
      <p:grpSp>
        <p:nvGrpSpPr>
          <p:cNvPr id="50179" name="Group 9"/>
          <p:cNvGrpSpPr>
            <a:grpSpLocks/>
          </p:cNvGrpSpPr>
          <p:nvPr/>
        </p:nvGrpSpPr>
        <p:grpSpPr bwMode="auto">
          <a:xfrm>
            <a:off x="1871662" y="2888457"/>
            <a:ext cx="5616179" cy="1999060"/>
            <a:chOff x="1331640" y="2708920"/>
            <a:chExt cx="6732587" cy="2151112"/>
          </a:xfrm>
        </p:grpSpPr>
        <p:pic>
          <p:nvPicPr>
            <p:cNvPr id="5018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2708920"/>
              <a:ext cx="574357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717032"/>
              <a:ext cx="6732587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56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Reduction operators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 </a:t>
            </a:r>
            <a:r>
              <a:rPr lang="en-US" altLang="zh-TW" smtClean="0">
                <a:solidFill>
                  <a:srgbClr val="C00000"/>
                </a:solidFill>
                <a:ea typeface="新細明體" panose="02020500000000000000" pitchFamily="18" charset="-120"/>
              </a:rPr>
              <a:t>reduction operator </a:t>
            </a:r>
            <a:r>
              <a:rPr lang="en-US" altLang="zh-TW" smtClean="0">
                <a:ea typeface="新細明體" panose="02020500000000000000" pitchFamily="18" charset="-120"/>
              </a:rPr>
              <a:t>is a binary operation (such as addition or multiplication).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A </a:t>
            </a:r>
            <a:r>
              <a:rPr lang="en-US" altLang="zh-TW" smtClean="0">
                <a:solidFill>
                  <a:srgbClr val="C00000"/>
                </a:solidFill>
                <a:ea typeface="新細明體" panose="02020500000000000000" pitchFamily="18" charset="-120"/>
              </a:rPr>
              <a:t>reduction</a:t>
            </a:r>
            <a:r>
              <a:rPr lang="en-US" altLang="zh-TW" smtClean="0">
                <a:ea typeface="新細明體" panose="02020500000000000000" pitchFamily="18" charset="-120"/>
              </a:rPr>
              <a:t> is a computation that repeatedly applies the same reduction operator to a sequence of operands in order to get a single result. 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All of the intermediate results of the operation should be stored in the same variable: the reduction variable.</a:t>
            </a:r>
          </a:p>
        </p:txBody>
      </p:sp>
    </p:spTree>
    <p:extLst>
      <p:ext uri="{BB962C8B-B14F-4D97-AF65-F5344CB8AC3E}">
        <p14:creationId xmlns:p14="http://schemas.microsoft.com/office/powerpoint/2010/main" val="4009205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3317" y="1701404"/>
            <a:ext cx="513040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A reduction clause can be added to a parallel directive.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9" y="3914776"/>
            <a:ext cx="6399610" cy="10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10" y="2511030"/>
            <a:ext cx="4489847" cy="37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18423" y="3158729"/>
            <a:ext cx="2100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+, *, -, &amp;, |, ˆ, &amp;&amp;, ||</a:t>
            </a:r>
          </a:p>
        </p:txBody>
      </p:sp>
      <p:sp>
        <p:nvSpPr>
          <p:cNvPr id="53254" name="Freeform 9"/>
          <p:cNvSpPr>
            <a:spLocks noChangeArrowheads="1"/>
          </p:cNvSpPr>
          <p:nvPr/>
        </p:nvSpPr>
        <p:spPr bwMode="auto">
          <a:xfrm>
            <a:off x="3661172" y="2849167"/>
            <a:ext cx="736997" cy="461665"/>
          </a:xfrm>
          <a:custGeom>
            <a:avLst/>
            <a:gdLst>
              <a:gd name="T0" fmla="*/ 140305 w 982133"/>
              <a:gd name="T1" fmla="*/ 0 h 849087"/>
              <a:gd name="T2" fmla="*/ 140305 w 982133"/>
              <a:gd name="T3" fmla="*/ 725715 h 849087"/>
              <a:gd name="T4" fmla="*/ 982133 w 982133"/>
              <a:gd name="T5" fmla="*/ 740229 h 849087"/>
              <a:gd name="T6" fmla="*/ 0 60000 65536"/>
              <a:gd name="T7" fmla="*/ 0 60000 65536"/>
              <a:gd name="T8" fmla="*/ 0 60000 65536"/>
              <a:gd name="T9" fmla="*/ 0 w 982133"/>
              <a:gd name="T10" fmla="*/ 0 h 849087"/>
              <a:gd name="T11" fmla="*/ 982133 w 982133"/>
              <a:gd name="T12" fmla="*/ 849087 h 8490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2133" h="849087">
                <a:moveTo>
                  <a:pt x="140305" y="0"/>
                </a:moveTo>
                <a:cubicBezTo>
                  <a:pt x="70152" y="301172"/>
                  <a:pt x="0" y="602344"/>
                  <a:pt x="140305" y="725715"/>
                </a:cubicBezTo>
                <a:cubicBezTo>
                  <a:pt x="280610" y="849087"/>
                  <a:pt x="631371" y="794658"/>
                  <a:pt x="982133" y="740229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 sz="2400"/>
          </a:p>
        </p:txBody>
      </p:sp>
    </p:spTree>
    <p:extLst>
      <p:ext uri="{BB962C8B-B14F-4D97-AF65-F5344CB8AC3E}">
        <p14:creationId xmlns:p14="http://schemas.microsoft.com/office/powerpoint/2010/main" val="325069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735" y="4162426"/>
            <a:ext cx="5829300" cy="99298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The “Parallel For” Directive</a:t>
            </a:r>
            <a:endParaRPr lang="en-US" dirty="0"/>
          </a:p>
        </p:txBody>
      </p:sp>
      <p:pic>
        <p:nvPicPr>
          <p:cNvPr id="54275" name="Picture 2" descr="cartoons,competitions,gymnastics,handstands,leisure,parallel bars,people,recreation,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2" y="1593057"/>
            <a:ext cx="2321719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11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Parallel for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Forks a team of threads to execute the following structured block. 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However, the structured block following the parallel for directive must be a for loop. 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Furthermore, with the parallel for directive the system parallelizes the for loop by dividing the iterations of the loop among the threads.</a:t>
            </a:r>
          </a:p>
        </p:txBody>
      </p:sp>
    </p:spTree>
    <p:extLst>
      <p:ext uri="{BB962C8B-B14F-4D97-AF65-F5344CB8AC3E}">
        <p14:creationId xmlns:p14="http://schemas.microsoft.com/office/powerpoint/2010/main" val="2680344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1" y="1863330"/>
            <a:ext cx="2528888" cy="105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10" y="3644504"/>
            <a:ext cx="479940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324" name="Straight Arrow Connector 5"/>
          <p:cNvCxnSpPr>
            <a:cxnSpLocks noChangeShapeType="1"/>
          </p:cNvCxnSpPr>
          <p:nvPr/>
        </p:nvCxnSpPr>
        <p:spPr bwMode="auto">
          <a:xfrm rot="16200000" flipH="1">
            <a:off x="3136702" y="2966443"/>
            <a:ext cx="623888" cy="51792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rapezoid 7"/>
          <p:cNvSpPr/>
          <p:nvPr/>
        </p:nvSpPr>
        <p:spPr bwMode="auto">
          <a:xfrm>
            <a:off x="5112544" y="2672955"/>
            <a:ext cx="809625" cy="320397"/>
          </a:xfrm>
          <a:prstGeom prst="trapezoid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7070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601392" y="857251"/>
            <a:ext cx="6211490" cy="992981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Legal forms for parallelizable for statements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67" y="2078831"/>
            <a:ext cx="6373415" cy="223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8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Pragmas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656161" y="1701405"/>
            <a:ext cx="6203156" cy="2753915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Special preprocessor instructions.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Typically added to a system to allow behaviors that aren’t part of the basic C specification.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Compilers that don’t support the pragmas ignore them.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4300" y="4185047"/>
            <a:ext cx="8675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#pragma</a:t>
            </a:r>
          </a:p>
        </p:txBody>
      </p:sp>
    </p:spTree>
    <p:extLst>
      <p:ext uri="{BB962C8B-B14F-4D97-AF65-F5344CB8AC3E}">
        <p14:creationId xmlns:p14="http://schemas.microsoft.com/office/powerpoint/2010/main" val="1602330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Caveats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variable </a:t>
            </a:r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index</a:t>
            </a:r>
            <a:r>
              <a:rPr lang="en-US" altLang="zh-TW" smtClean="0">
                <a:ea typeface="新細明體" panose="02020500000000000000" pitchFamily="18" charset="-120"/>
              </a:rPr>
              <a:t> must have integer or pointer type (e.g., it can’t be a float).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The expressions </a:t>
            </a:r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start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end</a:t>
            </a:r>
            <a:r>
              <a:rPr lang="en-US" altLang="zh-TW" smtClean="0">
                <a:ea typeface="新細明體" panose="02020500000000000000" pitchFamily="18" charset="-120"/>
              </a:rPr>
              <a:t>, and </a:t>
            </a:r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incr</a:t>
            </a:r>
            <a:r>
              <a:rPr lang="en-US" altLang="zh-TW" smtClean="0">
                <a:ea typeface="新細明體" panose="02020500000000000000" pitchFamily="18" charset="-120"/>
              </a:rPr>
              <a:t> must have a compatible type. For example, if index is a pointer, then </a:t>
            </a:r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incr</a:t>
            </a:r>
            <a:r>
              <a:rPr lang="en-US" altLang="zh-TW" smtClean="0">
                <a:ea typeface="新細明體" panose="02020500000000000000" pitchFamily="18" charset="-120"/>
              </a:rPr>
              <a:t> must have integer type.</a:t>
            </a:r>
          </a:p>
        </p:txBody>
      </p:sp>
    </p:spTree>
    <p:extLst>
      <p:ext uri="{BB962C8B-B14F-4D97-AF65-F5344CB8AC3E}">
        <p14:creationId xmlns:p14="http://schemas.microsoft.com/office/powerpoint/2010/main" val="25024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Caveats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expressions </a:t>
            </a:r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start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end</a:t>
            </a:r>
            <a:r>
              <a:rPr lang="en-US" altLang="zh-TW" smtClean="0">
                <a:ea typeface="新細明體" panose="02020500000000000000" pitchFamily="18" charset="-120"/>
              </a:rPr>
              <a:t>, and </a:t>
            </a:r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incr</a:t>
            </a:r>
            <a:r>
              <a:rPr lang="en-US" altLang="zh-TW" smtClean="0">
                <a:ea typeface="新細明體" panose="02020500000000000000" pitchFamily="18" charset="-120"/>
              </a:rPr>
              <a:t> must not change during execution of the loop.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During execution of the loop, the variable </a:t>
            </a:r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index</a:t>
            </a:r>
            <a:r>
              <a:rPr lang="en-US" altLang="zh-TW" smtClean="0">
                <a:ea typeface="新細明體" panose="02020500000000000000" pitchFamily="18" charset="-120"/>
              </a:rPr>
              <a:t> can only be modified by the “increment expression” in the </a:t>
            </a:r>
            <a:r>
              <a:rPr lang="en-US" altLang="zh-TW" smtClean="0">
                <a:solidFill>
                  <a:srgbClr val="C00000"/>
                </a:solidFill>
                <a:ea typeface="新細明體" panose="02020500000000000000" pitchFamily="18" charset="-120"/>
              </a:rPr>
              <a:t>for</a:t>
            </a:r>
            <a:r>
              <a:rPr lang="en-US" altLang="zh-TW" smtClean="0">
                <a:ea typeface="新細明體" panose="02020500000000000000" pitchFamily="18" charset="-120"/>
              </a:rPr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1917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Data dependencies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0" y="1631716"/>
            <a:ext cx="8620621" cy="42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3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Data dependencies</a:t>
            </a:r>
          </a:p>
        </p:txBody>
      </p:sp>
      <p:cxnSp>
        <p:nvCxnSpPr>
          <p:cNvPr id="60419" name="Straight Arrow Connector 6"/>
          <p:cNvCxnSpPr>
            <a:cxnSpLocks noChangeShapeType="1"/>
          </p:cNvCxnSpPr>
          <p:nvPr/>
        </p:nvCxnSpPr>
        <p:spPr bwMode="auto">
          <a:xfrm rot="5400000">
            <a:off x="3761185" y="2727722"/>
            <a:ext cx="540544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/>
          <p:cNvSpPr/>
          <p:nvPr/>
        </p:nvSpPr>
        <p:spPr>
          <a:xfrm>
            <a:off x="1656160" y="4670822"/>
            <a:ext cx="2700338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/>
              <a:t>1 1 2 3 5 8 13 21 34 55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18423" y="5049441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/>
              <a:t>1 1 2 3 5 8 0 0 0 0</a:t>
            </a:r>
          </a:p>
        </p:txBody>
      </p:sp>
      <p:cxnSp>
        <p:nvCxnSpPr>
          <p:cNvPr id="60422" name="Straight Arrow Connector 10"/>
          <p:cNvCxnSpPr>
            <a:cxnSpLocks noChangeShapeType="1"/>
          </p:cNvCxnSpPr>
          <p:nvPr/>
        </p:nvCxnSpPr>
        <p:spPr bwMode="auto">
          <a:xfrm rot="5400000">
            <a:off x="2897982" y="4401741"/>
            <a:ext cx="540544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3" name="Straight Arrow Connector 11"/>
          <p:cNvCxnSpPr>
            <a:cxnSpLocks noChangeShapeType="1"/>
          </p:cNvCxnSpPr>
          <p:nvPr/>
        </p:nvCxnSpPr>
        <p:spPr bwMode="auto">
          <a:xfrm rot="5400000">
            <a:off x="4977409" y="4590455"/>
            <a:ext cx="917972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65785" y="4994673"/>
            <a:ext cx="131799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rgbClr val="C00000"/>
                </a:solidFill>
              </a:rPr>
              <a:t>this is correct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51897" y="4293394"/>
            <a:ext cx="143661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rgbClr val="C00000"/>
                </a:solidFill>
              </a:rPr>
              <a:t>but sometimes</a:t>
            </a:r>
            <a:br>
              <a:rPr lang="en-US" sz="1500" dirty="0">
                <a:solidFill>
                  <a:srgbClr val="C00000"/>
                </a:solidFill>
              </a:rPr>
            </a:br>
            <a:r>
              <a:rPr lang="en-US" sz="1500" dirty="0">
                <a:solidFill>
                  <a:srgbClr val="C00000"/>
                </a:solidFill>
              </a:rPr>
              <a:t>we get this</a:t>
            </a:r>
          </a:p>
        </p:txBody>
      </p:sp>
      <p:sp>
        <p:nvSpPr>
          <p:cNvPr id="60426" name="TextBox 12"/>
          <p:cNvSpPr txBox="1">
            <a:spLocks noChangeArrowheads="1"/>
          </p:cNvSpPr>
          <p:nvPr/>
        </p:nvSpPr>
        <p:spPr bwMode="auto">
          <a:xfrm>
            <a:off x="2519362" y="1593057"/>
            <a:ext cx="3555782" cy="91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TW" sz="1575">
                <a:latin typeface="Bodoni MT" panose="02070603080606020203" pitchFamily="18" charset="0"/>
                <a:ea typeface="新細明體" panose="02020500000000000000" pitchFamily="18" charset="-120"/>
              </a:rPr>
              <a:t>fibo[ 0 ]  =  fibo[ 1 ]  =  1;</a:t>
            </a:r>
          </a:p>
          <a:p>
            <a:r>
              <a:rPr lang="en-US" altLang="zh-TW" sz="1575" b="1">
                <a:latin typeface="Bodoni MT" panose="02070603080606020203" pitchFamily="18" charset="0"/>
                <a:ea typeface="新細明體" panose="02020500000000000000" pitchFamily="18" charset="-120"/>
              </a:rPr>
              <a:t>for</a:t>
            </a:r>
            <a:r>
              <a:rPr lang="en-US" altLang="zh-TW" sz="1575">
                <a:latin typeface="Bodoni MT" panose="02070603080606020203" pitchFamily="18" charset="0"/>
                <a:ea typeface="新細明體" panose="02020500000000000000" pitchFamily="18" charset="-120"/>
              </a:rPr>
              <a:t>  (i  =  2;  i  &lt;  n;  i++)</a:t>
            </a:r>
          </a:p>
          <a:p>
            <a:r>
              <a:rPr lang="en-US" altLang="zh-TW" sz="1575">
                <a:latin typeface="Bodoni MT" panose="02070603080606020203" pitchFamily="18" charset="0"/>
                <a:ea typeface="新細明體" panose="02020500000000000000" pitchFamily="18" charset="-120"/>
              </a:rPr>
              <a:t>     fibo[ i ]  =  fibo[ i – 1 ] + fibo[ i – 2 ]; </a:t>
            </a:r>
          </a:p>
        </p:txBody>
      </p:sp>
      <p:sp>
        <p:nvSpPr>
          <p:cNvPr id="60427" name="TextBox 13"/>
          <p:cNvSpPr txBox="1">
            <a:spLocks noChangeArrowheads="1"/>
          </p:cNvSpPr>
          <p:nvPr/>
        </p:nvSpPr>
        <p:spPr bwMode="auto">
          <a:xfrm>
            <a:off x="2250283" y="2943226"/>
            <a:ext cx="4092787" cy="120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TW" sz="1575">
                <a:latin typeface="Bodoni MT" panose="02070603080606020203" pitchFamily="18" charset="0"/>
                <a:ea typeface="新細明體" panose="02020500000000000000" pitchFamily="18" charset="-120"/>
              </a:rPr>
              <a:t>     fibo[ 0 ]  =  fibo[ 1 ]  =  1;</a:t>
            </a:r>
          </a:p>
          <a:p>
            <a:r>
              <a:rPr lang="en-US" altLang="zh-TW" sz="1575">
                <a:latin typeface="Bodoni MT" panose="02070603080606020203" pitchFamily="18" charset="0"/>
                <a:ea typeface="新細明體" panose="02020500000000000000" pitchFamily="18" charset="-120"/>
              </a:rPr>
              <a:t>#   </a:t>
            </a:r>
            <a:r>
              <a:rPr lang="en-US" altLang="zh-TW" sz="1575" b="1">
                <a:latin typeface="Bodoni MT" panose="02070603080606020203" pitchFamily="18" charset="0"/>
                <a:ea typeface="新細明體" panose="02020500000000000000" pitchFamily="18" charset="-120"/>
              </a:rPr>
              <a:t>pragma</a:t>
            </a:r>
            <a:r>
              <a:rPr lang="en-US" altLang="zh-TW" sz="1575">
                <a:latin typeface="Bodoni MT" panose="02070603080606020203" pitchFamily="18" charset="0"/>
                <a:ea typeface="新細明體" panose="02020500000000000000" pitchFamily="18" charset="-120"/>
              </a:rPr>
              <a:t>  omp  parallel  </a:t>
            </a:r>
            <a:r>
              <a:rPr lang="en-US" altLang="zh-TW" sz="1575" b="1">
                <a:latin typeface="Bodoni MT" panose="02070603080606020203" pitchFamily="18" charset="0"/>
                <a:ea typeface="新細明體" panose="02020500000000000000" pitchFamily="18" charset="-120"/>
              </a:rPr>
              <a:t>for</a:t>
            </a:r>
            <a:r>
              <a:rPr lang="en-US" altLang="zh-TW" sz="1575">
                <a:latin typeface="Bodoni MT" panose="02070603080606020203" pitchFamily="18" charset="0"/>
                <a:ea typeface="新細明體" panose="02020500000000000000" pitchFamily="18" charset="-120"/>
              </a:rPr>
              <a:t>  num_threads(2)</a:t>
            </a:r>
          </a:p>
          <a:p>
            <a:r>
              <a:rPr lang="en-US" altLang="zh-TW" sz="1575" b="1">
                <a:latin typeface="Bodoni MT" panose="02070603080606020203" pitchFamily="18" charset="0"/>
                <a:ea typeface="新細明體" panose="02020500000000000000" pitchFamily="18" charset="-120"/>
              </a:rPr>
              <a:t>     for</a:t>
            </a:r>
            <a:r>
              <a:rPr lang="en-US" altLang="zh-TW" sz="1575">
                <a:latin typeface="Bodoni MT" panose="02070603080606020203" pitchFamily="18" charset="0"/>
                <a:ea typeface="新細明體" panose="02020500000000000000" pitchFamily="18" charset="-120"/>
              </a:rPr>
              <a:t>  (i  =  2;  i  &lt;  n;  i++)</a:t>
            </a:r>
          </a:p>
          <a:p>
            <a:r>
              <a:rPr lang="en-US" altLang="zh-TW" sz="1575">
                <a:latin typeface="Bodoni MT" panose="02070603080606020203" pitchFamily="18" charset="0"/>
                <a:ea typeface="新細明體" panose="02020500000000000000" pitchFamily="18" charset="-120"/>
              </a:rPr>
              <a:t>          fibo[ i ]  =  fibo[ i – 1 ] + fibo[ i – 2 ]; </a:t>
            </a:r>
          </a:p>
        </p:txBody>
      </p:sp>
      <p:cxnSp>
        <p:nvCxnSpPr>
          <p:cNvPr id="60428" name="Straight Arrow Connector 16"/>
          <p:cNvCxnSpPr>
            <a:cxnSpLocks noChangeShapeType="1"/>
          </p:cNvCxnSpPr>
          <p:nvPr/>
        </p:nvCxnSpPr>
        <p:spPr bwMode="auto">
          <a:xfrm rot="5400000">
            <a:off x="6110288" y="2753916"/>
            <a:ext cx="486966" cy="432197"/>
          </a:xfrm>
          <a:prstGeom prst="straightConnector1">
            <a:avLst/>
          </a:prstGeom>
          <a:noFill/>
          <a:ln w="38100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299597" y="2402682"/>
            <a:ext cx="116570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66FF"/>
                </a:solidFill>
              </a:rPr>
              <a:t>note 2 threads</a:t>
            </a:r>
          </a:p>
        </p:txBody>
      </p:sp>
    </p:spTree>
    <p:extLst>
      <p:ext uri="{BB962C8B-B14F-4D97-AF65-F5344CB8AC3E}">
        <p14:creationId xmlns:p14="http://schemas.microsoft.com/office/powerpoint/2010/main" val="4373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What happened?</a:t>
            </a:r>
          </a:p>
        </p:txBody>
      </p:sp>
      <p:sp>
        <p:nvSpPr>
          <p:cNvPr id="61442" name="Content Placeholder 4"/>
          <p:cNvSpPr>
            <a:spLocks noGrp="1"/>
          </p:cNvSpPr>
          <p:nvPr>
            <p:ph idx="1"/>
          </p:nvPr>
        </p:nvSpPr>
        <p:spPr>
          <a:xfrm>
            <a:off x="3977878" y="1701403"/>
            <a:ext cx="3881438" cy="3833813"/>
          </a:xfrm>
        </p:spPr>
        <p:txBody>
          <a:bodyPr>
            <a:normAutofit lnSpcReduction="10000"/>
          </a:bodyPr>
          <a:lstStyle/>
          <a:p>
            <a:pPr marL="385763" indent="-385763">
              <a:buSzPct val="100000"/>
              <a:buFont typeface="Arial" panose="020B0604020202020204" pitchFamily="34" charset="0"/>
              <a:buAutoNum type="arabicPeriod"/>
            </a:pPr>
            <a:r>
              <a:rPr lang="en-US" altLang="zh-TW" sz="2100">
                <a:ea typeface="新細明體" panose="02020500000000000000" pitchFamily="18" charset="-120"/>
              </a:rPr>
              <a:t>OpenMP compilers don’t check for dependences among iterations in a loop that’s being parallelized with a parallel for directive.</a:t>
            </a:r>
          </a:p>
          <a:p>
            <a:pPr marL="385763" indent="-385763">
              <a:buSzPct val="100000"/>
              <a:buFont typeface="Arial" panose="020B0604020202020204" pitchFamily="34" charset="0"/>
              <a:buAutoNum type="arabicPeriod"/>
            </a:pPr>
            <a:r>
              <a:rPr lang="en-US" altLang="zh-TW" sz="2100">
                <a:ea typeface="新細明體" panose="02020500000000000000" pitchFamily="18" charset="-120"/>
              </a:rPr>
              <a:t>A loop in which the results of one or more iterations depend on other iterations cannot, in general, be correctly parallelized by OpenMP.</a:t>
            </a:r>
          </a:p>
        </p:txBody>
      </p:sp>
      <p:pic>
        <p:nvPicPr>
          <p:cNvPr id="61444" name="Picture 2" descr="bewilderment,businesses,businessmen,confused,confusion,emotions,men,metaphors,persons,vanishing,vanishing into thin air,won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36" y="2619376"/>
            <a:ext cx="2321719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4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latin typeface="NimbusRomNo9L-Medi"/>
                <a:ea typeface="新細明體" panose="02020500000000000000" pitchFamily="18" charset="-120"/>
              </a:rPr>
              <a:t>Estimating </a:t>
            </a:r>
            <a:r>
              <a:rPr lang="el-GR" altLang="zh-TW" smtClean="0">
                <a:cs typeface="Arial" panose="020B0604020202020204" pitchFamily="34" charset="0"/>
              </a:rPr>
              <a:t>π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81" y="1754982"/>
            <a:ext cx="4586288" cy="97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2781300"/>
            <a:ext cx="3843338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118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OpenMP solution #1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80" y="2350294"/>
            <a:ext cx="6292453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Freeform 4"/>
          <p:cNvSpPr>
            <a:spLocks noChangeArrowheads="1"/>
          </p:cNvSpPr>
          <p:nvPr/>
        </p:nvSpPr>
        <p:spPr bwMode="auto">
          <a:xfrm>
            <a:off x="1263253" y="1993107"/>
            <a:ext cx="3165872" cy="461665"/>
          </a:xfrm>
          <a:custGeom>
            <a:avLst/>
            <a:gdLst>
              <a:gd name="T0" fmla="*/ 1611087 w 4221238"/>
              <a:gd name="T1" fmla="*/ 2607735 h 3002039"/>
              <a:gd name="T2" fmla="*/ 493486 w 4221238"/>
              <a:gd name="T3" fmla="*/ 2636763 h 3002039"/>
              <a:gd name="T4" fmla="*/ 551543 w 4221238"/>
              <a:gd name="T5" fmla="*/ 416077 h 3002039"/>
              <a:gd name="T6" fmla="*/ 3802743 w 4221238"/>
              <a:gd name="T7" fmla="*/ 285448 h 3002039"/>
              <a:gd name="T8" fmla="*/ 3062515 w 4221238"/>
              <a:gd name="T9" fmla="*/ 2128763 h 30020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1238"/>
              <a:gd name="T16" fmla="*/ 0 h 3002039"/>
              <a:gd name="T17" fmla="*/ 4221238 w 4221238"/>
              <a:gd name="T18" fmla="*/ 3002039 h 30020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1238" h="3002039">
                <a:moveTo>
                  <a:pt x="1611086" y="2607734"/>
                </a:moveTo>
                <a:cubicBezTo>
                  <a:pt x="1140581" y="2804886"/>
                  <a:pt x="670076" y="3002039"/>
                  <a:pt x="493486" y="2636763"/>
                </a:cubicBezTo>
                <a:cubicBezTo>
                  <a:pt x="316896" y="2271487"/>
                  <a:pt x="0" y="807963"/>
                  <a:pt x="551543" y="416077"/>
                </a:cubicBezTo>
                <a:cubicBezTo>
                  <a:pt x="1103086" y="24191"/>
                  <a:pt x="3384248" y="0"/>
                  <a:pt x="3802743" y="285448"/>
                </a:cubicBezTo>
                <a:cubicBezTo>
                  <a:pt x="4221238" y="570896"/>
                  <a:pt x="3641876" y="1349829"/>
                  <a:pt x="3062514" y="2128763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 sz="2400"/>
          </a:p>
        </p:txBody>
      </p:sp>
      <p:sp>
        <p:nvSpPr>
          <p:cNvPr id="6" name="TextBox 5"/>
          <p:cNvSpPr txBox="1"/>
          <p:nvPr/>
        </p:nvSpPr>
        <p:spPr>
          <a:xfrm>
            <a:off x="4301729" y="1970485"/>
            <a:ext cx="165462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rgbClr val="C00000"/>
                </a:solidFill>
              </a:rPr>
              <a:t>loop dependency</a:t>
            </a:r>
          </a:p>
        </p:txBody>
      </p:sp>
    </p:spTree>
    <p:extLst>
      <p:ext uri="{BB962C8B-B14F-4D97-AF65-F5344CB8AC3E}">
        <p14:creationId xmlns:p14="http://schemas.microsoft.com/office/powerpoint/2010/main" val="2228521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67" y="1808560"/>
            <a:ext cx="636389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OpenMP solution #2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8319" y="3050382"/>
            <a:ext cx="176683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rgbClr val="C00000"/>
                </a:solidFill>
              </a:rPr>
              <a:t>Insures factor has </a:t>
            </a:r>
            <a:br>
              <a:rPr lang="en-US" sz="1500" dirty="0">
                <a:solidFill>
                  <a:srgbClr val="C00000"/>
                </a:solidFill>
              </a:rPr>
            </a:br>
            <a:r>
              <a:rPr lang="en-US" sz="1500" dirty="0">
                <a:solidFill>
                  <a:srgbClr val="C00000"/>
                </a:solidFill>
              </a:rPr>
              <a:t>private scope.</a:t>
            </a:r>
          </a:p>
        </p:txBody>
      </p:sp>
      <p:sp>
        <p:nvSpPr>
          <p:cNvPr id="64517" name="Freeform 7"/>
          <p:cNvSpPr>
            <a:spLocks noChangeArrowheads="1"/>
          </p:cNvSpPr>
          <p:nvPr/>
        </p:nvSpPr>
        <p:spPr bwMode="auto">
          <a:xfrm>
            <a:off x="4969669" y="2544367"/>
            <a:ext cx="1119188" cy="461665"/>
          </a:xfrm>
          <a:custGeom>
            <a:avLst/>
            <a:gdLst>
              <a:gd name="T0" fmla="*/ 50799 w 1492551"/>
              <a:gd name="T1" fmla="*/ 0 h 682172"/>
              <a:gd name="T2" fmla="*/ 210457 w 1492551"/>
              <a:gd name="T3" fmla="*/ 391886 h 682172"/>
              <a:gd name="T4" fmla="*/ 1313542 w 1492551"/>
              <a:gd name="T5" fmla="*/ 246743 h 682172"/>
              <a:gd name="T6" fmla="*/ 1284514 w 1492551"/>
              <a:gd name="T7" fmla="*/ 682172 h 682172"/>
              <a:gd name="T8" fmla="*/ 0 60000 65536"/>
              <a:gd name="T9" fmla="*/ 0 60000 65536"/>
              <a:gd name="T10" fmla="*/ 0 60000 65536"/>
              <a:gd name="T11" fmla="*/ 0 60000 65536"/>
              <a:gd name="T12" fmla="*/ 0 w 1492551"/>
              <a:gd name="T13" fmla="*/ 0 h 682172"/>
              <a:gd name="T14" fmla="*/ 1492551 w 1492551"/>
              <a:gd name="T15" fmla="*/ 682172 h 6821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551" h="682172">
                <a:moveTo>
                  <a:pt x="50799" y="0"/>
                </a:moveTo>
                <a:cubicBezTo>
                  <a:pt x="25399" y="175381"/>
                  <a:pt x="0" y="350762"/>
                  <a:pt x="210457" y="391886"/>
                </a:cubicBezTo>
                <a:cubicBezTo>
                  <a:pt x="420914" y="433010"/>
                  <a:pt x="1134533" y="198362"/>
                  <a:pt x="1313542" y="246743"/>
                </a:cubicBezTo>
                <a:cubicBezTo>
                  <a:pt x="1492551" y="295124"/>
                  <a:pt x="1388532" y="488648"/>
                  <a:pt x="1284514" y="682172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 sz="2400"/>
          </a:p>
        </p:txBody>
      </p:sp>
    </p:spTree>
    <p:extLst>
      <p:ext uri="{BB962C8B-B14F-4D97-AF65-F5344CB8AC3E}">
        <p14:creationId xmlns:p14="http://schemas.microsoft.com/office/powerpoint/2010/main" val="1896062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default clause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Lets the programmer specify the scope of each variable in a block.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With this clause the compiler will require that we specify the scope of each variable we use in the block and that has been declared outside the block.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3" y="2581392"/>
            <a:ext cx="2043113" cy="40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61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default clause</a:t>
            </a: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36" y="1916908"/>
            <a:ext cx="6182915" cy="244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60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6" y="1052514"/>
            <a:ext cx="5770959" cy="4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6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69" y="1558966"/>
            <a:ext cx="8183661" cy="44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53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60" y="352340"/>
            <a:ext cx="7644078" cy="56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11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735" y="4162426"/>
            <a:ext cx="5829300" cy="99298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More About Loops in OpenMP: Sorting</a:t>
            </a:r>
            <a:endParaRPr lang="en-US" dirty="0"/>
          </a:p>
        </p:txBody>
      </p:sp>
      <p:pic>
        <p:nvPicPr>
          <p:cNvPr id="67587" name="Picture 2" descr="coils,connections,curling,electronics,loops,networks,reflections,Veer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9" y="1646636"/>
            <a:ext cx="2321719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39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Bubble Sort</a:t>
            </a: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1" y="1808560"/>
            <a:ext cx="587811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4" descr="backgrounds,bubbles,clear,colorful,fizz,floating,Fotolia,transparent,wallpapers,wa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545" y="2888457"/>
            <a:ext cx="2321719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236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1601392" y="985839"/>
            <a:ext cx="6211490" cy="484585"/>
          </a:xfrm>
        </p:spPr>
        <p:txBody>
          <a:bodyPr>
            <a:normAutofit fontScale="90000"/>
          </a:bodyPr>
          <a:lstStyle/>
          <a:p>
            <a:r>
              <a:rPr lang="en-US" altLang="zh-TW" sz="2700">
                <a:ea typeface="新細明體" panose="02020500000000000000" pitchFamily="18" charset="-120"/>
              </a:rPr>
              <a:t>Serial Odd-Even Transposition Sort</a:t>
            </a: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91" y="1754982"/>
            <a:ext cx="6100763" cy="183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5188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1601392" y="985839"/>
            <a:ext cx="6211490" cy="484585"/>
          </a:xfrm>
        </p:spPr>
        <p:txBody>
          <a:bodyPr>
            <a:normAutofit fontScale="90000"/>
          </a:bodyPr>
          <a:lstStyle/>
          <a:p>
            <a:r>
              <a:rPr lang="en-US" altLang="zh-TW" sz="2700">
                <a:ea typeface="新細明體" panose="02020500000000000000" pitchFamily="18" charset="-120"/>
              </a:rPr>
              <a:t>Serial Odd-Even Transposition Sort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07" y="1970485"/>
            <a:ext cx="3407569" cy="264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544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First OpenMP Odd-Even Sort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91" y="1484711"/>
            <a:ext cx="5261372" cy="405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3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1601392" y="1032272"/>
            <a:ext cx="6211490" cy="438150"/>
          </a:xfrm>
        </p:spPr>
        <p:txBody>
          <a:bodyPr>
            <a:normAutofit fontScale="90000"/>
          </a:bodyPr>
          <a:lstStyle/>
          <a:p>
            <a:r>
              <a:rPr lang="en-US" altLang="zh-TW" sz="2400">
                <a:ea typeface="新細明體" panose="02020500000000000000" pitchFamily="18" charset="-120"/>
              </a:rPr>
              <a:t>Second OpenMP Odd-Even Sort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1" y="1484710"/>
            <a:ext cx="482084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0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3482580"/>
            <a:ext cx="1543050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80399" y="1701404"/>
            <a:ext cx="5952271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500" dirty="0"/>
              <a:t>Odd-even sort with two parallel for directives and two for directives. 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500" dirty="0"/>
              <a:t>(Times are in seconds.)</a:t>
            </a:r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85" y="2672954"/>
            <a:ext cx="5256609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4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2" descr="cables,coils,connections,curling,electronics,loops,networks,reflections,Veer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6" y="1591866"/>
            <a:ext cx="286226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735" y="4162426"/>
            <a:ext cx="5829300" cy="53101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Scheduling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47814" y="1646635"/>
            <a:ext cx="583287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gcc  −g  −Wall  −fopenmp  −o  omp_hello  omp_hello . c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1391" y="2187179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/>
              <a:t>. /  omp_hello 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2169" y="2511029"/>
            <a:ext cx="11592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</a:rPr>
              <a:t>compiling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907" y="2834879"/>
            <a:ext cx="24545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</a:rPr>
              <a:t>running with 4 threads</a:t>
            </a:r>
          </a:p>
        </p:txBody>
      </p:sp>
      <p:sp>
        <p:nvSpPr>
          <p:cNvPr id="25606" name="Freeform 7"/>
          <p:cNvSpPr>
            <a:spLocks noChangeArrowheads="1"/>
          </p:cNvSpPr>
          <p:nvPr/>
        </p:nvSpPr>
        <p:spPr bwMode="auto">
          <a:xfrm rot="1780262">
            <a:off x="2519364" y="2604046"/>
            <a:ext cx="545306" cy="461665"/>
          </a:xfrm>
          <a:custGeom>
            <a:avLst/>
            <a:gdLst>
              <a:gd name="T0" fmla="*/ 727204 w 1001486"/>
              <a:gd name="T1" fmla="*/ 415310 h 592666"/>
              <a:gd name="T2" fmla="*/ 400489 w 1001486"/>
              <a:gd name="T3" fmla="*/ 515557 h 592666"/>
              <a:gd name="T4" fmla="*/ 0 w 1001486"/>
              <a:gd name="T5" fmla="*/ 0 h 592666"/>
              <a:gd name="T6" fmla="*/ 0 60000 65536"/>
              <a:gd name="T7" fmla="*/ 0 60000 65536"/>
              <a:gd name="T8" fmla="*/ 0 60000 65536"/>
              <a:gd name="T9" fmla="*/ 0 w 1001486"/>
              <a:gd name="T10" fmla="*/ 0 h 592666"/>
              <a:gd name="T11" fmla="*/ 1001486 w 1001486"/>
              <a:gd name="T12" fmla="*/ 592666 h 5926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1486" h="592666">
                <a:moveTo>
                  <a:pt x="1001486" y="420914"/>
                </a:moveTo>
                <a:cubicBezTo>
                  <a:pt x="859971" y="506790"/>
                  <a:pt x="718457" y="592666"/>
                  <a:pt x="551543" y="522514"/>
                </a:cubicBezTo>
                <a:cubicBezTo>
                  <a:pt x="384629" y="452362"/>
                  <a:pt x="192314" y="226181"/>
                  <a:pt x="0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 sz="2400"/>
          </a:p>
        </p:txBody>
      </p:sp>
      <p:sp>
        <p:nvSpPr>
          <p:cNvPr id="9" name="Rectangle 8"/>
          <p:cNvSpPr/>
          <p:nvPr/>
        </p:nvSpPr>
        <p:spPr>
          <a:xfrm>
            <a:off x="1385889" y="3644505"/>
            <a:ext cx="2321719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Hello from thread 0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Hello from thread 1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Hello from thread 2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Hello from thread 3 of 4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7335" y="4455319"/>
            <a:ext cx="2146697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Hello from thread 1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Hello from thread 2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Hello from thread 0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Hello from thread 3 of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8320" y="3752851"/>
            <a:ext cx="1984772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Hello from thread 3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Hello from thread 1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Hello from thread 2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/>
              <a:t>Hello from thread 0 of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4301" y="3644504"/>
            <a:ext cx="101983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rgbClr val="0066FF"/>
                </a:solidFill>
              </a:rPr>
              <a:t>possible</a:t>
            </a:r>
            <a:br>
              <a:rPr lang="en-US" sz="1500" dirty="0">
                <a:solidFill>
                  <a:srgbClr val="0066FF"/>
                </a:solidFill>
              </a:rPr>
            </a:br>
            <a:r>
              <a:rPr lang="en-US" sz="1500" dirty="0">
                <a:solidFill>
                  <a:srgbClr val="0066FF"/>
                </a:solidFill>
              </a:rPr>
              <a:t>outcomes</a:t>
            </a:r>
          </a:p>
        </p:txBody>
      </p:sp>
      <p:cxnSp>
        <p:nvCxnSpPr>
          <p:cNvPr id="25611" name="Straight Arrow Connector 13"/>
          <p:cNvCxnSpPr>
            <a:cxnSpLocks noChangeShapeType="1"/>
            <a:stCxn id="12" idx="1"/>
          </p:cNvCxnSpPr>
          <p:nvPr/>
        </p:nvCxnSpPr>
        <p:spPr bwMode="auto">
          <a:xfrm flipH="1">
            <a:off x="3492104" y="3921503"/>
            <a:ext cx="432197" cy="155197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Straight Arrow Connector 14"/>
          <p:cNvCxnSpPr>
            <a:cxnSpLocks noChangeShapeType="1"/>
          </p:cNvCxnSpPr>
          <p:nvPr/>
        </p:nvCxnSpPr>
        <p:spPr bwMode="auto">
          <a:xfrm rot="10800000" flipH="1" flipV="1">
            <a:off x="4895851" y="3861197"/>
            <a:ext cx="432197" cy="166688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16"/>
          <p:cNvCxnSpPr>
            <a:cxnSpLocks noChangeShapeType="1"/>
            <a:stCxn id="12" idx="2"/>
          </p:cNvCxnSpPr>
          <p:nvPr/>
        </p:nvCxnSpPr>
        <p:spPr bwMode="auto">
          <a:xfrm flipH="1">
            <a:off x="4410075" y="4198502"/>
            <a:ext cx="24142" cy="256817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Freeform 18"/>
          <p:cNvSpPr>
            <a:spLocks noChangeArrowheads="1"/>
          </p:cNvSpPr>
          <p:nvPr/>
        </p:nvSpPr>
        <p:spPr bwMode="auto">
          <a:xfrm rot="1780262">
            <a:off x="5455445" y="2227809"/>
            <a:ext cx="545306" cy="461665"/>
          </a:xfrm>
          <a:custGeom>
            <a:avLst/>
            <a:gdLst>
              <a:gd name="T0" fmla="*/ 727204 w 1001486"/>
              <a:gd name="T1" fmla="*/ 415310 h 592666"/>
              <a:gd name="T2" fmla="*/ 400489 w 1001486"/>
              <a:gd name="T3" fmla="*/ 515557 h 592666"/>
              <a:gd name="T4" fmla="*/ 0 w 1001486"/>
              <a:gd name="T5" fmla="*/ 0 h 592666"/>
              <a:gd name="T6" fmla="*/ 0 60000 65536"/>
              <a:gd name="T7" fmla="*/ 0 60000 65536"/>
              <a:gd name="T8" fmla="*/ 0 60000 65536"/>
              <a:gd name="T9" fmla="*/ 0 w 1001486"/>
              <a:gd name="T10" fmla="*/ 0 h 592666"/>
              <a:gd name="T11" fmla="*/ 1001486 w 1001486"/>
              <a:gd name="T12" fmla="*/ 592666 h 5926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1486" h="592666">
                <a:moveTo>
                  <a:pt x="1001486" y="420914"/>
                </a:moveTo>
                <a:cubicBezTo>
                  <a:pt x="859971" y="506790"/>
                  <a:pt x="718457" y="592666"/>
                  <a:pt x="551543" y="522514"/>
                </a:cubicBezTo>
                <a:cubicBezTo>
                  <a:pt x="384629" y="452362"/>
                  <a:pt x="192314" y="226181"/>
                  <a:pt x="0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 sz="2400"/>
          </a:p>
        </p:txBody>
      </p:sp>
    </p:spTree>
    <p:extLst>
      <p:ext uri="{BB962C8B-B14F-4D97-AF65-F5344CB8AC3E}">
        <p14:creationId xmlns:p14="http://schemas.microsoft.com/office/powerpoint/2010/main" val="33455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6" y="1701403"/>
            <a:ext cx="2793206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25242" y="1701404"/>
            <a:ext cx="2066335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rgbClr val="C00000"/>
                </a:solidFill>
              </a:rPr>
              <a:t>We want to parallelize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rgbClr val="C00000"/>
                </a:solidFill>
              </a:rPr>
              <a:t>this loop.</a:t>
            </a:r>
          </a:p>
        </p:txBody>
      </p:sp>
      <p:pic>
        <p:nvPicPr>
          <p:cNvPr id="757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2" y="2834878"/>
            <a:ext cx="3807619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1457" y="4508898"/>
            <a:ext cx="222048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rgbClr val="C00000"/>
                </a:solidFill>
              </a:rPr>
              <a:t>Assignment of work </a:t>
            </a:r>
            <a:br>
              <a:rPr lang="en-US" sz="1500" dirty="0">
                <a:solidFill>
                  <a:srgbClr val="C00000"/>
                </a:solidFill>
              </a:rPr>
            </a:br>
            <a:r>
              <a:rPr lang="en-US" sz="1500" dirty="0">
                <a:solidFill>
                  <a:srgbClr val="C00000"/>
                </a:solidFill>
              </a:rPr>
              <a:t>using cyclic partitioning.</a:t>
            </a:r>
          </a:p>
        </p:txBody>
      </p:sp>
    </p:spTree>
    <p:extLst>
      <p:ext uri="{BB962C8B-B14F-4D97-AF65-F5344CB8AC3E}">
        <p14:creationId xmlns:p14="http://schemas.microsoft.com/office/powerpoint/2010/main" val="631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91" y="1701404"/>
            <a:ext cx="5285184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5683" y="3861197"/>
            <a:ext cx="28777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Our definition of function </a:t>
            </a:r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89985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Results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f(i) calls the sin function </a:t>
            </a:r>
            <a:r>
              <a:rPr lang="en-US" altLang="zh-TW" i="1" smtClean="0">
                <a:ea typeface="新細明體" panose="02020500000000000000" pitchFamily="18" charset="-120"/>
              </a:rPr>
              <a:t>i </a:t>
            </a:r>
            <a:r>
              <a:rPr lang="en-US" altLang="zh-TW" smtClean="0">
                <a:ea typeface="新細明體" panose="02020500000000000000" pitchFamily="18" charset="-120"/>
              </a:rPr>
              <a:t>times.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Assume the time to execute f(2i) requires approximately twice as much time as the time to execute f(i).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n = 10,000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one thread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run-time = 3.67 seconds.</a:t>
            </a:r>
          </a:p>
        </p:txBody>
      </p:sp>
    </p:spTree>
    <p:extLst>
      <p:ext uri="{BB962C8B-B14F-4D97-AF65-F5344CB8AC3E}">
        <p14:creationId xmlns:p14="http://schemas.microsoft.com/office/powerpoint/2010/main" val="26549515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Results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1601392" y="1593056"/>
            <a:ext cx="6203156" cy="3833813"/>
          </a:xfrm>
        </p:spPr>
        <p:txBody>
          <a:bodyPr>
            <a:normAutofit lnSpcReduction="1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n = 10,000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two threads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default assignment 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run-time = 2.76 seconds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speedup = 1.33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 = 10,000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two threads</a:t>
            </a:r>
          </a:p>
          <a:p>
            <a:pPr lvl="1"/>
            <a:r>
              <a:rPr lang="en-US" altLang="zh-TW" smtClean="0">
                <a:solidFill>
                  <a:srgbClr val="C00000"/>
                </a:solidFill>
                <a:ea typeface="新細明體" panose="02020500000000000000" pitchFamily="18" charset="-120"/>
              </a:rPr>
              <a:t>cyclic assignment </a:t>
            </a:r>
          </a:p>
          <a:p>
            <a:pPr lvl="1"/>
            <a:r>
              <a:rPr lang="en-US" altLang="zh-TW" smtClean="0">
                <a:solidFill>
                  <a:srgbClr val="C00000"/>
                </a:solidFill>
                <a:ea typeface="新細明體" panose="02020500000000000000" pitchFamily="18" charset="-120"/>
              </a:rPr>
              <a:t>run-time = 1.84 seconds</a:t>
            </a:r>
          </a:p>
          <a:p>
            <a:pPr lvl="1"/>
            <a:r>
              <a:rPr lang="en-US" altLang="zh-TW" smtClean="0">
                <a:solidFill>
                  <a:srgbClr val="C00000"/>
                </a:solidFill>
                <a:ea typeface="新細明體" panose="02020500000000000000" pitchFamily="18" charset="-120"/>
              </a:rPr>
              <a:t>speedup = 1.99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</p:txBody>
      </p:sp>
      <p:pic>
        <p:nvPicPr>
          <p:cNvPr id="78852" name="Picture 4" descr="awards,cartoons,persons,prizes,Screen Beans®,special occasions,trophies,winners,winn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824" y="3644505"/>
            <a:ext cx="1620440" cy="162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892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Schedule Clause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Default schedule: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Cyclic schedule:</a:t>
            </a:r>
          </a:p>
        </p:txBody>
      </p:sp>
      <p:pic>
        <p:nvPicPr>
          <p:cNvPr id="798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36" y="2179351"/>
            <a:ext cx="6249590" cy="11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67" y="4292265"/>
            <a:ext cx="623530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552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schedule ( type , chunksize )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Type can be:</a:t>
            </a:r>
          </a:p>
          <a:p>
            <a:pPr lvl="1"/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static</a:t>
            </a:r>
            <a:r>
              <a:rPr lang="en-US" altLang="zh-TW" smtClean="0">
                <a:ea typeface="新細明體" panose="02020500000000000000" pitchFamily="18" charset="-120"/>
              </a:rPr>
              <a:t>: the iterations can be assigned to the threads before the loop is executed.</a:t>
            </a:r>
          </a:p>
          <a:p>
            <a:pPr lvl="1"/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dynamic</a:t>
            </a:r>
            <a:r>
              <a:rPr lang="en-US" altLang="zh-TW" smtClean="0">
                <a:ea typeface="新細明體" panose="02020500000000000000" pitchFamily="18" charset="-120"/>
              </a:rPr>
              <a:t> or </a:t>
            </a:r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guided</a:t>
            </a:r>
            <a:r>
              <a:rPr lang="en-US" altLang="zh-TW" smtClean="0">
                <a:ea typeface="新細明體" panose="02020500000000000000" pitchFamily="18" charset="-120"/>
              </a:rPr>
              <a:t>: the iterations are assigned to the threads while the loop is executing.</a:t>
            </a:r>
          </a:p>
          <a:p>
            <a:pPr lvl="1"/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auto</a:t>
            </a:r>
            <a:r>
              <a:rPr lang="en-US" altLang="zh-TW" smtClean="0">
                <a:ea typeface="新細明體" panose="02020500000000000000" pitchFamily="18" charset="-120"/>
              </a:rPr>
              <a:t>: the compiler and/or the run-time system determine the schedule.</a:t>
            </a:r>
          </a:p>
          <a:p>
            <a:pPr lvl="1"/>
            <a:r>
              <a:rPr lang="en-US" altLang="zh-TW" smtClean="0">
                <a:solidFill>
                  <a:srgbClr val="808080"/>
                </a:solidFill>
                <a:ea typeface="新細明體" panose="02020500000000000000" pitchFamily="18" charset="-120"/>
              </a:rPr>
              <a:t>runtime</a:t>
            </a:r>
            <a:r>
              <a:rPr lang="en-US" altLang="zh-TW" smtClean="0">
                <a:ea typeface="新細明體" panose="02020500000000000000" pitchFamily="18" charset="-120"/>
              </a:rPr>
              <a:t>: the schedule is determined at run-time.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The chunksize is a positive integer.</a:t>
            </a:r>
          </a:p>
        </p:txBody>
      </p:sp>
    </p:spTree>
    <p:extLst>
      <p:ext uri="{BB962C8B-B14F-4D97-AF65-F5344CB8AC3E}">
        <p14:creationId xmlns:p14="http://schemas.microsoft.com/office/powerpoint/2010/main" val="18850799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Static Schedule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9737" y="1593057"/>
            <a:ext cx="577810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twelve iterations, 0, 1, . . . , 11, and three threads</a:t>
            </a: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7" y="2187180"/>
            <a:ext cx="2436019" cy="33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2818211"/>
            <a:ext cx="2457450" cy="122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4837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Static Schedule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9737" y="1593057"/>
            <a:ext cx="577810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twelve iterations, 0, 1, . . . , 11, and three threads</a:t>
            </a:r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6" y="2187180"/>
            <a:ext cx="2443163" cy="3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2800350"/>
            <a:ext cx="24860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7768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Static Schedule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9737" y="1593057"/>
            <a:ext cx="577810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twelve iterations, 0, 1, . . . , 11, and three threads</a:t>
            </a:r>
          </a:p>
        </p:txBody>
      </p:sp>
      <p:pic>
        <p:nvPicPr>
          <p:cNvPr id="839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7" y="2187180"/>
            <a:ext cx="2421731" cy="2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86" y="2850356"/>
            <a:ext cx="2536031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8378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1547813" y="857251"/>
            <a:ext cx="6211491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Dynamic Schedule Type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1656161" y="1646636"/>
            <a:ext cx="6203156" cy="3888581"/>
          </a:xfrm>
        </p:spPr>
        <p:txBody>
          <a:bodyPr/>
          <a:lstStyle/>
          <a:p>
            <a:r>
              <a:rPr lang="en-US" altLang="zh-TW" sz="2250">
                <a:ea typeface="新細明體" panose="02020500000000000000" pitchFamily="18" charset="-120"/>
              </a:rPr>
              <a:t>The iterations are also broken up into chunks of </a:t>
            </a:r>
            <a:r>
              <a:rPr lang="en-US" altLang="zh-TW" sz="2250">
                <a:solidFill>
                  <a:srgbClr val="C00000"/>
                </a:solidFill>
                <a:ea typeface="新細明體" panose="02020500000000000000" pitchFamily="18" charset="-120"/>
              </a:rPr>
              <a:t>chunksize</a:t>
            </a:r>
            <a:r>
              <a:rPr lang="en-US" altLang="zh-TW" sz="2250">
                <a:ea typeface="新細明體" panose="02020500000000000000" pitchFamily="18" charset="-120"/>
              </a:rPr>
              <a:t> consecutive iterations. </a:t>
            </a:r>
          </a:p>
          <a:p>
            <a:r>
              <a:rPr lang="en-US" altLang="zh-TW" sz="2250">
                <a:ea typeface="新細明體" panose="02020500000000000000" pitchFamily="18" charset="-120"/>
              </a:rPr>
              <a:t>Each thread executes a chunk, and when a thread finishes a chunk, it requests another one from the run-time system. </a:t>
            </a:r>
          </a:p>
          <a:p>
            <a:r>
              <a:rPr lang="en-US" altLang="zh-TW" sz="2250">
                <a:ea typeface="新細明體" panose="02020500000000000000" pitchFamily="18" charset="-120"/>
              </a:rPr>
              <a:t>This continues until all the iterations are completed. </a:t>
            </a:r>
          </a:p>
          <a:p>
            <a:r>
              <a:rPr lang="en-US" altLang="zh-TW" sz="2250">
                <a:ea typeface="新細明體" panose="02020500000000000000" pitchFamily="18" charset="-120"/>
              </a:rPr>
              <a:t>The </a:t>
            </a:r>
            <a:r>
              <a:rPr lang="en-US" altLang="zh-TW" sz="2250">
                <a:solidFill>
                  <a:srgbClr val="C00000"/>
                </a:solidFill>
                <a:ea typeface="新細明體" panose="02020500000000000000" pitchFamily="18" charset="-120"/>
              </a:rPr>
              <a:t>chunksize</a:t>
            </a:r>
            <a:r>
              <a:rPr lang="en-US" altLang="zh-TW" sz="2250">
                <a:ea typeface="新細明體" panose="02020500000000000000" pitchFamily="18" charset="-120"/>
              </a:rPr>
              <a:t> can be omitted. When it is omitted, a </a:t>
            </a:r>
            <a:r>
              <a:rPr lang="en-US" altLang="zh-TW" sz="2250">
                <a:solidFill>
                  <a:srgbClr val="C00000"/>
                </a:solidFill>
                <a:ea typeface="新細明體" panose="02020500000000000000" pitchFamily="18" charset="-120"/>
              </a:rPr>
              <a:t>chunksize</a:t>
            </a:r>
            <a:r>
              <a:rPr lang="en-US" altLang="zh-TW" sz="2250">
                <a:ea typeface="新細明體" panose="02020500000000000000" pitchFamily="18" charset="-120"/>
              </a:rPr>
              <a:t> of 1 is used.</a:t>
            </a:r>
          </a:p>
        </p:txBody>
      </p:sp>
    </p:spTree>
    <p:extLst>
      <p:ext uri="{BB962C8B-B14F-4D97-AF65-F5344CB8AC3E}">
        <p14:creationId xmlns:p14="http://schemas.microsoft.com/office/powerpoint/2010/main" val="24795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OpenMp pragmas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>
          <a:xfrm>
            <a:off x="1656160" y="1701404"/>
            <a:ext cx="5618141" cy="2252924"/>
          </a:xfr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ea typeface="新細明體" panose="02020500000000000000" pitchFamily="18" charset="-120"/>
              </a:rPr>
              <a:t># pragma omp parallel</a:t>
            </a: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Most basic parallel directive.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The number of threads that run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the following structured block of code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is determined by the run-time system.</a:t>
            </a:r>
          </a:p>
        </p:txBody>
      </p:sp>
    </p:spTree>
    <p:extLst>
      <p:ext uri="{BB962C8B-B14F-4D97-AF65-F5344CB8AC3E}">
        <p14:creationId xmlns:p14="http://schemas.microsoft.com/office/powerpoint/2010/main" val="9221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Guided Schedule Type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100">
                <a:ea typeface="新細明體" panose="02020500000000000000" pitchFamily="18" charset="-120"/>
              </a:rPr>
              <a:t>Each thread also executes a chunk, and when a thread finishes a chunk, it requests another one. </a:t>
            </a:r>
          </a:p>
          <a:p>
            <a:r>
              <a:rPr lang="en-US" altLang="zh-TW" sz="2100">
                <a:ea typeface="新細明體" panose="02020500000000000000" pitchFamily="18" charset="-120"/>
              </a:rPr>
              <a:t>However, in a guided schedule, as chunks are completed the size of the new chunks decreases.</a:t>
            </a:r>
          </a:p>
          <a:p>
            <a:r>
              <a:rPr lang="en-US" altLang="zh-TW" sz="2100">
                <a:ea typeface="新細明體" panose="02020500000000000000" pitchFamily="18" charset="-120"/>
              </a:rPr>
              <a:t>If no </a:t>
            </a:r>
            <a:r>
              <a:rPr lang="en-US" altLang="zh-TW" sz="2100">
                <a:solidFill>
                  <a:srgbClr val="C00000"/>
                </a:solidFill>
                <a:ea typeface="新細明體" panose="02020500000000000000" pitchFamily="18" charset="-120"/>
              </a:rPr>
              <a:t>chunksize</a:t>
            </a:r>
            <a:r>
              <a:rPr lang="en-US" altLang="zh-TW" sz="2100">
                <a:ea typeface="新細明體" panose="02020500000000000000" pitchFamily="18" charset="-120"/>
              </a:rPr>
              <a:t> is specified, the size of the chunks decreases down to 1. </a:t>
            </a:r>
          </a:p>
          <a:p>
            <a:r>
              <a:rPr lang="en-US" altLang="zh-TW" sz="2100">
                <a:ea typeface="新細明體" panose="02020500000000000000" pitchFamily="18" charset="-120"/>
              </a:rPr>
              <a:t>If </a:t>
            </a:r>
            <a:r>
              <a:rPr lang="en-US" altLang="zh-TW" sz="2100">
                <a:solidFill>
                  <a:srgbClr val="C00000"/>
                </a:solidFill>
                <a:ea typeface="新細明體" panose="02020500000000000000" pitchFamily="18" charset="-120"/>
              </a:rPr>
              <a:t>chunksize</a:t>
            </a:r>
            <a:r>
              <a:rPr lang="en-US" altLang="zh-TW" sz="2100">
                <a:ea typeface="新細明體" panose="02020500000000000000" pitchFamily="18" charset="-120"/>
              </a:rPr>
              <a:t> is specified, it decreases down to </a:t>
            </a:r>
            <a:r>
              <a:rPr lang="en-US" altLang="zh-TW" sz="2100">
                <a:solidFill>
                  <a:srgbClr val="C00000"/>
                </a:solidFill>
                <a:ea typeface="新細明體" panose="02020500000000000000" pitchFamily="18" charset="-120"/>
              </a:rPr>
              <a:t>chunksize</a:t>
            </a:r>
            <a:r>
              <a:rPr lang="en-US" altLang="zh-TW" sz="2100">
                <a:ea typeface="新細明體" panose="02020500000000000000" pitchFamily="18" charset="-120"/>
              </a:rPr>
              <a:t>, with the exception that the very last chunk can be smaller than </a:t>
            </a:r>
            <a:r>
              <a:rPr lang="en-US" altLang="zh-TW" sz="2100">
                <a:solidFill>
                  <a:srgbClr val="C00000"/>
                </a:solidFill>
                <a:ea typeface="新細明體" panose="02020500000000000000" pitchFamily="18" charset="-120"/>
              </a:rPr>
              <a:t>chunksize</a:t>
            </a:r>
            <a:r>
              <a:rPr lang="en-US" altLang="zh-TW" sz="210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7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47812" y="4779170"/>
            <a:ext cx="5778104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Assignment of trapezoidal rule iterations 1–9999 using a guided schedule with two threads.</a:t>
            </a: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16" y="1514475"/>
            <a:ext cx="4366022" cy="321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7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Runtime Schedule Type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system uses the environment variable </a:t>
            </a:r>
            <a:r>
              <a:rPr lang="en-US" altLang="zh-TW" smtClean="0">
                <a:solidFill>
                  <a:srgbClr val="0066FF"/>
                </a:solidFill>
                <a:ea typeface="新細明體" panose="02020500000000000000" pitchFamily="18" charset="-120"/>
              </a:rPr>
              <a:t>OMP_SCHEDULE </a:t>
            </a:r>
            <a:r>
              <a:rPr lang="en-US" altLang="zh-TW" smtClean="0">
                <a:ea typeface="新細明體" panose="02020500000000000000" pitchFamily="18" charset="-120"/>
              </a:rPr>
              <a:t>to determine at run-time how to schedule the loop. 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The </a:t>
            </a:r>
            <a:r>
              <a:rPr lang="en-US" altLang="zh-TW" smtClean="0">
                <a:solidFill>
                  <a:srgbClr val="0066FF"/>
                </a:solidFill>
                <a:ea typeface="新細明體" panose="02020500000000000000" pitchFamily="18" charset="-120"/>
              </a:rPr>
              <a:t>OMP_SCHEDULE</a:t>
            </a:r>
            <a:r>
              <a:rPr lang="en-US" altLang="zh-TW" smtClean="0">
                <a:ea typeface="新細明體" panose="02020500000000000000" pitchFamily="18" charset="-120"/>
              </a:rPr>
              <a:t> environment variable can take on any of the values that can be used for a static, dynamic, or guided schedule.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82" y="4448896"/>
            <a:ext cx="32960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87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735" y="4162426"/>
            <a:ext cx="5829300" cy="99298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Producers and Consumers</a:t>
            </a:r>
            <a:endParaRPr lang="en-US" dirty="0"/>
          </a:p>
        </p:txBody>
      </p:sp>
      <p:pic>
        <p:nvPicPr>
          <p:cNvPr id="89091" name="Picture 2" descr="business,people,retail shops,shoppers,shopping,carts,supermarkets,commercial,supermark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86" y="1808561"/>
            <a:ext cx="2321719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6134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Queues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100">
                <a:ea typeface="新細明體" panose="02020500000000000000" pitchFamily="18" charset="-120"/>
              </a:rPr>
              <a:t>Can be viewed as an abstraction of a line of customers waiting to pay for their groceries in a supermarket.</a:t>
            </a:r>
          </a:p>
          <a:p>
            <a:r>
              <a:rPr lang="en-US" altLang="zh-TW" sz="2100">
                <a:ea typeface="新細明體" panose="02020500000000000000" pitchFamily="18" charset="-120"/>
              </a:rPr>
              <a:t>A natural data structure to use in many multithreaded applications. </a:t>
            </a:r>
          </a:p>
          <a:p>
            <a:r>
              <a:rPr lang="en-US" altLang="zh-TW" sz="2100">
                <a:ea typeface="新細明體" panose="02020500000000000000" pitchFamily="18" charset="-120"/>
              </a:rPr>
              <a:t>For example, suppose we have several “producer” threads and several “consumer” threads.</a:t>
            </a:r>
          </a:p>
          <a:p>
            <a:pPr lvl="1"/>
            <a:r>
              <a:rPr lang="en-US" altLang="zh-TW" sz="1800">
                <a:ea typeface="新細明體" panose="02020500000000000000" pitchFamily="18" charset="-120"/>
              </a:rPr>
              <a:t>Producer threads might “produce” requests for data.</a:t>
            </a:r>
          </a:p>
          <a:p>
            <a:pPr lvl="1"/>
            <a:r>
              <a:rPr lang="en-US" altLang="zh-TW" sz="1800">
                <a:ea typeface="新細明體" panose="02020500000000000000" pitchFamily="18" charset="-120"/>
              </a:rPr>
              <a:t>Consumer threads might “consume” the request by finding or generating the requested data.</a:t>
            </a:r>
          </a:p>
          <a:p>
            <a:pPr lvl="1"/>
            <a:endParaRPr lang="en-US" altLang="zh-TW" sz="1800">
              <a:ea typeface="新細明體" panose="02020500000000000000" pitchFamily="18" charset="-120"/>
            </a:endParaRPr>
          </a:p>
          <a:p>
            <a:endParaRPr lang="en-US" altLang="zh-TW" sz="2100">
              <a:ea typeface="新細明體" panose="02020500000000000000" pitchFamily="18" charset="-120"/>
            </a:endParaRPr>
          </a:p>
          <a:p>
            <a:endParaRPr lang="en-US" altLang="zh-TW" sz="21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04376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Message-Passing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Each thread could have a shared message queue, and when one thread wants to “send a message” to another thread, it could enqueue the message in the destination thread’s queue. 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A thread could receive a message by dequeuing the message at the head of its message queue.</a:t>
            </a:r>
          </a:p>
        </p:txBody>
      </p:sp>
    </p:spTree>
    <p:extLst>
      <p:ext uri="{BB962C8B-B14F-4D97-AF65-F5344CB8AC3E}">
        <p14:creationId xmlns:p14="http://schemas.microsoft.com/office/powerpoint/2010/main" val="16112667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Message-Passing</a:t>
            </a:r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35" y="1916906"/>
            <a:ext cx="617100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2055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Sending Messages</a:t>
            </a:r>
          </a:p>
        </p:txBody>
      </p:sp>
      <p:pic>
        <p:nvPicPr>
          <p:cNvPr id="931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1" y="2078833"/>
            <a:ext cx="5863828" cy="136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791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Receiving Messages</a:t>
            </a:r>
          </a:p>
        </p:txBody>
      </p:sp>
      <p:pic>
        <p:nvPicPr>
          <p:cNvPr id="942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2025255"/>
            <a:ext cx="5120879" cy="2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5746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Termination Detection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1" y="2078832"/>
            <a:ext cx="5342334" cy="132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62375" y="3590926"/>
            <a:ext cx="3429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rgbClr val="C00000"/>
                </a:solidFill>
              </a:rPr>
              <a:t>each thread increments this after completing its for loop</a:t>
            </a:r>
          </a:p>
        </p:txBody>
      </p:sp>
      <p:sp>
        <p:nvSpPr>
          <p:cNvPr id="95237" name="Freeform 6"/>
          <p:cNvSpPr>
            <a:spLocks noChangeArrowheads="1"/>
          </p:cNvSpPr>
          <p:nvPr/>
        </p:nvSpPr>
        <p:spPr bwMode="auto">
          <a:xfrm>
            <a:off x="4211242" y="2588420"/>
            <a:ext cx="887015" cy="461665"/>
          </a:xfrm>
          <a:custGeom>
            <a:avLst/>
            <a:gdLst>
              <a:gd name="T0" fmla="*/ 553962 w 1182915"/>
              <a:gd name="T1" fmla="*/ 0 h 1277258"/>
              <a:gd name="T2" fmla="*/ 89505 w 1182915"/>
              <a:gd name="T3" fmla="*/ 609600 h 1277258"/>
              <a:gd name="T4" fmla="*/ 1090991 w 1182915"/>
              <a:gd name="T5" fmla="*/ 522515 h 1277258"/>
              <a:gd name="T6" fmla="*/ 641048 w 1182915"/>
              <a:gd name="T7" fmla="*/ 1277258 h 1277258"/>
              <a:gd name="T8" fmla="*/ 0 60000 65536"/>
              <a:gd name="T9" fmla="*/ 0 60000 65536"/>
              <a:gd name="T10" fmla="*/ 0 60000 65536"/>
              <a:gd name="T11" fmla="*/ 0 60000 65536"/>
              <a:gd name="T12" fmla="*/ 0 w 1182915"/>
              <a:gd name="T13" fmla="*/ 0 h 1277258"/>
              <a:gd name="T14" fmla="*/ 1182915 w 1182915"/>
              <a:gd name="T15" fmla="*/ 1277258 h 1277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2915" h="1277258">
                <a:moveTo>
                  <a:pt x="553962" y="0"/>
                </a:moveTo>
                <a:cubicBezTo>
                  <a:pt x="276981" y="261257"/>
                  <a:pt x="0" y="522514"/>
                  <a:pt x="89505" y="609600"/>
                </a:cubicBezTo>
                <a:cubicBezTo>
                  <a:pt x="179010" y="696686"/>
                  <a:pt x="999067" y="411239"/>
                  <a:pt x="1090991" y="522515"/>
                </a:cubicBezTo>
                <a:cubicBezTo>
                  <a:pt x="1182915" y="633791"/>
                  <a:pt x="911981" y="955524"/>
                  <a:pt x="641048" y="1277258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 sz="2400"/>
          </a:p>
        </p:txBody>
      </p:sp>
    </p:spTree>
    <p:extLst>
      <p:ext uri="{BB962C8B-B14F-4D97-AF65-F5344CB8AC3E}">
        <p14:creationId xmlns:p14="http://schemas.microsoft.com/office/powerpoint/2010/main" val="517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01392" y="857251"/>
            <a:ext cx="6211490" cy="992981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A process forking and joining two threads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70" y="2578894"/>
            <a:ext cx="529947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4047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Startup (1)</a:t>
            </a:r>
          </a:p>
        </p:txBody>
      </p:sp>
      <p:sp>
        <p:nvSpPr>
          <p:cNvPr id="962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When the program begins execution, a single thread, the master thread, will get command line arguments and allocate an array of message queues: one for each thread. 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This array needs to be shared among the threads, since any thread can send to any other thread, and hence any thread can enqueue a message in any of the queues.</a:t>
            </a:r>
          </a:p>
        </p:txBody>
      </p:sp>
    </p:spTree>
    <p:extLst>
      <p:ext uri="{BB962C8B-B14F-4D97-AF65-F5344CB8AC3E}">
        <p14:creationId xmlns:p14="http://schemas.microsoft.com/office/powerpoint/2010/main" val="14709960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Startup (2)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One or more threads may finish allocating their queues before some other threads.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We need an explicit barrier so that when a thread encounters the barrier, it blocks until all the threads in the team have reached the barrier.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After all the threads have reached the barrier all the threads in the team can proceed.</a:t>
            </a:r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57" y="4887517"/>
            <a:ext cx="3036094" cy="50720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0768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Atomic Directive (1)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Unlike the critical directive, it can only protect critical sections that consist of a single C assignment statement. 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Further, the statement must have one of the following forms:</a:t>
            </a:r>
          </a:p>
        </p:txBody>
      </p:sp>
      <p:pic>
        <p:nvPicPr>
          <p:cNvPr id="983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9" y="2834879"/>
            <a:ext cx="296465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57" y="4076701"/>
            <a:ext cx="2807494" cy="140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2524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Atomic Directive (2)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50">
                <a:ea typeface="新細明體" panose="02020500000000000000" pitchFamily="18" charset="-120"/>
              </a:rPr>
              <a:t>Here &lt;op&gt; can be one of the binary operators</a:t>
            </a:r>
            <a:br>
              <a:rPr lang="en-US" altLang="zh-TW" sz="2250">
                <a:ea typeface="新細明體" panose="02020500000000000000" pitchFamily="18" charset="-120"/>
              </a:rPr>
            </a:br>
            <a:r>
              <a:rPr lang="en-US" altLang="zh-TW" sz="2250">
                <a:ea typeface="新細明體" panose="02020500000000000000" pitchFamily="18" charset="-120"/>
              </a:rPr>
              <a:t/>
            </a:r>
            <a:br>
              <a:rPr lang="en-US" altLang="zh-TW" sz="2250">
                <a:ea typeface="新細明體" panose="02020500000000000000" pitchFamily="18" charset="-120"/>
              </a:rPr>
            </a:br>
            <a:endParaRPr lang="en-US" altLang="zh-TW" sz="2250">
              <a:ea typeface="新細明體" panose="02020500000000000000" pitchFamily="18" charset="-120"/>
            </a:endParaRPr>
          </a:p>
          <a:p>
            <a:r>
              <a:rPr lang="en-US" altLang="zh-TW" sz="2250">
                <a:ea typeface="新細明體" panose="02020500000000000000" pitchFamily="18" charset="-120"/>
              </a:rPr>
              <a:t>Many processors provide a special load-modify-store instruction.</a:t>
            </a:r>
          </a:p>
          <a:p>
            <a:r>
              <a:rPr lang="en-US" altLang="zh-TW" sz="2250">
                <a:ea typeface="新細明體" panose="02020500000000000000" pitchFamily="18" charset="-120"/>
              </a:rPr>
              <a:t>A critical section that only does a load-modify-store can be protected much more efficiently by using this special instruction rather than the constructs that are used to protect more general critical sections.</a:t>
            </a:r>
          </a:p>
        </p:txBody>
      </p:sp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36" y="2294336"/>
            <a:ext cx="4450556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1577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Critical Sections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1656161" y="1646635"/>
            <a:ext cx="6203156" cy="3833813"/>
          </a:xfrm>
        </p:spPr>
        <p:txBody>
          <a:bodyPr>
            <a:normAutofit lnSpcReduction="1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OpenMP provides the option of adding a name to a critical directive: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When we do this, two blocks protected with critical directives with different names can be executed simultaneously.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However, the names are set during compilation, and we want a different critical section for each thread’s queue.</a:t>
            </a:r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60" y="2564608"/>
            <a:ext cx="4100513" cy="45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9430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Locks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 lock consists of a data structure and functions that allow the programmer to explicitly enforce mutual exclusion in a critical section.</a:t>
            </a:r>
          </a:p>
        </p:txBody>
      </p:sp>
      <p:pic>
        <p:nvPicPr>
          <p:cNvPr id="101380" name="Picture 2" descr="combination locks,households,locks,padlocks,secur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158730"/>
            <a:ext cx="2321719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2279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Locks</a:t>
            </a:r>
          </a:p>
        </p:txBody>
      </p:sp>
      <p:pic>
        <p:nvPicPr>
          <p:cNvPr id="1024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36" y="1863330"/>
            <a:ext cx="6165056" cy="285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3944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1601392" y="857251"/>
            <a:ext cx="6211490" cy="992981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Locks in the Message-Passing Program</a:t>
            </a:r>
          </a:p>
        </p:txBody>
      </p:sp>
      <p:pic>
        <p:nvPicPr>
          <p:cNvPr id="1034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4" y="2132410"/>
            <a:ext cx="4664869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561" y="3537347"/>
            <a:ext cx="4279106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429" name="Straight Connector 6"/>
          <p:cNvCxnSpPr>
            <a:cxnSpLocks noChangeShapeType="1"/>
          </p:cNvCxnSpPr>
          <p:nvPr/>
        </p:nvCxnSpPr>
        <p:spPr bwMode="auto">
          <a:xfrm rot="10800000" flipV="1">
            <a:off x="1547812" y="2078831"/>
            <a:ext cx="4158854" cy="1134666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403393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>
          <a:xfrm>
            <a:off x="1601392" y="857251"/>
            <a:ext cx="6211490" cy="992981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Locks in the Message-Passing Program</a:t>
            </a:r>
          </a:p>
        </p:txBody>
      </p:sp>
      <p:pic>
        <p:nvPicPr>
          <p:cNvPr id="1044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92" y="2187180"/>
            <a:ext cx="5063728" cy="105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4452" name="Straight Connector 4"/>
          <p:cNvCxnSpPr>
            <a:cxnSpLocks noChangeShapeType="1"/>
          </p:cNvCxnSpPr>
          <p:nvPr/>
        </p:nvCxnSpPr>
        <p:spPr bwMode="auto">
          <a:xfrm rot="10800000" flipV="1">
            <a:off x="1547812" y="2078831"/>
            <a:ext cx="4158854" cy="1134666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330" y="3537347"/>
            <a:ext cx="4679156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4690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Some Caveats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SzPct val="100000"/>
              <a:buFont typeface="Arial" panose="020B0604020202020204" pitchFamily="34" charset="0"/>
              <a:buAutoNum type="arabicPeriod"/>
            </a:pPr>
            <a:r>
              <a:rPr lang="en-US" altLang="zh-TW" smtClean="0">
                <a:ea typeface="新細明體" panose="02020500000000000000" pitchFamily="18" charset="-120"/>
              </a:rPr>
              <a:t>You shouldn’t mix the different types of mutual exclusion for a single critical section.</a:t>
            </a:r>
          </a:p>
          <a:p>
            <a:pPr marL="385763" indent="-385763">
              <a:buSzPct val="100000"/>
              <a:buFont typeface="Arial" panose="020B0604020202020204" pitchFamily="34" charset="0"/>
              <a:buAutoNum type="arabicPeriod"/>
            </a:pPr>
            <a:r>
              <a:rPr lang="en-US" altLang="zh-TW" smtClean="0">
                <a:ea typeface="新細明體" panose="02020500000000000000" pitchFamily="18" charset="-120"/>
              </a:rPr>
              <a:t>There is no guarantee of fairness in mutual exclusion constructs.</a:t>
            </a:r>
          </a:p>
          <a:p>
            <a:pPr marL="385763" indent="-385763">
              <a:buSzPct val="100000"/>
              <a:buFont typeface="Arial" panose="020B0604020202020204" pitchFamily="34" charset="0"/>
              <a:buAutoNum type="arabicPeriod"/>
            </a:pPr>
            <a:r>
              <a:rPr lang="en-US" altLang="zh-TW" smtClean="0">
                <a:ea typeface="新細明體" panose="02020500000000000000" pitchFamily="18" charset="-120"/>
              </a:rPr>
              <a:t>It can be dangerous to “nest” mutual exclusion constructs.</a:t>
            </a:r>
          </a:p>
        </p:txBody>
      </p:sp>
    </p:spTree>
    <p:extLst>
      <p:ext uri="{BB962C8B-B14F-4D97-AF65-F5344CB8AC3E}">
        <p14:creationId xmlns:p14="http://schemas.microsoft.com/office/powerpoint/2010/main" val="357265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OpenMP</a:t>
            </a:r>
            <a:r>
              <a:rPr lang="en-US" altLang="zh-TW" dirty="0"/>
              <a:t> work-sharing constructs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8" y="1870133"/>
            <a:ext cx="8390624" cy="311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250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4"/>
          <p:cNvSpPr>
            <a:spLocks noGrp="1"/>
          </p:cNvSpPr>
          <p:nvPr>
            <p:ph type="title"/>
          </p:nvPr>
        </p:nvSpPr>
        <p:spPr>
          <a:xfrm>
            <a:off x="1601392" y="939405"/>
            <a:ext cx="6211490" cy="531019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Matrix-vector multiplication</a:t>
            </a: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9" y="2078832"/>
            <a:ext cx="6385322" cy="177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86" y="1754982"/>
            <a:ext cx="2850356" cy="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4131469"/>
            <a:ext cx="2986088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1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Matrix-vector multiplication</a:t>
            </a:r>
          </a:p>
        </p:txBody>
      </p:sp>
      <p:pic>
        <p:nvPicPr>
          <p:cNvPr id="1085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1970485"/>
            <a:ext cx="6063854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36" y="3644503"/>
            <a:ext cx="4978003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19701" y="2834880"/>
            <a:ext cx="2473754" cy="715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dirty="0">
                <a:solidFill>
                  <a:srgbClr val="C00000"/>
                </a:solidFill>
              </a:rPr>
              <a:t>Run-times and efficiencies </a:t>
            </a:r>
            <a:br>
              <a:rPr lang="en-US" sz="1350" dirty="0">
                <a:solidFill>
                  <a:srgbClr val="C00000"/>
                </a:solidFill>
              </a:rPr>
            </a:br>
            <a:r>
              <a:rPr lang="en-US" sz="1350" dirty="0">
                <a:solidFill>
                  <a:srgbClr val="C00000"/>
                </a:solidFill>
              </a:rPr>
              <a:t>of matrix-vector multiplication </a:t>
            </a:r>
            <a:br>
              <a:rPr lang="en-US" sz="1350" dirty="0">
                <a:solidFill>
                  <a:srgbClr val="C00000"/>
                </a:solidFill>
              </a:rPr>
            </a:br>
            <a:r>
              <a:rPr lang="en-US" sz="1350" dirty="0">
                <a:solidFill>
                  <a:srgbClr val="C00000"/>
                </a:solidFill>
              </a:rPr>
              <a:t>(times are in seconds)</a:t>
            </a:r>
          </a:p>
        </p:txBody>
      </p:sp>
    </p:spTree>
    <p:extLst>
      <p:ext uri="{BB962C8B-B14F-4D97-AF65-F5344CB8AC3E}">
        <p14:creationId xmlns:p14="http://schemas.microsoft.com/office/powerpoint/2010/main" val="21949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0" y="1052513"/>
            <a:ext cx="5953125" cy="450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4"/>
          <p:cNvSpPr>
            <a:spLocks noChangeArrowheads="1"/>
          </p:cNvSpPr>
          <p:nvPr/>
        </p:nvSpPr>
        <p:spPr bwMode="auto">
          <a:xfrm>
            <a:off x="5274470" y="1052513"/>
            <a:ext cx="2552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TW" sz="2400">
                <a:solidFill>
                  <a:srgbClr val="0066FF"/>
                </a:solidFill>
                <a:ea typeface="新細明體" panose="02020500000000000000" pitchFamily="18" charset="-120"/>
              </a:rPr>
              <a:t>Thread-Safety</a:t>
            </a:r>
          </a:p>
        </p:txBody>
      </p:sp>
    </p:spTree>
    <p:extLst>
      <p:ext uri="{BB962C8B-B14F-4D97-AF65-F5344CB8AC3E}">
        <p14:creationId xmlns:p14="http://schemas.microsoft.com/office/powerpoint/2010/main" val="32977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Concluding Remarks (1)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OpenMP is a standard for programming shared-memory systems.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OpenMP uses both special functions and preprocessor directives called pragmas.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OpenMP programs start multiple threads rather than multiple processes.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Many OpenMP directives can be modified by clauses.</a:t>
            </a:r>
          </a:p>
        </p:txBody>
      </p:sp>
    </p:spTree>
    <p:extLst>
      <p:ext uri="{BB962C8B-B14F-4D97-AF65-F5344CB8AC3E}">
        <p14:creationId xmlns:p14="http://schemas.microsoft.com/office/powerpoint/2010/main" val="11451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Concluding Remarks (2)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 major problem in the development of shared memory programs is the possibility of race conditions.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OpenMP provides several mechanisms for insuring mutual exclusion in critical sections.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Critical directives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Named critical directives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Atomic directives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Simple locks</a:t>
            </a:r>
          </a:p>
        </p:txBody>
      </p:sp>
    </p:spTree>
    <p:extLst>
      <p:ext uri="{BB962C8B-B14F-4D97-AF65-F5344CB8AC3E}">
        <p14:creationId xmlns:p14="http://schemas.microsoft.com/office/powerpoint/2010/main" val="23430242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Concluding Remarks (3)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By default most systems use a block-partitioning of the iterations in a parallelized for loop.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OpenMP offers a variety of scheduling options.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In OpenMP the scope of a variable is the collection of threads to which the variable is accessible.</a:t>
            </a:r>
          </a:p>
        </p:txBody>
      </p:sp>
    </p:spTree>
    <p:extLst>
      <p:ext uri="{BB962C8B-B14F-4D97-AF65-F5344CB8AC3E}">
        <p14:creationId xmlns:p14="http://schemas.microsoft.com/office/powerpoint/2010/main" val="39465290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Concluding Remarks (4)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 reduction is a computation that repeatedly applies the same reduction operator to a sequence of operands in order to get a single result.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54109"/>
      </p:ext>
    </p:extLst>
  </p:cSld>
  <p:clrMapOvr>
    <a:masterClrMapping/>
  </p:clrMapOvr>
</p:sld>
</file>

<file path=ppt/theme/theme1.xml><?xml version="1.0" encoding="utf-8"?>
<a:theme xmlns:a="http://schemas.openxmlformats.org/drawingml/2006/main" name="Chi-Ye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Chi-Yeh</Template>
  <TotalTime>1425</TotalTime>
  <Words>2287</Words>
  <Application>Microsoft Office PowerPoint</Application>
  <PresentationFormat>如螢幕大小 (4:3)</PresentationFormat>
  <Paragraphs>287</Paragraphs>
  <Slides>96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6" baseType="lpstr">
      <vt:lpstr>NimbusRomNo9L-Medi</vt:lpstr>
      <vt:lpstr>微軟正黑體</vt:lpstr>
      <vt:lpstr>新細明體</vt:lpstr>
      <vt:lpstr>Arial</vt:lpstr>
      <vt:lpstr>Arial Black</vt:lpstr>
      <vt:lpstr>Bodoni MT</vt:lpstr>
      <vt:lpstr>Calibri</vt:lpstr>
      <vt:lpstr>Times New Roman</vt:lpstr>
      <vt:lpstr>Wingdings</vt:lpstr>
      <vt:lpstr>Chi-Yeh</vt:lpstr>
      <vt:lpstr>Chapter 5 Shared Memory Programming with OpenMP</vt:lpstr>
      <vt:lpstr>OpenMP</vt:lpstr>
      <vt:lpstr>A shared memory system</vt:lpstr>
      <vt:lpstr>Pragmas</vt:lpstr>
      <vt:lpstr>PowerPoint 簡報</vt:lpstr>
      <vt:lpstr>PowerPoint 簡報</vt:lpstr>
      <vt:lpstr>OpenMp pragmas</vt:lpstr>
      <vt:lpstr>A process forking and joining two threads</vt:lpstr>
      <vt:lpstr>OpenMP work-sharing constructs</vt:lpstr>
      <vt:lpstr>Syntax of the combined constructs in C/C++</vt:lpstr>
      <vt:lpstr>clause</vt:lpstr>
      <vt:lpstr>Clauses supported by the parallel construct</vt:lpstr>
      <vt:lpstr>Of note…</vt:lpstr>
      <vt:lpstr>Some terminology</vt:lpstr>
      <vt:lpstr>In case the compiler doesn’t support OpenMP</vt:lpstr>
      <vt:lpstr>In case the compiler doesn’t support OpenMP</vt:lpstr>
      <vt:lpstr>The Trapezoidal Rule</vt:lpstr>
      <vt:lpstr>The trapezoidal rule</vt:lpstr>
      <vt:lpstr>Serial algorithm</vt:lpstr>
      <vt:lpstr>A First OpenMP Version</vt:lpstr>
      <vt:lpstr>A First OpenMP Version</vt:lpstr>
      <vt:lpstr>Assignment of trapezoids to threads</vt:lpstr>
      <vt:lpstr>PowerPoint 簡報</vt:lpstr>
      <vt:lpstr>Mutual exclusion</vt:lpstr>
      <vt:lpstr>PowerPoint 簡報</vt:lpstr>
      <vt:lpstr>PowerPoint 簡報</vt:lpstr>
      <vt:lpstr>Scope of Variables</vt:lpstr>
      <vt:lpstr>Scope</vt:lpstr>
      <vt:lpstr>Scope in OpenMP</vt:lpstr>
      <vt:lpstr>The Reduction Clause</vt:lpstr>
      <vt:lpstr>PowerPoint 簡報</vt:lpstr>
      <vt:lpstr>PowerPoint 簡報</vt:lpstr>
      <vt:lpstr>PowerPoint 簡報</vt:lpstr>
      <vt:lpstr>Reduction operators</vt:lpstr>
      <vt:lpstr>PowerPoint 簡報</vt:lpstr>
      <vt:lpstr>The “Parallel For” Directive</vt:lpstr>
      <vt:lpstr>Parallel for</vt:lpstr>
      <vt:lpstr>PowerPoint 簡報</vt:lpstr>
      <vt:lpstr>Legal forms for parallelizable for statements</vt:lpstr>
      <vt:lpstr>Caveats</vt:lpstr>
      <vt:lpstr>Caveats</vt:lpstr>
      <vt:lpstr>Data dependencies</vt:lpstr>
      <vt:lpstr>Data dependencies</vt:lpstr>
      <vt:lpstr>What happened?</vt:lpstr>
      <vt:lpstr>Estimating π</vt:lpstr>
      <vt:lpstr>OpenMP solution #1</vt:lpstr>
      <vt:lpstr>OpenMP solution #2</vt:lpstr>
      <vt:lpstr>The default clause</vt:lpstr>
      <vt:lpstr>The default clause</vt:lpstr>
      <vt:lpstr>PowerPoint 簡報</vt:lpstr>
      <vt:lpstr>PowerPoint 簡報</vt:lpstr>
      <vt:lpstr>More About Loops in OpenMP: Sorting</vt:lpstr>
      <vt:lpstr>Bubble Sort</vt:lpstr>
      <vt:lpstr>Serial Odd-Even Transposition Sort</vt:lpstr>
      <vt:lpstr>Serial Odd-Even Transposition Sort</vt:lpstr>
      <vt:lpstr>First OpenMP Odd-Even Sort</vt:lpstr>
      <vt:lpstr>Second OpenMP Odd-Even Sort</vt:lpstr>
      <vt:lpstr>PowerPoint 簡報</vt:lpstr>
      <vt:lpstr>Scheduling Loops</vt:lpstr>
      <vt:lpstr>PowerPoint 簡報</vt:lpstr>
      <vt:lpstr>PowerPoint 簡報</vt:lpstr>
      <vt:lpstr>Results</vt:lpstr>
      <vt:lpstr>Results</vt:lpstr>
      <vt:lpstr>The Schedule Clause</vt:lpstr>
      <vt:lpstr>schedule ( type , chunksize )</vt:lpstr>
      <vt:lpstr>The Static Schedule Type</vt:lpstr>
      <vt:lpstr>The Static Schedule Type</vt:lpstr>
      <vt:lpstr>The Static Schedule Type</vt:lpstr>
      <vt:lpstr>The Dynamic Schedule Type</vt:lpstr>
      <vt:lpstr>The Guided Schedule Type</vt:lpstr>
      <vt:lpstr>PowerPoint 簡報</vt:lpstr>
      <vt:lpstr>The Runtime Schedule Type</vt:lpstr>
      <vt:lpstr>Producers and Consumers</vt:lpstr>
      <vt:lpstr>Queues</vt:lpstr>
      <vt:lpstr>Message-Passing</vt:lpstr>
      <vt:lpstr>Message-Passing</vt:lpstr>
      <vt:lpstr>Sending Messages</vt:lpstr>
      <vt:lpstr>Receiving Messages</vt:lpstr>
      <vt:lpstr>Termination Detection</vt:lpstr>
      <vt:lpstr>Startup (1)</vt:lpstr>
      <vt:lpstr>Startup (2)</vt:lpstr>
      <vt:lpstr>The Atomic Directive (1)</vt:lpstr>
      <vt:lpstr>The Atomic Directive (2)</vt:lpstr>
      <vt:lpstr>Critical Sections</vt:lpstr>
      <vt:lpstr>Locks</vt:lpstr>
      <vt:lpstr>Locks</vt:lpstr>
      <vt:lpstr>Using Locks in the Message-Passing Program</vt:lpstr>
      <vt:lpstr>Using Locks in the Message-Passing Program</vt:lpstr>
      <vt:lpstr>Some Caveats</vt:lpstr>
      <vt:lpstr>Matrix-vector multiplication</vt:lpstr>
      <vt:lpstr>Matrix-vector multiplication</vt:lpstr>
      <vt:lpstr>PowerPoint 簡報</vt:lpstr>
      <vt:lpstr>Concluding Remarks (1)</vt:lpstr>
      <vt:lpstr>Concluding Remarks (2)</vt:lpstr>
      <vt:lpstr>Concluding Remarks (3)</vt:lpstr>
      <vt:lpstr>Concluding Remarks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Shared Memory Programming with OpenMP</dc:title>
  <dc:creator>Alien</dc:creator>
  <cp:lastModifiedBy>Alien</cp:lastModifiedBy>
  <cp:revision>9</cp:revision>
  <dcterms:created xsi:type="dcterms:W3CDTF">2015-11-25T08:07:36Z</dcterms:created>
  <dcterms:modified xsi:type="dcterms:W3CDTF">2015-12-07T03:03:54Z</dcterms:modified>
</cp:coreProperties>
</file>