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344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45" r:id="rId71"/>
    <p:sldId id="326" r:id="rId72"/>
    <p:sldId id="327" r:id="rId73"/>
    <p:sldId id="328" r:id="rId74"/>
    <p:sldId id="329" r:id="rId75"/>
    <p:sldId id="349" r:id="rId76"/>
    <p:sldId id="347" r:id="rId77"/>
    <p:sldId id="330" r:id="rId78"/>
    <p:sldId id="346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50" r:id="rId87"/>
    <p:sldId id="351" r:id="rId88"/>
    <p:sldId id="338" r:id="rId89"/>
    <p:sldId id="339" r:id="rId90"/>
    <p:sldId id="340" r:id="rId91"/>
    <p:sldId id="341" r:id="rId92"/>
    <p:sldId id="342" r:id="rId93"/>
    <p:sldId id="343" r:id="rId9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5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26F21-E8E2-4775-9542-B3FAE151DA5E}" type="datetimeFigureOut">
              <a:rPr lang="zh-TW" altLang="en-US" smtClean="0"/>
              <a:t>2015/12/22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7C17A-E32C-4F2D-A1E4-9897EC9E2C2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04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smtClean="0"/>
              <a:t>Init: </a:t>
            </a:r>
            <a:r>
              <a:rPr lang="zh-TW" altLang="en-US" smtClean="0"/>
              <a:t>各</a:t>
            </a:r>
            <a:r>
              <a:rPr lang="en-US" altLang="zh-TW" smtClean="0"/>
              <a:t>CPU</a:t>
            </a:r>
            <a:r>
              <a:rPr lang="zh-TW" altLang="en-US" smtClean="0"/>
              <a:t>擁有各自</a:t>
            </a:r>
            <a:r>
              <a:rPr lang="en-US" altLang="zh-TW" smtClean="0"/>
              <a:t>Sbuf</a:t>
            </a:r>
          </a:p>
          <a:p>
            <a:r>
              <a:rPr lang="en-US" altLang="zh-TW" smtClean="0"/>
              <a:t>1: </a:t>
            </a:r>
            <a:r>
              <a:rPr lang="zh-TW" altLang="en-US" smtClean="0"/>
              <a:t>執行到</a:t>
            </a:r>
            <a:r>
              <a:rPr lang="en-US" altLang="zh-TW" smtClean="0"/>
              <a:t>MPI_Gatherv</a:t>
            </a:r>
          </a:p>
          <a:p>
            <a:r>
              <a:rPr lang="en-US" altLang="zh-TW" smtClean="0"/>
              <a:t>2: </a:t>
            </a:r>
            <a:r>
              <a:rPr lang="zh-TW" altLang="en-US" smtClean="0"/>
              <a:t>接收之</a:t>
            </a:r>
            <a:r>
              <a:rPr lang="en-US" altLang="zh-TW" smtClean="0"/>
              <a:t>CPU</a:t>
            </a:r>
            <a:r>
              <a:rPr lang="zh-TW" altLang="en-US" smtClean="0"/>
              <a:t>準備</a:t>
            </a:r>
            <a:r>
              <a:rPr lang="en-US" altLang="zh-TW" smtClean="0"/>
              <a:t>Rbuf</a:t>
            </a:r>
            <a:r>
              <a:rPr lang="zh-TW" altLang="en-US" smtClean="0"/>
              <a:t>以便接收資料</a:t>
            </a:r>
            <a:endParaRPr lang="en-US" altLang="zh-TW" smtClean="0"/>
          </a:p>
          <a:p>
            <a:r>
              <a:rPr lang="en-US" altLang="zh-TW" smtClean="0"/>
              <a:t>3: </a:t>
            </a:r>
            <a:r>
              <a:rPr lang="zh-TW" altLang="en-US" smtClean="0"/>
              <a:t>接收之</a:t>
            </a:r>
            <a:r>
              <a:rPr lang="en-US" altLang="zh-TW" smtClean="0"/>
              <a:t>CPU</a:t>
            </a:r>
            <a:r>
              <a:rPr lang="zh-TW" altLang="en-US" smtClean="0"/>
              <a:t>依據</a:t>
            </a:r>
            <a:r>
              <a:rPr lang="en-US" altLang="zh-TW" smtClean="0"/>
              <a:t>rc</a:t>
            </a:r>
            <a:r>
              <a:rPr lang="zh-TW" altLang="en-US" smtClean="0"/>
              <a:t>及</a:t>
            </a:r>
            <a:r>
              <a:rPr lang="en-US" altLang="zh-TW" smtClean="0"/>
              <a:t>disp</a:t>
            </a:r>
            <a:r>
              <a:rPr lang="zh-TW" altLang="en-US" smtClean="0"/>
              <a:t>來接收資料並且擺放到應該擺的位置</a:t>
            </a:r>
            <a:endParaRPr lang="en-US" altLang="zh-TW" smtClean="0"/>
          </a:p>
        </p:txBody>
      </p:sp>
      <p:sp>
        <p:nvSpPr>
          <p:cNvPr id="15770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1pPr>
            <a:lvl2pPr marL="685817" indent="-263776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2pPr>
            <a:lvl3pPr marL="1055103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3pPr>
            <a:lvl4pPr marL="1477145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4pPr>
            <a:lvl5pPr marL="1899186" indent="-211021" defTabSz="892442" eaLnBrk="0" hangingPunct="0">
              <a:defRPr sz="3000">
                <a:solidFill>
                  <a:schemeClr val="tx1"/>
                </a:solidFill>
                <a:latin typeface="Arial Black" pitchFamily="34" charset="0"/>
              </a:defRPr>
            </a:lvl5pPr>
            <a:lvl6pPr marL="2321227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Black" pitchFamily="34" charset="0"/>
              </a:defRPr>
            </a:lvl6pPr>
            <a:lvl7pPr marL="2743269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Black" pitchFamily="34" charset="0"/>
              </a:defRPr>
            </a:lvl7pPr>
            <a:lvl8pPr marL="3165310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Black" pitchFamily="34" charset="0"/>
              </a:defRPr>
            </a:lvl8pPr>
            <a:lvl9pPr marL="3587351" indent="-211021" defTabSz="892442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fld id="{AE864719-4775-41FE-BCB9-6C5E16B292FA}" type="slidenum">
              <a:rPr lang="zh-TW" altLang="en-US" sz="1200">
                <a:latin typeface="Times New Roman" pitchFamily="18" charset="0"/>
              </a:rPr>
              <a:pPr/>
              <a:t>75</a:t>
            </a:fld>
            <a:endParaRPr lang="zh-TW" altLang="en-US" sz="12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498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15616" y="1988842"/>
            <a:ext cx="6948264" cy="1758057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07705" y="4149080"/>
            <a:ext cx="5544616" cy="720080"/>
          </a:xfrm>
        </p:spPr>
        <p:txBody>
          <a:bodyPr>
            <a:normAutofit/>
          </a:bodyPr>
          <a:lstStyle>
            <a:lvl1pPr marL="0" indent="0" algn="ctr">
              <a:buNone/>
              <a:defRPr sz="28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D430-5EA5-4269-84D6-E00E14F376AB}" type="datetimeFigureOut">
              <a:rPr lang="zh-TW" altLang="en-US" smtClean="0"/>
              <a:t>2015/12/21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F3E2-BDCB-4D03-A5B0-D10919E92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5778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D430-5EA5-4269-84D6-E00E14F376AB}" type="datetimeFigureOut">
              <a:rPr lang="zh-TW" altLang="en-US" smtClean="0"/>
              <a:t>2015/12/21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F3E2-BDCB-4D03-A5B0-D10919E92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778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D430-5EA5-4269-84D6-E00E14F376AB}" type="datetimeFigureOut">
              <a:rPr lang="zh-TW" altLang="en-US" smtClean="0"/>
              <a:t>2015/12/21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F3E2-BDCB-4D03-A5B0-D10919E92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692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D430-5EA5-4269-84D6-E00E14F376AB}" type="datetimeFigureOut">
              <a:rPr lang="zh-TW" altLang="en-US" smtClean="0"/>
              <a:t>2015/12/21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F3E2-BDCB-4D03-A5B0-D10919E92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987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D430-5EA5-4269-84D6-E00E14F376AB}" type="datetimeFigureOut">
              <a:rPr lang="zh-TW" altLang="en-US" smtClean="0"/>
              <a:t>2015/12/21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F3E2-BDCB-4D03-A5B0-D10919E92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5138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D430-5EA5-4269-84D6-E00E14F376AB}" type="datetimeFigureOut">
              <a:rPr lang="zh-TW" altLang="en-US" smtClean="0"/>
              <a:t>2015/12/21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F3E2-BDCB-4D03-A5B0-D10919E92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8335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D430-5EA5-4269-84D6-E00E14F376AB}" type="datetimeFigureOut">
              <a:rPr lang="zh-TW" altLang="en-US" smtClean="0"/>
              <a:t>2015/12/21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F3E2-BDCB-4D03-A5B0-D10919E92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406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D430-5EA5-4269-84D6-E00E14F376AB}" type="datetimeFigureOut">
              <a:rPr lang="zh-TW" altLang="en-US" smtClean="0"/>
              <a:t>2015/12/21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F3E2-BDCB-4D03-A5B0-D10919E92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750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D430-5EA5-4269-84D6-E00E14F376AB}" type="datetimeFigureOut">
              <a:rPr lang="zh-TW" altLang="en-US" smtClean="0"/>
              <a:t>2015/12/21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F3E2-BDCB-4D03-A5B0-D10919E92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651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D430-5EA5-4269-84D6-E00E14F376AB}" type="datetimeFigureOut">
              <a:rPr lang="zh-TW" altLang="en-US" smtClean="0"/>
              <a:t>2015/12/21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F3E2-BDCB-4D03-A5B0-D10919E92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30843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D430-5EA5-4269-84D6-E00E14F376AB}" type="datetimeFigureOut">
              <a:rPr lang="zh-TW" altLang="en-US" smtClean="0"/>
              <a:t>2015/12/21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F3E2-BDCB-4D03-A5B0-D10919E92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532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137920"/>
            <a:ext cx="9144000" cy="720080"/>
          </a:xfrm>
          <a:prstGeom prst="rect">
            <a:avLst/>
          </a:prstGeom>
          <a:blipFill>
            <a:blip r:embed="rId1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artisticTexturizer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2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452321" y="6471270"/>
            <a:ext cx="1008112" cy="293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defRPr>
            </a:lvl1pPr>
          </a:lstStyle>
          <a:p>
            <a:fld id="{4475D430-5EA5-4269-84D6-E00E14F376AB}" type="datetimeFigureOut">
              <a:rPr lang="zh-TW" altLang="en-US" smtClean="0"/>
              <a:t>2015/12/21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563551" y="6489342"/>
            <a:ext cx="576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  <a:latin typeface="+mn-lt"/>
              </a:defRPr>
            </a:lvl1pPr>
          </a:lstStyle>
          <a:p>
            <a:fld id="{7B4DF3E2-BDCB-4D03-A5B0-D10919E925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907094" y="6165304"/>
            <a:ext cx="48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/>
              <a:t>National Cheng Kung University</a:t>
            </a:r>
            <a:endParaRPr lang="zh-TW" altLang="en-US" sz="18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/>
                    </a14:imgEffect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37920"/>
            <a:ext cx="720080" cy="72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599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1.emf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emf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image" Target="../media/image8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emf"/><Relationship Id="rId5" Type="http://schemas.openxmlformats.org/officeDocument/2006/relationships/image" Target="../media/image87.emf"/><Relationship Id="rId4" Type="http://schemas.openxmlformats.org/officeDocument/2006/relationships/image" Target="../media/image86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jpe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image" Target="../media/image97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9.emf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emf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Chapter 6</a:t>
            </a:r>
            <a:br>
              <a:rPr lang="en-US" altLang="zh-TW" dirty="0"/>
            </a:br>
            <a:r>
              <a:rPr lang="en-US" altLang="zh-TW" dirty="0"/>
              <a:t>Parallel Program </a:t>
            </a:r>
            <a:r>
              <a:rPr lang="en-US" altLang="zh-TW" dirty="0" smtClean="0"/>
              <a:t>Development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12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611188" y="123825"/>
            <a:ext cx="8281987" cy="1200150"/>
          </a:xfrm>
        </p:spPr>
        <p:txBody>
          <a:bodyPr/>
          <a:lstStyle/>
          <a:p>
            <a:r>
              <a:rPr lang="en-US" altLang="zh-TW" sz="3600" smtClean="0">
                <a:ea typeface="新細明體" panose="02020500000000000000" pitchFamily="18" charset="-120"/>
              </a:rPr>
              <a:t>A Reduced Algorithm for Computing N-Body Forces</a:t>
            </a:r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557338"/>
            <a:ext cx="8018462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9460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The individual forces</a:t>
            </a:r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773238"/>
            <a:ext cx="626745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5809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539750" y="188913"/>
            <a:ext cx="8281988" cy="461962"/>
          </a:xfrm>
        </p:spPr>
        <p:txBody>
          <a:bodyPr/>
          <a:lstStyle/>
          <a:p>
            <a:r>
              <a:rPr lang="en-US" altLang="zh-TW" sz="2400" smtClean="0">
                <a:ea typeface="新細明體" panose="02020500000000000000" pitchFamily="18" charset="-120"/>
              </a:rPr>
              <a:t>Using the Tangent Line to Approximate a Function</a:t>
            </a:r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66775"/>
            <a:ext cx="8228013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1077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Euler’s Method</a:t>
            </a:r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908050"/>
            <a:ext cx="630555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0070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73586"/>
            <a:ext cx="4874401" cy="6985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6" y="2228034"/>
            <a:ext cx="8786191" cy="56893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98" y="2956190"/>
            <a:ext cx="8323204" cy="137920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307" y="4678939"/>
            <a:ext cx="7057384" cy="136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219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Parallelizing the N-Body Solvers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Apply Foster’s methodology.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Initially, we want a lot of tasks.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Start by making our tasks the computations of the positions, the velocities, and the total forces at each timestep.</a:t>
            </a:r>
          </a:p>
          <a:p>
            <a:endParaRPr lang="en-US" altLang="zh-TW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632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539750" y="188913"/>
            <a:ext cx="8281988" cy="1200150"/>
          </a:xfrm>
        </p:spPr>
        <p:txBody>
          <a:bodyPr/>
          <a:lstStyle/>
          <a:p>
            <a:r>
              <a:rPr lang="en-US" altLang="zh-TW" sz="3600" smtClean="0">
                <a:ea typeface="新細明體" panose="02020500000000000000" pitchFamily="18" charset="-120"/>
              </a:rPr>
              <a:t>Communications Among Tasks in the Basic N-Body Solver</a:t>
            </a:r>
          </a:p>
        </p:txBody>
      </p:sp>
      <p:pic>
        <p:nvPicPr>
          <p:cNvPr id="348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557338"/>
            <a:ext cx="8374063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1953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539750" y="188913"/>
            <a:ext cx="8281988" cy="1076325"/>
          </a:xfrm>
        </p:spPr>
        <p:txBody>
          <a:bodyPr/>
          <a:lstStyle/>
          <a:p>
            <a:r>
              <a:rPr lang="en-US" altLang="zh-TW" sz="3200" smtClean="0">
                <a:ea typeface="新細明體" panose="02020500000000000000" pitchFamily="18" charset="-120"/>
              </a:rPr>
              <a:t>Communications Among Agglomerated Tasks in the Basic N-Body Solver</a:t>
            </a:r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412875"/>
            <a:ext cx="67691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5878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539750" y="188913"/>
            <a:ext cx="8281988" cy="1076325"/>
          </a:xfrm>
        </p:spPr>
        <p:txBody>
          <a:bodyPr/>
          <a:lstStyle/>
          <a:p>
            <a:r>
              <a:rPr lang="en-US" altLang="zh-TW" sz="3200" smtClean="0">
                <a:ea typeface="新細明體" panose="02020500000000000000" pitchFamily="18" charset="-120"/>
              </a:rPr>
              <a:t>Communications Among Agglomerated Tasks in the Reduced N-Body Solver</a:t>
            </a:r>
          </a:p>
        </p:txBody>
      </p:sp>
      <p:pic>
        <p:nvPicPr>
          <p:cNvPr id="368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196975"/>
            <a:ext cx="7437437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4213" y="3357563"/>
            <a:ext cx="1016000" cy="58420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q &lt; r</a:t>
            </a:r>
          </a:p>
        </p:txBody>
      </p:sp>
    </p:spTree>
    <p:extLst>
      <p:ext uri="{BB962C8B-B14F-4D97-AF65-F5344CB8AC3E}">
        <p14:creationId xmlns:p14="http://schemas.microsoft.com/office/powerpoint/2010/main" val="633233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611188" y="188913"/>
            <a:ext cx="8281987" cy="1076325"/>
          </a:xfrm>
        </p:spPr>
        <p:txBody>
          <a:bodyPr/>
          <a:lstStyle/>
          <a:p>
            <a:r>
              <a:rPr lang="en-US" altLang="zh-TW" sz="3200" smtClean="0">
                <a:ea typeface="新細明體" panose="02020500000000000000" pitchFamily="18" charset="-120"/>
              </a:rPr>
              <a:t>Computing the total force on particle q in the reduced algorithm</a:t>
            </a: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628775"/>
            <a:ext cx="8491537" cy="38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14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080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Two N-Body Solvers</a:t>
            </a:r>
            <a:endParaRPr lang="en-US" dirty="0"/>
          </a:p>
        </p:txBody>
      </p:sp>
      <p:pic>
        <p:nvPicPr>
          <p:cNvPr id="21507" name="Picture 2" descr="catch a falling star,catching stars,falling stars,metaphors,nature,people,persons,sta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96975"/>
            <a:ext cx="30956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 descr="atoms,science,symbols,technolog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484313"/>
            <a:ext cx="244792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0662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Serial pseudo-code</a:t>
            </a:r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484313"/>
            <a:ext cx="7799388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40200" y="3716338"/>
            <a:ext cx="3198813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0066FF"/>
                </a:solidFill>
                <a:latin typeface="+mn-lt"/>
              </a:rPr>
              <a:t>iterating over particles</a:t>
            </a:r>
          </a:p>
        </p:txBody>
      </p:sp>
      <p:sp>
        <p:nvSpPr>
          <p:cNvPr id="38917" name="Freeform 6"/>
          <p:cNvSpPr>
            <a:spLocks noChangeArrowheads="1"/>
          </p:cNvSpPr>
          <p:nvPr/>
        </p:nvSpPr>
        <p:spPr bwMode="auto">
          <a:xfrm>
            <a:off x="4383088" y="2024063"/>
            <a:ext cx="2355850" cy="1714500"/>
          </a:xfrm>
          <a:custGeom>
            <a:avLst/>
            <a:gdLst>
              <a:gd name="T0" fmla="*/ 1304366 w 2355477"/>
              <a:gd name="T1" fmla="*/ 1714499 h 1714499"/>
              <a:gd name="T2" fmla="*/ 2138083 w 2355477"/>
              <a:gd name="T3" fmla="*/ 248770 h 1714499"/>
              <a:gd name="T4" fmla="*/ 0 w 2355477"/>
              <a:gd name="T5" fmla="*/ 221876 h 1714499"/>
              <a:gd name="T6" fmla="*/ 0 60000 65536"/>
              <a:gd name="T7" fmla="*/ 0 60000 65536"/>
              <a:gd name="T8" fmla="*/ 0 60000 65536"/>
              <a:gd name="T9" fmla="*/ 0 w 2355477"/>
              <a:gd name="T10" fmla="*/ 0 h 1714499"/>
              <a:gd name="T11" fmla="*/ 2355477 w 2355477"/>
              <a:gd name="T12" fmla="*/ 1714499 h 17144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55477" h="1714499">
                <a:moveTo>
                  <a:pt x="1304365" y="1714499"/>
                </a:moveTo>
                <a:cubicBezTo>
                  <a:pt x="1829921" y="1106019"/>
                  <a:pt x="2355477" y="497540"/>
                  <a:pt x="2138083" y="248770"/>
                </a:cubicBezTo>
                <a:cubicBezTo>
                  <a:pt x="1920689" y="0"/>
                  <a:pt x="960344" y="110938"/>
                  <a:pt x="0" y="221876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zh-TW"/>
          </a:p>
        </p:txBody>
      </p:sp>
      <p:sp>
        <p:nvSpPr>
          <p:cNvPr id="8" name="Rectangle 7"/>
          <p:cNvSpPr/>
          <p:nvPr/>
        </p:nvSpPr>
        <p:spPr>
          <a:xfrm>
            <a:off x="1116013" y="4724400"/>
            <a:ext cx="5688012" cy="7699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In principle, parallelizing the two inner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for loops will map tasks/particles to cores.</a:t>
            </a:r>
          </a:p>
        </p:txBody>
      </p:sp>
      <p:sp>
        <p:nvSpPr>
          <p:cNvPr id="38919" name="Freeform 8"/>
          <p:cNvSpPr>
            <a:spLocks noChangeArrowheads="1"/>
          </p:cNvSpPr>
          <p:nvPr/>
        </p:nvSpPr>
        <p:spPr bwMode="auto">
          <a:xfrm>
            <a:off x="2376488" y="2994025"/>
            <a:ext cx="1708150" cy="958850"/>
          </a:xfrm>
          <a:custGeom>
            <a:avLst/>
            <a:gdLst>
              <a:gd name="T0" fmla="*/ 572729 w 1708355"/>
              <a:gd name="T1" fmla="*/ 0 h 958645"/>
              <a:gd name="T2" fmla="*/ 189271 w 1708355"/>
              <a:gd name="T3" fmla="*/ 752167 h 958645"/>
              <a:gd name="T4" fmla="*/ 1708355 w 1708355"/>
              <a:gd name="T5" fmla="*/ 958645 h 958645"/>
              <a:gd name="T6" fmla="*/ 0 60000 65536"/>
              <a:gd name="T7" fmla="*/ 0 60000 65536"/>
              <a:gd name="T8" fmla="*/ 0 60000 65536"/>
              <a:gd name="T9" fmla="*/ 0 w 1708355"/>
              <a:gd name="T10" fmla="*/ 0 h 958645"/>
              <a:gd name="T11" fmla="*/ 1708355 w 1708355"/>
              <a:gd name="T12" fmla="*/ 958645 h 9586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08355" h="958645">
                <a:moveTo>
                  <a:pt x="572729" y="0"/>
                </a:moveTo>
                <a:cubicBezTo>
                  <a:pt x="286364" y="296196"/>
                  <a:pt x="0" y="592393"/>
                  <a:pt x="189271" y="752167"/>
                </a:cubicBezTo>
                <a:cubicBezTo>
                  <a:pt x="378542" y="911941"/>
                  <a:pt x="1043448" y="935293"/>
                  <a:pt x="1708355" y="958645"/>
                </a:cubicBezTo>
              </a:path>
            </a:pathLst>
          </a:cu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298237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First attempt</a:t>
            </a:r>
          </a:p>
        </p:txBody>
      </p:sp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412875"/>
            <a:ext cx="8312150" cy="230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916238" y="4365625"/>
            <a:ext cx="45720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Let’s check for race conditions caused by loop-carried dependences.</a:t>
            </a:r>
          </a:p>
        </p:txBody>
      </p:sp>
    </p:spTree>
    <p:extLst>
      <p:ext uri="{BB962C8B-B14F-4D97-AF65-F5344CB8AC3E}">
        <p14:creationId xmlns:p14="http://schemas.microsoft.com/office/powerpoint/2010/main" val="1802865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First loop</a:t>
            </a:r>
          </a:p>
        </p:txBody>
      </p:sp>
      <p:pic>
        <p:nvPicPr>
          <p:cNvPr id="409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341438"/>
            <a:ext cx="84851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8943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Second loop</a:t>
            </a:r>
          </a:p>
        </p:txBody>
      </p:sp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557338"/>
            <a:ext cx="7962900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356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611188" y="233363"/>
            <a:ext cx="8281987" cy="584200"/>
          </a:xfrm>
        </p:spPr>
        <p:txBody>
          <a:bodyPr/>
          <a:lstStyle/>
          <a:p>
            <a:r>
              <a:rPr lang="en-US" altLang="zh-TW" sz="3200" smtClean="0">
                <a:ea typeface="新細明體" panose="02020500000000000000" pitchFamily="18" charset="-120"/>
              </a:rPr>
              <a:t>Repeated forking and joining of threads</a:t>
            </a:r>
          </a:p>
        </p:txBody>
      </p:sp>
      <p:pic>
        <p:nvPicPr>
          <p:cNvPr id="430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133600"/>
            <a:ext cx="8278812" cy="247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012" name="Straight Arrow Connector 5"/>
          <p:cNvCxnSpPr>
            <a:cxnSpLocks noChangeShapeType="1"/>
          </p:cNvCxnSpPr>
          <p:nvPr/>
        </p:nvCxnSpPr>
        <p:spPr bwMode="auto">
          <a:xfrm rot="10800000" flipV="1">
            <a:off x="2195513" y="1844675"/>
            <a:ext cx="1223962" cy="360363"/>
          </a:xfrm>
          <a:prstGeom prst="straightConnector1">
            <a:avLst/>
          </a:prstGeom>
          <a:noFill/>
          <a:ln w="38100" algn="ctr">
            <a:solidFill>
              <a:srgbClr val="00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6"/>
          <p:cNvSpPr/>
          <p:nvPr/>
        </p:nvSpPr>
        <p:spPr>
          <a:xfrm>
            <a:off x="3563938" y="1268413"/>
            <a:ext cx="4248150" cy="1035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0066FF"/>
                </a:solidFill>
                <a:latin typeface="+mn-lt"/>
              </a:rPr>
              <a:t>The same team of threads will be used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0066FF"/>
                </a:solidFill>
                <a:latin typeface="+mn-lt"/>
              </a:rPr>
              <a:t>in both loops and for every iteration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0066FF"/>
                </a:solidFill>
                <a:latin typeface="+mn-lt"/>
              </a:rPr>
              <a:t>of the outer loop.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4724400"/>
            <a:ext cx="3529013" cy="7032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FF0000"/>
                </a:solidFill>
                <a:latin typeface="+mn-lt"/>
              </a:rPr>
              <a:t>But every thread will print all the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FF0000"/>
                </a:solidFill>
                <a:latin typeface="+mn-lt"/>
              </a:rPr>
              <a:t>positions and velocities.</a:t>
            </a:r>
          </a:p>
        </p:txBody>
      </p:sp>
      <p:cxnSp>
        <p:nvCxnSpPr>
          <p:cNvPr id="43015" name="Straight Arrow Connector 9"/>
          <p:cNvCxnSpPr>
            <a:cxnSpLocks noChangeShapeType="1"/>
          </p:cNvCxnSpPr>
          <p:nvPr/>
        </p:nvCxnSpPr>
        <p:spPr bwMode="auto">
          <a:xfrm rot="16200000" flipV="1">
            <a:off x="5364957" y="3501231"/>
            <a:ext cx="1511300" cy="792163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55583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Adding the </a:t>
            </a:r>
            <a:r>
              <a:rPr lang="en-US" altLang="zh-TW" i="1" smtClean="0">
                <a:solidFill>
                  <a:srgbClr val="808080"/>
                </a:solidFill>
                <a:ea typeface="新細明體" panose="02020500000000000000" pitchFamily="18" charset="-120"/>
              </a:rPr>
              <a:t>single</a:t>
            </a:r>
            <a:r>
              <a:rPr lang="en-US" altLang="zh-TW" i="1" smtClean="0">
                <a:solidFill>
                  <a:srgbClr val="3399FF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ea typeface="新細明體" panose="02020500000000000000" pitchFamily="18" charset="-120"/>
              </a:rPr>
              <a:t>directive</a:t>
            </a:r>
          </a:p>
        </p:txBody>
      </p:sp>
      <p:grpSp>
        <p:nvGrpSpPr>
          <p:cNvPr id="44035" name="Group 5"/>
          <p:cNvGrpSpPr>
            <a:grpSpLocks/>
          </p:cNvGrpSpPr>
          <p:nvPr/>
        </p:nvGrpSpPr>
        <p:grpSpPr bwMode="auto">
          <a:xfrm>
            <a:off x="827088" y="1557338"/>
            <a:ext cx="6815137" cy="3498850"/>
            <a:chOff x="827584" y="1556792"/>
            <a:chExt cx="6814121" cy="3498701"/>
          </a:xfrm>
        </p:grpSpPr>
        <p:pic>
          <p:nvPicPr>
            <p:cNvPr id="4403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556792"/>
              <a:ext cx="6742113" cy="167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3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3140968"/>
              <a:ext cx="5572125" cy="1914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68251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>
          <a:xfrm>
            <a:off x="323850" y="-171450"/>
            <a:ext cx="8532813" cy="954088"/>
          </a:xfrm>
        </p:spPr>
        <p:txBody>
          <a:bodyPr/>
          <a:lstStyle/>
          <a:p>
            <a:r>
              <a:rPr lang="en-US" altLang="zh-TW" sz="2800" smtClean="0">
                <a:ea typeface="新細明體" panose="02020500000000000000" pitchFamily="18" charset="-120"/>
              </a:rPr>
              <a:t>Parallelizing the Reduced Solver Using OpenMP</a:t>
            </a:r>
          </a:p>
        </p:txBody>
      </p:sp>
      <p:pic>
        <p:nvPicPr>
          <p:cNvPr id="450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1052513"/>
            <a:ext cx="7675563" cy="480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1224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Problems</a:t>
            </a:r>
          </a:p>
        </p:txBody>
      </p:sp>
      <p:pic>
        <p:nvPicPr>
          <p:cNvPr id="460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916113"/>
            <a:ext cx="31051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87450" y="2852738"/>
            <a:ext cx="7056438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latin typeface="+mn-lt"/>
              </a:rPr>
              <a:t>Updates to forces[3] create a race condition.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87450" y="4005263"/>
            <a:ext cx="7272338" cy="16430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+mn-lt"/>
              </a:rPr>
              <a:t>In fact, this is the case in general. </a:t>
            </a:r>
            <a:br>
              <a:rPr lang="en-US" sz="2400" dirty="0">
                <a:solidFill>
                  <a:srgbClr val="FF0000"/>
                </a:solidFill>
                <a:latin typeface="+mn-lt"/>
              </a:rPr>
            </a:br>
            <a:r>
              <a:rPr lang="en-US" sz="2400" dirty="0">
                <a:solidFill>
                  <a:srgbClr val="FF0000"/>
                </a:solidFill>
                <a:latin typeface="+mn-lt"/>
              </a:rPr>
              <a:t/>
            </a:r>
            <a:br>
              <a:rPr lang="en-US" sz="2400" dirty="0">
                <a:solidFill>
                  <a:srgbClr val="FF0000"/>
                </a:solidFill>
                <a:latin typeface="+mn-lt"/>
              </a:rPr>
            </a:br>
            <a:r>
              <a:rPr lang="en-US" sz="2400" dirty="0">
                <a:solidFill>
                  <a:srgbClr val="FF0000"/>
                </a:solidFill>
                <a:latin typeface="+mn-lt"/>
              </a:rPr>
              <a:t>Updates to the elements of the forces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+mn-lt"/>
              </a:rPr>
              <a:t>array introduce race conditions into the code.</a:t>
            </a:r>
          </a:p>
        </p:txBody>
      </p:sp>
      <p:pic>
        <p:nvPicPr>
          <p:cNvPr id="46086" name="Picture 4" descr="bad news,businesses,businessmen,computer monitors,computers,information highways,Internet,metaphors,paperwork,persons,reports,technolog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765175"/>
            <a:ext cx="20161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760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First solution attempt</a:t>
            </a:r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205038"/>
            <a:ext cx="6665912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348038" y="1412875"/>
            <a:ext cx="4572000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FF0000"/>
                </a:solidFill>
                <a:latin typeface="+mn-lt"/>
              </a:rPr>
              <a:t>before all the updates to forces</a:t>
            </a:r>
          </a:p>
        </p:txBody>
      </p:sp>
      <p:sp>
        <p:nvSpPr>
          <p:cNvPr id="47109" name="Freeform 5"/>
          <p:cNvSpPr>
            <a:spLocks noChangeArrowheads="1"/>
          </p:cNvSpPr>
          <p:nvPr/>
        </p:nvSpPr>
        <p:spPr bwMode="auto">
          <a:xfrm>
            <a:off x="957263" y="1487488"/>
            <a:ext cx="2189162" cy="744537"/>
          </a:xfrm>
          <a:custGeom>
            <a:avLst/>
            <a:gdLst>
              <a:gd name="T0" fmla="*/ 2189629 w 2189629"/>
              <a:gd name="T1" fmla="*/ 112058 h 744070"/>
              <a:gd name="T2" fmla="*/ 159123 w 2189629"/>
              <a:gd name="T3" fmla="*/ 44823 h 744070"/>
              <a:gd name="T4" fmla="*/ 1234889 w 2189629"/>
              <a:gd name="T5" fmla="*/ 380999 h 744070"/>
              <a:gd name="T6" fmla="*/ 374276 w 2189629"/>
              <a:gd name="T7" fmla="*/ 394446 h 744070"/>
              <a:gd name="T8" fmla="*/ 495299 w 2189629"/>
              <a:gd name="T9" fmla="*/ 744070 h 7440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89629"/>
              <a:gd name="T16" fmla="*/ 0 h 744070"/>
              <a:gd name="T17" fmla="*/ 2189629 w 2189629"/>
              <a:gd name="T18" fmla="*/ 744070 h 7440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89629" h="744070">
                <a:moveTo>
                  <a:pt x="2189629" y="112058"/>
                </a:moveTo>
                <a:cubicBezTo>
                  <a:pt x="1253937" y="56029"/>
                  <a:pt x="318246" y="0"/>
                  <a:pt x="159123" y="44823"/>
                </a:cubicBezTo>
                <a:cubicBezTo>
                  <a:pt x="0" y="89646"/>
                  <a:pt x="1199029" y="322729"/>
                  <a:pt x="1234888" y="380999"/>
                </a:cubicBezTo>
                <a:cubicBezTo>
                  <a:pt x="1270747" y="439269"/>
                  <a:pt x="497541" y="333934"/>
                  <a:pt x="374276" y="394446"/>
                </a:cubicBezTo>
                <a:cubicBezTo>
                  <a:pt x="251011" y="454958"/>
                  <a:pt x="373155" y="599514"/>
                  <a:pt x="495299" y="744070"/>
                </a:cubicBezTo>
              </a:path>
            </a:pathLst>
          </a:cu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zh-TW"/>
          </a:p>
        </p:txBody>
      </p:sp>
      <p:sp>
        <p:nvSpPr>
          <p:cNvPr id="7" name="Rectangle 6"/>
          <p:cNvSpPr/>
          <p:nvPr/>
        </p:nvSpPr>
        <p:spPr>
          <a:xfrm>
            <a:off x="2916238" y="4941888"/>
            <a:ext cx="5400675" cy="1076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latin typeface="+mn-lt"/>
              </a:rPr>
              <a:t>Access to the forces array will be effectively serialized!!!</a:t>
            </a:r>
          </a:p>
        </p:txBody>
      </p:sp>
    </p:spTree>
    <p:extLst>
      <p:ext uri="{BB962C8B-B14F-4D97-AF65-F5344CB8AC3E}">
        <p14:creationId xmlns:p14="http://schemas.microsoft.com/office/powerpoint/2010/main" val="4144518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Second solution attempt</a:t>
            </a:r>
          </a:p>
        </p:txBody>
      </p:sp>
      <p:pic>
        <p:nvPicPr>
          <p:cNvPr id="481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268413"/>
            <a:ext cx="559117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411413" y="5157788"/>
            <a:ext cx="5454650" cy="5222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FF0000"/>
                </a:solidFill>
                <a:latin typeface="+mn-lt"/>
              </a:rPr>
              <a:t>Use one lock for each particle.</a:t>
            </a:r>
          </a:p>
        </p:txBody>
      </p:sp>
    </p:spTree>
    <p:extLst>
      <p:ext uri="{BB962C8B-B14F-4D97-AF65-F5344CB8AC3E}">
        <p14:creationId xmlns:p14="http://schemas.microsoft.com/office/powerpoint/2010/main" val="166173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The n-body problem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Find the positions and velocities of a collection of interacting particles over a period of time.</a:t>
            </a:r>
            <a:br>
              <a:rPr lang="en-US" altLang="zh-TW" smtClean="0">
                <a:ea typeface="新細明體" panose="02020500000000000000" pitchFamily="18" charset="-120"/>
              </a:rPr>
            </a:br>
            <a:endParaRPr lang="en-US" altLang="zh-TW" smtClean="0">
              <a:ea typeface="新細明體" panose="02020500000000000000" pitchFamily="18" charset="-120"/>
            </a:endParaRPr>
          </a:p>
          <a:p>
            <a:r>
              <a:rPr lang="en-US" altLang="zh-TW" smtClean="0">
                <a:ea typeface="新細明體" panose="02020500000000000000" pitchFamily="18" charset="-120"/>
              </a:rPr>
              <a:t>An n-body solver is a program that finds the solution to an n-body problem by simulating the behavior of the particles.</a:t>
            </a:r>
          </a:p>
        </p:txBody>
      </p:sp>
    </p:spTree>
    <p:extLst>
      <p:ext uri="{BB962C8B-B14F-4D97-AF65-F5344CB8AC3E}">
        <p14:creationId xmlns:p14="http://schemas.microsoft.com/office/powerpoint/2010/main" val="40509142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>
          <a:xfrm>
            <a:off x="611188" y="260350"/>
            <a:ext cx="8281987" cy="954088"/>
          </a:xfrm>
        </p:spPr>
        <p:txBody>
          <a:bodyPr/>
          <a:lstStyle/>
          <a:p>
            <a:r>
              <a:rPr lang="en-US" altLang="zh-TW" sz="2800" smtClean="0">
                <a:ea typeface="新細明體" panose="02020500000000000000" pitchFamily="18" charset="-120"/>
              </a:rPr>
              <a:t>First Phase Computations for Reduced Algorithm with Block Partition</a:t>
            </a:r>
          </a:p>
        </p:txBody>
      </p:sp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144575"/>
            <a:ext cx="8085137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5417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>
          <a:xfrm>
            <a:off x="539750" y="188913"/>
            <a:ext cx="8281988" cy="954087"/>
          </a:xfrm>
        </p:spPr>
        <p:txBody>
          <a:bodyPr/>
          <a:lstStyle/>
          <a:p>
            <a:r>
              <a:rPr lang="en-US" altLang="zh-TW" sz="2800" smtClean="0">
                <a:ea typeface="新細明體" panose="02020500000000000000" pitchFamily="18" charset="-120"/>
              </a:rPr>
              <a:t>First Phase Computations for Reduced Algorithm with Cyclic Partition</a:t>
            </a:r>
          </a:p>
        </p:txBody>
      </p:sp>
      <p:pic>
        <p:nvPicPr>
          <p:cNvPr id="501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557338"/>
            <a:ext cx="8424863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49034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Revised algorithm – phase I</a:t>
            </a:r>
          </a:p>
        </p:txBody>
      </p:sp>
      <p:pic>
        <p:nvPicPr>
          <p:cNvPr id="512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12147"/>
            <a:ext cx="8601075" cy="465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1250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Revised algorithm – phase II</a:t>
            </a:r>
          </a:p>
        </p:txBody>
      </p:sp>
      <p:pic>
        <p:nvPicPr>
          <p:cNvPr id="522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484313"/>
            <a:ext cx="8380412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84756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>
          <a:xfrm>
            <a:off x="611188" y="233363"/>
            <a:ext cx="8281987" cy="584200"/>
          </a:xfrm>
        </p:spPr>
        <p:txBody>
          <a:bodyPr/>
          <a:lstStyle/>
          <a:p>
            <a:r>
              <a:rPr lang="en-US" altLang="zh-TW" sz="3200" smtClean="0">
                <a:ea typeface="新細明體" panose="02020500000000000000" pitchFamily="18" charset="-120"/>
              </a:rPr>
              <a:t>Parallelizing the Solvers Using Pthreads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smtClean="0">
                <a:ea typeface="新細明體" panose="02020500000000000000" pitchFamily="18" charset="-120"/>
              </a:rPr>
              <a:t>By default local variables in Pthreads are private. So all shared variables are global in the Pthreads version.</a:t>
            </a:r>
          </a:p>
          <a:p>
            <a:r>
              <a:rPr lang="en-US" altLang="zh-TW" sz="2800" smtClean="0">
                <a:ea typeface="新細明體" panose="02020500000000000000" pitchFamily="18" charset="-120"/>
              </a:rPr>
              <a:t>The principle data structures in the Pthreads version are identical to those in the OpenMP version: vectors are two-dimensional arrays of doubles, and the mass, position, and velocity of a single particle are stored in a struct. </a:t>
            </a:r>
          </a:p>
          <a:p>
            <a:r>
              <a:rPr lang="en-US" altLang="zh-TW" sz="2800" smtClean="0">
                <a:ea typeface="新細明體" panose="02020500000000000000" pitchFamily="18" charset="-120"/>
              </a:rPr>
              <a:t>The forces are stored in an array of vectors.</a:t>
            </a:r>
          </a:p>
        </p:txBody>
      </p:sp>
    </p:spTree>
    <p:extLst>
      <p:ext uri="{BB962C8B-B14F-4D97-AF65-F5344CB8AC3E}">
        <p14:creationId xmlns:p14="http://schemas.microsoft.com/office/powerpoint/2010/main" val="35023015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>
          <a:xfrm>
            <a:off x="611188" y="233363"/>
            <a:ext cx="8281987" cy="584200"/>
          </a:xfrm>
        </p:spPr>
        <p:txBody>
          <a:bodyPr/>
          <a:lstStyle/>
          <a:p>
            <a:r>
              <a:rPr lang="en-US" altLang="zh-TW" sz="3200" smtClean="0">
                <a:ea typeface="新細明體" panose="02020500000000000000" pitchFamily="18" charset="-120"/>
              </a:rPr>
              <a:t>Parallelizing the Solvers Using Pthreads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2800" smtClean="0">
                <a:ea typeface="新細明體" panose="02020500000000000000" pitchFamily="18" charset="-120"/>
              </a:rPr>
              <a:t>Startup for Pthreads is basically the same as the startup for OpenMP: the main thread gets the command line arguments, and allocates and initializes the principle data structures.</a:t>
            </a:r>
          </a:p>
          <a:p>
            <a:r>
              <a:rPr lang="en-US" altLang="zh-TW" sz="2800" smtClean="0">
                <a:ea typeface="新細明體" panose="02020500000000000000" pitchFamily="18" charset="-120"/>
              </a:rPr>
              <a:t>The main difference between the Pthreads and the OpenMP implementations is in the details of parallelizing the inner loops. </a:t>
            </a:r>
          </a:p>
          <a:p>
            <a:r>
              <a:rPr lang="en-US" altLang="zh-TW" sz="2800" smtClean="0">
                <a:ea typeface="新細明體" panose="02020500000000000000" pitchFamily="18" charset="-120"/>
              </a:rPr>
              <a:t>Since Pthreads has nothing analogous to a parallel for directive, we must explicitly determine which values of the loop variables correspond to each thread’s calculations.</a:t>
            </a:r>
          </a:p>
        </p:txBody>
      </p:sp>
    </p:spTree>
    <p:extLst>
      <p:ext uri="{BB962C8B-B14F-4D97-AF65-F5344CB8AC3E}">
        <p14:creationId xmlns:p14="http://schemas.microsoft.com/office/powerpoint/2010/main" val="39581089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611188" y="233363"/>
            <a:ext cx="8281987" cy="584200"/>
          </a:xfrm>
        </p:spPr>
        <p:txBody>
          <a:bodyPr/>
          <a:lstStyle/>
          <a:p>
            <a:r>
              <a:rPr lang="en-US" altLang="zh-TW" sz="3200" smtClean="0">
                <a:ea typeface="新細明體" panose="02020500000000000000" pitchFamily="18" charset="-120"/>
              </a:rPr>
              <a:t>Parallelizing the Solvers Using Pthreads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2800" smtClean="0">
                <a:ea typeface="新細明體" panose="02020500000000000000" pitchFamily="18" charset="-120"/>
              </a:rPr>
              <a:t>Another difference between the Pthreads and the OpenMP versions has to do with barriers.</a:t>
            </a:r>
          </a:p>
          <a:p>
            <a:r>
              <a:rPr lang="en-US" altLang="zh-TW" sz="2800" smtClean="0">
                <a:ea typeface="新細明體" panose="02020500000000000000" pitchFamily="18" charset="-120"/>
              </a:rPr>
              <a:t>At the end of a parallel for OpenMP has an implied barrier.</a:t>
            </a:r>
          </a:p>
          <a:p>
            <a:r>
              <a:rPr lang="en-US" altLang="zh-TW" sz="2800" smtClean="0">
                <a:ea typeface="新細明體" panose="02020500000000000000" pitchFamily="18" charset="-120"/>
              </a:rPr>
              <a:t>We need to add explicit barriers after the inner loops when a race condition can arise. </a:t>
            </a:r>
          </a:p>
          <a:p>
            <a:r>
              <a:rPr lang="en-US" altLang="zh-TW" sz="2800" smtClean="0">
                <a:ea typeface="新細明體" panose="02020500000000000000" pitchFamily="18" charset="-120"/>
              </a:rPr>
              <a:t>The Pthreads standard includes a barrier. </a:t>
            </a:r>
          </a:p>
          <a:p>
            <a:r>
              <a:rPr lang="en-US" altLang="zh-TW" sz="2800" smtClean="0">
                <a:ea typeface="新細明體" panose="02020500000000000000" pitchFamily="18" charset="-120"/>
              </a:rPr>
              <a:t>However, some systems don’t implement it.</a:t>
            </a:r>
          </a:p>
          <a:p>
            <a:r>
              <a:rPr lang="en-US" altLang="zh-TW" sz="2800" smtClean="0">
                <a:ea typeface="新細明體" panose="02020500000000000000" pitchFamily="18" charset="-120"/>
              </a:rPr>
              <a:t>If a barrier isn't defined we must define a function that uses a Pthreads condition variable to implement a barrier.</a:t>
            </a:r>
          </a:p>
        </p:txBody>
      </p:sp>
    </p:spTree>
    <p:extLst>
      <p:ext uri="{BB962C8B-B14F-4D97-AF65-F5344CB8AC3E}">
        <p14:creationId xmlns:p14="http://schemas.microsoft.com/office/powerpoint/2010/main" val="22518699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smtClean="0">
                <a:ea typeface="新細明體" panose="02020500000000000000" pitchFamily="18" charset="-120"/>
              </a:rPr>
              <a:t>Parallelizing the Basic Solver Using MPI</a:t>
            </a:r>
          </a:p>
        </p:txBody>
      </p:sp>
      <p:sp>
        <p:nvSpPr>
          <p:cNvPr id="56322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mtClean="0">
                <a:ea typeface="新細明體" panose="02020500000000000000" pitchFamily="18" charset="-120"/>
              </a:rPr>
              <a:t>Choices with respect to the data structures: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Each process stores the entire global array of particle masses.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Each process only uses a single n-element array for the positions.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Each process uses a pointer </a:t>
            </a:r>
            <a:r>
              <a:rPr lang="en-US" altLang="zh-TW" sz="2400" smtClean="0">
                <a:ea typeface="新細明體" panose="02020500000000000000" pitchFamily="18" charset="-120"/>
              </a:rPr>
              <a:t>loc_pos </a:t>
            </a:r>
            <a:r>
              <a:rPr lang="en-US" altLang="zh-TW" smtClean="0">
                <a:ea typeface="新細明體" panose="02020500000000000000" pitchFamily="18" charset="-120"/>
              </a:rPr>
              <a:t>that refers to the start of its block of </a:t>
            </a:r>
            <a:r>
              <a:rPr lang="en-US" altLang="zh-TW" sz="2400" smtClean="0">
                <a:ea typeface="新細明體" panose="02020500000000000000" pitchFamily="18" charset="-120"/>
              </a:rPr>
              <a:t>pos</a:t>
            </a:r>
            <a:r>
              <a:rPr lang="en-US" altLang="zh-TW" smtClean="0">
                <a:ea typeface="新細明體" panose="02020500000000000000" pitchFamily="18" charset="-120"/>
              </a:rPr>
              <a:t>. 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So on process </a:t>
            </a:r>
            <a:r>
              <a:rPr lang="pt-BR" altLang="zh-TW" smtClean="0"/>
              <a:t>0 local_pos = pos; on process 1 local_pos = pos + loc_n; etc.</a:t>
            </a:r>
            <a:endParaRPr lang="en-US" altLang="zh-TW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40796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611188" y="188913"/>
            <a:ext cx="8281987" cy="1076325"/>
          </a:xfrm>
        </p:spPr>
        <p:txBody>
          <a:bodyPr/>
          <a:lstStyle/>
          <a:p>
            <a:r>
              <a:rPr lang="en-US" altLang="zh-TW" sz="3200" smtClean="0">
                <a:ea typeface="新細明體" panose="02020500000000000000" pitchFamily="18" charset="-120"/>
              </a:rPr>
              <a:t>Pseudo-code for the MPI version of the basic n-body solver</a:t>
            </a:r>
            <a:endParaRPr lang="en-US" altLang="zh-TW" smtClean="0">
              <a:ea typeface="新細明體" panose="02020500000000000000" pitchFamily="18" charset="-120"/>
            </a:endParaRPr>
          </a:p>
        </p:txBody>
      </p:sp>
      <p:pic>
        <p:nvPicPr>
          <p:cNvPr id="573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628775"/>
            <a:ext cx="7972425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2384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Pseudo-code for output</a:t>
            </a:r>
          </a:p>
        </p:txBody>
      </p:sp>
      <p:pic>
        <p:nvPicPr>
          <p:cNvPr id="583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773238"/>
            <a:ext cx="73374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4" descr="cartoons,desks,office,output,paper stacks,papers,paperwork,people at work,persons,productions,productivity,Screen Beans®,workers,work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4076700"/>
            <a:ext cx="18002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7630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4213" y="2708275"/>
            <a:ext cx="919162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latin typeface="+mn-lt"/>
              </a:rPr>
              <a:t>mass</a:t>
            </a:r>
          </a:p>
        </p:txBody>
      </p:sp>
      <p:sp>
        <p:nvSpPr>
          <p:cNvPr id="4" name="Rectangle 3"/>
          <p:cNvSpPr/>
          <p:nvPr/>
        </p:nvSpPr>
        <p:spPr>
          <a:xfrm>
            <a:off x="684213" y="2060575"/>
            <a:ext cx="1839912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 err="1">
                <a:latin typeface="+mn-lt"/>
              </a:rPr>
              <a:t>Position</a:t>
            </a:r>
            <a:r>
              <a:rPr lang="en-US" sz="2400" baseline="-25000" dirty="0" err="1">
                <a:latin typeface="+mn-lt"/>
              </a:rPr>
              <a:t>time</a:t>
            </a:r>
            <a:r>
              <a:rPr lang="en-US" sz="2400" baseline="-25000" dirty="0">
                <a:latin typeface="+mn-lt"/>
              </a:rPr>
              <a:t> 0</a:t>
            </a:r>
          </a:p>
        </p:txBody>
      </p:sp>
      <p:sp>
        <p:nvSpPr>
          <p:cNvPr id="5" name="Rectangle 4"/>
          <p:cNvSpPr/>
          <p:nvPr/>
        </p:nvSpPr>
        <p:spPr>
          <a:xfrm>
            <a:off x="684213" y="3357563"/>
            <a:ext cx="1804987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 err="1">
                <a:latin typeface="+mn-lt"/>
              </a:rPr>
              <a:t>Velocity</a:t>
            </a:r>
            <a:r>
              <a:rPr lang="en-US" sz="2400" baseline="-25000" dirty="0" err="1">
                <a:solidFill>
                  <a:srgbClr val="000000"/>
                </a:solidFill>
                <a:latin typeface="Arial"/>
              </a:rPr>
              <a:t>time</a:t>
            </a:r>
            <a:r>
              <a:rPr lang="en-US" sz="2400" baseline="-25000" dirty="0">
                <a:solidFill>
                  <a:srgbClr val="000000"/>
                </a:solidFill>
                <a:latin typeface="Arial"/>
              </a:rPr>
              <a:t> 0</a:t>
            </a:r>
            <a:endParaRPr lang="en-US" sz="2400" dirty="0">
              <a:latin typeface="+mn-lt"/>
            </a:endParaRPr>
          </a:p>
        </p:txBody>
      </p:sp>
      <p:grpSp>
        <p:nvGrpSpPr>
          <p:cNvPr id="23557" name="Group 7"/>
          <p:cNvGrpSpPr>
            <a:grpSpLocks/>
          </p:cNvGrpSpPr>
          <p:nvPr/>
        </p:nvGrpSpPr>
        <p:grpSpPr bwMode="auto">
          <a:xfrm>
            <a:off x="3492500" y="2133600"/>
            <a:ext cx="2374900" cy="1439863"/>
            <a:chOff x="3491880" y="2132856"/>
            <a:chExt cx="2376264" cy="1440160"/>
          </a:xfrm>
        </p:grpSpPr>
        <p:sp>
          <p:nvSpPr>
            <p:cNvPr id="6" name="Rectangle 5"/>
            <p:cNvSpPr/>
            <p:nvPr/>
          </p:nvSpPr>
          <p:spPr bwMode="auto">
            <a:xfrm>
              <a:off x="3491880" y="2132856"/>
              <a:ext cx="2376264" cy="1440160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636426" y="2564745"/>
              <a:ext cx="2085584" cy="46205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2400" dirty="0">
                  <a:solidFill>
                    <a:schemeClr val="accent5">
                      <a:lumMod val="50000"/>
                    </a:schemeClr>
                  </a:solidFill>
                  <a:latin typeface="Arial"/>
                </a:rPr>
                <a:t>N-body solver</a:t>
              </a:r>
              <a:endParaRPr lang="en-US" sz="24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6516688" y="2349500"/>
            <a:ext cx="182880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 err="1">
                <a:latin typeface="+mn-lt"/>
              </a:rPr>
              <a:t>Position</a:t>
            </a:r>
            <a:r>
              <a:rPr lang="en-US" sz="2400" baseline="-25000" dirty="0" err="1">
                <a:latin typeface="+mn-lt"/>
              </a:rPr>
              <a:t>time</a:t>
            </a:r>
            <a:r>
              <a:rPr lang="en-US" sz="2400" baseline="-25000" dirty="0">
                <a:latin typeface="+mn-lt"/>
              </a:rPr>
              <a:t> x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16688" y="3068638"/>
            <a:ext cx="1863725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 err="1">
                <a:latin typeface="+mn-lt"/>
              </a:rPr>
              <a:t>Velocity</a:t>
            </a:r>
            <a:r>
              <a:rPr lang="en-US" sz="2400" baseline="-25000" dirty="0" err="1">
                <a:solidFill>
                  <a:srgbClr val="000000"/>
                </a:solidFill>
                <a:latin typeface="Arial"/>
              </a:rPr>
              <a:t>time</a:t>
            </a:r>
            <a:r>
              <a:rPr lang="en-US" sz="2400" baseline="-25000" dirty="0">
                <a:solidFill>
                  <a:srgbClr val="000000"/>
                </a:solidFill>
                <a:latin typeface="Arial"/>
              </a:rPr>
              <a:t> x</a:t>
            </a:r>
            <a:endParaRPr lang="en-US" sz="2400" dirty="0">
              <a:latin typeface="+mn-lt"/>
            </a:endParaRPr>
          </a:p>
        </p:txBody>
      </p:sp>
      <p:cxnSp>
        <p:nvCxnSpPr>
          <p:cNvPr id="23560" name="Straight Arrow Connector 11"/>
          <p:cNvCxnSpPr>
            <a:cxnSpLocks noChangeShapeType="1"/>
            <a:stCxn id="4" idx="3"/>
            <a:endCxn id="0" idx="1"/>
          </p:cNvCxnSpPr>
          <p:nvPr/>
        </p:nvCxnSpPr>
        <p:spPr bwMode="auto">
          <a:xfrm>
            <a:off x="2524125" y="2292350"/>
            <a:ext cx="968375" cy="5603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1" name="Straight Arrow Connector 13"/>
          <p:cNvCxnSpPr>
            <a:cxnSpLocks noChangeShapeType="1"/>
            <a:stCxn id="3" idx="3"/>
            <a:endCxn id="0" idx="1"/>
          </p:cNvCxnSpPr>
          <p:nvPr/>
        </p:nvCxnSpPr>
        <p:spPr bwMode="auto">
          <a:xfrm flipV="1">
            <a:off x="1603375" y="2852738"/>
            <a:ext cx="1889125" cy="87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2" name="Straight Arrow Connector 15"/>
          <p:cNvCxnSpPr>
            <a:cxnSpLocks noChangeShapeType="1"/>
            <a:stCxn id="5" idx="3"/>
            <a:endCxn id="0" idx="1"/>
          </p:cNvCxnSpPr>
          <p:nvPr/>
        </p:nvCxnSpPr>
        <p:spPr bwMode="auto">
          <a:xfrm flipV="1">
            <a:off x="2489200" y="2852738"/>
            <a:ext cx="1003300" cy="7350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3" name="Straight Arrow Connector 17"/>
          <p:cNvCxnSpPr>
            <a:cxnSpLocks noChangeShapeType="1"/>
            <a:stCxn id="0" idx="3"/>
            <a:endCxn id="9" idx="1"/>
          </p:cNvCxnSpPr>
          <p:nvPr/>
        </p:nvCxnSpPr>
        <p:spPr bwMode="auto">
          <a:xfrm flipV="1">
            <a:off x="5867400" y="2579688"/>
            <a:ext cx="649288" cy="273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4" name="Straight Arrow Connector 19"/>
          <p:cNvCxnSpPr>
            <a:cxnSpLocks noChangeShapeType="1"/>
            <a:stCxn id="0" idx="3"/>
            <a:endCxn id="10" idx="1"/>
          </p:cNvCxnSpPr>
          <p:nvPr/>
        </p:nvCxnSpPr>
        <p:spPr bwMode="auto">
          <a:xfrm>
            <a:off x="5867400" y="2852738"/>
            <a:ext cx="649288" cy="447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7861447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>
          <a:xfrm>
            <a:off x="539750" y="188913"/>
            <a:ext cx="8281988" cy="1446212"/>
          </a:xfrm>
        </p:spPr>
        <p:txBody>
          <a:bodyPr/>
          <a:lstStyle/>
          <a:p>
            <a:r>
              <a:rPr lang="en-US" altLang="zh-TW" sz="3200" smtClean="0">
                <a:ea typeface="新細明體" panose="02020500000000000000" pitchFamily="18" charset="-120"/>
              </a:rPr>
              <a:t>Communication In A Possible MPI Implementation of the N-Body Solver</a:t>
            </a:r>
            <a:br>
              <a:rPr lang="en-US" altLang="zh-TW" sz="3200" smtClean="0">
                <a:ea typeface="新細明體" panose="02020500000000000000" pitchFamily="18" charset="-120"/>
              </a:rPr>
            </a:br>
            <a:r>
              <a:rPr lang="en-US" altLang="zh-TW" sz="2400" smtClean="0">
                <a:ea typeface="新細明體" panose="02020500000000000000" pitchFamily="18" charset="-120"/>
              </a:rPr>
              <a:t>(for a reduced solver)</a:t>
            </a:r>
            <a:endParaRPr lang="en-US" altLang="zh-TW" sz="3200" smtClean="0">
              <a:ea typeface="新細明體" panose="02020500000000000000" pitchFamily="18" charset="-120"/>
            </a:endParaRPr>
          </a:p>
        </p:txBody>
      </p:sp>
      <p:pic>
        <p:nvPicPr>
          <p:cNvPr id="593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773238"/>
            <a:ext cx="8243887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6231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A Ring of Processes</a:t>
            </a:r>
          </a:p>
        </p:txBody>
      </p:sp>
      <p:pic>
        <p:nvPicPr>
          <p:cNvPr id="604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1309688"/>
            <a:ext cx="6646863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9653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Ring Pass of Positions</a:t>
            </a:r>
          </a:p>
        </p:txBody>
      </p:sp>
      <p:pic>
        <p:nvPicPr>
          <p:cNvPr id="614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700213"/>
            <a:ext cx="8305800" cy="246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2563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>
          <a:xfrm>
            <a:off x="611188" y="233363"/>
            <a:ext cx="8281987" cy="584200"/>
          </a:xfrm>
        </p:spPr>
        <p:txBody>
          <a:bodyPr/>
          <a:lstStyle/>
          <a:p>
            <a:r>
              <a:rPr lang="en-US" altLang="zh-TW" sz="3200" smtClean="0">
                <a:ea typeface="新細明體" panose="02020500000000000000" pitchFamily="18" charset="-120"/>
              </a:rPr>
              <a:t>Computation of Forces in Ring Pass (1)</a:t>
            </a:r>
          </a:p>
        </p:txBody>
      </p:sp>
      <p:pic>
        <p:nvPicPr>
          <p:cNvPr id="624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052513"/>
            <a:ext cx="8278812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98636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>
          <a:xfrm>
            <a:off x="611188" y="233363"/>
            <a:ext cx="8281987" cy="584200"/>
          </a:xfrm>
        </p:spPr>
        <p:txBody>
          <a:bodyPr/>
          <a:lstStyle/>
          <a:p>
            <a:r>
              <a:rPr lang="en-US" altLang="zh-TW" sz="3200" smtClean="0">
                <a:ea typeface="新細明體" panose="02020500000000000000" pitchFamily="18" charset="-120"/>
              </a:rPr>
              <a:t>Computation of Forces in Ring Pass (2)</a:t>
            </a:r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557338"/>
            <a:ext cx="82581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989138"/>
            <a:ext cx="8280400" cy="218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73538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>
          <a:xfrm>
            <a:off x="611188" y="260350"/>
            <a:ext cx="8281987" cy="954088"/>
          </a:xfrm>
        </p:spPr>
        <p:txBody>
          <a:bodyPr/>
          <a:lstStyle/>
          <a:p>
            <a:r>
              <a:rPr lang="en-US" altLang="zh-TW" sz="2800" smtClean="0">
                <a:ea typeface="新細明體" panose="02020500000000000000" pitchFamily="18" charset="-120"/>
              </a:rPr>
              <a:t>Pseudo-code for the MPI implementation of the reduced n-body solver</a:t>
            </a:r>
          </a:p>
        </p:txBody>
      </p:sp>
      <p:pic>
        <p:nvPicPr>
          <p:cNvPr id="645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1347788"/>
            <a:ext cx="7627937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1587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>
          <a:xfrm>
            <a:off x="539750" y="188913"/>
            <a:ext cx="8281988" cy="522287"/>
          </a:xfrm>
        </p:spPr>
        <p:txBody>
          <a:bodyPr/>
          <a:lstStyle/>
          <a:p>
            <a:r>
              <a:rPr lang="en-US" altLang="zh-TW" sz="2800" smtClean="0">
                <a:ea typeface="新細明體" panose="02020500000000000000" pitchFamily="18" charset="-120"/>
              </a:rPr>
              <a:t>Loops iterating through global particle indexes</a:t>
            </a:r>
          </a:p>
        </p:txBody>
      </p:sp>
      <p:pic>
        <p:nvPicPr>
          <p:cNvPr id="655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412875"/>
            <a:ext cx="8027988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4209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>
          <a:xfrm>
            <a:off x="611188" y="233363"/>
            <a:ext cx="8281987" cy="584200"/>
          </a:xfrm>
        </p:spPr>
        <p:txBody>
          <a:bodyPr/>
          <a:lstStyle/>
          <a:p>
            <a:r>
              <a:rPr lang="en-US" altLang="zh-TW" sz="3200" smtClean="0">
                <a:ea typeface="新細明體" panose="02020500000000000000" pitchFamily="18" charset="-120"/>
              </a:rPr>
              <a:t>Performance of the MPI n-body solvers</a:t>
            </a:r>
          </a:p>
        </p:txBody>
      </p:sp>
      <p:pic>
        <p:nvPicPr>
          <p:cNvPr id="665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268413"/>
            <a:ext cx="469582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292725" y="4365625"/>
            <a:ext cx="1579563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(in seconds)</a:t>
            </a:r>
          </a:p>
        </p:txBody>
      </p:sp>
    </p:spTree>
    <p:extLst>
      <p:ext uri="{BB962C8B-B14F-4D97-AF65-F5344CB8AC3E}">
        <p14:creationId xmlns:p14="http://schemas.microsoft.com/office/powerpoint/2010/main" val="28936030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>
          <a:xfrm>
            <a:off x="539750" y="260350"/>
            <a:ext cx="8281988" cy="954088"/>
          </a:xfrm>
        </p:spPr>
        <p:txBody>
          <a:bodyPr/>
          <a:lstStyle/>
          <a:p>
            <a:r>
              <a:rPr lang="en-US" altLang="zh-TW" sz="2800" smtClean="0">
                <a:ea typeface="新細明體" panose="02020500000000000000" pitchFamily="18" charset="-120"/>
              </a:rPr>
              <a:t>Run-Times for OpenMP and MPI N-Body Solvers</a:t>
            </a:r>
          </a:p>
        </p:txBody>
      </p:sp>
      <p:pic>
        <p:nvPicPr>
          <p:cNvPr id="675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916113"/>
            <a:ext cx="6613525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156325" y="4221163"/>
            <a:ext cx="158115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(in seconds)</a:t>
            </a:r>
          </a:p>
        </p:txBody>
      </p:sp>
    </p:spTree>
    <p:extLst>
      <p:ext uri="{BB962C8B-B14F-4D97-AF65-F5344CB8AC3E}">
        <p14:creationId xmlns:p14="http://schemas.microsoft.com/office/powerpoint/2010/main" val="23424648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080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Tree search</a:t>
            </a:r>
            <a:endParaRPr lang="en-US" dirty="0"/>
          </a:p>
        </p:txBody>
      </p:sp>
      <p:pic>
        <p:nvPicPr>
          <p:cNvPr id="6861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3429000"/>
            <a:ext cx="360045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081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Simulating motion of planets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1943100"/>
          </a:xfrm>
        </p:spPr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Determine the positions and velocities: 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Newton’s second law of motion.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Newton’s law of universal gravitation.</a:t>
            </a:r>
          </a:p>
          <a:p>
            <a:endParaRPr lang="en-US" altLang="zh-TW" dirty="0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2796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Tree search problem (TSP)</a:t>
            </a: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An NP-complete problem.</a:t>
            </a:r>
            <a:br>
              <a:rPr lang="en-US" altLang="zh-TW" smtClean="0">
                <a:ea typeface="新細明體" panose="02020500000000000000" pitchFamily="18" charset="-120"/>
              </a:rPr>
            </a:br>
            <a:endParaRPr lang="en-US" altLang="zh-TW" smtClean="0">
              <a:ea typeface="新細明體" panose="02020500000000000000" pitchFamily="18" charset="-120"/>
            </a:endParaRPr>
          </a:p>
          <a:p>
            <a:r>
              <a:rPr lang="en-US" altLang="zh-TW" smtClean="0">
                <a:ea typeface="新細明體" panose="02020500000000000000" pitchFamily="18" charset="-120"/>
              </a:rPr>
              <a:t>No known solution to TSP that is better in all cases than exhaustive search.</a:t>
            </a:r>
          </a:p>
          <a:p>
            <a:endParaRPr lang="en-US" altLang="zh-TW" smtClean="0">
              <a:ea typeface="新細明體" panose="02020500000000000000" pitchFamily="18" charset="-120"/>
            </a:endParaRPr>
          </a:p>
          <a:p>
            <a:r>
              <a:rPr lang="en-US" altLang="zh-TW" smtClean="0">
                <a:ea typeface="新細明體" panose="02020500000000000000" pitchFamily="18" charset="-120"/>
              </a:rPr>
              <a:t>Ex., the travelling salesperson problem, finding a minimum cost tour.</a:t>
            </a:r>
          </a:p>
          <a:p>
            <a:endParaRPr lang="en-US" altLang="zh-TW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57301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>
          <a:xfrm>
            <a:off x="611188" y="171450"/>
            <a:ext cx="8281987" cy="646113"/>
          </a:xfrm>
        </p:spPr>
        <p:txBody>
          <a:bodyPr/>
          <a:lstStyle/>
          <a:p>
            <a:r>
              <a:rPr lang="en-US" altLang="zh-TW" sz="3600" smtClean="0">
                <a:ea typeface="新細明體" panose="02020500000000000000" pitchFamily="18" charset="-120"/>
              </a:rPr>
              <a:t>A Four-City TSP</a:t>
            </a:r>
          </a:p>
        </p:txBody>
      </p:sp>
      <p:pic>
        <p:nvPicPr>
          <p:cNvPr id="706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125538"/>
            <a:ext cx="5534025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463" y="2420938"/>
            <a:ext cx="1404937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31144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>
          <a:xfrm>
            <a:off x="611188" y="233363"/>
            <a:ext cx="8281987" cy="584200"/>
          </a:xfrm>
        </p:spPr>
        <p:txBody>
          <a:bodyPr/>
          <a:lstStyle/>
          <a:p>
            <a:r>
              <a:rPr lang="en-US" altLang="zh-TW" sz="3200" smtClean="0">
                <a:ea typeface="新細明體" panose="02020500000000000000" pitchFamily="18" charset="-120"/>
              </a:rPr>
              <a:t>Search Tree for Four-City TSP</a:t>
            </a:r>
          </a:p>
        </p:txBody>
      </p:sp>
      <p:pic>
        <p:nvPicPr>
          <p:cNvPr id="716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96975"/>
            <a:ext cx="8054975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7341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>
          <a:xfrm>
            <a:off x="611188" y="188913"/>
            <a:ext cx="8281987" cy="954087"/>
          </a:xfrm>
        </p:spPr>
        <p:txBody>
          <a:bodyPr/>
          <a:lstStyle/>
          <a:p>
            <a:r>
              <a:rPr lang="en-US" altLang="zh-TW" sz="2800" smtClean="0">
                <a:ea typeface="新細明體" panose="02020500000000000000" pitchFamily="18" charset="-120"/>
              </a:rPr>
              <a:t>Pseudo-code for a recursive solution to TSP using depth-first search</a:t>
            </a:r>
          </a:p>
        </p:txBody>
      </p:sp>
      <p:grpSp>
        <p:nvGrpSpPr>
          <p:cNvPr id="72707" name="Group 10"/>
          <p:cNvGrpSpPr>
            <a:grpSpLocks/>
          </p:cNvGrpSpPr>
          <p:nvPr/>
        </p:nvGrpSpPr>
        <p:grpSpPr bwMode="auto">
          <a:xfrm>
            <a:off x="1476375" y="1484313"/>
            <a:ext cx="5362575" cy="4086225"/>
            <a:chOff x="1475656" y="1484784"/>
            <a:chExt cx="5362575" cy="4086225"/>
          </a:xfrm>
        </p:grpSpPr>
        <p:pic>
          <p:nvPicPr>
            <p:cNvPr id="7270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1484784"/>
              <a:ext cx="5362575" cy="408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09" name="Rectangle 9"/>
            <p:cNvSpPr>
              <a:spLocks noChangeArrowheads="1"/>
            </p:cNvSpPr>
            <p:nvPr/>
          </p:nvSpPr>
          <p:spPr bwMode="auto">
            <a:xfrm>
              <a:off x="5796136" y="4437112"/>
              <a:ext cx="1008112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 Black" panose="020B0A04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 Black" panose="020B0A040201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 Black" panose="020B0A040201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 Black" panose="020B0A040201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 Black" panose="020B0A04020102020204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 Black" panose="020B0A04020102020204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 Black" panose="020B0A04020102020204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 Black" panose="020B0A04020102020204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anose="05000000000000000000" pitchFamily="2" charset="2"/>
                <a:defRPr sz="3200">
                  <a:solidFill>
                    <a:schemeClr val="tx1"/>
                  </a:solidFill>
                  <a:latin typeface="Arial Black" panose="020B0A04020102020204" pitchFamily="34" charset="0"/>
                </a:defRPr>
              </a:lvl9pPr>
            </a:lstStyle>
            <a:p>
              <a:endParaRPr lang="en-GB" altLang="zh-TW"/>
            </a:p>
          </p:txBody>
        </p:sp>
        <p:pic>
          <p:nvPicPr>
            <p:cNvPr id="7271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6136" y="4365104"/>
              <a:ext cx="315035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357494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81987" cy="831850"/>
          </a:xfrm>
        </p:spPr>
        <p:txBody>
          <a:bodyPr/>
          <a:lstStyle/>
          <a:p>
            <a:r>
              <a:rPr lang="en-US" altLang="zh-TW" sz="2400" smtClean="0">
                <a:ea typeface="新細明體" panose="02020500000000000000" pitchFamily="18" charset="-120"/>
              </a:rPr>
              <a:t>Pseudo-code for an implementation of a depth-first solution to TSP  without recursion</a:t>
            </a:r>
          </a:p>
        </p:txBody>
      </p:sp>
      <p:pic>
        <p:nvPicPr>
          <p:cNvPr id="737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1216025"/>
            <a:ext cx="6289675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5345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>
          <a:xfrm>
            <a:off x="684213" y="260350"/>
            <a:ext cx="8281987" cy="954088"/>
          </a:xfrm>
        </p:spPr>
        <p:txBody>
          <a:bodyPr/>
          <a:lstStyle/>
          <a:p>
            <a:r>
              <a:rPr lang="en-US" altLang="zh-TW" sz="2800" smtClean="0">
                <a:ea typeface="新細明體" panose="02020500000000000000" pitchFamily="18" charset="-120"/>
              </a:rPr>
              <a:t>Pseudo-code for a second solution to TSP that doesn’t use recursion</a:t>
            </a:r>
          </a:p>
        </p:txBody>
      </p:sp>
      <p:pic>
        <p:nvPicPr>
          <p:cNvPr id="747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14450"/>
            <a:ext cx="7923213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25506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>
          <a:xfrm>
            <a:off x="611188" y="188913"/>
            <a:ext cx="8281987" cy="1076325"/>
          </a:xfrm>
        </p:spPr>
        <p:txBody>
          <a:bodyPr/>
          <a:lstStyle/>
          <a:p>
            <a:r>
              <a:rPr lang="en-US" altLang="zh-TW" sz="3200" smtClean="0">
                <a:ea typeface="新細明體" panose="02020500000000000000" pitchFamily="18" charset="-120"/>
              </a:rPr>
              <a:t>Run-Times of the Three Serial Implementations of Tree Search</a:t>
            </a:r>
          </a:p>
        </p:txBody>
      </p:sp>
      <p:sp>
        <p:nvSpPr>
          <p:cNvPr id="4" name="Rectangle 3"/>
          <p:cNvSpPr/>
          <p:nvPr/>
        </p:nvSpPr>
        <p:spPr>
          <a:xfrm>
            <a:off x="6372225" y="3357563"/>
            <a:ext cx="158115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(in seconds)</a:t>
            </a:r>
          </a:p>
        </p:txBody>
      </p:sp>
      <p:pic>
        <p:nvPicPr>
          <p:cNvPr id="7680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133600"/>
            <a:ext cx="6799263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5" name="Picture 5" descr="branches,brush strokes,environmental conservation,greens,growths,iStockphoto,nature,new lives,Scott Heiner,strength,tre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789363"/>
            <a:ext cx="2052637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779838" y="4149725"/>
            <a:ext cx="4572000" cy="16430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latin typeface="+mn-lt"/>
              </a:rPr>
              <a:t>The digraph contains 15 cities.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latin typeface="+mn-lt"/>
              </a:rPr>
              <a:t>All three versions visited approximately 95,000,000 tree nodes.</a:t>
            </a:r>
          </a:p>
        </p:txBody>
      </p:sp>
    </p:spTree>
    <p:extLst>
      <p:ext uri="{BB962C8B-B14F-4D97-AF65-F5344CB8AC3E}">
        <p14:creationId xmlns:p14="http://schemas.microsoft.com/office/powerpoint/2010/main" val="123990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3"/>
          <p:cNvSpPr>
            <a:spLocks noGrp="1"/>
          </p:cNvSpPr>
          <p:nvPr>
            <p:ph type="title"/>
          </p:nvPr>
        </p:nvSpPr>
        <p:spPr>
          <a:xfrm>
            <a:off x="611188" y="233363"/>
            <a:ext cx="8281987" cy="584200"/>
          </a:xfrm>
        </p:spPr>
        <p:txBody>
          <a:bodyPr/>
          <a:lstStyle/>
          <a:p>
            <a:r>
              <a:rPr lang="en-US" altLang="zh-TW" sz="3200" smtClean="0">
                <a:ea typeface="新細明體" panose="02020500000000000000" pitchFamily="18" charset="-120"/>
              </a:rPr>
              <a:t>Making sure we have the “best tour” (1)</a:t>
            </a:r>
          </a:p>
        </p:txBody>
      </p:sp>
      <p:sp>
        <p:nvSpPr>
          <p:cNvPr id="77826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mtClean="0">
                <a:ea typeface="新細明體" panose="02020500000000000000" pitchFamily="18" charset="-120"/>
              </a:rPr>
              <a:t>When a process finishes a tour, it needs to check if it has a better solution than recorded so far.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The global Best_tour function only reads the global best cost, so we don’t need to tie it up by locking it. There’s no contention with other readers.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If the process does not have a better solution, then it does not attempt an update.</a:t>
            </a:r>
          </a:p>
        </p:txBody>
      </p:sp>
    </p:spTree>
    <p:extLst>
      <p:ext uri="{BB962C8B-B14F-4D97-AF65-F5344CB8AC3E}">
        <p14:creationId xmlns:p14="http://schemas.microsoft.com/office/powerpoint/2010/main" val="27654008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3"/>
          <p:cNvSpPr>
            <a:spLocks noGrp="1"/>
          </p:cNvSpPr>
          <p:nvPr>
            <p:ph type="title"/>
          </p:nvPr>
        </p:nvSpPr>
        <p:spPr>
          <a:xfrm>
            <a:off x="611188" y="233363"/>
            <a:ext cx="8281987" cy="584200"/>
          </a:xfrm>
        </p:spPr>
        <p:txBody>
          <a:bodyPr/>
          <a:lstStyle/>
          <a:p>
            <a:r>
              <a:rPr lang="en-US" altLang="zh-TW" sz="3200" smtClean="0">
                <a:ea typeface="新細明體" panose="02020500000000000000" pitchFamily="18" charset="-120"/>
              </a:rPr>
              <a:t>Making sure we have the “best tour” (2)</a:t>
            </a:r>
          </a:p>
        </p:txBody>
      </p:sp>
      <p:sp>
        <p:nvSpPr>
          <p:cNvPr id="78850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If another thread is updating while we read, we may see the old value or the new value.</a:t>
            </a:r>
            <a:br>
              <a:rPr lang="en-US" altLang="zh-TW" smtClean="0">
                <a:ea typeface="新細明體" panose="02020500000000000000" pitchFamily="18" charset="-120"/>
              </a:rPr>
            </a:br>
            <a:endParaRPr lang="en-US" altLang="zh-TW" smtClean="0">
              <a:ea typeface="新細明體" panose="02020500000000000000" pitchFamily="18" charset="-120"/>
            </a:endParaRPr>
          </a:p>
          <a:p>
            <a:r>
              <a:rPr lang="en-US" altLang="zh-TW" smtClean="0">
                <a:ea typeface="新細明體" panose="02020500000000000000" pitchFamily="18" charset="-120"/>
              </a:rPr>
              <a:t>The new value is preferable, but to ensure this would be more costly than it is worth.</a:t>
            </a:r>
          </a:p>
        </p:txBody>
      </p:sp>
    </p:spTree>
    <p:extLst>
      <p:ext uri="{BB962C8B-B14F-4D97-AF65-F5344CB8AC3E}">
        <p14:creationId xmlns:p14="http://schemas.microsoft.com/office/powerpoint/2010/main" val="14890176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3"/>
          <p:cNvSpPr>
            <a:spLocks noGrp="1"/>
          </p:cNvSpPr>
          <p:nvPr>
            <p:ph type="title"/>
          </p:nvPr>
        </p:nvSpPr>
        <p:spPr>
          <a:xfrm>
            <a:off x="611188" y="233363"/>
            <a:ext cx="8281987" cy="584200"/>
          </a:xfrm>
        </p:spPr>
        <p:txBody>
          <a:bodyPr/>
          <a:lstStyle/>
          <a:p>
            <a:r>
              <a:rPr lang="en-US" altLang="zh-TW" sz="3200" smtClean="0">
                <a:ea typeface="新細明體" panose="02020500000000000000" pitchFamily="18" charset="-120"/>
              </a:rPr>
              <a:t>Making sure we have the “best tour” (3)</a:t>
            </a:r>
          </a:p>
        </p:txBody>
      </p:sp>
      <p:sp>
        <p:nvSpPr>
          <p:cNvPr id="79874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smtClean="0">
                <a:ea typeface="新細明體" panose="02020500000000000000" pitchFamily="18" charset="-120"/>
              </a:rPr>
              <a:t>In the case where a thread tests and decides it has a better global solution, we need to ensure two things: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 smtClean="0">
                <a:ea typeface="新細明體" panose="02020500000000000000" pitchFamily="18" charset="-120"/>
              </a:rPr>
              <a:t>1) That the process locks the value with a mutex, preventing a race condition.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TW" sz="2400" smtClean="0">
                <a:ea typeface="新細明體" panose="02020500000000000000" pitchFamily="18" charset="-120"/>
              </a:rPr>
              <a:t>2) In the possible event that the first check was against an old value while another process was updating, we do not put a worse value than the new one that was being written.</a:t>
            </a:r>
          </a:p>
          <a:p>
            <a:r>
              <a:rPr lang="en-US" altLang="zh-TW" sz="2800" smtClean="0">
                <a:ea typeface="新細明體" panose="02020500000000000000" pitchFamily="18" charset="-120"/>
              </a:rPr>
              <a:t>We handle this by locking, then testing again.</a:t>
            </a:r>
          </a:p>
        </p:txBody>
      </p:sp>
    </p:spTree>
    <p:extLst>
      <p:ext uri="{BB962C8B-B14F-4D97-AF65-F5344CB8AC3E}">
        <p14:creationId xmlns:p14="http://schemas.microsoft.com/office/powerpoint/2010/main" val="385168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813" y="1628775"/>
            <a:ext cx="581025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981075"/>
            <a:ext cx="8953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005263"/>
            <a:ext cx="8189912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0" y="3429000"/>
            <a:ext cx="9048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19485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3"/>
          <p:cNvSpPr>
            <a:spLocks noGrp="1"/>
          </p:cNvSpPr>
          <p:nvPr>
            <p:ph type="title"/>
          </p:nvPr>
        </p:nvSpPr>
        <p:spPr>
          <a:xfrm>
            <a:off x="611188" y="233363"/>
            <a:ext cx="8281987" cy="584200"/>
          </a:xfrm>
        </p:spPr>
        <p:txBody>
          <a:bodyPr/>
          <a:lstStyle/>
          <a:p>
            <a:r>
              <a:rPr lang="en-US" altLang="zh-TW" sz="3200" smtClean="0">
                <a:ea typeface="新細明體" panose="02020500000000000000" pitchFamily="18" charset="-120"/>
              </a:rPr>
              <a:t>First scenario</a:t>
            </a:r>
          </a:p>
        </p:txBody>
      </p:sp>
      <p:sp>
        <p:nvSpPr>
          <p:cNvPr id="80899" name="Rectangle 5"/>
          <p:cNvSpPr>
            <a:spLocks noChangeArrowheads="1"/>
          </p:cNvSpPr>
          <p:nvPr/>
        </p:nvSpPr>
        <p:spPr bwMode="auto">
          <a:xfrm>
            <a:off x="3708400" y="2133600"/>
            <a:ext cx="863600" cy="6477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zh-TW"/>
          </a:p>
        </p:txBody>
      </p:sp>
      <p:sp>
        <p:nvSpPr>
          <p:cNvPr id="7" name="TextBox 6"/>
          <p:cNvSpPr txBox="1"/>
          <p:nvPr/>
        </p:nvSpPr>
        <p:spPr>
          <a:xfrm>
            <a:off x="3492500" y="1341438"/>
            <a:ext cx="1309688" cy="7064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global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tour value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1550" y="1484313"/>
            <a:ext cx="138271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b="1" dirty="0">
                <a:latin typeface="+mn-lt"/>
              </a:rPr>
              <a:t>process 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56325" y="1412875"/>
            <a:ext cx="138271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b="1" dirty="0">
                <a:latin typeface="+mn-lt"/>
              </a:rPr>
              <a:t>process 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2988" y="1989138"/>
            <a:ext cx="1311275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local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tour value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84888" y="1916113"/>
            <a:ext cx="1309687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local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tour value</a:t>
            </a:r>
          </a:p>
        </p:txBody>
      </p:sp>
      <p:sp>
        <p:nvSpPr>
          <p:cNvPr id="80905" name="Rectangle 11"/>
          <p:cNvSpPr>
            <a:spLocks noChangeArrowheads="1"/>
          </p:cNvSpPr>
          <p:nvPr/>
        </p:nvSpPr>
        <p:spPr bwMode="auto">
          <a:xfrm>
            <a:off x="1331913" y="2708275"/>
            <a:ext cx="863600" cy="6492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zh-TW"/>
          </a:p>
        </p:txBody>
      </p:sp>
      <p:sp>
        <p:nvSpPr>
          <p:cNvPr id="80906" name="Rectangle 12"/>
          <p:cNvSpPr>
            <a:spLocks noChangeArrowheads="1"/>
          </p:cNvSpPr>
          <p:nvPr/>
        </p:nvSpPr>
        <p:spPr bwMode="auto">
          <a:xfrm>
            <a:off x="6443663" y="2708275"/>
            <a:ext cx="865187" cy="6492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zh-TW"/>
          </a:p>
        </p:txBody>
      </p:sp>
      <p:sp>
        <p:nvSpPr>
          <p:cNvPr id="14" name="TextBox 13"/>
          <p:cNvSpPr txBox="1"/>
          <p:nvPr/>
        </p:nvSpPr>
        <p:spPr>
          <a:xfrm>
            <a:off x="3851275" y="2205038"/>
            <a:ext cx="6413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n-lt"/>
              </a:rPr>
              <a:t>30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88125" y="2781300"/>
            <a:ext cx="639763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n-lt"/>
              </a:rPr>
              <a:t>27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03350" y="2781300"/>
            <a:ext cx="639763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n-lt"/>
              </a:rPr>
              <a:t>22</a:t>
            </a:r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rot="10800000">
            <a:off x="4716463" y="2492375"/>
            <a:ext cx="1655762" cy="5762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348038" y="1268413"/>
            <a:ext cx="1655762" cy="1944687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zh-TW"/>
          </a:p>
        </p:txBody>
      </p:sp>
      <p:sp>
        <p:nvSpPr>
          <p:cNvPr id="20" name="TextBox 19"/>
          <p:cNvSpPr txBox="1"/>
          <p:nvPr/>
        </p:nvSpPr>
        <p:spPr>
          <a:xfrm>
            <a:off x="6445250" y="3573463"/>
            <a:ext cx="88106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1. test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87450" y="3500438"/>
            <a:ext cx="88106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3. test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45250" y="3981450"/>
            <a:ext cx="92551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2. lock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45250" y="4389438"/>
            <a:ext cx="12525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4. update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45250" y="4797425"/>
            <a:ext cx="121126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5. unlock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87450" y="3897313"/>
            <a:ext cx="92551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6. lock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87450" y="4292600"/>
            <a:ext cx="16335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7. test again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87450" y="4689475"/>
            <a:ext cx="12525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8. update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87450" y="5084763"/>
            <a:ext cx="121126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9. unlock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51275" y="2205038"/>
            <a:ext cx="6413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n-lt"/>
              </a:rPr>
              <a:t>27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51275" y="2205038"/>
            <a:ext cx="6413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n-lt"/>
              </a:rPr>
              <a:t>22</a:t>
            </a:r>
          </a:p>
        </p:txBody>
      </p:sp>
      <p:cxnSp>
        <p:nvCxnSpPr>
          <p:cNvPr id="32" name="Straight Arrow Connector 31"/>
          <p:cNvCxnSpPr>
            <a:cxnSpLocks noChangeShapeType="1"/>
          </p:cNvCxnSpPr>
          <p:nvPr/>
        </p:nvCxnSpPr>
        <p:spPr bwMode="auto">
          <a:xfrm flipV="1">
            <a:off x="2268538" y="2565400"/>
            <a:ext cx="1223962" cy="5032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3348038" y="1268413"/>
            <a:ext cx="1655762" cy="1944687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11117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38" presetClass="exit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3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38" presetClass="exit" presetSubtype="0" accel="5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8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6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8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 animBg="1"/>
      <p:bldP spid="19" grpId="1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29" grpId="1"/>
      <p:bldP spid="30" grpId="0"/>
      <p:bldP spid="34" grpId="0" animBg="1"/>
      <p:bldP spid="34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3"/>
          <p:cNvSpPr>
            <a:spLocks noGrp="1"/>
          </p:cNvSpPr>
          <p:nvPr>
            <p:ph type="title"/>
          </p:nvPr>
        </p:nvSpPr>
        <p:spPr>
          <a:xfrm>
            <a:off x="611188" y="233363"/>
            <a:ext cx="8281987" cy="584200"/>
          </a:xfrm>
        </p:spPr>
        <p:txBody>
          <a:bodyPr/>
          <a:lstStyle/>
          <a:p>
            <a:r>
              <a:rPr lang="en-US" altLang="zh-TW" sz="3200" smtClean="0">
                <a:ea typeface="新細明體" panose="02020500000000000000" pitchFamily="18" charset="-120"/>
              </a:rPr>
              <a:t>Second scenario</a:t>
            </a:r>
          </a:p>
        </p:txBody>
      </p:sp>
      <p:sp>
        <p:nvSpPr>
          <p:cNvPr id="81923" name="Rectangle 5"/>
          <p:cNvSpPr>
            <a:spLocks noChangeArrowheads="1"/>
          </p:cNvSpPr>
          <p:nvPr/>
        </p:nvSpPr>
        <p:spPr bwMode="auto">
          <a:xfrm>
            <a:off x="3708400" y="2133600"/>
            <a:ext cx="863600" cy="647700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zh-TW"/>
          </a:p>
        </p:txBody>
      </p:sp>
      <p:sp>
        <p:nvSpPr>
          <p:cNvPr id="7" name="TextBox 6"/>
          <p:cNvSpPr txBox="1"/>
          <p:nvPr/>
        </p:nvSpPr>
        <p:spPr>
          <a:xfrm>
            <a:off x="3492500" y="1341438"/>
            <a:ext cx="1309688" cy="7064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global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tour value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1550" y="1484313"/>
            <a:ext cx="138271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b="1" dirty="0">
                <a:latin typeface="+mn-lt"/>
              </a:rPr>
              <a:t>process 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56325" y="1412875"/>
            <a:ext cx="138271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b="1" dirty="0">
                <a:latin typeface="+mn-lt"/>
              </a:rPr>
              <a:t>process 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2988" y="1989138"/>
            <a:ext cx="1311275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local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tour value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84888" y="1916113"/>
            <a:ext cx="1309687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local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tour value</a:t>
            </a:r>
          </a:p>
        </p:txBody>
      </p:sp>
      <p:sp>
        <p:nvSpPr>
          <p:cNvPr id="81929" name="Rectangle 11"/>
          <p:cNvSpPr>
            <a:spLocks noChangeArrowheads="1"/>
          </p:cNvSpPr>
          <p:nvPr/>
        </p:nvSpPr>
        <p:spPr bwMode="auto">
          <a:xfrm>
            <a:off x="1331913" y="2708275"/>
            <a:ext cx="863600" cy="6492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zh-TW"/>
          </a:p>
        </p:txBody>
      </p:sp>
      <p:sp>
        <p:nvSpPr>
          <p:cNvPr id="81930" name="Rectangle 12"/>
          <p:cNvSpPr>
            <a:spLocks noChangeArrowheads="1"/>
          </p:cNvSpPr>
          <p:nvPr/>
        </p:nvSpPr>
        <p:spPr bwMode="auto">
          <a:xfrm>
            <a:off x="6443663" y="2708275"/>
            <a:ext cx="865187" cy="6492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zh-TW"/>
          </a:p>
        </p:txBody>
      </p:sp>
      <p:sp>
        <p:nvSpPr>
          <p:cNvPr id="14" name="TextBox 13"/>
          <p:cNvSpPr txBox="1"/>
          <p:nvPr/>
        </p:nvSpPr>
        <p:spPr>
          <a:xfrm>
            <a:off x="3851275" y="2205038"/>
            <a:ext cx="6413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n-lt"/>
              </a:rPr>
              <a:t>30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88125" y="2781300"/>
            <a:ext cx="639763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n-lt"/>
              </a:rPr>
              <a:t>27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03350" y="2781300"/>
            <a:ext cx="639763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n-lt"/>
              </a:rPr>
              <a:t>29</a:t>
            </a:r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rot="10800000">
            <a:off x="4716463" y="2492375"/>
            <a:ext cx="1655762" cy="5762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348038" y="1268413"/>
            <a:ext cx="1655762" cy="1944687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zh-TW"/>
          </a:p>
        </p:txBody>
      </p:sp>
      <p:sp>
        <p:nvSpPr>
          <p:cNvPr id="20" name="TextBox 19"/>
          <p:cNvSpPr txBox="1"/>
          <p:nvPr/>
        </p:nvSpPr>
        <p:spPr>
          <a:xfrm>
            <a:off x="6445250" y="3573463"/>
            <a:ext cx="88106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1. test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87450" y="3500438"/>
            <a:ext cx="88106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3. test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45250" y="3981450"/>
            <a:ext cx="92551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2. lock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45250" y="4389438"/>
            <a:ext cx="12525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4. update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45250" y="4797425"/>
            <a:ext cx="121126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5. unlock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87450" y="3897313"/>
            <a:ext cx="92551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6. lock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87450" y="4292600"/>
            <a:ext cx="16335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7. test again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87450" y="4724400"/>
            <a:ext cx="1211263" cy="4016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8. unlock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51275" y="2205038"/>
            <a:ext cx="6413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n-lt"/>
              </a:rPr>
              <a:t>27</a:t>
            </a:r>
          </a:p>
        </p:txBody>
      </p:sp>
      <p:cxnSp>
        <p:nvCxnSpPr>
          <p:cNvPr id="32" name="Straight Arrow Connector 31"/>
          <p:cNvCxnSpPr>
            <a:cxnSpLocks noChangeShapeType="1"/>
          </p:cNvCxnSpPr>
          <p:nvPr/>
        </p:nvCxnSpPr>
        <p:spPr bwMode="auto">
          <a:xfrm flipV="1">
            <a:off x="2268538" y="2565400"/>
            <a:ext cx="1223962" cy="5032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3348038" y="1268413"/>
            <a:ext cx="1655762" cy="1944687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79895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38" presetClass="exit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3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 animBg="1"/>
      <p:bldP spid="19" grpId="1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8" grpId="0"/>
      <p:bldP spid="29" grpId="0"/>
      <p:bldP spid="34" grpId="0" animBg="1"/>
      <p:bldP spid="34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>
          <a:xfrm>
            <a:off x="611188" y="-12700"/>
            <a:ext cx="8281987" cy="830263"/>
          </a:xfrm>
        </p:spPr>
        <p:txBody>
          <a:bodyPr/>
          <a:lstStyle/>
          <a:p>
            <a:r>
              <a:rPr lang="en-US" altLang="zh-TW" sz="2400" smtClean="0">
                <a:ea typeface="新細明體" panose="02020500000000000000" pitchFamily="18" charset="-120"/>
              </a:rPr>
              <a:t>Pseudo-code for a Pthreads implementation of a statically parallelized solution to TSP</a:t>
            </a:r>
          </a:p>
        </p:txBody>
      </p:sp>
      <p:pic>
        <p:nvPicPr>
          <p:cNvPr id="829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1295400"/>
            <a:ext cx="7685087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61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>
          <a:xfrm>
            <a:off x="539750" y="188913"/>
            <a:ext cx="8281988" cy="1076325"/>
          </a:xfrm>
        </p:spPr>
        <p:txBody>
          <a:bodyPr/>
          <a:lstStyle/>
          <a:p>
            <a:r>
              <a:rPr lang="en-US" altLang="zh-TW" sz="3200" smtClean="0">
                <a:ea typeface="新細明體" panose="02020500000000000000" pitchFamily="18" charset="-120"/>
              </a:rPr>
              <a:t>Dynamic Parallelization of Tree Search Using Pthreads</a:t>
            </a:r>
          </a:p>
        </p:txBody>
      </p:sp>
      <p:sp>
        <p:nvSpPr>
          <p:cNvPr id="83970" name="Content Placeholder 2"/>
          <p:cNvSpPr>
            <a:spLocks noGrp="1"/>
          </p:cNvSpPr>
          <p:nvPr>
            <p:ph idx="1"/>
          </p:nvPr>
        </p:nvSpPr>
        <p:spPr>
          <a:xfrm>
            <a:off x="684213" y="1412875"/>
            <a:ext cx="8270875" cy="4824413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Termination issues.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Code executed by a thread before it splits: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It checks that it has at least two tours in its stack.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It checks that there are threads waiting.</a:t>
            </a:r>
          </a:p>
          <a:p>
            <a:pPr lvl="1"/>
            <a:r>
              <a:rPr lang="en-US" altLang="zh-TW" smtClean="0">
                <a:ea typeface="新細明體" panose="02020500000000000000" pitchFamily="18" charset="-120"/>
              </a:rPr>
              <a:t>It checks whether the new_stack variable is NULL.</a:t>
            </a:r>
          </a:p>
          <a:p>
            <a:pPr lvl="1"/>
            <a:endParaRPr lang="en-US" altLang="zh-TW" smtClean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2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748712" cy="492125"/>
          </a:xfrm>
        </p:spPr>
        <p:txBody>
          <a:bodyPr/>
          <a:lstStyle/>
          <a:p>
            <a:r>
              <a:rPr lang="en-US" altLang="zh-TW" sz="2600" smtClean="0">
                <a:ea typeface="新細明體" panose="02020500000000000000" pitchFamily="18" charset="-120"/>
              </a:rPr>
              <a:t>Pseudo-Code for Pthreads Terminated Function (1)</a:t>
            </a:r>
          </a:p>
        </p:txBody>
      </p:sp>
      <p:pic>
        <p:nvPicPr>
          <p:cNvPr id="849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957263"/>
            <a:ext cx="8570913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01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>
          <a:xfrm>
            <a:off x="395288" y="260350"/>
            <a:ext cx="8748712" cy="492125"/>
          </a:xfrm>
        </p:spPr>
        <p:txBody>
          <a:bodyPr/>
          <a:lstStyle/>
          <a:p>
            <a:r>
              <a:rPr lang="en-US" altLang="zh-TW" sz="2600" smtClean="0">
                <a:ea typeface="新細明體" panose="02020500000000000000" pitchFamily="18" charset="-120"/>
              </a:rPr>
              <a:t>Pseudo-Code for Pthreads Terminated Function (2)</a:t>
            </a:r>
          </a:p>
        </p:txBody>
      </p:sp>
      <p:pic>
        <p:nvPicPr>
          <p:cNvPr id="860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1343025"/>
            <a:ext cx="8466137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75954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>
          <a:xfrm>
            <a:off x="611188" y="171450"/>
            <a:ext cx="8281987" cy="646113"/>
          </a:xfrm>
        </p:spPr>
        <p:txBody>
          <a:bodyPr/>
          <a:lstStyle/>
          <a:p>
            <a:r>
              <a:rPr lang="en-US" altLang="zh-TW" sz="3600" smtClean="0">
                <a:ea typeface="新細明體" panose="02020500000000000000" pitchFamily="18" charset="-120"/>
              </a:rPr>
              <a:t>Grouping the termination variables</a:t>
            </a:r>
          </a:p>
        </p:txBody>
      </p:sp>
      <p:pic>
        <p:nvPicPr>
          <p:cNvPr id="870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062163"/>
            <a:ext cx="476250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435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</p:nvPr>
        </p:nvSpPr>
        <p:spPr>
          <a:xfrm>
            <a:off x="611188" y="188913"/>
            <a:ext cx="8281987" cy="522287"/>
          </a:xfrm>
        </p:spPr>
        <p:txBody>
          <a:bodyPr/>
          <a:lstStyle/>
          <a:p>
            <a:r>
              <a:rPr lang="en-US" altLang="zh-TW" sz="2800" smtClean="0">
                <a:ea typeface="新細明體" panose="02020500000000000000" pitchFamily="18" charset="-120"/>
              </a:rPr>
              <a:t>Run-times of Pthreads tree search programs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87450" y="3933825"/>
            <a:ext cx="158115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(in seconds)</a:t>
            </a:r>
          </a:p>
        </p:txBody>
      </p:sp>
      <p:pic>
        <p:nvPicPr>
          <p:cNvPr id="8806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060575"/>
            <a:ext cx="6684963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076825" y="4652963"/>
            <a:ext cx="2159000" cy="7699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numbers of times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stacks were split</a:t>
            </a:r>
          </a:p>
        </p:txBody>
      </p:sp>
      <p:cxnSp>
        <p:nvCxnSpPr>
          <p:cNvPr id="88070" name="Straight Arrow Connector 9"/>
          <p:cNvCxnSpPr>
            <a:cxnSpLocks noChangeShapeType="1"/>
          </p:cNvCxnSpPr>
          <p:nvPr/>
        </p:nvCxnSpPr>
        <p:spPr bwMode="auto">
          <a:xfrm rot="10800000">
            <a:off x="4932363" y="4005263"/>
            <a:ext cx="1079500" cy="6477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071" name="Straight Arrow Connector 11"/>
          <p:cNvCxnSpPr>
            <a:cxnSpLocks noChangeShapeType="1"/>
          </p:cNvCxnSpPr>
          <p:nvPr/>
        </p:nvCxnSpPr>
        <p:spPr bwMode="auto">
          <a:xfrm flipV="1">
            <a:off x="6084888" y="3933825"/>
            <a:ext cx="1223962" cy="71913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14"/>
          <p:cNvSpPr/>
          <p:nvPr/>
        </p:nvSpPr>
        <p:spPr>
          <a:xfrm>
            <a:off x="2916238" y="1484313"/>
            <a:ext cx="3189287" cy="5857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n-lt"/>
              </a:rPr>
              <a:t>15-city problems</a:t>
            </a:r>
          </a:p>
        </p:txBody>
      </p:sp>
    </p:spTree>
    <p:extLst>
      <p:ext uri="{BB962C8B-B14F-4D97-AF65-F5344CB8AC3E}">
        <p14:creationId xmlns:p14="http://schemas.microsoft.com/office/powerpoint/2010/main" val="18525423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>
          <a:xfrm>
            <a:off x="611188" y="188913"/>
            <a:ext cx="8281987" cy="1076325"/>
          </a:xfrm>
        </p:spPr>
        <p:txBody>
          <a:bodyPr/>
          <a:lstStyle/>
          <a:p>
            <a:r>
              <a:rPr lang="en-US" altLang="zh-TW" sz="3200" smtClean="0">
                <a:ea typeface="新細明體" panose="02020500000000000000" pitchFamily="18" charset="-120"/>
              </a:rPr>
              <a:t>Parallelizing the Tree Search Programs Using OpenMP</a:t>
            </a:r>
          </a:p>
        </p:txBody>
      </p:sp>
      <p:sp>
        <p:nvSpPr>
          <p:cNvPr id="89090" name="Content Placeholder 2"/>
          <p:cNvSpPr>
            <a:spLocks noGrp="1"/>
          </p:cNvSpPr>
          <p:nvPr>
            <p:ph idx="1"/>
          </p:nvPr>
        </p:nvSpPr>
        <p:spPr>
          <a:xfrm>
            <a:off x="684213" y="1484313"/>
            <a:ext cx="8270875" cy="2232025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Same basic issues implementing the static and dynamic parallel tree search programs as Pthreads.</a:t>
            </a:r>
          </a:p>
          <a:p>
            <a:r>
              <a:rPr lang="en-US" altLang="zh-TW" smtClean="0">
                <a:ea typeface="新細明體" panose="02020500000000000000" pitchFamily="18" charset="-120"/>
              </a:rPr>
              <a:t>A few small changes can be noted.</a:t>
            </a:r>
          </a:p>
        </p:txBody>
      </p:sp>
      <p:pic>
        <p:nvPicPr>
          <p:cNvPr id="890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005263"/>
            <a:ext cx="35909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5013325"/>
            <a:ext cx="31908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9094" name="Straight Arrow Connector 8"/>
          <p:cNvCxnSpPr>
            <a:cxnSpLocks noChangeShapeType="1"/>
          </p:cNvCxnSpPr>
          <p:nvPr/>
        </p:nvCxnSpPr>
        <p:spPr bwMode="auto">
          <a:xfrm>
            <a:off x="3492500" y="4437063"/>
            <a:ext cx="863600" cy="576262"/>
          </a:xfrm>
          <a:prstGeom prst="straightConnector1">
            <a:avLst/>
          </a:prstGeom>
          <a:noFill/>
          <a:ln w="28575" algn="ctr">
            <a:solidFill>
              <a:srgbClr val="00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9"/>
          <p:cNvSpPr/>
          <p:nvPr/>
        </p:nvSpPr>
        <p:spPr>
          <a:xfrm rot="19648543">
            <a:off x="552450" y="3938588"/>
            <a:ext cx="120967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 err="1">
                <a:solidFill>
                  <a:srgbClr val="FF0000"/>
                </a:solidFill>
                <a:latin typeface="+mn-lt"/>
              </a:rPr>
              <a:t>Pthreads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 rot="2610414">
            <a:off x="6561138" y="4937125"/>
            <a:ext cx="1196975" cy="4016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OpenMP</a:t>
            </a:r>
          </a:p>
        </p:txBody>
      </p:sp>
    </p:spTree>
    <p:extLst>
      <p:ext uri="{BB962C8B-B14F-4D97-AF65-F5344CB8AC3E}">
        <p14:creationId xmlns:p14="http://schemas.microsoft.com/office/powerpoint/2010/main" val="172230209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6"/>
          <p:cNvSpPr>
            <a:spLocks noGrp="1"/>
          </p:cNvSpPr>
          <p:nvPr>
            <p:ph type="title"/>
          </p:nvPr>
        </p:nvSpPr>
        <p:spPr>
          <a:xfrm>
            <a:off x="611188" y="171450"/>
            <a:ext cx="8281987" cy="646113"/>
          </a:xfrm>
        </p:spPr>
        <p:txBody>
          <a:bodyPr/>
          <a:lstStyle/>
          <a:p>
            <a:r>
              <a:rPr lang="en-US" altLang="zh-TW" sz="3600" smtClean="0">
                <a:ea typeface="新細明體" panose="02020500000000000000" pitchFamily="18" charset="-120"/>
              </a:rPr>
              <a:t>OpenMP emulated condition wait</a:t>
            </a:r>
          </a:p>
        </p:txBody>
      </p:sp>
      <p:pic>
        <p:nvPicPr>
          <p:cNvPr id="901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628775"/>
            <a:ext cx="7475537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265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844675"/>
            <a:ext cx="6427787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4149725"/>
            <a:ext cx="31908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1196975"/>
            <a:ext cx="8953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608361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01" y="1525678"/>
            <a:ext cx="8857597" cy="380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919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>
          <a:xfrm>
            <a:off x="611188" y="188913"/>
            <a:ext cx="8281987" cy="954087"/>
          </a:xfrm>
        </p:spPr>
        <p:txBody>
          <a:bodyPr/>
          <a:lstStyle/>
          <a:p>
            <a:r>
              <a:rPr lang="en-US" altLang="zh-TW" sz="2800" smtClean="0">
                <a:ea typeface="新細明體" panose="02020500000000000000" pitchFamily="18" charset="-120"/>
              </a:rPr>
              <a:t>Performance of OpenMP and Pthreads implementations of tree search</a:t>
            </a:r>
          </a:p>
        </p:txBody>
      </p:sp>
      <p:pic>
        <p:nvPicPr>
          <p:cNvPr id="911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844675"/>
            <a:ext cx="8374062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7164388" y="3933825"/>
            <a:ext cx="158115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(in seconds)</a:t>
            </a:r>
          </a:p>
        </p:txBody>
      </p:sp>
    </p:spTree>
    <p:extLst>
      <p:ext uri="{BB962C8B-B14F-4D97-AF65-F5344CB8AC3E}">
        <p14:creationId xmlns:p14="http://schemas.microsoft.com/office/powerpoint/2010/main" val="25844395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1" name="Picture 2" descr="ecology,environmental conservation,greens,growths,iStockphoto,leaves,Scott Heiner,springs,summers,tre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3644900"/>
            <a:ext cx="2232025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2420938"/>
            <a:ext cx="7772400" cy="193833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Implementation of Tree Search Using MPI and Static Partitioning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681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>
          <a:xfrm>
            <a:off x="611188" y="188913"/>
            <a:ext cx="8281987" cy="954087"/>
          </a:xfrm>
        </p:spPr>
        <p:txBody>
          <a:bodyPr/>
          <a:lstStyle/>
          <a:p>
            <a:r>
              <a:rPr lang="en-US" altLang="zh-TW" sz="2800" smtClean="0">
                <a:ea typeface="新細明體" panose="02020500000000000000" pitchFamily="18" charset="-120"/>
              </a:rPr>
              <a:t>Sending a different number of objects to each process in the communicator</a:t>
            </a:r>
          </a:p>
        </p:txBody>
      </p:sp>
      <p:pic>
        <p:nvPicPr>
          <p:cNvPr id="931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871663"/>
            <a:ext cx="6627813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656623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>
          <a:xfrm>
            <a:off x="611188" y="188913"/>
            <a:ext cx="8281987" cy="954087"/>
          </a:xfrm>
        </p:spPr>
        <p:txBody>
          <a:bodyPr/>
          <a:lstStyle/>
          <a:p>
            <a:r>
              <a:rPr lang="en-US" altLang="zh-TW" sz="2800" smtClean="0">
                <a:ea typeface="新細明體" panose="02020500000000000000" pitchFamily="18" charset="-120"/>
              </a:rPr>
              <a:t>Gathering a different number of objects from each process in the communicator</a:t>
            </a:r>
          </a:p>
        </p:txBody>
      </p:sp>
      <p:pic>
        <p:nvPicPr>
          <p:cNvPr id="942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1885950"/>
            <a:ext cx="6732587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302144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MPI_Gatherv</a:t>
            </a:r>
            <a:endParaRPr lang="zh-TW" altLang="en-US" smtClean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8313" y="1557338"/>
            <a:ext cx="8424862" cy="15843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3200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algn="ctr" eaLnBrk="1" hangingPunct="1"/>
            <a:endParaRPr lang="zh-TW" altLang="en-US">
              <a:solidFill>
                <a:srgbClr val="FFFFFF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79876" name="矩形 5"/>
          <p:cNvSpPr>
            <a:spLocks noChangeArrowheads="1"/>
          </p:cNvSpPr>
          <p:nvPr/>
        </p:nvSpPr>
        <p:spPr bwMode="auto">
          <a:xfrm>
            <a:off x="468313" y="1638300"/>
            <a:ext cx="7402512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altLang="zh-TW" sz="2200" i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int dest = 0, Send_cnt = sizeof(Sbuf);</a:t>
            </a:r>
          </a:p>
          <a:p>
            <a:pPr eaLnBrk="1" hangingPunct="1"/>
            <a:r>
              <a:rPr lang="en-US" altLang="zh-TW" sz="2200" i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int rc[4] = {3,1,2,2}, disp[4] = {0,3,4,6};</a:t>
            </a:r>
          </a:p>
          <a:p>
            <a:pPr eaLnBrk="1" hangingPunct="1"/>
            <a:r>
              <a:rPr lang="en-US" altLang="zh-TW" sz="2200" i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MPI_Gatherv ( Sbuf, Send_cnt, MPI_INTEGER, Rbuf, rc, disp, </a:t>
            </a:r>
          </a:p>
          <a:p>
            <a:pPr eaLnBrk="1" hangingPunct="1"/>
            <a:r>
              <a:rPr lang="en-US" altLang="zh-TW" sz="2200" i="1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MPI_INTEGER , dest, MPI_COMM_WORLD);</a:t>
            </a:r>
            <a:endParaRPr lang="zh-TW" altLang="en-US" sz="2200" i="1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grpSp>
        <p:nvGrpSpPr>
          <p:cNvPr id="79877" name="群組 6"/>
          <p:cNvGrpSpPr>
            <a:grpSpLocks/>
          </p:cNvGrpSpPr>
          <p:nvPr/>
        </p:nvGrpSpPr>
        <p:grpSpPr bwMode="auto">
          <a:xfrm>
            <a:off x="1196975" y="4079875"/>
            <a:ext cx="719138" cy="431800"/>
            <a:chOff x="683568" y="1916832"/>
            <a:chExt cx="720081" cy="432048"/>
          </a:xfrm>
        </p:grpSpPr>
        <p:sp>
          <p:nvSpPr>
            <p:cNvPr id="8" name="矩形 7"/>
            <p:cNvSpPr/>
            <p:nvPr/>
          </p:nvSpPr>
          <p:spPr>
            <a:xfrm>
              <a:off x="683568" y="1916832"/>
              <a:ext cx="702595" cy="43204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</p:txBody>
        </p:sp>
        <p:sp>
          <p:nvSpPr>
            <p:cNvPr id="79926" name="矩形 8"/>
            <p:cNvSpPr>
              <a:spLocks noChangeArrowheads="1"/>
            </p:cNvSpPr>
            <p:nvPr/>
          </p:nvSpPr>
          <p:spPr bwMode="auto">
            <a:xfrm>
              <a:off x="688203" y="1944999"/>
              <a:ext cx="7154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CPU</a:t>
              </a:r>
              <a:r>
                <a:rPr lang="en-US" altLang="zh-TW" sz="1800" baseline="-25000"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0</a:t>
              </a:r>
              <a:endParaRPr lang="zh-TW" altLang="en-US" sz="1800" baseline="-25000"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</p:txBody>
        </p:sp>
      </p:grpSp>
      <p:grpSp>
        <p:nvGrpSpPr>
          <p:cNvPr id="79878" name="群組 9"/>
          <p:cNvGrpSpPr>
            <a:grpSpLocks/>
          </p:cNvGrpSpPr>
          <p:nvPr/>
        </p:nvGrpSpPr>
        <p:grpSpPr bwMode="auto">
          <a:xfrm>
            <a:off x="2997200" y="4079875"/>
            <a:ext cx="719138" cy="431800"/>
            <a:chOff x="683568" y="1916832"/>
            <a:chExt cx="720081" cy="432048"/>
          </a:xfrm>
        </p:grpSpPr>
        <p:sp>
          <p:nvSpPr>
            <p:cNvPr id="11" name="矩形 10"/>
            <p:cNvSpPr/>
            <p:nvPr/>
          </p:nvSpPr>
          <p:spPr>
            <a:xfrm>
              <a:off x="683568" y="1916832"/>
              <a:ext cx="702595" cy="43204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</p:txBody>
        </p:sp>
        <p:sp>
          <p:nvSpPr>
            <p:cNvPr id="79924" name="矩形 11"/>
            <p:cNvSpPr>
              <a:spLocks noChangeArrowheads="1"/>
            </p:cNvSpPr>
            <p:nvPr/>
          </p:nvSpPr>
          <p:spPr bwMode="auto">
            <a:xfrm>
              <a:off x="688203" y="1944999"/>
              <a:ext cx="7154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CPU</a:t>
              </a:r>
              <a:r>
                <a:rPr lang="en-US" altLang="zh-TW" sz="1800" baseline="-25000"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1</a:t>
              </a:r>
              <a:endParaRPr lang="zh-TW" altLang="en-US" sz="1800" baseline="-25000"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</p:txBody>
        </p:sp>
      </p:grpSp>
      <p:grpSp>
        <p:nvGrpSpPr>
          <p:cNvPr id="79879" name="群組 12"/>
          <p:cNvGrpSpPr>
            <a:grpSpLocks/>
          </p:cNvGrpSpPr>
          <p:nvPr/>
        </p:nvGrpSpPr>
        <p:grpSpPr bwMode="auto">
          <a:xfrm>
            <a:off x="4795838" y="4079875"/>
            <a:ext cx="720725" cy="431800"/>
            <a:chOff x="683568" y="1916832"/>
            <a:chExt cx="720081" cy="432048"/>
          </a:xfrm>
        </p:grpSpPr>
        <p:sp>
          <p:nvSpPr>
            <p:cNvPr id="14" name="矩形 13"/>
            <p:cNvSpPr/>
            <p:nvPr/>
          </p:nvSpPr>
          <p:spPr>
            <a:xfrm>
              <a:off x="683568" y="1916832"/>
              <a:ext cx="702634" cy="43204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</p:txBody>
        </p:sp>
        <p:sp>
          <p:nvSpPr>
            <p:cNvPr id="79922" name="矩形 14"/>
            <p:cNvSpPr>
              <a:spLocks noChangeArrowheads="1"/>
            </p:cNvSpPr>
            <p:nvPr/>
          </p:nvSpPr>
          <p:spPr bwMode="auto">
            <a:xfrm>
              <a:off x="688203" y="1944999"/>
              <a:ext cx="7154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CPU</a:t>
              </a:r>
              <a:r>
                <a:rPr lang="en-US" altLang="zh-TW" sz="1800" baseline="-25000"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2</a:t>
              </a:r>
              <a:endParaRPr lang="zh-TW" altLang="en-US" sz="1800" baseline="-25000"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</p:txBody>
        </p:sp>
      </p:grpSp>
      <p:grpSp>
        <p:nvGrpSpPr>
          <p:cNvPr id="79880" name="群組 15"/>
          <p:cNvGrpSpPr>
            <a:grpSpLocks/>
          </p:cNvGrpSpPr>
          <p:nvPr/>
        </p:nvGrpSpPr>
        <p:grpSpPr bwMode="auto">
          <a:xfrm>
            <a:off x="6596063" y="4079875"/>
            <a:ext cx="720725" cy="431800"/>
            <a:chOff x="683568" y="1916832"/>
            <a:chExt cx="720081" cy="432048"/>
          </a:xfrm>
        </p:grpSpPr>
        <p:sp>
          <p:nvSpPr>
            <p:cNvPr id="17" name="矩形 16"/>
            <p:cNvSpPr/>
            <p:nvPr/>
          </p:nvSpPr>
          <p:spPr>
            <a:xfrm>
              <a:off x="683568" y="1916832"/>
              <a:ext cx="702634" cy="432048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</p:txBody>
        </p:sp>
        <p:sp>
          <p:nvSpPr>
            <p:cNvPr id="79920" name="矩形 17"/>
            <p:cNvSpPr>
              <a:spLocks noChangeArrowheads="1"/>
            </p:cNvSpPr>
            <p:nvPr/>
          </p:nvSpPr>
          <p:spPr bwMode="auto">
            <a:xfrm>
              <a:off x="688203" y="1944999"/>
              <a:ext cx="7154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CPU</a:t>
              </a:r>
              <a:r>
                <a:rPr lang="en-US" altLang="zh-TW" sz="1800" baseline="-25000"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3</a:t>
              </a:r>
              <a:endParaRPr lang="zh-TW" altLang="en-US" sz="1800" baseline="-25000"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</p:txBody>
        </p:sp>
      </p:grpSp>
      <p:grpSp>
        <p:nvGrpSpPr>
          <p:cNvPr id="13" name="群組 59"/>
          <p:cNvGrpSpPr>
            <a:grpSpLocks/>
          </p:cNvGrpSpPr>
          <p:nvPr/>
        </p:nvGrpSpPr>
        <p:grpSpPr bwMode="auto">
          <a:xfrm>
            <a:off x="3600450" y="5940425"/>
            <a:ext cx="1511300" cy="431800"/>
            <a:chOff x="3600000" y="5940000"/>
            <a:chExt cx="1512169" cy="432048"/>
          </a:xfrm>
        </p:grpSpPr>
        <p:sp>
          <p:nvSpPr>
            <p:cNvPr id="20" name="圓角矩形 19"/>
            <p:cNvSpPr/>
            <p:nvPr/>
          </p:nvSpPr>
          <p:spPr>
            <a:xfrm>
              <a:off x="3600000" y="5940000"/>
              <a:ext cx="1475636" cy="432048"/>
            </a:xfrm>
            <a:prstGeom prst="round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</p:txBody>
        </p:sp>
        <p:sp>
          <p:nvSpPr>
            <p:cNvPr id="79918" name="矩形 20"/>
            <p:cNvSpPr>
              <a:spLocks noChangeArrowheads="1"/>
            </p:cNvSpPr>
            <p:nvPr/>
          </p:nvSpPr>
          <p:spPr bwMode="auto">
            <a:xfrm>
              <a:off x="3639344" y="5964575"/>
              <a:ext cx="14728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MPI_Gatherv</a:t>
              </a:r>
              <a:endParaRPr lang="zh-TW" altLang="en-US" sz="1800"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</p:txBody>
        </p:sp>
      </p:grpSp>
      <p:cxnSp>
        <p:nvCxnSpPr>
          <p:cNvPr id="22" name="直線單箭頭接點 21"/>
          <p:cNvCxnSpPr/>
          <p:nvPr/>
        </p:nvCxnSpPr>
        <p:spPr>
          <a:xfrm rot="5400000" flipH="1" flipV="1">
            <a:off x="3145632" y="3860006"/>
            <a:ext cx="431800" cy="79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5400000" flipH="1" flipV="1">
            <a:off x="4945857" y="3860006"/>
            <a:ext cx="431800" cy="79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rot="5400000" flipH="1" flipV="1">
            <a:off x="6745288" y="3859212"/>
            <a:ext cx="431800" cy="9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群組 24"/>
          <p:cNvGrpSpPr>
            <a:grpSpLocks/>
          </p:cNvGrpSpPr>
          <p:nvPr/>
        </p:nvGrpSpPr>
        <p:grpSpPr bwMode="auto">
          <a:xfrm>
            <a:off x="3009900" y="4584700"/>
            <a:ext cx="698500" cy="458788"/>
            <a:chOff x="1223200" y="4698120"/>
            <a:chExt cx="697627" cy="459072"/>
          </a:xfrm>
        </p:grpSpPr>
        <p:sp>
          <p:nvSpPr>
            <p:cNvPr id="26" name="橢圓 25"/>
            <p:cNvSpPr/>
            <p:nvPr/>
          </p:nvSpPr>
          <p:spPr>
            <a:xfrm>
              <a:off x="1248568" y="4698120"/>
              <a:ext cx="659575" cy="459072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</p:txBody>
        </p:sp>
        <p:sp>
          <p:nvSpPr>
            <p:cNvPr id="79916" name="矩形 26"/>
            <p:cNvSpPr>
              <a:spLocks noChangeArrowheads="1"/>
            </p:cNvSpPr>
            <p:nvPr/>
          </p:nvSpPr>
          <p:spPr bwMode="auto">
            <a:xfrm>
              <a:off x="1223200" y="4731350"/>
              <a:ext cx="6976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Sdata</a:t>
              </a:r>
              <a:endParaRPr lang="zh-TW" altLang="en-US" sz="1800"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</p:txBody>
        </p:sp>
      </p:grpSp>
      <p:grpSp>
        <p:nvGrpSpPr>
          <p:cNvPr id="19" name="群組 27"/>
          <p:cNvGrpSpPr>
            <a:grpSpLocks/>
          </p:cNvGrpSpPr>
          <p:nvPr/>
        </p:nvGrpSpPr>
        <p:grpSpPr bwMode="auto">
          <a:xfrm>
            <a:off x="4797425" y="4584700"/>
            <a:ext cx="696913" cy="458788"/>
            <a:chOff x="1223200" y="4698120"/>
            <a:chExt cx="697627" cy="459072"/>
          </a:xfrm>
        </p:grpSpPr>
        <p:sp>
          <p:nvSpPr>
            <p:cNvPr id="29" name="橢圓 28"/>
            <p:cNvSpPr/>
            <p:nvPr/>
          </p:nvSpPr>
          <p:spPr>
            <a:xfrm>
              <a:off x="1248626" y="4698120"/>
              <a:ext cx="659488" cy="459072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</p:txBody>
        </p:sp>
        <p:sp>
          <p:nvSpPr>
            <p:cNvPr id="79914" name="矩形 29"/>
            <p:cNvSpPr>
              <a:spLocks noChangeArrowheads="1"/>
            </p:cNvSpPr>
            <p:nvPr/>
          </p:nvSpPr>
          <p:spPr bwMode="auto">
            <a:xfrm>
              <a:off x="1223200" y="4731350"/>
              <a:ext cx="6976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Sdata</a:t>
              </a:r>
              <a:endParaRPr lang="zh-TW" altLang="en-US" sz="1800"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</p:txBody>
        </p:sp>
      </p:grpSp>
      <p:grpSp>
        <p:nvGrpSpPr>
          <p:cNvPr id="25" name="群組 30"/>
          <p:cNvGrpSpPr>
            <a:grpSpLocks/>
          </p:cNvGrpSpPr>
          <p:nvPr/>
        </p:nvGrpSpPr>
        <p:grpSpPr bwMode="auto">
          <a:xfrm>
            <a:off x="1196975" y="4584700"/>
            <a:ext cx="696913" cy="458788"/>
            <a:chOff x="1223200" y="4698120"/>
            <a:chExt cx="697627" cy="459072"/>
          </a:xfrm>
        </p:grpSpPr>
        <p:sp>
          <p:nvSpPr>
            <p:cNvPr id="32" name="橢圓 31"/>
            <p:cNvSpPr/>
            <p:nvPr/>
          </p:nvSpPr>
          <p:spPr>
            <a:xfrm>
              <a:off x="1248626" y="4698120"/>
              <a:ext cx="659488" cy="459072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</p:txBody>
        </p:sp>
        <p:sp>
          <p:nvSpPr>
            <p:cNvPr id="79912" name="矩形 32"/>
            <p:cNvSpPr>
              <a:spLocks noChangeArrowheads="1"/>
            </p:cNvSpPr>
            <p:nvPr/>
          </p:nvSpPr>
          <p:spPr bwMode="auto">
            <a:xfrm>
              <a:off x="1223200" y="4731350"/>
              <a:ext cx="6976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Sdata</a:t>
              </a:r>
              <a:endParaRPr lang="zh-TW" altLang="en-US" sz="1800"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</p:txBody>
        </p:sp>
      </p:grpSp>
      <p:grpSp>
        <p:nvGrpSpPr>
          <p:cNvPr id="28" name="群組 33"/>
          <p:cNvGrpSpPr>
            <a:grpSpLocks/>
          </p:cNvGrpSpPr>
          <p:nvPr/>
        </p:nvGrpSpPr>
        <p:grpSpPr bwMode="auto">
          <a:xfrm>
            <a:off x="6597650" y="4584700"/>
            <a:ext cx="696913" cy="458788"/>
            <a:chOff x="1223200" y="4698120"/>
            <a:chExt cx="697627" cy="459072"/>
          </a:xfrm>
        </p:grpSpPr>
        <p:sp>
          <p:nvSpPr>
            <p:cNvPr id="35" name="橢圓 34"/>
            <p:cNvSpPr/>
            <p:nvPr/>
          </p:nvSpPr>
          <p:spPr>
            <a:xfrm>
              <a:off x="1248626" y="4698120"/>
              <a:ext cx="659488" cy="459072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</p:txBody>
        </p:sp>
        <p:sp>
          <p:nvSpPr>
            <p:cNvPr id="79910" name="矩形 35"/>
            <p:cNvSpPr>
              <a:spLocks noChangeArrowheads="1"/>
            </p:cNvSpPr>
            <p:nvPr/>
          </p:nvSpPr>
          <p:spPr bwMode="auto">
            <a:xfrm>
              <a:off x="1223200" y="4731350"/>
              <a:ext cx="69762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Sdata</a:t>
              </a:r>
              <a:endParaRPr lang="zh-TW" altLang="en-US" sz="1800"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</p:txBody>
        </p:sp>
      </p:grpSp>
      <p:grpSp>
        <p:nvGrpSpPr>
          <p:cNvPr id="31" name="群組 57"/>
          <p:cNvGrpSpPr>
            <a:grpSpLocks/>
          </p:cNvGrpSpPr>
          <p:nvPr/>
        </p:nvGrpSpPr>
        <p:grpSpPr bwMode="auto">
          <a:xfrm>
            <a:off x="1116013" y="4581525"/>
            <a:ext cx="863600" cy="458788"/>
            <a:chOff x="3779913" y="5229200"/>
            <a:chExt cx="864095" cy="459072"/>
          </a:xfrm>
        </p:grpSpPr>
        <p:sp>
          <p:nvSpPr>
            <p:cNvPr id="38" name="橢圓 37"/>
            <p:cNvSpPr/>
            <p:nvPr/>
          </p:nvSpPr>
          <p:spPr>
            <a:xfrm>
              <a:off x="3805328" y="5229200"/>
              <a:ext cx="838680" cy="459072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</p:txBody>
        </p:sp>
        <p:sp>
          <p:nvSpPr>
            <p:cNvPr id="79908" name="矩形 38"/>
            <p:cNvSpPr>
              <a:spLocks noChangeArrowheads="1"/>
            </p:cNvSpPr>
            <p:nvPr/>
          </p:nvSpPr>
          <p:spPr bwMode="auto">
            <a:xfrm>
              <a:off x="3779913" y="5262430"/>
              <a:ext cx="79208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 [1,2,3]</a:t>
              </a:r>
              <a:endParaRPr lang="zh-TW" altLang="en-US" sz="1800"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</p:txBody>
        </p:sp>
      </p:grpSp>
      <p:grpSp>
        <p:nvGrpSpPr>
          <p:cNvPr id="34" name="群組 58"/>
          <p:cNvGrpSpPr>
            <a:grpSpLocks/>
          </p:cNvGrpSpPr>
          <p:nvPr/>
        </p:nvGrpSpPr>
        <p:grpSpPr bwMode="auto">
          <a:xfrm>
            <a:off x="2987675" y="4581525"/>
            <a:ext cx="711200" cy="458788"/>
            <a:chOff x="5265373" y="5373216"/>
            <a:chExt cx="711211" cy="459072"/>
          </a:xfrm>
        </p:grpSpPr>
        <p:sp>
          <p:nvSpPr>
            <p:cNvPr id="41" name="橢圓 40"/>
            <p:cNvSpPr/>
            <p:nvPr/>
          </p:nvSpPr>
          <p:spPr>
            <a:xfrm>
              <a:off x="5317762" y="5373216"/>
              <a:ext cx="658822" cy="459072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</p:txBody>
        </p:sp>
        <p:sp>
          <p:nvSpPr>
            <p:cNvPr id="79906" name="矩形 41"/>
            <p:cNvSpPr>
              <a:spLocks noChangeArrowheads="1"/>
            </p:cNvSpPr>
            <p:nvPr/>
          </p:nvSpPr>
          <p:spPr bwMode="auto">
            <a:xfrm>
              <a:off x="5265373" y="5403505"/>
              <a:ext cx="6270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   [4]</a:t>
              </a:r>
              <a:endParaRPr lang="zh-TW" altLang="en-US" sz="1800"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</p:txBody>
        </p:sp>
      </p:grpSp>
      <p:grpSp>
        <p:nvGrpSpPr>
          <p:cNvPr id="37" name="群組 45"/>
          <p:cNvGrpSpPr>
            <a:grpSpLocks/>
          </p:cNvGrpSpPr>
          <p:nvPr/>
        </p:nvGrpSpPr>
        <p:grpSpPr bwMode="auto">
          <a:xfrm>
            <a:off x="6588125" y="4581525"/>
            <a:ext cx="684213" cy="458788"/>
            <a:chOff x="1223200" y="4698120"/>
            <a:chExt cx="684803" cy="459072"/>
          </a:xfrm>
        </p:grpSpPr>
        <p:sp>
          <p:nvSpPr>
            <p:cNvPr id="47" name="橢圓 46"/>
            <p:cNvSpPr/>
            <p:nvPr/>
          </p:nvSpPr>
          <p:spPr>
            <a:xfrm>
              <a:off x="1248622" y="4698120"/>
              <a:ext cx="659381" cy="459072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</p:txBody>
        </p:sp>
        <p:sp>
          <p:nvSpPr>
            <p:cNvPr id="79904" name="矩形 47"/>
            <p:cNvSpPr>
              <a:spLocks noChangeArrowheads="1"/>
            </p:cNvSpPr>
            <p:nvPr/>
          </p:nvSpPr>
          <p:spPr bwMode="auto">
            <a:xfrm>
              <a:off x="1223200" y="4731350"/>
              <a:ext cx="6848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 [7,8]</a:t>
              </a:r>
              <a:endParaRPr lang="zh-TW" altLang="en-US" sz="1800"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</p:txBody>
        </p:sp>
      </p:grpSp>
      <p:grpSp>
        <p:nvGrpSpPr>
          <p:cNvPr id="40" name="群組 48"/>
          <p:cNvGrpSpPr>
            <a:grpSpLocks/>
          </p:cNvGrpSpPr>
          <p:nvPr/>
        </p:nvGrpSpPr>
        <p:grpSpPr bwMode="auto">
          <a:xfrm>
            <a:off x="1187450" y="5300663"/>
            <a:ext cx="723900" cy="460375"/>
            <a:chOff x="1223200" y="4698120"/>
            <a:chExt cx="723275" cy="459072"/>
          </a:xfrm>
        </p:grpSpPr>
        <p:sp>
          <p:nvSpPr>
            <p:cNvPr id="50" name="橢圓 49"/>
            <p:cNvSpPr/>
            <p:nvPr/>
          </p:nvSpPr>
          <p:spPr>
            <a:xfrm>
              <a:off x="1248578" y="4698120"/>
              <a:ext cx="659830" cy="459072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</p:txBody>
        </p:sp>
        <p:sp>
          <p:nvSpPr>
            <p:cNvPr id="79902" name="矩形 50"/>
            <p:cNvSpPr>
              <a:spLocks noChangeArrowheads="1"/>
            </p:cNvSpPr>
            <p:nvPr/>
          </p:nvSpPr>
          <p:spPr bwMode="auto">
            <a:xfrm>
              <a:off x="1223200" y="4731350"/>
              <a:ext cx="7232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Rdata</a:t>
              </a:r>
              <a:endParaRPr lang="zh-TW" altLang="en-US" sz="1800"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</p:txBody>
        </p:sp>
      </p:grpSp>
      <p:grpSp>
        <p:nvGrpSpPr>
          <p:cNvPr id="43" name="群組 51"/>
          <p:cNvGrpSpPr>
            <a:grpSpLocks/>
          </p:cNvGrpSpPr>
          <p:nvPr/>
        </p:nvGrpSpPr>
        <p:grpSpPr bwMode="auto">
          <a:xfrm>
            <a:off x="684213" y="5157788"/>
            <a:ext cx="2303462" cy="792162"/>
            <a:chOff x="3572558" y="5592230"/>
            <a:chExt cx="2295586" cy="792088"/>
          </a:xfrm>
        </p:grpSpPr>
        <p:sp>
          <p:nvSpPr>
            <p:cNvPr id="53" name="橢圓 52"/>
            <p:cNvSpPr/>
            <p:nvPr/>
          </p:nvSpPr>
          <p:spPr>
            <a:xfrm>
              <a:off x="3572558" y="5592230"/>
              <a:ext cx="1824129" cy="792088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</p:txBody>
        </p:sp>
        <p:sp>
          <p:nvSpPr>
            <p:cNvPr id="79900" name="矩形 53"/>
            <p:cNvSpPr>
              <a:spLocks noChangeArrowheads="1"/>
            </p:cNvSpPr>
            <p:nvPr/>
          </p:nvSpPr>
          <p:spPr bwMode="auto">
            <a:xfrm>
              <a:off x="3635896" y="5790591"/>
              <a:ext cx="22322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[1,2,3,4,5,6,7,8]</a:t>
              </a:r>
              <a:endParaRPr lang="zh-TW" altLang="en-US" sz="1800"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</p:txBody>
        </p:sp>
      </p:grpSp>
      <p:cxnSp>
        <p:nvCxnSpPr>
          <p:cNvPr id="56" name="直線單箭頭接點 55"/>
          <p:cNvCxnSpPr/>
          <p:nvPr/>
        </p:nvCxnSpPr>
        <p:spPr>
          <a:xfrm rot="5400000" flipH="1" flipV="1">
            <a:off x="1336676" y="3856037"/>
            <a:ext cx="431800" cy="952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rot="10800000">
            <a:off x="1554163" y="3646488"/>
            <a:ext cx="5391150" cy="111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群組 60"/>
          <p:cNvGrpSpPr>
            <a:grpSpLocks/>
          </p:cNvGrpSpPr>
          <p:nvPr/>
        </p:nvGrpSpPr>
        <p:grpSpPr bwMode="auto">
          <a:xfrm>
            <a:off x="4787900" y="4581525"/>
            <a:ext cx="684213" cy="458788"/>
            <a:chOff x="1223200" y="4698120"/>
            <a:chExt cx="684803" cy="459072"/>
          </a:xfrm>
        </p:grpSpPr>
        <p:sp>
          <p:nvSpPr>
            <p:cNvPr id="62" name="橢圓 61"/>
            <p:cNvSpPr/>
            <p:nvPr/>
          </p:nvSpPr>
          <p:spPr>
            <a:xfrm>
              <a:off x="1248622" y="4698120"/>
              <a:ext cx="659381" cy="459072"/>
            </a:xfrm>
            <a:prstGeom prst="ellipse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algn="ctr" eaLnBrk="1" hangingPunct="1"/>
              <a:endParaRPr lang="zh-TW" altLang="en-US" sz="1800">
                <a:solidFill>
                  <a:srgbClr val="FFFFFF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</p:txBody>
        </p:sp>
        <p:sp>
          <p:nvSpPr>
            <p:cNvPr id="79898" name="矩形 62"/>
            <p:cNvSpPr>
              <a:spLocks noChangeArrowheads="1"/>
            </p:cNvSpPr>
            <p:nvPr/>
          </p:nvSpPr>
          <p:spPr bwMode="auto">
            <a:xfrm>
              <a:off x="1223200" y="4731350"/>
              <a:ext cx="6848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pPr eaLnBrk="1" hangingPunct="1"/>
              <a:r>
                <a:rPr lang="en-US" altLang="zh-TW" sz="1800"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 [5,6]</a:t>
              </a:r>
              <a:endParaRPr lang="zh-TW" altLang="en-US" sz="1800">
                <a:latin typeface="Times New Roman" pitchFamily="18" charset="0"/>
                <a:ea typeface="新細明體" pitchFamily="18" charset="-12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071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 new best </a:t>
            </a:r>
            <a:r>
              <a:rPr lang="en-US" altLang="zh-TW" dirty="0"/>
              <a:t>cost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10" y="2572502"/>
            <a:ext cx="8804179" cy="171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440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>
          <a:xfrm>
            <a:off x="611188" y="233363"/>
            <a:ext cx="8281987" cy="584200"/>
          </a:xfrm>
        </p:spPr>
        <p:txBody>
          <a:bodyPr/>
          <a:lstStyle/>
          <a:p>
            <a:r>
              <a:rPr lang="en-US" altLang="zh-TW" sz="3200" smtClean="0">
                <a:ea typeface="新細明體" panose="02020500000000000000" pitchFamily="18" charset="-120"/>
              </a:rPr>
              <a:t>Checking to see if a message is available</a:t>
            </a:r>
          </a:p>
        </p:txBody>
      </p:sp>
      <p:pic>
        <p:nvPicPr>
          <p:cNvPr id="952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700213"/>
            <a:ext cx="6961187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565400"/>
            <a:ext cx="149542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1708" y="5090863"/>
            <a:ext cx="662146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4045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6" y="1385083"/>
            <a:ext cx="8948069" cy="408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3341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4"/>
          <p:cNvSpPr>
            <a:spLocks noChangeArrowheads="1"/>
          </p:cNvSpPr>
          <p:nvPr/>
        </p:nvSpPr>
        <p:spPr bwMode="auto">
          <a:xfrm>
            <a:off x="0" y="0"/>
            <a:ext cx="9144000" cy="62372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defRPr sz="32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GB" altLang="zh-TW"/>
          </a:p>
        </p:txBody>
      </p:sp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6696075" cy="581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795963" y="4652963"/>
            <a:ext cx="3024187" cy="13239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Terminated Function for a Dynamically Partitioned TSP solver that Uses MPI.</a:t>
            </a:r>
          </a:p>
        </p:txBody>
      </p:sp>
    </p:spTree>
    <p:extLst>
      <p:ext uri="{BB962C8B-B14F-4D97-AF65-F5344CB8AC3E}">
        <p14:creationId xmlns:p14="http://schemas.microsoft.com/office/powerpoint/2010/main" val="225337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Serial pseudo-code</a:t>
            </a: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341438"/>
            <a:ext cx="8039100" cy="218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261886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Modes and Buffered Sends</a:t>
            </a:r>
          </a:p>
        </p:txBody>
      </p:sp>
      <p:sp>
        <p:nvSpPr>
          <p:cNvPr id="972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MPI provides four modes for sends.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Standard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Synchronous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Ready</a:t>
            </a:r>
          </a:p>
          <a:p>
            <a:pPr lvl="1"/>
            <a:r>
              <a:rPr lang="en-US" altLang="zh-TW" dirty="0" smtClean="0">
                <a:ea typeface="新細明體" panose="02020500000000000000" pitchFamily="18" charset="-120"/>
              </a:rPr>
              <a:t>Buffered </a:t>
            </a:r>
          </a:p>
          <a:p>
            <a:endParaRPr lang="en-US" altLang="zh-TW" dirty="0" smtClean="0">
              <a:ea typeface="新細明體" panose="02020500000000000000" pitchFamily="18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906" y="2198346"/>
            <a:ext cx="844575" cy="37125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18" y="2722111"/>
            <a:ext cx="912141" cy="3150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118" y="3219674"/>
            <a:ext cx="912141" cy="3037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9484" y="3766080"/>
            <a:ext cx="945924" cy="2925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148804"/>
            <a:ext cx="4358006" cy="20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4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Printing the best tour</a:t>
            </a:r>
          </a:p>
        </p:txBody>
      </p:sp>
      <p:pic>
        <p:nvPicPr>
          <p:cNvPr id="983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268413"/>
            <a:ext cx="7948612" cy="337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08" name="Picture 4" descr="briefcases,buildings,businesses,businessmen,businesspeople,cities,independence,individuality,men,office buildings,offices,people,professionals,silhouettes,successes,suits,trees,walk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4076700"/>
            <a:ext cx="2016125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272225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>
          <a:xfrm>
            <a:off x="539750" y="260350"/>
            <a:ext cx="8281988" cy="954088"/>
          </a:xfrm>
        </p:spPr>
        <p:txBody>
          <a:bodyPr/>
          <a:lstStyle/>
          <a:p>
            <a:r>
              <a:rPr lang="en-US" altLang="zh-TW" sz="2800" smtClean="0">
                <a:ea typeface="新細明體" panose="02020500000000000000" pitchFamily="18" charset="-120"/>
              </a:rPr>
              <a:t>Terminated Function for a Dynamically Partitioned TSP solver with MPI (1)</a:t>
            </a:r>
          </a:p>
        </p:txBody>
      </p:sp>
      <p:pic>
        <p:nvPicPr>
          <p:cNvPr id="9933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12875"/>
            <a:ext cx="8434387" cy="405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85731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1"/>
          <p:cNvSpPr>
            <a:spLocks noGrp="1"/>
          </p:cNvSpPr>
          <p:nvPr>
            <p:ph type="title"/>
          </p:nvPr>
        </p:nvSpPr>
        <p:spPr>
          <a:xfrm>
            <a:off x="539750" y="260350"/>
            <a:ext cx="8281988" cy="954088"/>
          </a:xfrm>
        </p:spPr>
        <p:txBody>
          <a:bodyPr/>
          <a:lstStyle/>
          <a:p>
            <a:r>
              <a:rPr lang="en-US" altLang="zh-TW" sz="2800" smtClean="0">
                <a:ea typeface="新細明體" panose="02020500000000000000" pitchFamily="18" charset="-120"/>
              </a:rPr>
              <a:t>Terminated Function for a Dynamically Partitioned TSP solver with MPI (2)</a:t>
            </a:r>
          </a:p>
        </p:txBody>
      </p:sp>
      <p:pic>
        <p:nvPicPr>
          <p:cNvPr id="1003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916113"/>
            <a:ext cx="7877175" cy="325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721856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/>
          <p:cNvSpPr>
            <a:spLocks noGrp="1"/>
          </p:cNvSpPr>
          <p:nvPr>
            <p:ph type="title"/>
          </p:nvPr>
        </p:nvSpPr>
        <p:spPr>
          <a:xfrm>
            <a:off x="611188" y="188913"/>
            <a:ext cx="8281987" cy="954087"/>
          </a:xfrm>
        </p:spPr>
        <p:txBody>
          <a:bodyPr/>
          <a:lstStyle/>
          <a:p>
            <a:r>
              <a:rPr lang="en-US" altLang="zh-TW" sz="2800" smtClean="0">
                <a:ea typeface="新細明體" panose="02020500000000000000" pitchFamily="18" charset="-120"/>
              </a:rPr>
              <a:t>Packing data into a buffer of contiguous memory</a:t>
            </a:r>
          </a:p>
        </p:txBody>
      </p:sp>
      <p:pic>
        <p:nvPicPr>
          <p:cNvPr id="1013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700213"/>
            <a:ext cx="7932737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8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149725"/>
            <a:ext cx="14668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51542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le 1"/>
          <p:cNvSpPr>
            <a:spLocks noGrp="1"/>
          </p:cNvSpPr>
          <p:nvPr>
            <p:ph type="title"/>
          </p:nvPr>
        </p:nvSpPr>
        <p:spPr>
          <a:xfrm>
            <a:off x="611188" y="188913"/>
            <a:ext cx="8281987" cy="954087"/>
          </a:xfrm>
        </p:spPr>
        <p:txBody>
          <a:bodyPr/>
          <a:lstStyle/>
          <a:p>
            <a:r>
              <a:rPr lang="en-US" altLang="zh-TW" sz="2800" smtClean="0">
                <a:ea typeface="新細明體" panose="02020500000000000000" pitchFamily="18" charset="-120"/>
              </a:rPr>
              <a:t>Unpacking data from a buffer of contiguous memory</a:t>
            </a:r>
          </a:p>
        </p:txBody>
      </p:sp>
      <p:pic>
        <p:nvPicPr>
          <p:cNvPr id="1024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700213"/>
            <a:ext cx="7875587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0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4221163"/>
            <a:ext cx="168910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4769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78" y="93203"/>
            <a:ext cx="8774044" cy="204192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72" y="2159503"/>
            <a:ext cx="8392564" cy="265432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58" y="4575612"/>
            <a:ext cx="8878084" cy="108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412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8" y="1624751"/>
            <a:ext cx="8982123" cy="360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2194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60350"/>
            <a:ext cx="5257800" cy="581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326298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/>
          </p:nvPr>
        </p:nvSpPr>
        <p:spPr>
          <a:xfrm>
            <a:off x="611188" y="188913"/>
            <a:ext cx="8281987" cy="1076325"/>
          </a:xfrm>
        </p:spPr>
        <p:txBody>
          <a:bodyPr/>
          <a:lstStyle/>
          <a:p>
            <a:r>
              <a:rPr lang="en-US" altLang="zh-TW" sz="3200" smtClean="0">
                <a:ea typeface="新細明體" panose="02020500000000000000" pitchFamily="18" charset="-120"/>
              </a:rPr>
              <a:t>Performance of MPI and Pthreads implementations of tree search</a:t>
            </a:r>
          </a:p>
        </p:txBody>
      </p:sp>
      <p:sp>
        <p:nvSpPr>
          <p:cNvPr id="4" name="Rectangle 3"/>
          <p:cNvSpPr/>
          <p:nvPr/>
        </p:nvSpPr>
        <p:spPr>
          <a:xfrm>
            <a:off x="7164388" y="4076700"/>
            <a:ext cx="158115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latin typeface="+mn-lt"/>
              </a:rPr>
              <a:t>(in seconds)</a:t>
            </a:r>
          </a:p>
        </p:txBody>
      </p:sp>
      <p:pic>
        <p:nvPicPr>
          <p:cNvPr id="1044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73238"/>
            <a:ext cx="8262938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8710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Computation of the forces</a:t>
            </a: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12875"/>
            <a:ext cx="8189912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615" y="4236803"/>
            <a:ext cx="581025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897179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Concluding Remarks (1)</a:t>
            </a:r>
          </a:p>
        </p:txBody>
      </p:sp>
      <p:sp>
        <p:nvSpPr>
          <p:cNvPr id="10547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smtClean="0">
                <a:ea typeface="新細明體" panose="02020500000000000000" pitchFamily="18" charset="-120"/>
              </a:rPr>
              <a:t>In developing the reduced MPI solution to the n-body problem, the “ring pass” algorithm proved to be much easier to implement and is probably more scalable.</a:t>
            </a:r>
            <a:br>
              <a:rPr lang="en-US" altLang="zh-TW" smtClean="0">
                <a:ea typeface="新細明體" panose="02020500000000000000" pitchFamily="18" charset="-120"/>
              </a:rPr>
            </a:br>
            <a:endParaRPr lang="en-US" altLang="zh-TW" smtClean="0">
              <a:ea typeface="新細明體" panose="02020500000000000000" pitchFamily="18" charset="-120"/>
            </a:endParaRPr>
          </a:p>
          <a:p>
            <a:r>
              <a:rPr lang="en-US" altLang="zh-TW" smtClean="0">
                <a:ea typeface="新細明體" panose="02020500000000000000" pitchFamily="18" charset="-120"/>
              </a:rPr>
              <a:t>In a distributed memory environment in which processes send each other work, determining when to terminate is a nontrivial problem.</a:t>
            </a:r>
          </a:p>
        </p:txBody>
      </p:sp>
    </p:spTree>
    <p:extLst>
      <p:ext uri="{BB962C8B-B14F-4D97-AF65-F5344CB8AC3E}">
        <p14:creationId xmlns:p14="http://schemas.microsoft.com/office/powerpoint/2010/main" val="134774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Concluding Remarks (2)</a:t>
            </a:r>
          </a:p>
        </p:txBody>
      </p:sp>
      <p:sp>
        <p:nvSpPr>
          <p:cNvPr id="1064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When deciding which API to use, we should consider whether to use shared- or distributed-memory.</a:t>
            </a:r>
            <a:br>
              <a:rPr lang="en-US" altLang="zh-TW" smtClean="0">
                <a:ea typeface="新細明體" panose="02020500000000000000" pitchFamily="18" charset="-120"/>
              </a:rPr>
            </a:br>
            <a:endParaRPr lang="en-US" altLang="zh-TW" smtClean="0">
              <a:ea typeface="新細明體" panose="02020500000000000000" pitchFamily="18" charset="-120"/>
            </a:endParaRPr>
          </a:p>
          <a:p>
            <a:r>
              <a:rPr lang="en-US" altLang="zh-TW" smtClean="0">
                <a:ea typeface="新細明體" panose="02020500000000000000" pitchFamily="18" charset="-120"/>
              </a:rPr>
              <a:t>We should look at the memory requirements of the application and the amount of communication among the processes/threads.</a:t>
            </a:r>
          </a:p>
        </p:txBody>
      </p:sp>
    </p:spTree>
    <p:extLst>
      <p:ext uri="{BB962C8B-B14F-4D97-AF65-F5344CB8AC3E}">
        <p14:creationId xmlns:p14="http://schemas.microsoft.com/office/powerpoint/2010/main" val="186206166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Concluding Remarks (3)</a:t>
            </a:r>
          </a:p>
        </p:txBody>
      </p:sp>
      <p:sp>
        <p:nvSpPr>
          <p:cNvPr id="10752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mtClean="0">
                <a:ea typeface="新細明體" panose="02020500000000000000" pitchFamily="18" charset="-120"/>
              </a:rPr>
              <a:t>If the memory requirements are great or the distributed memory version can work mainly with cache, then a distributed memory program is likely to be much faster. </a:t>
            </a:r>
            <a:br>
              <a:rPr lang="en-US" altLang="zh-TW" smtClean="0">
                <a:ea typeface="新細明體" panose="02020500000000000000" pitchFamily="18" charset="-120"/>
              </a:rPr>
            </a:br>
            <a:endParaRPr lang="en-US" altLang="zh-TW" smtClean="0">
              <a:ea typeface="新細明體" panose="02020500000000000000" pitchFamily="18" charset="-120"/>
            </a:endParaRPr>
          </a:p>
          <a:p>
            <a:r>
              <a:rPr lang="en-US" altLang="zh-TW" smtClean="0">
                <a:ea typeface="新細明體" panose="02020500000000000000" pitchFamily="18" charset="-120"/>
              </a:rPr>
              <a:t>On the other hand if there is considerable communication, a shared memory program will probably be faster.</a:t>
            </a:r>
          </a:p>
        </p:txBody>
      </p:sp>
    </p:spTree>
    <p:extLst>
      <p:ext uri="{BB962C8B-B14F-4D97-AF65-F5344CB8AC3E}">
        <p14:creationId xmlns:p14="http://schemas.microsoft.com/office/powerpoint/2010/main" val="319296993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anose="02020500000000000000" pitchFamily="18" charset="-120"/>
              </a:rPr>
              <a:t>Concluding Remarks (3)</a:t>
            </a:r>
          </a:p>
        </p:txBody>
      </p:sp>
      <p:sp>
        <p:nvSpPr>
          <p:cNvPr id="10854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mtClean="0">
                <a:ea typeface="新細明體" panose="02020500000000000000" pitchFamily="18" charset="-120"/>
              </a:rPr>
              <a:t>In choosing between OpenMP and Pthreads, if there’s an existing serial program and it can be parallelized by the insertion of OpenMP directives, then OpenMP is probably the clear choice.</a:t>
            </a:r>
            <a:br>
              <a:rPr lang="en-US" altLang="zh-TW" smtClean="0">
                <a:ea typeface="新細明體" panose="02020500000000000000" pitchFamily="18" charset="-120"/>
              </a:rPr>
            </a:br>
            <a:endParaRPr lang="en-US" altLang="zh-TW" smtClean="0">
              <a:ea typeface="新細明體" panose="02020500000000000000" pitchFamily="18" charset="-120"/>
            </a:endParaRPr>
          </a:p>
          <a:p>
            <a:r>
              <a:rPr lang="en-US" altLang="zh-TW" smtClean="0">
                <a:ea typeface="新細明體" panose="02020500000000000000" pitchFamily="18" charset="-120"/>
              </a:rPr>
              <a:t>However, if complex thread synchronization is needed then Pthreads will be easier to use.</a:t>
            </a:r>
          </a:p>
        </p:txBody>
      </p:sp>
    </p:spTree>
    <p:extLst>
      <p:ext uri="{BB962C8B-B14F-4D97-AF65-F5344CB8AC3E}">
        <p14:creationId xmlns:p14="http://schemas.microsoft.com/office/powerpoint/2010/main" val="2859302568"/>
      </p:ext>
    </p:extLst>
  </p:cSld>
  <p:clrMapOvr>
    <a:masterClrMapping/>
  </p:clrMapOvr>
</p:sld>
</file>

<file path=ppt/theme/theme1.xml><?xml version="1.0" encoding="utf-8"?>
<a:theme xmlns:a="http://schemas.openxmlformats.org/drawingml/2006/main" name="Chi-Ye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Chi-Yeh</Template>
  <TotalTime>1869</TotalTime>
  <Words>1624</Words>
  <Application>Microsoft Office PowerPoint</Application>
  <PresentationFormat>如螢幕大小 (4:3)</PresentationFormat>
  <Paragraphs>237</Paragraphs>
  <Slides>93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93</vt:i4>
      </vt:variant>
    </vt:vector>
  </HeadingPairs>
  <TitlesOfParts>
    <vt:vector size="101" baseType="lpstr">
      <vt:lpstr>微軟正黑體</vt:lpstr>
      <vt:lpstr>新細明體</vt:lpstr>
      <vt:lpstr>Arial</vt:lpstr>
      <vt:lpstr>Arial Black</vt:lpstr>
      <vt:lpstr>Calibri</vt:lpstr>
      <vt:lpstr>Times New Roman</vt:lpstr>
      <vt:lpstr>Wingdings</vt:lpstr>
      <vt:lpstr>Chi-Yeh</vt:lpstr>
      <vt:lpstr>Chapter 6 Parallel Program Development</vt:lpstr>
      <vt:lpstr>Two N-Body Solvers</vt:lpstr>
      <vt:lpstr>The n-body problem</vt:lpstr>
      <vt:lpstr>PowerPoint 簡報</vt:lpstr>
      <vt:lpstr>Simulating motion of planets</vt:lpstr>
      <vt:lpstr>PowerPoint 簡報</vt:lpstr>
      <vt:lpstr>PowerPoint 簡報</vt:lpstr>
      <vt:lpstr>Serial pseudo-code</vt:lpstr>
      <vt:lpstr>Computation of the forces</vt:lpstr>
      <vt:lpstr>A Reduced Algorithm for Computing N-Body Forces</vt:lpstr>
      <vt:lpstr>The individual forces</vt:lpstr>
      <vt:lpstr>Using the Tangent Line to Approximate a Function</vt:lpstr>
      <vt:lpstr>Euler’s Method</vt:lpstr>
      <vt:lpstr>PowerPoint 簡報</vt:lpstr>
      <vt:lpstr>Parallelizing the N-Body Solvers</vt:lpstr>
      <vt:lpstr>Communications Among Tasks in the Basic N-Body Solver</vt:lpstr>
      <vt:lpstr>Communications Among Agglomerated Tasks in the Basic N-Body Solver</vt:lpstr>
      <vt:lpstr>Communications Among Agglomerated Tasks in the Reduced N-Body Solver</vt:lpstr>
      <vt:lpstr>Computing the total force on particle q in the reduced algorithm</vt:lpstr>
      <vt:lpstr>Serial pseudo-code</vt:lpstr>
      <vt:lpstr>First attempt</vt:lpstr>
      <vt:lpstr>First loop</vt:lpstr>
      <vt:lpstr>Second loop</vt:lpstr>
      <vt:lpstr>Repeated forking and joining of threads</vt:lpstr>
      <vt:lpstr>Adding the single directive</vt:lpstr>
      <vt:lpstr>Parallelizing the Reduced Solver Using OpenMP</vt:lpstr>
      <vt:lpstr>Problems</vt:lpstr>
      <vt:lpstr>First solution attempt</vt:lpstr>
      <vt:lpstr>Second solution attempt</vt:lpstr>
      <vt:lpstr>First Phase Computations for Reduced Algorithm with Block Partition</vt:lpstr>
      <vt:lpstr>First Phase Computations for Reduced Algorithm with Cyclic Partition</vt:lpstr>
      <vt:lpstr>Revised algorithm – phase I</vt:lpstr>
      <vt:lpstr>Revised algorithm – phase II</vt:lpstr>
      <vt:lpstr>Parallelizing the Solvers Using Pthreads</vt:lpstr>
      <vt:lpstr>Parallelizing the Solvers Using Pthreads</vt:lpstr>
      <vt:lpstr>Parallelizing the Solvers Using Pthreads</vt:lpstr>
      <vt:lpstr>Parallelizing the Basic Solver Using MPI</vt:lpstr>
      <vt:lpstr>Pseudo-code for the MPI version of the basic n-body solver</vt:lpstr>
      <vt:lpstr>Pseudo-code for output</vt:lpstr>
      <vt:lpstr>Communication In A Possible MPI Implementation of the N-Body Solver (for a reduced solver)</vt:lpstr>
      <vt:lpstr>A Ring of Processes</vt:lpstr>
      <vt:lpstr>Ring Pass of Positions</vt:lpstr>
      <vt:lpstr>Computation of Forces in Ring Pass (1)</vt:lpstr>
      <vt:lpstr>Computation of Forces in Ring Pass (2)</vt:lpstr>
      <vt:lpstr>Pseudo-code for the MPI implementation of the reduced n-body solver</vt:lpstr>
      <vt:lpstr>Loops iterating through global particle indexes</vt:lpstr>
      <vt:lpstr>Performance of the MPI n-body solvers</vt:lpstr>
      <vt:lpstr>Run-Times for OpenMP and MPI N-Body Solvers</vt:lpstr>
      <vt:lpstr>Tree search</vt:lpstr>
      <vt:lpstr>Tree search problem (TSP)</vt:lpstr>
      <vt:lpstr>A Four-City TSP</vt:lpstr>
      <vt:lpstr>Search Tree for Four-City TSP</vt:lpstr>
      <vt:lpstr>Pseudo-code for a recursive solution to TSP using depth-first search</vt:lpstr>
      <vt:lpstr>Pseudo-code for an implementation of a depth-first solution to TSP  without recursion</vt:lpstr>
      <vt:lpstr>Pseudo-code for a second solution to TSP that doesn’t use recursion</vt:lpstr>
      <vt:lpstr>Run-Times of the Three Serial Implementations of Tree Search</vt:lpstr>
      <vt:lpstr>Making sure we have the “best tour” (1)</vt:lpstr>
      <vt:lpstr>Making sure we have the “best tour” (2)</vt:lpstr>
      <vt:lpstr>Making sure we have the “best tour” (3)</vt:lpstr>
      <vt:lpstr>First scenario</vt:lpstr>
      <vt:lpstr>Second scenario</vt:lpstr>
      <vt:lpstr>Pseudo-code for a Pthreads implementation of a statically parallelized solution to TSP</vt:lpstr>
      <vt:lpstr>Dynamic Parallelization of Tree Search Using Pthreads</vt:lpstr>
      <vt:lpstr>Pseudo-Code for Pthreads Terminated Function (1)</vt:lpstr>
      <vt:lpstr>Pseudo-Code for Pthreads Terminated Function (2)</vt:lpstr>
      <vt:lpstr>Grouping the termination variables</vt:lpstr>
      <vt:lpstr>Run-times of Pthreads tree search programs</vt:lpstr>
      <vt:lpstr>Parallelizing the Tree Search Programs Using OpenMP</vt:lpstr>
      <vt:lpstr>OpenMP emulated condition wait</vt:lpstr>
      <vt:lpstr>PowerPoint 簡報</vt:lpstr>
      <vt:lpstr>Performance of OpenMP and Pthreads implementations of tree search</vt:lpstr>
      <vt:lpstr>Implementation of Tree Search Using MPI and Static Partitioning</vt:lpstr>
      <vt:lpstr>Sending a different number of objects to each process in the communicator</vt:lpstr>
      <vt:lpstr>Gathering a different number of objects from each process in the communicator</vt:lpstr>
      <vt:lpstr>MPI_Gatherv</vt:lpstr>
      <vt:lpstr>A new best cost</vt:lpstr>
      <vt:lpstr>Checking to see if a message is available</vt:lpstr>
      <vt:lpstr>PowerPoint 簡報</vt:lpstr>
      <vt:lpstr>PowerPoint 簡報</vt:lpstr>
      <vt:lpstr>Modes and Buffered Sends</vt:lpstr>
      <vt:lpstr>Printing the best tour</vt:lpstr>
      <vt:lpstr>Terminated Function for a Dynamically Partitioned TSP solver with MPI (1)</vt:lpstr>
      <vt:lpstr>Terminated Function for a Dynamically Partitioned TSP solver with MPI (2)</vt:lpstr>
      <vt:lpstr>Packing data into a buffer of contiguous memory</vt:lpstr>
      <vt:lpstr>Unpacking data from a buffer of contiguous memory</vt:lpstr>
      <vt:lpstr>PowerPoint 簡報</vt:lpstr>
      <vt:lpstr>PowerPoint 簡報</vt:lpstr>
      <vt:lpstr>PowerPoint 簡報</vt:lpstr>
      <vt:lpstr>Performance of MPI and Pthreads implementations of tree search</vt:lpstr>
      <vt:lpstr>Concluding Remarks (1)</vt:lpstr>
      <vt:lpstr>Concluding Remarks (2)</vt:lpstr>
      <vt:lpstr>Concluding Remarks (3)</vt:lpstr>
      <vt:lpstr>Concluding Remarks 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Parallel Program Development</dc:title>
  <dc:creator>Alien</dc:creator>
  <cp:lastModifiedBy>Alien</cp:lastModifiedBy>
  <cp:revision>11</cp:revision>
  <dcterms:created xsi:type="dcterms:W3CDTF">2015-12-14T02:10:20Z</dcterms:created>
  <dcterms:modified xsi:type="dcterms:W3CDTF">2015-12-22T00:34:37Z</dcterms:modified>
</cp:coreProperties>
</file>