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6858000" cx="9144000"/>
  <p:notesSz cx="7099300" cy="9385300"/>
  <p:embeddedFontLst>
    <p:embeddedFont>
      <p:font typeface="Comfortaa"/>
      <p:regular r:id="rId98"/>
      <p:bold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Comfortaa-bold.fntdata"/><Relationship Id="rId10" Type="http://schemas.openxmlformats.org/officeDocument/2006/relationships/slide" Target="slides/slide5.xml"/><Relationship Id="rId98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c221b22f_0_3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6c221b22f_0_3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ce71b1702_0_1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ce71b1702_0_1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86c7c026_0_1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986c7c026_0_1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86c7c026_0_2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986c7c026_0_2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ed145221_0_1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ced145221_0_1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ed145221_0_1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ced145221_0_1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ed145221_0_3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ced145221_0_3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ed145221_0_4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ced145221_0_4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ced145221_0_2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ced145221_0_2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ced145221_0_4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ced145221_0_4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c221b22f_0_593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c221b22f_0_593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ced145221_0_5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ced145221_0_5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ed145221_0_5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ced145221_0_5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81360b84_0_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481360b84_0_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81360b84_0_1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481360b84_0_1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86c7c026_0_72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986c7c026_0_72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86c7c026_0_4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986c7c026_0_4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ced145221_0_6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ced145221_0_6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e71b1702_0_2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ce71b1702_0_2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ced145221_0_7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ced145221_0_7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f842e83a_0_23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cf842e83a_0_23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0134c3d5_0_0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40134c3d5_0_0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cf842e83a_0_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cf842e83a_0_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ed145221_0_8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ced145221_0_8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cf842e83a_0_6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cf842e83a_0_6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ced145221_0_9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ced145221_0_9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ced145221_0_12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ced145221_0_12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2157de5f7_0_2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42157de5f7_0_2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0134c3d5_0_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440134c3d5_0_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1689ced7_0_2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421689ced7_0_2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cf842e83a_0_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cf842e83a_0_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cf842e83a_0_769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cf842e83a_0_769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86c7c026_0_122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986c7c026_0_122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cf842e83a_0_776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cf842e83a_0_776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ce71b1702_0_4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ce71b1702_0_4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ced145221_0_11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ced145221_0_11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cf842e83a_0_2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cf842e83a_0_2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cf842e83a_0_3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cf842e83a_0_3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cf842e83a_0_3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cf842e83a_0_3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cf842e83a_0_4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cf842e83a_0_4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ce71b1702_0_3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3ce71b1702_0_3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ced145221_0_10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ced145221_0_10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ce71b1702_0_5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ce71b1702_0_5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c221b22f_0_3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6c221b22f_0_3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ced145221_0_10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ced145221_0_10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cf842e83a_0_24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cf842e83a_0_24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cf842e83a_0_4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cf842e83a_0_4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cf842e83a_0_5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cf842e83a_0_5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ce71b1702_0_56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ce71b1702_0_56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ce71b1702_0_2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ce71b1702_0_2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86c7c026_0_5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986c7c026_0_5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9f0deccac_0_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9f0deccac_0_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cf842e83a_0_757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cf842e83a_0_757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481360b84_0_2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4481360b84_0_2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86c7c026_0_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986c7c026_0_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cf842e83a_0_7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cf842e83a_0_7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cf842e83a_0_7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cf842e83a_0_7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cf842e83a_0_8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cf842e83a_0_8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045f8b9e_0_6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d045f8b9e_0_6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d045f8b9e_0_12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d045f8b9e_0_12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d045f8b9e_0_1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d045f8b9e_0_1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045f8b9e_0_2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d045f8b9e_0_2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d045f8b9e_0_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d045f8b9e_0_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cf842e83a_0_76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3cf842e83a_0_76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cf842e83a_0_260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cf842e83a_0_260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86c7c026_0_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986c7c026_0_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cf842e83a_0_16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3cf842e83a_0_16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f842e83a_0_16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3cf842e83a_0_16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f842e83a_0_17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cf842e83a_0_17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cf842e83a_0_17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cf842e83a_0_17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d97a82b30_0_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3d97a82b30_0_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157de5f7_0_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42157de5f7_0_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2157de5f7_0_10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42157de5f7_0_10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36c221b22f_0_36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92ee90bb0_0_7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392ee90bb0_0_7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cf842e83a_0_72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3cf842e83a_0_72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c221b22f_0_25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c221b22f_0_25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cf842e83a_0_73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3cf842e83a_0_73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cf842e83a_0_741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3cf842e83a_0_741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cf842e83a_0_74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3cf842e83a_0_74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481360b84_0_48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4481360b84_0_48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c221b22f_0_132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c221b22f_0_132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cf842e83a_0_255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3cf842e83a_0_255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481360b84_0_53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4481360b84_0_53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481360b84_0_34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4481360b84_0_34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cf842e83a_0_450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cf842e83a_0_450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cf842e83a_0_531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cf842e83a_0_531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c221b22f_0_29:notes"/>
          <p:cNvSpPr txBox="1"/>
          <p:nvPr>
            <p:ph idx="1" type="body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375" lIns="94375" spcFirstLastPara="1" rIns="94375" wrap="square" tIns="9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c221b22f_0_29:notes"/>
          <p:cNvSpPr/>
          <p:nvPr>
            <p:ph idx="2" type="sldImg"/>
          </p:nvPr>
        </p:nvSpPr>
        <p:spPr>
          <a:xfrm>
            <a:off x="1775087" y="703897"/>
            <a:ext cx="35499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c221b22f_0_542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c221b22f_0_542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c221b22f_0_547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c221b22f_0_547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6c221b22f_0_646:notes"/>
          <p:cNvSpPr/>
          <p:nvPr>
            <p:ph idx="2" type="sldImg"/>
          </p:nvPr>
        </p:nvSpPr>
        <p:spPr>
          <a:xfrm>
            <a:off x="1183450" y="703875"/>
            <a:ext cx="4733100" cy="35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6c221b22f_0_646:notes"/>
          <p:cNvSpPr txBox="1"/>
          <p:nvPr>
            <p:ph idx="1" type="body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33400" y="369888"/>
            <a:ext cx="8153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0" y="1295400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1968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1651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905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905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905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1905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1905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1905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28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362200" y="62484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52600" y="-76200"/>
            <a:ext cx="5029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286250" y="24574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23850" y="5905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533400" y="369888"/>
            <a:ext cx="8153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/>
            </a:lvl1pPr>
            <a:lvl2pPr indent="-8890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●"/>
              <a:defRPr b="1" sz="3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81000" y="1295400"/>
            <a:ext cx="8442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4191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–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4191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4191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–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4191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4191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4191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4191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4191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587375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587375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587375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07100" y="1914575"/>
            <a:ext cx="75069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Char char="●"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7587375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533400" y="369888"/>
            <a:ext cx="8153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8890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0" y="1295400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indent="-2984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/>
            </a:lvl2pPr>
            <a:lvl3pPr indent="-2667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/>
            </a:lvl3pPr>
            <a:lvl4pPr indent="-2921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/>
            </a:lvl4pPr>
            <a:lvl5pPr indent="-2921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/>
            </a:lvl5pPr>
            <a:lvl6pPr indent="-2921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/>
            </a:lvl6pPr>
            <a:lvl7pPr indent="-2921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/>
            </a:lvl7pPr>
            <a:lvl8pPr indent="-2921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/>
            </a:lvl8pPr>
            <a:lvl9pPr indent="-2921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228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2362200" y="62484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10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indent="-419100" lvl="1" marL="914400" rtl="0">
              <a:spcBef>
                <a:spcPts val="560"/>
              </a:spcBef>
              <a:spcAft>
                <a:spcPts val="0"/>
              </a:spcAft>
              <a:buSzPts val="3000"/>
              <a:buChar char="–"/>
              <a:defRPr/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SzPts val="3000"/>
              <a:buChar char="•"/>
              <a:defRPr/>
            </a:lvl3pPr>
            <a:lvl4pPr indent="-419100" lvl="3" marL="1828800" rtl="0">
              <a:spcBef>
                <a:spcPts val="400"/>
              </a:spcBef>
              <a:spcAft>
                <a:spcPts val="0"/>
              </a:spcAft>
              <a:buSzPts val="3000"/>
              <a:buChar char="–"/>
              <a:defRPr/>
            </a:lvl4pPr>
            <a:lvl5pPr indent="-419100" lvl="4" marL="22860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5pPr>
            <a:lvl6pPr indent="-419100" lvl="5" marL="27432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6pPr>
            <a:lvl7pPr indent="-419100" lvl="6" marL="32004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7pPr>
            <a:lvl8pPr indent="-419100" lvl="7" marL="36576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8pPr>
            <a:lvl9pPr indent="-419100" lvl="8" marL="41148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434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indent="-419100" lvl="1" marL="914400" rtl="0">
              <a:spcBef>
                <a:spcPts val="560"/>
              </a:spcBef>
              <a:spcAft>
                <a:spcPts val="0"/>
              </a:spcAft>
              <a:buSzPts val="3000"/>
              <a:buChar char="–"/>
              <a:defRPr/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SzPts val="3000"/>
              <a:buChar char="•"/>
              <a:defRPr/>
            </a:lvl3pPr>
            <a:lvl4pPr indent="-419100" lvl="3" marL="1828800" rtl="0">
              <a:spcBef>
                <a:spcPts val="400"/>
              </a:spcBef>
              <a:spcAft>
                <a:spcPts val="0"/>
              </a:spcAft>
              <a:buSzPts val="3000"/>
              <a:buChar char="–"/>
              <a:defRPr/>
            </a:lvl4pPr>
            <a:lvl5pPr indent="-419100" lvl="4" marL="22860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5pPr>
            <a:lvl6pPr indent="-419100" lvl="5" marL="27432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6pPr>
            <a:lvl7pPr indent="-419100" lvl="6" marL="32004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7pPr>
            <a:lvl8pPr indent="-419100" lvl="7" marL="36576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8pPr>
            <a:lvl9pPr indent="-419100" lvl="8" marL="41148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22313" y="4406902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30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30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30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30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indent="-419100" lvl="1" marL="914400" rtl="0">
              <a:spcBef>
                <a:spcPts val="560"/>
              </a:spcBef>
              <a:spcAft>
                <a:spcPts val="0"/>
              </a:spcAft>
              <a:buSzPts val="3000"/>
              <a:buChar char="–"/>
              <a:defRPr/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SzPts val="3000"/>
              <a:buChar char="•"/>
              <a:defRPr/>
            </a:lvl3pPr>
            <a:lvl4pPr indent="-419100" lvl="3" marL="1828800" rtl="0">
              <a:spcBef>
                <a:spcPts val="400"/>
              </a:spcBef>
              <a:spcAft>
                <a:spcPts val="0"/>
              </a:spcAft>
              <a:buSzPts val="3000"/>
              <a:buChar char="–"/>
              <a:defRPr/>
            </a:lvl4pPr>
            <a:lvl5pPr indent="-419100" lvl="4" marL="22860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5pPr>
            <a:lvl6pPr indent="-419100" lvl="5" marL="27432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6pPr>
            <a:lvl7pPr indent="-419100" lvl="6" marL="32004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7pPr>
            <a:lvl8pPr indent="-419100" lvl="7" marL="36576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8pPr>
            <a:lvl9pPr indent="-419100" lvl="8" marL="41148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30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30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indent="-419100" lvl="1" marL="914400" rtl="0">
              <a:spcBef>
                <a:spcPts val="560"/>
              </a:spcBef>
              <a:spcAft>
                <a:spcPts val="0"/>
              </a:spcAft>
              <a:buSzPts val="3000"/>
              <a:buChar char="–"/>
              <a:defRPr/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SzPts val="3000"/>
              <a:buChar char="•"/>
              <a:defRPr/>
            </a:lvl3pPr>
            <a:lvl4pPr indent="-419100" lvl="3" marL="1828800" rtl="0">
              <a:spcBef>
                <a:spcPts val="400"/>
              </a:spcBef>
              <a:spcAft>
                <a:spcPts val="0"/>
              </a:spcAft>
              <a:buSzPts val="3000"/>
              <a:buChar char="–"/>
              <a:defRPr/>
            </a:lvl4pPr>
            <a:lvl5pPr indent="-419100" lvl="4" marL="22860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5pPr>
            <a:lvl6pPr indent="-419100" lvl="5" marL="27432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6pPr>
            <a:lvl7pPr indent="-419100" lvl="6" marL="32004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7pPr>
            <a:lvl8pPr indent="-419100" lvl="7" marL="36576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8pPr>
            <a:lvl9pPr indent="-419100" lvl="8" marL="4114800" rtl="0">
              <a:spcBef>
                <a:spcPts val="400"/>
              </a:spcBef>
              <a:spcAft>
                <a:spcPts val="0"/>
              </a:spcAft>
              <a:buSzPts val="3000"/>
              <a:buChar char="»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810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3434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●"/>
              <a:defRPr b="1" sz="3600">
                <a:latin typeface="Comfortaa"/>
                <a:ea typeface="Comfortaa"/>
                <a:cs typeface="Comfortaa"/>
                <a:sym typeface="Comfortaa"/>
              </a:defRPr>
            </a:lvl1pPr>
            <a:lvl2pPr indent="-8890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•"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indent="-4191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–"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indent="-4191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•"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indent="-419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–"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indent="-419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indent="-419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indent="-419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indent="-419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indent="-419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»"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7587375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hyperlink" Target="http://www.tertiarycourses.com.sg" TargetMode="External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npkg.com/vu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nodejs.org/en/download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unpkg.com/vue-router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5300" y="369900"/>
            <a:ext cx="85788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Vue.js</a:t>
            </a:r>
            <a:r>
              <a:rPr b="1" lang="en-US" sz="4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Essential Training </a:t>
            </a:r>
            <a:endParaRPr b="1" i="0" sz="4400" u="none" cap="none" strike="noStrik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152400" y="4953002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Trainer: </a:t>
            </a:r>
            <a:r>
              <a:rPr lang="en-US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Lionel</a:t>
            </a:r>
            <a:endParaRPr i="0" sz="2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75" y="5700238"/>
            <a:ext cx="3333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rtiarylogo.png"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03450"/>
            <a:ext cx="955575" cy="9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441725" y="5959625"/>
            <a:ext cx="4702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Website:</a:t>
            </a:r>
            <a:r>
              <a:rPr lang="en-US" sz="1800" u="sng">
                <a:solidFill>
                  <a:srgbClr val="0066CC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www.tertiarycourses.com.sg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Email: enquiry@tertiaryinfotech.com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00" y="1773625"/>
            <a:ext cx="3605605" cy="311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26275" y="1275075"/>
            <a:ext cx="83535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VueJS is a progressive JavaScript framework used to develop interactive web interfaces.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are preferred due to: 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Easy to Use. Vue JS does not use Typescript and ES6</a:t>
            </a:r>
            <a:endParaRPr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Fast and Lightweight</a:t>
            </a:r>
            <a:endParaRPr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Reusable Components</a:t>
            </a:r>
            <a:endParaRPr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Scalable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W</a:t>
            </a:r>
            <a:r>
              <a:rPr lang="en-US">
                <a:solidFill>
                  <a:schemeClr val="dk1"/>
                </a:solidFill>
              </a:rPr>
              <a:t>hy Vue JS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was created by Evan You after working for Google using AngularJS in a number of projects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was originally released in February 2014.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History of </a:t>
            </a:r>
            <a:r>
              <a:rPr lang="en-US">
                <a:solidFill>
                  <a:schemeClr val="dk1"/>
                </a:solidFill>
              </a:rPr>
              <a:t>Vue JS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850" y="3375825"/>
            <a:ext cx="3401625" cy="3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install Vue JS libraries on client applications, add the following javascript on the head section of your HTML file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&lt;script src="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https://unpkg.com/vue</a:t>
            </a:r>
            <a:r>
              <a:rPr lang="en-US" sz="2400">
                <a:solidFill>
                  <a:schemeClr val="dk1"/>
                </a:solidFill>
              </a:rPr>
              <a:t>"&gt;&lt;/script&gt;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Alternatively, you can download the vue.js file to your local computer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&lt;script src="vue.min.js"&gt;&lt;/script&gt;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 Vue JS Libraries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&lt;div id="app"&gt;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&lt;h1&gt;{{ message }}&lt;/h1&gt;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&lt;/div&gt;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&lt;script&gt;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var vm = new Vue({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el: '#app',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data: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message: 'Hello World'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})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&lt;/script&gt;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Your First Vue Script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start with VueJS, we need to create the instance of Vue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 vm =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new Vue</a:t>
            </a:r>
            <a:r>
              <a:rPr lang="en-US">
                <a:solidFill>
                  <a:schemeClr val="dk1"/>
                </a:solidFill>
              </a:rPr>
              <a:t>({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// options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el assign the id of the DOM element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object assign the data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{{}} will replace the value assigned in the data object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Instance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Add the following data and display them 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Name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Gender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Hobby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Go to the console, and change the value of the Name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8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Data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add vue instance with a unique el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&lt;script&gt;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var vm = new Vue({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el</a:t>
            </a:r>
            <a:r>
              <a:rPr lang="en-US" sz="2400">
                <a:solidFill>
                  <a:schemeClr val="dk1"/>
                </a:solidFill>
              </a:rPr>
              <a:t>: '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#app2</a:t>
            </a:r>
            <a:r>
              <a:rPr lang="en-US" sz="2400">
                <a:solidFill>
                  <a:schemeClr val="dk1"/>
                </a:solidFill>
              </a:rPr>
              <a:t>',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data: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message: "Hello World 2"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})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&lt;/script&gt;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3" name="Google Shape;233;p39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Add More Vue Instance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Move the gender in the previous exercise to a new instance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Add Vue Instance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26275" y="112162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add methods or functions to Vue instance with the methods object and call the function in the DOM.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methods: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welcome : function()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"Hello " + this.name;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 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}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&lt;div id="app"&gt;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&lt;h1&gt;{{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welcome()</a:t>
            </a:r>
            <a:r>
              <a:rPr lang="en-US" sz="2400">
                <a:solidFill>
                  <a:schemeClr val="dk1"/>
                </a:solidFill>
              </a:rPr>
              <a:t> }}&lt;/h1&gt;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&lt;/div&gt;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Methods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Show the temperature in Celsius and Fahrenheit. Use Method to compute </a:t>
            </a:r>
            <a:r>
              <a:rPr lang="en-US">
                <a:solidFill>
                  <a:schemeClr val="dk1"/>
                </a:solidFill>
              </a:rPr>
              <a:t>Fahrenheit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T(°F) = T(°C) × 9/5 + 32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Methods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533400" y="5334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About the Trainer</a:t>
            </a:r>
            <a:endParaRPr i="0" sz="36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Another attribute of Vue object is computed which allows you to create more complex data Eg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computed: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welcome : function()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"Hello " + this.name;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 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43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Computed Property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Show the temperature in Celsius and Fahrenheit. Use Computed Property to compute Fahrenheit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T(°F) = T(°C) × 9/5 + 32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44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Computed Property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26275" y="1058100"/>
            <a:ext cx="5804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Each Vue instance goes through a series of initialization steps when it’s created - for example, it needs to set up data observation, compile the template, mount the instance to the DOM, and update the DOM when data changes.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Along the way, it also runs functions called lifecycle hooks, giving users the opportunity to add their own code at specific stages.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69" name="Google Shape;269;p45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Instance Life Cycle 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75" y="0"/>
            <a:ext cx="2739225" cy="69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26275" y="1058100"/>
            <a:ext cx="8714400" cy="5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example, the created hook can be used to run code after an instance is created: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 vm = new Vue({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el: '#app',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data: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a: 1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created: function 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console.log('a is: ' + this.a)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Created Hook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idx="4294967295" type="body"/>
          </p:nvPr>
        </p:nvSpPr>
        <p:spPr>
          <a:xfrm>
            <a:off x="230125" y="2261725"/>
            <a:ext cx="79740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2</a:t>
            </a:r>
            <a:endParaRPr sz="6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Directives</a:t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264750" y="1058100"/>
            <a:ext cx="86145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Directives are instruction for VueJS to do things in a certain way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Directives are prefixed with v- 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Example of directives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v-bind 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v-model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v-for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v-show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v-if, v-else-if, v-else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v-on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Directives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51000" y="1058100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v-bind directive is used to reactively update an HTML attribute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It can take an “argument”, denoted by a colon after the directive name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Eg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Href					v-bind:href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Input				v-bind:value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Class				v-bind:class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Title					v-band:title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p49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-bind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326275" y="12750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18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&lt;span title="message"&gt;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&lt;span title={{message}}&gt;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&lt;span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v-bind:title="message</a:t>
            </a:r>
            <a:r>
              <a:rPr lang="en-US" sz="1800">
                <a:solidFill>
                  <a:schemeClr val="dk1"/>
                </a:solidFill>
              </a:rPr>
              <a:t>"&gt;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9" name="Google Shape;299;p50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v-bind:title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326275" y="1275075"/>
            <a:ext cx="89028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24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&lt;a href={{link}} target = "_blank"&gt;Click 1 &lt;/a&gt; &lt;br/&gt;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&lt;a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1800">
                <a:solidFill>
                  <a:schemeClr val="dk1"/>
                </a:solidFill>
              </a:rPr>
              <a:t>="url" target = "_blank"&gt;Click 2 &lt;/a&gt; &lt;br/&gt;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&lt;a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1800">
                <a:solidFill>
                  <a:schemeClr val="dk1"/>
                </a:solidFill>
              </a:rPr>
              <a:t>="url + '?q=cat'"&gt;Search Cat&lt;/a&gt;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51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-bind:href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full syntax --&gt;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&lt;a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2400">
                <a:solidFill>
                  <a:schemeClr val="dk1"/>
                </a:solidFill>
              </a:rPr>
              <a:t>="url + '?q=dog'"&gt;Search Dog&lt;/a&gt;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shorthand --&gt;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&lt;a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:href="url</a:t>
            </a:r>
            <a:r>
              <a:rPr lang="en-US" sz="2400">
                <a:solidFill>
                  <a:schemeClr val="dk1"/>
                </a:solidFill>
              </a:rPr>
              <a:t> + '?q=dog'"&gt;Search Dog&lt;/a&gt;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52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 shorthand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91625" y="1219200"/>
            <a:ext cx="81528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Module 1 - Get Started on Vue JS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What is Vue JS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Install Vue JS Libraries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Your First Vue JS Script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Element, Data and Methods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Computed Property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Instance Life Cycle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Module 2 - Directives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What are Directives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Attribute Binding with v-bind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Form Input with v-model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Watch Property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Conditional Display with v-show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Conditional</a:t>
            </a:r>
            <a:r>
              <a:rPr b="1" lang="en-US" sz="1800">
                <a:solidFill>
                  <a:schemeClr val="dk1"/>
                </a:solidFill>
              </a:rPr>
              <a:t> Rendering with v-if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List Rendering with v-for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Event Handling with v-on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2"/>
                </a:solidFill>
              </a:rPr>
              <a:t>Agenda</a:t>
            </a:r>
            <a:endParaRPr i="0" sz="36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26275" y="1275075"/>
            <a:ext cx="84879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24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&lt;form&gt;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Name : &lt;input type='text' value={{name}}&gt;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&lt;/form&gt;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&lt;form&gt;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Name : &lt;input type='text'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:value="name"</a:t>
            </a:r>
            <a:r>
              <a:rPr lang="en-US" sz="2400">
                <a:solidFill>
                  <a:schemeClr val="dk1"/>
                </a:solidFill>
              </a:rPr>
              <a:t>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&lt;/form&gt;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53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v-bind:value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26275" y="1275075"/>
            <a:ext cx="89028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v-bind:style="fancy"</a:t>
            </a:r>
            <a:r>
              <a:rPr lang="en-US" sz="1800">
                <a:solidFill>
                  <a:schemeClr val="dk1"/>
                </a:solidFill>
              </a:rPr>
              <a:t>&gt; Hello World!&lt;/span&gt;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el: '#app',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data: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fancy: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backgroundColor: 'lightgrey',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borderRadius: '10px',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padding: '10px',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marginTop: '30px'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3" name="Google Shape;323;p54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v-bind:style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264675" y="1058100"/>
            <a:ext cx="83685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normal css styling using class, use boolean to bind to the class Eg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&lt;h1 :class='{salmon:salmon,pink:pink}'&gt;{{welcome()}}&lt;/h1&gt;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var vm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el: '#app',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data: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name: 'Ally',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salmon: true,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pink: false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},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9" name="Google Shape;329;p55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v-bind:class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one more yellow box for warm color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5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v-bind:class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v-model can do two-way data binding Eg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Name: &lt;input type='text' v-model="name"&gt;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&lt;p&gt;Hello {{ name }}&lt;/p&gt;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1" name="Google Shape;341;p57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v-model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Modifiers modify the behavior of the v-model.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There are 3 modifiers for v-model: </a:t>
            </a:r>
            <a:endParaRPr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lazy - syncs the input with the data after change </a:t>
            </a:r>
            <a:endParaRPr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number -  automatically typecast as a number</a:t>
            </a:r>
            <a:endParaRPr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trim - user input to be trimmed automatically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7" name="Google Shape;347;p58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v-model Modifiers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/>
          <p:nvPr>
            <p:ph idx="1" type="body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Name: &lt;input type='text' v-model.lazy = "name"&gt;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&lt;p&gt;Hello {{ name }}&lt;/p&gt;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3" name="Google Shape;353;p59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Lazy</a:t>
            </a:r>
            <a:r>
              <a:rPr lang="en-US">
                <a:solidFill>
                  <a:schemeClr val="dk1"/>
                </a:solidFill>
              </a:rPr>
              <a:t> Modifier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Capture the Celsius data from the input box.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Apply lazy and number modifiers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Update the </a:t>
            </a:r>
            <a:r>
              <a:rPr lang="en-US">
                <a:solidFill>
                  <a:schemeClr val="dk1"/>
                </a:solidFill>
              </a:rPr>
              <a:t>Fahrenheit</a:t>
            </a:r>
            <a:r>
              <a:rPr lang="en-US">
                <a:solidFill>
                  <a:schemeClr val="dk1"/>
                </a:solidFill>
              </a:rPr>
              <a:t>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60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v-model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module2_4b exercise, try to display the selected items using v-model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&lt;input type="checkbox" v-model="selectedInterests" value="Running"&gt; Running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61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Ex2: v-model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</p:txBody>
      </p:sp>
      <p:sp>
        <p:nvSpPr>
          <p:cNvPr id="371" name="Google Shape;371;p62"/>
          <p:cNvSpPr txBox="1"/>
          <p:nvPr>
            <p:ph idx="1" type="body"/>
          </p:nvPr>
        </p:nvSpPr>
        <p:spPr>
          <a:xfrm>
            <a:off x="390600" y="1219200"/>
            <a:ext cx="8442300" cy="5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Watch property in </a:t>
            </a:r>
            <a:r>
              <a:rPr lang="en-US"/>
              <a:t>Vue provides a more generic way to observe and react to data changes on a Vue instance: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watch : {</a:t>
            </a:r>
            <a:endParaRPr sz="18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kilometers:function(val) {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this.kilometers = val;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this.meters = val * 1000;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},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	meters : function (val) {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	this.kilometers = val/ 1000;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this.meters = val;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533400" y="1320625"/>
            <a:ext cx="84594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Module 3 - Components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What is Component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Create Component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Slot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Data and Props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Child Components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Module 4 - Vue Cli and Router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Vue Cli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Single Page Application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Vue Router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Module 5  - Transition (Optional)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Transition Classes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2"/>
                </a:solidFill>
              </a:rPr>
              <a:t>Agenda</a:t>
            </a:r>
            <a:endParaRPr i="0" sz="36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</a:t>
            </a:r>
            <a:r>
              <a:rPr lang="en-US"/>
              <a:t>Watch</a:t>
            </a:r>
            <a:endParaRPr/>
          </a:p>
        </p:txBody>
      </p:sp>
      <p:sp>
        <p:nvSpPr>
          <p:cNvPr id="377" name="Google Shape;377;p63"/>
          <p:cNvSpPr txBox="1"/>
          <p:nvPr>
            <p:ph idx="1" type="body"/>
          </p:nvPr>
        </p:nvSpPr>
        <p:spPr>
          <a:xfrm>
            <a:off x="381000" y="1295400"/>
            <a:ext cx="83181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Use the watch property to convert Celsius to F</a:t>
            </a:r>
            <a:r>
              <a:rPr lang="en-US"/>
              <a:t>ahrenheit and vice versa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78" name="Google Shape;3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50" y="2826306"/>
            <a:ext cx="4969250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/>
          <p:nvPr>
            <p:ph idx="1" type="body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v-for is used to looping through the items in an array Eg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v-for="i in 10"&gt;{{i}}&lt;/div&gt;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v-for="i in interests"&gt;{{i}} 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var vm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el: '#app',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data: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interests: ['Running','Cycling','Swimming']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4" name="Google Shape;384;p64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-for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Using v-for to generate a list of fruits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fruits: ['apple','orange','banana','durian']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&lt;ul&gt;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&lt;li v-for="i in fruits"&gt;{{i}}&lt;/li&gt;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&lt;/ul&gt;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65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Ex1: v-for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idx="1" type="body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Re-do the previous exercise on interest checkbox with v-for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v-for="interest in interests"&gt;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&lt;input type="checkbox" v-model="selectedInterests" v-bind:value="interest"&gt;{{interest}}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6" name="Google Shape;396;p6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Ex2: v-for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idx="1" type="body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get index from v-for Eg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v-for="(interest,index) in interests"&gt;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&lt;input type="checkbox" v-model="selectedInterests" v-bind:value="interest.id"&gt;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{{index+1}}, {{interest.name}}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2" name="Google Shape;402;p67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v-for with Index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idx="1" type="body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v-show only display the result if the condition is met</a:t>
            </a:r>
            <a:r>
              <a:rPr lang="en-US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&lt;ul&gt;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&lt;li v-show="hobby.length&gt;1" v-for="i in hobby"&gt;{{i}}&lt;/li&gt;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&lt;/ul&gt;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8" name="Google Shape;408;p68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v-show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idx="1" type="body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From</a:t>
            </a:r>
            <a:r>
              <a:rPr lang="en-US">
                <a:solidFill>
                  <a:schemeClr val="dk1"/>
                </a:solidFill>
              </a:rPr>
              <a:t> the previous exercise, only show the interest if there are one or more interests.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If there is no selection, show "Please select one of the interest"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4" name="Google Shape;414;p69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v-show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idx="1" type="body"/>
          </p:nvPr>
        </p:nvSpPr>
        <p:spPr>
          <a:xfrm>
            <a:off x="264675" y="1148500"/>
            <a:ext cx="89250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v-if and v-else allow more control than v-show.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v-if="num &gt; 4"&gt;You ate {{num}} durians. That is a lot&lt;/span&gt;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v-else-if="num &gt; 0"&gt;You ate {{num}} durians&lt;/span&gt;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v-else&gt;You have not eaten durian&lt;/span&gt;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data: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num: 1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0" name="Google Shape;420;p70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-if, v-else and v-else-if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1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From the previous interest checkbox exercise,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if interests = 3, print"you must be very active"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else if interests == 0, print"please select at least one exercise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else show the interests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v-if-else 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51000" y="1010425"/>
            <a:ext cx="8457300" cy="5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v-on is to listen to the events in VueJS.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 &lt;button v-on:click="alert"&gt;Click here &lt;/button&gt;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methods: {</a:t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alert: function() {</a:t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alert('You have pressed the button');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},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32" name="Google Shape;432;p72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</a:t>
            </a:r>
            <a:r>
              <a:rPr lang="en-US">
                <a:solidFill>
                  <a:schemeClr val="dk1"/>
                </a:solidFill>
              </a:rPr>
              <a:t>-on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Prerequisite</a:t>
            </a:r>
            <a:r>
              <a:rPr lang="en-US">
                <a:solidFill>
                  <a:schemeClr val="dk1"/>
                </a:solidFill>
              </a:rPr>
              <a:t>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following basic knowledge are assumed in this training: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</a:rPr>
              <a:t>CSS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Create a Button "Show Answer". When click, it will show the sum of 2 numbers Eg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100 + 200 = 300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73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v-on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full syntax --&gt;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&lt;a v-on:click="doSomething"&gt; ... &lt;/a&gt;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shorthand --&gt;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&lt;a @click="doSomething"&gt; ... &lt;/a&gt;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74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v-on Shorthand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5"/>
          <p:cNvSpPr txBox="1"/>
          <p:nvPr>
            <p:ph idx="1" type="body"/>
          </p:nvPr>
        </p:nvSpPr>
        <p:spPr>
          <a:xfrm>
            <a:off x="351000" y="1010425"/>
            <a:ext cx="8457300" cy="5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Modifiers are special postfixes denoted by a dot, which indicate that a directive should be bound in some special way. 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Some of the event modifiers are: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.stop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.prevent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.capture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.self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.once</a:t>
            </a:r>
            <a:endParaRPr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.passive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50" name="Google Shape;450;p75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Event Modifiers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6"/>
          <p:cNvSpPr txBox="1"/>
          <p:nvPr>
            <p:ph idx="1" type="body"/>
          </p:nvPr>
        </p:nvSpPr>
        <p:spPr>
          <a:xfrm>
            <a:off x="351000" y="1010425"/>
            <a:ext cx="8704800" cy="5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The event.preventDefault() method stops the default action of an element from happening. Eg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Prevent a submit button from submitting a form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Prevent a link from following the URL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&lt;div id="app"&gt;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&lt;form&gt;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&lt;button v-if="!loggedIn" v-on:click.prevent="logIn('</a:t>
            </a:r>
            <a:r>
              <a:rPr lang="en-US" sz="1800">
                <a:solidFill>
                  <a:schemeClr val="dk1"/>
                </a:solidFill>
              </a:rPr>
              <a:t>Mike</a:t>
            </a:r>
            <a:r>
              <a:rPr lang="en-US" sz="1800">
                <a:solidFill>
                  <a:schemeClr val="dk1"/>
                </a:solidFill>
              </a:rPr>
              <a:t>')"&gt; Log in&lt;/button&gt;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&lt;button v-else v-on:click.prevent="logOut"&gt;Log out&lt;/button&gt;{{msg}}  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&lt;/form&gt;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Prevent Modifier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idx="4294967295" type="body"/>
          </p:nvPr>
        </p:nvSpPr>
        <p:spPr>
          <a:xfrm>
            <a:off x="230125" y="2261725"/>
            <a:ext cx="79740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3</a:t>
            </a:r>
            <a:endParaRPr sz="6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Components</a:t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"/>
          <p:cNvSpPr txBox="1"/>
          <p:nvPr>
            <p:ph idx="1" type="body"/>
          </p:nvPr>
        </p:nvSpPr>
        <p:spPr>
          <a:xfrm>
            <a:off x="326275" y="1275075"/>
            <a:ext cx="84765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Components are small pieces of UI, and put them together with other components to create an entire user interface.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78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Component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468" name="Google Shape;468;p78"/>
          <p:cNvPicPr preferRelativeResize="0"/>
          <p:nvPr/>
        </p:nvPicPr>
        <p:blipFill rotWithShape="1">
          <a:blip r:embed="rId3">
            <a:alphaModFix/>
          </a:blip>
          <a:srcRect b="10730" l="0" r="0" t="12511"/>
          <a:stretch/>
        </p:blipFill>
        <p:spPr>
          <a:xfrm>
            <a:off x="0" y="3578600"/>
            <a:ext cx="9143998" cy="27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9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Vue.component('hello',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'&lt;h1&gt;Hello World&lt;/h1&gt;'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4" name="Google Shape;474;p79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Creating a  </a:t>
            </a:r>
            <a:r>
              <a:rPr lang="en-US">
                <a:solidFill>
                  <a:schemeClr val="dk1"/>
                </a:solidFill>
              </a:rPr>
              <a:t>Component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a second component Welcome and render the following on the browser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Hello World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Welcome to Vue JS Training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80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</a:t>
            </a:r>
            <a:r>
              <a:rPr lang="en-US">
                <a:solidFill>
                  <a:schemeClr val="dk1"/>
                </a:solidFill>
              </a:rPr>
              <a:t>Component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modify the output of a component using slot.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&lt;hello&gt;Alfred&lt;/hello&gt;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&lt;hello&gt;&lt;/hello&gt;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Vue.component('hello',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'&lt;h1&gt;Hello &lt;slot&gt;name&lt;/slot&gt;&lt;/h1&gt;'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6" name="Google Shape;486;p81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Slot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Since components are reusable Vue instances, they accept the same options as new Vue, such as data, computed, watch, methods, and lifecycle hooks.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However a component’s data option must be a function Eg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r>
              <a:rPr lang="en-US" sz="2400">
                <a:solidFill>
                  <a:schemeClr val="dk1"/>
                </a:solidFill>
              </a:rPr>
              <a:t>Vue.component('hello',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data: function ()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count: 0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}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},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82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Data in Component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IDE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will use Visual Studio Code for this training.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download Visual Studio Code from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https://code.visualstudio.com/download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225" y="41171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3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use props to pass data to a component Eg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&lt;welcome first_name="Alfred" last_name="Ang"&gt;&lt;/welcome&gt;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Vue.component('welcome',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props: ['first_name','last_name'],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 Hello {{ first_name }} {{last_name}}&lt;/h1&gt;'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8" name="Google Shape;498;p83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Props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4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List the to-do items using component and props Hint: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Vue.component('todo-item',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props: ['todo'],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'&lt;li&gt;{{ todo.text }}&lt;/li&gt;'})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var app = new Vue({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data: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todoList: [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0, text: 'Buy Groceries' },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1, text: 'Buy Lunch' },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2, text: 'Watch Movie' 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]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</a:t>
            </a:r>
            <a:r>
              <a:rPr lang="en-US" sz="1800">
                <a:solidFill>
                  <a:schemeClr val="dk1"/>
                </a:solidFill>
              </a:rPr>
              <a:t>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4" name="Google Shape;504;p84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Props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5"/>
          <p:cNvSpPr txBox="1"/>
          <p:nvPr>
            <p:ph idx="1" type="body"/>
          </p:nvPr>
        </p:nvSpPr>
        <p:spPr>
          <a:xfrm>
            <a:off x="326275" y="1275075"/>
            <a:ext cx="8430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 3_5 to list products from API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10" name="Google Shape;510;p85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Case Study: Product List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9363"/>
            <a:ext cx="9144002" cy="357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You can embed a component (child) into another component (parent)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 template must be start and end with &lt;div&gt; for the parent component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Vue.component('welcome', {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template: '&lt;div&gt;\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&lt;hello&gt;&lt;/hello&gt;\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&lt;h1&gt;Welcome to Vue JS Training&lt;/h1&gt;&lt;/div&gt;'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17" name="Google Shape;517;p8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Child Component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Props is used to pass data from parent component to child component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Vue.component('welcome',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template: '&lt;div&gt;\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&lt;hello first_name="Alfred" last_name="Ang" &gt;&lt;/hello&gt;\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&lt;h1&gt;Welcome to Vue JS Training&lt;/h1&gt;&lt;/div&gt;'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23" name="Google Shape;523;p87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Child Component Props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 txBox="1"/>
          <p:nvPr>
            <p:ph idx="1" type="body"/>
          </p:nvPr>
        </p:nvSpPr>
        <p:spPr>
          <a:xfrm>
            <a:off x="326275" y="1275075"/>
            <a:ext cx="8430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 3_8 to list products from API using Children Components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29" name="Google Shape;529;p88"/>
          <p:cNvSpPr txBox="1"/>
          <p:nvPr>
            <p:ph type="title"/>
          </p:nvPr>
        </p:nvSpPr>
        <p:spPr>
          <a:xfrm>
            <a:off x="264675" y="372300"/>
            <a:ext cx="88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Case Study:</a:t>
            </a:r>
            <a:r>
              <a:rPr lang="en-US">
                <a:solidFill>
                  <a:schemeClr val="dk1"/>
                </a:solidFill>
              </a:rPr>
              <a:t> Child Components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530" name="Google Shape;5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4925"/>
            <a:ext cx="9143996" cy="358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Create a parent component, grocery, and put the todo-item component into the </a:t>
            </a:r>
            <a:r>
              <a:rPr lang="en-US" sz="1800">
                <a:solidFill>
                  <a:schemeClr val="dk1"/>
                </a:solidFill>
              </a:rPr>
              <a:t>grocery component: Hint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Vue.component('grocery', 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props: ['grocerylist'],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'&lt;div&gt;\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&lt;h1&gt;To Do List:&lt;/h1&gt;\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&lt;ol&gt;\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&lt;todo-item v-for="item in grocerylist" v-bind:todo="item" v-bind:key="item.id"&gt;&lt;/todo-item&gt;\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&lt;/ol&gt;\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&lt;/div&gt;'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6" name="Google Shape;536;p89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</a:t>
            </a:r>
            <a:r>
              <a:rPr lang="en-US">
                <a:solidFill>
                  <a:schemeClr val="dk1"/>
                </a:solidFill>
              </a:rPr>
              <a:t>Child Component Props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0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Component Life Cycle</a:t>
            </a:r>
            <a:r>
              <a:rPr lang="en-US">
                <a:solidFill>
                  <a:schemeClr val="dk1"/>
                </a:solidFill>
              </a:rPr>
              <a:t> 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542" name="Google Shape;5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91875"/>
            <a:ext cx="8506066" cy="5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idx="1" type="body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use the created key in component to define what happen when the component is created.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Vue.component('hello', 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created:</a:t>
            </a:r>
            <a:r>
              <a:rPr lang="en-US">
                <a:solidFill>
                  <a:schemeClr val="dk1"/>
                </a:solidFill>
              </a:rPr>
              <a:t> function () {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alert('New component created')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48" name="Google Shape;548;p91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Created 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idx="4294967295" type="body"/>
          </p:nvPr>
        </p:nvSpPr>
        <p:spPr>
          <a:xfrm>
            <a:off x="299175" y="2261725"/>
            <a:ext cx="83538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4</a:t>
            </a:r>
            <a:endParaRPr sz="6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Vue Cli and Router</a:t>
            </a:r>
            <a:endParaRPr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Exercise files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Please download the exercise files from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https://github.com/tertiarycourses/VueJSTraining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Cli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 txBox="1"/>
          <p:nvPr>
            <p:ph idx="1" type="body"/>
          </p:nvPr>
        </p:nvSpPr>
        <p:spPr>
          <a:xfrm>
            <a:off x="230125" y="1197625"/>
            <a:ext cx="86301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provides an official CLI for quickly scaffolding ambitious Single Page Applications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Cli is a full system for rapid Vue.js development platform. It allows you to create  Vue </a:t>
            </a:r>
            <a:r>
              <a:rPr lang="en-US">
                <a:solidFill>
                  <a:schemeClr val="dk1"/>
                </a:solidFill>
              </a:rPr>
              <a:t>App can also be deployed on the server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Cli is based on node.js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Installing Node JS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65" name="Google Shape;565;p94"/>
          <p:cNvSpPr txBox="1"/>
          <p:nvPr>
            <p:ph idx="1" type="body"/>
          </p:nvPr>
        </p:nvSpPr>
        <p:spPr>
          <a:xfrm>
            <a:off x="230125" y="1197625"/>
            <a:ext cx="88140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Download and </a:t>
            </a:r>
            <a:r>
              <a:rPr i="0" lang="en-US" u="none" cap="none" strike="noStrike">
                <a:solidFill>
                  <a:schemeClr val="dk1"/>
                </a:solidFill>
              </a:rPr>
              <a:t>Install Node JS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To test if Node JS was installed successfully type the following commands on your Windows CMD Prompt / Mac Terminal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node -v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To test if Node Package Manager (NPM) was installed successfully, type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npm -v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 Vue CLI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71" name="Google Shape;571;p95"/>
          <p:cNvSpPr txBox="1"/>
          <p:nvPr>
            <p:ph idx="1" type="body"/>
          </p:nvPr>
        </p:nvSpPr>
        <p:spPr>
          <a:xfrm>
            <a:off x="511225" y="1197625"/>
            <a:ext cx="7567500" cy="5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install Vue CLI, type the following command to your Windows CMD Prompt or Mac Terminal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npm install -g vue-cli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 Vue Project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511225" y="1197625"/>
            <a:ext cx="8268300" cy="5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create Vue project, type the following command to your Windows CMD Prompt or Mac Terminal: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vue init webpack myapp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cd myapp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npm run 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App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83" name="Google Shape;583;p97"/>
          <p:cNvSpPr txBox="1"/>
          <p:nvPr>
            <p:ph idx="1" type="body"/>
          </p:nvPr>
        </p:nvSpPr>
        <p:spPr>
          <a:xfrm>
            <a:off x="0" y="1090475"/>
            <a:ext cx="89682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View on the browser http://localhost:8080/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84" name="Google Shape;584;p97"/>
          <p:cNvPicPr preferRelativeResize="0"/>
          <p:nvPr/>
        </p:nvPicPr>
        <p:blipFill rotWithShape="1">
          <a:blip r:embed="rId3">
            <a:alphaModFix/>
          </a:blip>
          <a:srcRect b="16634" l="0" r="0" t="4113"/>
          <a:stretch/>
        </p:blipFill>
        <p:spPr>
          <a:xfrm>
            <a:off x="0" y="1785845"/>
            <a:ext cx="9143999" cy="451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App Structure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90" name="Google Shape;590;p98"/>
          <p:cNvSpPr txBox="1"/>
          <p:nvPr>
            <p:ph idx="1" type="body"/>
          </p:nvPr>
        </p:nvSpPr>
        <p:spPr>
          <a:xfrm>
            <a:off x="3587250" y="1197625"/>
            <a:ext cx="5192400" cy="5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 main.js will call the main component App.vue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App.vue component consist of the subcomponents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Each component has template, script and style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91" name="Google Shape;5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75" y="1192225"/>
            <a:ext cx="2976686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/>
          <p:nvPr>
            <p:ph type="title"/>
          </p:nvPr>
        </p:nvSpPr>
        <p:spPr>
          <a:xfrm>
            <a:off x="530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</a:t>
            </a:r>
            <a:r>
              <a:rPr lang="en-US">
                <a:solidFill>
                  <a:schemeClr val="dk1"/>
                </a:solidFill>
              </a:rPr>
              <a:t>Vue App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97" name="Google Shape;597;p99"/>
          <p:cNvSpPr txBox="1"/>
          <p:nvPr>
            <p:ph idx="1" type="body"/>
          </p:nvPr>
        </p:nvSpPr>
        <p:spPr>
          <a:xfrm>
            <a:off x="286675" y="1307238"/>
            <a:ext cx="86421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Create a new Vue app, and change the text to below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5" y="2501375"/>
            <a:ext cx="7760430" cy="435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/>
          <p:nvPr>
            <p:ph type="title"/>
          </p:nvPr>
        </p:nvSpPr>
        <p:spPr>
          <a:xfrm>
            <a:off x="284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/>
          <p:nvPr>
            <p:ph idx="1" type="body"/>
          </p:nvPr>
        </p:nvSpPr>
        <p:spPr>
          <a:xfrm>
            <a:off x="284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1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Installing Vue Router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10" name="Google Shape;610;p101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install the vue router libraries, </a:t>
            </a:r>
            <a:r>
              <a:rPr lang="en-US">
                <a:solidFill>
                  <a:schemeClr val="dk1"/>
                </a:solidFill>
              </a:rPr>
              <a:t>add the following javascript on the head section of your HTML 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&lt;script src="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https://unpkg.com/vue-router</a:t>
            </a:r>
            <a:r>
              <a:rPr lang="en-US" sz="2400">
                <a:solidFill>
                  <a:schemeClr val="dk1"/>
                </a:solidFill>
              </a:rPr>
              <a:t>"&gt;&lt;/script&gt;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2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Router Link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16" name="Google Shape;616;p102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&lt;router-link&gt; is a component used to navigate to the HTML content to be displayed to the user. The to property is the destination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&lt;p&gt;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&lt;router-link to = "/route1"&gt;Router Link 1&lt;/router-link&gt;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&lt;router-link to = "/route2"&gt;Router Link 2&lt;/router-link&gt;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&lt;/p&gt;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4294967295" type="body"/>
          </p:nvPr>
        </p:nvSpPr>
        <p:spPr>
          <a:xfrm>
            <a:off x="230125" y="2261725"/>
            <a:ext cx="79311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1</a:t>
            </a:r>
            <a:endParaRPr sz="6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Overview of Vue JS</a:t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3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Templates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22" name="Google Shape;622;p103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define constants for the templates of each route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 Route1 = { template: '...'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 Route2 = { template:' …'}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4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Route Path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28" name="Google Shape;628;p104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define the constant to match the URL to each routes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const routes = [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{ path: '/route1', component: Route1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{ path: '/route2', component: Route2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5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Router Instance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34" name="Google Shape;634;p105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VueRouter constructor takes the routes as the param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const router = new VueRouter({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   routes: routes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});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5" name="Google Shape;63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00" y="3950175"/>
            <a:ext cx="4076000" cy="24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6"/>
          <p:cNvSpPr txBox="1"/>
          <p:nvPr>
            <p:ph idx="1" type="body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one more routes Route3 to the router demo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p106"/>
          <p:cNvSpPr txBox="1"/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Router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7"/>
          <p:cNvSpPr txBox="1"/>
          <p:nvPr>
            <p:ph idx="4294967295" type="body"/>
          </p:nvPr>
        </p:nvSpPr>
        <p:spPr>
          <a:xfrm>
            <a:off x="299175" y="2261725"/>
            <a:ext cx="87654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5</a:t>
            </a:r>
            <a:endParaRPr sz="6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Transition (Optional)</a:t>
            </a:r>
            <a:endParaRPr b="1" sz="6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8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Transition 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52" name="Google Shape;652;p108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provides various ways to apply transition to the HTML elements when they are added/updated in the DOM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has a built-in transition component that needs to be wrapped around the element, which needs transition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Apply </a:t>
            </a:r>
            <a:r>
              <a:rPr lang="en-US">
                <a:solidFill>
                  <a:schemeClr val="dk1"/>
                </a:solidFill>
              </a:rPr>
              <a:t>Transition to an Element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58" name="Google Shape;658;p109"/>
          <p:cNvSpPr txBox="1"/>
          <p:nvPr>
            <p:ph idx="1" type="body"/>
          </p:nvPr>
        </p:nvSpPr>
        <p:spPr>
          <a:xfrm>
            <a:off x="453650" y="1219200"/>
            <a:ext cx="8236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&lt;transition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name="fade</a:t>
            </a:r>
            <a:r>
              <a:rPr lang="en-US">
                <a:solidFill>
                  <a:schemeClr val="dk1"/>
                </a:solidFill>
              </a:rPr>
              <a:t>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&lt;p v-if="show"&gt;hello&lt;/p&gt;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&lt;/transition&gt;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0"/>
          <p:cNvSpPr txBox="1"/>
          <p:nvPr>
            <p:ph type="title"/>
          </p:nvPr>
        </p:nvSpPr>
        <p:spPr>
          <a:xfrm>
            <a:off x="533400" y="533400"/>
            <a:ext cx="850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Transition States 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664" name="Google Shape;66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5" y="1891750"/>
            <a:ext cx="9087024" cy="4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1"/>
          <p:cNvSpPr txBox="1"/>
          <p:nvPr>
            <p:ph type="title"/>
          </p:nvPr>
        </p:nvSpPr>
        <p:spPr>
          <a:xfrm>
            <a:off x="533400" y="533400"/>
            <a:ext cx="8121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Enter/Leave 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Transitions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0" name="Google Shape;670;p111"/>
          <p:cNvSpPr txBox="1"/>
          <p:nvPr/>
        </p:nvSpPr>
        <p:spPr>
          <a:xfrm>
            <a:off x="378550" y="1439575"/>
            <a:ext cx="8393700" cy="4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There are six classes applied for enter/leave transitions.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v-enter: Starting state for enter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v-enter-active: Active state for enter.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v-enter-to: Ending state for enter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v-leave: Starting state for leave.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v-leave-active: Active state for leave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v-leave-to: Ending state for leave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2"/>
          <p:cNvSpPr txBox="1"/>
          <p:nvPr>
            <p:ph type="title"/>
          </p:nvPr>
        </p:nvSpPr>
        <p:spPr>
          <a:xfrm>
            <a:off x="533400" y="533400"/>
            <a:ext cx="8121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Transition Control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6" name="Google Shape;676;p112"/>
          <p:cNvSpPr txBox="1"/>
          <p:nvPr/>
        </p:nvSpPr>
        <p:spPr>
          <a:xfrm>
            <a:off x="378550" y="1439575"/>
            <a:ext cx="8393700" cy="4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&lt;style&gt;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.fade-enter-active, .fade-leave-active {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  transition: opacity .5s;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}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.fade-enter, .fade-leave-to  {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  opacity: 0;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     }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&lt;/style&gt;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533400" y="533400"/>
            <a:ext cx="801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Javascript Frameworks for Web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8466" l="0" r="0" t="0"/>
          <a:stretch/>
        </p:blipFill>
        <p:spPr>
          <a:xfrm>
            <a:off x="2180946" y="4004350"/>
            <a:ext cx="3901602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25" y="4211605"/>
            <a:ext cx="2177519" cy="220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05" y="4512670"/>
            <a:ext cx="2308494" cy="19078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26275" y="1275075"/>
            <a:ext cx="85338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Javascript frameworks for Web shift the some of heavy lifting tasks, traditionally done by server scripting language such as PHP, from server to browser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There are 3 main Javascript frameworks for web: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3"/>
          <p:cNvSpPr txBox="1"/>
          <p:nvPr/>
        </p:nvSpPr>
        <p:spPr>
          <a:xfrm>
            <a:off x="88075" y="1814975"/>
            <a:ext cx="8131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Summary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Q&amp;A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2" name="Google Shape;68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622" y="3791675"/>
            <a:ext cx="3056050" cy="31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4"/>
          <p:cNvSpPr txBox="1"/>
          <p:nvPr/>
        </p:nvSpPr>
        <p:spPr>
          <a:xfrm>
            <a:off x="0" y="478125"/>
            <a:ext cx="84126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200">
                <a:latin typeface="Comfortaa"/>
                <a:ea typeface="Comfortaa"/>
                <a:cs typeface="Comfortaa"/>
                <a:sym typeface="Comfortaa"/>
              </a:rPr>
              <a:t>Feedback</a:t>
            </a:r>
            <a:endParaRPr sz="7200">
              <a:latin typeface="Comfortaa"/>
              <a:ea typeface="Comfortaa"/>
              <a:cs typeface="Comfortaa"/>
              <a:sym typeface="Comfortaa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>
                <a:latin typeface="Comfortaa"/>
                <a:ea typeface="Comfortaa"/>
                <a:cs typeface="Comfortaa"/>
                <a:sym typeface="Comfortaa"/>
              </a:rPr>
              <a:t>https://goo.gl/R2eumq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qrcode-sgp.png" id="688" name="Google Shape;68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25" y="2823200"/>
            <a:ext cx="3760475" cy="3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5"/>
          <p:cNvSpPr txBox="1"/>
          <p:nvPr>
            <p:ph idx="4294967295" type="body"/>
          </p:nvPr>
        </p:nvSpPr>
        <p:spPr>
          <a:xfrm>
            <a:off x="88075" y="1763125"/>
            <a:ext cx="81312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4" name="Google Shape;694;p115"/>
          <p:cNvSpPr txBox="1"/>
          <p:nvPr/>
        </p:nvSpPr>
        <p:spPr>
          <a:xfrm>
            <a:off x="88075" y="3947100"/>
            <a:ext cx="89226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Lionel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lionel@wesvault.com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S001072128">
  <a:themeElements>
    <a:clrScheme name="Default Design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 Tertiary Template">
  <a:themeElements>
    <a:clrScheme name="Default Design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