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36"/>
  </p:notesMasterIdLst>
  <p:sldIdLst>
    <p:sldId id="256" r:id="rId2"/>
    <p:sldId id="284" r:id="rId3"/>
    <p:sldId id="285" r:id="rId4"/>
    <p:sldId id="286" r:id="rId5"/>
    <p:sldId id="287" r:id="rId6"/>
    <p:sldId id="294" r:id="rId7"/>
    <p:sldId id="288" r:id="rId8"/>
    <p:sldId id="289" r:id="rId9"/>
    <p:sldId id="290" r:id="rId10"/>
    <p:sldId id="291" r:id="rId11"/>
    <p:sldId id="292" r:id="rId12"/>
    <p:sldId id="293" r:id="rId13"/>
    <p:sldId id="266" r:id="rId14"/>
    <p:sldId id="267" r:id="rId15"/>
    <p:sldId id="268" r:id="rId16"/>
    <p:sldId id="270" r:id="rId17"/>
    <p:sldId id="296" r:id="rId18"/>
    <p:sldId id="297" r:id="rId19"/>
    <p:sldId id="308" r:id="rId20"/>
    <p:sldId id="309" r:id="rId21"/>
    <p:sldId id="306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295" r:id="rId30"/>
    <p:sldId id="307" r:id="rId31"/>
    <p:sldId id="310" r:id="rId32"/>
    <p:sldId id="311" r:id="rId33"/>
    <p:sldId id="312" r:id="rId34"/>
    <p:sldId id="26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4355" autoAdjust="0"/>
    <p:restoredTop sz="84211" autoAdjust="0"/>
  </p:normalViewPr>
  <p:slideViewPr>
    <p:cSldViewPr>
      <p:cViewPr varScale="1">
        <p:scale>
          <a:sx n="77" d="100"/>
          <a:sy n="77" d="100"/>
        </p:scale>
        <p:origin x="-2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91B00-56FC-C14D-990A-AD7C9E065E0A}" type="datetimeFigureOut">
              <a:rPr lang="en-US" smtClean="0"/>
              <a:t>06/06/14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4CB88-A866-914E-852A-2A4278BF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training step</a:t>
            </a:r>
            <a:r>
              <a:rPr lang="en-US" baseline="0" dirty="0" smtClean="0"/>
              <a:t> classification  model is created from the training data. In classification step unlabeled tuple can be classified with the help of classification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CB88-A866-914E-852A-2A4278BFE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1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 tree induction is the learning of decision trees from class labeled training tuples.</a:t>
            </a:r>
          </a:p>
          <a:p>
            <a:r>
              <a:rPr lang="en-US" dirty="0" smtClean="0"/>
              <a:t>A decision tree is a flow chart like tree structure where each internal node denotes a test on an attribute. Each branch represents an outcome of the test and each leaf node holds a class label.</a:t>
            </a:r>
          </a:p>
          <a:p>
            <a:r>
              <a:rPr lang="en-US" dirty="0" smtClean="0"/>
              <a:t>How are decision trees used for classification?</a:t>
            </a:r>
          </a:p>
          <a:p>
            <a:r>
              <a:rPr lang="en-US" dirty="0" smtClean="0"/>
              <a:t>Why are decision tree classifiers so popular?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CB88-A866-914E-852A-2A4278BFE8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14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CB88-A866-914E-852A-2A4278BFE8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Nearly 50 lakh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CB88-A866-914E-852A-2A4278BFE8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9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firewall is not the dynamic defensive system that users imagine it to be. In contrast, an IDS </a:t>
            </a:r>
            <a:r>
              <a:rPr lang="en-US" i="1" dirty="0" smtClean="0"/>
              <a:t>is</a:t>
            </a:r>
            <a:r>
              <a:rPr lang="en-US" dirty="0" smtClean="0"/>
              <a:t> much more of that dynamic system. An IDS </a:t>
            </a:r>
            <a:r>
              <a:rPr lang="en-US" i="1" dirty="0" smtClean="0"/>
              <a:t>does</a:t>
            </a:r>
            <a:r>
              <a:rPr lang="en-US" dirty="0" smtClean="0"/>
              <a:t> recognize attacks against the network that firewall's are unable to see.</a:t>
            </a:r>
          </a:p>
          <a:p>
            <a:r>
              <a:rPr lang="en-US" dirty="0" smtClean="0"/>
              <a:t>IDS is a device or software application that monitors network or system activities for malicious activities or policy violations and produces reports to a management station.</a:t>
            </a:r>
          </a:p>
          <a:p>
            <a:r>
              <a:rPr lang="en-US" dirty="0" smtClean="0"/>
              <a:t>Intrusion detection and prevention systems are primarily focused on identifying possible incidents, logging information about them, and reporting attempts.</a:t>
            </a:r>
          </a:p>
          <a:p>
            <a:r>
              <a:rPr lang="en-US" dirty="0" smtClean="0"/>
              <a:t>Some reasons for adding IDS to you firewall are:</a:t>
            </a:r>
          </a:p>
          <a:p>
            <a:pPr marL="0" indent="0">
              <a:buNone/>
            </a:pPr>
            <a:r>
              <a:rPr lang="en-US" dirty="0" smtClean="0"/>
              <a:t>	Double-checks misconfigured firewalls.</a:t>
            </a:r>
          </a:p>
          <a:p>
            <a:pPr marL="0" indent="0">
              <a:buNone/>
            </a:pPr>
            <a:r>
              <a:rPr lang="en-US" dirty="0" smtClean="0"/>
              <a:t>	Catches attacks that firewall's legitimately allow through (such as 	attacks against web servers).</a:t>
            </a:r>
          </a:p>
          <a:p>
            <a:pPr marL="0" indent="0">
              <a:buNone/>
            </a:pPr>
            <a:r>
              <a:rPr lang="en-US" dirty="0" smtClean="0"/>
              <a:t>	Catches attempts that fail.</a:t>
            </a:r>
          </a:p>
          <a:p>
            <a:pPr marL="0" indent="0">
              <a:buNone/>
            </a:pPr>
            <a:r>
              <a:rPr lang="es-ES_tradnl" dirty="0" smtClean="0"/>
              <a:t>	</a:t>
            </a:r>
            <a:r>
              <a:rPr lang="es-ES_tradnl" dirty="0" err="1" smtClean="0"/>
              <a:t>Catches</a:t>
            </a:r>
            <a:r>
              <a:rPr lang="es-ES_tradnl" dirty="0" smtClean="0"/>
              <a:t> </a:t>
            </a:r>
            <a:r>
              <a:rPr lang="es-ES_tradnl" dirty="0" err="1" smtClean="0"/>
              <a:t>insider</a:t>
            </a:r>
            <a:r>
              <a:rPr lang="es-ES_tradnl" dirty="0" smtClean="0"/>
              <a:t> hacking.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CB88-A866-914E-852A-2A4278BFE8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concerns the construction and study of systems that can learn from data.</a:t>
            </a:r>
          </a:p>
          <a:p>
            <a:r>
              <a:rPr lang="en-US" dirty="0" smtClean="0"/>
              <a:t>The core of machine learning deals with representation and generalization.</a:t>
            </a:r>
          </a:p>
          <a:p>
            <a:r>
              <a:rPr lang="en-US" dirty="0" smtClean="0"/>
              <a:t>Representation of data instances and functions evaluated on these instances are part of all machine learning systems.</a:t>
            </a:r>
          </a:p>
          <a:p>
            <a:r>
              <a:rPr lang="en-US" dirty="0" smtClean="0"/>
              <a:t>Generalization is the property that the system will perform well on unseen data instances; the conditions under which this can be guaranteed are a key object of study in the subfield of computational learning theory.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CB88-A866-914E-852A-2A4278BFE8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5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supervised learning method exhibits good classification accuracy for known attacks. But it requires large amount of training data. </a:t>
            </a:r>
          </a:p>
          <a:p>
            <a:r>
              <a:rPr lang="en-US" dirty="0" smtClean="0"/>
              <a:t>In real world the availability of labeled data is time consuming and costly. An emerging field of semi- supervised learning offers a promising direction for further research. </a:t>
            </a:r>
          </a:p>
          <a:p>
            <a:r>
              <a:rPr lang="en-US" dirty="0" smtClean="0"/>
              <a:t>When the unlabeled data is used in conjunction with a small amount of labeled data it can produce considerable improvement in learning accuracy.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CB88-A866-914E-852A-2A4278BFE8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detection method as it prepares the current unit of activity such as a packet or a log entry to a list of signatures using string comparison operations.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Patterns are compared. No model</a:t>
            </a:r>
            <a:r>
              <a:rPr lang="en-US" baseline="0" dirty="0" smtClean="0"/>
              <a:t> created. 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signature based detection technologies have a little understanding of many network or application protocols and cannot track and understand the state of complex communications.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Threshold: there is a time interval in which </a:t>
            </a:r>
            <a:r>
              <a:rPr lang="en-US" dirty="0" err="1" smtClean="0"/>
              <a:t>hw</a:t>
            </a:r>
            <a:r>
              <a:rPr lang="en-US" dirty="0" smtClean="0"/>
              <a:t> many times a event occurs.</a:t>
            </a:r>
            <a:r>
              <a:rPr lang="en-US" baseline="0" dirty="0" smtClean="0"/>
              <a:t> If it occurs a certain number f time then it is blocked.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Profile: users profile</a:t>
            </a:r>
            <a:r>
              <a:rPr lang="en-US" baseline="0" dirty="0" smtClean="0"/>
              <a:t> is created as to how many resources they </a:t>
            </a:r>
            <a:r>
              <a:rPr lang="en-US" baseline="0" dirty="0" err="1" smtClean="0"/>
              <a:t>acces</a:t>
            </a:r>
            <a:r>
              <a:rPr lang="en-US" baseline="0" dirty="0" smtClean="0"/>
              <a:t>, what time they log in, how many times they log 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CB88-A866-914E-852A-2A4278BFE8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5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CB88-A866-914E-852A-2A4278BFE8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9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DOS: </a:t>
            </a:r>
            <a:r>
              <a:rPr lang="en-US" dirty="0" smtClean="0"/>
              <a:t>denial-of-service, e.g. synchronous flood</a:t>
            </a:r>
          </a:p>
          <a:p>
            <a:r>
              <a:rPr lang="en-US" b="1" dirty="0" smtClean="0"/>
              <a:t>U2R: </a:t>
            </a:r>
            <a:r>
              <a:rPr lang="en-US" dirty="0" smtClean="0"/>
              <a:t>unauthorized access to local super user (root) privileges, e.g. various “buffer overflow’” attacks</a:t>
            </a:r>
          </a:p>
          <a:p>
            <a:r>
              <a:rPr lang="en-US" b="1" dirty="0" smtClean="0"/>
              <a:t>R2L: </a:t>
            </a:r>
            <a:r>
              <a:rPr lang="en-US" dirty="0" smtClean="0"/>
              <a:t>unauthorized access from a remote machine, e.g. guessing password</a:t>
            </a:r>
          </a:p>
          <a:p>
            <a:r>
              <a:rPr lang="en-US" b="1" dirty="0" smtClean="0"/>
              <a:t>Probe: </a:t>
            </a:r>
            <a:r>
              <a:rPr lang="en-US" dirty="0" smtClean="0"/>
              <a:t>surveillance and other probing, e.g. port scanning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CB88-A866-914E-852A-2A4278BFE8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54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where d is a data packet, m is the number of attributes and P</a:t>
            </a:r>
            <a:r>
              <a:rPr lang="en-US" baseline="-25000" dirty="0" smtClean="0"/>
              <a:t>i  </a:t>
            </a:r>
            <a:r>
              <a:rPr lang="en-US" dirty="0" smtClean="0"/>
              <a:t>is the probability of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attribute. According to these entropies of each packet, the most confident data will be chosen which will be decided according to a threshold value. This data will then be added to the training set hence enhancing it.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CB88-A866-914E-852A-2A4278BFE8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2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3E41-E2DE-48B7-AD25-2C05D8372D60}" type="datetime4">
              <a:rPr lang="en-US" smtClean="0"/>
              <a:pPr/>
              <a:t>June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57C-7961-4B8D-A0FB-33D0C632AA1E}" type="datetimeFigureOut">
              <a:rPr lang="en-US" smtClean="0"/>
              <a:t>06/06/14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F4FE-9EE4-4115-998C-0033845A2C2C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57C-7961-4B8D-A0FB-33D0C632AA1E}" type="datetimeFigureOut">
              <a:rPr lang="en-US" smtClean="0"/>
              <a:t>06/06/14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F4FE-9EE4-4115-998C-0033845A2C2C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57C-7961-4B8D-A0FB-33D0C632AA1E}" type="datetimeFigureOut">
              <a:rPr lang="en-US" smtClean="0"/>
              <a:t>06/06/14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F4FE-9EE4-4115-998C-0033845A2C2C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57C-7961-4B8D-A0FB-33D0C632AA1E}" type="datetimeFigureOut">
              <a:rPr lang="en-US" smtClean="0"/>
              <a:t>06/06/14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F4FE-9EE4-4115-998C-0033845A2C2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57C-7961-4B8D-A0FB-33D0C632AA1E}" type="datetimeFigureOut">
              <a:rPr lang="en-US" smtClean="0"/>
              <a:t>06/06/14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F4FE-9EE4-4115-998C-0033845A2C2C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57C-7961-4B8D-A0FB-33D0C632AA1E}" type="datetimeFigureOut">
              <a:rPr lang="en-US" smtClean="0"/>
              <a:t>06/06/14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F4FE-9EE4-4115-998C-0033845A2C2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57C-7961-4B8D-A0FB-33D0C632AA1E}" type="datetimeFigureOut">
              <a:rPr lang="en-US" smtClean="0"/>
              <a:t>06/06/14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F4FE-9EE4-4115-998C-0033845A2C2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57C-7961-4B8D-A0FB-33D0C632AA1E}" type="datetimeFigureOut">
              <a:rPr lang="en-US" smtClean="0"/>
              <a:t>06/06/14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F4FE-9EE4-4115-998C-0033845A2C2C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57C-7961-4B8D-A0FB-33D0C632AA1E}" type="datetimeFigureOut">
              <a:rPr lang="en-US" smtClean="0"/>
              <a:t>06/06/14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F4FE-9EE4-4115-998C-0033845A2C2C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8D1B-BB73-41B2-8202-C6678B761557}" type="datetime4">
              <a:rPr lang="en-US" smtClean="0"/>
              <a:pPr/>
              <a:t>June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57C-7961-4B8D-A0FB-33D0C632AA1E}" type="datetimeFigureOut">
              <a:rPr lang="en-US" smtClean="0"/>
              <a:t>06/06/14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F4FE-9EE4-4115-998C-0033845A2C2C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57C-7961-4B8D-A0FB-33D0C632AA1E}" type="datetimeFigureOut">
              <a:rPr lang="en-US" smtClean="0"/>
              <a:t>06/06/14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F4FE-9EE4-4115-998C-0033845A2C2C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57C-7961-4B8D-A0FB-33D0C632AA1E}" type="datetimeFigureOut">
              <a:rPr lang="en-US" smtClean="0"/>
              <a:t>06/06/14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F4FE-9EE4-4115-998C-0033845A2C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57C-7961-4B8D-A0FB-33D0C632AA1E}" type="datetimeFigureOut">
              <a:rPr lang="en-US" smtClean="0"/>
              <a:t>06/06/14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F4FE-9EE4-4115-998C-0033845A2C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57C-7961-4B8D-A0FB-33D0C632AA1E}" type="datetimeFigureOut">
              <a:rPr lang="en-US" smtClean="0"/>
              <a:t>06/06/14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08C9257C-7961-4B8D-A0FB-33D0C632AA1E}" type="datetimeFigureOut">
              <a:rPr lang="en-US" smtClean="0"/>
              <a:t>06/06/14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9ED3F4FE-9EE4-4115-998C-0033845A2C2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09" r:id="rId12"/>
    <p:sldLayoutId id="2147484310" r:id="rId13"/>
    <p:sldLayoutId id="2147484311" r:id="rId14"/>
    <p:sldLayoutId id="2147484312" r:id="rId15"/>
    <p:sldLayoutId id="214748431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auzitairani/Desktop/SEMI_SUP_METHOD.dxcx.doc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2112943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chemeClr val="accent5">
                    <a:lumMod val="50000"/>
                  </a:schemeClr>
                </a:solidFill>
                <a:latin typeface="Lucida Handwriting"/>
                <a:cs typeface="Lucida Handwriting"/>
              </a:rPr>
              <a:t>PATTERN BASED SECURITY USING MACHINE LEARNING TECHNIQUES</a:t>
            </a:r>
            <a:endParaRPr lang="en-IN" sz="4000" b="1" dirty="0">
              <a:solidFill>
                <a:schemeClr val="accent5">
                  <a:lumMod val="50000"/>
                </a:schemeClr>
              </a:solidFill>
              <a:latin typeface="Lucida Handwriting"/>
              <a:cs typeface="Lucida Handwriting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780928"/>
            <a:ext cx="6986614" cy="3960440"/>
          </a:xfrm>
        </p:spPr>
        <p:txBody>
          <a:bodyPr>
            <a:normAutofit/>
          </a:bodyPr>
          <a:lstStyle/>
          <a:p>
            <a:pPr algn="r"/>
            <a:r>
              <a:rPr lang="en-IN" dirty="0" smtClean="0"/>
              <a:t>B.E. Project Presentation</a:t>
            </a:r>
          </a:p>
          <a:p>
            <a:pPr algn="r"/>
            <a:r>
              <a:rPr lang="en-IN" dirty="0" smtClean="0"/>
              <a:t>By</a:t>
            </a:r>
          </a:p>
          <a:p>
            <a:pPr algn="r"/>
            <a:r>
              <a:rPr lang="en-IN" dirty="0" smtClean="0"/>
              <a:t>ANAGHA KHATI </a:t>
            </a:r>
          </a:p>
          <a:p>
            <a:pPr algn="r"/>
            <a:r>
              <a:rPr lang="en-IN" dirty="0" smtClean="0"/>
              <a:t>AUZITA IRANI</a:t>
            </a:r>
          </a:p>
          <a:p>
            <a:pPr algn="r"/>
            <a:r>
              <a:rPr lang="en-IN" dirty="0" smtClean="0"/>
              <a:t>NABA INAMDAR</a:t>
            </a:r>
          </a:p>
          <a:p>
            <a:pPr algn="r"/>
            <a:r>
              <a:rPr lang="en-IN" dirty="0" smtClean="0"/>
              <a:t>RASHMI SONI</a:t>
            </a:r>
          </a:p>
          <a:p>
            <a:pPr algn="r"/>
            <a:endParaRPr lang="en-IN" dirty="0" smtClean="0"/>
          </a:p>
          <a:p>
            <a:pPr algn="r"/>
            <a:r>
              <a:rPr lang="en-IN" b="1" dirty="0" smtClean="0"/>
              <a:t>Guided By</a:t>
            </a:r>
          </a:p>
          <a:p>
            <a:pPr algn="r"/>
            <a:r>
              <a:rPr lang="en-IN" b="1" dirty="0" smtClean="0"/>
              <a:t>PROF. S. K. WAGH</a:t>
            </a:r>
          </a:p>
          <a:p>
            <a:pPr algn="r"/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ANOMALY BASED DETECTION</a:t>
            </a:r>
            <a:endParaRPr lang="en-US" b="1" i="1" dirty="0">
              <a:solidFill>
                <a:srgbClr val="215968"/>
              </a:solidFill>
              <a:latin typeface="Lucida Handwriting"/>
              <a:cs typeface="Lucida Handwriti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Dynamic detection technique</a:t>
            </a:r>
          </a:p>
          <a:p>
            <a:r>
              <a:rPr lang="en-US" dirty="0" smtClean="0"/>
              <a:t>Based on rules or heuristics </a:t>
            </a:r>
          </a:p>
          <a:p>
            <a:r>
              <a:rPr lang="en-US" dirty="0" smtClean="0"/>
              <a:t>Detects previously unknown attacks.</a:t>
            </a:r>
          </a:p>
          <a:p>
            <a:r>
              <a:rPr lang="en-US" dirty="0"/>
              <a:t>C</a:t>
            </a:r>
            <a:r>
              <a:rPr lang="en-US" dirty="0" smtClean="0"/>
              <a:t>lassification model is built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8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TYPES OF ATTACKS</a:t>
            </a:r>
            <a:endParaRPr lang="en-US" b="1" i="1" dirty="0">
              <a:solidFill>
                <a:srgbClr val="215968"/>
              </a:solidFill>
              <a:latin typeface="Lucida Handwriting"/>
              <a:cs typeface="Lucida Handwriti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DOS: </a:t>
            </a:r>
            <a:r>
              <a:rPr lang="en-US" dirty="0"/>
              <a:t>denial-of-</a:t>
            </a:r>
            <a:r>
              <a:rPr lang="en-US" dirty="0" smtClean="0"/>
              <a:t>service</a:t>
            </a:r>
          </a:p>
          <a:p>
            <a:r>
              <a:rPr lang="en-US" b="1" dirty="0" smtClean="0"/>
              <a:t>U2R: </a:t>
            </a:r>
            <a:r>
              <a:rPr lang="en-US" dirty="0"/>
              <a:t>unauthorized access to local </a:t>
            </a:r>
            <a:r>
              <a:rPr lang="en-US" dirty="0" smtClean="0"/>
              <a:t>super user </a:t>
            </a:r>
            <a:r>
              <a:rPr lang="en-US" dirty="0"/>
              <a:t>(root) </a:t>
            </a:r>
            <a:r>
              <a:rPr lang="en-US" dirty="0" smtClean="0"/>
              <a:t>privileges</a:t>
            </a:r>
            <a:endParaRPr lang="en-US" dirty="0"/>
          </a:p>
          <a:p>
            <a:r>
              <a:rPr lang="en-US" b="1" dirty="0" smtClean="0"/>
              <a:t>R2L: </a:t>
            </a:r>
            <a:r>
              <a:rPr lang="en-US" dirty="0"/>
              <a:t>unauthorized access from a remote </a:t>
            </a:r>
            <a:r>
              <a:rPr lang="en-US" dirty="0" smtClean="0"/>
              <a:t>machine</a:t>
            </a:r>
            <a:endParaRPr lang="en-US" dirty="0"/>
          </a:p>
          <a:p>
            <a:r>
              <a:rPr lang="en-US" b="1" dirty="0" smtClean="0"/>
              <a:t>Probe: </a:t>
            </a:r>
            <a:r>
              <a:rPr lang="en-US" dirty="0"/>
              <a:t>surveillance and other </a:t>
            </a:r>
            <a:r>
              <a:rPr lang="en-US" dirty="0" smtClean="0"/>
              <a:t>probing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6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PROBLEM DEFINITION</a:t>
            </a:r>
            <a:endParaRPr lang="en-IN" b="1" i="1" dirty="0">
              <a:solidFill>
                <a:srgbClr val="215968"/>
              </a:solidFill>
              <a:latin typeface="Lucida Handwriting"/>
              <a:cs typeface="Lucida Handwriti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941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S be the system, </a:t>
            </a:r>
            <a:endParaRPr lang="en-IN" dirty="0"/>
          </a:p>
          <a:p>
            <a:pPr>
              <a:buNone/>
            </a:pPr>
            <a:r>
              <a:rPr lang="en-US" dirty="0"/>
              <a:t>S = {Q</a:t>
            </a:r>
            <a:r>
              <a:rPr lang="en-US" dirty="0" smtClean="0"/>
              <a:t>, Tr, Ts, Dr, R, A</a:t>
            </a:r>
            <a:r>
              <a:rPr lang="en-US" dirty="0"/>
              <a:t>}</a:t>
            </a:r>
            <a:endParaRPr lang="en-IN" dirty="0"/>
          </a:p>
          <a:p>
            <a:pPr>
              <a:buNone/>
            </a:pPr>
            <a:r>
              <a:rPr lang="en-US" dirty="0"/>
              <a:t>Where</a:t>
            </a:r>
            <a:r>
              <a:rPr lang="en-US" dirty="0" smtClean="0"/>
              <a:t>,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Q =  Set </a:t>
            </a:r>
            <a:r>
              <a:rPr lang="en-US" dirty="0"/>
              <a:t>of </a:t>
            </a:r>
            <a:r>
              <a:rPr lang="en-US" dirty="0" smtClean="0"/>
              <a:t>inputs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Tr = Training </a:t>
            </a:r>
            <a:r>
              <a:rPr lang="en-US" dirty="0"/>
              <a:t>data (Labeled Input</a:t>
            </a:r>
            <a:r>
              <a:rPr lang="en-US" dirty="0" smtClean="0"/>
              <a:t>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Ts = Testing </a:t>
            </a:r>
            <a:r>
              <a:rPr lang="en-US" dirty="0"/>
              <a:t>data (Unlabeled Input)</a:t>
            </a:r>
            <a:endParaRPr lang="en-IN" dirty="0"/>
          </a:p>
          <a:p>
            <a:pPr>
              <a:buNone/>
            </a:pPr>
            <a:r>
              <a:rPr lang="en-US" dirty="0" smtClean="0"/>
              <a:t> Dr = Detection </a:t>
            </a:r>
            <a:r>
              <a:rPr lang="en-US" dirty="0"/>
              <a:t>rate</a:t>
            </a:r>
            <a:endParaRPr lang="en-IN" dirty="0"/>
          </a:p>
          <a:p>
            <a:pPr>
              <a:buNone/>
            </a:pPr>
            <a:r>
              <a:rPr lang="en-US" dirty="0" smtClean="0"/>
              <a:t> R = Set </a:t>
            </a:r>
            <a:r>
              <a:rPr lang="en-US" dirty="0"/>
              <a:t>of  </a:t>
            </a:r>
            <a:r>
              <a:rPr lang="en-US" dirty="0" smtClean="0"/>
              <a:t>Result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A = Algorithm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9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PLATFORM CHOICE</a:t>
            </a:r>
            <a:endParaRPr lang="en-IN" b="1" i="1" dirty="0">
              <a:solidFill>
                <a:srgbClr val="215968"/>
              </a:solidFill>
              <a:latin typeface="Lucida Handwriting"/>
              <a:cs typeface="Lucida Handwriti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Windows 7</a:t>
            </a:r>
            <a:endParaRPr lang="en-IN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Java 1.6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NetBeans</a:t>
            </a:r>
            <a:r>
              <a:rPr lang="en-US" dirty="0" smtClean="0"/>
              <a:t> IDE 6.9.1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ARCHITECTURE OF SYSTEM</a:t>
            </a:r>
            <a:endParaRPr lang="en-IN" b="1" i="1" dirty="0">
              <a:solidFill>
                <a:srgbClr val="215968"/>
              </a:solidFill>
              <a:latin typeface="Lucida Handwriting"/>
              <a:cs typeface="Lucida Handwriting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71296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0931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MODULES</a:t>
            </a:r>
            <a:endParaRPr lang="en-IN" b="1" i="1" dirty="0">
              <a:solidFill>
                <a:srgbClr val="215968"/>
              </a:solidFill>
              <a:latin typeface="Lucida Handwriting"/>
              <a:cs typeface="Lucida Handwriti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Training module</a:t>
            </a:r>
          </a:p>
          <a:p>
            <a:pPr marL="514350" indent="-514350">
              <a:buAutoNum type="arabicPeriod"/>
            </a:pPr>
            <a:r>
              <a:rPr lang="en-US" dirty="0" smtClean="0"/>
              <a:t>Testing module</a:t>
            </a:r>
          </a:p>
          <a:p>
            <a:pPr marL="514350" indent="-514350">
              <a:buAutoNum type="arabicPeriod"/>
            </a:pPr>
            <a:r>
              <a:rPr lang="en-US" dirty="0" smtClean="0"/>
              <a:t>Entropy Calculation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Semi-supervised module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58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sz="4400" b="1" i="1" cap="all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Entropy Calculation</a:t>
            </a:r>
            <a:endParaRPr lang="en-IN" sz="4400" b="1" i="1" cap="all" dirty="0" smtClean="0">
              <a:solidFill>
                <a:srgbClr val="215968"/>
              </a:solidFill>
              <a:latin typeface="Lucida Handwriting"/>
              <a:cs typeface="Lucida Handwriting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Entropy of a tuple D is given by,</a:t>
            </a:r>
            <a:endParaRPr lang="en-IN" dirty="0" smtClean="0"/>
          </a:p>
          <a:p>
            <a:pPr algn="ctr">
              <a:buNone/>
              <a:tabLst>
                <a:tab pos="457200" algn="l"/>
              </a:tabLst>
            </a:pPr>
            <a:endParaRPr lang="en-IN" dirty="0" smtClean="0">
              <a:latin typeface="Times New Roman"/>
              <a:ea typeface="Times New Roman"/>
            </a:endParaRPr>
          </a:p>
          <a:p>
            <a:pPr>
              <a:buNone/>
              <a:tabLst>
                <a:tab pos="457200" algn="l"/>
              </a:tabLst>
            </a:pPr>
            <a:r>
              <a:rPr lang="en-US" dirty="0" smtClean="0">
                <a:latin typeface="Times New Roman"/>
                <a:ea typeface="Times New Roman"/>
              </a:rPr>
              <a:t>                  </a:t>
            </a:r>
            <a:r>
              <a:rPr lang="en-US" sz="4400" dirty="0" smtClean="0">
                <a:latin typeface="Times New Roman"/>
                <a:ea typeface="Times New Roman"/>
              </a:rPr>
              <a:t>E(D) =</a:t>
            </a:r>
            <a:r>
              <a:rPr lang="en-IN" dirty="0" smtClean="0">
                <a:latin typeface="Times New Roman"/>
                <a:ea typeface="Times New Roman"/>
              </a:rPr>
              <a:t> 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endParaRPr lang="en-IN" sz="5400" dirty="0" smtClean="0">
              <a:latin typeface="Times New Roman"/>
              <a:ea typeface="Times New Roman"/>
            </a:endParaRPr>
          </a:p>
          <a:p>
            <a:endParaRPr lang="en-IN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2348880"/>
            <a:ext cx="3808444" cy="2146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739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DECISION TREE</a:t>
            </a:r>
            <a:endParaRPr lang="en-IN" b="1" i="1" dirty="0">
              <a:solidFill>
                <a:srgbClr val="215968"/>
              </a:solidFill>
              <a:latin typeface="Lucida Handwriting"/>
              <a:cs typeface="Lucida Handwriting"/>
            </a:endParaRPr>
          </a:p>
        </p:txBody>
      </p:sp>
      <p:pic>
        <p:nvPicPr>
          <p:cNvPr id="6" name="Picture 5" descr="tr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878497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NAIVE BAYES</a:t>
            </a:r>
            <a:endParaRPr lang="en-US" b="1" i="1" dirty="0">
              <a:solidFill>
                <a:srgbClr val="215968"/>
              </a:solidFill>
              <a:latin typeface="Lucida Handwriting"/>
              <a:cs typeface="Lucida Handwriti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 theorem is, </a:t>
            </a:r>
          </a:p>
          <a:p>
            <a:pPr marL="0" indent="0">
              <a:buNone/>
            </a:pPr>
            <a:r>
              <a:rPr lang="en-US" dirty="0" smtClean="0"/>
              <a:t>	P(</a:t>
            </a:r>
            <a:r>
              <a:rPr lang="en-US" dirty="0"/>
              <a:t>H</a:t>
            </a:r>
            <a:r>
              <a:rPr lang="en-US" dirty="0" smtClean="0"/>
              <a:t>|X) = P(X|H) P(H) / P(X)</a:t>
            </a:r>
          </a:p>
          <a:p>
            <a:pPr marL="0" indent="0">
              <a:buNone/>
            </a:pPr>
            <a:r>
              <a:rPr lang="en-US" dirty="0" smtClean="0"/>
              <a:t>Where, </a:t>
            </a:r>
          </a:p>
          <a:p>
            <a:pPr marL="0" indent="0">
              <a:buNone/>
            </a:pPr>
            <a:r>
              <a:rPr lang="en-US" dirty="0" smtClean="0"/>
              <a:t>H – hypothesis</a:t>
            </a:r>
          </a:p>
          <a:p>
            <a:pPr marL="0" indent="0">
              <a:buNone/>
            </a:pPr>
            <a:r>
              <a:rPr lang="en-US" dirty="0" smtClean="0"/>
              <a:t>P(H|X), P(X|H) – Posterior probability</a:t>
            </a:r>
          </a:p>
          <a:p>
            <a:pPr marL="0" indent="0">
              <a:buNone/>
            </a:pPr>
            <a:r>
              <a:rPr lang="en-US" dirty="0" smtClean="0"/>
              <a:t>P(H), P(X) - Prior probability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308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066130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  <a:latin typeface="Lucida Handwriting"/>
                <a:cs typeface="Lucida Handwriting"/>
              </a:rPr>
              <a:t>SEMI-SUPERVISED APPROACH</a:t>
            </a:r>
            <a:endParaRPr lang="en-US" b="1" i="1" dirty="0">
              <a:solidFill>
                <a:schemeClr val="accent5">
                  <a:lumMod val="50000"/>
                </a:schemeClr>
              </a:solidFill>
              <a:latin typeface="Lucida Handwriting"/>
              <a:cs typeface="Lucida Handwriti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780928"/>
            <a:ext cx="8001000" cy="3238872"/>
          </a:xfrm>
        </p:spPr>
        <p:txBody>
          <a:bodyPr/>
          <a:lstStyle/>
          <a:p>
            <a:r>
              <a:rPr lang="pt-BR" dirty="0" smtClean="0">
                <a:hlinkClick r:id="rId2" action="ppaction://hlinkfile"/>
              </a:rPr>
              <a:t>file://localhost/Users/auzitairani/Desktop/SEMI_SUP_METHOD.dxcx.docx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KEYWORDS</a:t>
            </a:r>
            <a:endParaRPr lang="en-US" b="1" i="1" dirty="0">
              <a:solidFill>
                <a:srgbClr val="215968"/>
              </a:solidFill>
              <a:latin typeface="Lucida Handwriting"/>
              <a:cs typeface="Lucida Handwriti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77620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Data Classification</a:t>
            </a:r>
            <a:endParaRPr lang="en-US" dirty="0"/>
          </a:p>
          <a:p>
            <a:r>
              <a:rPr lang="en-US" dirty="0" smtClean="0"/>
              <a:t>Pattern</a:t>
            </a:r>
            <a:endParaRPr lang="en-US" dirty="0"/>
          </a:p>
          <a:p>
            <a:r>
              <a:rPr lang="en-US" dirty="0"/>
              <a:t>Testing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Training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IN" dirty="0" smtClean="0"/>
              <a:t>Attack</a:t>
            </a:r>
            <a:endParaRPr lang="en-US" dirty="0"/>
          </a:p>
          <a:p>
            <a:r>
              <a:rPr lang="en-IN" dirty="0" smtClean="0"/>
              <a:t>IDS</a:t>
            </a:r>
            <a:endParaRPr lang="en-US" dirty="0"/>
          </a:p>
          <a:p>
            <a:r>
              <a:rPr lang="en-IN" dirty="0" smtClean="0"/>
              <a:t>KDD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5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001000" cy="1143000"/>
          </a:xfrm>
        </p:spPr>
        <p:txBody>
          <a:bodyPr/>
          <a:lstStyle/>
          <a:p>
            <a:r>
              <a:rPr lang="en-US" sz="6000" b="1" i="1" dirty="0" smtClean="0">
                <a:solidFill>
                  <a:schemeClr val="accent5">
                    <a:lumMod val="50000"/>
                  </a:schemeClr>
                </a:solidFill>
                <a:latin typeface="Lucida Handwriting"/>
                <a:cs typeface="Lucida Handwriting"/>
              </a:rPr>
              <a:t>DEMONSTRATION</a:t>
            </a:r>
            <a:endParaRPr lang="en-US" sz="6000" b="1" i="1" dirty="0">
              <a:solidFill>
                <a:schemeClr val="accent5">
                  <a:lumMod val="50000"/>
                </a:schemeClr>
              </a:solidFill>
              <a:latin typeface="Lucida Handwriting"/>
              <a:cs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329665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370386"/>
          </a:xfrm>
        </p:spPr>
        <p:txBody>
          <a:bodyPr/>
          <a:lstStyle/>
          <a:p>
            <a:r>
              <a:rPr lang="en-US" sz="7200" b="1" i="1" dirty="0" smtClean="0">
                <a:solidFill>
                  <a:schemeClr val="accent5">
                    <a:lumMod val="50000"/>
                  </a:schemeClr>
                </a:solidFill>
                <a:latin typeface="Lucida Handwriting"/>
                <a:cs typeface="Lucida Handwriting"/>
              </a:rPr>
              <a:t>RESULTS</a:t>
            </a:r>
            <a:endParaRPr lang="en-US" sz="7200" b="1" i="1" dirty="0">
              <a:solidFill>
                <a:schemeClr val="accent5">
                  <a:lumMod val="50000"/>
                </a:schemeClr>
              </a:solidFill>
              <a:latin typeface="Lucida Handwriting"/>
              <a:cs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245043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-11553" r="-11553"/>
          <a:stretch>
            <a:fillRect/>
          </a:stretch>
        </p:blipFill>
        <p:spPr bwMode="auto">
          <a:xfrm>
            <a:off x="-396552" y="1412776"/>
            <a:ext cx="979308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917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414462"/>
            <a:ext cx="8352928" cy="47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975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531302"/>
            <a:ext cx="8208912" cy="463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922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427480"/>
            <a:ext cx="8352928" cy="473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680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206182"/>
            <a:ext cx="8208912" cy="488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475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249680"/>
            <a:ext cx="8280920" cy="491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381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249680"/>
            <a:ext cx="8280920" cy="491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941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FUTURE SCOPE</a:t>
            </a:r>
            <a:endParaRPr lang="en-US" b="1" i="1" dirty="0">
              <a:solidFill>
                <a:srgbClr val="215968"/>
              </a:solidFill>
              <a:latin typeface="Lucida Handwriting"/>
              <a:cs typeface="Lucida Handwriti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implemented for various datasets</a:t>
            </a:r>
          </a:p>
          <a:p>
            <a:r>
              <a:rPr lang="en-US" dirty="0" smtClean="0"/>
              <a:t>Can be made real-time</a:t>
            </a:r>
          </a:p>
          <a:p>
            <a:r>
              <a:rPr lang="en-US" dirty="0" smtClean="0"/>
              <a:t>Use different file format</a:t>
            </a:r>
          </a:p>
          <a:p>
            <a:r>
              <a:rPr lang="en-US" dirty="0" smtClean="0"/>
              <a:t>Time constraint can be added</a:t>
            </a:r>
          </a:p>
          <a:p>
            <a:r>
              <a:rPr lang="en-US" dirty="0" smtClean="0"/>
              <a:t>Analysis of discarded packets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99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WHY IS IT PATTERN BASED?</a:t>
            </a:r>
            <a:endParaRPr lang="en-US" b="1" i="1" dirty="0">
              <a:solidFill>
                <a:srgbClr val="215968"/>
              </a:solidFill>
              <a:latin typeface="Lucida Handwriting"/>
              <a:cs typeface="Lucida Handwriti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are using a KDD database.</a:t>
            </a:r>
          </a:p>
          <a:p>
            <a:r>
              <a:rPr lang="en-US" dirty="0" smtClean="0"/>
              <a:t>KDD Database is the knowledge, discovery data mining database.</a:t>
            </a:r>
          </a:p>
          <a:p>
            <a:r>
              <a:rPr lang="en-US" dirty="0" smtClean="0"/>
              <a:t>Consists of labeled as well as unlabeled datasets.</a:t>
            </a:r>
          </a:p>
          <a:p>
            <a:r>
              <a:rPr lang="en-US" dirty="0" smtClean="0"/>
              <a:t>Each packet has 41 distinguishing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2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  <a:latin typeface="Lucida Handwriting"/>
                <a:cs typeface="Lucida Handwriting"/>
              </a:rPr>
              <a:t>PUBLISHED PAPERS</a:t>
            </a:r>
            <a:endParaRPr lang="en-US" b="1" i="1" dirty="0">
              <a:solidFill>
                <a:schemeClr val="accent3">
                  <a:lumMod val="75000"/>
                </a:schemeClr>
              </a:solidFill>
              <a:latin typeface="Lucida Handwriting"/>
              <a:cs typeface="Lucida Handwriti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5000"/>
            <a:ext cx="8001000" cy="469235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Paper published on “Effective Framework of J48 Algorithm Using Semi-Supervised Approach for Intrusion Detection” , </a:t>
            </a:r>
            <a:r>
              <a:rPr lang="en-US" sz="2800" b="1" dirty="0" smtClean="0"/>
              <a:t>International Journal of Computer Applications</a:t>
            </a:r>
            <a:r>
              <a:rPr lang="en-US" sz="2800" dirty="0" smtClean="0"/>
              <a:t>, 94(12):23-27, May 2014.</a:t>
            </a:r>
          </a:p>
          <a:p>
            <a:r>
              <a:rPr lang="en-US" sz="2800" dirty="0" smtClean="0"/>
              <a:t>Paper published on “Pattern Based Security using Machine Learning Techniques”, </a:t>
            </a:r>
            <a:r>
              <a:rPr lang="en-US" sz="2800" b="1" dirty="0" smtClean="0"/>
              <a:t>Journal of Harmonized Research in Engineering</a:t>
            </a:r>
            <a:r>
              <a:rPr lang="en-US" sz="2800" dirty="0" smtClean="0"/>
              <a:t>, 2(1) ,2014. 96-101</a:t>
            </a:r>
          </a:p>
          <a:p>
            <a:r>
              <a:rPr lang="en-US" sz="2800" b="1" dirty="0" smtClean="0"/>
              <a:t>Paper presented on </a:t>
            </a:r>
            <a:r>
              <a:rPr lang="en-US" sz="2800" dirty="0" smtClean="0"/>
              <a:t>“</a:t>
            </a:r>
            <a:r>
              <a:rPr lang="en-US" sz="2800" dirty="0"/>
              <a:t>Pattern Based Security using Machine Learning Techniques</a:t>
            </a:r>
            <a:r>
              <a:rPr lang="en-US" sz="2800" dirty="0" smtClean="0"/>
              <a:t>” at NCSEEE’14 (National level Conference) held at VIIT institute on 23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March 2014.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454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344926"/>
                </a:solidFill>
                <a:latin typeface="Lucida Handwriting"/>
                <a:cs typeface="Lucida Handwriting"/>
              </a:rPr>
              <a:t>References</a:t>
            </a:r>
            <a:endParaRPr lang="en-US" b="1" i="1" dirty="0">
              <a:solidFill>
                <a:srgbClr val="344926"/>
              </a:solidFill>
              <a:latin typeface="Lucida Handwriting"/>
              <a:cs typeface="Lucida Handwriti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05000"/>
            <a:ext cx="8712968" cy="46923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</a:t>
            </a:r>
            <a:r>
              <a:rPr lang="en-US" dirty="0"/>
              <a:t>. Blum, T. Mitchell, ―Combining labeled and unlabeled data with co-</a:t>
            </a:r>
            <a:r>
              <a:rPr lang="en-US" dirty="0" smtClean="0"/>
              <a:t>training, COLT</a:t>
            </a:r>
            <a:r>
              <a:rPr lang="en-US" dirty="0"/>
              <a:t>: Workshop on Computational Learning Theory, 1998. </a:t>
            </a:r>
            <a:endParaRPr lang="en-US" dirty="0" smtClean="0"/>
          </a:p>
          <a:p>
            <a:r>
              <a:rPr lang="en-US" dirty="0" err="1"/>
              <a:t>Xiaojin</a:t>
            </a:r>
            <a:r>
              <a:rPr lang="en-US" dirty="0"/>
              <a:t> Zhu, ―Semi-Supervised Learning Literature </a:t>
            </a:r>
            <a:r>
              <a:rPr lang="en-US" dirty="0" smtClean="0"/>
              <a:t>Survey, </a:t>
            </a:r>
            <a:r>
              <a:rPr lang="en-US" dirty="0"/>
              <a:t>Computer Sciences Technical Report 1530, University of Wisconsin – Madison. </a:t>
            </a:r>
            <a:endParaRPr lang="en-US" dirty="0" smtClean="0"/>
          </a:p>
          <a:p>
            <a:r>
              <a:rPr lang="en-US" dirty="0"/>
              <a:t>Yi </a:t>
            </a:r>
            <a:r>
              <a:rPr lang="en-US" dirty="0" err="1"/>
              <a:t>Chien</a:t>
            </a:r>
            <a:r>
              <a:rPr lang="en-US" dirty="0"/>
              <a:t> Chiu, </a:t>
            </a:r>
            <a:r>
              <a:rPr lang="en-US" dirty="0" err="1"/>
              <a:t>Yuh-Jye</a:t>
            </a:r>
            <a:r>
              <a:rPr lang="en-US" dirty="0"/>
              <a:t> Lee, </a:t>
            </a:r>
            <a:r>
              <a:rPr lang="en-US" dirty="0" err="1"/>
              <a:t>Chien</a:t>
            </a:r>
            <a:r>
              <a:rPr lang="en-US" dirty="0"/>
              <a:t>-Chung, Chang, Wen-Yang </a:t>
            </a:r>
            <a:r>
              <a:rPr lang="en-US" dirty="0" err="1"/>
              <a:t>Luo</a:t>
            </a:r>
            <a:r>
              <a:rPr lang="en-US" dirty="0"/>
              <a:t>, </a:t>
            </a:r>
            <a:r>
              <a:rPr lang="en-US" dirty="0" err="1"/>
              <a:t>Hsiu-Chuan</a:t>
            </a:r>
            <a:r>
              <a:rPr lang="en-US" dirty="0"/>
              <a:t> Huang, ―Semi-supervised Learning for False Alarm </a:t>
            </a:r>
            <a:r>
              <a:rPr lang="en-US" dirty="0" smtClean="0"/>
              <a:t>Reduction, </a:t>
            </a:r>
            <a:r>
              <a:rPr lang="en-US" dirty="0"/>
              <a:t>P. </a:t>
            </a:r>
            <a:r>
              <a:rPr lang="en-US" dirty="0" err="1"/>
              <a:t>Perner</a:t>
            </a:r>
            <a:r>
              <a:rPr lang="en-US" dirty="0"/>
              <a:t> (Ed.): ICDM 2010, LNAI 6171, Springer-</a:t>
            </a:r>
            <a:r>
              <a:rPr lang="en-US" dirty="0" err="1"/>
              <a:t>Verlag</a:t>
            </a:r>
            <a:r>
              <a:rPr lang="en-US" dirty="0"/>
              <a:t> Berlin Heidelberg 2010, pp. 595–605. </a:t>
            </a:r>
            <a:endParaRPr lang="en-US" dirty="0" smtClean="0"/>
          </a:p>
          <a:p>
            <a:r>
              <a:rPr lang="en-US" dirty="0" err="1"/>
              <a:t>Hadi</a:t>
            </a:r>
            <a:r>
              <a:rPr lang="en-US" dirty="0"/>
              <a:t> </a:t>
            </a:r>
            <a:r>
              <a:rPr lang="en-US" dirty="0" err="1"/>
              <a:t>Sarvari</a:t>
            </a:r>
            <a:r>
              <a:rPr lang="en-US" dirty="0"/>
              <a:t>, and Mohammad Mehdi </a:t>
            </a:r>
            <a:r>
              <a:rPr lang="en-US" dirty="0" err="1"/>
              <a:t>Keikha</a:t>
            </a:r>
            <a:r>
              <a:rPr lang="en-US" dirty="0"/>
              <a:t> ―Improving the Accuracy of Intrusion Detection Systems by Using the combination of Machine Learning Approaches‖, Published in: Soft Computing and Pattern Recognition (</a:t>
            </a:r>
            <a:r>
              <a:rPr lang="en-US" dirty="0" err="1"/>
              <a:t>SoCPaR</a:t>
            </a:r>
            <a:r>
              <a:rPr lang="en-US" dirty="0"/>
              <a:t>), 2010 International Conference of, Date of Conference:7-10 Dec. 2010, ISBN:978-1-4244- 7897-2 ,INSPEC Accession Number:11747980.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60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76436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Kamarularifin</a:t>
            </a:r>
            <a:r>
              <a:rPr lang="en-US" dirty="0"/>
              <a:t> </a:t>
            </a:r>
            <a:r>
              <a:rPr lang="en-US" dirty="0" err="1"/>
              <a:t>Abd</a:t>
            </a:r>
            <a:r>
              <a:rPr lang="en-US" dirty="0"/>
              <a:t> </a:t>
            </a:r>
            <a:r>
              <a:rPr lang="en-US" dirty="0" err="1"/>
              <a:t>Jalil</a:t>
            </a:r>
            <a:r>
              <a:rPr lang="en-US" dirty="0"/>
              <a:t>, and </a:t>
            </a:r>
            <a:r>
              <a:rPr lang="en-US" dirty="0" err="1"/>
              <a:t>Mohamad</a:t>
            </a:r>
            <a:r>
              <a:rPr lang="en-US" dirty="0"/>
              <a:t> </a:t>
            </a:r>
            <a:r>
              <a:rPr lang="en-US" dirty="0" err="1"/>
              <a:t>Noorman</a:t>
            </a:r>
            <a:r>
              <a:rPr lang="en-US" dirty="0"/>
              <a:t> </a:t>
            </a:r>
            <a:r>
              <a:rPr lang="en-US" dirty="0" err="1"/>
              <a:t>Masrek</a:t>
            </a:r>
            <a:r>
              <a:rPr lang="en-US" dirty="0"/>
              <a:t>, ―Comparison of Machine Learning Algorithm Performance in Detecting Network </a:t>
            </a:r>
            <a:r>
              <a:rPr lang="en-US" dirty="0" smtClean="0"/>
              <a:t>Intrusion, </a:t>
            </a:r>
            <a:r>
              <a:rPr lang="en-US" dirty="0"/>
              <a:t>Published in: Networking and Information Technology (ICNIT), 2010 International Conference on, Date of Conference: 11-12 June 2010, Print ISBN: 978-1-4244-7579- 7, INSPEC Accession Number:11432144</a:t>
            </a:r>
            <a:r>
              <a:rPr lang="en-US" dirty="0" smtClean="0"/>
              <a:t>.</a:t>
            </a:r>
          </a:p>
          <a:p>
            <a:r>
              <a:rPr lang="en-US" dirty="0" err="1"/>
              <a:t>Mrutyunjaya</a:t>
            </a:r>
            <a:r>
              <a:rPr lang="en-US" dirty="0"/>
              <a:t> Panda, and </a:t>
            </a:r>
            <a:r>
              <a:rPr lang="en-US" dirty="0" err="1"/>
              <a:t>Manas</a:t>
            </a:r>
            <a:r>
              <a:rPr lang="en-US" dirty="0"/>
              <a:t> </a:t>
            </a:r>
            <a:r>
              <a:rPr lang="en-US" dirty="0" err="1"/>
              <a:t>Ranjan</a:t>
            </a:r>
            <a:r>
              <a:rPr lang="en-US" dirty="0"/>
              <a:t> </a:t>
            </a:r>
            <a:r>
              <a:rPr lang="en-US" dirty="0" err="1"/>
              <a:t>Patra</a:t>
            </a:r>
            <a:r>
              <a:rPr lang="en-US" dirty="0"/>
              <a:t>, ―Evaluating machine learning algorithms for detecting network </a:t>
            </a:r>
            <a:r>
              <a:rPr lang="en-US" dirty="0" smtClean="0"/>
              <a:t>intrusions, </a:t>
            </a:r>
            <a:r>
              <a:rPr lang="en-US" dirty="0"/>
              <a:t>International Journal of Recent Trends in Engineering 04/2009.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Mahbod</a:t>
            </a:r>
            <a:r>
              <a:rPr lang="en-US" dirty="0"/>
              <a:t> </a:t>
            </a:r>
            <a:r>
              <a:rPr lang="en-US" dirty="0" err="1"/>
              <a:t>Tavallaee</a:t>
            </a:r>
            <a:r>
              <a:rPr lang="en-US" dirty="0"/>
              <a:t>, </a:t>
            </a:r>
            <a:r>
              <a:rPr lang="en-US" dirty="0" err="1"/>
              <a:t>Ebrahim</a:t>
            </a:r>
            <a:r>
              <a:rPr lang="en-US" dirty="0"/>
              <a:t> </a:t>
            </a:r>
            <a:r>
              <a:rPr lang="en-US" dirty="0" err="1"/>
              <a:t>Bagheri</a:t>
            </a:r>
            <a:r>
              <a:rPr lang="en-US" dirty="0"/>
              <a:t>, Wei Lu, and Ali A. </a:t>
            </a:r>
            <a:r>
              <a:rPr lang="en-US" dirty="0" err="1"/>
              <a:t>Ghorbani</a:t>
            </a:r>
            <a:r>
              <a:rPr lang="en-US" dirty="0"/>
              <a:t> , ―A Detailed Analysis of the KDD CUP 99 Data </a:t>
            </a:r>
            <a:r>
              <a:rPr lang="en-US" dirty="0" smtClean="0"/>
              <a:t>Set, </a:t>
            </a:r>
            <a:r>
              <a:rPr lang="en-US" dirty="0"/>
              <a:t>Conference: IEEE Symposium on Computational Intelligence in Security and Defense Applications - CISDA , 2009, DOI: 10.1109/CISDA.2009.5356528. </a:t>
            </a:r>
            <a:endParaRPr lang="en-US" dirty="0" smtClean="0"/>
          </a:p>
          <a:p>
            <a:r>
              <a:rPr lang="en-US" dirty="0" err="1"/>
              <a:t>andip</a:t>
            </a:r>
            <a:r>
              <a:rPr lang="en-US" dirty="0"/>
              <a:t> </a:t>
            </a:r>
            <a:r>
              <a:rPr lang="en-US" dirty="0" err="1"/>
              <a:t>Sonawane</a:t>
            </a:r>
            <a:r>
              <a:rPr lang="en-US" dirty="0"/>
              <a:t>, </a:t>
            </a:r>
            <a:r>
              <a:rPr lang="en-US" dirty="0" err="1"/>
              <a:t>Shailendra</a:t>
            </a:r>
            <a:r>
              <a:rPr lang="en-US" dirty="0"/>
              <a:t> </a:t>
            </a:r>
            <a:r>
              <a:rPr lang="en-US" dirty="0" err="1"/>
              <a:t>Pardeshi</a:t>
            </a:r>
            <a:r>
              <a:rPr lang="en-US" dirty="0"/>
              <a:t> and Ganesh Prasad, ―A survey on intrusion detection </a:t>
            </a:r>
            <a:r>
              <a:rPr lang="en-US" dirty="0" smtClean="0"/>
              <a:t>techniques, </a:t>
            </a:r>
            <a:r>
              <a:rPr lang="en-US" dirty="0"/>
              <a:t>March 2012, World Journal of Science &amp; Technology; 2012, Vol. 2 Issue 3, p127.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88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8363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G.V. </a:t>
            </a:r>
            <a:r>
              <a:rPr lang="en-US" dirty="0" err="1"/>
              <a:t>Nadiammai</a:t>
            </a:r>
            <a:r>
              <a:rPr lang="en-US" dirty="0"/>
              <a:t>, </a:t>
            </a:r>
            <a:r>
              <a:rPr lang="en-US" dirty="0" err="1"/>
              <a:t>S.Krishnaveni</a:t>
            </a:r>
            <a:r>
              <a:rPr lang="en-US" dirty="0"/>
              <a:t>, M. </a:t>
            </a:r>
            <a:r>
              <a:rPr lang="en-US" dirty="0" err="1"/>
              <a:t>Hemalatha</a:t>
            </a:r>
            <a:r>
              <a:rPr lang="en-US" dirty="0"/>
              <a:t>, ―A Comprehensive Analysis and study in Intrusion Detection System using Data Mining </a:t>
            </a:r>
            <a:r>
              <a:rPr lang="en-US" dirty="0" smtClean="0"/>
              <a:t>Techniques, </a:t>
            </a:r>
            <a:r>
              <a:rPr lang="en-US" dirty="0"/>
              <a:t>December 2011, International Journal of Computer Applications; Dec2011, Vol. 35, p5. </a:t>
            </a:r>
            <a:endParaRPr lang="en-US" dirty="0"/>
          </a:p>
          <a:p>
            <a:r>
              <a:rPr lang="en-US" dirty="0"/>
              <a:t>Charles </a:t>
            </a:r>
            <a:r>
              <a:rPr lang="en-US" dirty="0" err="1"/>
              <a:t>Elkan</a:t>
            </a:r>
            <a:r>
              <a:rPr lang="en-US" dirty="0"/>
              <a:t>, ―Results of the KDD‘99 Classifier </a:t>
            </a:r>
            <a:r>
              <a:rPr lang="en-US" dirty="0" smtClean="0"/>
              <a:t>Learning, </a:t>
            </a:r>
            <a:r>
              <a:rPr lang="en-US" dirty="0"/>
              <a:t>Published in: ACM SIGKDD Explorations Newsletter, Volume 1 Issue 2, January 2000. </a:t>
            </a:r>
            <a:endParaRPr lang="en-US" dirty="0"/>
          </a:p>
          <a:p>
            <a:r>
              <a:rPr lang="en-US" dirty="0" err="1"/>
              <a:t>Pachghare</a:t>
            </a:r>
            <a:r>
              <a:rPr lang="en-US" dirty="0"/>
              <a:t> V.K., </a:t>
            </a:r>
            <a:r>
              <a:rPr lang="en-US" dirty="0" err="1"/>
              <a:t>Kulkarni</a:t>
            </a:r>
            <a:r>
              <a:rPr lang="en-US" dirty="0"/>
              <a:t> P., ―Pattern Based Network security using Decision Trees and Support Vector </a:t>
            </a:r>
            <a:r>
              <a:rPr lang="en-US" dirty="0" smtClean="0"/>
              <a:t>Machine, </a:t>
            </a:r>
            <a:r>
              <a:rPr lang="en-US" dirty="0"/>
              <a:t>Published in: Electronics Computer Technology (ICECT), 2011 3rd International Conference on (Volume:5 ), Date of Conference: 8- 10 April 2011, Print ISBN: 978-1-4244-8678-6 ,INSPEC Accession Number: 12096743 </a:t>
            </a:r>
            <a:endParaRPr lang="en-US" dirty="0" smtClean="0"/>
          </a:p>
          <a:p>
            <a:r>
              <a:rPr lang="en-US" dirty="0" err="1"/>
              <a:t>Phurivit</a:t>
            </a:r>
            <a:r>
              <a:rPr lang="en-US" dirty="0"/>
              <a:t> </a:t>
            </a:r>
            <a:r>
              <a:rPr lang="en-US" dirty="0" err="1"/>
              <a:t>Sangkatsanee</a:t>
            </a:r>
            <a:r>
              <a:rPr lang="en-US" dirty="0"/>
              <a:t>, </a:t>
            </a:r>
            <a:r>
              <a:rPr lang="en-US" dirty="0" err="1"/>
              <a:t>Naruemon</a:t>
            </a:r>
            <a:r>
              <a:rPr lang="en-US" dirty="0"/>
              <a:t> </a:t>
            </a:r>
            <a:r>
              <a:rPr lang="en-US" dirty="0" err="1"/>
              <a:t>Wattanapongsakorn</a:t>
            </a:r>
            <a:r>
              <a:rPr lang="en-US" dirty="0"/>
              <a:t>, </a:t>
            </a:r>
            <a:r>
              <a:rPr lang="en-US" dirty="0" err="1"/>
              <a:t>Chalermpol</a:t>
            </a:r>
            <a:r>
              <a:rPr lang="en-US" dirty="0"/>
              <a:t> </a:t>
            </a:r>
            <a:r>
              <a:rPr lang="en-US" dirty="0" err="1"/>
              <a:t>Charnsripinyo</a:t>
            </a:r>
            <a:r>
              <a:rPr lang="en-US" dirty="0"/>
              <a:t>, ―Practical real-time intrusion detection using machine learning </a:t>
            </a:r>
            <a:r>
              <a:rPr lang="en-US" dirty="0" smtClean="0"/>
              <a:t>approaches, </a:t>
            </a:r>
            <a:r>
              <a:rPr lang="en-US" dirty="0"/>
              <a:t>Computer Communications 01/2011; 34:2227-2235. DOI: 10.1016/j.comcom.2011.07.00.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91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31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8000" b="1" i="1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THANK YOU</a:t>
            </a:r>
            <a:endParaRPr lang="en-IN" sz="8000" b="1" i="1" dirty="0">
              <a:solidFill>
                <a:srgbClr val="215968"/>
              </a:solidFill>
              <a:latin typeface="Lucida Handwriting"/>
              <a:cs typeface="Lucida Handwriting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WHY INTRUSION DETECTION SYSTEM?</a:t>
            </a:r>
            <a:endParaRPr lang="en-US" b="1" i="1" dirty="0">
              <a:solidFill>
                <a:srgbClr val="215968"/>
              </a:solidFill>
              <a:latin typeface="Lucida Handwriting"/>
              <a:cs typeface="Lucida Handwriting"/>
            </a:endParaRPr>
          </a:p>
        </p:txBody>
      </p:sp>
      <p:pic>
        <p:nvPicPr>
          <p:cNvPr id="4" name="Content Placeholder 3" descr="Screen Shot 2014-06-03 at 10.29.4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921" b="-26921"/>
          <a:stretch>
            <a:fillRect/>
          </a:stretch>
        </p:blipFill>
        <p:spPr>
          <a:xfrm>
            <a:off x="251520" y="764704"/>
            <a:ext cx="8686800" cy="7128792"/>
          </a:xfrm>
        </p:spPr>
      </p:pic>
    </p:spTree>
    <p:extLst>
      <p:ext uri="{BB962C8B-B14F-4D97-AF65-F5344CB8AC3E}">
        <p14:creationId xmlns:p14="http://schemas.microsoft.com/office/powerpoint/2010/main" val="351824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WHY MACHINE LEARNING?</a:t>
            </a:r>
            <a:endParaRPr lang="en-US" b="1" i="1" dirty="0">
              <a:solidFill>
                <a:srgbClr val="215968"/>
              </a:solidFill>
              <a:latin typeface="Lucida Handwriting"/>
              <a:cs typeface="Lucida Handwriti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65104"/>
          </a:xfrm>
        </p:spPr>
        <p:txBody>
          <a:bodyPr>
            <a:normAutofit/>
          </a:bodyPr>
          <a:lstStyle/>
          <a:p>
            <a:r>
              <a:rPr lang="en-US" dirty="0" smtClean="0"/>
              <a:t>Branch of Artificial Intelligence</a:t>
            </a:r>
          </a:p>
          <a:p>
            <a:r>
              <a:rPr lang="en-US" dirty="0" smtClean="0"/>
              <a:t>Concerns the construction and study of systems that can learn from data</a:t>
            </a:r>
          </a:p>
          <a:p>
            <a:r>
              <a:rPr lang="en-US" dirty="0" smtClean="0"/>
              <a:t>Core of Machine Learning deals with representation and generalization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526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96" r="-17396"/>
          <a:stretch>
            <a:fillRect/>
          </a:stretch>
        </p:blipFill>
        <p:spPr>
          <a:xfrm>
            <a:off x="-900608" y="620688"/>
            <a:ext cx="10801200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6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LEARNING TECHNIQUES</a:t>
            </a:r>
            <a:endParaRPr lang="en-US" b="1" i="1" dirty="0">
              <a:solidFill>
                <a:srgbClr val="215968"/>
              </a:solidFill>
              <a:latin typeface="Lucida Handwriting"/>
              <a:cs typeface="Lucida Handwriti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Supervised: </a:t>
            </a:r>
            <a:r>
              <a:rPr lang="en-IN" dirty="0" smtClean="0"/>
              <a:t>Training system with labeled data.</a:t>
            </a:r>
            <a:endParaRPr lang="en-US" dirty="0" smtClean="0"/>
          </a:p>
          <a:p>
            <a:r>
              <a:rPr lang="en-US" b="1" dirty="0" smtClean="0"/>
              <a:t>Un-supervised: </a:t>
            </a:r>
            <a:r>
              <a:rPr lang="en-US" dirty="0" smtClean="0"/>
              <a:t>Training the system with unlabeled data.</a:t>
            </a:r>
          </a:p>
          <a:p>
            <a:r>
              <a:rPr lang="en-US" b="1" dirty="0" smtClean="0"/>
              <a:t>Semi-supervised: </a:t>
            </a:r>
            <a:r>
              <a:rPr lang="en-US" dirty="0" smtClean="0"/>
              <a:t>Training the system with labeled as well as unlabeled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5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i="1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WHY SEMI-SUPERVISED LEARNING?</a:t>
            </a:r>
            <a:endParaRPr lang="en-US" sz="4400" b="1" i="1" dirty="0">
              <a:solidFill>
                <a:srgbClr val="215968"/>
              </a:solidFill>
              <a:latin typeface="Lucida Handwriting"/>
              <a:cs typeface="Lucida Handwriti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37112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learning disadvantages: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Large number of training packets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Costly</a:t>
            </a:r>
          </a:p>
          <a:p>
            <a:r>
              <a:rPr lang="en-US" dirty="0" smtClean="0"/>
              <a:t>Unlabeled data + small amount of labeled data = improvement in learning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7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215968"/>
                </a:solidFill>
                <a:latin typeface="Lucida Handwriting"/>
                <a:cs typeface="Lucida Handwriting"/>
              </a:rPr>
              <a:t>SIGNATURE BASED DETECTION</a:t>
            </a:r>
            <a:endParaRPr lang="en-US" b="1" i="1" dirty="0">
              <a:solidFill>
                <a:srgbClr val="215968"/>
              </a:solidFill>
              <a:latin typeface="Lucida Handwriting"/>
              <a:cs typeface="Lucida Handwriti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70912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imple detection method </a:t>
            </a:r>
          </a:p>
          <a:p>
            <a:r>
              <a:rPr lang="en-US" dirty="0" smtClean="0"/>
              <a:t>Detects only known attacks</a:t>
            </a:r>
          </a:p>
          <a:p>
            <a:r>
              <a:rPr lang="en-US" dirty="0"/>
              <a:t>L</a:t>
            </a:r>
            <a:r>
              <a:rPr lang="en-US" dirty="0" smtClean="0"/>
              <a:t>ittle understanding of many network or application protocols </a:t>
            </a:r>
          </a:p>
          <a:p>
            <a:r>
              <a:rPr lang="en-US" dirty="0"/>
              <a:t>C</a:t>
            </a:r>
            <a:r>
              <a:rPr lang="en-US" dirty="0" smtClean="0"/>
              <a:t>annot track and understand the state of complex communications</a:t>
            </a:r>
          </a:p>
          <a:p>
            <a:r>
              <a:rPr lang="en-US" dirty="0" smtClean="0"/>
              <a:t>Types: Threshold and Profile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1715</TotalTime>
  <Words>1690</Words>
  <Application>Microsoft Macintosh PowerPoint</Application>
  <PresentationFormat>On-screen Show (4:3)</PresentationFormat>
  <Paragraphs>166</Paragraphs>
  <Slides>34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Travelogue</vt:lpstr>
      <vt:lpstr>PATTERN BASED SECURITY USING MACHINE LEARNING TECHNIQUES</vt:lpstr>
      <vt:lpstr>KEYWORDS</vt:lpstr>
      <vt:lpstr>WHY IS IT PATTERN BASED?</vt:lpstr>
      <vt:lpstr>WHY INTRUSION DETECTION SYSTEM?</vt:lpstr>
      <vt:lpstr>WHY MACHINE LEARNING?</vt:lpstr>
      <vt:lpstr>PowerPoint Presentation</vt:lpstr>
      <vt:lpstr>LEARNING TECHNIQUES</vt:lpstr>
      <vt:lpstr>WHY SEMI-SUPERVISED LEARNING?</vt:lpstr>
      <vt:lpstr>SIGNATURE BASED DETECTION</vt:lpstr>
      <vt:lpstr>ANOMALY BASED DETECTION</vt:lpstr>
      <vt:lpstr>TYPES OF ATTACKS</vt:lpstr>
      <vt:lpstr>PROBLEM DEFINITION</vt:lpstr>
      <vt:lpstr>PLATFORM CHOICE</vt:lpstr>
      <vt:lpstr>ARCHITECTURE OF SYSTEM</vt:lpstr>
      <vt:lpstr>MODULES</vt:lpstr>
      <vt:lpstr>PowerPoint Presentation</vt:lpstr>
      <vt:lpstr>DECISION TREE</vt:lpstr>
      <vt:lpstr>NAIVE BAYES</vt:lpstr>
      <vt:lpstr>SEMI-SUPERVISED APPROACH</vt:lpstr>
      <vt:lpstr>DEMONSTRATION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PUBLISHED PAPERS</vt:lpstr>
      <vt:lpstr>References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BASED SECURITY USING MACHINE LEARNING TECHNIQUES</dc:title>
  <dc:creator>Anagha</dc:creator>
  <cp:lastModifiedBy>Auzita Irani</cp:lastModifiedBy>
  <cp:revision>146</cp:revision>
  <dcterms:created xsi:type="dcterms:W3CDTF">2013-09-27T03:51:03Z</dcterms:created>
  <dcterms:modified xsi:type="dcterms:W3CDTF">2014-06-06T08:47:24Z</dcterms:modified>
</cp:coreProperties>
</file>