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8" r:id="rId3"/>
    <p:sldId id="259" r:id="rId4"/>
    <p:sldId id="345" r:id="rId5"/>
    <p:sldId id="344" r:id="rId6"/>
    <p:sldId id="346" r:id="rId7"/>
    <p:sldId id="341" r:id="rId8"/>
    <p:sldId id="347" r:id="rId9"/>
    <p:sldId id="331" r:id="rId10"/>
    <p:sldId id="366" r:id="rId11"/>
    <p:sldId id="342" r:id="rId12"/>
    <p:sldId id="349" r:id="rId13"/>
    <p:sldId id="368" r:id="rId14"/>
    <p:sldId id="350" r:id="rId15"/>
    <p:sldId id="351" r:id="rId16"/>
    <p:sldId id="352" r:id="rId17"/>
    <p:sldId id="357" r:id="rId18"/>
    <p:sldId id="367" r:id="rId19"/>
    <p:sldId id="353" r:id="rId20"/>
    <p:sldId id="354" r:id="rId21"/>
    <p:sldId id="355" r:id="rId22"/>
    <p:sldId id="356" r:id="rId23"/>
    <p:sldId id="358" r:id="rId24"/>
    <p:sldId id="359" r:id="rId25"/>
    <p:sldId id="360" r:id="rId26"/>
    <p:sldId id="361" r:id="rId27"/>
    <p:sldId id="362" r:id="rId28"/>
    <p:sldId id="363" r:id="rId29"/>
    <p:sldId id="364" r:id="rId30"/>
    <p:sldId id="365" r:id="rId31"/>
    <p:sldId id="298" r:id="rId32"/>
  </p:sldIdLst>
  <p:sldSz cx="9144000" cy="5143500" type="screen16x9"/>
  <p:notesSz cx="6858000" cy="9144000"/>
  <p:embeddedFontLs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EEFCB9D-00A7-4B5F-94A4-4626F3E88EC7}">
          <p14:sldIdLst>
            <p14:sldId id="256"/>
            <p14:sldId id="258"/>
            <p14:sldId id="259"/>
            <p14:sldId id="345"/>
            <p14:sldId id="344"/>
            <p14:sldId id="346"/>
            <p14:sldId id="341"/>
            <p14:sldId id="347"/>
            <p14:sldId id="331"/>
            <p14:sldId id="366"/>
            <p14:sldId id="342"/>
            <p14:sldId id="349"/>
            <p14:sldId id="368"/>
            <p14:sldId id="350"/>
            <p14:sldId id="351"/>
            <p14:sldId id="352"/>
            <p14:sldId id="357"/>
            <p14:sldId id="367"/>
            <p14:sldId id="353"/>
            <p14:sldId id="354"/>
            <p14:sldId id="355"/>
            <p14:sldId id="356"/>
            <p14:sldId id="358"/>
            <p14:sldId id="359"/>
            <p14:sldId id="360"/>
            <p14:sldId id="361"/>
            <p14:sldId id="362"/>
            <p14:sldId id="363"/>
            <p14:sldId id="364"/>
            <p14:sldId id="365"/>
            <p14:sldId id="29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Our dataset has no null values.</a:t>
            </a:r>
          </a:p>
        </p:txBody>
      </p:sp>
    </p:spTree>
    <p:extLst>
      <p:ext uri="{BB962C8B-B14F-4D97-AF65-F5344CB8AC3E}">
        <p14:creationId xmlns:p14="http://schemas.microsoft.com/office/powerpoint/2010/main" val="92329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37168" y="902406"/>
            <a:ext cx="8512500" cy="378480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3600" b="1" dirty="0">
                <a:solidFill>
                  <a:srgbClr val="CC0000"/>
                </a:solidFill>
                <a:latin typeface="Times New Roman" panose="02020603050405020304" pitchFamily="18" charset="0"/>
                <a:ea typeface="Montserrat"/>
                <a:cs typeface="Times New Roman" panose="02020603050405020304" pitchFamily="18" charset="0"/>
                <a:sym typeface="Montserrat"/>
              </a:rPr>
              <a:t>Capstone Project</a:t>
            </a:r>
            <a:br>
              <a:rPr lang="en-GB" sz="4200" b="1" dirty="0">
                <a:solidFill>
                  <a:srgbClr val="CC0000"/>
                </a:solidFill>
                <a:latin typeface="Times New Roman" panose="02020603050405020304" pitchFamily="18" charset="0"/>
                <a:ea typeface="Montserrat"/>
                <a:cs typeface="Times New Roman" panose="02020603050405020304" pitchFamily="18" charset="0"/>
                <a:sym typeface="Montserrat"/>
              </a:rPr>
            </a:br>
            <a:r>
              <a:rPr lang="en-GB" sz="2000" b="1" dirty="0">
                <a:solidFill>
                  <a:srgbClr val="CC0000"/>
                </a:solidFill>
                <a:latin typeface="Times New Roman" panose="02020603050405020304" pitchFamily="18" charset="0"/>
                <a:ea typeface="Montserrat"/>
                <a:cs typeface="Times New Roman" panose="02020603050405020304" pitchFamily="18" charset="0"/>
                <a:sym typeface="Montserrat"/>
              </a:rPr>
              <a:t>(Supervised ML Regression)</a:t>
            </a:r>
            <a:br>
              <a:rPr lang="en-GB" sz="2000" b="1" dirty="0">
                <a:solidFill>
                  <a:srgbClr val="CC0000"/>
                </a:solidFill>
                <a:latin typeface="Times New Roman" panose="02020603050405020304" pitchFamily="18" charset="0"/>
                <a:ea typeface="Montserrat"/>
                <a:cs typeface="Times New Roman" panose="02020603050405020304" pitchFamily="18" charset="0"/>
                <a:sym typeface="Montserrat"/>
              </a:rPr>
            </a:br>
            <a:endParaRPr sz="2000" b="1" dirty="0">
              <a:solidFill>
                <a:srgbClr val="CC0000"/>
              </a:solidFill>
              <a:latin typeface="Times New Roman" panose="02020603050405020304" pitchFamily="18" charset="0"/>
              <a:ea typeface="Montserrat"/>
              <a:cs typeface="Times New Roman" panose="02020603050405020304" pitchFamily="18" charset="0"/>
              <a:sym typeface="Montserrat"/>
            </a:endParaRPr>
          </a:p>
          <a:p>
            <a:pPr marL="0" lvl="0" indent="0" algn="ctr" rtl="0">
              <a:lnSpc>
                <a:spcPct val="100000"/>
              </a:lnSpc>
              <a:spcBef>
                <a:spcPts val="0"/>
              </a:spcBef>
              <a:spcAft>
                <a:spcPts val="0"/>
              </a:spcAft>
              <a:buSzPts val="5200"/>
              <a:buNone/>
            </a:pPr>
            <a:r>
              <a:rPr lang="en-IN" sz="2800" b="1" dirty="0">
                <a:solidFill>
                  <a:schemeClr val="lt1"/>
                </a:solidFill>
                <a:latin typeface="Times New Roman" panose="02020603050405020304" pitchFamily="18" charset="0"/>
                <a:ea typeface="Montserrat"/>
                <a:cs typeface="Times New Roman" panose="02020603050405020304" pitchFamily="18" charset="0"/>
                <a:sym typeface="Montserrat"/>
              </a:rPr>
              <a:t>Appliances Energy Prediction </a:t>
            </a:r>
            <a:br>
              <a:rPr lang="en-IN" sz="3600" b="1" dirty="0">
                <a:solidFill>
                  <a:schemeClr val="lt1"/>
                </a:solidFill>
                <a:latin typeface="Times New Roman" panose="02020603050405020304" pitchFamily="18" charset="0"/>
                <a:ea typeface="Montserrat"/>
                <a:cs typeface="Times New Roman" panose="02020603050405020304" pitchFamily="18" charset="0"/>
                <a:sym typeface="Montserrat"/>
              </a:rPr>
            </a:br>
            <a:r>
              <a:rPr lang="en-IN" sz="2800" b="1" dirty="0">
                <a:solidFill>
                  <a:schemeClr val="lt1"/>
                </a:solidFill>
                <a:latin typeface="Times New Roman" panose="02020603050405020304" pitchFamily="18" charset="0"/>
                <a:ea typeface="Montserrat"/>
                <a:cs typeface="Times New Roman" panose="02020603050405020304" pitchFamily="18" charset="0"/>
                <a:sym typeface="Montserrat"/>
              </a:rPr>
              <a:t>by</a:t>
            </a:r>
            <a:r>
              <a:rPr lang="en-IN" sz="3600" b="1" dirty="0">
                <a:solidFill>
                  <a:schemeClr val="lt1"/>
                </a:solidFill>
                <a:latin typeface="Times New Roman" panose="02020603050405020304" pitchFamily="18" charset="0"/>
                <a:ea typeface="Montserrat"/>
                <a:cs typeface="Times New Roman" panose="02020603050405020304" pitchFamily="18" charset="0"/>
                <a:sym typeface="Montserrat"/>
              </a:rPr>
              <a:t> </a:t>
            </a:r>
            <a:br>
              <a:rPr lang="en-IN" sz="3600" b="1" dirty="0">
                <a:solidFill>
                  <a:schemeClr val="lt1"/>
                </a:solidFill>
                <a:latin typeface="Times New Roman" panose="02020603050405020304" pitchFamily="18" charset="0"/>
                <a:ea typeface="Montserrat"/>
                <a:cs typeface="Times New Roman" panose="02020603050405020304" pitchFamily="18" charset="0"/>
                <a:sym typeface="Montserrat"/>
              </a:rPr>
            </a:br>
            <a:r>
              <a:rPr lang="en-IN" sz="2800" b="1" dirty="0">
                <a:solidFill>
                  <a:schemeClr val="lt1"/>
                </a:solidFill>
                <a:latin typeface="Times New Roman" panose="02020603050405020304" pitchFamily="18" charset="0"/>
                <a:ea typeface="Montserrat"/>
                <a:cs typeface="Times New Roman" panose="02020603050405020304" pitchFamily="18" charset="0"/>
                <a:sym typeface="Montserrat"/>
              </a:rPr>
              <a:t>Abhijeet Dutta</a:t>
            </a:r>
            <a:endParaRPr sz="2800" b="1"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92E2-A11D-46AB-98EF-6BAC7489D209}"/>
              </a:ext>
            </a:extLst>
          </p:cNvPr>
          <p:cNvSpPr>
            <a:spLocks noGrp="1"/>
          </p:cNvSpPr>
          <p:nvPr>
            <p:ph type="title"/>
          </p:nvPr>
        </p:nvSpPr>
        <p:spPr>
          <a:xfrm>
            <a:off x="2419470" y="2165336"/>
            <a:ext cx="8520600" cy="572700"/>
          </a:xfrm>
        </p:spPr>
        <p:txBody>
          <a:bodyPr/>
          <a:lstStyle/>
          <a:p>
            <a:r>
              <a:rPr lang="en-IN" dirty="0"/>
              <a:t>Exploratory Data Analysis </a:t>
            </a:r>
          </a:p>
        </p:txBody>
      </p:sp>
    </p:spTree>
    <p:extLst>
      <p:ext uri="{BB962C8B-B14F-4D97-AF65-F5344CB8AC3E}">
        <p14:creationId xmlns:p14="http://schemas.microsoft.com/office/powerpoint/2010/main" val="805547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027B-84D9-4D8F-99DC-8B8538BAA247}"/>
              </a:ext>
            </a:extLst>
          </p:cNvPr>
          <p:cNvSpPr>
            <a:spLocks noGrp="1"/>
          </p:cNvSpPr>
          <p:nvPr>
            <p:ph type="title"/>
          </p:nvPr>
        </p:nvSpPr>
        <p:spPr/>
        <p:txBody>
          <a:bodyPr/>
          <a:lstStyle/>
          <a:p>
            <a:r>
              <a:rPr lang="en-IN" sz="2200" u="sng" dirty="0">
                <a:latin typeface="Times New Roman" panose="02020603050405020304" pitchFamily="18" charset="0"/>
                <a:cs typeface="Times New Roman" panose="02020603050405020304" pitchFamily="18" charset="0"/>
              </a:rPr>
              <a:t>CONSUMPTION OF ENERGY </a:t>
            </a:r>
            <a:r>
              <a:rPr lang="en-IN" sz="22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C9F22E63-6823-42D7-937B-00426F6AFF19}"/>
              </a:ext>
            </a:extLst>
          </p:cNvPr>
          <p:cNvPicPr>
            <a:picLocks noChangeAspect="1"/>
          </p:cNvPicPr>
          <p:nvPr/>
        </p:nvPicPr>
        <p:blipFill>
          <a:blip r:embed="rId2"/>
          <a:stretch>
            <a:fillRect/>
          </a:stretch>
        </p:blipFill>
        <p:spPr>
          <a:xfrm>
            <a:off x="72183" y="1408725"/>
            <a:ext cx="4499817" cy="2519396"/>
          </a:xfrm>
          <a:prstGeom prst="rect">
            <a:avLst/>
          </a:prstGeom>
        </p:spPr>
      </p:pic>
      <p:pic>
        <p:nvPicPr>
          <p:cNvPr id="8" name="Picture 7">
            <a:extLst>
              <a:ext uri="{FF2B5EF4-FFF2-40B4-BE49-F238E27FC236}">
                <a16:creationId xmlns:a16="http://schemas.microsoft.com/office/drawing/2014/main" id="{4D848566-E9E0-4564-ABFC-33AC006F2DFD}"/>
              </a:ext>
            </a:extLst>
          </p:cNvPr>
          <p:cNvPicPr>
            <a:picLocks noChangeAspect="1"/>
          </p:cNvPicPr>
          <p:nvPr/>
        </p:nvPicPr>
        <p:blipFill>
          <a:blip r:embed="rId3"/>
          <a:stretch>
            <a:fillRect/>
          </a:stretch>
        </p:blipFill>
        <p:spPr>
          <a:xfrm>
            <a:off x="4699683" y="1509454"/>
            <a:ext cx="4132617" cy="2529141"/>
          </a:xfrm>
          <a:prstGeom prst="rect">
            <a:avLst/>
          </a:prstGeom>
        </p:spPr>
      </p:pic>
    </p:spTree>
    <p:extLst>
      <p:ext uri="{BB962C8B-B14F-4D97-AF65-F5344CB8AC3E}">
        <p14:creationId xmlns:p14="http://schemas.microsoft.com/office/powerpoint/2010/main" val="225093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B0B8-3C29-45B7-AF36-588B1212F787}"/>
              </a:ext>
            </a:extLst>
          </p:cNvPr>
          <p:cNvSpPr>
            <a:spLocks noGrp="1"/>
          </p:cNvSpPr>
          <p:nvPr>
            <p:ph type="title"/>
          </p:nvPr>
        </p:nvSpPr>
        <p:spPr/>
        <p:txBody>
          <a:bodyPr/>
          <a:lstStyle/>
          <a:p>
            <a:r>
              <a:rPr lang="en-IN" sz="2200" u="sng" dirty="0">
                <a:latin typeface="Times New Roman" panose="02020603050405020304" pitchFamily="18" charset="0"/>
                <a:cs typeface="Times New Roman" panose="02020603050405020304" pitchFamily="18" charset="0"/>
              </a:rPr>
              <a:t>ANALYSIS OF APPLIANCES </a:t>
            </a:r>
            <a:r>
              <a:rPr lang="en-IN" sz="22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F590FECE-8F58-4969-9068-967A33A886B2}"/>
              </a:ext>
            </a:extLst>
          </p:cNvPr>
          <p:cNvPicPr>
            <a:picLocks noChangeAspect="1"/>
          </p:cNvPicPr>
          <p:nvPr/>
        </p:nvPicPr>
        <p:blipFill>
          <a:blip r:embed="rId2"/>
          <a:stretch>
            <a:fillRect/>
          </a:stretch>
        </p:blipFill>
        <p:spPr>
          <a:xfrm>
            <a:off x="441301" y="1097987"/>
            <a:ext cx="3306792" cy="1576325"/>
          </a:xfrm>
          <a:prstGeom prst="rect">
            <a:avLst/>
          </a:prstGeom>
        </p:spPr>
      </p:pic>
      <p:pic>
        <p:nvPicPr>
          <p:cNvPr id="6" name="Picture 5">
            <a:extLst>
              <a:ext uri="{FF2B5EF4-FFF2-40B4-BE49-F238E27FC236}">
                <a16:creationId xmlns:a16="http://schemas.microsoft.com/office/drawing/2014/main" id="{1631E7EC-1D74-4899-955A-814497E266DC}"/>
              </a:ext>
            </a:extLst>
          </p:cNvPr>
          <p:cNvPicPr>
            <a:picLocks noChangeAspect="1"/>
          </p:cNvPicPr>
          <p:nvPr/>
        </p:nvPicPr>
        <p:blipFill>
          <a:blip r:embed="rId3"/>
          <a:stretch>
            <a:fillRect/>
          </a:stretch>
        </p:blipFill>
        <p:spPr>
          <a:xfrm>
            <a:off x="441301" y="2754574"/>
            <a:ext cx="7279200" cy="2172832"/>
          </a:xfrm>
          <a:prstGeom prst="rect">
            <a:avLst/>
          </a:prstGeom>
        </p:spPr>
      </p:pic>
      <p:pic>
        <p:nvPicPr>
          <p:cNvPr id="9" name="Picture 8">
            <a:extLst>
              <a:ext uri="{FF2B5EF4-FFF2-40B4-BE49-F238E27FC236}">
                <a16:creationId xmlns:a16="http://schemas.microsoft.com/office/drawing/2014/main" id="{29DD6177-CFC8-479E-8BA3-0231C4B79650}"/>
              </a:ext>
            </a:extLst>
          </p:cNvPr>
          <p:cNvPicPr>
            <a:picLocks noChangeAspect="1"/>
          </p:cNvPicPr>
          <p:nvPr/>
        </p:nvPicPr>
        <p:blipFill>
          <a:blip r:embed="rId4"/>
          <a:stretch>
            <a:fillRect/>
          </a:stretch>
        </p:blipFill>
        <p:spPr>
          <a:xfrm>
            <a:off x="4250907" y="1066622"/>
            <a:ext cx="3244294" cy="1607690"/>
          </a:xfrm>
          <a:prstGeom prst="rect">
            <a:avLst/>
          </a:prstGeom>
        </p:spPr>
      </p:pic>
    </p:spTree>
    <p:extLst>
      <p:ext uri="{BB962C8B-B14F-4D97-AF65-F5344CB8AC3E}">
        <p14:creationId xmlns:p14="http://schemas.microsoft.com/office/powerpoint/2010/main" val="62120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E63B-E76C-4414-8A9B-2E2DFCE36095}"/>
              </a:ext>
            </a:extLst>
          </p:cNvPr>
          <p:cNvSpPr>
            <a:spLocks noGrp="1"/>
          </p:cNvSpPr>
          <p:nvPr>
            <p:ph type="title"/>
          </p:nvPr>
        </p:nvSpPr>
        <p:spPr>
          <a:xfrm>
            <a:off x="311700" y="51528"/>
            <a:ext cx="8520600" cy="572700"/>
          </a:xfrm>
        </p:spPr>
        <p:txBody>
          <a:bodyPr/>
          <a:lstStyle/>
          <a:p>
            <a:r>
              <a:rPr lang="en-IN" dirty="0"/>
              <a:t>Corelation and observations: </a:t>
            </a:r>
          </a:p>
        </p:txBody>
      </p:sp>
      <p:sp>
        <p:nvSpPr>
          <p:cNvPr id="3" name="Text Placeholder 2">
            <a:extLst>
              <a:ext uri="{FF2B5EF4-FFF2-40B4-BE49-F238E27FC236}">
                <a16:creationId xmlns:a16="http://schemas.microsoft.com/office/drawing/2014/main" id="{247401AD-42CE-43EF-A8C2-118B141F577B}"/>
              </a:ext>
            </a:extLst>
          </p:cNvPr>
          <p:cNvSpPr>
            <a:spLocks noGrp="1"/>
          </p:cNvSpPr>
          <p:nvPr>
            <p:ph type="body" idx="1"/>
          </p:nvPr>
        </p:nvSpPr>
        <p:spPr>
          <a:xfrm>
            <a:off x="311699" y="1152475"/>
            <a:ext cx="8716063" cy="3853478"/>
          </a:xfrm>
        </p:spPr>
        <p:txBody>
          <a:bodyPr/>
          <a:lstStyle/>
          <a:p>
            <a:pPr marL="114300" indent="0">
              <a:buNone/>
            </a:pPr>
            <a:endParaRPr lang="en-IN" dirty="0"/>
          </a:p>
        </p:txBody>
      </p:sp>
      <p:pic>
        <p:nvPicPr>
          <p:cNvPr id="5" name="Picture 4">
            <a:extLst>
              <a:ext uri="{FF2B5EF4-FFF2-40B4-BE49-F238E27FC236}">
                <a16:creationId xmlns:a16="http://schemas.microsoft.com/office/drawing/2014/main" id="{A0B14411-B190-4E14-97E4-968A0C7B21EE}"/>
              </a:ext>
            </a:extLst>
          </p:cNvPr>
          <p:cNvPicPr>
            <a:picLocks noChangeAspect="1"/>
          </p:cNvPicPr>
          <p:nvPr/>
        </p:nvPicPr>
        <p:blipFill>
          <a:blip r:embed="rId2"/>
          <a:stretch>
            <a:fillRect/>
          </a:stretch>
        </p:blipFill>
        <p:spPr>
          <a:xfrm>
            <a:off x="424245" y="624228"/>
            <a:ext cx="2902099" cy="4381725"/>
          </a:xfrm>
          <a:prstGeom prst="rect">
            <a:avLst/>
          </a:prstGeom>
        </p:spPr>
      </p:pic>
      <p:pic>
        <p:nvPicPr>
          <p:cNvPr id="7" name="Picture 6">
            <a:extLst>
              <a:ext uri="{FF2B5EF4-FFF2-40B4-BE49-F238E27FC236}">
                <a16:creationId xmlns:a16="http://schemas.microsoft.com/office/drawing/2014/main" id="{AE7D94B1-1305-4972-8072-80CCD7494371}"/>
              </a:ext>
            </a:extLst>
          </p:cNvPr>
          <p:cNvPicPr>
            <a:picLocks noChangeAspect="1"/>
          </p:cNvPicPr>
          <p:nvPr/>
        </p:nvPicPr>
        <p:blipFill>
          <a:blip r:embed="rId3"/>
          <a:stretch>
            <a:fillRect/>
          </a:stretch>
        </p:blipFill>
        <p:spPr>
          <a:xfrm>
            <a:off x="3438888" y="2265560"/>
            <a:ext cx="5438267" cy="1469532"/>
          </a:xfrm>
          <a:prstGeom prst="rect">
            <a:avLst/>
          </a:prstGeom>
        </p:spPr>
      </p:pic>
    </p:spTree>
    <p:extLst>
      <p:ext uri="{BB962C8B-B14F-4D97-AF65-F5344CB8AC3E}">
        <p14:creationId xmlns:p14="http://schemas.microsoft.com/office/powerpoint/2010/main" val="2040253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4DC4-8AD8-4AC9-952D-76130F0EA090}"/>
              </a:ext>
            </a:extLst>
          </p:cNvPr>
          <p:cNvSpPr>
            <a:spLocks noGrp="1"/>
          </p:cNvSpPr>
          <p:nvPr>
            <p:ph type="title"/>
          </p:nvPr>
        </p:nvSpPr>
        <p:spPr/>
        <p:txBody>
          <a:bodyPr/>
          <a:lstStyle/>
          <a:p>
            <a:r>
              <a:rPr lang="en-US" sz="2000" u="sng" dirty="0">
                <a:latin typeface="Times New Roman" panose="02020603050405020304" pitchFamily="18" charset="0"/>
                <a:cs typeface="Times New Roman" panose="02020603050405020304" pitchFamily="18" charset="0"/>
              </a:rPr>
              <a:t>CORRELATION PLOT FOR ‘APPLIANCES’ AND TEMPERATURES:</a:t>
            </a:r>
            <a:endParaRPr lang="en-IN" sz="2000"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BF1E6F-25EB-4023-A30E-79E0185B2880}"/>
              </a:ext>
            </a:extLst>
          </p:cNvPr>
          <p:cNvPicPr>
            <a:picLocks noChangeAspect="1"/>
          </p:cNvPicPr>
          <p:nvPr/>
        </p:nvPicPr>
        <p:blipFill>
          <a:blip r:embed="rId2"/>
          <a:stretch>
            <a:fillRect/>
          </a:stretch>
        </p:blipFill>
        <p:spPr>
          <a:xfrm>
            <a:off x="475200" y="1017725"/>
            <a:ext cx="7394400" cy="3539474"/>
          </a:xfrm>
          <a:prstGeom prst="rect">
            <a:avLst/>
          </a:prstGeom>
        </p:spPr>
      </p:pic>
    </p:spTree>
    <p:extLst>
      <p:ext uri="{BB962C8B-B14F-4D97-AF65-F5344CB8AC3E}">
        <p14:creationId xmlns:p14="http://schemas.microsoft.com/office/powerpoint/2010/main" val="3170120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39C1-CAA2-4EB8-AB84-5D66861C9D6B}"/>
              </a:ext>
            </a:extLst>
          </p:cNvPr>
          <p:cNvSpPr>
            <a:spLocks noGrp="1"/>
          </p:cNvSpPr>
          <p:nvPr>
            <p:ph type="title"/>
          </p:nvPr>
        </p:nvSpPr>
        <p:spPr/>
        <p:txBody>
          <a:bodyPr/>
          <a:lstStyle/>
          <a:p>
            <a:r>
              <a:rPr lang="en-US" sz="2000" u="sng" dirty="0">
                <a:latin typeface="Times New Roman" panose="02020603050405020304" pitchFamily="18" charset="0"/>
                <a:cs typeface="Times New Roman" panose="02020603050405020304" pitchFamily="18" charset="0"/>
              </a:rPr>
              <a:t>CORRELATION PLOT FOR ‘APPLIANCES’ AND HUMIDITY:</a:t>
            </a:r>
            <a:endParaRPr lang="en-IN" sz="2000" dirty="0"/>
          </a:p>
        </p:txBody>
      </p:sp>
      <p:pic>
        <p:nvPicPr>
          <p:cNvPr id="5" name="Picture 4">
            <a:extLst>
              <a:ext uri="{FF2B5EF4-FFF2-40B4-BE49-F238E27FC236}">
                <a16:creationId xmlns:a16="http://schemas.microsoft.com/office/drawing/2014/main" id="{4149531E-AA39-4185-8C7B-3721B804B382}"/>
              </a:ext>
            </a:extLst>
          </p:cNvPr>
          <p:cNvPicPr>
            <a:picLocks noChangeAspect="1"/>
          </p:cNvPicPr>
          <p:nvPr/>
        </p:nvPicPr>
        <p:blipFill>
          <a:blip r:embed="rId2"/>
          <a:stretch>
            <a:fillRect/>
          </a:stretch>
        </p:blipFill>
        <p:spPr>
          <a:xfrm>
            <a:off x="311700" y="1099636"/>
            <a:ext cx="7277100" cy="3514860"/>
          </a:xfrm>
          <a:prstGeom prst="rect">
            <a:avLst/>
          </a:prstGeom>
        </p:spPr>
      </p:pic>
    </p:spTree>
    <p:extLst>
      <p:ext uri="{BB962C8B-B14F-4D97-AF65-F5344CB8AC3E}">
        <p14:creationId xmlns:p14="http://schemas.microsoft.com/office/powerpoint/2010/main" val="2888712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259B-94A2-43D0-B288-C0D75C67FBC3}"/>
              </a:ext>
            </a:extLst>
          </p:cNvPr>
          <p:cNvSpPr>
            <a:spLocks noGrp="1"/>
          </p:cNvSpPr>
          <p:nvPr>
            <p:ph type="title"/>
          </p:nvPr>
        </p:nvSpPr>
        <p:spPr>
          <a:xfrm>
            <a:off x="232442" y="510925"/>
            <a:ext cx="3596143" cy="782615"/>
          </a:xfrm>
        </p:spPr>
        <p:txBody>
          <a:bodyPr/>
          <a:lstStyle/>
          <a:p>
            <a:r>
              <a:rPr lang="en-US" sz="1600" u="sng" dirty="0">
                <a:latin typeface="Times New Roman" panose="02020603050405020304" pitchFamily="18" charset="0"/>
                <a:cs typeface="Times New Roman" panose="02020603050405020304" pitchFamily="18" charset="0"/>
              </a:rPr>
              <a:t>CORRELATION PLOT FOR ‘APPLIANCES’ AND DAY OF WEEK:</a:t>
            </a:r>
            <a:endParaRPr lang="en-IN" sz="1600" dirty="0"/>
          </a:p>
        </p:txBody>
      </p:sp>
      <p:pic>
        <p:nvPicPr>
          <p:cNvPr id="5" name="Picture 4">
            <a:extLst>
              <a:ext uri="{FF2B5EF4-FFF2-40B4-BE49-F238E27FC236}">
                <a16:creationId xmlns:a16="http://schemas.microsoft.com/office/drawing/2014/main" id="{C89C2B1C-0D47-45EC-B78E-E8E59AEE27E4}"/>
              </a:ext>
            </a:extLst>
          </p:cNvPr>
          <p:cNvPicPr>
            <a:picLocks noChangeAspect="1"/>
          </p:cNvPicPr>
          <p:nvPr/>
        </p:nvPicPr>
        <p:blipFill>
          <a:blip r:embed="rId2"/>
          <a:stretch>
            <a:fillRect/>
          </a:stretch>
        </p:blipFill>
        <p:spPr>
          <a:xfrm>
            <a:off x="464080" y="1488476"/>
            <a:ext cx="3924640" cy="2857748"/>
          </a:xfrm>
          <a:prstGeom prst="rect">
            <a:avLst/>
          </a:prstGeom>
        </p:spPr>
      </p:pic>
      <p:pic>
        <p:nvPicPr>
          <p:cNvPr id="7" name="Picture 6">
            <a:extLst>
              <a:ext uri="{FF2B5EF4-FFF2-40B4-BE49-F238E27FC236}">
                <a16:creationId xmlns:a16="http://schemas.microsoft.com/office/drawing/2014/main" id="{0D7A5A85-9D18-4558-8CBE-844626DCE0DD}"/>
              </a:ext>
            </a:extLst>
          </p:cNvPr>
          <p:cNvPicPr>
            <a:picLocks noChangeAspect="1"/>
          </p:cNvPicPr>
          <p:nvPr/>
        </p:nvPicPr>
        <p:blipFill>
          <a:blip r:embed="rId3"/>
          <a:stretch>
            <a:fillRect/>
          </a:stretch>
        </p:blipFill>
        <p:spPr>
          <a:xfrm>
            <a:off x="4572000" y="1488476"/>
            <a:ext cx="4008467" cy="2911092"/>
          </a:xfrm>
          <a:prstGeom prst="rect">
            <a:avLst/>
          </a:prstGeom>
        </p:spPr>
      </p:pic>
      <p:sp>
        <p:nvSpPr>
          <p:cNvPr id="8" name="Title 1">
            <a:extLst>
              <a:ext uri="{FF2B5EF4-FFF2-40B4-BE49-F238E27FC236}">
                <a16:creationId xmlns:a16="http://schemas.microsoft.com/office/drawing/2014/main" id="{431DA957-64D3-4B57-BC2D-5D3076D62E4B}"/>
              </a:ext>
            </a:extLst>
          </p:cNvPr>
          <p:cNvSpPr txBox="1">
            <a:spLocks/>
          </p:cNvSpPr>
          <p:nvPr/>
        </p:nvSpPr>
        <p:spPr>
          <a:xfrm>
            <a:off x="4572000" y="510924"/>
            <a:ext cx="3596143" cy="7826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600" u="sng" dirty="0">
                <a:latin typeface="Times New Roman" panose="02020603050405020304" pitchFamily="18" charset="0"/>
                <a:cs typeface="Times New Roman" panose="02020603050405020304" pitchFamily="18" charset="0"/>
              </a:rPr>
              <a:t>CORRELATION PLOT FOR ‘APPLIANCES’ AND WINDSPEED:</a:t>
            </a:r>
            <a:endParaRPr lang="en-IN" sz="1600" dirty="0"/>
          </a:p>
        </p:txBody>
      </p:sp>
    </p:spTree>
    <p:extLst>
      <p:ext uri="{BB962C8B-B14F-4D97-AF65-F5344CB8AC3E}">
        <p14:creationId xmlns:p14="http://schemas.microsoft.com/office/powerpoint/2010/main" val="1114273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9266-5E37-40F5-8878-FF23CE9625E5}"/>
              </a:ext>
            </a:extLst>
          </p:cNvPr>
          <p:cNvSpPr>
            <a:spLocks noGrp="1"/>
          </p:cNvSpPr>
          <p:nvPr>
            <p:ph type="title"/>
          </p:nvPr>
        </p:nvSpPr>
        <p:spPr/>
        <p:txBody>
          <a:bodyPr/>
          <a:lstStyle/>
          <a:p>
            <a:r>
              <a:rPr lang="en-US" sz="2400" u="sng" dirty="0">
                <a:latin typeface="Times New Roman" panose="02020603050405020304" pitchFamily="18" charset="0"/>
                <a:cs typeface="Times New Roman" panose="02020603050405020304" pitchFamily="18" charset="0"/>
              </a:rPr>
              <a:t>SESSION VS APPLIANCES</a:t>
            </a:r>
            <a:r>
              <a:rPr lang="en-US" dirty="0"/>
              <a:t>:</a:t>
            </a:r>
            <a:endParaRPr lang="en-IN" dirty="0"/>
          </a:p>
        </p:txBody>
      </p:sp>
      <p:pic>
        <p:nvPicPr>
          <p:cNvPr id="5" name="Picture 4">
            <a:extLst>
              <a:ext uri="{FF2B5EF4-FFF2-40B4-BE49-F238E27FC236}">
                <a16:creationId xmlns:a16="http://schemas.microsoft.com/office/drawing/2014/main" id="{E1D9D665-7F56-407D-8BFC-0CE9A2FEA5F1}"/>
              </a:ext>
            </a:extLst>
          </p:cNvPr>
          <p:cNvPicPr>
            <a:picLocks noChangeAspect="1"/>
          </p:cNvPicPr>
          <p:nvPr/>
        </p:nvPicPr>
        <p:blipFill>
          <a:blip r:embed="rId2"/>
          <a:stretch>
            <a:fillRect/>
          </a:stretch>
        </p:blipFill>
        <p:spPr>
          <a:xfrm>
            <a:off x="521459" y="1390624"/>
            <a:ext cx="7999141" cy="765815"/>
          </a:xfrm>
          <a:prstGeom prst="rect">
            <a:avLst/>
          </a:prstGeom>
        </p:spPr>
      </p:pic>
      <p:pic>
        <p:nvPicPr>
          <p:cNvPr id="7" name="Picture 6">
            <a:extLst>
              <a:ext uri="{FF2B5EF4-FFF2-40B4-BE49-F238E27FC236}">
                <a16:creationId xmlns:a16="http://schemas.microsoft.com/office/drawing/2014/main" id="{437DEE77-3476-4263-9AE3-C53E0E85E7EF}"/>
              </a:ext>
            </a:extLst>
          </p:cNvPr>
          <p:cNvPicPr>
            <a:picLocks noChangeAspect="1"/>
          </p:cNvPicPr>
          <p:nvPr/>
        </p:nvPicPr>
        <p:blipFill>
          <a:blip r:embed="rId3"/>
          <a:stretch>
            <a:fillRect/>
          </a:stretch>
        </p:blipFill>
        <p:spPr>
          <a:xfrm>
            <a:off x="1665248" y="2224748"/>
            <a:ext cx="5560819" cy="2717694"/>
          </a:xfrm>
          <a:prstGeom prst="rect">
            <a:avLst/>
          </a:prstGeom>
        </p:spPr>
      </p:pic>
    </p:spTree>
    <p:extLst>
      <p:ext uri="{BB962C8B-B14F-4D97-AF65-F5344CB8AC3E}">
        <p14:creationId xmlns:p14="http://schemas.microsoft.com/office/powerpoint/2010/main" val="2997871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96A3-D9E4-4F5B-AA08-09E26675E04C}"/>
              </a:ext>
            </a:extLst>
          </p:cNvPr>
          <p:cNvSpPr>
            <a:spLocks noGrp="1"/>
          </p:cNvSpPr>
          <p:nvPr>
            <p:ph type="title"/>
          </p:nvPr>
        </p:nvSpPr>
        <p:spPr>
          <a:xfrm>
            <a:off x="2853422" y="2126591"/>
            <a:ext cx="8520600" cy="572700"/>
          </a:xfrm>
        </p:spPr>
        <p:txBody>
          <a:bodyPr/>
          <a:lstStyle/>
          <a:p>
            <a:r>
              <a:rPr lang="en-IN" dirty="0"/>
              <a:t>Feature Engineering</a:t>
            </a:r>
          </a:p>
        </p:txBody>
      </p:sp>
    </p:spTree>
    <p:extLst>
      <p:ext uri="{BB962C8B-B14F-4D97-AF65-F5344CB8AC3E}">
        <p14:creationId xmlns:p14="http://schemas.microsoft.com/office/powerpoint/2010/main" val="263516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0411-88D8-4D9A-A8D2-B46F89C16704}"/>
              </a:ext>
            </a:extLst>
          </p:cNvPr>
          <p:cNvSpPr>
            <a:spLocks noGrp="1"/>
          </p:cNvSpPr>
          <p:nvPr>
            <p:ph type="title"/>
          </p:nvPr>
        </p:nvSpPr>
        <p:spPr/>
        <p:txBody>
          <a:bodyPr/>
          <a:lstStyle/>
          <a:p>
            <a:r>
              <a:rPr lang="en-US" sz="2000" u="sng" dirty="0">
                <a:latin typeface="Times New Roman" panose="02020603050405020304" pitchFamily="18" charset="0"/>
                <a:cs typeface="Times New Roman" panose="02020603050405020304" pitchFamily="18" charset="0"/>
              </a:rPr>
              <a:t>VARIABLE SELECTIONS</a:t>
            </a:r>
            <a:r>
              <a:rPr lang="en-US" dirty="0"/>
              <a:t>:</a:t>
            </a:r>
            <a:endParaRPr lang="en-IN" dirty="0"/>
          </a:p>
        </p:txBody>
      </p:sp>
      <p:pic>
        <p:nvPicPr>
          <p:cNvPr id="5" name="Picture 4">
            <a:extLst>
              <a:ext uri="{FF2B5EF4-FFF2-40B4-BE49-F238E27FC236}">
                <a16:creationId xmlns:a16="http://schemas.microsoft.com/office/drawing/2014/main" id="{BF40095C-0A7A-455D-B506-60D24C0F5734}"/>
              </a:ext>
            </a:extLst>
          </p:cNvPr>
          <p:cNvPicPr>
            <a:picLocks noChangeAspect="1"/>
          </p:cNvPicPr>
          <p:nvPr/>
        </p:nvPicPr>
        <p:blipFill>
          <a:blip r:embed="rId2"/>
          <a:stretch>
            <a:fillRect/>
          </a:stretch>
        </p:blipFill>
        <p:spPr>
          <a:xfrm>
            <a:off x="512779" y="1343342"/>
            <a:ext cx="1638442" cy="1333616"/>
          </a:xfrm>
          <a:prstGeom prst="rect">
            <a:avLst/>
          </a:prstGeom>
        </p:spPr>
      </p:pic>
      <p:pic>
        <p:nvPicPr>
          <p:cNvPr id="7" name="Picture 6">
            <a:extLst>
              <a:ext uri="{FF2B5EF4-FFF2-40B4-BE49-F238E27FC236}">
                <a16:creationId xmlns:a16="http://schemas.microsoft.com/office/drawing/2014/main" id="{8DC90E44-5CEB-4516-9BB0-A3C728D20133}"/>
              </a:ext>
            </a:extLst>
          </p:cNvPr>
          <p:cNvPicPr>
            <a:picLocks noChangeAspect="1"/>
          </p:cNvPicPr>
          <p:nvPr/>
        </p:nvPicPr>
        <p:blipFill>
          <a:blip r:embed="rId3"/>
          <a:stretch>
            <a:fillRect/>
          </a:stretch>
        </p:blipFill>
        <p:spPr>
          <a:xfrm>
            <a:off x="3498675" y="1192528"/>
            <a:ext cx="1714649" cy="1577477"/>
          </a:xfrm>
          <a:prstGeom prst="rect">
            <a:avLst/>
          </a:prstGeom>
        </p:spPr>
      </p:pic>
      <p:pic>
        <p:nvPicPr>
          <p:cNvPr id="9" name="Picture 8">
            <a:extLst>
              <a:ext uri="{FF2B5EF4-FFF2-40B4-BE49-F238E27FC236}">
                <a16:creationId xmlns:a16="http://schemas.microsoft.com/office/drawing/2014/main" id="{5A949BDA-8777-4388-9C73-CDF69F37151F}"/>
              </a:ext>
            </a:extLst>
          </p:cNvPr>
          <p:cNvPicPr>
            <a:picLocks noChangeAspect="1"/>
          </p:cNvPicPr>
          <p:nvPr/>
        </p:nvPicPr>
        <p:blipFill>
          <a:blip r:embed="rId4"/>
          <a:stretch>
            <a:fillRect/>
          </a:stretch>
        </p:blipFill>
        <p:spPr>
          <a:xfrm>
            <a:off x="6451072" y="1202360"/>
            <a:ext cx="1569856" cy="1615580"/>
          </a:xfrm>
          <a:prstGeom prst="rect">
            <a:avLst/>
          </a:prstGeom>
        </p:spPr>
      </p:pic>
      <p:pic>
        <p:nvPicPr>
          <p:cNvPr id="11" name="Picture 10">
            <a:extLst>
              <a:ext uri="{FF2B5EF4-FFF2-40B4-BE49-F238E27FC236}">
                <a16:creationId xmlns:a16="http://schemas.microsoft.com/office/drawing/2014/main" id="{9213E409-73E8-4E17-A390-4EA4B89AF1CA}"/>
              </a:ext>
            </a:extLst>
          </p:cNvPr>
          <p:cNvPicPr>
            <a:picLocks noChangeAspect="1"/>
          </p:cNvPicPr>
          <p:nvPr/>
        </p:nvPicPr>
        <p:blipFill>
          <a:blip r:embed="rId5"/>
          <a:stretch>
            <a:fillRect/>
          </a:stretch>
        </p:blipFill>
        <p:spPr>
          <a:xfrm>
            <a:off x="688603" y="3253358"/>
            <a:ext cx="6856997" cy="822599"/>
          </a:xfrm>
          <a:prstGeom prst="rect">
            <a:avLst/>
          </a:prstGeom>
        </p:spPr>
      </p:pic>
    </p:spTree>
    <p:extLst>
      <p:ext uri="{BB962C8B-B14F-4D97-AF65-F5344CB8AC3E}">
        <p14:creationId xmlns:p14="http://schemas.microsoft.com/office/powerpoint/2010/main" val="281117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23C9-94F8-45E2-9E2F-8AFF4AECBF4C}"/>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23009808-0BF8-498D-BFC1-2D2A59D45397}"/>
              </a:ext>
            </a:extLst>
          </p:cNvPr>
          <p:cNvSpPr>
            <a:spLocks noGrp="1"/>
          </p:cNvSpPr>
          <p:nvPr>
            <p:ph type="body" idx="1"/>
          </p:nvPr>
        </p:nvSpPr>
        <p:spPr>
          <a:xfrm>
            <a:off x="311700" y="1017725"/>
            <a:ext cx="8576578" cy="4019224"/>
          </a:xfrm>
        </p:spPr>
        <p:txBody>
          <a:bodyPr/>
          <a:lstStyle/>
          <a:p>
            <a:pPr>
              <a:buClr>
                <a:schemeClr val="tx1"/>
              </a:buClr>
              <a:buFont typeface="Wingdings" panose="05000000000000000000" pitchFamily="2" charset="2"/>
              <a:buChar char="§"/>
            </a:pPr>
            <a:r>
              <a:rPr lang="en-IN" dirty="0">
                <a:solidFill>
                  <a:schemeClr val="bg1">
                    <a:lumMod val="75000"/>
                  </a:schemeClr>
                </a:solidFill>
                <a:latin typeface="Times New Roman" panose="02020603050405020304" pitchFamily="18" charset="0"/>
                <a:cs typeface="Times New Roman" panose="02020603050405020304" pitchFamily="18" charset="0"/>
              </a:rPr>
              <a:t>Introduction</a:t>
            </a:r>
          </a:p>
          <a:p>
            <a:pPr>
              <a:buClr>
                <a:schemeClr val="tx1"/>
              </a:buClr>
              <a:buFont typeface="Wingdings" panose="05000000000000000000" pitchFamily="2" charset="2"/>
              <a:buChar char="§"/>
            </a:pPr>
            <a:r>
              <a:rPr lang="en-IN" dirty="0">
                <a:solidFill>
                  <a:schemeClr val="bg1">
                    <a:lumMod val="75000"/>
                  </a:schemeClr>
                </a:solidFill>
                <a:latin typeface="Times New Roman" panose="02020603050405020304" pitchFamily="18" charset="0"/>
                <a:cs typeface="Times New Roman" panose="02020603050405020304" pitchFamily="18" charset="0"/>
              </a:rPr>
              <a:t>Problem Statement</a:t>
            </a:r>
          </a:p>
          <a:p>
            <a:pPr>
              <a:buClr>
                <a:schemeClr val="tx1"/>
              </a:buClr>
              <a:buFont typeface="Wingdings" panose="05000000000000000000" pitchFamily="2" charset="2"/>
              <a:buChar char="§"/>
            </a:pPr>
            <a:r>
              <a:rPr lang="en-IN" dirty="0">
                <a:solidFill>
                  <a:schemeClr val="bg1">
                    <a:lumMod val="75000"/>
                  </a:schemeClr>
                </a:solidFill>
                <a:latin typeface="Times New Roman" panose="02020603050405020304" pitchFamily="18" charset="0"/>
                <a:cs typeface="Times New Roman" panose="02020603050405020304" pitchFamily="18" charset="0"/>
              </a:rPr>
              <a:t>Variable Explanation</a:t>
            </a:r>
          </a:p>
          <a:p>
            <a:pPr>
              <a:buClr>
                <a:schemeClr val="tx1"/>
              </a:buClr>
              <a:buFont typeface="Wingdings" panose="05000000000000000000" pitchFamily="2" charset="2"/>
              <a:buChar char="§"/>
            </a:pPr>
            <a:r>
              <a:rPr lang="en-IN" dirty="0">
                <a:solidFill>
                  <a:schemeClr val="bg1">
                    <a:lumMod val="75000"/>
                  </a:schemeClr>
                </a:solidFill>
                <a:latin typeface="Times New Roman" panose="02020603050405020304" pitchFamily="18" charset="0"/>
                <a:cs typeface="Times New Roman" panose="02020603050405020304" pitchFamily="18" charset="0"/>
              </a:rPr>
              <a:t>Data Overview</a:t>
            </a:r>
          </a:p>
          <a:p>
            <a:pPr>
              <a:buClr>
                <a:schemeClr val="tx1"/>
              </a:buClr>
              <a:buFont typeface="Wingdings" panose="05000000000000000000" pitchFamily="2" charset="2"/>
              <a:buChar char="§"/>
            </a:pPr>
            <a:r>
              <a:rPr lang="en-IN" dirty="0">
                <a:solidFill>
                  <a:schemeClr val="bg1">
                    <a:lumMod val="75000"/>
                  </a:schemeClr>
                </a:solidFill>
                <a:latin typeface="Times New Roman" panose="02020603050405020304" pitchFamily="18" charset="0"/>
                <a:cs typeface="Times New Roman" panose="02020603050405020304" pitchFamily="18" charset="0"/>
              </a:rPr>
              <a:t>Basic Exploratory Data Analysis</a:t>
            </a:r>
          </a:p>
          <a:p>
            <a:pPr>
              <a:buClr>
                <a:schemeClr val="tx1"/>
              </a:buClr>
              <a:buFont typeface="Wingdings" panose="05000000000000000000" pitchFamily="2" charset="2"/>
              <a:buChar char="§"/>
            </a:pPr>
            <a:r>
              <a:rPr lang="en-IN" dirty="0">
                <a:solidFill>
                  <a:schemeClr val="bg1">
                    <a:lumMod val="75000"/>
                  </a:schemeClr>
                </a:solidFill>
                <a:latin typeface="Times New Roman" panose="02020603050405020304" pitchFamily="18" charset="0"/>
                <a:cs typeface="Times New Roman" panose="02020603050405020304" pitchFamily="18" charset="0"/>
              </a:rPr>
              <a:t>Data Cleaning</a:t>
            </a:r>
          </a:p>
          <a:p>
            <a:pPr>
              <a:buClr>
                <a:schemeClr val="tx1"/>
              </a:buClr>
              <a:buFont typeface="Wingdings" panose="05000000000000000000" pitchFamily="2" charset="2"/>
              <a:buChar char="§"/>
            </a:pPr>
            <a:r>
              <a:rPr lang="en-IN" dirty="0">
                <a:solidFill>
                  <a:schemeClr val="bg1">
                    <a:lumMod val="75000"/>
                  </a:schemeClr>
                </a:solidFill>
                <a:latin typeface="Times New Roman" panose="02020603050405020304" pitchFamily="18" charset="0"/>
                <a:cs typeface="Times New Roman" panose="02020603050405020304" pitchFamily="18" charset="0"/>
              </a:rPr>
              <a:t>Feature Engineering (VIF)</a:t>
            </a:r>
          </a:p>
          <a:p>
            <a:pPr>
              <a:buClr>
                <a:schemeClr val="tx1"/>
              </a:buClr>
              <a:buFont typeface="Wingdings" panose="05000000000000000000" pitchFamily="2" charset="2"/>
              <a:buChar char="§"/>
            </a:pPr>
            <a:r>
              <a:rPr lang="en-IN" dirty="0">
                <a:solidFill>
                  <a:schemeClr val="bg1">
                    <a:lumMod val="75000"/>
                  </a:schemeClr>
                </a:solidFill>
                <a:latin typeface="Times New Roman" panose="02020603050405020304" pitchFamily="18" charset="0"/>
                <a:cs typeface="Times New Roman" panose="02020603050405020304" pitchFamily="18" charset="0"/>
              </a:rPr>
              <a:t>Model Building</a:t>
            </a:r>
          </a:p>
          <a:p>
            <a:pPr>
              <a:buClr>
                <a:schemeClr val="tx1"/>
              </a:buClr>
              <a:buFont typeface="Wingdings" panose="05000000000000000000" pitchFamily="2" charset="2"/>
              <a:buChar char="§"/>
            </a:pPr>
            <a:r>
              <a:rPr lang="en-IN" dirty="0">
                <a:solidFill>
                  <a:schemeClr val="bg1">
                    <a:lumMod val="75000"/>
                  </a:schemeClr>
                </a:solidFill>
                <a:latin typeface="Times New Roman" panose="02020603050405020304" pitchFamily="18" charset="0"/>
                <a:cs typeface="Times New Roman" panose="02020603050405020304" pitchFamily="18" charset="0"/>
              </a:rPr>
              <a:t>Evaluating the model performances</a:t>
            </a:r>
          </a:p>
          <a:p>
            <a:pPr>
              <a:buClr>
                <a:schemeClr val="tx1"/>
              </a:buClr>
              <a:buFont typeface="Wingdings" panose="05000000000000000000" pitchFamily="2" charset="2"/>
              <a:buChar char="§"/>
            </a:pPr>
            <a:r>
              <a:rPr lang="en-IN" dirty="0">
                <a:solidFill>
                  <a:schemeClr val="bg1">
                    <a:lumMod val="75000"/>
                  </a:schemeClr>
                </a:solidFill>
                <a:latin typeface="Times New Roman" panose="02020603050405020304" pitchFamily="18" charset="0"/>
                <a:cs typeface="Times New Roman" panose="02020603050405020304" pitchFamily="18" charset="0"/>
              </a:rPr>
              <a:t>Hyperparameter Tuning</a:t>
            </a:r>
          </a:p>
          <a:p>
            <a:pPr>
              <a:buClr>
                <a:schemeClr val="tx1"/>
              </a:buClr>
              <a:buFont typeface="Wingdings" panose="05000000000000000000" pitchFamily="2" charset="2"/>
              <a:buChar char="§"/>
            </a:pPr>
            <a:r>
              <a:rPr lang="en-IN" dirty="0">
                <a:solidFill>
                  <a:schemeClr val="bg1">
                    <a:lumMod val="75000"/>
                  </a:schemeClr>
                </a:solidFill>
                <a:latin typeface="Times New Roman" panose="02020603050405020304" pitchFamily="18" charset="0"/>
                <a:cs typeface="Times New Roman" panose="02020603050405020304" pitchFamily="18" charset="0"/>
              </a:rPr>
              <a:t>Stacking</a:t>
            </a:r>
          </a:p>
          <a:p>
            <a:pPr>
              <a:buClr>
                <a:schemeClr val="tx1"/>
              </a:buClr>
              <a:buFont typeface="Wingdings" panose="05000000000000000000" pitchFamily="2" charset="2"/>
              <a:buChar char="§"/>
            </a:pPr>
            <a:r>
              <a:rPr lang="en-IN" dirty="0">
                <a:solidFill>
                  <a:schemeClr val="bg1">
                    <a:lumMod val="75000"/>
                  </a:schemeClr>
                </a:solidFill>
                <a:latin typeface="Times New Roman" panose="02020603050405020304" pitchFamily="18" charset="0"/>
                <a:cs typeface="Times New Roman" panose="02020603050405020304" pitchFamily="18" charset="0"/>
              </a:rPr>
              <a:t>Conclusion</a:t>
            </a:r>
          </a:p>
          <a:p>
            <a:pPr marL="114300" indent="0">
              <a:buNone/>
            </a:pPr>
            <a:endParaRPr lang="en-IN" sz="2200" dirty="0">
              <a:solidFill>
                <a:schemeClr val="bg1">
                  <a:lumMod val="75000"/>
                </a:schemeClr>
              </a:solidFill>
            </a:endParaRPr>
          </a:p>
          <a:p>
            <a:pPr marL="114300" indent="0">
              <a:buNone/>
            </a:pPr>
            <a:endParaRPr lang="en-IN" dirty="0">
              <a:solidFill>
                <a:schemeClr val="bg1">
                  <a:lumMod val="75000"/>
                </a:schemeClr>
              </a:solidFill>
            </a:endParaRPr>
          </a:p>
        </p:txBody>
      </p:sp>
    </p:spTree>
    <p:extLst>
      <p:ext uri="{BB962C8B-B14F-4D97-AF65-F5344CB8AC3E}">
        <p14:creationId xmlns:p14="http://schemas.microsoft.com/office/powerpoint/2010/main" val="647268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7C0C4-0449-417F-BCCD-484DEB939B0E}"/>
              </a:ext>
            </a:extLst>
          </p:cNvPr>
          <p:cNvSpPr>
            <a:spLocks noGrp="1"/>
          </p:cNvSpPr>
          <p:nvPr>
            <p:ph type="title"/>
          </p:nvPr>
        </p:nvSpPr>
        <p:spPr/>
        <p:txBody>
          <a:bodyPr/>
          <a:lstStyle/>
          <a:p>
            <a:r>
              <a:rPr lang="en-US" sz="2400" u="sng" dirty="0">
                <a:latin typeface="Times New Roman" panose="02020603050405020304" pitchFamily="18" charset="0"/>
                <a:cs typeface="Times New Roman" panose="02020603050405020304" pitchFamily="18" charset="0"/>
              </a:rPr>
              <a:t>ENCODING CATEGORICAL VARIABLES</a:t>
            </a:r>
            <a:r>
              <a:rPr lang="en-US" dirty="0"/>
              <a:t>:</a:t>
            </a:r>
            <a:endParaRPr lang="en-IN" dirty="0"/>
          </a:p>
        </p:txBody>
      </p:sp>
      <p:pic>
        <p:nvPicPr>
          <p:cNvPr id="5" name="Picture 4">
            <a:extLst>
              <a:ext uri="{FF2B5EF4-FFF2-40B4-BE49-F238E27FC236}">
                <a16:creationId xmlns:a16="http://schemas.microsoft.com/office/drawing/2014/main" id="{7ED26A77-14EB-4232-B13C-41A8464CB9AC}"/>
              </a:ext>
            </a:extLst>
          </p:cNvPr>
          <p:cNvPicPr>
            <a:picLocks noChangeAspect="1"/>
          </p:cNvPicPr>
          <p:nvPr/>
        </p:nvPicPr>
        <p:blipFill>
          <a:blip r:embed="rId2"/>
          <a:stretch>
            <a:fillRect/>
          </a:stretch>
        </p:blipFill>
        <p:spPr>
          <a:xfrm>
            <a:off x="311700" y="1121551"/>
            <a:ext cx="5275500" cy="1691906"/>
          </a:xfrm>
          <a:prstGeom prst="rect">
            <a:avLst/>
          </a:prstGeom>
        </p:spPr>
      </p:pic>
      <p:pic>
        <p:nvPicPr>
          <p:cNvPr id="7" name="Picture 6">
            <a:extLst>
              <a:ext uri="{FF2B5EF4-FFF2-40B4-BE49-F238E27FC236}">
                <a16:creationId xmlns:a16="http://schemas.microsoft.com/office/drawing/2014/main" id="{4AE4012B-2841-44FA-9360-BEE9EF3AE768}"/>
              </a:ext>
            </a:extLst>
          </p:cNvPr>
          <p:cNvPicPr>
            <a:picLocks noChangeAspect="1"/>
          </p:cNvPicPr>
          <p:nvPr/>
        </p:nvPicPr>
        <p:blipFill>
          <a:blip r:embed="rId3"/>
          <a:stretch>
            <a:fillRect/>
          </a:stretch>
        </p:blipFill>
        <p:spPr>
          <a:xfrm>
            <a:off x="311700" y="2917283"/>
            <a:ext cx="4538243" cy="2047328"/>
          </a:xfrm>
          <a:prstGeom prst="rect">
            <a:avLst/>
          </a:prstGeom>
        </p:spPr>
      </p:pic>
    </p:spTree>
    <p:extLst>
      <p:ext uri="{BB962C8B-B14F-4D97-AF65-F5344CB8AC3E}">
        <p14:creationId xmlns:p14="http://schemas.microsoft.com/office/powerpoint/2010/main" val="1193696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62E2-961A-4683-BB91-39CB4D14B22D}"/>
              </a:ext>
            </a:extLst>
          </p:cNvPr>
          <p:cNvSpPr>
            <a:spLocks noGrp="1"/>
          </p:cNvSpPr>
          <p:nvPr>
            <p:ph type="title"/>
          </p:nvPr>
        </p:nvSpPr>
        <p:spPr/>
        <p:txBody>
          <a:bodyPr/>
          <a:lstStyle/>
          <a:p>
            <a:r>
              <a:rPr lang="en-US" sz="2400" u="sng" dirty="0">
                <a:latin typeface="Times New Roman" panose="02020603050405020304" pitchFamily="18" charset="0"/>
                <a:cs typeface="Times New Roman" panose="02020603050405020304" pitchFamily="18" charset="0"/>
              </a:rPr>
              <a:t>STANDARDIZATION</a:t>
            </a:r>
            <a:r>
              <a:rPr lang="en-US" dirty="0"/>
              <a:t>:</a:t>
            </a:r>
            <a:endParaRPr lang="en-IN" dirty="0"/>
          </a:p>
        </p:txBody>
      </p:sp>
      <p:pic>
        <p:nvPicPr>
          <p:cNvPr id="5" name="Picture 4">
            <a:extLst>
              <a:ext uri="{FF2B5EF4-FFF2-40B4-BE49-F238E27FC236}">
                <a16:creationId xmlns:a16="http://schemas.microsoft.com/office/drawing/2014/main" id="{37344A99-6197-459C-B617-78A6FCCC6B8D}"/>
              </a:ext>
            </a:extLst>
          </p:cNvPr>
          <p:cNvPicPr>
            <a:picLocks noChangeAspect="1"/>
          </p:cNvPicPr>
          <p:nvPr/>
        </p:nvPicPr>
        <p:blipFill>
          <a:blip r:embed="rId2"/>
          <a:stretch>
            <a:fillRect/>
          </a:stretch>
        </p:blipFill>
        <p:spPr>
          <a:xfrm>
            <a:off x="456843" y="1630598"/>
            <a:ext cx="8230313" cy="1882303"/>
          </a:xfrm>
          <a:prstGeom prst="rect">
            <a:avLst/>
          </a:prstGeom>
        </p:spPr>
      </p:pic>
    </p:spTree>
    <p:extLst>
      <p:ext uri="{BB962C8B-B14F-4D97-AF65-F5344CB8AC3E}">
        <p14:creationId xmlns:p14="http://schemas.microsoft.com/office/powerpoint/2010/main" val="203830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30AB1-AA7D-48ED-BCA8-96FC6351630F}"/>
              </a:ext>
            </a:extLst>
          </p:cNvPr>
          <p:cNvSpPr>
            <a:spLocks noGrp="1"/>
          </p:cNvSpPr>
          <p:nvPr>
            <p:ph type="title"/>
          </p:nvPr>
        </p:nvSpPr>
        <p:spPr>
          <a:xfrm>
            <a:off x="311700" y="2285400"/>
            <a:ext cx="8520600" cy="572700"/>
          </a:xfrm>
        </p:spPr>
        <p:txBody>
          <a:bodyPr/>
          <a:lstStyle/>
          <a:p>
            <a:pPr algn="ctr"/>
            <a:r>
              <a:rPr lang="en-US" dirty="0">
                <a:latin typeface="Times New Roman" panose="02020603050405020304" pitchFamily="18" charset="0"/>
                <a:cs typeface="Times New Roman" panose="02020603050405020304" pitchFamily="18" charset="0"/>
              </a:rPr>
              <a:t>MODEL BUILDING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984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D374-6853-46CC-AB1C-73A79DE204EC}"/>
              </a:ext>
            </a:extLst>
          </p:cNvPr>
          <p:cNvSpPr>
            <a:spLocks noGrp="1"/>
          </p:cNvSpPr>
          <p:nvPr>
            <p:ph type="title"/>
          </p:nvPr>
        </p:nvSpPr>
        <p:spPr/>
        <p:txBody>
          <a:bodyPr/>
          <a:lstStyle/>
          <a:p>
            <a:r>
              <a:rPr lang="en-US" sz="2000" u="sng" dirty="0">
                <a:latin typeface="Times New Roman" panose="02020603050405020304" pitchFamily="18" charset="0"/>
                <a:cs typeface="Times New Roman" panose="02020603050405020304" pitchFamily="18" charset="0"/>
              </a:rPr>
              <a:t>MODELS AND FINAL RESULTS</a:t>
            </a:r>
            <a:r>
              <a:rPr lang="en-US" dirty="0"/>
              <a:t>:</a:t>
            </a:r>
            <a:endParaRPr lang="en-IN" dirty="0"/>
          </a:p>
        </p:txBody>
      </p:sp>
      <p:pic>
        <p:nvPicPr>
          <p:cNvPr id="5" name="Picture 4">
            <a:extLst>
              <a:ext uri="{FF2B5EF4-FFF2-40B4-BE49-F238E27FC236}">
                <a16:creationId xmlns:a16="http://schemas.microsoft.com/office/drawing/2014/main" id="{F2946DC8-9EA0-428B-96A0-F6D00B944D5C}"/>
              </a:ext>
            </a:extLst>
          </p:cNvPr>
          <p:cNvPicPr>
            <a:picLocks noChangeAspect="1"/>
          </p:cNvPicPr>
          <p:nvPr/>
        </p:nvPicPr>
        <p:blipFill>
          <a:blip r:embed="rId2"/>
          <a:stretch>
            <a:fillRect/>
          </a:stretch>
        </p:blipFill>
        <p:spPr>
          <a:xfrm>
            <a:off x="413400" y="1215279"/>
            <a:ext cx="8107200" cy="1389806"/>
          </a:xfrm>
          <a:prstGeom prst="rect">
            <a:avLst/>
          </a:prstGeom>
        </p:spPr>
      </p:pic>
      <p:pic>
        <p:nvPicPr>
          <p:cNvPr id="7" name="Picture 6">
            <a:extLst>
              <a:ext uri="{FF2B5EF4-FFF2-40B4-BE49-F238E27FC236}">
                <a16:creationId xmlns:a16="http://schemas.microsoft.com/office/drawing/2014/main" id="{D9CDB4B5-CB6B-41BF-AF46-6193074840AE}"/>
              </a:ext>
            </a:extLst>
          </p:cNvPr>
          <p:cNvPicPr>
            <a:picLocks noChangeAspect="1"/>
          </p:cNvPicPr>
          <p:nvPr/>
        </p:nvPicPr>
        <p:blipFill>
          <a:blip r:embed="rId3"/>
          <a:stretch>
            <a:fillRect/>
          </a:stretch>
        </p:blipFill>
        <p:spPr>
          <a:xfrm>
            <a:off x="413400" y="2687439"/>
            <a:ext cx="6286776" cy="1871791"/>
          </a:xfrm>
          <a:prstGeom prst="rect">
            <a:avLst/>
          </a:prstGeom>
        </p:spPr>
      </p:pic>
      <p:sp>
        <p:nvSpPr>
          <p:cNvPr id="8" name="TextBox 7">
            <a:extLst>
              <a:ext uri="{FF2B5EF4-FFF2-40B4-BE49-F238E27FC236}">
                <a16:creationId xmlns:a16="http://schemas.microsoft.com/office/drawing/2014/main" id="{085437E5-8750-4014-ACAE-F216C29B6C64}"/>
              </a:ext>
            </a:extLst>
          </p:cNvPr>
          <p:cNvSpPr txBox="1"/>
          <p:nvPr/>
        </p:nvSpPr>
        <p:spPr>
          <a:xfrm>
            <a:off x="413400" y="4691275"/>
            <a:ext cx="650880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Implemented algorithms overfits…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457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6D5B-11F7-4E77-8A29-63C055184137}"/>
              </a:ext>
            </a:extLst>
          </p:cNvPr>
          <p:cNvSpPr>
            <a:spLocks noGrp="1"/>
          </p:cNvSpPr>
          <p:nvPr>
            <p:ph type="title"/>
          </p:nvPr>
        </p:nvSpPr>
        <p:spPr/>
        <p:txBody>
          <a:bodyPr/>
          <a:lstStyle/>
          <a:p>
            <a:r>
              <a:rPr lang="en-US" sz="2400" u="sng" dirty="0">
                <a:latin typeface="Times New Roman" panose="02020603050405020304" pitchFamily="18" charset="0"/>
                <a:cs typeface="Times New Roman" panose="02020603050405020304" pitchFamily="18" charset="0"/>
              </a:rPr>
              <a:t>GRAPHICAL REPRESENTATION OF MODELMETRICS:</a:t>
            </a:r>
            <a:endParaRPr lang="en-IN" sz="2400" dirty="0"/>
          </a:p>
        </p:txBody>
      </p:sp>
      <p:pic>
        <p:nvPicPr>
          <p:cNvPr id="5" name="Picture 4">
            <a:extLst>
              <a:ext uri="{FF2B5EF4-FFF2-40B4-BE49-F238E27FC236}">
                <a16:creationId xmlns:a16="http://schemas.microsoft.com/office/drawing/2014/main" id="{EDDDC25C-659D-41E3-97C7-77DBAB7AD7A5}"/>
              </a:ext>
            </a:extLst>
          </p:cNvPr>
          <p:cNvPicPr>
            <a:picLocks noChangeAspect="1"/>
          </p:cNvPicPr>
          <p:nvPr/>
        </p:nvPicPr>
        <p:blipFill>
          <a:blip r:embed="rId2"/>
          <a:stretch>
            <a:fillRect/>
          </a:stretch>
        </p:blipFill>
        <p:spPr>
          <a:xfrm>
            <a:off x="622800" y="1159675"/>
            <a:ext cx="7898400" cy="3408954"/>
          </a:xfrm>
          <a:prstGeom prst="rect">
            <a:avLst/>
          </a:prstGeom>
        </p:spPr>
      </p:pic>
    </p:spTree>
    <p:extLst>
      <p:ext uri="{BB962C8B-B14F-4D97-AF65-F5344CB8AC3E}">
        <p14:creationId xmlns:p14="http://schemas.microsoft.com/office/powerpoint/2010/main" val="2123453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DBC8-9BA8-4669-A01E-EFBF73D0A2B2}"/>
              </a:ext>
            </a:extLst>
          </p:cNvPr>
          <p:cNvSpPr>
            <a:spLocks noGrp="1"/>
          </p:cNvSpPr>
          <p:nvPr>
            <p:ph type="title"/>
          </p:nvPr>
        </p:nvSpPr>
        <p:spPr/>
        <p:txBody>
          <a:bodyPr/>
          <a:lstStyle/>
          <a:p>
            <a:r>
              <a:rPr lang="en-US" sz="2400" u="sng" dirty="0">
                <a:latin typeface="Times New Roman" panose="02020603050405020304" pitchFamily="18" charset="0"/>
                <a:cs typeface="Times New Roman" panose="02020603050405020304" pitchFamily="18" charset="0"/>
              </a:rPr>
              <a:t>REGULARIZATION TECHNIQUES: LASSO</a:t>
            </a:r>
            <a:endParaRPr lang="en-IN" sz="2400"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71D8DA2-3674-40E3-A568-CFFE558600A3}"/>
              </a:ext>
            </a:extLst>
          </p:cNvPr>
          <p:cNvPicPr>
            <a:picLocks noChangeAspect="1"/>
          </p:cNvPicPr>
          <p:nvPr/>
        </p:nvPicPr>
        <p:blipFill>
          <a:blip r:embed="rId2"/>
          <a:stretch>
            <a:fillRect/>
          </a:stretch>
        </p:blipFill>
        <p:spPr>
          <a:xfrm>
            <a:off x="395269" y="1195071"/>
            <a:ext cx="4377971" cy="1376679"/>
          </a:xfrm>
          <a:prstGeom prst="rect">
            <a:avLst/>
          </a:prstGeom>
        </p:spPr>
      </p:pic>
      <p:pic>
        <p:nvPicPr>
          <p:cNvPr id="7" name="Picture 6">
            <a:extLst>
              <a:ext uri="{FF2B5EF4-FFF2-40B4-BE49-F238E27FC236}">
                <a16:creationId xmlns:a16="http://schemas.microsoft.com/office/drawing/2014/main" id="{78D3DA57-C9AB-4803-BE52-0C870F30B5BC}"/>
              </a:ext>
            </a:extLst>
          </p:cNvPr>
          <p:cNvPicPr>
            <a:picLocks noChangeAspect="1"/>
          </p:cNvPicPr>
          <p:nvPr/>
        </p:nvPicPr>
        <p:blipFill>
          <a:blip r:embed="rId3"/>
          <a:stretch>
            <a:fillRect/>
          </a:stretch>
        </p:blipFill>
        <p:spPr>
          <a:xfrm>
            <a:off x="395269" y="2964257"/>
            <a:ext cx="5574058" cy="1542944"/>
          </a:xfrm>
          <a:prstGeom prst="rect">
            <a:avLst/>
          </a:prstGeom>
        </p:spPr>
      </p:pic>
    </p:spTree>
    <p:extLst>
      <p:ext uri="{BB962C8B-B14F-4D97-AF65-F5344CB8AC3E}">
        <p14:creationId xmlns:p14="http://schemas.microsoft.com/office/powerpoint/2010/main" val="311601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5386-EE44-4C74-9850-82BF2D76D68D}"/>
              </a:ext>
            </a:extLst>
          </p:cNvPr>
          <p:cNvSpPr>
            <a:spLocks noGrp="1"/>
          </p:cNvSpPr>
          <p:nvPr>
            <p:ph type="title"/>
          </p:nvPr>
        </p:nvSpPr>
        <p:spPr/>
        <p:txBody>
          <a:bodyPr/>
          <a:lstStyle/>
          <a:p>
            <a:r>
              <a:rPr lang="en-US" sz="2400" u="sng" dirty="0">
                <a:latin typeface="Times New Roman" panose="02020603050405020304" pitchFamily="18" charset="0"/>
                <a:cs typeface="Times New Roman" panose="02020603050405020304" pitchFamily="18" charset="0"/>
              </a:rPr>
              <a:t>REGULARIZATION TECHNIQUES: RIDGE</a:t>
            </a:r>
            <a:endParaRPr lang="en-IN" sz="2400" dirty="0"/>
          </a:p>
        </p:txBody>
      </p:sp>
      <p:pic>
        <p:nvPicPr>
          <p:cNvPr id="5" name="Picture 4">
            <a:extLst>
              <a:ext uri="{FF2B5EF4-FFF2-40B4-BE49-F238E27FC236}">
                <a16:creationId xmlns:a16="http://schemas.microsoft.com/office/drawing/2014/main" id="{81AA8F9D-54EE-4BA5-8FBA-7A67289B7A08}"/>
              </a:ext>
            </a:extLst>
          </p:cNvPr>
          <p:cNvPicPr>
            <a:picLocks noChangeAspect="1"/>
          </p:cNvPicPr>
          <p:nvPr/>
        </p:nvPicPr>
        <p:blipFill>
          <a:blip r:embed="rId2"/>
          <a:stretch>
            <a:fillRect/>
          </a:stretch>
        </p:blipFill>
        <p:spPr>
          <a:xfrm>
            <a:off x="406029" y="1500529"/>
            <a:ext cx="6027942" cy="1638442"/>
          </a:xfrm>
          <a:prstGeom prst="rect">
            <a:avLst/>
          </a:prstGeom>
        </p:spPr>
      </p:pic>
    </p:spTree>
    <p:extLst>
      <p:ext uri="{BB962C8B-B14F-4D97-AF65-F5344CB8AC3E}">
        <p14:creationId xmlns:p14="http://schemas.microsoft.com/office/powerpoint/2010/main" val="2079764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A8BB-7D87-4FD8-B924-E6EC862B2BE8}"/>
              </a:ext>
            </a:extLst>
          </p:cNvPr>
          <p:cNvSpPr>
            <a:spLocks noGrp="1"/>
          </p:cNvSpPr>
          <p:nvPr>
            <p:ph type="title"/>
          </p:nvPr>
        </p:nvSpPr>
        <p:spPr/>
        <p:txBody>
          <a:bodyPr/>
          <a:lstStyle/>
          <a:p>
            <a:r>
              <a:rPr lang="en-US" sz="2400" u="sng" dirty="0">
                <a:latin typeface="Times New Roman" panose="02020603050405020304" pitchFamily="18" charset="0"/>
                <a:cs typeface="Times New Roman" panose="02020603050405020304" pitchFamily="18" charset="0"/>
              </a:rPr>
              <a:t>HYPERPARAMETER TUNED EXTRATREESREGRESSOR:</a:t>
            </a:r>
            <a:endParaRPr lang="en-IN" sz="2400"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0EE78F-9A21-4C1B-91C9-2DBC2ABEA302}"/>
              </a:ext>
            </a:extLst>
          </p:cNvPr>
          <p:cNvPicPr>
            <a:picLocks noChangeAspect="1"/>
          </p:cNvPicPr>
          <p:nvPr/>
        </p:nvPicPr>
        <p:blipFill>
          <a:blip r:embed="rId2"/>
          <a:stretch>
            <a:fillRect/>
          </a:stretch>
        </p:blipFill>
        <p:spPr>
          <a:xfrm>
            <a:off x="501976" y="2683456"/>
            <a:ext cx="7247248" cy="1691787"/>
          </a:xfrm>
          <a:prstGeom prst="rect">
            <a:avLst/>
          </a:prstGeom>
        </p:spPr>
      </p:pic>
      <p:pic>
        <p:nvPicPr>
          <p:cNvPr id="7" name="Picture 6">
            <a:extLst>
              <a:ext uri="{FF2B5EF4-FFF2-40B4-BE49-F238E27FC236}">
                <a16:creationId xmlns:a16="http://schemas.microsoft.com/office/drawing/2014/main" id="{DBBA16C4-CD5F-48D4-BA89-7A403C8D659A}"/>
              </a:ext>
            </a:extLst>
          </p:cNvPr>
          <p:cNvPicPr>
            <a:picLocks noChangeAspect="1"/>
          </p:cNvPicPr>
          <p:nvPr/>
        </p:nvPicPr>
        <p:blipFill>
          <a:blip r:embed="rId3"/>
          <a:stretch>
            <a:fillRect/>
          </a:stretch>
        </p:blipFill>
        <p:spPr>
          <a:xfrm>
            <a:off x="501976" y="1404782"/>
            <a:ext cx="4922947" cy="891617"/>
          </a:xfrm>
          <a:prstGeom prst="rect">
            <a:avLst/>
          </a:prstGeom>
        </p:spPr>
      </p:pic>
    </p:spTree>
    <p:extLst>
      <p:ext uri="{BB962C8B-B14F-4D97-AF65-F5344CB8AC3E}">
        <p14:creationId xmlns:p14="http://schemas.microsoft.com/office/powerpoint/2010/main" val="3531079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04C0C-614C-41A0-871F-8EAD87611130}"/>
              </a:ext>
            </a:extLst>
          </p:cNvPr>
          <p:cNvSpPr>
            <a:spLocks noGrp="1"/>
          </p:cNvSpPr>
          <p:nvPr>
            <p:ph type="title"/>
          </p:nvPr>
        </p:nvSpPr>
        <p:spPr/>
        <p:txBody>
          <a:bodyPr/>
          <a:lstStyle/>
          <a:p>
            <a:r>
              <a:rPr lang="en-US" sz="2200" u="sng" dirty="0">
                <a:latin typeface="Times New Roman" panose="02020603050405020304" pitchFamily="18" charset="0"/>
                <a:cs typeface="Times New Roman" panose="02020603050405020304" pitchFamily="18" charset="0"/>
              </a:rPr>
              <a:t>HYPERPARAMETER TUNED RANDOMFORESTREGRESSOR:</a:t>
            </a:r>
            <a:endParaRPr lang="en-IN" sz="2200" dirty="0"/>
          </a:p>
        </p:txBody>
      </p:sp>
      <p:pic>
        <p:nvPicPr>
          <p:cNvPr id="5" name="Picture 4">
            <a:extLst>
              <a:ext uri="{FF2B5EF4-FFF2-40B4-BE49-F238E27FC236}">
                <a16:creationId xmlns:a16="http://schemas.microsoft.com/office/drawing/2014/main" id="{9C13CEE5-2AA5-475D-B33E-5EE7B1D85CDD}"/>
              </a:ext>
            </a:extLst>
          </p:cNvPr>
          <p:cNvPicPr>
            <a:picLocks noChangeAspect="1"/>
          </p:cNvPicPr>
          <p:nvPr/>
        </p:nvPicPr>
        <p:blipFill>
          <a:blip r:embed="rId2"/>
          <a:stretch>
            <a:fillRect/>
          </a:stretch>
        </p:blipFill>
        <p:spPr>
          <a:xfrm>
            <a:off x="458318" y="1200031"/>
            <a:ext cx="2568163" cy="1371719"/>
          </a:xfrm>
          <a:prstGeom prst="rect">
            <a:avLst/>
          </a:prstGeom>
        </p:spPr>
      </p:pic>
      <p:pic>
        <p:nvPicPr>
          <p:cNvPr id="7" name="Picture 6">
            <a:extLst>
              <a:ext uri="{FF2B5EF4-FFF2-40B4-BE49-F238E27FC236}">
                <a16:creationId xmlns:a16="http://schemas.microsoft.com/office/drawing/2014/main" id="{2F4AA7A6-D774-457D-8DBF-C15D5349C6CD}"/>
              </a:ext>
            </a:extLst>
          </p:cNvPr>
          <p:cNvPicPr>
            <a:picLocks noChangeAspect="1"/>
          </p:cNvPicPr>
          <p:nvPr/>
        </p:nvPicPr>
        <p:blipFill>
          <a:blip r:embed="rId3"/>
          <a:stretch>
            <a:fillRect/>
          </a:stretch>
        </p:blipFill>
        <p:spPr>
          <a:xfrm>
            <a:off x="513535" y="2754056"/>
            <a:ext cx="5654530" cy="1714649"/>
          </a:xfrm>
          <a:prstGeom prst="rect">
            <a:avLst/>
          </a:prstGeom>
        </p:spPr>
      </p:pic>
    </p:spTree>
    <p:extLst>
      <p:ext uri="{BB962C8B-B14F-4D97-AF65-F5344CB8AC3E}">
        <p14:creationId xmlns:p14="http://schemas.microsoft.com/office/powerpoint/2010/main" val="1976148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18FA-8C9C-4B92-AC69-6F8F7B7A5121}"/>
              </a:ext>
            </a:extLst>
          </p:cNvPr>
          <p:cNvSpPr>
            <a:spLocks noGrp="1"/>
          </p:cNvSpPr>
          <p:nvPr>
            <p:ph type="title"/>
          </p:nvPr>
        </p:nvSpPr>
        <p:spPr/>
        <p:txBody>
          <a:bodyPr/>
          <a:lstStyle/>
          <a:p>
            <a:r>
              <a:rPr lang="en-US" sz="2400" u="sng" dirty="0">
                <a:latin typeface="Times New Roman" panose="02020603050405020304" pitchFamily="18" charset="0"/>
                <a:cs typeface="Times New Roman" panose="02020603050405020304" pitchFamily="18" charset="0"/>
              </a:rPr>
              <a:t>STACKING:</a:t>
            </a:r>
            <a:endParaRPr lang="en-IN" sz="2400"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0EB228-D004-456F-8723-0C1B6800FC86}"/>
              </a:ext>
            </a:extLst>
          </p:cNvPr>
          <p:cNvPicPr>
            <a:picLocks noChangeAspect="1"/>
          </p:cNvPicPr>
          <p:nvPr/>
        </p:nvPicPr>
        <p:blipFill>
          <a:blip r:embed="rId2"/>
          <a:stretch>
            <a:fillRect/>
          </a:stretch>
        </p:blipFill>
        <p:spPr>
          <a:xfrm>
            <a:off x="388800" y="1152475"/>
            <a:ext cx="7300800" cy="3520749"/>
          </a:xfrm>
          <a:prstGeom prst="rect">
            <a:avLst/>
          </a:prstGeom>
        </p:spPr>
      </p:pic>
    </p:spTree>
    <p:extLst>
      <p:ext uri="{BB962C8B-B14F-4D97-AF65-F5344CB8AC3E}">
        <p14:creationId xmlns:p14="http://schemas.microsoft.com/office/powerpoint/2010/main" val="107783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C137-1E48-4ACB-9F2D-D56E98F0851A}"/>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144D41AC-384B-4840-854D-27AC9A286AF2}"/>
              </a:ext>
            </a:extLst>
          </p:cNvPr>
          <p:cNvSpPr>
            <a:spLocks noGrp="1"/>
          </p:cNvSpPr>
          <p:nvPr>
            <p:ph type="body" idx="1"/>
          </p:nvPr>
        </p:nvSpPr>
        <p:spPr/>
        <p:txBody>
          <a:bodyPr/>
          <a:lstStyle/>
          <a:p>
            <a:pPr algn="just">
              <a:buClr>
                <a:schemeClr val="tx1"/>
              </a:buClr>
              <a:buFont typeface="Wingdings" panose="05000000000000000000" pitchFamily="2" charset="2"/>
              <a:buChar char="q"/>
            </a:pPr>
            <a:r>
              <a:rPr lang="en-US" sz="1600" i="0" dirty="0">
                <a:solidFill>
                  <a:schemeClr val="bg1">
                    <a:lumMod val="75000"/>
                  </a:schemeClr>
                </a:solidFill>
                <a:effectLst/>
                <a:latin typeface="Times New Roman" panose="02020603050405020304" pitchFamily="18" charset="0"/>
                <a:cs typeface="Times New Roman" panose="02020603050405020304" pitchFamily="18" charset="0"/>
              </a:rPr>
              <a:t>Supervised learning is the types of machine learning in which machines are trained using well "labelled" training data, and on basis of that data, machines predict the output. The labelled data means some input data is already tagged with the correct output. Supervised learning is a process of providing input data as well as correct output data to the machine learning model. The aim of a supervised learning algorithm is to find a mapping function to map the input variable(x) with the output variable(y).</a:t>
            </a:r>
          </a:p>
          <a:p>
            <a:pPr algn="just">
              <a:buClr>
                <a:schemeClr val="tx1"/>
              </a:buClr>
              <a:buFont typeface="Wingdings" panose="05000000000000000000" pitchFamily="2" charset="2"/>
              <a:buChar char="q"/>
            </a:pPr>
            <a:r>
              <a:rPr lang="en-US" sz="1600" i="0" dirty="0">
                <a:solidFill>
                  <a:schemeClr val="bg1">
                    <a:lumMod val="75000"/>
                  </a:schemeClr>
                </a:solidFill>
                <a:effectLst/>
                <a:latin typeface="Times New Roman" panose="02020603050405020304" pitchFamily="18" charset="0"/>
                <a:cs typeface="Times New Roman" panose="02020603050405020304" pitchFamily="18" charset="0"/>
              </a:rPr>
              <a:t>In the real-world, supervised learning can be used for Risk Assessment, Image classification, Fraud Detection, spam filtering, etc.</a:t>
            </a:r>
          </a:p>
          <a:p>
            <a:pPr algn="just">
              <a:buClr>
                <a:schemeClr val="tx1"/>
              </a:buClr>
              <a:buFont typeface="Wingdings" panose="05000000000000000000" pitchFamily="2" charset="2"/>
              <a:buChar char="q"/>
            </a:pPr>
            <a:r>
              <a:rPr lang="en-US" sz="1600" dirty="0">
                <a:solidFill>
                  <a:schemeClr val="bg1">
                    <a:lumMod val="75000"/>
                  </a:schemeClr>
                </a:solidFill>
                <a:effectLst/>
                <a:latin typeface="Times New Roman" panose="02020603050405020304" pitchFamily="18" charset="0"/>
                <a:ea typeface="Arial" panose="020B0604020202020204" pitchFamily="34" charset="0"/>
              </a:rPr>
              <a:t>Energy prediction of appliances requires identifying and predicting individual appliance energy consumption when combined in a closed chain environment. This experiment aims to provide insight into reducing energy consumption by identifying trends and appliances involved.</a:t>
            </a:r>
            <a:endParaRPr lang="en-US" sz="1600" i="0" dirty="0">
              <a:solidFill>
                <a:schemeClr val="bg1">
                  <a:lumMod val="75000"/>
                </a:schemeClr>
              </a:solidFill>
              <a:effectLst/>
              <a:latin typeface="Times New Roman" panose="02020603050405020304" pitchFamily="18" charset="0"/>
              <a:cs typeface="Times New Roman" panose="02020603050405020304" pitchFamily="18" charset="0"/>
            </a:endParaRPr>
          </a:p>
          <a:p>
            <a:pPr marL="114300" indent="0">
              <a:buNone/>
            </a:pPr>
            <a:endParaRPr lang="en-IN" sz="16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320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616D-B60E-417E-A0C2-D166EEB85459}"/>
              </a:ext>
            </a:extLst>
          </p:cNvPr>
          <p:cNvSpPr>
            <a:spLocks noGrp="1"/>
          </p:cNvSpPr>
          <p:nvPr>
            <p:ph type="title"/>
          </p:nvPr>
        </p:nvSpPr>
        <p:spPr/>
        <p:txBody>
          <a:bodyPr/>
          <a:lstStyle/>
          <a:p>
            <a:r>
              <a:rPr lang="en-US" sz="2800" u="sng" dirty="0">
                <a:latin typeface="Times New Roman" panose="02020603050405020304" pitchFamily="18" charset="0"/>
                <a:cs typeface="Times New Roman" panose="02020603050405020304" pitchFamily="18" charset="0"/>
              </a:rPr>
              <a:t>STACKING:</a:t>
            </a:r>
            <a:endParaRPr lang="en-IN" dirty="0"/>
          </a:p>
        </p:txBody>
      </p:sp>
      <p:pic>
        <p:nvPicPr>
          <p:cNvPr id="5" name="Picture 4">
            <a:extLst>
              <a:ext uri="{FF2B5EF4-FFF2-40B4-BE49-F238E27FC236}">
                <a16:creationId xmlns:a16="http://schemas.microsoft.com/office/drawing/2014/main" id="{A6E7F681-751D-49B4-A985-1D3A4D6F5D62}"/>
              </a:ext>
            </a:extLst>
          </p:cNvPr>
          <p:cNvPicPr>
            <a:picLocks noChangeAspect="1"/>
          </p:cNvPicPr>
          <p:nvPr/>
        </p:nvPicPr>
        <p:blipFill>
          <a:blip r:embed="rId2"/>
          <a:stretch>
            <a:fillRect/>
          </a:stretch>
        </p:blipFill>
        <p:spPr>
          <a:xfrm>
            <a:off x="311700" y="1377759"/>
            <a:ext cx="5409645" cy="3320716"/>
          </a:xfrm>
          <a:prstGeom prst="rect">
            <a:avLst/>
          </a:prstGeom>
        </p:spPr>
      </p:pic>
    </p:spTree>
    <p:extLst>
      <p:ext uri="{BB962C8B-B14F-4D97-AF65-F5344CB8AC3E}">
        <p14:creationId xmlns:p14="http://schemas.microsoft.com/office/powerpoint/2010/main" val="2697576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7C3C-EC96-44DF-8F53-61A807AB5686}"/>
              </a:ext>
            </a:extLst>
          </p:cNvPr>
          <p:cNvSpPr>
            <a:spLocks noGrp="1"/>
          </p:cNvSpPr>
          <p:nvPr>
            <p:ph type="title"/>
          </p:nvPr>
        </p:nvSpPr>
        <p:spPr>
          <a:xfrm>
            <a:off x="361706" y="1823769"/>
            <a:ext cx="8520600" cy="572700"/>
          </a:xfrm>
        </p:spPr>
        <p:txBody>
          <a:bodyPr/>
          <a:lstStyle/>
          <a:p>
            <a:pPr algn="ctr"/>
            <a:r>
              <a:rPr lang="en-US" dirty="0"/>
              <a:t>Thank You</a:t>
            </a:r>
            <a:endParaRPr lang="en-IN" dirty="0"/>
          </a:p>
        </p:txBody>
      </p:sp>
    </p:spTree>
    <p:extLst>
      <p:ext uri="{BB962C8B-B14F-4D97-AF65-F5344CB8AC3E}">
        <p14:creationId xmlns:p14="http://schemas.microsoft.com/office/powerpoint/2010/main" val="396543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676F-E536-4C6B-B379-DA7BA65E75B2}"/>
              </a:ext>
            </a:extLst>
          </p:cNvPr>
          <p:cNvSpPr>
            <a:spLocks noGrp="1"/>
          </p:cNvSpPr>
          <p:nvPr>
            <p:ph type="title"/>
          </p:nvPr>
        </p:nvSpPr>
        <p:spPr>
          <a:xfrm>
            <a:off x="311700" y="409025"/>
            <a:ext cx="8520600" cy="572700"/>
          </a:xfrm>
        </p:spPr>
        <p:txBody>
          <a:bodyPr/>
          <a:lstStyle/>
          <a:p>
            <a:r>
              <a:rPr lang="en-IN" sz="2200" u="sng" dirty="0">
                <a:latin typeface="Times New Roman" panose="02020603050405020304" pitchFamily="18" charset="0"/>
                <a:cs typeface="Times New Roman" panose="02020603050405020304" pitchFamily="18" charset="0"/>
              </a:rPr>
              <a:t>PROBLEM STATEMENT </a:t>
            </a:r>
            <a:r>
              <a:rPr lang="en-IN" sz="2200" dirty="0">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id="{E7181BC0-4FB5-422A-98FD-7DCA4770BACD}"/>
              </a:ext>
            </a:extLst>
          </p:cNvPr>
          <p:cNvSpPr>
            <a:spLocks noGrp="1"/>
          </p:cNvSpPr>
          <p:nvPr>
            <p:ph type="body" idx="1"/>
          </p:nvPr>
        </p:nvSpPr>
        <p:spPr/>
        <p:txBody>
          <a:bodyPr/>
          <a:lstStyle/>
          <a:p>
            <a:pPr marL="114300" indent="0">
              <a:buNone/>
            </a:pPr>
            <a:r>
              <a:rPr lang="en-US" sz="1600" b="1" dirty="0">
                <a:solidFill>
                  <a:schemeClr val="bg1">
                    <a:lumMod val="75000"/>
                  </a:schemeClr>
                </a:solidFill>
                <a:effectLst/>
                <a:latin typeface="Times New Roman" panose="02020603050405020304" pitchFamily="18" charset="0"/>
                <a:cs typeface="Times New Roman" panose="02020603050405020304" pitchFamily="18" charset="0"/>
              </a:rPr>
              <a:t>The data set is at 10 min for about 4.5 months. The house temperature and humidity conditions were monitored with a ZigBee wireless sensor network. Each wireless node transmitted the temperature and humidity conditions around 3.3 min. Then, the wireless data was averaged for 10 minutes periods. The energy data was logged every 10 minutes with m-bus energy meters. Weather from the nearest airport weather station </a:t>
            </a:r>
            <a:r>
              <a:rPr lang="en-US" sz="1600" b="1" dirty="0" err="1">
                <a:solidFill>
                  <a:schemeClr val="bg1">
                    <a:lumMod val="75000"/>
                  </a:schemeClr>
                </a:solidFill>
                <a:effectLst/>
                <a:latin typeface="Times New Roman" panose="02020603050405020304" pitchFamily="18" charset="0"/>
                <a:cs typeface="Times New Roman" panose="02020603050405020304" pitchFamily="18" charset="0"/>
              </a:rPr>
              <a:t>Chievres</a:t>
            </a:r>
            <a:r>
              <a:rPr lang="en-US" sz="1600" b="1" dirty="0">
                <a:solidFill>
                  <a:schemeClr val="bg1">
                    <a:lumMod val="75000"/>
                  </a:schemeClr>
                </a:solidFill>
                <a:effectLst/>
                <a:latin typeface="Times New Roman" panose="02020603050405020304" pitchFamily="18" charset="0"/>
                <a:cs typeface="Times New Roman" panose="02020603050405020304" pitchFamily="18" charset="0"/>
              </a:rPr>
              <a:t> Airport, Belgium) was downloaded from a public data set from Reliable Prognosis (rp5.ru) and merged together with the experimental data sets using the date and time column. Two random variables have been included in the data set for testing the regression models and to filter out non-predictive attributes (parameters).</a:t>
            </a:r>
            <a:endParaRPr lang="en-IN" sz="1600" b="1" dirty="0">
              <a:solidFill>
                <a:schemeClr val="bg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9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EBD2-227A-4EA9-855C-99479AB3B893}"/>
              </a:ext>
            </a:extLst>
          </p:cNvPr>
          <p:cNvSpPr>
            <a:spLocks noGrp="1"/>
          </p:cNvSpPr>
          <p:nvPr>
            <p:ph type="title"/>
          </p:nvPr>
        </p:nvSpPr>
        <p:spPr/>
        <p:txBody>
          <a:bodyPr/>
          <a:lstStyle/>
          <a:p>
            <a:r>
              <a:rPr lang="en-IN" sz="2200" u="sng" dirty="0">
                <a:latin typeface="Times New Roman" panose="02020603050405020304" pitchFamily="18" charset="0"/>
                <a:cs typeface="Times New Roman" panose="02020603050405020304" pitchFamily="18" charset="0"/>
              </a:rPr>
              <a:t>VARIABLE EXPLANATION </a:t>
            </a:r>
            <a:r>
              <a:rPr lang="en-IN" sz="2200" dirty="0">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id="{73684732-D6E7-492C-AB92-FBE61A37E9B8}"/>
              </a:ext>
            </a:extLst>
          </p:cNvPr>
          <p:cNvSpPr>
            <a:spLocks noGrp="1"/>
          </p:cNvSpPr>
          <p:nvPr>
            <p:ph type="body" idx="1"/>
          </p:nvPr>
        </p:nvSpPr>
        <p:spPr>
          <a:xfrm>
            <a:off x="311700" y="922149"/>
            <a:ext cx="8520600" cy="4138048"/>
          </a:xfrm>
        </p:spPr>
        <p:txBody>
          <a:bodyPr/>
          <a:lstStyle/>
          <a:p>
            <a:pPr marL="114300" indent="0">
              <a:buNone/>
            </a:pPr>
            <a:r>
              <a:rPr lang="en-US" sz="1400" b="0" i="0" dirty="0">
                <a:solidFill>
                  <a:srgbClr val="FF0000"/>
                </a:solidFill>
                <a:effectLst/>
                <a:latin typeface="Times New Roman" panose="02020603050405020304" pitchFamily="18" charset="0"/>
                <a:cs typeface="Times New Roman" panose="02020603050405020304" pitchFamily="18" charset="0"/>
              </a:rPr>
              <a:t>date time </a:t>
            </a:r>
            <a:r>
              <a:rPr lang="en-US" sz="1400" b="0" i="0" dirty="0">
                <a:solidFill>
                  <a:schemeClr val="bg1">
                    <a:lumMod val="75000"/>
                  </a:schemeClr>
                </a:solidFill>
                <a:effectLst/>
                <a:latin typeface="Times New Roman" panose="02020603050405020304" pitchFamily="18" charset="0"/>
                <a:cs typeface="Times New Roman" panose="02020603050405020304" pitchFamily="18" charset="0"/>
              </a:rPr>
              <a:t>year-month-day hour: minute: second</a:t>
            </a:r>
          </a:p>
          <a:p>
            <a:pPr marL="114300" indent="0">
              <a:buNone/>
            </a:pPr>
            <a:r>
              <a:rPr lang="en-US" sz="1400" b="0" i="0" dirty="0">
                <a:solidFill>
                  <a:srgbClr val="FF0000"/>
                </a:solidFill>
                <a:effectLst/>
                <a:latin typeface="Times New Roman" panose="02020603050405020304" pitchFamily="18" charset="0"/>
                <a:cs typeface="Times New Roman" panose="02020603050405020304" pitchFamily="18" charset="0"/>
              </a:rPr>
              <a:t>Appliances</a:t>
            </a:r>
            <a:r>
              <a:rPr lang="en-US" sz="1400" b="0" i="0" dirty="0">
                <a:solidFill>
                  <a:schemeClr val="bg1">
                    <a:lumMod val="75000"/>
                  </a:schemeClr>
                </a:solidFill>
                <a:effectLst/>
                <a:latin typeface="Times New Roman" panose="02020603050405020304" pitchFamily="18" charset="0"/>
                <a:cs typeface="Times New Roman" panose="02020603050405020304" pitchFamily="18" charset="0"/>
              </a:rPr>
              <a:t>, energy use in </a:t>
            </a:r>
            <a:r>
              <a:rPr lang="en-US" sz="1400" b="0" i="0" dirty="0" err="1">
                <a:solidFill>
                  <a:schemeClr val="bg1">
                    <a:lumMod val="75000"/>
                  </a:schemeClr>
                </a:solidFill>
                <a:effectLst/>
                <a:latin typeface="Times New Roman" panose="02020603050405020304" pitchFamily="18" charset="0"/>
                <a:cs typeface="Times New Roman" panose="02020603050405020304" pitchFamily="18" charset="0"/>
              </a:rPr>
              <a:t>Wh</a:t>
            </a:r>
            <a:r>
              <a:rPr lang="en-US" sz="1400" b="0" i="0" dirty="0">
                <a:solidFill>
                  <a:schemeClr val="bg1">
                    <a:lumMod val="75000"/>
                  </a:schemeClr>
                </a:solidFill>
                <a:effectLst/>
                <a:latin typeface="Times New Roman" panose="02020603050405020304" pitchFamily="18" charset="0"/>
                <a:cs typeface="Times New Roman" panose="02020603050405020304" pitchFamily="18" charset="0"/>
              </a:rPr>
              <a:t> (Dependent variable)</a:t>
            </a:r>
          </a:p>
          <a:p>
            <a:pPr marL="114300" indent="0">
              <a:buNone/>
            </a:pPr>
            <a:r>
              <a:rPr lang="en-US" sz="1400" b="0" i="0" dirty="0">
                <a:solidFill>
                  <a:srgbClr val="FF0000"/>
                </a:solidFill>
                <a:effectLst/>
                <a:latin typeface="Times New Roman" panose="02020603050405020304" pitchFamily="18" charset="0"/>
                <a:cs typeface="Times New Roman" panose="02020603050405020304" pitchFamily="18" charset="0"/>
              </a:rPr>
              <a:t>lights</a:t>
            </a:r>
            <a:r>
              <a:rPr lang="en-US" sz="1400" b="0" i="0" dirty="0">
                <a:solidFill>
                  <a:schemeClr val="bg1">
                    <a:lumMod val="75000"/>
                  </a:schemeClr>
                </a:solidFill>
                <a:effectLst/>
                <a:latin typeface="Times New Roman" panose="02020603050405020304" pitchFamily="18" charset="0"/>
                <a:cs typeface="Times New Roman" panose="02020603050405020304" pitchFamily="18" charset="0"/>
              </a:rPr>
              <a:t>, energy use of light fixtures in the house in </a:t>
            </a:r>
            <a:r>
              <a:rPr lang="en-US" sz="1400" b="0" i="0" dirty="0" err="1">
                <a:solidFill>
                  <a:schemeClr val="bg1">
                    <a:lumMod val="75000"/>
                  </a:schemeClr>
                </a:solidFill>
                <a:effectLst/>
                <a:latin typeface="Times New Roman" panose="02020603050405020304" pitchFamily="18" charset="0"/>
                <a:cs typeface="Times New Roman" panose="02020603050405020304" pitchFamily="18" charset="0"/>
              </a:rPr>
              <a:t>Wh</a:t>
            </a:r>
            <a:r>
              <a:rPr lang="en-US" sz="1400" b="0" i="0" dirty="0">
                <a:solidFill>
                  <a:schemeClr val="bg1">
                    <a:lumMod val="75000"/>
                  </a:schemeClr>
                </a:solidFill>
                <a:effectLst/>
                <a:latin typeface="Times New Roman" panose="02020603050405020304" pitchFamily="18" charset="0"/>
                <a:cs typeface="Times New Roman" panose="02020603050405020304" pitchFamily="18" charset="0"/>
              </a:rPr>
              <a:t> (Drop this column)</a:t>
            </a:r>
          </a:p>
          <a:p>
            <a:pPr marL="114300" indent="0">
              <a:buNone/>
            </a:pPr>
            <a:r>
              <a:rPr lang="en-US" sz="1400" b="0" i="0" dirty="0">
                <a:solidFill>
                  <a:srgbClr val="FF0000"/>
                </a:solidFill>
                <a:effectLst/>
                <a:latin typeface="Times New Roman" panose="02020603050405020304" pitchFamily="18" charset="0"/>
                <a:cs typeface="Times New Roman" panose="02020603050405020304" pitchFamily="18" charset="0"/>
              </a:rPr>
              <a:t>T1</a:t>
            </a:r>
            <a:r>
              <a:rPr lang="en-US" sz="1400" b="0" i="0" dirty="0">
                <a:solidFill>
                  <a:schemeClr val="bg1">
                    <a:lumMod val="75000"/>
                  </a:schemeClr>
                </a:solidFill>
                <a:effectLst/>
                <a:latin typeface="Times New Roman" panose="02020603050405020304" pitchFamily="18" charset="0"/>
                <a:cs typeface="Times New Roman" panose="02020603050405020304" pitchFamily="18" charset="0"/>
              </a:rPr>
              <a:t>, Temperature in kitchen area, in Celsius</a:t>
            </a:r>
          </a:p>
          <a:p>
            <a:pPr marL="114300" indent="0">
              <a:buNone/>
            </a:pPr>
            <a:r>
              <a:rPr lang="en-US" sz="1400" b="0" i="0" dirty="0">
                <a:solidFill>
                  <a:srgbClr val="FF0000"/>
                </a:solidFill>
                <a:effectLst/>
                <a:latin typeface="Times New Roman" panose="02020603050405020304" pitchFamily="18" charset="0"/>
                <a:cs typeface="Times New Roman" panose="02020603050405020304" pitchFamily="18" charset="0"/>
              </a:rPr>
              <a:t>RH1</a:t>
            </a:r>
            <a:r>
              <a:rPr lang="en-US" sz="1400" b="0" i="0" dirty="0">
                <a:solidFill>
                  <a:schemeClr val="bg1">
                    <a:lumMod val="75000"/>
                  </a:schemeClr>
                </a:solidFill>
                <a:effectLst/>
                <a:latin typeface="Times New Roman" panose="02020603050405020304" pitchFamily="18" charset="0"/>
                <a:cs typeface="Times New Roman" panose="02020603050405020304" pitchFamily="18" charset="0"/>
              </a:rPr>
              <a:t>, Humidity in kitchen area, in % </a:t>
            </a:r>
            <a:r>
              <a:rPr lang="en-US" sz="1400" b="0" i="0" dirty="0">
                <a:solidFill>
                  <a:srgbClr val="FF0000"/>
                </a:solidFill>
                <a:effectLst/>
                <a:latin typeface="Times New Roman" panose="02020603050405020304" pitchFamily="18" charset="0"/>
                <a:cs typeface="Times New Roman" panose="02020603050405020304" pitchFamily="18" charset="0"/>
              </a:rPr>
              <a:t>T2</a:t>
            </a:r>
            <a:r>
              <a:rPr lang="en-US" sz="1400" b="0" i="0" dirty="0">
                <a:solidFill>
                  <a:schemeClr val="bg1">
                    <a:lumMod val="75000"/>
                  </a:schemeClr>
                </a:solidFill>
                <a:effectLst/>
                <a:latin typeface="Times New Roman" panose="02020603050405020304" pitchFamily="18" charset="0"/>
                <a:cs typeface="Times New Roman" panose="02020603050405020304" pitchFamily="18" charset="0"/>
              </a:rPr>
              <a:t>, Temperature in living room area, in Celsius</a:t>
            </a:r>
          </a:p>
          <a:p>
            <a:pPr marL="114300" indent="0">
              <a:buNone/>
            </a:pPr>
            <a:r>
              <a:rPr lang="en-US" sz="1400" b="0" i="0" dirty="0">
                <a:solidFill>
                  <a:srgbClr val="FF0000"/>
                </a:solidFill>
                <a:effectLst/>
                <a:latin typeface="Times New Roman" panose="02020603050405020304" pitchFamily="18" charset="0"/>
                <a:cs typeface="Times New Roman" panose="02020603050405020304" pitchFamily="18" charset="0"/>
              </a:rPr>
              <a:t>RH2</a:t>
            </a:r>
            <a:r>
              <a:rPr lang="en-US" sz="1400" b="0" i="0" dirty="0">
                <a:solidFill>
                  <a:schemeClr val="bg1">
                    <a:lumMod val="75000"/>
                  </a:schemeClr>
                </a:solidFill>
                <a:effectLst/>
                <a:latin typeface="Times New Roman" panose="02020603050405020304" pitchFamily="18" charset="0"/>
                <a:cs typeface="Times New Roman" panose="02020603050405020304" pitchFamily="18" charset="0"/>
              </a:rPr>
              <a:t>, Humidity in living room area, in %</a:t>
            </a:r>
          </a:p>
          <a:p>
            <a:pPr marL="114300" indent="0">
              <a:buNone/>
            </a:pPr>
            <a:r>
              <a:rPr lang="en-US" sz="1400" b="0" i="0" dirty="0">
                <a:solidFill>
                  <a:srgbClr val="FF0000"/>
                </a:solidFill>
                <a:effectLst/>
                <a:latin typeface="Times New Roman" panose="02020603050405020304" pitchFamily="18" charset="0"/>
                <a:cs typeface="Times New Roman" panose="02020603050405020304" pitchFamily="18" charset="0"/>
              </a:rPr>
              <a:t>T3</a:t>
            </a:r>
            <a:r>
              <a:rPr lang="en-US" sz="1400" b="0" i="0" dirty="0">
                <a:solidFill>
                  <a:schemeClr val="bg1">
                    <a:lumMod val="75000"/>
                  </a:schemeClr>
                </a:solidFill>
                <a:effectLst/>
                <a:latin typeface="Times New Roman" panose="02020603050405020304" pitchFamily="18" charset="0"/>
                <a:cs typeface="Times New Roman" panose="02020603050405020304" pitchFamily="18" charset="0"/>
              </a:rPr>
              <a:t>, Temperature in laundry room area</a:t>
            </a:r>
          </a:p>
          <a:p>
            <a:pPr marL="114300" indent="0">
              <a:buNone/>
            </a:pPr>
            <a:r>
              <a:rPr lang="en-US" sz="1400" b="0" i="0" dirty="0">
                <a:solidFill>
                  <a:srgbClr val="FF0000"/>
                </a:solidFill>
                <a:effectLst/>
                <a:latin typeface="Times New Roman" panose="02020603050405020304" pitchFamily="18" charset="0"/>
                <a:cs typeface="Times New Roman" panose="02020603050405020304" pitchFamily="18" charset="0"/>
              </a:rPr>
              <a:t>RH3</a:t>
            </a:r>
            <a:r>
              <a:rPr lang="en-US" sz="1400" b="0" i="0" dirty="0">
                <a:solidFill>
                  <a:schemeClr val="bg1">
                    <a:lumMod val="75000"/>
                  </a:schemeClr>
                </a:solidFill>
                <a:effectLst/>
                <a:latin typeface="Times New Roman" panose="02020603050405020304" pitchFamily="18" charset="0"/>
                <a:cs typeface="Times New Roman" panose="02020603050405020304" pitchFamily="18" charset="0"/>
              </a:rPr>
              <a:t>, Humidity in laundry room area, in % </a:t>
            </a:r>
          </a:p>
          <a:p>
            <a:pPr marL="114300" indent="0">
              <a:buNone/>
            </a:pPr>
            <a:r>
              <a:rPr lang="en-US" sz="1400" b="0" i="0" dirty="0">
                <a:solidFill>
                  <a:srgbClr val="FF0000"/>
                </a:solidFill>
                <a:effectLst/>
                <a:latin typeface="Times New Roman" panose="02020603050405020304" pitchFamily="18" charset="0"/>
                <a:cs typeface="Times New Roman" panose="02020603050405020304" pitchFamily="18" charset="0"/>
              </a:rPr>
              <a:t>T4</a:t>
            </a:r>
            <a:r>
              <a:rPr lang="en-US" sz="1400" b="0" i="0" dirty="0">
                <a:solidFill>
                  <a:schemeClr val="bg1">
                    <a:lumMod val="75000"/>
                  </a:schemeClr>
                </a:solidFill>
                <a:effectLst/>
                <a:latin typeface="Times New Roman" panose="02020603050405020304" pitchFamily="18" charset="0"/>
                <a:cs typeface="Times New Roman" panose="02020603050405020304" pitchFamily="18" charset="0"/>
              </a:rPr>
              <a:t>, Temperature in office room, in Celsius</a:t>
            </a:r>
          </a:p>
          <a:p>
            <a:pPr marL="114300" indent="0">
              <a:buNone/>
            </a:pPr>
            <a:r>
              <a:rPr lang="en-US" sz="1400" b="0" i="0" dirty="0">
                <a:solidFill>
                  <a:srgbClr val="FF0000"/>
                </a:solidFill>
                <a:effectLst/>
                <a:latin typeface="Times New Roman" panose="02020603050405020304" pitchFamily="18" charset="0"/>
                <a:cs typeface="Times New Roman" panose="02020603050405020304" pitchFamily="18" charset="0"/>
              </a:rPr>
              <a:t>RH4</a:t>
            </a:r>
            <a:r>
              <a:rPr lang="en-US" sz="1400" b="0" i="0" dirty="0">
                <a:solidFill>
                  <a:schemeClr val="bg1">
                    <a:lumMod val="75000"/>
                  </a:schemeClr>
                </a:solidFill>
                <a:effectLst/>
                <a:latin typeface="Times New Roman" panose="02020603050405020304" pitchFamily="18" charset="0"/>
                <a:cs typeface="Times New Roman" panose="02020603050405020304" pitchFamily="18" charset="0"/>
              </a:rPr>
              <a:t>, Humidity in office room, in %</a:t>
            </a:r>
          </a:p>
          <a:p>
            <a:pPr marL="114300" indent="0">
              <a:buNone/>
            </a:pPr>
            <a:r>
              <a:rPr lang="en-US" sz="1400" b="0" i="0" dirty="0">
                <a:solidFill>
                  <a:srgbClr val="FF0000"/>
                </a:solidFill>
                <a:effectLst/>
                <a:latin typeface="Times New Roman" panose="02020603050405020304" pitchFamily="18" charset="0"/>
                <a:cs typeface="Times New Roman" panose="02020603050405020304" pitchFamily="18" charset="0"/>
              </a:rPr>
              <a:t>T5</a:t>
            </a:r>
            <a:r>
              <a:rPr lang="en-US" sz="1400" b="0" i="0" dirty="0">
                <a:solidFill>
                  <a:schemeClr val="bg1">
                    <a:lumMod val="75000"/>
                  </a:schemeClr>
                </a:solidFill>
                <a:effectLst/>
                <a:latin typeface="Times New Roman" panose="02020603050405020304" pitchFamily="18" charset="0"/>
                <a:cs typeface="Times New Roman" panose="02020603050405020304" pitchFamily="18" charset="0"/>
              </a:rPr>
              <a:t>, Temperature in bathroom, in Celsius</a:t>
            </a:r>
          </a:p>
          <a:p>
            <a:pPr marL="114300" indent="0">
              <a:buNone/>
            </a:pPr>
            <a:r>
              <a:rPr lang="en-US" sz="1400" b="0" i="0" dirty="0">
                <a:solidFill>
                  <a:srgbClr val="FF0000"/>
                </a:solidFill>
                <a:effectLst/>
                <a:latin typeface="Times New Roman" panose="02020603050405020304" pitchFamily="18" charset="0"/>
                <a:cs typeface="Times New Roman" panose="02020603050405020304" pitchFamily="18" charset="0"/>
              </a:rPr>
              <a:t>RH5</a:t>
            </a:r>
            <a:r>
              <a:rPr lang="en-US" sz="1400" b="0" i="0" dirty="0">
                <a:solidFill>
                  <a:schemeClr val="bg1">
                    <a:lumMod val="75000"/>
                  </a:schemeClr>
                </a:solidFill>
                <a:effectLst/>
                <a:latin typeface="Times New Roman" panose="02020603050405020304" pitchFamily="18" charset="0"/>
                <a:cs typeface="Times New Roman" panose="02020603050405020304" pitchFamily="18" charset="0"/>
              </a:rPr>
              <a:t>, Humidity in bathroom, in % </a:t>
            </a:r>
            <a:r>
              <a:rPr lang="en-US" sz="1400" b="0" i="0" dirty="0">
                <a:solidFill>
                  <a:srgbClr val="FF0000"/>
                </a:solidFill>
                <a:effectLst/>
                <a:latin typeface="Times New Roman" panose="02020603050405020304" pitchFamily="18" charset="0"/>
                <a:cs typeface="Times New Roman" panose="02020603050405020304" pitchFamily="18" charset="0"/>
              </a:rPr>
              <a:t>T6</a:t>
            </a:r>
            <a:r>
              <a:rPr lang="en-US" sz="1400" b="0" i="0" dirty="0">
                <a:solidFill>
                  <a:schemeClr val="bg1">
                    <a:lumMod val="75000"/>
                  </a:schemeClr>
                </a:solidFill>
                <a:effectLst/>
                <a:latin typeface="Times New Roman" panose="02020603050405020304" pitchFamily="18" charset="0"/>
                <a:cs typeface="Times New Roman" panose="02020603050405020304" pitchFamily="18" charset="0"/>
              </a:rPr>
              <a:t>, Temperature outside the building (north side), in Celsius</a:t>
            </a:r>
          </a:p>
          <a:p>
            <a:pPr marL="114300" indent="0">
              <a:buNone/>
            </a:pPr>
            <a:r>
              <a:rPr lang="en-US" sz="1400" b="0" i="0" dirty="0">
                <a:solidFill>
                  <a:srgbClr val="FF0000"/>
                </a:solidFill>
                <a:effectLst/>
                <a:latin typeface="Times New Roman" panose="02020603050405020304" pitchFamily="18" charset="0"/>
                <a:cs typeface="Times New Roman" panose="02020603050405020304" pitchFamily="18" charset="0"/>
              </a:rPr>
              <a:t>RH6</a:t>
            </a:r>
            <a:r>
              <a:rPr lang="en-US" sz="1400" b="0" i="0" dirty="0">
                <a:solidFill>
                  <a:schemeClr val="bg1">
                    <a:lumMod val="75000"/>
                  </a:schemeClr>
                </a:solidFill>
                <a:effectLst/>
                <a:latin typeface="Times New Roman" panose="02020603050405020304" pitchFamily="18" charset="0"/>
                <a:cs typeface="Times New Roman" panose="02020603050405020304" pitchFamily="18" charset="0"/>
              </a:rPr>
              <a:t>, Humidity outside the building (north side), in %</a:t>
            </a:r>
          </a:p>
          <a:p>
            <a:pPr marL="114300" indent="0">
              <a:buNone/>
            </a:pPr>
            <a:r>
              <a:rPr lang="en-IN" sz="1400" dirty="0">
                <a:solidFill>
                  <a:srgbClr val="FF0000"/>
                </a:solidFill>
                <a:latin typeface="Times New Roman" panose="02020603050405020304" pitchFamily="18" charset="0"/>
                <a:cs typeface="Times New Roman" panose="02020603050405020304" pitchFamily="18" charset="0"/>
              </a:rPr>
              <a:t>T7</a:t>
            </a:r>
            <a:r>
              <a:rPr lang="en-IN" sz="1400" dirty="0">
                <a:solidFill>
                  <a:schemeClr val="bg1">
                    <a:lumMod val="75000"/>
                  </a:schemeClr>
                </a:solidFill>
                <a:latin typeface="Times New Roman" panose="02020603050405020304" pitchFamily="18" charset="0"/>
                <a:cs typeface="Times New Roman" panose="02020603050405020304" pitchFamily="18" charset="0"/>
              </a:rPr>
              <a:t>, Temperature in ironing room , in Celsius</a:t>
            </a:r>
          </a:p>
          <a:p>
            <a:pPr marL="114300" indent="0">
              <a:buNone/>
            </a:pPr>
            <a:r>
              <a:rPr lang="en-IN" sz="1400" dirty="0">
                <a:solidFill>
                  <a:srgbClr val="FF0000"/>
                </a:solidFill>
                <a:latin typeface="Times New Roman" panose="02020603050405020304" pitchFamily="18" charset="0"/>
                <a:cs typeface="Times New Roman" panose="02020603050405020304" pitchFamily="18" charset="0"/>
              </a:rPr>
              <a:t>RH7</a:t>
            </a:r>
            <a:r>
              <a:rPr lang="en-IN" sz="1400" dirty="0">
                <a:solidFill>
                  <a:schemeClr val="bg1">
                    <a:lumMod val="75000"/>
                  </a:schemeClr>
                </a:solidFill>
                <a:latin typeface="Times New Roman" panose="02020603050405020304" pitchFamily="18" charset="0"/>
                <a:cs typeface="Times New Roman" panose="02020603050405020304" pitchFamily="18" charset="0"/>
              </a:rPr>
              <a:t>, Humidity in ironing room, in %</a:t>
            </a:r>
          </a:p>
          <a:p>
            <a:pPr marL="114300" indent="0">
              <a:buNone/>
            </a:pPr>
            <a:r>
              <a:rPr lang="en-IN" sz="1400" dirty="0">
                <a:solidFill>
                  <a:srgbClr val="FF0000"/>
                </a:solidFill>
                <a:latin typeface="Times New Roman" panose="02020603050405020304" pitchFamily="18" charset="0"/>
                <a:cs typeface="Times New Roman" panose="02020603050405020304" pitchFamily="18" charset="0"/>
              </a:rPr>
              <a:t>T8</a:t>
            </a:r>
            <a:r>
              <a:rPr lang="en-IN" sz="1400" dirty="0">
                <a:solidFill>
                  <a:schemeClr val="bg1">
                    <a:lumMod val="75000"/>
                  </a:schemeClr>
                </a:solidFill>
                <a:latin typeface="Times New Roman" panose="02020603050405020304" pitchFamily="18" charset="0"/>
                <a:cs typeface="Times New Roman" panose="02020603050405020304" pitchFamily="18" charset="0"/>
              </a:rPr>
              <a:t>, Temperature in teenager room 2, in Celsius</a:t>
            </a:r>
          </a:p>
          <a:p>
            <a:pPr marL="114300" indent="0">
              <a:buNone/>
            </a:pPr>
            <a:endParaRPr lang="en-IN" sz="1400" dirty="0">
              <a:solidFill>
                <a:schemeClr val="bg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79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E45F-8416-412D-A6A6-EFC574DFD1B1}"/>
              </a:ext>
            </a:extLst>
          </p:cNvPr>
          <p:cNvSpPr>
            <a:spLocks noGrp="1"/>
          </p:cNvSpPr>
          <p:nvPr>
            <p:ph type="title"/>
          </p:nvPr>
        </p:nvSpPr>
        <p:spPr/>
        <p:txBody>
          <a:bodyPr/>
          <a:lstStyle/>
          <a:p>
            <a:r>
              <a:rPr lang="en-IN" sz="2200" u="sng" dirty="0">
                <a:latin typeface="Times New Roman" panose="02020603050405020304" pitchFamily="18" charset="0"/>
                <a:cs typeface="Times New Roman" panose="02020603050405020304" pitchFamily="18" charset="0"/>
              </a:rPr>
              <a:t>VARIABLE EXPLANATION </a:t>
            </a:r>
            <a:r>
              <a:rPr lang="en-IN" sz="2200" dirty="0">
                <a:latin typeface="Times New Roman" panose="02020603050405020304" pitchFamily="18" charset="0"/>
                <a:cs typeface="Times New Roman" panose="02020603050405020304" pitchFamily="18" charset="0"/>
              </a:rPr>
              <a:t>:</a:t>
            </a:r>
            <a:endParaRPr lang="en-IN" sz="2200" dirty="0"/>
          </a:p>
        </p:txBody>
      </p:sp>
      <p:sp>
        <p:nvSpPr>
          <p:cNvPr id="3" name="Text Placeholder 2">
            <a:extLst>
              <a:ext uri="{FF2B5EF4-FFF2-40B4-BE49-F238E27FC236}">
                <a16:creationId xmlns:a16="http://schemas.microsoft.com/office/drawing/2014/main" id="{CE7689FE-9F57-4A37-926A-F146D0E0235F}"/>
              </a:ext>
            </a:extLst>
          </p:cNvPr>
          <p:cNvSpPr>
            <a:spLocks noGrp="1"/>
          </p:cNvSpPr>
          <p:nvPr>
            <p:ph type="body" idx="1"/>
          </p:nvPr>
        </p:nvSpPr>
        <p:spPr>
          <a:xfrm>
            <a:off x="311700" y="1152474"/>
            <a:ext cx="8520600" cy="3659749"/>
          </a:xfrm>
        </p:spPr>
        <p:txBody>
          <a:bodyPr/>
          <a:lstStyle/>
          <a:p>
            <a:pPr marL="114300" indent="0">
              <a:buNone/>
            </a:pPr>
            <a:r>
              <a:rPr lang="en-IN" sz="1400" dirty="0">
                <a:solidFill>
                  <a:srgbClr val="FF0000"/>
                </a:solidFill>
                <a:latin typeface="Times New Roman" panose="02020603050405020304" pitchFamily="18" charset="0"/>
                <a:cs typeface="Times New Roman" panose="02020603050405020304" pitchFamily="18" charset="0"/>
              </a:rPr>
              <a:t>RH8</a:t>
            </a:r>
            <a:r>
              <a:rPr lang="en-IN" sz="1400" dirty="0">
                <a:solidFill>
                  <a:schemeClr val="bg1">
                    <a:lumMod val="75000"/>
                  </a:schemeClr>
                </a:solidFill>
                <a:latin typeface="Times New Roman" panose="02020603050405020304" pitchFamily="18" charset="0"/>
                <a:cs typeface="Times New Roman" panose="02020603050405020304" pitchFamily="18" charset="0"/>
              </a:rPr>
              <a:t>, Humidity in teenager room 2, in %</a:t>
            </a:r>
          </a:p>
          <a:p>
            <a:pPr marL="114300" indent="0">
              <a:buNone/>
            </a:pPr>
            <a:r>
              <a:rPr lang="en-IN" sz="1400" dirty="0">
                <a:solidFill>
                  <a:srgbClr val="FF0000"/>
                </a:solidFill>
                <a:latin typeface="Times New Roman" panose="02020603050405020304" pitchFamily="18" charset="0"/>
                <a:cs typeface="Times New Roman" panose="02020603050405020304" pitchFamily="18" charset="0"/>
              </a:rPr>
              <a:t>T9</a:t>
            </a:r>
            <a:r>
              <a:rPr lang="en-IN" sz="1400" dirty="0">
                <a:solidFill>
                  <a:schemeClr val="bg1">
                    <a:lumMod val="75000"/>
                  </a:schemeClr>
                </a:solidFill>
                <a:latin typeface="Times New Roman" panose="02020603050405020304" pitchFamily="18" charset="0"/>
                <a:cs typeface="Times New Roman" panose="02020603050405020304" pitchFamily="18" charset="0"/>
              </a:rPr>
              <a:t>, Temperature in parents room, in Celsius</a:t>
            </a:r>
          </a:p>
          <a:p>
            <a:pPr marL="114300" indent="0">
              <a:buNone/>
            </a:pPr>
            <a:r>
              <a:rPr lang="en-IN" sz="1400" dirty="0">
                <a:solidFill>
                  <a:srgbClr val="FF0000"/>
                </a:solidFill>
                <a:latin typeface="Times New Roman" panose="02020603050405020304" pitchFamily="18" charset="0"/>
                <a:cs typeface="Times New Roman" panose="02020603050405020304" pitchFamily="18" charset="0"/>
              </a:rPr>
              <a:t>RH9</a:t>
            </a:r>
            <a:r>
              <a:rPr lang="en-IN" sz="1400" dirty="0">
                <a:solidFill>
                  <a:schemeClr val="bg1">
                    <a:lumMod val="75000"/>
                  </a:schemeClr>
                </a:solidFill>
                <a:latin typeface="Times New Roman" panose="02020603050405020304" pitchFamily="18" charset="0"/>
                <a:cs typeface="Times New Roman" panose="02020603050405020304" pitchFamily="18" charset="0"/>
              </a:rPr>
              <a:t>, Humidity in parents room, in % ,</a:t>
            </a:r>
          </a:p>
          <a:p>
            <a:pPr marL="114300" indent="0">
              <a:buNone/>
            </a:pPr>
            <a:r>
              <a:rPr lang="en-IN" sz="1400" dirty="0">
                <a:solidFill>
                  <a:srgbClr val="FF0000"/>
                </a:solidFill>
                <a:latin typeface="Times New Roman" panose="02020603050405020304" pitchFamily="18" charset="0"/>
                <a:cs typeface="Times New Roman" panose="02020603050405020304" pitchFamily="18" charset="0"/>
              </a:rPr>
              <a:t>Tout</a:t>
            </a:r>
            <a:r>
              <a:rPr lang="en-IN" sz="1400" dirty="0">
                <a:solidFill>
                  <a:schemeClr val="bg1">
                    <a:lumMod val="75000"/>
                  </a:schemeClr>
                </a:solidFill>
                <a:latin typeface="Times New Roman" panose="02020603050405020304" pitchFamily="18" charset="0"/>
                <a:cs typeface="Times New Roman" panose="02020603050405020304" pitchFamily="18" charset="0"/>
              </a:rPr>
              <a:t>, Temperature outside (from </a:t>
            </a:r>
            <a:r>
              <a:rPr lang="en-IN" sz="1400" dirty="0" err="1">
                <a:solidFill>
                  <a:schemeClr val="bg1">
                    <a:lumMod val="75000"/>
                  </a:schemeClr>
                </a:solidFill>
                <a:latin typeface="Times New Roman" panose="02020603050405020304" pitchFamily="18" charset="0"/>
                <a:cs typeface="Times New Roman" panose="02020603050405020304" pitchFamily="18" charset="0"/>
              </a:rPr>
              <a:t>Chievres</a:t>
            </a:r>
            <a:r>
              <a:rPr lang="en-IN" sz="1400" dirty="0">
                <a:solidFill>
                  <a:schemeClr val="bg1">
                    <a:lumMod val="75000"/>
                  </a:schemeClr>
                </a:solidFill>
                <a:latin typeface="Times New Roman" panose="02020603050405020304" pitchFamily="18" charset="0"/>
                <a:cs typeface="Times New Roman" panose="02020603050405020304" pitchFamily="18" charset="0"/>
              </a:rPr>
              <a:t> weather station), in Celsius </a:t>
            </a:r>
          </a:p>
          <a:p>
            <a:pPr marL="114300" indent="0">
              <a:buNone/>
            </a:pPr>
            <a:r>
              <a:rPr lang="en-IN" sz="1400" dirty="0">
                <a:solidFill>
                  <a:srgbClr val="FF0000"/>
                </a:solidFill>
                <a:latin typeface="Times New Roman" panose="02020603050405020304" pitchFamily="18" charset="0"/>
                <a:cs typeface="Times New Roman" panose="02020603050405020304" pitchFamily="18" charset="0"/>
              </a:rPr>
              <a:t>Pressure,</a:t>
            </a:r>
            <a:r>
              <a:rPr lang="en-IN" sz="1400" dirty="0">
                <a:solidFill>
                  <a:schemeClr val="bg1">
                    <a:lumMod val="75000"/>
                  </a:schemeClr>
                </a:solidFill>
                <a:latin typeface="Times New Roman" panose="02020603050405020304" pitchFamily="18" charset="0"/>
                <a:cs typeface="Times New Roman" panose="02020603050405020304" pitchFamily="18" charset="0"/>
              </a:rPr>
              <a:t> (from </a:t>
            </a:r>
            <a:r>
              <a:rPr lang="en-IN" sz="1400" dirty="0" err="1">
                <a:solidFill>
                  <a:schemeClr val="bg1">
                    <a:lumMod val="75000"/>
                  </a:schemeClr>
                </a:solidFill>
                <a:latin typeface="Times New Roman" panose="02020603050405020304" pitchFamily="18" charset="0"/>
                <a:cs typeface="Times New Roman" panose="02020603050405020304" pitchFamily="18" charset="0"/>
              </a:rPr>
              <a:t>Chievres</a:t>
            </a:r>
            <a:r>
              <a:rPr lang="en-IN" sz="1400" dirty="0">
                <a:solidFill>
                  <a:schemeClr val="bg1">
                    <a:lumMod val="75000"/>
                  </a:schemeClr>
                </a:solidFill>
                <a:latin typeface="Times New Roman" panose="02020603050405020304" pitchFamily="18" charset="0"/>
                <a:cs typeface="Times New Roman" panose="02020603050405020304" pitchFamily="18" charset="0"/>
              </a:rPr>
              <a:t> weather station), in mm Hg </a:t>
            </a:r>
          </a:p>
          <a:p>
            <a:pPr marL="114300" indent="0">
              <a:buNone/>
            </a:pPr>
            <a:r>
              <a:rPr lang="en-IN" sz="1400" dirty="0" err="1">
                <a:solidFill>
                  <a:srgbClr val="FF0000"/>
                </a:solidFill>
                <a:latin typeface="Times New Roman" panose="02020603050405020304" pitchFamily="18" charset="0"/>
                <a:cs typeface="Times New Roman" panose="02020603050405020304" pitchFamily="18" charset="0"/>
              </a:rPr>
              <a:t>RHout</a:t>
            </a:r>
            <a:r>
              <a:rPr lang="en-IN" sz="1400" dirty="0">
                <a:solidFill>
                  <a:schemeClr val="bg1">
                    <a:lumMod val="75000"/>
                  </a:schemeClr>
                </a:solidFill>
                <a:latin typeface="Times New Roman" panose="02020603050405020304" pitchFamily="18" charset="0"/>
                <a:cs typeface="Times New Roman" panose="02020603050405020304" pitchFamily="18" charset="0"/>
              </a:rPr>
              <a:t>, Humidity outside (from </a:t>
            </a:r>
            <a:r>
              <a:rPr lang="en-IN" sz="1400" dirty="0" err="1">
                <a:solidFill>
                  <a:schemeClr val="bg1">
                    <a:lumMod val="75000"/>
                  </a:schemeClr>
                </a:solidFill>
                <a:latin typeface="Times New Roman" panose="02020603050405020304" pitchFamily="18" charset="0"/>
                <a:cs typeface="Times New Roman" panose="02020603050405020304" pitchFamily="18" charset="0"/>
              </a:rPr>
              <a:t>Chievres</a:t>
            </a:r>
            <a:r>
              <a:rPr lang="en-IN" sz="1400" dirty="0">
                <a:solidFill>
                  <a:schemeClr val="bg1">
                    <a:lumMod val="75000"/>
                  </a:schemeClr>
                </a:solidFill>
                <a:latin typeface="Times New Roman" panose="02020603050405020304" pitchFamily="18" charset="0"/>
                <a:cs typeface="Times New Roman" panose="02020603050405020304" pitchFamily="18" charset="0"/>
              </a:rPr>
              <a:t> weather station), in %</a:t>
            </a:r>
          </a:p>
          <a:p>
            <a:pPr marL="114300" indent="0">
              <a:buNone/>
            </a:pPr>
            <a:r>
              <a:rPr lang="en-IN" sz="1400" dirty="0">
                <a:solidFill>
                  <a:srgbClr val="FF0000"/>
                </a:solidFill>
                <a:latin typeface="Times New Roman" panose="02020603050405020304" pitchFamily="18" charset="0"/>
                <a:cs typeface="Times New Roman" panose="02020603050405020304" pitchFamily="18" charset="0"/>
              </a:rPr>
              <a:t>Wind speed </a:t>
            </a:r>
            <a:r>
              <a:rPr lang="en-IN" sz="1400" dirty="0">
                <a:solidFill>
                  <a:schemeClr val="bg1">
                    <a:lumMod val="75000"/>
                  </a:schemeClr>
                </a:solidFill>
                <a:latin typeface="Times New Roman" panose="02020603050405020304" pitchFamily="18" charset="0"/>
                <a:cs typeface="Times New Roman" panose="02020603050405020304" pitchFamily="18" charset="0"/>
              </a:rPr>
              <a:t>(from </a:t>
            </a:r>
            <a:r>
              <a:rPr lang="en-IN" sz="1400" dirty="0" err="1">
                <a:solidFill>
                  <a:schemeClr val="bg1">
                    <a:lumMod val="75000"/>
                  </a:schemeClr>
                </a:solidFill>
                <a:latin typeface="Times New Roman" panose="02020603050405020304" pitchFamily="18" charset="0"/>
                <a:cs typeface="Times New Roman" panose="02020603050405020304" pitchFamily="18" charset="0"/>
              </a:rPr>
              <a:t>Chievres</a:t>
            </a:r>
            <a:r>
              <a:rPr lang="en-IN" sz="1400" dirty="0">
                <a:solidFill>
                  <a:schemeClr val="bg1">
                    <a:lumMod val="75000"/>
                  </a:schemeClr>
                </a:solidFill>
                <a:latin typeface="Times New Roman" panose="02020603050405020304" pitchFamily="18" charset="0"/>
                <a:cs typeface="Times New Roman" panose="02020603050405020304" pitchFamily="18" charset="0"/>
              </a:rPr>
              <a:t> weather station), in m/s</a:t>
            </a:r>
          </a:p>
          <a:p>
            <a:pPr marL="114300" indent="0">
              <a:buNone/>
            </a:pPr>
            <a:r>
              <a:rPr lang="en-IN" sz="1400" dirty="0">
                <a:solidFill>
                  <a:srgbClr val="FF0000"/>
                </a:solidFill>
                <a:latin typeface="Times New Roman" panose="02020603050405020304" pitchFamily="18" charset="0"/>
                <a:cs typeface="Times New Roman" panose="02020603050405020304" pitchFamily="18" charset="0"/>
              </a:rPr>
              <a:t>Visibility</a:t>
            </a:r>
            <a:r>
              <a:rPr lang="en-IN" sz="1400" dirty="0">
                <a:solidFill>
                  <a:schemeClr val="bg1">
                    <a:lumMod val="75000"/>
                  </a:schemeClr>
                </a:solidFill>
                <a:latin typeface="Times New Roman" panose="02020603050405020304" pitchFamily="18" charset="0"/>
                <a:cs typeface="Times New Roman" panose="02020603050405020304" pitchFamily="18" charset="0"/>
              </a:rPr>
              <a:t> (from </a:t>
            </a:r>
            <a:r>
              <a:rPr lang="en-IN" sz="1400" dirty="0" err="1">
                <a:solidFill>
                  <a:schemeClr val="bg1">
                    <a:lumMod val="75000"/>
                  </a:schemeClr>
                </a:solidFill>
                <a:latin typeface="Times New Roman" panose="02020603050405020304" pitchFamily="18" charset="0"/>
                <a:cs typeface="Times New Roman" panose="02020603050405020304" pitchFamily="18" charset="0"/>
              </a:rPr>
              <a:t>Chievres</a:t>
            </a:r>
            <a:r>
              <a:rPr lang="en-IN" sz="1400" dirty="0">
                <a:solidFill>
                  <a:schemeClr val="bg1">
                    <a:lumMod val="75000"/>
                  </a:schemeClr>
                </a:solidFill>
                <a:latin typeface="Times New Roman" panose="02020603050405020304" pitchFamily="18" charset="0"/>
                <a:cs typeface="Times New Roman" panose="02020603050405020304" pitchFamily="18" charset="0"/>
              </a:rPr>
              <a:t> weather station), in km</a:t>
            </a:r>
          </a:p>
          <a:p>
            <a:pPr marL="114300" indent="0">
              <a:buNone/>
            </a:pPr>
            <a:r>
              <a:rPr lang="en-IN" sz="1400" dirty="0" err="1">
                <a:solidFill>
                  <a:srgbClr val="FF0000"/>
                </a:solidFill>
                <a:latin typeface="Times New Roman" panose="02020603050405020304" pitchFamily="18" charset="0"/>
                <a:cs typeface="Times New Roman" panose="02020603050405020304" pitchFamily="18" charset="0"/>
              </a:rPr>
              <a:t>Tdewpoint</a:t>
            </a:r>
            <a:r>
              <a:rPr lang="en-IN" sz="1400" dirty="0">
                <a:solidFill>
                  <a:schemeClr val="bg1">
                    <a:lumMod val="75000"/>
                  </a:schemeClr>
                </a:solidFill>
                <a:latin typeface="Times New Roman" panose="02020603050405020304" pitchFamily="18" charset="0"/>
                <a:cs typeface="Times New Roman" panose="02020603050405020304" pitchFamily="18" charset="0"/>
              </a:rPr>
              <a:t> (from </a:t>
            </a:r>
            <a:r>
              <a:rPr lang="en-IN" sz="1400" dirty="0" err="1">
                <a:solidFill>
                  <a:schemeClr val="bg1">
                    <a:lumMod val="75000"/>
                  </a:schemeClr>
                </a:solidFill>
                <a:latin typeface="Times New Roman" panose="02020603050405020304" pitchFamily="18" charset="0"/>
                <a:cs typeface="Times New Roman" panose="02020603050405020304" pitchFamily="18" charset="0"/>
              </a:rPr>
              <a:t>Chievres</a:t>
            </a:r>
            <a:r>
              <a:rPr lang="en-IN" sz="1400" dirty="0">
                <a:solidFill>
                  <a:schemeClr val="bg1">
                    <a:lumMod val="75000"/>
                  </a:schemeClr>
                </a:solidFill>
                <a:latin typeface="Times New Roman" panose="02020603050405020304" pitchFamily="18" charset="0"/>
                <a:cs typeface="Times New Roman" panose="02020603050405020304" pitchFamily="18" charset="0"/>
              </a:rPr>
              <a:t> weather station), Â°C</a:t>
            </a:r>
          </a:p>
          <a:p>
            <a:pPr marL="114300" indent="0">
              <a:buNone/>
            </a:pPr>
            <a:r>
              <a:rPr lang="en-IN" sz="1400" dirty="0">
                <a:solidFill>
                  <a:srgbClr val="FF0000"/>
                </a:solidFill>
                <a:latin typeface="Times New Roman" panose="02020603050405020304" pitchFamily="18" charset="0"/>
                <a:cs typeface="Times New Roman" panose="02020603050405020304" pitchFamily="18" charset="0"/>
              </a:rPr>
              <a:t>rv1</a:t>
            </a:r>
            <a:r>
              <a:rPr lang="en-IN" sz="1400" dirty="0">
                <a:solidFill>
                  <a:schemeClr val="bg1">
                    <a:lumMod val="75000"/>
                  </a:schemeClr>
                </a:solidFill>
                <a:latin typeface="Times New Roman" panose="02020603050405020304" pitchFamily="18" charset="0"/>
                <a:cs typeface="Times New Roman" panose="02020603050405020304" pitchFamily="18" charset="0"/>
              </a:rPr>
              <a:t>, Random variable 1, nondimensional</a:t>
            </a:r>
          </a:p>
          <a:p>
            <a:pPr marL="114300" indent="0">
              <a:buNone/>
            </a:pPr>
            <a:r>
              <a:rPr lang="en-IN" sz="1400" dirty="0">
                <a:solidFill>
                  <a:srgbClr val="FF0000"/>
                </a:solidFill>
                <a:latin typeface="Times New Roman" panose="02020603050405020304" pitchFamily="18" charset="0"/>
                <a:cs typeface="Times New Roman" panose="02020603050405020304" pitchFamily="18" charset="0"/>
              </a:rPr>
              <a:t>rv2</a:t>
            </a:r>
            <a:r>
              <a:rPr lang="en-IN" sz="1400" dirty="0">
                <a:solidFill>
                  <a:schemeClr val="bg1">
                    <a:lumMod val="75000"/>
                  </a:schemeClr>
                </a:solidFill>
                <a:latin typeface="Times New Roman" panose="02020603050405020304" pitchFamily="18" charset="0"/>
                <a:cs typeface="Times New Roman" panose="02020603050405020304" pitchFamily="18" charset="0"/>
              </a:rPr>
              <a:t>, Random variable 2, nondimensional</a:t>
            </a:r>
          </a:p>
        </p:txBody>
      </p:sp>
    </p:spTree>
    <p:extLst>
      <p:ext uri="{BB962C8B-B14F-4D97-AF65-F5344CB8AC3E}">
        <p14:creationId xmlns:p14="http://schemas.microsoft.com/office/powerpoint/2010/main" val="14674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7EB1-DB0D-4CB1-8575-53001CF93560}"/>
              </a:ext>
            </a:extLst>
          </p:cNvPr>
          <p:cNvSpPr>
            <a:spLocks noGrp="1"/>
          </p:cNvSpPr>
          <p:nvPr>
            <p:ph type="title"/>
          </p:nvPr>
        </p:nvSpPr>
        <p:spPr>
          <a:xfrm>
            <a:off x="311700" y="429527"/>
            <a:ext cx="8520600" cy="1755734"/>
          </a:xfrm>
        </p:spPr>
        <p:txBody>
          <a:bodyPr/>
          <a:lstStyle/>
          <a:p>
            <a:r>
              <a:rPr lang="en-IN" sz="2200" u="sng" dirty="0">
                <a:latin typeface="Times New Roman" panose="02020603050405020304" pitchFamily="18" charset="0"/>
                <a:cs typeface="Times New Roman" panose="02020603050405020304" pitchFamily="18" charset="0"/>
              </a:rPr>
              <a:t>DATA OVERVIEW </a:t>
            </a:r>
            <a:r>
              <a:rPr lang="en-IN" sz="2200"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C0E49233-05CB-4661-9D25-6EEE47F3A16F}"/>
              </a:ext>
            </a:extLst>
          </p:cNvPr>
          <p:cNvPicPr>
            <a:picLocks noChangeAspect="1"/>
          </p:cNvPicPr>
          <p:nvPr/>
        </p:nvPicPr>
        <p:blipFill>
          <a:blip r:embed="rId2"/>
          <a:stretch>
            <a:fillRect/>
          </a:stretch>
        </p:blipFill>
        <p:spPr>
          <a:xfrm>
            <a:off x="109001" y="1127257"/>
            <a:ext cx="8925997" cy="2257841"/>
          </a:xfrm>
          <a:prstGeom prst="rect">
            <a:avLst/>
          </a:prstGeom>
        </p:spPr>
      </p:pic>
      <p:sp>
        <p:nvSpPr>
          <p:cNvPr id="3" name="Rectangle 1">
            <a:extLst>
              <a:ext uri="{FF2B5EF4-FFF2-40B4-BE49-F238E27FC236}">
                <a16:creationId xmlns:a16="http://schemas.microsoft.com/office/drawing/2014/main" id="{0C9DE857-5733-45A3-9A1E-1BF6DA08599F}"/>
              </a:ext>
            </a:extLst>
          </p:cNvPr>
          <p:cNvSpPr>
            <a:spLocks noChangeArrowheads="1"/>
          </p:cNvSpPr>
          <p:nvPr/>
        </p:nvSpPr>
        <p:spPr bwMode="auto">
          <a:xfrm>
            <a:off x="230400" y="3998622"/>
            <a:ext cx="705834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rPr>
              <a:t>There are 19735 rows and 29 columns in the Appliance Energy Prediction Dataset. </a:t>
            </a:r>
            <a:br>
              <a:rPr kumimoji="0" lang="en-US" altLang="en-US" sz="1600" b="0"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rPr>
            </a:br>
            <a:endParaRPr kumimoji="0" lang="en-US" altLang="en-US" sz="1600" b="0"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57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146A-B66F-424C-8A38-2C0EDD4C2354}"/>
              </a:ext>
            </a:extLst>
          </p:cNvPr>
          <p:cNvSpPr>
            <a:spLocks noGrp="1"/>
          </p:cNvSpPr>
          <p:nvPr>
            <p:ph type="title"/>
          </p:nvPr>
        </p:nvSpPr>
        <p:spPr/>
        <p:txBody>
          <a:bodyPr/>
          <a:lstStyle/>
          <a:p>
            <a:r>
              <a:rPr lang="en-IN" sz="2200" u="sng" dirty="0">
                <a:latin typeface="Times New Roman" panose="02020603050405020304" pitchFamily="18" charset="0"/>
                <a:cs typeface="Times New Roman" panose="02020603050405020304" pitchFamily="18" charset="0"/>
              </a:rPr>
              <a:t>DESCRIPTIVE STATISTICS</a:t>
            </a:r>
            <a:r>
              <a:rPr lang="en-IN" sz="22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34BF4FEE-1849-4052-BE35-836F76A48418}"/>
              </a:ext>
            </a:extLst>
          </p:cNvPr>
          <p:cNvPicPr>
            <a:picLocks noChangeAspect="1"/>
          </p:cNvPicPr>
          <p:nvPr/>
        </p:nvPicPr>
        <p:blipFill>
          <a:blip r:embed="rId2"/>
          <a:stretch>
            <a:fillRect/>
          </a:stretch>
        </p:blipFill>
        <p:spPr>
          <a:xfrm>
            <a:off x="170481" y="1152476"/>
            <a:ext cx="4365488" cy="3706032"/>
          </a:xfrm>
          <a:prstGeom prst="rect">
            <a:avLst/>
          </a:prstGeom>
        </p:spPr>
      </p:pic>
      <p:pic>
        <p:nvPicPr>
          <p:cNvPr id="9" name="Picture 8">
            <a:extLst>
              <a:ext uri="{FF2B5EF4-FFF2-40B4-BE49-F238E27FC236}">
                <a16:creationId xmlns:a16="http://schemas.microsoft.com/office/drawing/2014/main" id="{68CCE204-C7FE-4C94-BF6C-C101DA3B6691}"/>
              </a:ext>
            </a:extLst>
          </p:cNvPr>
          <p:cNvPicPr>
            <a:picLocks noChangeAspect="1"/>
          </p:cNvPicPr>
          <p:nvPr/>
        </p:nvPicPr>
        <p:blipFill>
          <a:blip r:embed="rId3"/>
          <a:stretch>
            <a:fillRect/>
          </a:stretch>
        </p:blipFill>
        <p:spPr>
          <a:xfrm>
            <a:off x="4572000" y="1388825"/>
            <a:ext cx="4535853" cy="3411775"/>
          </a:xfrm>
          <a:prstGeom prst="rect">
            <a:avLst/>
          </a:prstGeom>
        </p:spPr>
      </p:pic>
    </p:spTree>
    <p:extLst>
      <p:ext uri="{BB962C8B-B14F-4D97-AF65-F5344CB8AC3E}">
        <p14:creationId xmlns:p14="http://schemas.microsoft.com/office/powerpoint/2010/main" val="254397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AC28-5B99-416A-9B2A-91E7529449DF}"/>
              </a:ext>
            </a:extLst>
          </p:cNvPr>
          <p:cNvSpPr>
            <a:spLocks noGrp="1"/>
          </p:cNvSpPr>
          <p:nvPr>
            <p:ph type="title"/>
          </p:nvPr>
        </p:nvSpPr>
        <p:spPr/>
        <p:txBody>
          <a:bodyPr/>
          <a:lstStyle/>
          <a:p>
            <a:r>
              <a:rPr lang="en-IN" sz="2200" u="sng" dirty="0">
                <a:latin typeface="Times New Roman" panose="02020603050405020304" pitchFamily="18" charset="0"/>
                <a:cs typeface="Times New Roman" panose="02020603050405020304" pitchFamily="18" charset="0"/>
              </a:rPr>
              <a:t>DATA INFO </a:t>
            </a:r>
            <a:r>
              <a:rPr lang="en-IN" sz="22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1279E5FD-BEDE-428B-88BB-35BE726AB746}"/>
              </a:ext>
            </a:extLst>
          </p:cNvPr>
          <p:cNvPicPr>
            <a:picLocks noChangeAspect="1"/>
          </p:cNvPicPr>
          <p:nvPr/>
        </p:nvPicPr>
        <p:blipFill>
          <a:blip r:embed="rId3"/>
          <a:stretch>
            <a:fillRect/>
          </a:stretch>
        </p:blipFill>
        <p:spPr>
          <a:xfrm>
            <a:off x="311700" y="1017725"/>
            <a:ext cx="4136314" cy="3814733"/>
          </a:xfrm>
          <a:prstGeom prst="rect">
            <a:avLst/>
          </a:prstGeom>
        </p:spPr>
      </p:pic>
      <p:pic>
        <p:nvPicPr>
          <p:cNvPr id="9" name="Picture 8">
            <a:extLst>
              <a:ext uri="{FF2B5EF4-FFF2-40B4-BE49-F238E27FC236}">
                <a16:creationId xmlns:a16="http://schemas.microsoft.com/office/drawing/2014/main" id="{2BB298B8-289A-48E2-A4EC-AFEC06402CC5}"/>
              </a:ext>
            </a:extLst>
          </p:cNvPr>
          <p:cNvPicPr>
            <a:picLocks noChangeAspect="1"/>
          </p:cNvPicPr>
          <p:nvPr/>
        </p:nvPicPr>
        <p:blipFill>
          <a:blip r:embed="rId4"/>
          <a:stretch>
            <a:fillRect/>
          </a:stretch>
        </p:blipFill>
        <p:spPr>
          <a:xfrm>
            <a:off x="4844317" y="1932966"/>
            <a:ext cx="3879253" cy="2899492"/>
          </a:xfrm>
          <a:prstGeom prst="rect">
            <a:avLst/>
          </a:prstGeom>
        </p:spPr>
      </p:pic>
    </p:spTree>
    <p:extLst>
      <p:ext uri="{BB962C8B-B14F-4D97-AF65-F5344CB8AC3E}">
        <p14:creationId xmlns:p14="http://schemas.microsoft.com/office/powerpoint/2010/main" val="428424375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5682</TotalTime>
  <Words>767</Words>
  <Application>Microsoft Office PowerPoint</Application>
  <PresentationFormat>On-screen Show (16:9)</PresentationFormat>
  <Paragraphs>80</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Montserrat</vt:lpstr>
      <vt:lpstr>Times New Roman</vt:lpstr>
      <vt:lpstr>Arial</vt:lpstr>
      <vt:lpstr>Wingdings</vt:lpstr>
      <vt:lpstr>Simple Light</vt:lpstr>
      <vt:lpstr>Capstone Project (Supervised ML Regression)  Appliances Energy Prediction  by  Abhijeet Dutta   </vt:lpstr>
      <vt:lpstr>AGENDA</vt:lpstr>
      <vt:lpstr>INTRODUCTION</vt:lpstr>
      <vt:lpstr>PROBLEM STATEMENT :</vt:lpstr>
      <vt:lpstr>VARIABLE EXPLANATION :</vt:lpstr>
      <vt:lpstr>VARIABLE EXPLANATION :</vt:lpstr>
      <vt:lpstr>DATA OVERVIEW :</vt:lpstr>
      <vt:lpstr>DESCRIPTIVE STATISTICS:</vt:lpstr>
      <vt:lpstr>DATA INFO :</vt:lpstr>
      <vt:lpstr>Exploratory Data Analysis </vt:lpstr>
      <vt:lpstr>CONSUMPTION OF ENERGY :</vt:lpstr>
      <vt:lpstr>ANALYSIS OF APPLIANCES :</vt:lpstr>
      <vt:lpstr>Corelation and observations: </vt:lpstr>
      <vt:lpstr>CORRELATION PLOT FOR ‘APPLIANCES’ AND TEMPERATURES:</vt:lpstr>
      <vt:lpstr>CORRELATION PLOT FOR ‘APPLIANCES’ AND HUMIDITY:</vt:lpstr>
      <vt:lpstr>CORRELATION PLOT FOR ‘APPLIANCES’ AND DAY OF WEEK:</vt:lpstr>
      <vt:lpstr>SESSION VS APPLIANCES:</vt:lpstr>
      <vt:lpstr>Feature Engineering</vt:lpstr>
      <vt:lpstr>VARIABLE SELECTIONS:</vt:lpstr>
      <vt:lpstr>ENCODING CATEGORICAL VARIABLES:</vt:lpstr>
      <vt:lpstr>STANDARDIZATION:</vt:lpstr>
      <vt:lpstr>MODEL BUILDING</vt:lpstr>
      <vt:lpstr>MODELS AND FINAL RESULTS:</vt:lpstr>
      <vt:lpstr>GRAPHICAL REPRESENTATION OF MODELMETRICS:</vt:lpstr>
      <vt:lpstr>REGULARIZATION TECHNIQUES: LASSO</vt:lpstr>
      <vt:lpstr>REGULARIZATION TECHNIQUES: RIDGE</vt:lpstr>
      <vt:lpstr>HYPERPARAMETER TUNED EXTRATREESREGRESSOR:</vt:lpstr>
      <vt:lpstr>HYPERPARAMETER TUNED RANDOMFORESTREGRESSOR:</vt:lpstr>
      <vt:lpstr>STACKING:</vt:lpstr>
      <vt:lpstr>STACKING: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Abhijeet Dutta</dc:creator>
  <cp:lastModifiedBy>Abhijeet Dutta</cp:lastModifiedBy>
  <cp:revision>32</cp:revision>
  <dcterms:modified xsi:type="dcterms:W3CDTF">2022-03-28T14:01:47Z</dcterms:modified>
</cp:coreProperties>
</file>