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528" r:id="rId5"/>
    <p:sldId id="568" r:id="rId6"/>
    <p:sldId id="569" r:id="rId7"/>
    <p:sldId id="570" r:id="rId8"/>
    <p:sldId id="571" r:id="rId9"/>
    <p:sldId id="572" r:id="rId10"/>
    <p:sldId id="573" r:id="rId11"/>
    <p:sldId id="574" r:id="rId12"/>
    <p:sldId id="575" r:id="rId13"/>
  </p:sldIdLst>
  <p:sldSz cx="9144000" cy="6858000" type="screen4x3"/>
  <p:notesSz cx="7315200" cy="9601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128"/>
    <a:srgbClr val="FF00FF"/>
    <a:srgbClr val="FF6600"/>
    <a:srgbClr val="0076AD"/>
    <a:srgbClr val="0077AF"/>
    <a:srgbClr val="FFEE99"/>
    <a:srgbClr val="E39413"/>
    <a:srgbClr val="DFA020"/>
    <a:srgbClr val="FFE38D"/>
    <a:srgbClr val="1525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BB7BB8-8B46-FF0C-A27E-293958528398}" v="2" dt="2022-03-10T12:25:08.766"/>
    <p1510:client id="{30EF0A18-D1E2-0346-1912-D43FBAF71EBF}" v="5" dt="2021-06-29T08:15:44.944"/>
    <p1510:client id="{F5450031-06E8-3FE2-F948-8D24A43B819F}" v="23" dt="2021-06-23T12:04:31.935"/>
  </p1510:revLst>
</p1510:revInfo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6362" autoAdjust="0"/>
  </p:normalViewPr>
  <p:slideViewPr>
    <p:cSldViewPr>
      <p:cViewPr varScale="1">
        <p:scale>
          <a:sx n="110" d="100"/>
          <a:sy n="110" d="100"/>
        </p:scale>
        <p:origin x="16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2910" y="7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le Nicole Burke" userId="S::cnicole@irec.cat::a45accc9-b8c5-42b5-9122-4f9a52f1a9d3" providerId="AD" clId="Web-{2CBB7BB8-8B46-FF0C-A27E-293958528398}"/>
    <pc:docChg chg="modSld">
      <pc:chgData name="Camille Nicole Burke" userId="S::cnicole@irec.cat::a45accc9-b8c5-42b5-9122-4f9a52f1a9d3" providerId="AD" clId="Web-{2CBB7BB8-8B46-FF0C-A27E-293958528398}" dt="2022-03-10T12:25:08.766" v="6" actId="20577"/>
      <pc:docMkLst>
        <pc:docMk/>
      </pc:docMkLst>
      <pc:sldChg chg="modSp modNotes">
        <pc:chgData name="Camille Nicole Burke" userId="S::cnicole@irec.cat::a45accc9-b8c5-42b5-9122-4f9a52f1a9d3" providerId="AD" clId="Web-{2CBB7BB8-8B46-FF0C-A27E-293958528398}" dt="2022-03-10T12:25:08.766" v="6" actId="20577"/>
        <pc:sldMkLst>
          <pc:docMk/>
          <pc:sldMk cId="333915778" sldId="568"/>
        </pc:sldMkLst>
        <pc:spChg chg="mod">
          <ac:chgData name="Camille Nicole Burke" userId="S::cnicole@irec.cat::a45accc9-b8c5-42b5-9122-4f9a52f1a9d3" providerId="AD" clId="Web-{2CBB7BB8-8B46-FF0C-A27E-293958528398}" dt="2022-03-10T12:25:08.766" v="6" actId="20577"/>
          <ac:spMkLst>
            <pc:docMk/>
            <pc:sldMk cId="333915778" sldId="568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170238" cy="479425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143376" y="2"/>
            <a:ext cx="3170238" cy="479425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5445B0A6-E475-4956-BC9C-1ADC37543B25}" type="datetimeFigureOut">
              <a:rPr lang="es-ES" smtClean="0"/>
              <a:pPr/>
              <a:t>13/12/2022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2" y="9120190"/>
            <a:ext cx="3170238" cy="479425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143376" y="9120190"/>
            <a:ext cx="3170238" cy="479425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9227BA4E-6FBE-4F45-9F2F-755FF14CE4B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464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169920" cy="480060"/>
          </a:xfrm>
          <a:prstGeom prst="rect">
            <a:avLst/>
          </a:prstGeom>
        </p:spPr>
        <p:txBody>
          <a:bodyPr vert="horz" lIns="93252" tIns="46626" rIns="93252" bIns="46626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90" y="2"/>
            <a:ext cx="3169920" cy="480060"/>
          </a:xfrm>
          <a:prstGeom prst="rect">
            <a:avLst/>
          </a:prstGeom>
        </p:spPr>
        <p:txBody>
          <a:bodyPr vert="horz" lIns="93252" tIns="46626" rIns="93252" bIns="46626" rtlCol="0"/>
          <a:lstStyle>
            <a:lvl1pPr algn="r">
              <a:defRPr sz="1300"/>
            </a:lvl1pPr>
          </a:lstStyle>
          <a:p>
            <a:fld id="{6499FC03-35B1-48B1-A282-94F6634736EC}" type="datetimeFigureOut">
              <a:rPr lang="es-ES" smtClean="0"/>
              <a:pPr/>
              <a:t>13/12/2022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803775" cy="3602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52" tIns="46626" rIns="93252" bIns="46626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3252" tIns="46626" rIns="93252" bIns="46626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2" y="9119475"/>
            <a:ext cx="3169920" cy="480060"/>
          </a:xfrm>
          <a:prstGeom prst="rect">
            <a:avLst/>
          </a:prstGeom>
        </p:spPr>
        <p:txBody>
          <a:bodyPr vert="horz" lIns="93252" tIns="46626" rIns="93252" bIns="46626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90" y="9119475"/>
            <a:ext cx="3169920" cy="480060"/>
          </a:xfrm>
          <a:prstGeom prst="rect">
            <a:avLst/>
          </a:prstGeom>
        </p:spPr>
        <p:txBody>
          <a:bodyPr vert="horz" lIns="93252" tIns="46626" rIns="93252" bIns="46626" rtlCol="0" anchor="b"/>
          <a:lstStyle>
            <a:lvl1pPr algn="r">
              <a:defRPr sz="1300"/>
            </a:lvl1pPr>
          </a:lstStyle>
          <a:p>
            <a:fld id="{3A02FBED-BDF1-466C-A83B-5A4213F3B9E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48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156207-1C2A-4BAD-919A-0A320D5D09C8}" type="slidenum">
              <a:rPr lang="es-ES_tradnl" smtClean="0"/>
              <a:pPr/>
              <a:t>1</a:t>
            </a:fld>
            <a:endParaRPr lang="es-ES_tradnl" dirty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0849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2FBED-BDF1-466C-A83B-5A4213F3B9E6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7266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2FBED-BDF1-466C-A83B-5A4213F3B9E6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540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2FBED-BDF1-466C-A83B-5A4213F3B9E6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5734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2FBED-BDF1-466C-A83B-5A4213F3B9E6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8661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2FBED-BDF1-466C-A83B-5A4213F3B9E6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6101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2FBED-BDF1-466C-A83B-5A4213F3B9E6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61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2FBED-BDF1-466C-A83B-5A4213F3B9E6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5932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2FBED-BDF1-466C-A83B-5A4213F3B9E6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676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 noChangeArrowheads="1"/>
          </p:cNvPicPr>
          <p:nvPr userDrawn="1"/>
        </p:nvPicPr>
        <p:blipFill rotWithShape="1">
          <a:blip r:embed="rId2" cstate="email"/>
          <a:srcRect t="10530"/>
          <a:stretch/>
        </p:blipFill>
        <p:spPr bwMode="auto">
          <a:xfrm>
            <a:off x="0" y="6237312"/>
            <a:ext cx="914400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Rectángulo"/>
          <p:cNvSpPr/>
          <p:nvPr/>
        </p:nvSpPr>
        <p:spPr>
          <a:xfrm>
            <a:off x="484188" y="288925"/>
            <a:ext cx="823277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8FBB3D-97A8-4D97-B137-F22E39D49A2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4 Marcador de número de diapositiva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 baseline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1635826-4871-4C23-AB75-EA9732B41538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093" y="234352"/>
            <a:ext cx="1262544" cy="530352"/>
          </a:xfrm>
          <a:prstGeom prst="rect">
            <a:avLst/>
          </a:prstGeom>
        </p:spPr>
      </p:pic>
      <p:sp>
        <p:nvSpPr>
          <p:cNvPr id="3" name="4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35826-4871-4C23-AB75-EA9732B4153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35826-4871-4C23-AB75-EA9732B4153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093" y="234352"/>
            <a:ext cx="1262544" cy="53035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9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0" y="6164263"/>
            <a:ext cx="9144000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38FBB3D-97A8-4D97-B137-F22E39D49A2F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77" r:id="rId3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3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3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3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3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3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3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3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3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3"/>
          <p:cNvSpPr>
            <a:spLocks noChangeArrowheads="1"/>
          </p:cNvSpPr>
          <p:nvPr/>
        </p:nvSpPr>
        <p:spPr bwMode="auto">
          <a:xfrm>
            <a:off x="1085850" y="3317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21"/>
          <a:stretch/>
        </p:blipFill>
        <p:spPr>
          <a:xfrm>
            <a:off x="6156176" y="17486"/>
            <a:ext cx="2987824" cy="6219826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83568" y="1649376"/>
            <a:ext cx="633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6AB023"/>
                </a:solidFill>
                <a:latin typeface="Bahnschrift SemiBold" panose="020B0502040204020203" pitchFamily="34" charset="0"/>
                <a:cs typeface="Arial" charset="0"/>
              </a:rPr>
              <a:t>Catalonia Energy Research Institute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243" y="283494"/>
            <a:ext cx="3401354" cy="142879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5536" y="5727396"/>
            <a:ext cx="5865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bmk="_Toc383979548">
                <a:latin typeface="Bahnschrift SemiLight" panose="020B0502040204020203" pitchFamily="34" charset="0"/>
                <a:ea typeface="Times New Roman" pitchFamily="18" charset="0"/>
                <a:cs typeface="Times New Roman" pitchFamily="18" charset="0"/>
              </a:rPr>
              <a:t>Thermal Energy and Building Performance group. IREC</a:t>
            </a:r>
            <a:endParaRPr lang="es-ES" b="1" dirty="0" bmk="_Toc383979548">
              <a:latin typeface="Bahnschrift SemiLight" panose="020B0502040204020203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2852936"/>
            <a:ext cx="6336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Code structure Python</a:t>
            </a:r>
          </a:p>
          <a:p>
            <a:r>
              <a:rPr lang="en-US" sz="2800" b="1" dirty="0"/>
              <a:t>Analysis archetype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635826-4871-4C23-AB75-EA9732B41538}" type="slidenum">
              <a:rPr lang="es-ES" smtClean="0"/>
              <a:pPr>
                <a:defRPr/>
              </a:pPr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46935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2430EDD-D1D5-F32E-81D9-84B6D1114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53020"/>
            <a:ext cx="2981468" cy="4060156"/>
          </a:xfrm>
          <a:prstGeom prst="rect">
            <a:avLst/>
          </a:prstGeom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45" y="260648"/>
            <a:ext cx="79563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6AB023"/>
                </a:solidFill>
                <a:latin typeface="Bahnschrift SemiBold" panose="020B0502040204020203" pitchFamily="34" charset="0"/>
                <a:cs typeface="Arial" charset="0"/>
              </a:rPr>
              <a:t>Workflow Analysis Archetype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635826-4871-4C23-AB75-EA9732B41538}" type="slidenum">
              <a:rPr lang="es-ES" smtClean="0"/>
              <a:pPr>
                <a:defRPr/>
              </a:pPr>
              <a:t>2</a:t>
            </a:fld>
            <a:endParaRPr lang="es-ES" dirty="0"/>
          </a:p>
        </p:txBody>
      </p:sp>
      <p:sp>
        <p:nvSpPr>
          <p:cNvPr id="13" name="Rectangle 12"/>
          <p:cNvSpPr/>
          <p:nvPr/>
        </p:nvSpPr>
        <p:spPr>
          <a:xfrm>
            <a:off x="376253" y="1463406"/>
            <a:ext cx="2552981" cy="13581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V="1">
            <a:off x="2929234" y="1529907"/>
            <a:ext cx="562646" cy="14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19872" y="1374566"/>
            <a:ext cx="659199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Performance calculation active part </a:t>
            </a:r>
            <a:r>
              <a:rPr lang="en-US" sz="1200" dirty="0">
                <a:sym typeface="Wingdings" panose="05000000000000000000" pitchFamily="2" charset="2"/>
              </a:rPr>
              <a:t> (PV,HVAC and DHW)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376253" y="1616165"/>
            <a:ext cx="2552981" cy="135811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1" idx="3"/>
          </p:cNvCxnSpPr>
          <p:nvPr/>
        </p:nvCxnSpPr>
        <p:spPr>
          <a:xfrm flipV="1">
            <a:off x="2929234" y="1682666"/>
            <a:ext cx="562646" cy="140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19872" y="1527325"/>
            <a:ext cx="659199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Performance calculation passive part </a:t>
            </a:r>
            <a:r>
              <a:rPr lang="en-US" sz="1200" dirty="0">
                <a:sym typeface="Wingdings" panose="05000000000000000000" pitchFamily="2" charset="2"/>
              </a:rPr>
              <a:t> (input  Project)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379577" y="1781241"/>
            <a:ext cx="2552981" cy="135811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3"/>
          </p:cNvCxnSpPr>
          <p:nvPr/>
        </p:nvCxnSpPr>
        <p:spPr>
          <a:xfrm flipV="1">
            <a:off x="2932558" y="1847742"/>
            <a:ext cx="562646" cy="140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23196" y="1692401"/>
            <a:ext cx="65919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Calculation of retrofitting cost according to the 3D model stored in PostgreSQL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4E4BE473-F9EC-3F2C-328B-BD5F788D874C}"/>
              </a:ext>
            </a:extLst>
          </p:cNvPr>
          <p:cNvSpPr/>
          <p:nvPr/>
        </p:nvSpPr>
        <p:spPr>
          <a:xfrm>
            <a:off x="382901" y="1936582"/>
            <a:ext cx="2552981" cy="135811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24">
            <a:extLst>
              <a:ext uri="{FF2B5EF4-FFF2-40B4-BE49-F238E27FC236}">
                <a16:creationId xmlns:a16="http://schemas.microsoft.com/office/drawing/2014/main" id="{2D665751-328F-939B-6764-0BFA2AA1FA44}"/>
              </a:ext>
            </a:extLst>
          </p:cNvPr>
          <p:cNvCxnSpPr>
            <a:stCxn id="7" idx="3"/>
          </p:cNvCxnSpPr>
          <p:nvPr/>
        </p:nvCxnSpPr>
        <p:spPr>
          <a:xfrm flipV="1">
            <a:off x="2935882" y="2003083"/>
            <a:ext cx="562646" cy="140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6DC1723E-D508-E472-68E0-0CE62D61795A}"/>
              </a:ext>
            </a:extLst>
          </p:cNvPr>
          <p:cNvSpPr txBox="1"/>
          <p:nvPr/>
        </p:nvSpPr>
        <p:spPr>
          <a:xfrm>
            <a:off x="3426520" y="1847742"/>
            <a:ext cx="65919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Obtain the computation of a building's total surface area</a:t>
            </a:r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6FF30164-85C8-48F5-F174-A469AC68962E}"/>
              </a:ext>
            </a:extLst>
          </p:cNvPr>
          <p:cNvSpPr/>
          <p:nvPr/>
        </p:nvSpPr>
        <p:spPr>
          <a:xfrm>
            <a:off x="382901" y="2909059"/>
            <a:ext cx="2552981" cy="135811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21">
            <a:extLst>
              <a:ext uri="{FF2B5EF4-FFF2-40B4-BE49-F238E27FC236}">
                <a16:creationId xmlns:a16="http://schemas.microsoft.com/office/drawing/2014/main" id="{10AE8F2D-7A80-DD82-32D0-31006D2D33E5}"/>
              </a:ext>
            </a:extLst>
          </p:cNvPr>
          <p:cNvCxnSpPr>
            <a:stCxn id="16" idx="3"/>
          </p:cNvCxnSpPr>
          <p:nvPr/>
        </p:nvCxnSpPr>
        <p:spPr>
          <a:xfrm flipV="1">
            <a:off x="2935882" y="2975560"/>
            <a:ext cx="562646" cy="140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2">
            <a:extLst>
              <a:ext uri="{FF2B5EF4-FFF2-40B4-BE49-F238E27FC236}">
                <a16:creationId xmlns:a16="http://schemas.microsoft.com/office/drawing/2014/main" id="{945CEB87-E924-641C-E2D3-B5A6F08936C5}"/>
              </a:ext>
            </a:extLst>
          </p:cNvPr>
          <p:cNvSpPr txBox="1"/>
          <p:nvPr/>
        </p:nvSpPr>
        <p:spPr>
          <a:xfrm>
            <a:off x="3426520" y="2820219"/>
            <a:ext cx="659199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Read all the simulations (n simulations)</a:t>
            </a:r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2D6E2526-FD7D-B42A-FF2D-8A04B9D6980D}"/>
              </a:ext>
            </a:extLst>
          </p:cNvPr>
          <p:cNvSpPr/>
          <p:nvPr/>
        </p:nvSpPr>
        <p:spPr>
          <a:xfrm>
            <a:off x="386225" y="3074135"/>
            <a:ext cx="2552981" cy="135811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24">
            <a:extLst>
              <a:ext uri="{FF2B5EF4-FFF2-40B4-BE49-F238E27FC236}">
                <a16:creationId xmlns:a16="http://schemas.microsoft.com/office/drawing/2014/main" id="{88E37D55-6654-D08E-EF0D-C4D8DF07A219}"/>
              </a:ext>
            </a:extLst>
          </p:cNvPr>
          <p:cNvCxnSpPr>
            <a:stCxn id="19" idx="3"/>
          </p:cNvCxnSpPr>
          <p:nvPr/>
        </p:nvCxnSpPr>
        <p:spPr>
          <a:xfrm flipV="1">
            <a:off x="2939206" y="3140636"/>
            <a:ext cx="562646" cy="140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25">
            <a:extLst>
              <a:ext uri="{FF2B5EF4-FFF2-40B4-BE49-F238E27FC236}">
                <a16:creationId xmlns:a16="http://schemas.microsoft.com/office/drawing/2014/main" id="{5E20FC48-CB60-2C7C-3BEA-B0E1D9B183A6}"/>
              </a:ext>
            </a:extLst>
          </p:cNvPr>
          <p:cNvSpPr txBox="1"/>
          <p:nvPr/>
        </p:nvSpPr>
        <p:spPr>
          <a:xfrm>
            <a:off x="3419872" y="2996952"/>
            <a:ext cx="65919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Obtain the computation of a building's total surface area</a:t>
            </a:r>
          </a:p>
        </p:txBody>
      </p:sp>
      <p:sp>
        <p:nvSpPr>
          <p:cNvPr id="34" name="Rectangle 20">
            <a:extLst>
              <a:ext uri="{FF2B5EF4-FFF2-40B4-BE49-F238E27FC236}">
                <a16:creationId xmlns:a16="http://schemas.microsoft.com/office/drawing/2014/main" id="{084D523D-B5DB-456C-BEAB-11CA9269D8FA}"/>
              </a:ext>
            </a:extLst>
          </p:cNvPr>
          <p:cNvSpPr/>
          <p:nvPr/>
        </p:nvSpPr>
        <p:spPr>
          <a:xfrm>
            <a:off x="395536" y="3229808"/>
            <a:ext cx="2552981" cy="135811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21">
            <a:extLst>
              <a:ext uri="{FF2B5EF4-FFF2-40B4-BE49-F238E27FC236}">
                <a16:creationId xmlns:a16="http://schemas.microsoft.com/office/drawing/2014/main" id="{8BDA8CF6-100D-53EA-A1D2-FAD8140EBD37}"/>
              </a:ext>
            </a:extLst>
          </p:cNvPr>
          <p:cNvCxnSpPr>
            <a:stCxn id="34" idx="3"/>
          </p:cNvCxnSpPr>
          <p:nvPr/>
        </p:nvCxnSpPr>
        <p:spPr>
          <a:xfrm flipV="1">
            <a:off x="2948517" y="3296309"/>
            <a:ext cx="562646" cy="140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2">
            <a:extLst>
              <a:ext uri="{FF2B5EF4-FFF2-40B4-BE49-F238E27FC236}">
                <a16:creationId xmlns:a16="http://schemas.microsoft.com/office/drawing/2014/main" id="{DF2662F7-67A1-89AD-91EF-6223DDC4DDE2}"/>
              </a:ext>
            </a:extLst>
          </p:cNvPr>
          <p:cNvSpPr txBox="1"/>
          <p:nvPr/>
        </p:nvSpPr>
        <p:spPr>
          <a:xfrm>
            <a:off x="3439155" y="3152001"/>
            <a:ext cx="659199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LCA data (economical + CO2 + Primary energy)</a:t>
            </a:r>
          </a:p>
        </p:txBody>
      </p:sp>
      <p:sp>
        <p:nvSpPr>
          <p:cNvPr id="52" name="Rectangle 46">
            <a:extLst>
              <a:ext uri="{FF2B5EF4-FFF2-40B4-BE49-F238E27FC236}">
                <a16:creationId xmlns:a16="http://schemas.microsoft.com/office/drawing/2014/main" id="{9BF6DFF6-D506-CB53-3218-55DB7E8CF87B}"/>
              </a:ext>
            </a:extLst>
          </p:cNvPr>
          <p:cNvSpPr/>
          <p:nvPr/>
        </p:nvSpPr>
        <p:spPr>
          <a:xfrm>
            <a:off x="304245" y="5805047"/>
            <a:ext cx="2552981" cy="13581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53" name="Straight Connector 47">
            <a:extLst>
              <a:ext uri="{FF2B5EF4-FFF2-40B4-BE49-F238E27FC236}">
                <a16:creationId xmlns:a16="http://schemas.microsoft.com/office/drawing/2014/main" id="{0D54F31E-C696-F4AC-D55D-79EDD3CD5CED}"/>
              </a:ext>
            </a:extLst>
          </p:cNvPr>
          <p:cNvCxnSpPr>
            <a:stCxn id="52" idx="3"/>
          </p:cNvCxnSpPr>
          <p:nvPr/>
        </p:nvCxnSpPr>
        <p:spPr>
          <a:xfrm flipV="1">
            <a:off x="2857226" y="5871548"/>
            <a:ext cx="562646" cy="14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48">
            <a:extLst>
              <a:ext uri="{FF2B5EF4-FFF2-40B4-BE49-F238E27FC236}">
                <a16:creationId xmlns:a16="http://schemas.microsoft.com/office/drawing/2014/main" id="{6156F01E-7E4B-330A-6A28-FED0112F6689}"/>
              </a:ext>
            </a:extLst>
          </p:cNvPr>
          <p:cNvSpPr txBox="1"/>
          <p:nvPr/>
        </p:nvSpPr>
        <p:spPr>
          <a:xfrm>
            <a:off x="3347864" y="5716207"/>
            <a:ext cx="65919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Calculation active analysis</a:t>
            </a:r>
          </a:p>
        </p:txBody>
      </p:sp>
      <p:sp>
        <p:nvSpPr>
          <p:cNvPr id="64" name="TextBox 56">
            <a:extLst>
              <a:ext uri="{FF2B5EF4-FFF2-40B4-BE49-F238E27FC236}">
                <a16:creationId xmlns:a16="http://schemas.microsoft.com/office/drawing/2014/main" id="{B9F99B2C-D917-2EDD-103F-4CC0CA56544E}"/>
              </a:ext>
            </a:extLst>
          </p:cNvPr>
          <p:cNvSpPr txBox="1"/>
          <p:nvPr/>
        </p:nvSpPr>
        <p:spPr>
          <a:xfrm>
            <a:off x="3347864" y="5876980"/>
            <a:ext cx="65919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Calculation passive analysis</a:t>
            </a:r>
          </a:p>
        </p:txBody>
      </p:sp>
      <p:sp>
        <p:nvSpPr>
          <p:cNvPr id="65" name="Rectangle 57">
            <a:extLst>
              <a:ext uri="{FF2B5EF4-FFF2-40B4-BE49-F238E27FC236}">
                <a16:creationId xmlns:a16="http://schemas.microsoft.com/office/drawing/2014/main" id="{354001D5-B231-388F-977D-D5227909EF61}"/>
              </a:ext>
            </a:extLst>
          </p:cNvPr>
          <p:cNvSpPr/>
          <p:nvPr/>
        </p:nvSpPr>
        <p:spPr>
          <a:xfrm>
            <a:off x="304245" y="6121161"/>
            <a:ext cx="2552981" cy="135811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58">
            <a:extLst>
              <a:ext uri="{FF2B5EF4-FFF2-40B4-BE49-F238E27FC236}">
                <a16:creationId xmlns:a16="http://schemas.microsoft.com/office/drawing/2014/main" id="{9F5A67CE-889E-5E3E-04C6-D903248F4C1E}"/>
              </a:ext>
            </a:extLst>
          </p:cNvPr>
          <p:cNvCxnSpPr>
            <a:stCxn id="65" idx="3"/>
          </p:cNvCxnSpPr>
          <p:nvPr/>
        </p:nvCxnSpPr>
        <p:spPr>
          <a:xfrm flipV="1">
            <a:off x="2857226" y="6187662"/>
            <a:ext cx="562646" cy="140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59">
            <a:extLst>
              <a:ext uri="{FF2B5EF4-FFF2-40B4-BE49-F238E27FC236}">
                <a16:creationId xmlns:a16="http://schemas.microsoft.com/office/drawing/2014/main" id="{0086CFB7-3FAA-46BF-A49D-F1D9911CDA53}"/>
              </a:ext>
            </a:extLst>
          </p:cNvPr>
          <p:cNvSpPr txBox="1"/>
          <p:nvPr/>
        </p:nvSpPr>
        <p:spPr>
          <a:xfrm>
            <a:off x="3347864" y="6032321"/>
            <a:ext cx="65919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Calculation of retrofitting cost</a:t>
            </a:r>
          </a:p>
        </p:txBody>
      </p:sp>
      <p:sp>
        <p:nvSpPr>
          <p:cNvPr id="68" name="Rectangle 20">
            <a:extLst>
              <a:ext uri="{FF2B5EF4-FFF2-40B4-BE49-F238E27FC236}">
                <a16:creationId xmlns:a16="http://schemas.microsoft.com/office/drawing/2014/main" id="{03BA7864-53E4-15B8-9E86-62D384D86F89}"/>
              </a:ext>
            </a:extLst>
          </p:cNvPr>
          <p:cNvSpPr/>
          <p:nvPr/>
        </p:nvSpPr>
        <p:spPr>
          <a:xfrm>
            <a:off x="304245" y="5961909"/>
            <a:ext cx="2552981" cy="135811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21">
            <a:extLst>
              <a:ext uri="{FF2B5EF4-FFF2-40B4-BE49-F238E27FC236}">
                <a16:creationId xmlns:a16="http://schemas.microsoft.com/office/drawing/2014/main" id="{70D4456F-39BA-18CF-AA6C-5634957FC43D}"/>
              </a:ext>
            </a:extLst>
          </p:cNvPr>
          <p:cNvCxnSpPr>
            <a:stCxn id="68" idx="3"/>
          </p:cNvCxnSpPr>
          <p:nvPr/>
        </p:nvCxnSpPr>
        <p:spPr>
          <a:xfrm flipV="1">
            <a:off x="2857226" y="6028410"/>
            <a:ext cx="562646" cy="140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1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7197250-ABA5-D3EE-DD61-0E19B59D3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096360"/>
            <a:ext cx="2617178" cy="2200651"/>
          </a:xfrm>
          <a:prstGeom prst="rect">
            <a:avLst/>
          </a:prstGeom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45" y="260648"/>
            <a:ext cx="79563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6AB023"/>
                </a:solidFill>
                <a:latin typeface="Bahnschrift SemiBold" panose="020B0502040204020203" pitchFamily="34" charset="0"/>
                <a:cs typeface="Arial" charset="0"/>
              </a:rPr>
              <a:t>Workflow Analysis Archetype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635826-4871-4C23-AB75-EA9732B41538}" type="slidenum">
              <a:rPr lang="es-ES" smtClean="0"/>
              <a:pPr>
                <a:defRPr/>
              </a:pPr>
              <a:t>3</a:t>
            </a:fld>
            <a:endParaRPr lang="es-ES" dirty="0"/>
          </a:p>
        </p:txBody>
      </p:sp>
      <p:sp>
        <p:nvSpPr>
          <p:cNvPr id="13" name="Rectangle 12"/>
          <p:cNvSpPr/>
          <p:nvPr/>
        </p:nvSpPr>
        <p:spPr>
          <a:xfrm>
            <a:off x="376253" y="1958470"/>
            <a:ext cx="2552981" cy="13581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/>
            <a:stCxn id="13" idx="3"/>
          </p:cNvCxnSpPr>
          <p:nvPr/>
        </p:nvCxnSpPr>
        <p:spPr>
          <a:xfrm flipV="1">
            <a:off x="2929234" y="2024971"/>
            <a:ext cx="562646" cy="14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44348" y="1868510"/>
            <a:ext cx="659199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Calculation of primary energy and consumption according to the % of active system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6253" y="1616165"/>
            <a:ext cx="2552981" cy="135811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cxnSpLocks/>
            <a:stCxn id="21" idx="3"/>
          </p:cNvCxnSpPr>
          <p:nvPr/>
        </p:nvCxnSpPr>
        <p:spPr>
          <a:xfrm flipV="1">
            <a:off x="2929234" y="1682666"/>
            <a:ext cx="562646" cy="140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19872" y="1527325"/>
            <a:ext cx="659199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Calculation of comfort according to ARV KPIs </a:t>
            </a:r>
            <a:r>
              <a:rPr lang="en-US" sz="1200" dirty="0">
                <a:sym typeface="Wingdings" panose="05000000000000000000" pitchFamily="2" charset="2"/>
              </a:rPr>
              <a:t> Humidex + T operative index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304245" y="5805047"/>
            <a:ext cx="2552981" cy="13581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8" name="Straight Connector 47"/>
          <p:cNvCxnSpPr>
            <a:stCxn id="47" idx="3"/>
          </p:cNvCxnSpPr>
          <p:nvPr/>
        </p:nvCxnSpPr>
        <p:spPr>
          <a:xfrm flipV="1">
            <a:off x="2857226" y="5871548"/>
            <a:ext cx="562646" cy="14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347864" y="5716207"/>
            <a:ext cx="65919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Calculation active part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47864" y="5876980"/>
            <a:ext cx="65919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Calculation passive part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04245" y="6121161"/>
            <a:ext cx="2552981" cy="135811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>
            <a:stCxn id="58" idx="3"/>
          </p:cNvCxnSpPr>
          <p:nvPr/>
        </p:nvCxnSpPr>
        <p:spPr>
          <a:xfrm flipV="1">
            <a:off x="2857226" y="6187662"/>
            <a:ext cx="562646" cy="140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347864" y="6032321"/>
            <a:ext cx="65919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Calculation of retrofitting cost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4E4BE473-F9EC-3F2C-328B-BD5F788D874C}"/>
              </a:ext>
            </a:extLst>
          </p:cNvPr>
          <p:cNvSpPr/>
          <p:nvPr/>
        </p:nvSpPr>
        <p:spPr>
          <a:xfrm>
            <a:off x="406327" y="2145775"/>
            <a:ext cx="2552981" cy="135811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24">
            <a:extLst>
              <a:ext uri="{FF2B5EF4-FFF2-40B4-BE49-F238E27FC236}">
                <a16:creationId xmlns:a16="http://schemas.microsoft.com/office/drawing/2014/main" id="{2D665751-328F-939B-6764-0BFA2AA1FA4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959308" y="2212276"/>
            <a:ext cx="562646" cy="140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6DC1723E-D508-E472-68E0-0CE62D61795A}"/>
              </a:ext>
            </a:extLst>
          </p:cNvPr>
          <p:cNvSpPr txBox="1"/>
          <p:nvPr/>
        </p:nvSpPr>
        <p:spPr>
          <a:xfrm>
            <a:off x="3452614" y="2066975"/>
            <a:ext cx="65919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Obtain the computation of a building's total surface area</a:t>
            </a:r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6FF30164-85C8-48F5-F174-A469AC68962E}"/>
              </a:ext>
            </a:extLst>
          </p:cNvPr>
          <p:cNvSpPr/>
          <p:nvPr/>
        </p:nvSpPr>
        <p:spPr>
          <a:xfrm>
            <a:off x="408996" y="2777989"/>
            <a:ext cx="2552981" cy="135811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21">
            <a:extLst>
              <a:ext uri="{FF2B5EF4-FFF2-40B4-BE49-F238E27FC236}">
                <a16:creationId xmlns:a16="http://schemas.microsoft.com/office/drawing/2014/main" id="{10AE8F2D-7A80-DD82-32D0-31006D2D33E5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961977" y="2844490"/>
            <a:ext cx="562646" cy="140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2">
            <a:extLst>
              <a:ext uri="{FF2B5EF4-FFF2-40B4-BE49-F238E27FC236}">
                <a16:creationId xmlns:a16="http://schemas.microsoft.com/office/drawing/2014/main" id="{945CEB87-E924-641C-E2D3-B5A6F08936C5}"/>
              </a:ext>
            </a:extLst>
          </p:cNvPr>
          <p:cNvSpPr txBox="1"/>
          <p:nvPr/>
        </p:nvSpPr>
        <p:spPr>
          <a:xfrm>
            <a:off x="3452615" y="2689149"/>
            <a:ext cx="659199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Primary energy with % of facilities distribution</a:t>
            </a:r>
          </a:p>
        </p:txBody>
      </p:sp>
      <p:sp>
        <p:nvSpPr>
          <p:cNvPr id="50" name="Rectangle 20">
            <a:extLst>
              <a:ext uri="{FF2B5EF4-FFF2-40B4-BE49-F238E27FC236}">
                <a16:creationId xmlns:a16="http://schemas.microsoft.com/office/drawing/2014/main" id="{E0DDF24D-D0CB-E521-52C9-665A5515241E}"/>
              </a:ext>
            </a:extLst>
          </p:cNvPr>
          <p:cNvSpPr/>
          <p:nvPr/>
        </p:nvSpPr>
        <p:spPr>
          <a:xfrm>
            <a:off x="304245" y="5961909"/>
            <a:ext cx="2552981" cy="135811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21">
            <a:extLst>
              <a:ext uri="{FF2B5EF4-FFF2-40B4-BE49-F238E27FC236}">
                <a16:creationId xmlns:a16="http://schemas.microsoft.com/office/drawing/2014/main" id="{57230DE4-6CC6-5D60-E187-620DEDF5AB5C}"/>
              </a:ext>
            </a:extLst>
          </p:cNvPr>
          <p:cNvCxnSpPr>
            <a:stCxn id="50" idx="3"/>
          </p:cNvCxnSpPr>
          <p:nvPr/>
        </p:nvCxnSpPr>
        <p:spPr>
          <a:xfrm flipV="1">
            <a:off x="2857226" y="6028410"/>
            <a:ext cx="562646" cy="140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0">
            <a:extLst>
              <a:ext uri="{FF2B5EF4-FFF2-40B4-BE49-F238E27FC236}">
                <a16:creationId xmlns:a16="http://schemas.microsoft.com/office/drawing/2014/main" id="{FDE7C78C-288E-5861-654B-B4BB90179E8E}"/>
              </a:ext>
            </a:extLst>
          </p:cNvPr>
          <p:cNvSpPr/>
          <p:nvPr/>
        </p:nvSpPr>
        <p:spPr>
          <a:xfrm>
            <a:off x="382365" y="1768876"/>
            <a:ext cx="2552981" cy="135811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21">
            <a:extLst>
              <a:ext uri="{FF2B5EF4-FFF2-40B4-BE49-F238E27FC236}">
                <a16:creationId xmlns:a16="http://schemas.microsoft.com/office/drawing/2014/main" id="{2E7DB8E6-E2AA-E559-C41C-ABDAB75B6270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935346" y="1835377"/>
            <a:ext cx="562646" cy="140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2">
            <a:extLst>
              <a:ext uri="{FF2B5EF4-FFF2-40B4-BE49-F238E27FC236}">
                <a16:creationId xmlns:a16="http://schemas.microsoft.com/office/drawing/2014/main" id="{F1BBCE4D-86FB-F8E9-7577-39E371211463}"/>
              </a:ext>
            </a:extLst>
          </p:cNvPr>
          <p:cNvSpPr txBox="1"/>
          <p:nvPr/>
        </p:nvSpPr>
        <p:spPr>
          <a:xfrm>
            <a:off x="3425984" y="1680036"/>
            <a:ext cx="659199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Transforming the comfort analysis outputs for graphing (averages, particularities…) </a:t>
            </a:r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AC00AF04-24C2-06A1-AC74-F8DF0FD2A685}"/>
              </a:ext>
            </a:extLst>
          </p:cNvPr>
          <p:cNvSpPr/>
          <p:nvPr/>
        </p:nvSpPr>
        <p:spPr>
          <a:xfrm>
            <a:off x="406327" y="2453897"/>
            <a:ext cx="2552981" cy="135811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1">
            <a:extLst>
              <a:ext uri="{FF2B5EF4-FFF2-40B4-BE49-F238E27FC236}">
                <a16:creationId xmlns:a16="http://schemas.microsoft.com/office/drawing/2014/main" id="{B4F1E4D0-3814-E21C-3FC8-63ECA7BCB474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2959308" y="2520398"/>
            <a:ext cx="562646" cy="140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2">
            <a:extLst>
              <a:ext uri="{FF2B5EF4-FFF2-40B4-BE49-F238E27FC236}">
                <a16:creationId xmlns:a16="http://schemas.microsoft.com/office/drawing/2014/main" id="{4E88269E-205B-1C48-933F-6E75BBE005B7}"/>
              </a:ext>
            </a:extLst>
          </p:cNvPr>
          <p:cNvSpPr txBox="1"/>
          <p:nvPr/>
        </p:nvSpPr>
        <p:spPr>
          <a:xfrm>
            <a:off x="3449946" y="2365057"/>
            <a:ext cx="659199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Only for ARV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2419C2A0-4631-6B27-B4AE-1EF3BF1AA45D}"/>
              </a:ext>
            </a:extLst>
          </p:cNvPr>
          <p:cNvSpPr/>
          <p:nvPr/>
        </p:nvSpPr>
        <p:spPr>
          <a:xfrm>
            <a:off x="406327" y="2615462"/>
            <a:ext cx="2552981" cy="135811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1">
            <a:extLst>
              <a:ext uri="{FF2B5EF4-FFF2-40B4-BE49-F238E27FC236}">
                <a16:creationId xmlns:a16="http://schemas.microsoft.com/office/drawing/2014/main" id="{631C1604-D56B-C861-9060-4C6B3D020E14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2959308" y="2681963"/>
            <a:ext cx="562646" cy="140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2">
            <a:extLst>
              <a:ext uri="{FF2B5EF4-FFF2-40B4-BE49-F238E27FC236}">
                <a16:creationId xmlns:a16="http://schemas.microsoft.com/office/drawing/2014/main" id="{86C8AADF-5CA0-0EDD-99A3-CCBF8D0B48B6}"/>
              </a:ext>
            </a:extLst>
          </p:cNvPr>
          <p:cNvSpPr txBox="1"/>
          <p:nvPr/>
        </p:nvSpPr>
        <p:spPr>
          <a:xfrm>
            <a:off x="3449946" y="2526622"/>
            <a:ext cx="659199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Calculation of investment considering grants</a:t>
            </a:r>
          </a:p>
        </p:txBody>
      </p:sp>
      <p:graphicFrame>
        <p:nvGraphicFramePr>
          <p:cNvPr id="41" name="Tabla 41">
            <a:extLst>
              <a:ext uri="{FF2B5EF4-FFF2-40B4-BE49-F238E27FC236}">
                <a16:creationId xmlns:a16="http://schemas.microsoft.com/office/drawing/2014/main" id="{CACA9771-8133-7631-C3C6-1F00D256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470936"/>
              </p:ext>
            </p:extLst>
          </p:nvPr>
        </p:nvGraphicFramePr>
        <p:xfrm>
          <a:off x="179512" y="3390321"/>
          <a:ext cx="8507288" cy="232259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32932">
                  <a:extLst>
                    <a:ext uri="{9D8B030D-6E8A-4147-A177-3AD203B41FA5}">
                      <a16:colId xmlns:a16="http://schemas.microsoft.com/office/drawing/2014/main" val="1188712301"/>
                    </a:ext>
                  </a:extLst>
                </a:gridCol>
                <a:gridCol w="2531564">
                  <a:extLst>
                    <a:ext uri="{9D8B030D-6E8A-4147-A177-3AD203B41FA5}">
                      <a16:colId xmlns:a16="http://schemas.microsoft.com/office/drawing/2014/main" val="1921952144"/>
                    </a:ext>
                  </a:extLst>
                </a:gridCol>
                <a:gridCol w="4042792">
                  <a:extLst>
                    <a:ext uri="{9D8B030D-6E8A-4147-A177-3AD203B41FA5}">
                      <a16:colId xmlns:a16="http://schemas.microsoft.com/office/drawing/2014/main" val="872855681"/>
                    </a:ext>
                  </a:extLst>
                </a:gridCol>
              </a:tblGrid>
              <a:tr h="258326">
                <a:tc>
                  <a:txBody>
                    <a:bodyPr/>
                    <a:lstStyle/>
                    <a:p>
                      <a:pPr algn="l"/>
                      <a:r>
                        <a:rPr lang="es-ES" sz="1050" dirty="0">
                          <a:solidFill>
                            <a:schemeClr val="tx2"/>
                          </a:solidFill>
                        </a:rPr>
                        <a:t>Python 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050" dirty="0">
                          <a:solidFill>
                            <a:schemeClr val="tx2"/>
                          </a:solidFill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050" dirty="0">
                          <a:solidFill>
                            <a:schemeClr val="tx2"/>
                          </a:solidFill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5249724"/>
                  </a:ext>
                </a:extLst>
              </a:tr>
              <a:tr h="403142">
                <a:tc>
                  <a:txBody>
                    <a:bodyPr/>
                    <a:lstStyle/>
                    <a:p>
                      <a:pPr algn="l"/>
                      <a:r>
                        <a:rPr lang="es-ES" sz="1050" dirty="0" err="1"/>
                        <a:t>comfortAnalysis</a:t>
                      </a:r>
                      <a:endParaRPr lang="es-E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050" dirty="0" err="1"/>
                        <a:t>Humidex</a:t>
                      </a:r>
                      <a:r>
                        <a:rPr lang="es-ES" sz="1050" dirty="0"/>
                        <a:t> + T operative (TRNSYS)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050" dirty="0" err="1"/>
                        <a:t>Count</a:t>
                      </a:r>
                      <a:r>
                        <a:rPr lang="es-ES" sz="1050" dirty="0"/>
                        <a:t>(</a:t>
                      </a:r>
                      <a:r>
                        <a:rPr lang="es-ES" sz="1050" dirty="0" err="1"/>
                        <a:t>IEQ_s,IEQ_w</a:t>
                      </a:r>
                      <a:r>
                        <a:rPr lang="es-ES" sz="1050" dirty="0"/>
                        <a:t>) – </a:t>
                      </a:r>
                      <a:r>
                        <a:rPr lang="es-ES" sz="1050" dirty="0" err="1"/>
                        <a:t>day</a:t>
                      </a:r>
                      <a:r>
                        <a:rPr lang="es-ES" sz="1050" dirty="0"/>
                        <a:t>/</a:t>
                      </a:r>
                      <a:r>
                        <a:rPr lang="es-ES" sz="1050" dirty="0" err="1"/>
                        <a:t>night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setpoints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differentiated</a:t>
                      </a:r>
                      <a:endParaRPr lang="es-ES" sz="1050" dirty="0"/>
                    </a:p>
                    <a:p>
                      <a:pPr algn="l"/>
                      <a:r>
                        <a:rPr lang="es-ES" sz="1050" dirty="0" err="1"/>
                        <a:t>Count</a:t>
                      </a:r>
                      <a:r>
                        <a:rPr lang="es-ES" sz="1050" dirty="0"/>
                        <a:t>(</a:t>
                      </a:r>
                      <a:r>
                        <a:rPr lang="es-ES" sz="1050" dirty="0" err="1"/>
                        <a:t>Humidex_bands</a:t>
                      </a:r>
                      <a:r>
                        <a:rPr lang="es-ES" sz="105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785480"/>
                  </a:ext>
                </a:extLst>
              </a:tr>
              <a:tr h="559920">
                <a:tc>
                  <a:txBody>
                    <a:bodyPr/>
                    <a:lstStyle/>
                    <a:p>
                      <a:pPr algn="l"/>
                      <a:r>
                        <a:rPr lang="es-ES" sz="1050" dirty="0" err="1"/>
                        <a:t>comfortGraph</a:t>
                      </a:r>
                      <a:endParaRPr lang="es-E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/>
                        <a:t>Outputs(</a:t>
                      </a:r>
                      <a:r>
                        <a:rPr lang="es-ES" sz="1050" dirty="0" err="1"/>
                        <a:t>comfortAnalysis</a:t>
                      </a:r>
                      <a:r>
                        <a:rPr lang="es-ES" sz="1050" dirty="0"/>
                        <a:t>)</a:t>
                      </a:r>
                    </a:p>
                    <a:p>
                      <a:pPr algn="l"/>
                      <a:endParaRPr lang="es-E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050" dirty="0"/>
                        <a:t>X – Y data </a:t>
                      </a:r>
                      <a:r>
                        <a:rPr lang="es-ES" sz="1050" dirty="0" err="1"/>
                        <a:t>to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graph</a:t>
                      </a:r>
                      <a:r>
                        <a:rPr lang="es-ES" sz="1050" dirty="0"/>
                        <a:t> (</a:t>
                      </a:r>
                      <a:r>
                        <a:rPr lang="es-ES" sz="1050" dirty="0" err="1"/>
                        <a:t>average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according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to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number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of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zones</a:t>
                      </a:r>
                      <a:r>
                        <a:rPr lang="es-ES" sz="1050" dirty="0"/>
                        <a:t>)</a:t>
                      </a:r>
                    </a:p>
                    <a:p>
                      <a:pPr algn="l"/>
                      <a:r>
                        <a:rPr lang="es-ES" sz="1050" dirty="0" err="1"/>
                        <a:t>Quantity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of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hours</a:t>
                      </a:r>
                      <a:r>
                        <a:rPr lang="es-ES" sz="1050" dirty="0"/>
                        <a:t> (</a:t>
                      </a:r>
                      <a:r>
                        <a:rPr lang="es-ES" sz="1050" dirty="0" err="1"/>
                        <a:t>number</a:t>
                      </a:r>
                      <a:r>
                        <a:rPr lang="es-ES" sz="1050" dirty="0"/>
                        <a:t>) </a:t>
                      </a:r>
                      <a:r>
                        <a:rPr lang="es-ES" sz="1050" dirty="0" err="1"/>
                        <a:t>with</a:t>
                      </a:r>
                      <a:r>
                        <a:rPr lang="es-ES" sz="1050" dirty="0"/>
                        <a:t> 1 </a:t>
                      </a:r>
                      <a:r>
                        <a:rPr lang="es-ES" sz="1050" dirty="0" err="1"/>
                        <a:t>Humidex</a:t>
                      </a:r>
                      <a:r>
                        <a:rPr lang="es-ES" sz="1050" dirty="0"/>
                        <a:t>/IEQ band </a:t>
                      </a:r>
                      <a:r>
                        <a:rPr lang="es-ES" sz="1050" dirty="0" err="1"/>
                        <a:t>or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worst</a:t>
                      </a:r>
                      <a:endParaRPr lang="es-ES" sz="105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err="1"/>
                        <a:t>Quantity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of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hours</a:t>
                      </a:r>
                      <a:r>
                        <a:rPr lang="es-ES" sz="1050" dirty="0"/>
                        <a:t> (%) </a:t>
                      </a:r>
                      <a:r>
                        <a:rPr lang="es-ES" sz="1050" dirty="0" err="1"/>
                        <a:t>with</a:t>
                      </a:r>
                      <a:r>
                        <a:rPr lang="es-ES" sz="1050" dirty="0"/>
                        <a:t> 1 </a:t>
                      </a:r>
                      <a:r>
                        <a:rPr lang="es-ES" sz="1050" dirty="0" err="1"/>
                        <a:t>Humidex</a:t>
                      </a:r>
                      <a:r>
                        <a:rPr lang="es-ES" sz="1050" dirty="0"/>
                        <a:t>/IEQ band </a:t>
                      </a:r>
                      <a:r>
                        <a:rPr lang="es-ES" sz="1050" dirty="0" err="1"/>
                        <a:t>or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worst</a:t>
                      </a:r>
                      <a:endParaRPr lang="es-E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436219"/>
                  </a:ext>
                </a:extLst>
              </a:tr>
              <a:tr h="403142">
                <a:tc>
                  <a:txBody>
                    <a:bodyPr/>
                    <a:lstStyle/>
                    <a:p>
                      <a:pPr algn="l"/>
                      <a:r>
                        <a:rPr lang="es-ES" sz="1050" dirty="0" err="1"/>
                        <a:t>primaryEnergyNR</a:t>
                      </a:r>
                      <a:endParaRPr lang="es-E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050" dirty="0"/>
                        <a:t>Outputs(TRNSYS)</a:t>
                      </a:r>
                    </a:p>
                    <a:p>
                      <a:pPr algn="l"/>
                      <a:r>
                        <a:rPr lang="es-ES" sz="1050" dirty="0" err="1"/>
                        <a:t>P_ht</a:t>
                      </a:r>
                      <a:r>
                        <a:rPr lang="es-ES" sz="1050" dirty="0"/>
                        <a:t>/</a:t>
                      </a:r>
                      <a:r>
                        <a:rPr lang="es-ES" sz="1050" dirty="0" err="1"/>
                        <a:t>P_cl</a:t>
                      </a:r>
                      <a:r>
                        <a:rPr lang="es-ES" sz="1050" dirty="0"/>
                        <a:t>/</a:t>
                      </a:r>
                      <a:r>
                        <a:rPr lang="es-ES" sz="1050" dirty="0" err="1"/>
                        <a:t>P_lig</a:t>
                      </a:r>
                      <a:r>
                        <a:rPr lang="es-ES" sz="1050" dirty="0"/>
                        <a:t>/</a:t>
                      </a:r>
                      <a:r>
                        <a:rPr lang="es-ES" sz="1050" dirty="0" err="1"/>
                        <a:t>P_dev</a:t>
                      </a:r>
                      <a:r>
                        <a:rPr lang="es-ES" sz="1050" dirty="0"/>
                        <a:t>/</a:t>
                      </a:r>
                      <a:r>
                        <a:rPr lang="es-ES" sz="1050" dirty="0" err="1"/>
                        <a:t>P_dhw</a:t>
                      </a:r>
                      <a:endParaRPr lang="es-E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Primary energy with % of facilities distribution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err="1"/>
                        <a:t>PE_ht</a:t>
                      </a:r>
                      <a:r>
                        <a:rPr lang="es-ES" sz="1050" dirty="0"/>
                        <a:t>/</a:t>
                      </a:r>
                      <a:r>
                        <a:rPr lang="es-ES" sz="1050" dirty="0" err="1"/>
                        <a:t>PE_cl</a:t>
                      </a:r>
                      <a:r>
                        <a:rPr lang="es-ES" sz="1050" dirty="0"/>
                        <a:t>/</a:t>
                      </a:r>
                      <a:r>
                        <a:rPr lang="es-ES" sz="1050" dirty="0" err="1"/>
                        <a:t>PE_lig</a:t>
                      </a:r>
                      <a:r>
                        <a:rPr lang="es-ES" sz="1050" dirty="0"/>
                        <a:t>/</a:t>
                      </a:r>
                      <a:r>
                        <a:rPr lang="es-ES" sz="1050" dirty="0" err="1"/>
                        <a:t>PE_dev</a:t>
                      </a:r>
                      <a:r>
                        <a:rPr lang="es-ES" sz="1050" dirty="0"/>
                        <a:t>/</a:t>
                      </a:r>
                      <a:r>
                        <a:rPr lang="es-ES" sz="1050" dirty="0" err="1"/>
                        <a:t>P_dhw</a:t>
                      </a:r>
                      <a:endParaRPr lang="es-E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4250732"/>
                  </a:ext>
                </a:extLst>
              </a:tr>
              <a:tr h="403142">
                <a:tc>
                  <a:txBody>
                    <a:bodyPr/>
                    <a:lstStyle/>
                    <a:p>
                      <a:pPr algn="l"/>
                      <a:r>
                        <a:rPr lang="es-ES" sz="1050" dirty="0" err="1"/>
                        <a:t>optimalRetrofit</a:t>
                      </a:r>
                      <a:endParaRPr lang="es-E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050" dirty="0" err="1"/>
                        <a:t>PE_bc_total</a:t>
                      </a:r>
                      <a:r>
                        <a:rPr lang="es-ES" sz="1050" dirty="0"/>
                        <a:t> (Base case)</a:t>
                      </a:r>
                    </a:p>
                    <a:p>
                      <a:pPr algn="l"/>
                      <a:r>
                        <a:rPr lang="es-ES" sz="1050" dirty="0" err="1"/>
                        <a:t>PE_rf_total</a:t>
                      </a:r>
                      <a:r>
                        <a:rPr lang="es-ES" sz="1050" dirty="0"/>
                        <a:t> (</a:t>
                      </a:r>
                      <a:r>
                        <a:rPr lang="es-ES" sz="1050" dirty="0" err="1"/>
                        <a:t>Retrofitted</a:t>
                      </a:r>
                      <a:r>
                        <a:rPr lang="es-ES" sz="105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/>
                        <a:t>X – Y data </a:t>
                      </a:r>
                      <a:r>
                        <a:rPr lang="es-ES" sz="1050" dirty="0" err="1"/>
                        <a:t>to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graph</a:t>
                      </a:r>
                      <a:endParaRPr lang="es-ES" sz="1050" dirty="0"/>
                    </a:p>
                    <a:p>
                      <a:pPr algn="l"/>
                      <a:r>
                        <a:rPr lang="es-ES" sz="1050" dirty="0"/>
                        <a:t>X </a:t>
                      </a:r>
                      <a:r>
                        <a:rPr lang="es-ES" sz="105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investment</a:t>
                      </a:r>
                      <a:r>
                        <a:rPr lang="es-ES" sz="1050" dirty="0"/>
                        <a:t> (</a:t>
                      </a:r>
                      <a:r>
                        <a:rPr lang="es-ES" sz="1050" dirty="0" err="1"/>
                        <a:t>with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grants</a:t>
                      </a:r>
                      <a:r>
                        <a:rPr lang="es-ES" sz="1050" dirty="0"/>
                        <a:t>) and  Y </a:t>
                      </a:r>
                      <a:r>
                        <a:rPr lang="es-ES" sz="105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primary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energy</a:t>
                      </a:r>
                      <a:endParaRPr lang="es-E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643507"/>
                  </a:ext>
                </a:extLst>
              </a:tr>
              <a:tr h="258326">
                <a:tc>
                  <a:txBody>
                    <a:bodyPr/>
                    <a:lstStyle/>
                    <a:p>
                      <a:pPr algn="l"/>
                      <a:r>
                        <a:rPr lang="es-ES" sz="1050" dirty="0" err="1"/>
                        <a:t>energyScenarios</a:t>
                      </a:r>
                      <a:r>
                        <a:rPr lang="es-ES" sz="1050" dirty="0"/>
                        <a:t> (ARV)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err="1"/>
                        <a:t>PE_ht</a:t>
                      </a:r>
                      <a:r>
                        <a:rPr lang="es-ES" sz="1050" dirty="0"/>
                        <a:t>/</a:t>
                      </a:r>
                      <a:r>
                        <a:rPr lang="es-ES" sz="1050" dirty="0" err="1"/>
                        <a:t>PE_cl</a:t>
                      </a:r>
                      <a:r>
                        <a:rPr lang="es-ES" sz="1050" dirty="0"/>
                        <a:t>/</a:t>
                      </a:r>
                      <a:r>
                        <a:rPr lang="es-ES" sz="1050" dirty="0" err="1"/>
                        <a:t>PE_lig</a:t>
                      </a:r>
                      <a:r>
                        <a:rPr lang="es-ES" sz="1050" dirty="0"/>
                        <a:t>/</a:t>
                      </a:r>
                      <a:r>
                        <a:rPr lang="es-ES" sz="1050" dirty="0" err="1"/>
                        <a:t>PE_dev</a:t>
                      </a:r>
                      <a:r>
                        <a:rPr lang="es-ES" sz="1050" dirty="0"/>
                        <a:t>/</a:t>
                      </a:r>
                      <a:r>
                        <a:rPr lang="es-ES" sz="1050" dirty="0" err="1"/>
                        <a:t>P_dhw</a:t>
                      </a:r>
                      <a:endParaRPr lang="es-E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050" dirty="0" err="1"/>
                        <a:t>Primary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energy</a:t>
                      </a:r>
                      <a:r>
                        <a:rPr lang="es-ES" sz="1050" dirty="0"/>
                        <a:t> + </a:t>
                      </a:r>
                      <a:r>
                        <a:rPr lang="es-ES" sz="1050" dirty="0" err="1"/>
                        <a:t>Consumption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of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each</a:t>
                      </a:r>
                      <a:r>
                        <a:rPr lang="es-ES" sz="1050" dirty="0"/>
                        <a:t>  </a:t>
                      </a:r>
                      <a:r>
                        <a:rPr lang="es-ES" sz="1050" dirty="0" err="1"/>
                        <a:t>retrofitting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scenario</a:t>
                      </a:r>
                      <a:endParaRPr lang="es-E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5576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56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45" y="260648"/>
            <a:ext cx="79563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6AB023"/>
                </a:solidFill>
                <a:latin typeface="Bahnschrift SemiBold" panose="020B0502040204020203" pitchFamily="34" charset="0"/>
                <a:cs typeface="Arial" charset="0"/>
              </a:rPr>
              <a:t>Workflow Analysis Archetype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635826-4871-4C23-AB75-EA9732B41538}" type="slidenum">
              <a:rPr lang="es-ES" smtClean="0"/>
              <a:pPr>
                <a:defRPr/>
              </a:pPr>
              <a:t>4</a:t>
            </a:fld>
            <a:endParaRPr lang="es-ES" dirty="0"/>
          </a:p>
        </p:txBody>
      </p:sp>
      <p:graphicFrame>
        <p:nvGraphicFramePr>
          <p:cNvPr id="41" name="Tabla 41">
            <a:extLst>
              <a:ext uri="{FF2B5EF4-FFF2-40B4-BE49-F238E27FC236}">
                <a16:creationId xmlns:a16="http://schemas.microsoft.com/office/drawing/2014/main" id="{CACA9771-8133-7631-C3C6-1F00D256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066362"/>
              </p:ext>
            </p:extLst>
          </p:nvPr>
        </p:nvGraphicFramePr>
        <p:xfrm>
          <a:off x="174454" y="817551"/>
          <a:ext cx="8507288" cy="232259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32932">
                  <a:extLst>
                    <a:ext uri="{9D8B030D-6E8A-4147-A177-3AD203B41FA5}">
                      <a16:colId xmlns:a16="http://schemas.microsoft.com/office/drawing/2014/main" val="1188712301"/>
                    </a:ext>
                  </a:extLst>
                </a:gridCol>
                <a:gridCol w="2531564">
                  <a:extLst>
                    <a:ext uri="{9D8B030D-6E8A-4147-A177-3AD203B41FA5}">
                      <a16:colId xmlns:a16="http://schemas.microsoft.com/office/drawing/2014/main" val="1921952144"/>
                    </a:ext>
                  </a:extLst>
                </a:gridCol>
                <a:gridCol w="4042792">
                  <a:extLst>
                    <a:ext uri="{9D8B030D-6E8A-4147-A177-3AD203B41FA5}">
                      <a16:colId xmlns:a16="http://schemas.microsoft.com/office/drawing/2014/main" val="872855681"/>
                    </a:ext>
                  </a:extLst>
                </a:gridCol>
              </a:tblGrid>
              <a:tr h="258326">
                <a:tc>
                  <a:txBody>
                    <a:bodyPr/>
                    <a:lstStyle/>
                    <a:p>
                      <a:r>
                        <a:rPr lang="es-ES" sz="1050" dirty="0">
                          <a:solidFill>
                            <a:schemeClr val="tx2"/>
                          </a:solidFill>
                        </a:rPr>
                        <a:t>Python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solidFill>
                            <a:schemeClr val="tx2"/>
                          </a:solidFill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solidFill>
                            <a:schemeClr val="tx2"/>
                          </a:solidFill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249724"/>
                  </a:ext>
                </a:extLst>
              </a:tr>
              <a:tr h="403142">
                <a:tc>
                  <a:txBody>
                    <a:bodyPr/>
                    <a:lstStyle/>
                    <a:p>
                      <a:r>
                        <a:rPr lang="es-ES" sz="1050" b="1" dirty="0" err="1"/>
                        <a:t>comfortAnalysis</a:t>
                      </a:r>
                      <a:endParaRPr lang="es-E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b="1" dirty="0" err="1"/>
                        <a:t>Humidex</a:t>
                      </a:r>
                      <a:r>
                        <a:rPr lang="es-ES" sz="1050" b="1" dirty="0"/>
                        <a:t> + T operative (TRNSYS)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b="1" dirty="0" err="1"/>
                        <a:t>Count</a:t>
                      </a:r>
                      <a:r>
                        <a:rPr lang="es-ES" sz="1050" b="1" dirty="0"/>
                        <a:t>(</a:t>
                      </a:r>
                      <a:r>
                        <a:rPr lang="es-ES" sz="1050" b="1" dirty="0" err="1"/>
                        <a:t>IEQ_s,IEQ_w</a:t>
                      </a:r>
                      <a:r>
                        <a:rPr lang="es-ES" sz="1050" b="1" dirty="0"/>
                        <a:t>) – </a:t>
                      </a:r>
                      <a:r>
                        <a:rPr lang="es-ES" sz="1050" b="1" dirty="0" err="1"/>
                        <a:t>day</a:t>
                      </a:r>
                      <a:r>
                        <a:rPr lang="es-ES" sz="1050" b="1" dirty="0"/>
                        <a:t>/</a:t>
                      </a:r>
                      <a:r>
                        <a:rPr lang="es-ES" sz="1050" b="1" dirty="0" err="1"/>
                        <a:t>night</a:t>
                      </a:r>
                      <a:r>
                        <a:rPr lang="es-ES" sz="1050" b="1" dirty="0"/>
                        <a:t> </a:t>
                      </a:r>
                      <a:r>
                        <a:rPr lang="es-ES" sz="1050" b="1" dirty="0" err="1"/>
                        <a:t>setpoints</a:t>
                      </a:r>
                      <a:r>
                        <a:rPr lang="es-ES" sz="1050" b="1" dirty="0"/>
                        <a:t> </a:t>
                      </a:r>
                      <a:r>
                        <a:rPr lang="es-ES" sz="1050" b="1" dirty="0" err="1"/>
                        <a:t>differentiated</a:t>
                      </a:r>
                      <a:endParaRPr lang="es-ES" sz="1050" b="1" dirty="0"/>
                    </a:p>
                    <a:p>
                      <a:r>
                        <a:rPr lang="es-ES" sz="1050" b="1" dirty="0" err="1"/>
                        <a:t>Count</a:t>
                      </a:r>
                      <a:r>
                        <a:rPr lang="es-ES" sz="1050" b="1" dirty="0"/>
                        <a:t>(</a:t>
                      </a:r>
                      <a:r>
                        <a:rPr lang="es-ES" sz="1050" b="1" dirty="0" err="1"/>
                        <a:t>Humidex_bands</a:t>
                      </a:r>
                      <a:r>
                        <a:rPr lang="es-ES" sz="1050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85480"/>
                  </a:ext>
                </a:extLst>
              </a:tr>
              <a:tr h="559920">
                <a:tc>
                  <a:txBody>
                    <a:bodyPr/>
                    <a:lstStyle/>
                    <a:p>
                      <a:r>
                        <a:rPr lang="es-ES" sz="1050" dirty="0" err="1"/>
                        <a:t>comfortGraph</a:t>
                      </a:r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/>
                        <a:t>Outputs(</a:t>
                      </a:r>
                      <a:r>
                        <a:rPr lang="es-ES" sz="1050" dirty="0" err="1"/>
                        <a:t>comfortAnalysis</a:t>
                      </a:r>
                      <a:r>
                        <a:rPr lang="es-ES" sz="1050" dirty="0"/>
                        <a:t>)</a:t>
                      </a:r>
                    </a:p>
                    <a:p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X – Y data </a:t>
                      </a:r>
                      <a:r>
                        <a:rPr lang="es-ES" sz="1050" dirty="0" err="1"/>
                        <a:t>to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graph</a:t>
                      </a:r>
                      <a:r>
                        <a:rPr lang="es-ES" sz="1050" dirty="0"/>
                        <a:t> (</a:t>
                      </a:r>
                      <a:r>
                        <a:rPr lang="es-ES" sz="1050" dirty="0" err="1"/>
                        <a:t>average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according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to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number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of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zones</a:t>
                      </a:r>
                      <a:r>
                        <a:rPr lang="es-ES" sz="1050" dirty="0"/>
                        <a:t>)</a:t>
                      </a:r>
                    </a:p>
                    <a:p>
                      <a:r>
                        <a:rPr lang="es-ES" sz="1050" dirty="0" err="1"/>
                        <a:t>Quantity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of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hours</a:t>
                      </a:r>
                      <a:r>
                        <a:rPr lang="es-ES" sz="1050" dirty="0"/>
                        <a:t> (</a:t>
                      </a:r>
                      <a:r>
                        <a:rPr lang="es-ES" sz="1050" dirty="0" err="1"/>
                        <a:t>number</a:t>
                      </a:r>
                      <a:r>
                        <a:rPr lang="es-ES" sz="1050" dirty="0"/>
                        <a:t>) </a:t>
                      </a:r>
                      <a:r>
                        <a:rPr lang="es-ES" sz="1050" dirty="0" err="1"/>
                        <a:t>with</a:t>
                      </a:r>
                      <a:r>
                        <a:rPr lang="es-ES" sz="1050" dirty="0"/>
                        <a:t> 1 </a:t>
                      </a:r>
                      <a:r>
                        <a:rPr lang="es-ES" sz="1050" dirty="0" err="1"/>
                        <a:t>Humidex</a:t>
                      </a:r>
                      <a:r>
                        <a:rPr lang="es-ES" sz="1050" dirty="0"/>
                        <a:t>/IEQ band </a:t>
                      </a:r>
                      <a:r>
                        <a:rPr lang="es-ES" sz="1050" dirty="0" err="1"/>
                        <a:t>or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worst</a:t>
                      </a:r>
                      <a:endParaRPr lang="es-ES" sz="105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err="1"/>
                        <a:t>Quantity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of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hours</a:t>
                      </a:r>
                      <a:r>
                        <a:rPr lang="es-ES" sz="1050" dirty="0"/>
                        <a:t> (%) </a:t>
                      </a:r>
                      <a:r>
                        <a:rPr lang="es-ES" sz="1050" dirty="0" err="1"/>
                        <a:t>with</a:t>
                      </a:r>
                      <a:r>
                        <a:rPr lang="es-ES" sz="1050" dirty="0"/>
                        <a:t> 1 </a:t>
                      </a:r>
                      <a:r>
                        <a:rPr lang="es-ES" sz="1050" dirty="0" err="1"/>
                        <a:t>Humidex</a:t>
                      </a:r>
                      <a:r>
                        <a:rPr lang="es-ES" sz="1050" dirty="0"/>
                        <a:t>/IEQ band </a:t>
                      </a:r>
                      <a:r>
                        <a:rPr lang="es-ES" sz="1050" dirty="0" err="1"/>
                        <a:t>or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worst</a:t>
                      </a:r>
                      <a:endParaRPr lang="es-E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436219"/>
                  </a:ext>
                </a:extLst>
              </a:tr>
              <a:tr h="403142">
                <a:tc>
                  <a:txBody>
                    <a:bodyPr/>
                    <a:lstStyle/>
                    <a:p>
                      <a:r>
                        <a:rPr lang="es-ES" sz="1050" dirty="0" err="1"/>
                        <a:t>primaryEnergyNR</a:t>
                      </a:r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Outputs(TRNSYS)</a:t>
                      </a:r>
                    </a:p>
                    <a:p>
                      <a:r>
                        <a:rPr lang="es-ES" sz="1050" dirty="0" err="1"/>
                        <a:t>P_ht</a:t>
                      </a:r>
                      <a:r>
                        <a:rPr lang="es-ES" sz="1050" dirty="0"/>
                        <a:t>/</a:t>
                      </a:r>
                      <a:r>
                        <a:rPr lang="es-ES" sz="1050" dirty="0" err="1"/>
                        <a:t>P_cl</a:t>
                      </a:r>
                      <a:r>
                        <a:rPr lang="es-ES" sz="1050" dirty="0"/>
                        <a:t>/</a:t>
                      </a:r>
                      <a:r>
                        <a:rPr lang="es-ES" sz="1050" dirty="0" err="1"/>
                        <a:t>P_lig</a:t>
                      </a:r>
                      <a:r>
                        <a:rPr lang="es-ES" sz="1050" dirty="0"/>
                        <a:t>/</a:t>
                      </a:r>
                      <a:r>
                        <a:rPr lang="es-ES" sz="1050" dirty="0" err="1"/>
                        <a:t>P_dev</a:t>
                      </a:r>
                      <a:r>
                        <a:rPr lang="es-ES" sz="1050" dirty="0"/>
                        <a:t>/</a:t>
                      </a:r>
                      <a:r>
                        <a:rPr lang="es-ES" sz="1050" dirty="0" err="1"/>
                        <a:t>P_dhw</a:t>
                      </a:r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Primary energy with % of </a:t>
                      </a:r>
                      <a:r>
                        <a:rPr lang="en-US" sz="1050"/>
                        <a:t>facilities distribution + PV</a:t>
                      </a:r>
                      <a:endParaRPr lang="en-US" sz="105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err="1"/>
                        <a:t>PE_ht</a:t>
                      </a:r>
                      <a:r>
                        <a:rPr lang="es-ES" sz="1050" dirty="0"/>
                        <a:t>/</a:t>
                      </a:r>
                      <a:r>
                        <a:rPr lang="es-ES" sz="1050" dirty="0" err="1"/>
                        <a:t>PE_cl</a:t>
                      </a:r>
                      <a:r>
                        <a:rPr lang="es-ES" sz="1050" dirty="0"/>
                        <a:t>/</a:t>
                      </a:r>
                      <a:r>
                        <a:rPr lang="es-ES" sz="1050" dirty="0" err="1"/>
                        <a:t>PE_lig</a:t>
                      </a:r>
                      <a:r>
                        <a:rPr lang="es-ES" sz="1050" dirty="0"/>
                        <a:t>/</a:t>
                      </a:r>
                      <a:r>
                        <a:rPr lang="es-ES" sz="1050" dirty="0" err="1"/>
                        <a:t>PE_dev</a:t>
                      </a:r>
                      <a:r>
                        <a:rPr lang="es-ES" sz="1050" dirty="0"/>
                        <a:t>/</a:t>
                      </a:r>
                      <a:r>
                        <a:rPr lang="es-ES" sz="1050" dirty="0" err="1"/>
                        <a:t>P_dhw</a:t>
                      </a:r>
                      <a:endParaRPr lang="es-E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250732"/>
                  </a:ext>
                </a:extLst>
              </a:tr>
              <a:tr h="403142">
                <a:tc>
                  <a:txBody>
                    <a:bodyPr/>
                    <a:lstStyle/>
                    <a:p>
                      <a:r>
                        <a:rPr lang="es-ES" sz="1050" dirty="0" err="1"/>
                        <a:t>optimalRetrofit</a:t>
                      </a:r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err="1"/>
                        <a:t>PE_bc_total</a:t>
                      </a:r>
                      <a:r>
                        <a:rPr lang="es-ES" sz="1050" dirty="0"/>
                        <a:t> (Base case)</a:t>
                      </a:r>
                    </a:p>
                    <a:p>
                      <a:r>
                        <a:rPr lang="es-ES" sz="1050" dirty="0" err="1"/>
                        <a:t>PE_rf_total</a:t>
                      </a:r>
                      <a:r>
                        <a:rPr lang="es-ES" sz="1050" dirty="0"/>
                        <a:t> (</a:t>
                      </a:r>
                      <a:r>
                        <a:rPr lang="es-ES" sz="1050" dirty="0" err="1"/>
                        <a:t>Retrofitted</a:t>
                      </a:r>
                      <a:r>
                        <a:rPr lang="es-ES" sz="105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/>
                        <a:t>X – Y data </a:t>
                      </a:r>
                      <a:r>
                        <a:rPr lang="es-ES" sz="1050" dirty="0" err="1"/>
                        <a:t>to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graph</a:t>
                      </a:r>
                      <a:endParaRPr lang="es-ES" sz="1050" dirty="0"/>
                    </a:p>
                    <a:p>
                      <a:r>
                        <a:rPr lang="es-ES" sz="1050" dirty="0"/>
                        <a:t>X </a:t>
                      </a:r>
                      <a:r>
                        <a:rPr lang="es-ES" sz="105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investment</a:t>
                      </a:r>
                      <a:r>
                        <a:rPr lang="es-ES" sz="1050" dirty="0"/>
                        <a:t> (</a:t>
                      </a:r>
                      <a:r>
                        <a:rPr lang="es-ES" sz="1050" dirty="0" err="1"/>
                        <a:t>with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grants</a:t>
                      </a:r>
                      <a:r>
                        <a:rPr lang="es-ES" sz="1050" dirty="0"/>
                        <a:t>) and  Y </a:t>
                      </a:r>
                      <a:r>
                        <a:rPr lang="es-ES" sz="105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primary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energy</a:t>
                      </a:r>
                      <a:endParaRPr lang="es-E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643507"/>
                  </a:ext>
                </a:extLst>
              </a:tr>
              <a:tr h="258326">
                <a:tc>
                  <a:txBody>
                    <a:bodyPr/>
                    <a:lstStyle/>
                    <a:p>
                      <a:r>
                        <a:rPr lang="es-ES" sz="1050" dirty="0" err="1"/>
                        <a:t>energyScenarios</a:t>
                      </a:r>
                      <a:r>
                        <a:rPr lang="es-ES" sz="1050" dirty="0"/>
                        <a:t> (ARV)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err="1"/>
                        <a:t>PE_ht</a:t>
                      </a:r>
                      <a:r>
                        <a:rPr lang="es-ES" sz="1050" dirty="0"/>
                        <a:t>/</a:t>
                      </a:r>
                      <a:r>
                        <a:rPr lang="es-ES" sz="1050" dirty="0" err="1"/>
                        <a:t>PE_cl</a:t>
                      </a:r>
                      <a:r>
                        <a:rPr lang="es-ES" sz="1050" dirty="0"/>
                        <a:t>/</a:t>
                      </a:r>
                      <a:r>
                        <a:rPr lang="es-ES" sz="1050" dirty="0" err="1"/>
                        <a:t>PE_lig</a:t>
                      </a:r>
                      <a:r>
                        <a:rPr lang="es-ES" sz="1050" dirty="0"/>
                        <a:t>/</a:t>
                      </a:r>
                      <a:r>
                        <a:rPr lang="es-ES" sz="1050" dirty="0" err="1"/>
                        <a:t>PE_dev</a:t>
                      </a:r>
                      <a:r>
                        <a:rPr lang="es-ES" sz="1050" dirty="0"/>
                        <a:t>/</a:t>
                      </a:r>
                      <a:r>
                        <a:rPr lang="es-ES" sz="1050" dirty="0" err="1"/>
                        <a:t>P_dhw</a:t>
                      </a:r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err="1"/>
                        <a:t>Primary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energy</a:t>
                      </a:r>
                      <a:r>
                        <a:rPr lang="es-ES" sz="1050" dirty="0"/>
                        <a:t> + </a:t>
                      </a:r>
                      <a:r>
                        <a:rPr lang="es-ES" sz="1050" dirty="0" err="1"/>
                        <a:t>Consumption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of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each</a:t>
                      </a:r>
                      <a:r>
                        <a:rPr lang="es-ES" sz="1050" dirty="0"/>
                        <a:t>  </a:t>
                      </a:r>
                      <a:r>
                        <a:rPr lang="es-ES" sz="1050" dirty="0" err="1"/>
                        <a:t>retrofitting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scenario</a:t>
                      </a:r>
                      <a:endParaRPr lang="es-E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576180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537F0A9D-1156-D72D-1F0D-6CAAF1844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5" y="3204402"/>
            <a:ext cx="9013751" cy="166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1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45" y="260648"/>
            <a:ext cx="79563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6AB023"/>
                </a:solidFill>
                <a:latin typeface="Bahnschrift SemiBold" panose="020B0502040204020203" pitchFamily="34" charset="0"/>
                <a:cs typeface="Arial" charset="0"/>
              </a:rPr>
              <a:t>Workflow Analysis Archetype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635826-4871-4C23-AB75-EA9732B41538}" type="slidenum">
              <a:rPr lang="es-ES" smtClean="0"/>
              <a:pPr>
                <a:defRPr/>
              </a:pPr>
              <a:t>5</a:t>
            </a:fld>
            <a:endParaRPr lang="es-ES" dirty="0"/>
          </a:p>
        </p:txBody>
      </p:sp>
      <p:graphicFrame>
        <p:nvGraphicFramePr>
          <p:cNvPr id="41" name="Tabla 41">
            <a:extLst>
              <a:ext uri="{FF2B5EF4-FFF2-40B4-BE49-F238E27FC236}">
                <a16:creationId xmlns:a16="http://schemas.microsoft.com/office/drawing/2014/main" id="{CACA9771-8133-7631-C3C6-1F00D256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65457"/>
              </p:ext>
            </p:extLst>
          </p:nvPr>
        </p:nvGraphicFramePr>
        <p:xfrm>
          <a:off x="174454" y="817551"/>
          <a:ext cx="8507288" cy="248261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32932">
                  <a:extLst>
                    <a:ext uri="{9D8B030D-6E8A-4147-A177-3AD203B41FA5}">
                      <a16:colId xmlns:a16="http://schemas.microsoft.com/office/drawing/2014/main" val="1188712301"/>
                    </a:ext>
                  </a:extLst>
                </a:gridCol>
                <a:gridCol w="2531564">
                  <a:extLst>
                    <a:ext uri="{9D8B030D-6E8A-4147-A177-3AD203B41FA5}">
                      <a16:colId xmlns:a16="http://schemas.microsoft.com/office/drawing/2014/main" val="1921952144"/>
                    </a:ext>
                  </a:extLst>
                </a:gridCol>
                <a:gridCol w="4042792">
                  <a:extLst>
                    <a:ext uri="{9D8B030D-6E8A-4147-A177-3AD203B41FA5}">
                      <a16:colId xmlns:a16="http://schemas.microsoft.com/office/drawing/2014/main" val="872855681"/>
                    </a:ext>
                  </a:extLst>
                </a:gridCol>
              </a:tblGrid>
              <a:tr h="258326">
                <a:tc>
                  <a:txBody>
                    <a:bodyPr/>
                    <a:lstStyle/>
                    <a:p>
                      <a:r>
                        <a:rPr lang="es-ES" sz="1050" dirty="0">
                          <a:solidFill>
                            <a:schemeClr val="tx2"/>
                          </a:solidFill>
                        </a:rPr>
                        <a:t>Python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solidFill>
                            <a:schemeClr val="tx2"/>
                          </a:solidFill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solidFill>
                            <a:schemeClr val="tx2"/>
                          </a:solidFill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249724"/>
                  </a:ext>
                </a:extLst>
              </a:tr>
              <a:tr h="403142">
                <a:tc>
                  <a:txBody>
                    <a:bodyPr/>
                    <a:lstStyle/>
                    <a:p>
                      <a:r>
                        <a:rPr lang="es-ES" sz="1050" b="0" dirty="0" err="1"/>
                        <a:t>comfortAnalysis</a:t>
                      </a:r>
                      <a:endParaRPr lang="es-E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b="0" dirty="0" err="1"/>
                        <a:t>Humidex</a:t>
                      </a:r>
                      <a:r>
                        <a:rPr lang="es-ES" sz="1050" b="0" dirty="0"/>
                        <a:t> + T operative (TRNSYS)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b="0" dirty="0" err="1"/>
                        <a:t>Count</a:t>
                      </a:r>
                      <a:r>
                        <a:rPr lang="es-ES" sz="1050" b="0" dirty="0"/>
                        <a:t>(</a:t>
                      </a:r>
                      <a:r>
                        <a:rPr lang="es-ES" sz="1050" b="0" dirty="0" err="1"/>
                        <a:t>IEQ_s,IEQ_w</a:t>
                      </a:r>
                      <a:r>
                        <a:rPr lang="es-ES" sz="1050" b="0" dirty="0"/>
                        <a:t>) – </a:t>
                      </a:r>
                      <a:r>
                        <a:rPr lang="es-ES" sz="1050" b="0" dirty="0" err="1"/>
                        <a:t>day</a:t>
                      </a:r>
                      <a:r>
                        <a:rPr lang="es-ES" sz="1050" b="0" dirty="0"/>
                        <a:t>/</a:t>
                      </a:r>
                      <a:r>
                        <a:rPr lang="es-ES" sz="1050" b="0" dirty="0" err="1"/>
                        <a:t>night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setpoints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differentiated</a:t>
                      </a:r>
                      <a:endParaRPr lang="es-ES" sz="1050" b="0" dirty="0"/>
                    </a:p>
                    <a:p>
                      <a:r>
                        <a:rPr lang="es-ES" sz="1050" b="0" dirty="0" err="1"/>
                        <a:t>Count</a:t>
                      </a:r>
                      <a:r>
                        <a:rPr lang="es-ES" sz="1050" b="0" dirty="0"/>
                        <a:t>(</a:t>
                      </a:r>
                      <a:r>
                        <a:rPr lang="es-ES" sz="1050" b="0" dirty="0" err="1"/>
                        <a:t>Humidex_bands</a:t>
                      </a:r>
                      <a:r>
                        <a:rPr lang="es-ES" sz="1050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85480"/>
                  </a:ext>
                </a:extLst>
              </a:tr>
              <a:tr h="559920">
                <a:tc>
                  <a:txBody>
                    <a:bodyPr/>
                    <a:lstStyle/>
                    <a:p>
                      <a:r>
                        <a:rPr lang="es-ES" sz="1050" b="1" dirty="0" err="1"/>
                        <a:t>comfortGraph</a:t>
                      </a:r>
                      <a:endParaRPr lang="es-E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="1" dirty="0"/>
                        <a:t>Outputs(</a:t>
                      </a:r>
                      <a:r>
                        <a:rPr lang="es-ES" sz="1050" b="1" dirty="0" err="1"/>
                        <a:t>comfortAnalysis</a:t>
                      </a:r>
                      <a:r>
                        <a:rPr lang="es-ES" sz="1050" b="1" dirty="0"/>
                        <a:t>)</a:t>
                      </a:r>
                    </a:p>
                    <a:p>
                      <a:endParaRPr lang="es-E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b="1" dirty="0"/>
                        <a:t>X – Y data </a:t>
                      </a:r>
                      <a:r>
                        <a:rPr lang="es-ES" sz="1050" b="1" dirty="0" err="1"/>
                        <a:t>to</a:t>
                      </a:r>
                      <a:r>
                        <a:rPr lang="es-ES" sz="1050" b="1" dirty="0"/>
                        <a:t> </a:t>
                      </a:r>
                      <a:r>
                        <a:rPr lang="es-ES" sz="1050" b="1" dirty="0" err="1"/>
                        <a:t>graph</a:t>
                      </a:r>
                      <a:r>
                        <a:rPr lang="es-ES" sz="1050" b="1" dirty="0"/>
                        <a:t> (</a:t>
                      </a:r>
                      <a:r>
                        <a:rPr lang="es-ES" sz="1050" b="1" dirty="0" err="1"/>
                        <a:t>average</a:t>
                      </a:r>
                      <a:r>
                        <a:rPr lang="es-ES" sz="1050" b="1" dirty="0"/>
                        <a:t> </a:t>
                      </a:r>
                      <a:r>
                        <a:rPr lang="es-ES" sz="1050" b="1" dirty="0" err="1"/>
                        <a:t>according</a:t>
                      </a:r>
                      <a:r>
                        <a:rPr lang="es-ES" sz="1050" b="1" dirty="0"/>
                        <a:t> </a:t>
                      </a:r>
                      <a:r>
                        <a:rPr lang="es-ES" sz="1050" b="1" dirty="0" err="1"/>
                        <a:t>to</a:t>
                      </a:r>
                      <a:r>
                        <a:rPr lang="es-ES" sz="1050" b="1" dirty="0"/>
                        <a:t> </a:t>
                      </a:r>
                      <a:r>
                        <a:rPr lang="es-ES" sz="1050" b="1" dirty="0" err="1"/>
                        <a:t>number</a:t>
                      </a:r>
                      <a:r>
                        <a:rPr lang="es-ES" sz="1050" b="1" dirty="0"/>
                        <a:t> </a:t>
                      </a:r>
                      <a:r>
                        <a:rPr lang="es-ES" sz="1050" b="1" dirty="0" err="1"/>
                        <a:t>of</a:t>
                      </a:r>
                      <a:r>
                        <a:rPr lang="es-ES" sz="1050" b="1" dirty="0"/>
                        <a:t> </a:t>
                      </a:r>
                      <a:r>
                        <a:rPr lang="es-ES" sz="1050" b="1" dirty="0" err="1"/>
                        <a:t>zones</a:t>
                      </a:r>
                      <a:r>
                        <a:rPr lang="es-ES" sz="1050" b="1" dirty="0"/>
                        <a:t>)</a:t>
                      </a:r>
                    </a:p>
                    <a:p>
                      <a:r>
                        <a:rPr lang="es-ES" sz="1050" b="1" dirty="0" err="1"/>
                        <a:t>Quantity</a:t>
                      </a:r>
                      <a:r>
                        <a:rPr lang="es-ES" sz="1050" b="1" dirty="0"/>
                        <a:t> </a:t>
                      </a:r>
                      <a:r>
                        <a:rPr lang="es-ES" sz="1050" b="1" dirty="0" err="1"/>
                        <a:t>of</a:t>
                      </a:r>
                      <a:r>
                        <a:rPr lang="es-ES" sz="1050" b="1" dirty="0"/>
                        <a:t> </a:t>
                      </a:r>
                      <a:r>
                        <a:rPr lang="es-ES" sz="1050" b="1" dirty="0" err="1"/>
                        <a:t>hours</a:t>
                      </a:r>
                      <a:r>
                        <a:rPr lang="es-ES" sz="1050" b="1" dirty="0"/>
                        <a:t> (</a:t>
                      </a:r>
                      <a:r>
                        <a:rPr lang="es-ES" sz="1050" b="1" dirty="0" err="1"/>
                        <a:t>number</a:t>
                      </a:r>
                      <a:r>
                        <a:rPr lang="es-ES" sz="1050" b="1" dirty="0"/>
                        <a:t>) </a:t>
                      </a:r>
                      <a:r>
                        <a:rPr lang="es-ES" sz="1050" b="1" dirty="0" err="1"/>
                        <a:t>with</a:t>
                      </a:r>
                      <a:r>
                        <a:rPr lang="es-ES" sz="1050" b="1" dirty="0"/>
                        <a:t> 1 </a:t>
                      </a:r>
                      <a:r>
                        <a:rPr lang="es-ES" sz="1050" b="1" dirty="0" err="1"/>
                        <a:t>Humidex</a:t>
                      </a:r>
                      <a:r>
                        <a:rPr lang="es-ES" sz="1050" b="1" dirty="0"/>
                        <a:t>/IEQ band </a:t>
                      </a:r>
                      <a:r>
                        <a:rPr lang="es-ES" sz="1050" b="1" dirty="0" err="1"/>
                        <a:t>or</a:t>
                      </a:r>
                      <a:r>
                        <a:rPr lang="es-ES" sz="1050" b="1" dirty="0"/>
                        <a:t> </a:t>
                      </a:r>
                      <a:r>
                        <a:rPr lang="es-ES" sz="1050" b="1" dirty="0" err="1"/>
                        <a:t>worst</a:t>
                      </a:r>
                      <a:endParaRPr lang="es-ES" sz="105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="1" dirty="0" err="1"/>
                        <a:t>Quantity</a:t>
                      </a:r>
                      <a:r>
                        <a:rPr lang="es-ES" sz="1050" b="1" dirty="0"/>
                        <a:t> </a:t>
                      </a:r>
                      <a:r>
                        <a:rPr lang="es-ES" sz="1050" b="1" dirty="0" err="1"/>
                        <a:t>of</a:t>
                      </a:r>
                      <a:r>
                        <a:rPr lang="es-ES" sz="1050" b="1" dirty="0"/>
                        <a:t> </a:t>
                      </a:r>
                      <a:r>
                        <a:rPr lang="es-ES" sz="1050" b="1" dirty="0" err="1"/>
                        <a:t>hours</a:t>
                      </a:r>
                      <a:r>
                        <a:rPr lang="es-ES" sz="1050" b="1" dirty="0"/>
                        <a:t> (%) </a:t>
                      </a:r>
                      <a:r>
                        <a:rPr lang="es-ES" sz="1050" b="1" dirty="0" err="1"/>
                        <a:t>with</a:t>
                      </a:r>
                      <a:r>
                        <a:rPr lang="es-ES" sz="1050" b="1" dirty="0"/>
                        <a:t> 1 </a:t>
                      </a:r>
                      <a:r>
                        <a:rPr lang="es-ES" sz="1050" b="1" dirty="0" err="1"/>
                        <a:t>Humidex</a:t>
                      </a:r>
                      <a:r>
                        <a:rPr lang="es-ES" sz="1050" b="1" dirty="0"/>
                        <a:t>/IEQ band </a:t>
                      </a:r>
                      <a:r>
                        <a:rPr lang="es-ES" sz="1050" b="1" dirty="0" err="1"/>
                        <a:t>or</a:t>
                      </a:r>
                      <a:r>
                        <a:rPr lang="es-ES" sz="1050" b="1" dirty="0"/>
                        <a:t> </a:t>
                      </a:r>
                      <a:r>
                        <a:rPr lang="es-ES" sz="1050" b="1" dirty="0" err="1"/>
                        <a:t>worst</a:t>
                      </a:r>
                      <a:endParaRPr lang="es-ES" sz="105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436219"/>
                  </a:ext>
                </a:extLst>
              </a:tr>
              <a:tr h="403142">
                <a:tc>
                  <a:txBody>
                    <a:bodyPr/>
                    <a:lstStyle/>
                    <a:p>
                      <a:r>
                        <a:rPr lang="es-ES" sz="1050" dirty="0" err="1"/>
                        <a:t>primaryEnergyNR</a:t>
                      </a:r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Outputs(TRNSYS)</a:t>
                      </a:r>
                    </a:p>
                    <a:p>
                      <a:r>
                        <a:rPr lang="es-ES" sz="1050" dirty="0" err="1"/>
                        <a:t>P_ht</a:t>
                      </a:r>
                      <a:r>
                        <a:rPr lang="es-ES" sz="1050" dirty="0"/>
                        <a:t>/</a:t>
                      </a:r>
                      <a:r>
                        <a:rPr lang="es-ES" sz="1050" dirty="0" err="1"/>
                        <a:t>P_cl</a:t>
                      </a:r>
                      <a:r>
                        <a:rPr lang="es-ES" sz="1050" dirty="0"/>
                        <a:t>/</a:t>
                      </a:r>
                      <a:r>
                        <a:rPr lang="es-ES" sz="1050" dirty="0" err="1"/>
                        <a:t>P_lig</a:t>
                      </a:r>
                      <a:r>
                        <a:rPr lang="es-ES" sz="1050" dirty="0"/>
                        <a:t>/</a:t>
                      </a:r>
                      <a:r>
                        <a:rPr lang="es-ES" sz="1050" dirty="0" err="1"/>
                        <a:t>P_dev</a:t>
                      </a:r>
                      <a:r>
                        <a:rPr lang="es-ES" sz="1050" dirty="0"/>
                        <a:t>/</a:t>
                      </a:r>
                      <a:r>
                        <a:rPr lang="es-ES" sz="1050" dirty="0" err="1"/>
                        <a:t>P_dhw</a:t>
                      </a:r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Primary energy with % of facilities distribution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err="1"/>
                        <a:t>PE_ht</a:t>
                      </a:r>
                      <a:r>
                        <a:rPr lang="es-ES" sz="1050" dirty="0"/>
                        <a:t>/</a:t>
                      </a:r>
                      <a:r>
                        <a:rPr lang="es-ES" sz="1050" dirty="0" err="1"/>
                        <a:t>PE_cl</a:t>
                      </a:r>
                      <a:r>
                        <a:rPr lang="es-ES" sz="1050" dirty="0"/>
                        <a:t>/</a:t>
                      </a:r>
                      <a:r>
                        <a:rPr lang="es-ES" sz="1050" dirty="0" err="1"/>
                        <a:t>PE_lig</a:t>
                      </a:r>
                      <a:r>
                        <a:rPr lang="es-ES" sz="1050" dirty="0"/>
                        <a:t>/</a:t>
                      </a:r>
                      <a:r>
                        <a:rPr lang="es-ES" sz="1050" dirty="0" err="1"/>
                        <a:t>PE_dev</a:t>
                      </a:r>
                      <a:r>
                        <a:rPr lang="es-ES" sz="1050" dirty="0"/>
                        <a:t>/</a:t>
                      </a:r>
                      <a:r>
                        <a:rPr lang="es-ES" sz="1050" dirty="0" err="1"/>
                        <a:t>P_dhw</a:t>
                      </a:r>
                      <a:endParaRPr lang="es-E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250732"/>
                  </a:ext>
                </a:extLst>
              </a:tr>
              <a:tr h="403142">
                <a:tc>
                  <a:txBody>
                    <a:bodyPr/>
                    <a:lstStyle/>
                    <a:p>
                      <a:r>
                        <a:rPr lang="es-ES" sz="1050" dirty="0" err="1"/>
                        <a:t>optimalRetrofit</a:t>
                      </a:r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err="1"/>
                        <a:t>PE_bc_total</a:t>
                      </a:r>
                      <a:r>
                        <a:rPr lang="es-ES" sz="1050" dirty="0"/>
                        <a:t> (Base case)</a:t>
                      </a:r>
                    </a:p>
                    <a:p>
                      <a:r>
                        <a:rPr lang="es-ES" sz="1050" dirty="0" err="1"/>
                        <a:t>PE_rf_total</a:t>
                      </a:r>
                      <a:r>
                        <a:rPr lang="es-ES" sz="1050" dirty="0"/>
                        <a:t> (</a:t>
                      </a:r>
                      <a:r>
                        <a:rPr lang="es-ES" sz="1050" dirty="0" err="1"/>
                        <a:t>Retrofitted</a:t>
                      </a:r>
                      <a:r>
                        <a:rPr lang="es-ES" sz="105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/>
                        <a:t>X – Y data </a:t>
                      </a:r>
                      <a:r>
                        <a:rPr lang="es-ES" sz="1050" dirty="0" err="1"/>
                        <a:t>to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graph</a:t>
                      </a:r>
                      <a:endParaRPr lang="es-ES" sz="1050" dirty="0"/>
                    </a:p>
                    <a:p>
                      <a:r>
                        <a:rPr lang="es-ES" sz="1050" dirty="0"/>
                        <a:t>X </a:t>
                      </a:r>
                      <a:r>
                        <a:rPr lang="es-ES" sz="105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investment</a:t>
                      </a:r>
                      <a:r>
                        <a:rPr lang="es-ES" sz="1050" dirty="0"/>
                        <a:t> (</a:t>
                      </a:r>
                      <a:r>
                        <a:rPr lang="es-ES" sz="1050" dirty="0" err="1"/>
                        <a:t>with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grants</a:t>
                      </a:r>
                      <a:r>
                        <a:rPr lang="es-ES" sz="1050" dirty="0"/>
                        <a:t>) and  Y </a:t>
                      </a:r>
                      <a:r>
                        <a:rPr lang="es-ES" sz="105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primary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energy</a:t>
                      </a:r>
                      <a:endParaRPr lang="es-E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643507"/>
                  </a:ext>
                </a:extLst>
              </a:tr>
              <a:tr h="258326">
                <a:tc>
                  <a:txBody>
                    <a:bodyPr/>
                    <a:lstStyle/>
                    <a:p>
                      <a:r>
                        <a:rPr lang="es-ES" sz="1050" dirty="0" err="1"/>
                        <a:t>energyScenarios</a:t>
                      </a:r>
                      <a:r>
                        <a:rPr lang="es-ES" sz="1050" dirty="0"/>
                        <a:t> (ARV)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err="1"/>
                        <a:t>PE_ht</a:t>
                      </a:r>
                      <a:r>
                        <a:rPr lang="es-ES" sz="1050" dirty="0"/>
                        <a:t>/</a:t>
                      </a:r>
                      <a:r>
                        <a:rPr lang="es-ES" sz="1050" dirty="0" err="1"/>
                        <a:t>PE_cl</a:t>
                      </a:r>
                      <a:r>
                        <a:rPr lang="es-ES" sz="1050" dirty="0"/>
                        <a:t>/</a:t>
                      </a:r>
                      <a:r>
                        <a:rPr lang="es-ES" sz="1050" dirty="0" err="1"/>
                        <a:t>PE_lig</a:t>
                      </a:r>
                      <a:r>
                        <a:rPr lang="es-ES" sz="1050" dirty="0"/>
                        <a:t>/</a:t>
                      </a:r>
                      <a:r>
                        <a:rPr lang="es-ES" sz="1050" dirty="0" err="1"/>
                        <a:t>PE_dev</a:t>
                      </a:r>
                      <a:r>
                        <a:rPr lang="es-ES" sz="1050" dirty="0"/>
                        <a:t>/</a:t>
                      </a:r>
                      <a:r>
                        <a:rPr lang="es-ES" sz="1050" dirty="0" err="1"/>
                        <a:t>P_dhw</a:t>
                      </a:r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err="1"/>
                        <a:t>Primary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energy</a:t>
                      </a:r>
                      <a:r>
                        <a:rPr lang="es-ES" sz="1050" dirty="0"/>
                        <a:t> + </a:t>
                      </a:r>
                      <a:r>
                        <a:rPr lang="es-ES" sz="1050" dirty="0" err="1"/>
                        <a:t>Consumption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of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each</a:t>
                      </a:r>
                      <a:r>
                        <a:rPr lang="es-ES" sz="1050" dirty="0"/>
                        <a:t>  </a:t>
                      </a:r>
                      <a:r>
                        <a:rPr lang="es-ES" sz="1050" dirty="0" err="1"/>
                        <a:t>retrofitting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scenario</a:t>
                      </a:r>
                      <a:endParaRPr lang="es-E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576180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BCEBEC42-E0FD-440F-E04B-F09D766DE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571251"/>
            <a:ext cx="3527452" cy="24826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3400C34-A1E9-8FD1-7D8A-29B6A204BC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666"/>
          <a:stretch/>
        </p:blipFill>
        <p:spPr>
          <a:xfrm>
            <a:off x="5017292" y="3333846"/>
            <a:ext cx="3071815" cy="278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45" y="260648"/>
            <a:ext cx="79563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6AB023"/>
                </a:solidFill>
                <a:latin typeface="Bahnschrift SemiBold" panose="020B0502040204020203" pitchFamily="34" charset="0"/>
                <a:cs typeface="Arial" charset="0"/>
              </a:rPr>
              <a:t>Workflow Analysis Archetype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635826-4871-4C23-AB75-EA9732B41538}" type="slidenum">
              <a:rPr lang="es-ES" smtClean="0"/>
              <a:pPr>
                <a:defRPr/>
              </a:pPr>
              <a:t>6</a:t>
            </a:fld>
            <a:endParaRPr lang="es-ES" dirty="0"/>
          </a:p>
        </p:txBody>
      </p:sp>
      <p:graphicFrame>
        <p:nvGraphicFramePr>
          <p:cNvPr id="41" name="Tabla 41">
            <a:extLst>
              <a:ext uri="{FF2B5EF4-FFF2-40B4-BE49-F238E27FC236}">
                <a16:creationId xmlns:a16="http://schemas.microsoft.com/office/drawing/2014/main" id="{CACA9771-8133-7631-C3C6-1F00D256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879684"/>
              </p:ext>
            </p:extLst>
          </p:nvPr>
        </p:nvGraphicFramePr>
        <p:xfrm>
          <a:off x="174454" y="817551"/>
          <a:ext cx="8507288" cy="232259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32932">
                  <a:extLst>
                    <a:ext uri="{9D8B030D-6E8A-4147-A177-3AD203B41FA5}">
                      <a16:colId xmlns:a16="http://schemas.microsoft.com/office/drawing/2014/main" val="1188712301"/>
                    </a:ext>
                  </a:extLst>
                </a:gridCol>
                <a:gridCol w="2531564">
                  <a:extLst>
                    <a:ext uri="{9D8B030D-6E8A-4147-A177-3AD203B41FA5}">
                      <a16:colId xmlns:a16="http://schemas.microsoft.com/office/drawing/2014/main" val="1921952144"/>
                    </a:ext>
                  </a:extLst>
                </a:gridCol>
                <a:gridCol w="4042792">
                  <a:extLst>
                    <a:ext uri="{9D8B030D-6E8A-4147-A177-3AD203B41FA5}">
                      <a16:colId xmlns:a16="http://schemas.microsoft.com/office/drawing/2014/main" val="872855681"/>
                    </a:ext>
                  </a:extLst>
                </a:gridCol>
              </a:tblGrid>
              <a:tr h="258326">
                <a:tc>
                  <a:txBody>
                    <a:bodyPr/>
                    <a:lstStyle/>
                    <a:p>
                      <a:r>
                        <a:rPr lang="es-ES" sz="1050" dirty="0">
                          <a:solidFill>
                            <a:schemeClr val="tx2"/>
                          </a:solidFill>
                        </a:rPr>
                        <a:t>Python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solidFill>
                            <a:schemeClr val="tx2"/>
                          </a:solidFill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solidFill>
                            <a:schemeClr val="tx2"/>
                          </a:solidFill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249724"/>
                  </a:ext>
                </a:extLst>
              </a:tr>
              <a:tr h="403142">
                <a:tc>
                  <a:txBody>
                    <a:bodyPr/>
                    <a:lstStyle/>
                    <a:p>
                      <a:r>
                        <a:rPr lang="es-ES" sz="1050" b="0" dirty="0" err="1"/>
                        <a:t>comfortAnalysis</a:t>
                      </a:r>
                      <a:endParaRPr lang="es-E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b="0" dirty="0" err="1"/>
                        <a:t>Humidex</a:t>
                      </a:r>
                      <a:r>
                        <a:rPr lang="es-ES" sz="1050" b="0" dirty="0"/>
                        <a:t> + T operative (TRNSYS)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b="0" dirty="0" err="1"/>
                        <a:t>Count</a:t>
                      </a:r>
                      <a:r>
                        <a:rPr lang="es-ES" sz="1050" b="0" dirty="0"/>
                        <a:t>(</a:t>
                      </a:r>
                      <a:r>
                        <a:rPr lang="es-ES" sz="1050" b="0" dirty="0" err="1"/>
                        <a:t>IEQ_s,IEQ_w</a:t>
                      </a:r>
                      <a:r>
                        <a:rPr lang="es-ES" sz="1050" b="0" dirty="0"/>
                        <a:t>) – </a:t>
                      </a:r>
                      <a:r>
                        <a:rPr lang="es-ES" sz="1050" b="0" dirty="0" err="1"/>
                        <a:t>day</a:t>
                      </a:r>
                      <a:r>
                        <a:rPr lang="es-ES" sz="1050" b="0" dirty="0"/>
                        <a:t>/</a:t>
                      </a:r>
                      <a:r>
                        <a:rPr lang="es-ES" sz="1050" b="0" dirty="0" err="1"/>
                        <a:t>night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setpoints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differentiated</a:t>
                      </a:r>
                      <a:endParaRPr lang="es-ES" sz="1050" b="0" dirty="0"/>
                    </a:p>
                    <a:p>
                      <a:r>
                        <a:rPr lang="es-ES" sz="1050" b="0" dirty="0" err="1"/>
                        <a:t>Count</a:t>
                      </a:r>
                      <a:r>
                        <a:rPr lang="es-ES" sz="1050" b="0" dirty="0"/>
                        <a:t>(</a:t>
                      </a:r>
                      <a:r>
                        <a:rPr lang="es-ES" sz="1050" b="0" dirty="0" err="1"/>
                        <a:t>Humidex_bands</a:t>
                      </a:r>
                      <a:r>
                        <a:rPr lang="es-ES" sz="1050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85480"/>
                  </a:ext>
                </a:extLst>
              </a:tr>
              <a:tr h="559920">
                <a:tc>
                  <a:txBody>
                    <a:bodyPr/>
                    <a:lstStyle/>
                    <a:p>
                      <a:r>
                        <a:rPr lang="es-ES" sz="1050" b="0" dirty="0" err="1"/>
                        <a:t>comfortGraph</a:t>
                      </a:r>
                      <a:endParaRPr lang="es-E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="0" dirty="0"/>
                        <a:t>Outputs(</a:t>
                      </a:r>
                      <a:r>
                        <a:rPr lang="es-ES" sz="1050" b="0" dirty="0" err="1"/>
                        <a:t>comfortAnalysis</a:t>
                      </a:r>
                      <a:r>
                        <a:rPr lang="es-ES" sz="1050" b="0" dirty="0"/>
                        <a:t>)</a:t>
                      </a:r>
                    </a:p>
                    <a:p>
                      <a:endParaRPr lang="es-E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b="0" dirty="0"/>
                        <a:t>X – Y data </a:t>
                      </a:r>
                      <a:r>
                        <a:rPr lang="es-ES" sz="1050" b="0" dirty="0" err="1"/>
                        <a:t>to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graph</a:t>
                      </a:r>
                      <a:r>
                        <a:rPr lang="es-ES" sz="1050" b="0" dirty="0"/>
                        <a:t> (</a:t>
                      </a:r>
                      <a:r>
                        <a:rPr lang="es-ES" sz="1050" b="0" dirty="0" err="1"/>
                        <a:t>average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according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to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number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of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zones</a:t>
                      </a:r>
                      <a:r>
                        <a:rPr lang="es-ES" sz="1050" b="0" dirty="0"/>
                        <a:t>)</a:t>
                      </a:r>
                    </a:p>
                    <a:p>
                      <a:r>
                        <a:rPr lang="es-ES" sz="1050" b="0" dirty="0" err="1"/>
                        <a:t>Quantity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of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hours</a:t>
                      </a:r>
                      <a:r>
                        <a:rPr lang="es-ES" sz="1050" b="0" dirty="0"/>
                        <a:t> (</a:t>
                      </a:r>
                      <a:r>
                        <a:rPr lang="es-ES" sz="1050" b="0" dirty="0" err="1"/>
                        <a:t>number</a:t>
                      </a:r>
                      <a:r>
                        <a:rPr lang="es-ES" sz="1050" b="0" dirty="0"/>
                        <a:t>) </a:t>
                      </a:r>
                      <a:r>
                        <a:rPr lang="es-ES" sz="1050" b="0" dirty="0" err="1"/>
                        <a:t>with</a:t>
                      </a:r>
                      <a:r>
                        <a:rPr lang="es-ES" sz="1050" b="0" dirty="0"/>
                        <a:t> 1 </a:t>
                      </a:r>
                      <a:r>
                        <a:rPr lang="es-ES" sz="1050" b="0" dirty="0" err="1"/>
                        <a:t>Humidex</a:t>
                      </a:r>
                      <a:r>
                        <a:rPr lang="es-ES" sz="1050" b="0" dirty="0"/>
                        <a:t>/IEQ band </a:t>
                      </a:r>
                      <a:r>
                        <a:rPr lang="es-ES" sz="1050" b="0" dirty="0" err="1"/>
                        <a:t>or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worst</a:t>
                      </a:r>
                      <a:endParaRPr lang="es-ES" sz="105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="0" dirty="0" err="1"/>
                        <a:t>Quantity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of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hours</a:t>
                      </a:r>
                      <a:r>
                        <a:rPr lang="es-ES" sz="1050" b="0" dirty="0"/>
                        <a:t> (%) </a:t>
                      </a:r>
                      <a:r>
                        <a:rPr lang="es-ES" sz="1050" b="0" dirty="0" err="1"/>
                        <a:t>with</a:t>
                      </a:r>
                      <a:r>
                        <a:rPr lang="es-ES" sz="1050" b="0" dirty="0"/>
                        <a:t> 1 </a:t>
                      </a:r>
                      <a:r>
                        <a:rPr lang="es-ES" sz="1050" b="0" dirty="0" err="1"/>
                        <a:t>Humidex</a:t>
                      </a:r>
                      <a:r>
                        <a:rPr lang="es-ES" sz="1050" b="0" dirty="0"/>
                        <a:t>/IEQ band </a:t>
                      </a:r>
                      <a:r>
                        <a:rPr lang="es-ES" sz="1050" b="0" dirty="0" err="1"/>
                        <a:t>or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worst</a:t>
                      </a:r>
                      <a:endParaRPr lang="es-E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436219"/>
                  </a:ext>
                </a:extLst>
              </a:tr>
              <a:tr h="403142">
                <a:tc>
                  <a:txBody>
                    <a:bodyPr/>
                    <a:lstStyle/>
                    <a:p>
                      <a:r>
                        <a:rPr lang="es-ES" sz="1050" b="1" dirty="0" err="1"/>
                        <a:t>primaryEnergyNR</a:t>
                      </a:r>
                      <a:endParaRPr lang="es-E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b="1" dirty="0"/>
                        <a:t>Outputs(TRNSYS)</a:t>
                      </a:r>
                    </a:p>
                    <a:p>
                      <a:r>
                        <a:rPr lang="es-ES" sz="1050" b="1" dirty="0" err="1"/>
                        <a:t>P_ht</a:t>
                      </a:r>
                      <a:r>
                        <a:rPr lang="es-ES" sz="1050" b="1" dirty="0"/>
                        <a:t>/</a:t>
                      </a:r>
                      <a:r>
                        <a:rPr lang="es-ES" sz="1050" b="1" dirty="0" err="1"/>
                        <a:t>P_cl</a:t>
                      </a:r>
                      <a:r>
                        <a:rPr lang="es-ES" sz="1050" b="1" dirty="0"/>
                        <a:t>/</a:t>
                      </a:r>
                      <a:r>
                        <a:rPr lang="es-ES" sz="1050" b="1" dirty="0" err="1"/>
                        <a:t>P_lig</a:t>
                      </a:r>
                      <a:r>
                        <a:rPr lang="es-ES" sz="1050" b="1" dirty="0"/>
                        <a:t>/</a:t>
                      </a:r>
                      <a:r>
                        <a:rPr lang="es-ES" sz="1050" b="1" dirty="0" err="1"/>
                        <a:t>P_dev</a:t>
                      </a:r>
                      <a:r>
                        <a:rPr lang="es-ES" sz="1050" b="1" dirty="0"/>
                        <a:t>/</a:t>
                      </a:r>
                      <a:r>
                        <a:rPr lang="es-ES" sz="1050" b="1" dirty="0" err="1"/>
                        <a:t>P_dhw</a:t>
                      </a:r>
                      <a:endParaRPr lang="es-E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Primary energy with % of facilities distribution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="1" dirty="0" err="1"/>
                        <a:t>PE_ht</a:t>
                      </a:r>
                      <a:r>
                        <a:rPr lang="es-ES" sz="1050" b="1" dirty="0"/>
                        <a:t>/</a:t>
                      </a:r>
                      <a:r>
                        <a:rPr lang="es-ES" sz="1050" b="1" dirty="0" err="1"/>
                        <a:t>PE_cl</a:t>
                      </a:r>
                      <a:r>
                        <a:rPr lang="es-ES" sz="1050" b="1" dirty="0"/>
                        <a:t>/</a:t>
                      </a:r>
                      <a:r>
                        <a:rPr lang="es-ES" sz="1050" b="1" dirty="0" err="1"/>
                        <a:t>PE_lig</a:t>
                      </a:r>
                      <a:r>
                        <a:rPr lang="es-ES" sz="1050" b="1" dirty="0"/>
                        <a:t>/</a:t>
                      </a:r>
                      <a:r>
                        <a:rPr lang="es-ES" sz="1050" b="1" dirty="0" err="1"/>
                        <a:t>PE_dev</a:t>
                      </a:r>
                      <a:r>
                        <a:rPr lang="es-ES" sz="1050" b="1" dirty="0"/>
                        <a:t>/</a:t>
                      </a:r>
                      <a:r>
                        <a:rPr lang="es-ES" sz="1050" b="1" dirty="0" err="1"/>
                        <a:t>P_dhw</a:t>
                      </a:r>
                      <a:endParaRPr lang="es-ES" sz="105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250732"/>
                  </a:ext>
                </a:extLst>
              </a:tr>
              <a:tr h="403142">
                <a:tc>
                  <a:txBody>
                    <a:bodyPr/>
                    <a:lstStyle/>
                    <a:p>
                      <a:r>
                        <a:rPr lang="es-ES" sz="1050" dirty="0" err="1"/>
                        <a:t>optimalRetrofit</a:t>
                      </a:r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err="1"/>
                        <a:t>PE_bc_total</a:t>
                      </a:r>
                      <a:r>
                        <a:rPr lang="es-ES" sz="1050" dirty="0"/>
                        <a:t> (Base case)</a:t>
                      </a:r>
                    </a:p>
                    <a:p>
                      <a:r>
                        <a:rPr lang="es-ES" sz="1050" dirty="0" err="1"/>
                        <a:t>PE_rf_total</a:t>
                      </a:r>
                      <a:r>
                        <a:rPr lang="es-ES" sz="1050" dirty="0"/>
                        <a:t> (</a:t>
                      </a:r>
                      <a:r>
                        <a:rPr lang="es-ES" sz="1050" dirty="0" err="1"/>
                        <a:t>Retrofitted</a:t>
                      </a:r>
                      <a:r>
                        <a:rPr lang="es-ES" sz="105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/>
                        <a:t>X – Y data </a:t>
                      </a:r>
                      <a:r>
                        <a:rPr lang="es-ES" sz="1050" dirty="0" err="1"/>
                        <a:t>to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graph</a:t>
                      </a:r>
                      <a:endParaRPr lang="es-ES" sz="1050" dirty="0"/>
                    </a:p>
                    <a:p>
                      <a:r>
                        <a:rPr lang="es-ES" sz="1050" dirty="0"/>
                        <a:t>X </a:t>
                      </a:r>
                      <a:r>
                        <a:rPr lang="es-ES" sz="105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investment</a:t>
                      </a:r>
                      <a:r>
                        <a:rPr lang="es-ES" sz="1050" dirty="0"/>
                        <a:t> (</a:t>
                      </a:r>
                      <a:r>
                        <a:rPr lang="es-ES" sz="1050" dirty="0" err="1"/>
                        <a:t>with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grants</a:t>
                      </a:r>
                      <a:r>
                        <a:rPr lang="es-ES" sz="1050" dirty="0"/>
                        <a:t>) and  Y </a:t>
                      </a:r>
                      <a:r>
                        <a:rPr lang="es-ES" sz="105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primary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energy</a:t>
                      </a:r>
                      <a:endParaRPr lang="es-E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643507"/>
                  </a:ext>
                </a:extLst>
              </a:tr>
              <a:tr h="258326">
                <a:tc>
                  <a:txBody>
                    <a:bodyPr/>
                    <a:lstStyle/>
                    <a:p>
                      <a:r>
                        <a:rPr lang="es-ES" sz="1050" dirty="0" err="1"/>
                        <a:t>energyScenarios</a:t>
                      </a:r>
                      <a:r>
                        <a:rPr lang="es-ES" sz="1050" dirty="0"/>
                        <a:t> (ARV)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err="1"/>
                        <a:t>PE_ht</a:t>
                      </a:r>
                      <a:r>
                        <a:rPr lang="es-ES" sz="1050" dirty="0"/>
                        <a:t>/</a:t>
                      </a:r>
                      <a:r>
                        <a:rPr lang="es-ES" sz="1050" dirty="0" err="1"/>
                        <a:t>PE_cl</a:t>
                      </a:r>
                      <a:r>
                        <a:rPr lang="es-ES" sz="1050" dirty="0"/>
                        <a:t>/</a:t>
                      </a:r>
                      <a:r>
                        <a:rPr lang="es-ES" sz="1050" dirty="0" err="1"/>
                        <a:t>PE_lig</a:t>
                      </a:r>
                      <a:r>
                        <a:rPr lang="es-ES" sz="1050" dirty="0"/>
                        <a:t>/</a:t>
                      </a:r>
                      <a:r>
                        <a:rPr lang="es-ES" sz="1050" dirty="0" err="1"/>
                        <a:t>PE_dev</a:t>
                      </a:r>
                      <a:r>
                        <a:rPr lang="es-ES" sz="1050" dirty="0"/>
                        <a:t>/</a:t>
                      </a:r>
                      <a:r>
                        <a:rPr lang="es-ES" sz="1050" dirty="0" err="1"/>
                        <a:t>P_dhw</a:t>
                      </a:r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err="1"/>
                        <a:t>Primary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energy</a:t>
                      </a:r>
                      <a:r>
                        <a:rPr lang="es-ES" sz="1050" dirty="0"/>
                        <a:t> + </a:t>
                      </a:r>
                      <a:r>
                        <a:rPr lang="es-ES" sz="1050" dirty="0" err="1"/>
                        <a:t>Consumption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of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each</a:t>
                      </a:r>
                      <a:r>
                        <a:rPr lang="es-ES" sz="1050" dirty="0"/>
                        <a:t>  </a:t>
                      </a:r>
                      <a:r>
                        <a:rPr lang="es-ES" sz="1050" dirty="0" err="1"/>
                        <a:t>retrofitting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scenario</a:t>
                      </a:r>
                      <a:endParaRPr lang="es-E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576180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EC34A592-72A1-ABBA-C495-03573B92B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81" y="3186335"/>
            <a:ext cx="4885875" cy="140391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3FF6B11-01C0-764C-8A00-2A1BCFBB0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181" y="4636443"/>
            <a:ext cx="4680520" cy="144978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E8B6E9C-E6B0-D089-DEFD-7AA9D1FCA2D4}"/>
              </a:ext>
            </a:extLst>
          </p:cNvPr>
          <p:cNvSpPr txBox="1"/>
          <p:nvPr/>
        </p:nvSpPr>
        <p:spPr>
          <a:xfrm>
            <a:off x="5220072" y="3630743"/>
            <a:ext cx="1421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chemeClr val="tx2"/>
                </a:solidFill>
              </a:rPr>
              <a:t>Base case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10C2D7B-EC56-106E-01EB-4331759F08F0}"/>
              </a:ext>
            </a:extLst>
          </p:cNvPr>
          <p:cNvSpPr txBox="1"/>
          <p:nvPr/>
        </p:nvSpPr>
        <p:spPr>
          <a:xfrm>
            <a:off x="5224426" y="4993546"/>
            <a:ext cx="2947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solidFill>
                  <a:schemeClr val="tx2"/>
                </a:solidFill>
              </a:rPr>
              <a:t>Retrofitted</a:t>
            </a:r>
            <a:r>
              <a:rPr lang="es-ES" sz="1800" dirty="0">
                <a:solidFill>
                  <a:schemeClr val="tx2"/>
                </a:solidFill>
              </a:rPr>
              <a:t> case</a:t>
            </a:r>
          </a:p>
        </p:txBody>
      </p:sp>
    </p:spTree>
    <p:extLst>
      <p:ext uri="{BB962C8B-B14F-4D97-AF65-F5344CB8AC3E}">
        <p14:creationId xmlns:p14="http://schemas.microsoft.com/office/powerpoint/2010/main" val="1487045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45" y="260648"/>
            <a:ext cx="79563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6AB023"/>
                </a:solidFill>
                <a:latin typeface="Bahnschrift SemiBold" panose="020B0502040204020203" pitchFamily="34" charset="0"/>
                <a:cs typeface="Arial" charset="0"/>
              </a:rPr>
              <a:t>Workflow Analysis Archetype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635826-4871-4C23-AB75-EA9732B41538}" type="slidenum">
              <a:rPr lang="es-ES" smtClean="0"/>
              <a:pPr>
                <a:defRPr/>
              </a:pPr>
              <a:t>7</a:t>
            </a:fld>
            <a:endParaRPr lang="es-ES" dirty="0"/>
          </a:p>
        </p:txBody>
      </p:sp>
      <p:graphicFrame>
        <p:nvGraphicFramePr>
          <p:cNvPr id="41" name="Tabla 41">
            <a:extLst>
              <a:ext uri="{FF2B5EF4-FFF2-40B4-BE49-F238E27FC236}">
                <a16:creationId xmlns:a16="http://schemas.microsoft.com/office/drawing/2014/main" id="{CACA9771-8133-7631-C3C6-1F00D256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489725"/>
              </p:ext>
            </p:extLst>
          </p:nvPr>
        </p:nvGraphicFramePr>
        <p:xfrm>
          <a:off x="174454" y="817551"/>
          <a:ext cx="8507288" cy="232259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32932">
                  <a:extLst>
                    <a:ext uri="{9D8B030D-6E8A-4147-A177-3AD203B41FA5}">
                      <a16:colId xmlns:a16="http://schemas.microsoft.com/office/drawing/2014/main" val="1188712301"/>
                    </a:ext>
                  </a:extLst>
                </a:gridCol>
                <a:gridCol w="2531564">
                  <a:extLst>
                    <a:ext uri="{9D8B030D-6E8A-4147-A177-3AD203B41FA5}">
                      <a16:colId xmlns:a16="http://schemas.microsoft.com/office/drawing/2014/main" val="1921952144"/>
                    </a:ext>
                  </a:extLst>
                </a:gridCol>
                <a:gridCol w="4042792">
                  <a:extLst>
                    <a:ext uri="{9D8B030D-6E8A-4147-A177-3AD203B41FA5}">
                      <a16:colId xmlns:a16="http://schemas.microsoft.com/office/drawing/2014/main" val="872855681"/>
                    </a:ext>
                  </a:extLst>
                </a:gridCol>
              </a:tblGrid>
              <a:tr h="258326">
                <a:tc>
                  <a:txBody>
                    <a:bodyPr/>
                    <a:lstStyle/>
                    <a:p>
                      <a:r>
                        <a:rPr lang="es-ES" sz="1050" dirty="0">
                          <a:solidFill>
                            <a:schemeClr val="tx2"/>
                          </a:solidFill>
                        </a:rPr>
                        <a:t>Python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solidFill>
                            <a:schemeClr val="tx2"/>
                          </a:solidFill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solidFill>
                            <a:schemeClr val="tx2"/>
                          </a:solidFill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249724"/>
                  </a:ext>
                </a:extLst>
              </a:tr>
              <a:tr h="403142">
                <a:tc>
                  <a:txBody>
                    <a:bodyPr/>
                    <a:lstStyle/>
                    <a:p>
                      <a:r>
                        <a:rPr lang="es-ES" sz="1050" b="0" dirty="0" err="1"/>
                        <a:t>comfortAnalysis</a:t>
                      </a:r>
                      <a:endParaRPr lang="es-E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b="0" dirty="0" err="1"/>
                        <a:t>Humidex</a:t>
                      </a:r>
                      <a:r>
                        <a:rPr lang="es-ES" sz="1050" b="0" dirty="0"/>
                        <a:t> + T operative (TRNSYS)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b="0" dirty="0" err="1"/>
                        <a:t>Count</a:t>
                      </a:r>
                      <a:r>
                        <a:rPr lang="es-ES" sz="1050" b="0" dirty="0"/>
                        <a:t>(</a:t>
                      </a:r>
                      <a:r>
                        <a:rPr lang="es-ES" sz="1050" b="0" dirty="0" err="1"/>
                        <a:t>IEQ_s,IEQ_w</a:t>
                      </a:r>
                      <a:r>
                        <a:rPr lang="es-ES" sz="1050" b="0" dirty="0"/>
                        <a:t>) – </a:t>
                      </a:r>
                      <a:r>
                        <a:rPr lang="es-ES" sz="1050" b="0" dirty="0" err="1"/>
                        <a:t>day</a:t>
                      </a:r>
                      <a:r>
                        <a:rPr lang="es-ES" sz="1050" b="0" dirty="0"/>
                        <a:t>/</a:t>
                      </a:r>
                      <a:r>
                        <a:rPr lang="es-ES" sz="1050" b="0" dirty="0" err="1"/>
                        <a:t>night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setpoints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differentiated</a:t>
                      </a:r>
                      <a:endParaRPr lang="es-ES" sz="1050" b="0" dirty="0"/>
                    </a:p>
                    <a:p>
                      <a:r>
                        <a:rPr lang="es-ES" sz="1050" b="0" dirty="0" err="1"/>
                        <a:t>Count</a:t>
                      </a:r>
                      <a:r>
                        <a:rPr lang="es-ES" sz="1050" b="0" dirty="0"/>
                        <a:t>(</a:t>
                      </a:r>
                      <a:r>
                        <a:rPr lang="es-ES" sz="1050" b="0" dirty="0" err="1"/>
                        <a:t>Humidex_bands</a:t>
                      </a:r>
                      <a:r>
                        <a:rPr lang="es-ES" sz="1050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85480"/>
                  </a:ext>
                </a:extLst>
              </a:tr>
              <a:tr h="559920">
                <a:tc>
                  <a:txBody>
                    <a:bodyPr/>
                    <a:lstStyle/>
                    <a:p>
                      <a:r>
                        <a:rPr lang="es-ES" sz="1050" b="0" dirty="0" err="1"/>
                        <a:t>comfortGraph</a:t>
                      </a:r>
                      <a:endParaRPr lang="es-E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="0" dirty="0"/>
                        <a:t>Outputs(</a:t>
                      </a:r>
                      <a:r>
                        <a:rPr lang="es-ES" sz="1050" b="0" dirty="0" err="1"/>
                        <a:t>comfortAnalysis</a:t>
                      </a:r>
                      <a:r>
                        <a:rPr lang="es-ES" sz="1050" b="0" dirty="0"/>
                        <a:t>)</a:t>
                      </a:r>
                    </a:p>
                    <a:p>
                      <a:endParaRPr lang="es-E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b="0" dirty="0"/>
                        <a:t>X – Y data </a:t>
                      </a:r>
                      <a:r>
                        <a:rPr lang="es-ES" sz="1050" b="0" dirty="0" err="1"/>
                        <a:t>to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graph</a:t>
                      </a:r>
                      <a:r>
                        <a:rPr lang="es-ES" sz="1050" b="0" dirty="0"/>
                        <a:t> (</a:t>
                      </a:r>
                      <a:r>
                        <a:rPr lang="es-ES" sz="1050" b="0" dirty="0" err="1"/>
                        <a:t>average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according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to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number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of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zones</a:t>
                      </a:r>
                      <a:r>
                        <a:rPr lang="es-ES" sz="1050" b="0" dirty="0"/>
                        <a:t>)</a:t>
                      </a:r>
                    </a:p>
                    <a:p>
                      <a:r>
                        <a:rPr lang="es-ES" sz="1050" b="0" dirty="0" err="1"/>
                        <a:t>Quantity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of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hours</a:t>
                      </a:r>
                      <a:r>
                        <a:rPr lang="es-ES" sz="1050" b="0" dirty="0"/>
                        <a:t> (</a:t>
                      </a:r>
                      <a:r>
                        <a:rPr lang="es-ES" sz="1050" b="0" dirty="0" err="1"/>
                        <a:t>number</a:t>
                      </a:r>
                      <a:r>
                        <a:rPr lang="es-ES" sz="1050" b="0" dirty="0"/>
                        <a:t>) </a:t>
                      </a:r>
                      <a:r>
                        <a:rPr lang="es-ES" sz="1050" b="0" dirty="0" err="1"/>
                        <a:t>with</a:t>
                      </a:r>
                      <a:r>
                        <a:rPr lang="es-ES" sz="1050" b="0" dirty="0"/>
                        <a:t> 1 </a:t>
                      </a:r>
                      <a:r>
                        <a:rPr lang="es-ES" sz="1050" b="0" dirty="0" err="1"/>
                        <a:t>Humidex</a:t>
                      </a:r>
                      <a:r>
                        <a:rPr lang="es-ES" sz="1050" b="0" dirty="0"/>
                        <a:t>/IEQ band </a:t>
                      </a:r>
                      <a:r>
                        <a:rPr lang="es-ES" sz="1050" b="0" dirty="0" err="1"/>
                        <a:t>or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worst</a:t>
                      </a:r>
                      <a:endParaRPr lang="es-ES" sz="105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="0" dirty="0" err="1"/>
                        <a:t>Quantity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of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hours</a:t>
                      </a:r>
                      <a:r>
                        <a:rPr lang="es-ES" sz="1050" b="0" dirty="0"/>
                        <a:t> (%) </a:t>
                      </a:r>
                      <a:r>
                        <a:rPr lang="es-ES" sz="1050" b="0" dirty="0" err="1"/>
                        <a:t>with</a:t>
                      </a:r>
                      <a:r>
                        <a:rPr lang="es-ES" sz="1050" b="0" dirty="0"/>
                        <a:t> 1 </a:t>
                      </a:r>
                      <a:r>
                        <a:rPr lang="es-ES" sz="1050" b="0" dirty="0" err="1"/>
                        <a:t>Humidex</a:t>
                      </a:r>
                      <a:r>
                        <a:rPr lang="es-ES" sz="1050" b="0" dirty="0"/>
                        <a:t>/IEQ band </a:t>
                      </a:r>
                      <a:r>
                        <a:rPr lang="es-ES" sz="1050" b="0" dirty="0" err="1"/>
                        <a:t>or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worst</a:t>
                      </a:r>
                      <a:endParaRPr lang="es-E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436219"/>
                  </a:ext>
                </a:extLst>
              </a:tr>
              <a:tr h="403142">
                <a:tc>
                  <a:txBody>
                    <a:bodyPr/>
                    <a:lstStyle/>
                    <a:p>
                      <a:r>
                        <a:rPr lang="es-ES" sz="1050" b="0" dirty="0" err="1"/>
                        <a:t>primaryEnergyNR</a:t>
                      </a:r>
                      <a:endParaRPr lang="es-E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b="0" dirty="0"/>
                        <a:t>Outputs(TRNSYS)</a:t>
                      </a:r>
                    </a:p>
                    <a:p>
                      <a:r>
                        <a:rPr lang="es-ES" sz="1050" b="0" dirty="0" err="1"/>
                        <a:t>P_ht</a:t>
                      </a:r>
                      <a:r>
                        <a:rPr lang="es-ES" sz="1050" b="0" dirty="0"/>
                        <a:t>/</a:t>
                      </a:r>
                      <a:r>
                        <a:rPr lang="es-ES" sz="1050" b="0" dirty="0" err="1"/>
                        <a:t>P_cl</a:t>
                      </a:r>
                      <a:r>
                        <a:rPr lang="es-ES" sz="1050" b="0" dirty="0"/>
                        <a:t>/</a:t>
                      </a:r>
                      <a:r>
                        <a:rPr lang="es-ES" sz="1050" b="0" dirty="0" err="1"/>
                        <a:t>P_lig</a:t>
                      </a:r>
                      <a:r>
                        <a:rPr lang="es-ES" sz="1050" b="0" dirty="0"/>
                        <a:t>/</a:t>
                      </a:r>
                      <a:r>
                        <a:rPr lang="es-ES" sz="1050" b="0" dirty="0" err="1"/>
                        <a:t>P_dev</a:t>
                      </a:r>
                      <a:r>
                        <a:rPr lang="es-ES" sz="1050" b="0" dirty="0"/>
                        <a:t>/</a:t>
                      </a:r>
                      <a:r>
                        <a:rPr lang="es-ES" sz="1050" b="0" dirty="0" err="1"/>
                        <a:t>P_dhw</a:t>
                      </a:r>
                      <a:endParaRPr lang="es-E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Primary energy with % of facilities distribution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="0" dirty="0" err="1"/>
                        <a:t>PE_ht</a:t>
                      </a:r>
                      <a:r>
                        <a:rPr lang="es-ES" sz="1050" b="0" dirty="0"/>
                        <a:t>/</a:t>
                      </a:r>
                      <a:r>
                        <a:rPr lang="es-ES" sz="1050" b="0" dirty="0" err="1"/>
                        <a:t>PE_cl</a:t>
                      </a:r>
                      <a:r>
                        <a:rPr lang="es-ES" sz="1050" b="0" dirty="0"/>
                        <a:t>/</a:t>
                      </a:r>
                      <a:r>
                        <a:rPr lang="es-ES" sz="1050" b="0" dirty="0" err="1"/>
                        <a:t>PE_lig</a:t>
                      </a:r>
                      <a:r>
                        <a:rPr lang="es-ES" sz="1050" b="0" dirty="0"/>
                        <a:t>/</a:t>
                      </a:r>
                      <a:r>
                        <a:rPr lang="es-ES" sz="1050" b="0" dirty="0" err="1"/>
                        <a:t>PE_dev</a:t>
                      </a:r>
                      <a:r>
                        <a:rPr lang="es-ES" sz="1050" b="0" dirty="0"/>
                        <a:t>/</a:t>
                      </a:r>
                      <a:r>
                        <a:rPr lang="es-ES" sz="1050" b="0" dirty="0" err="1"/>
                        <a:t>P_dhw</a:t>
                      </a:r>
                      <a:endParaRPr lang="es-E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250732"/>
                  </a:ext>
                </a:extLst>
              </a:tr>
              <a:tr h="403142">
                <a:tc>
                  <a:txBody>
                    <a:bodyPr/>
                    <a:lstStyle/>
                    <a:p>
                      <a:r>
                        <a:rPr lang="es-ES" sz="1050" b="1" dirty="0" err="1"/>
                        <a:t>optimalRetrofit</a:t>
                      </a:r>
                      <a:endParaRPr lang="es-E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b="1" dirty="0" err="1"/>
                        <a:t>PE_bc_total</a:t>
                      </a:r>
                      <a:r>
                        <a:rPr lang="es-ES" sz="1050" b="1" dirty="0"/>
                        <a:t> (Base case)</a:t>
                      </a:r>
                    </a:p>
                    <a:p>
                      <a:r>
                        <a:rPr lang="es-ES" sz="1050" b="1" dirty="0" err="1"/>
                        <a:t>PE_rf_total</a:t>
                      </a:r>
                      <a:r>
                        <a:rPr lang="es-ES" sz="1050" b="1" dirty="0"/>
                        <a:t> (</a:t>
                      </a:r>
                      <a:r>
                        <a:rPr lang="es-ES" sz="1050" b="1" dirty="0" err="1"/>
                        <a:t>Retrofitted</a:t>
                      </a:r>
                      <a:r>
                        <a:rPr lang="es-ES" sz="105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="1" dirty="0"/>
                        <a:t>X – Y data </a:t>
                      </a:r>
                      <a:r>
                        <a:rPr lang="es-ES" sz="1050" b="1" dirty="0" err="1"/>
                        <a:t>to</a:t>
                      </a:r>
                      <a:r>
                        <a:rPr lang="es-ES" sz="1050" b="1" dirty="0"/>
                        <a:t> </a:t>
                      </a:r>
                      <a:r>
                        <a:rPr lang="es-ES" sz="1050" b="1" dirty="0" err="1"/>
                        <a:t>graph</a:t>
                      </a:r>
                      <a:endParaRPr lang="es-ES" sz="1050" b="1" dirty="0"/>
                    </a:p>
                    <a:p>
                      <a:r>
                        <a:rPr lang="es-ES" sz="1050" b="1" dirty="0"/>
                        <a:t>Y </a:t>
                      </a:r>
                      <a:r>
                        <a:rPr lang="es-ES" sz="1050" b="1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-ES" sz="1050" b="1" dirty="0"/>
                        <a:t> </a:t>
                      </a:r>
                      <a:r>
                        <a:rPr lang="es-ES" sz="1050" b="1" dirty="0" err="1"/>
                        <a:t>investment</a:t>
                      </a:r>
                      <a:r>
                        <a:rPr lang="es-ES" sz="1050" b="1" dirty="0"/>
                        <a:t> (</a:t>
                      </a:r>
                      <a:r>
                        <a:rPr lang="es-ES" sz="1050" b="1" dirty="0" err="1"/>
                        <a:t>with</a:t>
                      </a:r>
                      <a:r>
                        <a:rPr lang="es-ES" sz="1050" b="1" dirty="0"/>
                        <a:t> </a:t>
                      </a:r>
                      <a:r>
                        <a:rPr lang="es-ES" sz="1050" b="1" dirty="0" err="1"/>
                        <a:t>grants</a:t>
                      </a:r>
                      <a:r>
                        <a:rPr lang="es-ES" sz="1050" b="1" dirty="0"/>
                        <a:t>) and  X </a:t>
                      </a:r>
                      <a:r>
                        <a:rPr lang="es-ES" sz="1050" b="1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-ES" sz="1050" b="1" dirty="0"/>
                        <a:t> </a:t>
                      </a:r>
                      <a:r>
                        <a:rPr lang="es-ES" sz="1050" b="1" dirty="0" err="1"/>
                        <a:t>primary</a:t>
                      </a:r>
                      <a:r>
                        <a:rPr lang="es-ES" sz="1050" b="1" dirty="0"/>
                        <a:t> </a:t>
                      </a:r>
                      <a:r>
                        <a:rPr lang="es-ES" sz="1050" b="1" dirty="0" err="1"/>
                        <a:t>energy</a:t>
                      </a:r>
                      <a:endParaRPr lang="es-ES" sz="105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643507"/>
                  </a:ext>
                </a:extLst>
              </a:tr>
              <a:tr h="258326">
                <a:tc>
                  <a:txBody>
                    <a:bodyPr/>
                    <a:lstStyle/>
                    <a:p>
                      <a:r>
                        <a:rPr lang="es-ES" sz="1050" dirty="0" err="1"/>
                        <a:t>energyScenarios</a:t>
                      </a:r>
                      <a:r>
                        <a:rPr lang="es-ES" sz="1050" dirty="0"/>
                        <a:t> (ARV)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err="1"/>
                        <a:t>PE_ht</a:t>
                      </a:r>
                      <a:r>
                        <a:rPr lang="es-ES" sz="1050" dirty="0"/>
                        <a:t>/</a:t>
                      </a:r>
                      <a:r>
                        <a:rPr lang="es-ES" sz="1050" dirty="0" err="1"/>
                        <a:t>PE_cl</a:t>
                      </a:r>
                      <a:r>
                        <a:rPr lang="es-ES" sz="1050" dirty="0"/>
                        <a:t>/</a:t>
                      </a:r>
                      <a:r>
                        <a:rPr lang="es-ES" sz="1050" dirty="0" err="1"/>
                        <a:t>PE_lig</a:t>
                      </a:r>
                      <a:r>
                        <a:rPr lang="es-ES" sz="1050" dirty="0"/>
                        <a:t>/</a:t>
                      </a:r>
                      <a:r>
                        <a:rPr lang="es-ES" sz="1050" dirty="0" err="1"/>
                        <a:t>PE_dev</a:t>
                      </a:r>
                      <a:r>
                        <a:rPr lang="es-ES" sz="1050" dirty="0"/>
                        <a:t>/</a:t>
                      </a:r>
                      <a:r>
                        <a:rPr lang="es-ES" sz="1050" dirty="0" err="1"/>
                        <a:t>P_dhw</a:t>
                      </a:r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err="1"/>
                        <a:t>Primary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energy</a:t>
                      </a:r>
                      <a:r>
                        <a:rPr lang="es-ES" sz="1050" dirty="0"/>
                        <a:t> + </a:t>
                      </a:r>
                      <a:r>
                        <a:rPr lang="es-ES" sz="1050" dirty="0" err="1"/>
                        <a:t>Consumption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of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each</a:t>
                      </a:r>
                      <a:r>
                        <a:rPr lang="es-ES" sz="1050" dirty="0"/>
                        <a:t>  </a:t>
                      </a:r>
                      <a:r>
                        <a:rPr lang="es-ES" sz="1050" dirty="0" err="1"/>
                        <a:t>retrofitting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scenario</a:t>
                      </a:r>
                      <a:endParaRPr lang="es-E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576180"/>
                  </a:ext>
                </a:extLst>
              </a:tr>
            </a:tbl>
          </a:graphicData>
        </a:graphic>
      </p:graphicFrame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3A5D80FF-1299-8F30-F5CC-FA8E7E239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429000"/>
            <a:ext cx="4176350" cy="236987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EF98BF8-388D-B73D-400E-2196071E06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429"/>
          <a:stretch/>
        </p:blipFill>
        <p:spPr>
          <a:xfrm>
            <a:off x="4466207" y="3481222"/>
            <a:ext cx="4508937" cy="85002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BE0B59D-2C44-EAE7-D806-B7056A96A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911" y="4391064"/>
            <a:ext cx="4498750" cy="85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45" y="260648"/>
            <a:ext cx="79563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6AB023"/>
                </a:solidFill>
                <a:latin typeface="Bahnschrift SemiBold" panose="020B0502040204020203" pitchFamily="34" charset="0"/>
                <a:cs typeface="Arial" charset="0"/>
              </a:rPr>
              <a:t>Workflow Analysis Archetype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635826-4871-4C23-AB75-EA9732B41538}" type="slidenum">
              <a:rPr lang="es-ES" smtClean="0"/>
              <a:pPr>
                <a:defRPr/>
              </a:pPr>
              <a:t>8</a:t>
            </a:fld>
            <a:endParaRPr lang="es-ES" dirty="0"/>
          </a:p>
        </p:txBody>
      </p:sp>
      <p:graphicFrame>
        <p:nvGraphicFramePr>
          <p:cNvPr id="41" name="Tabla 41">
            <a:extLst>
              <a:ext uri="{FF2B5EF4-FFF2-40B4-BE49-F238E27FC236}">
                <a16:creationId xmlns:a16="http://schemas.microsoft.com/office/drawing/2014/main" id="{CACA9771-8133-7631-C3C6-1F00D256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044297"/>
              </p:ext>
            </p:extLst>
          </p:nvPr>
        </p:nvGraphicFramePr>
        <p:xfrm>
          <a:off x="174454" y="817551"/>
          <a:ext cx="8507288" cy="232259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32932">
                  <a:extLst>
                    <a:ext uri="{9D8B030D-6E8A-4147-A177-3AD203B41FA5}">
                      <a16:colId xmlns:a16="http://schemas.microsoft.com/office/drawing/2014/main" val="1188712301"/>
                    </a:ext>
                  </a:extLst>
                </a:gridCol>
                <a:gridCol w="2531564">
                  <a:extLst>
                    <a:ext uri="{9D8B030D-6E8A-4147-A177-3AD203B41FA5}">
                      <a16:colId xmlns:a16="http://schemas.microsoft.com/office/drawing/2014/main" val="1921952144"/>
                    </a:ext>
                  </a:extLst>
                </a:gridCol>
                <a:gridCol w="4042792">
                  <a:extLst>
                    <a:ext uri="{9D8B030D-6E8A-4147-A177-3AD203B41FA5}">
                      <a16:colId xmlns:a16="http://schemas.microsoft.com/office/drawing/2014/main" val="872855681"/>
                    </a:ext>
                  </a:extLst>
                </a:gridCol>
              </a:tblGrid>
              <a:tr h="258326">
                <a:tc>
                  <a:txBody>
                    <a:bodyPr/>
                    <a:lstStyle/>
                    <a:p>
                      <a:r>
                        <a:rPr lang="es-ES" sz="1050" dirty="0">
                          <a:solidFill>
                            <a:schemeClr val="tx2"/>
                          </a:solidFill>
                        </a:rPr>
                        <a:t>Python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solidFill>
                            <a:schemeClr val="tx2"/>
                          </a:solidFill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solidFill>
                            <a:schemeClr val="tx2"/>
                          </a:solidFill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249724"/>
                  </a:ext>
                </a:extLst>
              </a:tr>
              <a:tr h="403142">
                <a:tc>
                  <a:txBody>
                    <a:bodyPr/>
                    <a:lstStyle/>
                    <a:p>
                      <a:r>
                        <a:rPr lang="es-ES" sz="1050" b="0" dirty="0" err="1"/>
                        <a:t>comfortAnalysis</a:t>
                      </a:r>
                      <a:endParaRPr lang="es-E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b="0" dirty="0" err="1"/>
                        <a:t>Humidex</a:t>
                      </a:r>
                      <a:r>
                        <a:rPr lang="es-ES" sz="1050" b="0" dirty="0"/>
                        <a:t> + T operative (TRNSYS)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b="0" dirty="0" err="1"/>
                        <a:t>Count</a:t>
                      </a:r>
                      <a:r>
                        <a:rPr lang="es-ES" sz="1050" b="0" dirty="0"/>
                        <a:t>(</a:t>
                      </a:r>
                      <a:r>
                        <a:rPr lang="es-ES" sz="1050" b="0" dirty="0" err="1"/>
                        <a:t>IEQ_s,IEQ_w</a:t>
                      </a:r>
                      <a:r>
                        <a:rPr lang="es-ES" sz="1050" b="0" dirty="0"/>
                        <a:t>) – </a:t>
                      </a:r>
                      <a:r>
                        <a:rPr lang="es-ES" sz="1050" b="0" dirty="0" err="1"/>
                        <a:t>day</a:t>
                      </a:r>
                      <a:r>
                        <a:rPr lang="es-ES" sz="1050" b="0" dirty="0"/>
                        <a:t>/</a:t>
                      </a:r>
                      <a:r>
                        <a:rPr lang="es-ES" sz="1050" b="0" dirty="0" err="1"/>
                        <a:t>night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setpoints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differentiated</a:t>
                      </a:r>
                      <a:endParaRPr lang="es-ES" sz="1050" b="0" dirty="0"/>
                    </a:p>
                    <a:p>
                      <a:r>
                        <a:rPr lang="es-ES" sz="1050" b="0" dirty="0" err="1"/>
                        <a:t>Count</a:t>
                      </a:r>
                      <a:r>
                        <a:rPr lang="es-ES" sz="1050" b="0" dirty="0"/>
                        <a:t>(</a:t>
                      </a:r>
                      <a:r>
                        <a:rPr lang="es-ES" sz="1050" b="0" dirty="0" err="1"/>
                        <a:t>Humidex_bands</a:t>
                      </a:r>
                      <a:r>
                        <a:rPr lang="es-ES" sz="1050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85480"/>
                  </a:ext>
                </a:extLst>
              </a:tr>
              <a:tr h="559920">
                <a:tc>
                  <a:txBody>
                    <a:bodyPr/>
                    <a:lstStyle/>
                    <a:p>
                      <a:r>
                        <a:rPr lang="es-ES" sz="1050" b="0" dirty="0" err="1"/>
                        <a:t>comfortGraph</a:t>
                      </a:r>
                      <a:endParaRPr lang="es-E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="0" dirty="0"/>
                        <a:t>Outputs(</a:t>
                      </a:r>
                      <a:r>
                        <a:rPr lang="es-ES" sz="1050" b="0" dirty="0" err="1"/>
                        <a:t>comfortAnalysis</a:t>
                      </a:r>
                      <a:r>
                        <a:rPr lang="es-ES" sz="1050" b="0" dirty="0"/>
                        <a:t>)</a:t>
                      </a:r>
                    </a:p>
                    <a:p>
                      <a:endParaRPr lang="es-E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b="0" dirty="0"/>
                        <a:t>X – Y data </a:t>
                      </a:r>
                      <a:r>
                        <a:rPr lang="es-ES" sz="1050" b="0" dirty="0" err="1"/>
                        <a:t>to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graph</a:t>
                      </a:r>
                      <a:r>
                        <a:rPr lang="es-ES" sz="1050" b="0" dirty="0"/>
                        <a:t> (</a:t>
                      </a:r>
                      <a:r>
                        <a:rPr lang="es-ES" sz="1050" b="0" dirty="0" err="1"/>
                        <a:t>average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according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to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number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of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zones</a:t>
                      </a:r>
                      <a:r>
                        <a:rPr lang="es-ES" sz="1050" b="0" dirty="0"/>
                        <a:t>)</a:t>
                      </a:r>
                    </a:p>
                    <a:p>
                      <a:r>
                        <a:rPr lang="es-ES" sz="1050" b="0" dirty="0" err="1"/>
                        <a:t>Quantity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of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hours</a:t>
                      </a:r>
                      <a:r>
                        <a:rPr lang="es-ES" sz="1050" b="0" dirty="0"/>
                        <a:t> (</a:t>
                      </a:r>
                      <a:r>
                        <a:rPr lang="es-ES" sz="1050" b="0" dirty="0" err="1"/>
                        <a:t>number</a:t>
                      </a:r>
                      <a:r>
                        <a:rPr lang="es-ES" sz="1050" b="0" dirty="0"/>
                        <a:t>) </a:t>
                      </a:r>
                      <a:r>
                        <a:rPr lang="es-ES" sz="1050" b="0" dirty="0" err="1"/>
                        <a:t>with</a:t>
                      </a:r>
                      <a:r>
                        <a:rPr lang="es-ES" sz="1050" b="0" dirty="0"/>
                        <a:t> 1 </a:t>
                      </a:r>
                      <a:r>
                        <a:rPr lang="es-ES" sz="1050" b="0" dirty="0" err="1"/>
                        <a:t>Humidex</a:t>
                      </a:r>
                      <a:r>
                        <a:rPr lang="es-ES" sz="1050" b="0" dirty="0"/>
                        <a:t>/IEQ band </a:t>
                      </a:r>
                      <a:r>
                        <a:rPr lang="es-ES" sz="1050" b="0" dirty="0" err="1"/>
                        <a:t>or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worst</a:t>
                      </a:r>
                      <a:endParaRPr lang="es-ES" sz="105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="0" dirty="0" err="1"/>
                        <a:t>Quantity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of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hours</a:t>
                      </a:r>
                      <a:r>
                        <a:rPr lang="es-ES" sz="1050" b="0" dirty="0"/>
                        <a:t> (%) </a:t>
                      </a:r>
                      <a:r>
                        <a:rPr lang="es-ES" sz="1050" b="0" dirty="0" err="1"/>
                        <a:t>with</a:t>
                      </a:r>
                      <a:r>
                        <a:rPr lang="es-ES" sz="1050" b="0" dirty="0"/>
                        <a:t> 1 </a:t>
                      </a:r>
                      <a:r>
                        <a:rPr lang="es-ES" sz="1050" b="0" dirty="0" err="1"/>
                        <a:t>Humidex</a:t>
                      </a:r>
                      <a:r>
                        <a:rPr lang="es-ES" sz="1050" b="0" dirty="0"/>
                        <a:t>/IEQ band </a:t>
                      </a:r>
                      <a:r>
                        <a:rPr lang="es-ES" sz="1050" b="0" dirty="0" err="1"/>
                        <a:t>or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worst</a:t>
                      </a:r>
                      <a:endParaRPr lang="es-E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436219"/>
                  </a:ext>
                </a:extLst>
              </a:tr>
              <a:tr h="403142">
                <a:tc>
                  <a:txBody>
                    <a:bodyPr/>
                    <a:lstStyle/>
                    <a:p>
                      <a:r>
                        <a:rPr lang="es-ES" sz="1050" b="0" dirty="0" err="1"/>
                        <a:t>primaryEnergyNR</a:t>
                      </a:r>
                      <a:endParaRPr lang="es-E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b="0" dirty="0"/>
                        <a:t>Outputs(TRNSYS)</a:t>
                      </a:r>
                    </a:p>
                    <a:p>
                      <a:r>
                        <a:rPr lang="es-ES" sz="1050" b="0" dirty="0" err="1"/>
                        <a:t>P_ht</a:t>
                      </a:r>
                      <a:r>
                        <a:rPr lang="es-ES" sz="1050" b="0" dirty="0"/>
                        <a:t>/</a:t>
                      </a:r>
                      <a:r>
                        <a:rPr lang="es-ES" sz="1050" b="0" dirty="0" err="1"/>
                        <a:t>P_cl</a:t>
                      </a:r>
                      <a:r>
                        <a:rPr lang="es-ES" sz="1050" b="0" dirty="0"/>
                        <a:t>/</a:t>
                      </a:r>
                      <a:r>
                        <a:rPr lang="es-ES" sz="1050" b="0" dirty="0" err="1"/>
                        <a:t>P_lig</a:t>
                      </a:r>
                      <a:r>
                        <a:rPr lang="es-ES" sz="1050" b="0" dirty="0"/>
                        <a:t>/</a:t>
                      </a:r>
                      <a:r>
                        <a:rPr lang="es-ES" sz="1050" b="0" dirty="0" err="1"/>
                        <a:t>P_dev</a:t>
                      </a:r>
                      <a:r>
                        <a:rPr lang="es-ES" sz="1050" b="0" dirty="0"/>
                        <a:t>/</a:t>
                      </a:r>
                      <a:r>
                        <a:rPr lang="es-ES" sz="1050" b="0" dirty="0" err="1"/>
                        <a:t>P_dhw</a:t>
                      </a:r>
                      <a:endParaRPr lang="es-E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Primary energy with % of facilities distribution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="0" dirty="0" err="1"/>
                        <a:t>PE_ht</a:t>
                      </a:r>
                      <a:r>
                        <a:rPr lang="es-ES" sz="1050" b="0" dirty="0"/>
                        <a:t>/</a:t>
                      </a:r>
                      <a:r>
                        <a:rPr lang="es-ES" sz="1050" b="0" dirty="0" err="1"/>
                        <a:t>PE_cl</a:t>
                      </a:r>
                      <a:r>
                        <a:rPr lang="es-ES" sz="1050" b="0" dirty="0"/>
                        <a:t>/</a:t>
                      </a:r>
                      <a:r>
                        <a:rPr lang="es-ES" sz="1050" b="0" dirty="0" err="1"/>
                        <a:t>PE_lig</a:t>
                      </a:r>
                      <a:r>
                        <a:rPr lang="es-ES" sz="1050" b="0" dirty="0"/>
                        <a:t>/</a:t>
                      </a:r>
                      <a:r>
                        <a:rPr lang="es-ES" sz="1050" b="0" dirty="0" err="1"/>
                        <a:t>PE_dev</a:t>
                      </a:r>
                      <a:r>
                        <a:rPr lang="es-ES" sz="1050" b="0" dirty="0"/>
                        <a:t>/</a:t>
                      </a:r>
                      <a:r>
                        <a:rPr lang="es-ES" sz="1050" b="0" dirty="0" err="1"/>
                        <a:t>P_dhw</a:t>
                      </a:r>
                      <a:endParaRPr lang="es-E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250732"/>
                  </a:ext>
                </a:extLst>
              </a:tr>
              <a:tr h="403142">
                <a:tc>
                  <a:txBody>
                    <a:bodyPr/>
                    <a:lstStyle/>
                    <a:p>
                      <a:r>
                        <a:rPr lang="es-ES" sz="1050" b="0" dirty="0" err="1"/>
                        <a:t>optimalRetrofit</a:t>
                      </a:r>
                      <a:endParaRPr lang="es-E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b="0" dirty="0" err="1"/>
                        <a:t>PE_bc_total</a:t>
                      </a:r>
                      <a:r>
                        <a:rPr lang="es-ES" sz="1050" b="0" dirty="0"/>
                        <a:t> (Base case)</a:t>
                      </a:r>
                    </a:p>
                    <a:p>
                      <a:r>
                        <a:rPr lang="es-ES" sz="1050" b="0" dirty="0" err="1"/>
                        <a:t>PE_rf_total</a:t>
                      </a:r>
                      <a:r>
                        <a:rPr lang="es-ES" sz="1050" b="0" dirty="0"/>
                        <a:t> (</a:t>
                      </a:r>
                      <a:r>
                        <a:rPr lang="es-ES" sz="1050" b="0" dirty="0" err="1"/>
                        <a:t>Retrofitted</a:t>
                      </a:r>
                      <a:r>
                        <a:rPr lang="es-ES" sz="1050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="0" dirty="0"/>
                        <a:t>X – Y data </a:t>
                      </a:r>
                      <a:r>
                        <a:rPr lang="es-ES" sz="1050" b="0" dirty="0" err="1"/>
                        <a:t>to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graph</a:t>
                      </a:r>
                      <a:endParaRPr lang="es-ES" sz="1050" b="0" dirty="0"/>
                    </a:p>
                    <a:p>
                      <a:r>
                        <a:rPr lang="es-ES" sz="1050" b="0" dirty="0"/>
                        <a:t>Y </a:t>
                      </a:r>
                      <a:r>
                        <a:rPr lang="es-ES" sz="1050" b="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investment</a:t>
                      </a:r>
                      <a:r>
                        <a:rPr lang="es-ES" sz="1050" b="0" dirty="0"/>
                        <a:t> (</a:t>
                      </a:r>
                      <a:r>
                        <a:rPr lang="es-ES" sz="1050" b="0" dirty="0" err="1"/>
                        <a:t>with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grants</a:t>
                      </a:r>
                      <a:r>
                        <a:rPr lang="es-ES" sz="1050" b="0" dirty="0"/>
                        <a:t>) and  X </a:t>
                      </a:r>
                      <a:r>
                        <a:rPr lang="es-ES" sz="1050" b="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primary</a:t>
                      </a:r>
                      <a:r>
                        <a:rPr lang="es-ES" sz="1050" b="0" dirty="0"/>
                        <a:t> </a:t>
                      </a:r>
                      <a:r>
                        <a:rPr lang="es-ES" sz="1050" b="0" dirty="0" err="1"/>
                        <a:t>energy</a:t>
                      </a:r>
                      <a:endParaRPr lang="es-E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643507"/>
                  </a:ext>
                </a:extLst>
              </a:tr>
              <a:tr h="258326">
                <a:tc>
                  <a:txBody>
                    <a:bodyPr/>
                    <a:lstStyle/>
                    <a:p>
                      <a:r>
                        <a:rPr lang="es-ES" sz="1050" b="1" dirty="0" err="1"/>
                        <a:t>energyScenarios</a:t>
                      </a:r>
                      <a:r>
                        <a:rPr lang="es-ES" sz="1050" b="1" dirty="0"/>
                        <a:t> (ARV)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="1" dirty="0" err="1"/>
                        <a:t>PE_ht</a:t>
                      </a:r>
                      <a:r>
                        <a:rPr lang="es-ES" sz="1050" b="1" dirty="0"/>
                        <a:t>/</a:t>
                      </a:r>
                      <a:r>
                        <a:rPr lang="es-ES" sz="1050" b="1" dirty="0" err="1"/>
                        <a:t>PE_cl</a:t>
                      </a:r>
                      <a:r>
                        <a:rPr lang="es-ES" sz="1050" b="1" dirty="0"/>
                        <a:t>/</a:t>
                      </a:r>
                      <a:r>
                        <a:rPr lang="es-ES" sz="1050" b="1" dirty="0" err="1"/>
                        <a:t>PE_lig</a:t>
                      </a:r>
                      <a:r>
                        <a:rPr lang="es-ES" sz="1050" b="1" dirty="0"/>
                        <a:t>/</a:t>
                      </a:r>
                      <a:r>
                        <a:rPr lang="es-ES" sz="1050" b="1" dirty="0" err="1"/>
                        <a:t>PE_dev</a:t>
                      </a:r>
                      <a:r>
                        <a:rPr lang="es-ES" sz="1050" b="1" dirty="0"/>
                        <a:t>/</a:t>
                      </a:r>
                      <a:r>
                        <a:rPr lang="es-ES" sz="1050" b="1" dirty="0" err="1"/>
                        <a:t>P_dhw</a:t>
                      </a:r>
                      <a:endParaRPr lang="es-E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b="1" dirty="0" err="1"/>
                        <a:t>Primary</a:t>
                      </a:r>
                      <a:r>
                        <a:rPr lang="es-ES" sz="1050" b="1" dirty="0"/>
                        <a:t> </a:t>
                      </a:r>
                      <a:r>
                        <a:rPr lang="es-ES" sz="1050" b="1" dirty="0" err="1"/>
                        <a:t>energy</a:t>
                      </a:r>
                      <a:r>
                        <a:rPr lang="es-ES" sz="1050" b="1" dirty="0"/>
                        <a:t> + </a:t>
                      </a:r>
                      <a:r>
                        <a:rPr lang="es-ES" sz="1050" b="1" dirty="0" err="1"/>
                        <a:t>Consumption</a:t>
                      </a:r>
                      <a:r>
                        <a:rPr lang="es-ES" sz="1050" b="1" dirty="0"/>
                        <a:t> </a:t>
                      </a:r>
                      <a:r>
                        <a:rPr lang="es-ES" sz="1050" b="1" dirty="0" err="1"/>
                        <a:t>of</a:t>
                      </a:r>
                      <a:r>
                        <a:rPr lang="es-ES" sz="1050" b="1" dirty="0"/>
                        <a:t> </a:t>
                      </a:r>
                      <a:r>
                        <a:rPr lang="es-ES" sz="1050" b="1" dirty="0" err="1"/>
                        <a:t>each</a:t>
                      </a:r>
                      <a:r>
                        <a:rPr lang="es-ES" sz="1050" b="1" dirty="0"/>
                        <a:t>  </a:t>
                      </a:r>
                      <a:r>
                        <a:rPr lang="es-ES" sz="1050" b="1" dirty="0" err="1"/>
                        <a:t>retrofitting</a:t>
                      </a:r>
                      <a:r>
                        <a:rPr lang="es-ES" sz="1050" b="1" dirty="0"/>
                        <a:t> </a:t>
                      </a:r>
                      <a:r>
                        <a:rPr lang="es-ES" sz="1050" b="1" dirty="0" err="1"/>
                        <a:t>scenario</a:t>
                      </a:r>
                      <a:endParaRPr lang="es-ES" sz="105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576180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FC96C836-6A30-556D-85A6-18EFF6563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54" y="3173826"/>
            <a:ext cx="8604448" cy="181753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21782B3-CB19-8F9C-4C01-786009EFC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86" y="5066386"/>
            <a:ext cx="8604448" cy="155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29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45" y="260648"/>
            <a:ext cx="79563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6AB023"/>
                </a:solidFill>
                <a:latin typeface="Bahnschrift SemiBold" panose="020B0502040204020203" pitchFamily="34" charset="0"/>
                <a:cs typeface="Arial" charset="0"/>
              </a:rPr>
              <a:t>Workflow Analysis Archetype - </a:t>
            </a:r>
            <a:r>
              <a:rPr lang="en-US" sz="2800" b="1" dirty="0" err="1">
                <a:solidFill>
                  <a:srgbClr val="6AB023"/>
                </a:solidFill>
                <a:latin typeface="Bahnschrift SemiBold" panose="020B0502040204020203" pitchFamily="34" charset="0"/>
                <a:cs typeface="Arial" charset="0"/>
              </a:rPr>
              <a:t>csvTRNSYS</a:t>
            </a:r>
            <a:endParaRPr lang="en-US" sz="2800" b="1" dirty="0">
              <a:solidFill>
                <a:srgbClr val="6AB023"/>
              </a:solidFill>
              <a:latin typeface="Bahnschrift SemiBold" panose="020B0502040204020203" pitchFamily="34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635826-4871-4C23-AB75-EA9732B41538}" type="slidenum">
              <a:rPr lang="es-ES" smtClean="0"/>
              <a:pPr>
                <a:defRPr/>
              </a:pPr>
              <a:t>9</a:t>
            </a:fld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99A46B8-75CE-20F4-09EE-8CFD09229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1" y="3068960"/>
            <a:ext cx="5842993" cy="294318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8511C0F-6EF3-4EF1-139C-767A45FC5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1" y="1052736"/>
            <a:ext cx="5328592" cy="1904122"/>
          </a:xfrm>
          <a:prstGeom prst="rect">
            <a:avLst/>
          </a:prstGeom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B027425C-4F9D-3D77-9AA0-D4890ACB7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6495" y="1484784"/>
            <a:ext cx="1040026" cy="1040026"/>
          </a:xfrm>
          <a:prstGeom prst="rect">
            <a:avLst/>
          </a:prstGeom>
        </p:spPr>
      </p:pic>
      <p:pic>
        <p:nvPicPr>
          <p:cNvPr id="10" name="Picture 6" descr="Historia de Python - Wikipedia, la enciclopedia libre">
            <a:extLst>
              <a:ext uri="{FF2B5EF4-FFF2-40B4-BE49-F238E27FC236}">
                <a16:creationId xmlns:a16="http://schemas.microsoft.com/office/drawing/2014/main" id="{00A4FB7A-90E4-FBA9-125D-25248EDC1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330" y="3800770"/>
            <a:ext cx="1173337" cy="117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C8FA33E-7FD8-8557-ED26-9DD58E23EA6C}"/>
              </a:ext>
            </a:extLst>
          </p:cNvPr>
          <p:cNvSpPr txBox="1"/>
          <p:nvPr/>
        </p:nvSpPr>
        <p:spPr>
          <a:xfrm>
            <a:off x="6419013" y="2524810"/>
            <a:ext cx="2401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solidFill>
                  <a:schemeClr val="tx2"/>
                </a:solidFill>
              </a:rPr>
              <a:t>AllCombinedResults</a:t>
            </a:r>
            <a:endParaRPr lang="es-E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689824"/>
      </p:ext>
    </p:extLst>
  </p:cSld>
  <p:clrMapOvr>
    <a:masterClrMapping/>
  </p:clrMapOvr>
</p:sld>
</file>

<file path=ppt/theme/theme1.xml><?xml version="1.0" encoding="utf-8"?>
<a:theme xmlns:a="http://schemas.openxmlformats.org/drawingml/2006/main" name="IREC">
  <a:themeElements>
    <a:clrScheme name="IRE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REC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32" charset="-128"/>
          </a:defRPr>
        </a:defPPr>
      </a:lstStyle>
    </a:lnDef>
  </a:objectDefaults>
  <a:extraClrSchemeLst>
    <a:extraClrScheme>
      <a:clrScheme name="IRE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RE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RE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RE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RE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RE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RE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RE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RE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RE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RE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RE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71C574E2960CF458E23710D811AB691" ma:contentTypeVersion="14" ma:contentTypeDescription="Crear nuevo documento." ma:contentTypeScope="" ma:versionID="96f0fa6bf38be3daffd033dde015b34b">
  <xsd:schema xmlns:xsd="http://www.w3.org/2001/XMLSchema" xmlns:xs="http://www.w3.org/2001/XMLSchema" xmlns:p="http://schemas.microsoft.com/office/2006/metadata/properties" xmlns:ns3="5e2e346a-0fe1-44a6-9a6c-314e9ea8a11d" xmlns:ns4="e36182af-7699-4c4c-81b1-9f2ba6956612" targetNamespace="http://schemas.microsoft.com/office/2006/metadata/properties" ma:root="true" ma:fieldsID="44594cb54f07e8d1026a4c02fc51f9a5" ns3:_="" ns4:_="">
    <xsd:import namespace="5e2e346a-0fe1-44a6-9a6c-314e9ea8a11d"/>
    <xsd:import namespace="e36182af-7699-4c4c-81b1-9f2ba69566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2e346a-0fe1-44a6-9a6c-314e9ea8a1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6182af-7699-4c4c-81b1-9f2ba69566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SharedWithUsers xmlns="e36182af-7699-4c4c-81b1-9f2ba6956612">
      <UserInfo>
        <DisplayName>Marc Torrell</DisplayName>
        <AccountId>133</AccountId>
        <AccountType/>
      </UserInfo>
      <UserInfo>
        <DisplayName>Juan Ramón Morante</DisplayName>
        <AccountId>124</AccountId>
        <AccountType/>
      </UserInfo>
      <UserInfo>
        <DisplayName>Nina Carretero</DisplayName>
        <AccountId>151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9962F8-C30C-499B-B37B-F9A7B243F5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2e346a-0fe1-44a6-9a6c-314e9ea8a11d"/>
    <ds:schemaRef ds:uri="e36182af-7699-4c4c-81b1-9f2ba69566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29B724-4378-4F25-AC6A-F0ACDCCA6C6A}">
  <ds:schemaRefs>
    <ds:schemaRef ds:uri="e36182af-7699-4c4c-81b1-9f2ba6956612"/>
    <ds:schemaRef ds:uri="http://schemas.microsoft.com/office/2006/documentManagement/types"/>
    <ds:schemaRef ds:uri="5e2e346a-0fe1-44a6-9a6c-314e9ea8a11d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29A25DC-7F39-407D-A16E-23539A3821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38916</TotalTime>
  <Words>1406</Words>
  <Application>Microsoft Office PowerPoint</Application>
  <PresentationFormat>Presentación en pantalla (4:3)</PresentationFormat>
  <Paragraphs>203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Bahnschrift SemiBold</vt:lpstr>
      <vt:lpstr>Bahnschrift SemiLight</vt:lpstr>
      <vt:lpstr>Calibri</vt:lpstr>
      <vt:lpstr>Wingdings</vt:lpstr>
      <vt:lpstr>IREC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IREC</dc:creator>
  <cp:lastModifiedBy>Samuel Rabadán Muñoz</cp:lastModifiedBy>
  <cp:revision>439</cp:revision>
  <cp:lastPrinted>2022-01-17T13:59:09Z</cp:lastPrinted>
  <dcterms:created xsi:type="dcterms:W3CDTF">2011-11-17T17:53:35Z</dcterms:created>
  <dcterms:modified xsi:type="dcterms:W3CDTF">2022-12-13T15:34:48Z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0x010100171C574E2960CF458E23710D811AB691</vt:lpwstr>
  </property>
</Properties>
</file>