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61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C7107F8-3F77-45AE-8A4A-C50B09ECA778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AF29CE4F-5BF6-492E-9171-0CEE966C819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B9769EA3-274A-4EE6-B538-90C02BEC9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05D82617-B835-473C-A21C-9ECCEFFB5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C2AFDB92-69EB-4CC5-9ED8-5CC39CF0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20">
              <a:extLst>
                <a:ext uri="{FF2B5EF4-FFF2-40B4-BE49-F238E27FC236}">
                  <a16:creationId xmlns:a16="http://schemas.microsoft.com/office/drawing/2014/main" id="{E6271A28-2506-4825-A6B8-3B1E0CEE20A1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E7C390FF-DBAE-4CAC-A29F-ABA4D3A6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38A1516-9C79-44EC-8430-148D5382AAF7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347DB261-7768-44A4-8268-902C814A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3D0F8FF6-8FA5-49AE-8FD7-722160B5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91036F-CC7A-41D8-9D2D-2811FDBF9F7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633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D778BBF5-B8EE-4137-972A-EAD2D55D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86D81-8068-4AD6-A6D9-4FED9F2AB16E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3682313-4F5A-4B54-BCDC-9B70BF9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DF50EC70-AC87-4EC9-91E3-4DFBCD0B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9CBE5-5F3F-41F3-B758-A89DDB590FF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69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E5D3880C-83F8-42DE-9603-458ADA09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121DB-38D9-4D5E-81A0-37FD6CDF4F9F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5B3B7A7D-3F06-4C34-8618-36AA3E99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83F93DF7-6FB4-4B4C-B3B1-B983B839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93989-C270-4C9C-97E9-1ACAAC88389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6447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DD2EAF4-E330-4E75-A6DB-250587FC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E606-DF79-4EC0-A7FA-0C105C82EDAA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9943C8B0-BF8E-48A0-A0A4-01182CB0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C88A406-2C0D-4FD7-8711-71DAA861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88CFF-016F-4504-AE6F-8FA1806C80D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172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D05EDC1B-A775-4EBA-87E0-8AF6FF3B6AF0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4CBA745C-5C0E-48EF-B243-5C5D478BC38D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E4D63B7-00CE-4599-A170-BA65CC55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38A9F0-7CC7-4EB0-BE81-ABD378F01279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517751-81DD-4A18-85D5-7A15ED81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FA971C-196A-4F8B-9A98-845BDB64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AF4FB-C69A-43D6-90C0-892046BC533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1713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648C1-518E-460E-BC15-0CC6A81A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EACF1B-04A2-470C-A591-1725D192F122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C8403-4249-4C3D-A41E-AE92A1BE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D2844-5BE3-47C7-8732-5685B0D5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8BEE8-A9A4-4329-BC5D-9751256F968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3184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E8667-6666-4112-AB93-1D5B4ADE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67C915-3DAA-4AA1-B7E7-195EA207E4A2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EB0B5-A77E-4A9D-A60B-E0B6FE65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25189-0696-49A1-97AF-AE870D24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9EA0F-790F-4545-9AD1-141DE249E85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4049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95C30-24DB-416C-8DCD-EAD4522E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CE1988-0746-4BD1-A747-8725F6302067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4538-633A-4719-969C-AB8AA6B9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DF39C-03CD-4229-AE8E-4A66580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1F48F-3C18-488F-A9BD-00E5B898DD9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41301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E7BD344A-9F0C-4C1D-ACFD-92D72407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D4142-0FEA-4CF8-8B0C-6D91599EE639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550EE45F-4BEE-47E7-AC20-1D33C0BD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530EF210-37C7-43C5-929A-5262A5E3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3BA78-30CC-40DA-8DFC-4A6FCB47699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1205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BFE84-FC73-430A-A227-B47BCA96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6676A8-A319-446D-B7BE-BD09395A2D8E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01A0B-C817-4746-A9D1-20E70046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EF753-56F8-48B5-AD85-A9B12938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DC144-BFB3-4E28-9B1A-C76A62B0834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493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4B7BDEE6-8EED-47DE-B0D4-B517CD77C6E3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F584F48F-336D-47E0-83AA-19A2AB515A5F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16">
            <a:extLst>
              <a:ext uri="{FF2B5EF4-FFF2-40B4-BE49-F238E27FC236}">
                <a16:creationId xmlns:a16="http://schemas.microsoft.com/office/drawing/2014/main" id="{D05EE3C5-9B6B-48C0-87AE-5EF2CADDEED7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8">
            <a:extLst>
              <a:ext uri="{FF2B5EF4-FFF2-40B4-BE49-F238E27FC236}">
                <a16:creationId xmlns:a16="http://schemas.microsoft.com/office/drawing/2014/main" id="{EFB3BD70-64F6-4BE7-AB61-2B216C92494A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78042AEB-2A5E-4ED2-B6E0-543507806FB5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F25B3B56-8CC4-4AD3-B936-A42A5E281494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EBF5E91-1660-4525-905B-98A013B7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7DBACC0-F3F3-4984-891F-1DC4897FA4C0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2ADDBB8-3FAF-4148-B222-5ABCCD5B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8531317-6E30-4788-97B3-AA0AFC13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1643C-AFD1-4337-8094-E4EE6EED54D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0928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A017AEE-4311-42B6-B0B4-26C3B63F5FC4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6A83FE9F-E10A-4550-8CB8-E4C246D6FC6E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C1D08D1-F9B9-48A7-89D9-15B08301275C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1923A8-9356-4C3D-9506-AA0DF6D11D23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CFB6097-5DDD-4574-86F3-D088ED0B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2E0CAFC0-B874-4D9B-AA30-6D5E95287E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800A1BF-9CE3-4B17-8EAD-F0E4D2910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79CBA7E-89D4-4F08-9444-D60F79EFEF19}" type="datetimeFigureOut">
              <a:rPr lang="ru-RU"/>
              <a:pPr>
                <a:defRPr/>
              </a:pPr>
              <a:t>12.09.2020</a:t>
            </a:fld>
            <a:endParaRPr lang="ru-RU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DA8924E-3C86-4197-B0CA-CCB49D6FF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5B2718-C899-4C2B-AD58-DD63E352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FA0579C0-D4E4-4350-9B58-1BFE1DC5F4C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9" r:id="rId2"/>
    <p:sldLayoutId id="2147483774" r:id="rId3"/>
    <p:sldLayoutId id="2147483775" r:id="rId4"/>
    <p:sldLayoutId id="2147483776" r:id="rId5"/>
    <p:sldLayoutId id="2147483777" r:id="rId6"/>
    <p:sldLayoutId id="2147483770" r:id="rId7"/>
    <p:sldLayoutId id="2147483778" r:id="rId8"/>
    <p:sldLayoutId id="2147483779" r:id="rId9"/>
    <p:sldLayoutId id="2147483771" r:id="rId10"/>
    <p:sldLayoutId id="21474837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A739-E822-4F60-BCFC-1B441A0FA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ER-</a:t>
            </a:r>
            <a:r>
              <a:rPr lang="ru-RU" dirty="0"/>
              <a:t>моделирование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правила и рекомендации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49A4D354-D799-4EAC-B038-A8E63A35D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8EE0B-1AC5-40D5-B4F0-213C2024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Неверные типы</a:t>
            </a:r>
            <a:r>
              <a:rPr lang="en-US" sz="2400" dirty="0"/>
              <a:t> </a:t>
            </a:r>
            <a:r>
              <a:rPr lang="ru-RU" sz="2400" dirty="0"/>
              <a:t>данных</a:t>
            </a:r>
          </a:p>
          <a:p>
            <a:r>
              <a:rPr lang="ru-RU" sz="2400" dirty="0"/>
              <a:t>Не суррогатный первичный ключ (за редким исключением)</a:t>
            </a:r>
          </a:p>
          <a:p>
            <a:pPr lvl="1"/>
            <a:r>
              <a:rPr lang="ru-RU" sz="2000" dirty="0"/>
              <a:t>Первичный ключ имеет смысл для предметной области (</a:t>
            </a:r>
            <a:r>
              <a:rPr lang="en-US" sz="2000" dirty="0"/>
              <a:t>business meaning)</a:t>
            </a:r>
            <a:endParaRPr lang="ru-RU" sz="2000" dirty="0"/>
          </a:p>
          <a:p>
            <a:pPr lvl="1"/>
            <a:r>
              <a:rPr lang="ru-RU" sz="2000" dirty="0"/>
              <a:t>Композитный первичный ключ</a:t>
            </a:r>
          </a:p>
          <a:p>
            <a:r>
              <a:rPr lang="ru-RU" sz="2400" dirty="0"/>
              <a:t>Дублирование сущностей</a:t>
            </a:r>
          </a:p>
          <a:p>
            <a:pPr lvl="1"/>
            <a:r>
              <a:rPr lang="en-US" sz="2000" dirty="0"/>
              <a:t>HR: </a:t>
            </a:r>
            <a:r>
              <a:rPr lang="ru-RU" sz="2000" dirty="0"/>
              <a:t>Сотрудник, менеджер, начальник отдела, директор</a:t>
            </a:r>
          </a:p>
          <a:p>
            <a:pPr lvl="1"/>
            <a:r>
              <a:rPr lang="en-US" sz="2000" dirty="0"/>
              <a:t>Retail: </a:t>
            </a:r>
            <a:r>
              <a:rPr lang="ru-RU" sz="2000" dirty="0"/>
              <a:t>Клиент, Менеджер, Поставщик</a:t>
            </a:r>
          </a:p>
          <a:p>
            <a:r>
              <a:rPr lang="ru-RU" sz="2400" dirty="0"/>
              <a:t>Неверное направление связи 1-</a:t>
            </a:r>
            <a:r>
              <a:rPr lang="en-US" sz="2400" dirty="0"/>
              <a:t>N</a:t>
            </a:r>
          </a:p>
          <a:p>
            <a:pPr lvl="1"/>
            <a:r>
              <a:rPr lang="ru-RU" sz="2000" dirty="0"/>
              <a:t>Внешний ключ должен быть на стороне </a:t>
            </a:r>
            <a:r>
              <a:rPr lang="en-US" sz="2000" dirty="0"/>
              <a:t>N</a:t>
            </a:r>
            <a:endParaRPr lang="ru-RU" sz="2000" dirty="0"/>
          </a:p>
          <a:p>
            <a:endParaRPr lang="ru-RU" sz="2400" dirty="0"/>
          </a:p>
          <a:p>
            <a:pPr marL="109537" indent="0">
              <a:buNone/>
            </a:pPr>
            <a:endParaRPr lang="ru-RU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DA3EF-83A7-4AEE-B41D-DB26B643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Начальные типовые ошибки проектирования схемы 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8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ъект 1">
            <a:extLst>
              <a:ext uri="{FF2B5EF4-FFF2-40B4-BE49-F238E27FC236}">
                <a16:creationId xmlns:a16="http://schemas.microsoft.com/office/drawing/2014/main" id="{7B72F97D-AF90-4C21-BFC4-2BA8AED3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Название сущности</a:t>
            </a:r>
          </a:p>
          <a:p>
            <a:r>
              <a:rPr lang="ru-RU" altLang="ru-RU"/>
              <a:t>Атрибуты</a:t>
            </a:r>
          </a:p>
          <a:p>
            <a:pPr lvl="1"/>
            <a:r>
              <a:rPr lang="ru-RU" altLang="ru-RU"/>
              <a:t>Название</a:t>
            </a:r>
          </a:p>
          <a:p>
            <a:pPr lvl="1"/>
            <a:r>
              <a:rPr lang="ru-RU" altLang="ru-RU"/>
              <a:t>Домен и тип данных</a:t>
            </a:r>
          </a:p>
          <a:p>
            <a:pPr lvl="1"/>
            <a:r>
              <a:rPr lang="ru-RU" altLang="ru-RU"/>
              <a:t>Обязательность (</a:t>
            </a:r>
            <a:r>
              <a:rPr lang="en-US" altLang="ru-RU"/>
              <a:t>Nullability</a:t>
            </a:r>
            <a:r>
              <a:rPr lang="ru-RU" altLang="ru-RU"/>
              <a:t>)</a:t>
            </a:r>
          </a:p>
          <a:p>
            <a:pPr lvl="1"/>
            <a:r>
              <a:rPr lang="ru-RU" altLang="ru-RU"/>
              <a:t>Значение по-умолчанию</a:t>
            </a:r>
            <a:endParaRPr lang="en-US" altLang="ru-RU"/>
          </a:p>
          <a:p>
            <a:pPr lvl="1"/>
            <a:r>
              <a:rPr lang="ru-RU" altLang="ru-RU"/>
              <a:t>Ограничения</a:t>
            </a:r>
          </a:p>
          <a:p>
            <a:r>
              <a:rPr lang="ru-RU" altLang="ru-RU"/>
              <a:t>Ключи</a:t>
            </a:r>
          </a:p>
          <a:p>
            <a:pPr lvl="1"/>
            <a:r>
              <a:rPr lang="ru-RU" altLang="ru-RU"/>
              <a:t>Первичный</a:t>
            </a:r>
          </a:p>
          <a:p>
            <a:pPr lvl="1"/>
            <a:r>
              <a:rPr lang="ru-RU" altLang="ru-RU"/>
              <a:t>Альтернативный</a:t>
            </a:r>
          </a:p>
          <a:p>
            <a:pPr lvl="1"/>
            <a:r>
              <a:rPr lang="ru-RU" altLang="ru-RU"/>
              <a:t>Внешний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1A6BBA5-CF64-47AC-8088-736B7D7C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Сущность </a:t>
            </a:r>
            <a:r>
              <a:rPr lang="en-US" dirty="0"/>
              <a:t>/ </a:t>
            </a:r>
            <a:r>
              <a:rPr lang="ru-RU" dirty="0"/>
              <a:t>Таблица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ъект 1">
            <a:extLst>
              <a:ext uri="{FF2B5EF4-FFF2-40B4-BE49-F238E27FC236}">
                <a16:creationId xmlns:a16="http://schemas.microsoft.com/office/drawing/2014/main" id="{6F2C3105-415D-4BE8-8DAA-190DDADB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Миграция ключей</a:t>
            </a:r>
          </a:p>
          <a:p>
            <a:r>
              <a:rPr lang="ru-RU" altLang="ru-RU"/>
              <a:t>Кардинальность</a:t>
            </a:r>
            <a:endParaRPr lang="en-US" altLang="ru-RU"/>
          </a:p>
          <a:p>
            <a:pPr lvl="1"/>
            <a:r>
              <a:rPr lang="en-US" altLang="ru-RU"/>
              <a:t>1 – N</a:t>
            </a:r>
            <a:r>
              <a:rPr lang="ru-RU" altLang="ru-RU"/>
              <a:t> (один ко многим)</a:t>
            </a:r>
            <a:endParaRPr lang="en-US" altLang="ru-RU"/>
          </a:p>
          <a:p>
            <a:pPr lvl="1"/>
            <a:r>
              <a:rPr lang="en-US" altLang="ru-RU"/>
              <a:t>1 – 1</a:t>
            </a:r>
            <a:r>
              <a:rPr lang="ru-RU" altLang="ru-RU"/>
              <a:t> (один к одному)</a:t>
            </a:r>
            <a:endParaRPr lang="en-US" altLang="ru-RU"/>
          </a:p>
          <a:p>
            <a:pPr lvl="1"/>
            <a:r>
              <a:rPr lang="en-US" altLang="ru-RU"/>
              <a:t>N – M</a:t>
            </a:r>
            <a:r>
              <a:rPr lang="ru-RU" altLang="ru-RU"/>
              <a:t> (многие ко многим)</a:t>
            </a:r>
          </a:p>
          <a:p>
            <a:pPr lvl="1"/>
            <a:endParaRPr lang="ru-RU" altLang="ru-RU"/>
          </a:p>
          <a:p>
            <a:r>
              <a:rPr lang="ru-RU" altLang="ru-RU"/>
              <a:t>Суррогатный первичный ключ</a:t>
            </a:r>
          </a:p>
          <a:p>
            <a:endParaRPr lang="ru-RU" alt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207C47C-810D-43E6-9097-8734AEEA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Связь </a:t>
            </a:r>
            <a:r>
              <a:rPr lang="en-US" dirty="0"/>
              <a:t>(Relationship)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DFFE98C-C232-4C4D-9FCC-A87CE731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В базе данных веб-сайта </a:t>
            </a:r>
            <a:r>
              <a:rPr lang="ru-RU" dirty="0" err="1"/>
              <a:t>StackOverflow</a:t>
            </a:r>
            <a:r>
              <a:rPr lang="ru-RU" dirty="0"/>
              <a:t> хранятся вопросы и ответы на них. Каждому вопросу может соответствовать ноль или более ответов, но только один ответ может быть отмечен как верный</a:t>
            </a:r>
          </a:p>
          <a:p>
            <a:pPr>
              <a:defRPr/>
            </a:pPr>
            <a:endParaRPr lang="ru-RU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ru-RU" sz="2400" i="1" dirty="0"/>
              <a:t>опишите нормализованную структуру таблиц реляционной базы данных, указав первичные и внешние ключи, атрибуты и их типы данных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87A67-CCB9-4D38-AF3C-EB18D7DF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Задача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83DAAE8A-2684-4F12-A446-5FE919C8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Описания сущностей (</a:t>
            </a:r>
            <a:r>
              <a:rPr lang="en-US" altLang="ru-RU" dirty="0"/>
              <a:t>comments/definition)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Определения связей (</a:t>
            </a:r>
            <a:r>
              <a:rPr lang="en-US" altLang="ru-RU" dirty="0"/>
              <a:t>verb phrase)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Типы данных. Домены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ru-RU" dirty="0"/>
              <a:t>Required (NULL / NOT NULL)</a:t>
            </a:r>
            <a:endParaRPr lang="ru-RU" altLang="ru-RU" dirty="0"/>
          </a:p>
          <a:p>
            <a:pPr eaLnBrk="1" hangingPunct="1"/>
            <a:endParaRPr lang="en-US" altLang="ru-RU" dirty="0"/>
          </a:p>
          <a:p>
            <a:pPr eaLnBrk="1" hangingPunct="1"/>
            <a:endParaRPr lang="ru-RU" alt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04E3-8C3B-4488-BED7-7918E3E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Логическая модель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4B2135A2-8B1F-48AE-AD61-65A55BB9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Значения </a:t>
            </a:r>
            <a:r>
              <a:rPr lang="ru-RU" altLang="ru-RU" dirty="0" err="1"/>
              <a:t>по-умолчанию</a:t>
            </a:r>
            <a:r>
              <a:rPr lang="ru-RU" altLang="ru-RU" dirty="0"/>
              <a:t> (</a:t>
            </a:r>
            <a:r>
              <a:rPr lang="en-US" altLang="ru-RU" dirty="0"/>
              <a:t>default values)</a:t>
            </a:r>
            <a:endParaRPr lang="ru-RU" altLang="ru-RU" dirty="0"/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Валидаторы</a:t>
            </a:r>
            <a:r>
              <a:rPr lang="en-US" altLang="ru-RU" dirty="0"/>
              <a:t>: min/max, valid values list</a:t>
            </a:r>
            <a:endParaRPr lang="ru-RU" altLang="ru-RU" dirty="0"/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Ключевые группы (альтернативные ключи)</a:t>
            </a:r>
            <a:endParaRPr lang="en-US" altLang="ru-RU" dirty="0"/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Наложение имен внешних ключей</a:t>
            </a:r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Каскадные операции</a:t>
            </a:r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Идентифицирующие и </a:t>
            </a:r>
            <a:r>
              <a:rPr lang="ru-RU" altLang="ru-RU" dirty="0" err="1"/>
              <a:t>неидентифицирующие</a:t>
            </a:r>
            <a:r>
              <a:rPr lang="ru-RU" altLang="ru-RU" dirty="0"/>
              <a:t> связи</a:t>
            </a:r>
            <a:endParaRPr lang="en-US" altLang="ru-RU" dirty="0"/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r>
              <a:rPr lang="ru-RU" altLang="ru-RU" dirty="0"/>
              <a:t>Названия ограничений (</a:t>
            </a:r>
            <a:r>
              <a:rPr lang="en-US" altLang="ru-RU" dirty="0"/>
              <a:t>Constraints)</a:t>
            </a:r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endParaRPr lang="ru-RU" altLang="ru-RU" dirty="0"/>
          </a:p>
          <a:p>
            <a:pPr marL="514350" indent="-514350" eaLnBrk="1" hangingPunct="1">
              <a:buFont typeface="Wingdings" panose="05000000000000000000" pitchFamily="2" charset="2"/>
              <a:buChar char="ü"/>
            </a:pPr>
            <a:endParaRPr lang="ru-RU" alt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8BFB-D60A-4217-9965-8931286B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Физическая модель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45FF0350-17CE-482C-B867-BA312349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268413"/>
            <a:ext cx="8785225" cy="4525962"/>
          </a:xfrm>
        </p:spPr>
        <p:txBody>
          <a:bodyPr/>
          <a:lstStyle/>
          <a:p>
            <a:pPr eaLnBrk="1" hangingPunct="1"/>
            <a:r>
              <a:rPr lang="ru-RU" altLang="ru-RU" dirty="0"/>
              <a:t>Все объекты должны называться в одном стиле</a:t>
            </a:r>
            <a:endParaRPr lang="en-US" altLang="ru-RU" dirty="0"/>
          </a:p>
          <a:p>
            <a:pPr eaLnBrk="1" hangingPunct="1"/>
            <a:r>
              <a:rPr lang="ru-RU" altLang="ru-RU" dirty="0"/>
              <a:t>Избегать ключевых слов в названиях</a:t>
            </a:r>
          </a:p>
          <a:p>
            <a:pPr eaLnBrk="1" hangingPunct="1"/>
            <a:r>
              <a:rPr lang="ru-RU" altLang="ru-RU" dirty="0"/>
              <a:t>Пример</a:t>
            </a:r>
            <a:r>
              <a:rPr lang="en-US" altLang="ru-RU" dirty="0"/>
              <a:t>:</a:t>
            </a:r>
          </a:p>
          <a:p>
            <a:pPr lvl="1" eaLnBrk="1" hangingPunct="1"/>
            <a:r>
              <a:rPr lang="en-US" altLang="ru-RU" sz="2000" dirty="0"/>
              <a:t>Table: 			CONTRACT</a:t>
            </a:r>
          </a:p>
          <a:p>
            <a:pPr lvl="1" eaLnBrk="1" hangingPunct="1"/>
            <a:r>
              <a:rPr lang="en-US" altLang="ru-RU" sz="2000" dirty="0"/>
              <a:t>PK column: 		CONTRACT_ID</a:t>
            </a:r>
          </a:p>
          <a:p>
            <a:pPr lvl="1" eaLnBrk="1" hangingPunct="1"/>
            <a:r>
              <a:rPr lang="en-US" altLang="ru-RU" sz="2000" dirty="0"/>
              <a:t>Index: 			I_CONTRACT_DATE</a:t>
            </a:r>
          </a:p>
          <a:p>
            <a:pPr lvl="1" eaLnBrk="1" hangingPunct="1"/>
            <a:r>
              <a:rPr lang="en-US" altLang="ru-RU" sz="2000" dirty="0"/>
              <a:t>Triggers:			TRI_CONTRACT, TRU_CONTRACT</a:t>
            </a:r>
          </a:p>
          <a:p>
            <a:pPr lvl="1" eaLnBrk="1" hangingPunct="1"/>
            <a:r>
              <a:rPr lang="en-US" altLang="ru-RU" sz="2000" dirty="0"/>
              <a:t>Unique Constraints:	UK_CONTRACT_NUMBER</a:t>
            </a:r>
          </a:p>
          <a:p>
            <a:pPr lvl="1" eaLnBrk="1" hangingPunct="1"/>
            <a:r>
              <a:rPr lang="en-US" altLang="ru-RU" sz="2000" dirty="0"/>
              <a:t>Foreign Keys: 		FK_CONTRACT_CLIENT</a:t>
            </a:r>
          </a:p>
          <a:p>
            <a:pPr lvl="1" eaLnBrk="1" hangingPunct="1"/>
            <a:r>
              <a:rPr lang="en-US" altLang="ru-RU" sz="2000" dirty="0"/>
              <a:t>Stored Procedures:	P_ADD_CONTRACT</a:t>
            </a:r>
          </a:p>
          <a:p>
            <a:pPr lvl="1" eaLnBrk="1" hangingPunct="1"/>
            <a:r>
              <a:rPr lang="en-US" altLang="ru-RU" sz="2000" dirty="0"/>
              <a:t>Functions:		F_GEN_ID</a:t>
            </a:r>
          </a:p>
          <a:p>
            <a:pPr lvl="1" eaLnBrk="1" hangingPunct="1"/>
            <a:r>
              <a:rPr lang="en-US" altLang="ru-RU" sz="2000" dirty="0"/>
              <a:t>Packages:		PKG_SECURITY</a:t>
            </a:r>
            <a:endParaRPr lang="en-US" altLang="ru-RU" dirty="0"/>
          </a:p>
          <a:p>
            <a:pPr lvl="1" eaLnBrk="1" hangingPunct="1"/>
            <a:endParaRPr lang="ru-RU" alt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27E888-D745-491F-9562-FCFD83B8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/>
              <a:t>Соглашения об именовании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E9DC2441-5789-497A-B012-D4656634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332"/>
          </a:xfrm>
        </p:spPr>
        <p:txBody>
          <a:bodyPr/>
          <a:lstStyle/>
          <a:p>
            <a:pPr eaLnBrk="1" hangingPunct="1"/>
            <a:r>
              <a:rPr lang="en-US" altLang="ru-RU" dirty="0" err="1"/>
              <a:t>SubView</a:t>
            </a:r>
            <a:r>
              <a:rPr lang="en-US" altLang="ru-RU" dirty="0"/>
              <a:t> (Subject Area</a:t>
            </a:r>
            <a:r>
              <a:rPr lang="ru-RU" altLang="ru-RU" dirty="0"/>
              <a:t> в </a:t>
            </a:r>
            <a:r>
              <a:rPr lang="en-US" altLang="ru-RU" dirty="0" err="1"/>
              <a:t>ErWin</a:t>
            </a:r>
            <a:r>
              <a:rPr lang="en-US" altLang="ru-RU" dirty="0"/>
              <a:t> Data Modeler)</a:t>
            </a:r>
          </a:p>
          <a:p>
            <a:pPr lvl="1" eaLnBrk="1" hangingPunct="1"/>
            <a:r>
              <a:rPr lang="ru-RU" altLang="ru-RU" dirty="0"/>
              <a:t>Содержит подмножество сущностей (подсхему)</a:t>
            </a:r>
          </a:p>
          <a:p>
            <a:pPr lvl="2" eaLnBrk="1" hangingPunct="1"/>
            <a:r>
              <a:rPr lang="ru-RU" altLang="ru-RU" sz="2000" dirty="0"/>
              <a:t>единственный способ визуализировать сложную схему из сотен таблиц – разбить на части</a:t>
            </a:r>
            <a:endParaRPr lang="en-US" altLang="ru-RU" sz="2000" dirty="0"/>
          </a:p>
          <a:p>
            <a:pPr lvl="2" eaLnBrk="1" hangingPunct="1"/>
            <a:r>
              <a:rPr lang="ru-RU" altLang="ru-RU" sz="2000" dirty="0"/>
              <a:t>например, подсхема структуры склада, только таблицы с финансовыми </a:t>
            </a:r>
            <a:r>
              <a:rPr lang="ru-RU" altLang="ru-RU" dirty="0"/>
              <a:t>транзакциями, только справочники</a:t>
            </a:r>
          </a:p>
          <a:p>
            <a:pPr eaLnBrk="1" hangingPunct="1"/>
            <a:r>
              <a:rPr lang="en-US" altLang="ru-RU" dirty="0"/>
              <a:t>Display (Stored Display </a:t>
            </a:r>
            <a:r>
              <a:rPr lang="ru-RU" altLang="ru-RU" dirty="0"/>
              <a:t>в </a:t>
            </a:r>
            <a:r>
              <a:rPr lang="en-US" altLang="ru-RU" dirty="0" err="1"/>
              <a:t>ErWin</a:t>
            </a:r>
            <a:r>
              <a:rPr lang="en-US" altLang="ru-RU" dirty="0"/>
              <a:t> Data Modeler)</a:t>
            </a:r>
            <a:endParaRPr lang="ru-RU" altLang="ru-RU" dirty="0"/>
          </a:p>
          <a:p>
            <a:pPr lvl="1" eaLnBrk="1" hangingPunct="1"/>
            <a:r>
              <a:rPr lang="ru-RU" altLang="ru-RU" dirty="0"/>
              <a:t>Альтернативное представление схемы</a:t>
            </a:r>
            <a:r>
              <a:rPr lang="en-US" altLang="ru-RU" dirty="0"/>
              <a:t> </a:t>
            </a:r>
            <a:endParaRPr lang="ru-RU" altLang="ru-RU" dirty="0"/>
          </a:p>
          <a:p>
            <a:pPr lvl="2" eaLnBrk="1" hangingPunct="1"/>
            <a:r>
              <a:rPr lang="ru-RU" altLang="ru-RU" sz="2000" dirty="0"/>
              <a:t>Каждый дисплей хранит свои настройки отображения</a:t>
            </a:r>
          </a:p>
          <a:p>
            <a:pPr lvl="2" eaLnBrk="1" hangingPunct="1"/>
            <a:r>
              <a:rPr lang="ru-RU" altLang="ru-RU" sz="2000" dirty="0"/>
              <a:t>например, только названия таблиц, без атрибутов</a:t>
            </a:r>
          </a:p>
          <a:p>
            <a:pPr lvl="2" eaLnBrk="1" hangingPunct="1"/>
            <a:r>
              <a:rPr lang="ru-RU" altLang="ru-RU" sz="2000" dirty="0"/>
              <a:t>полезно для презентаций, когда нужен акцент внимания только на сущности, или связи, или ключи </a:t>
            </a:r>
            <a:r>
              <a:rPr lang="ru-RU" altLang="ru-RU" sz="2000" dirty="0" err="1"/>
              <a:t>итп</a:t>
            </a:r>
            <a:r>
              <a:rPr lang="ru-RU" altLang="ru-RU" sz="2000" dirty="0"/>
              <a:t>.</a:t>
            </a:r>
            <a:endParaRPr lang="en-US" altLang="ru-RU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CFF9-ECD1-49FE-A3ED-F5633415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Работа с большой моделью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53C4187-01B8-4184-A4E0-6453638E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Forward Engineering</a:t>
            </a:r>
            <a:endParaRPr lang="ru-RU" altLang="ru-RU" dirty="0"/>
          </a:p>
          <a:p>
            <a:pPr lvl="1" eaLnBrk="1" hangingPunct="1"/>
            <a:r>
              <a:rPr lang="en-US" altLang="ru-RU" dirty="0"/>
              <a:t>ER </a:t>
            </a:r>
            <a:r>
              <a:rPr lang="ru-RU" altLang="ru-RU" dirty="0"/>
              <a:t>модель </a:t>
            </a:r>
            <a:r>
              <a:rPr lang="en-US" altLang="ru-RU" dirty="0"/>
              <a:t>-&gt; </a:t>
            </a:r>
            <a:r>
              <a:rPr lang="ru-RU" altLang="ru-RU" dirty="0"/>
              <a:t>База данных</a:t>
            </a:r>
            <a:endParaRPr lang="en-US" altLang="ru-RU" dirty="0"/>
          </a:p>
          <a:p>
            <a:pPr eaLnBrk="1" hangingPunct="1"/>
            <a:r>
              <a:rPr lang="en-US" altLang="ru-RU" dirty="0"/>
              <a:t>Reverse Engineering</a:t>
            </a:r>
            <a:endParaRPr lang="ru-RU" altLang="ru-RU" dirty="0"/>
          </a:p>
          <a:p>
            <a:pPr lvl="1" eaLnBrk="1" hangingPunct="1"/>
            <a:r>
              <a:rPr lang="ru-RU" altLang="ru-RU" dirty="0"/>
              <a:t>База данных -</a:t>
            </a:r>
            <a:r>
              <a:rPr lang="en-US" altLang="ru-RU" dirty="0"/>
              <a:t>&gt; ER </a:t>
            </a:r>
            <a:r>
              <a:rPr lang="ru-RU" altLang="ru-RU" dirty="0"/>
              <a:t>модель</a:t>
            </a:r>
            <a:endParaRPr lang="en-US" altLang="ru-RU" dirty="0"/>
          </a:p>
          <a:p>
            <a:pPr eaLnBrk="1" hangingPunct="1"/>
            <a:r>
              <a:rPr lang="en-US" altLang="ru-RU" dirty="0"/>
              <a:t>Complete Compare</a:t>
            </a:r>
            <a:endParaRPr lang="ru-RU" altLang="ru-RU" dirty="0"/>
          </a:p>
          <a:p>
            <a:pPr lvl="1" eaLnBrk="1" hangingPunct="1"/>
            <a:r>
              <a:rPr lang="en-US" altLang="ru-RU" dirty="0"/>
              <a:t>ER </a:t>
            </a:r>
            <a:r>
              <a:rPr lang="ru-RU" altLang="ru-RU" dirty="0"/>
              <a:t>модель </a:t>
            </a:r>
            <a:r>
              <a:rPr lang="en-US" altLang="ru-RU" dirty="0"/>
              <a:t>&lt;</a:t>
            </a:r>
            <a:r>
              <a:rPr lang="ru-RU" altLang="ru-RU" dirty="0"/>
              <a:t>-</a:t>
            </a:r>
            <a:r>
              <a:rPr lang="en-US" altLang="ru-RU" dirty="0"/>
              <a:t>&gt; </a:t>
            </a:r>
            <a:r>
              <a:rPr lang="ru-RU" altLang="ru-RU" dirty="0"/>
              <a:t>База данных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1C628-07ED-4478-893C-B686C6DA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Поддержка модели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1176</TotalTime>
  <Words>454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Lucida Sans Unicode</vt:lpstr>
      <vt:lpstr>Verdana</vt:lpstr>
      <vt:lpstr>Wingdings</vt:lpstr>
      <vt:lpstr>Wingdings 2</vt:lpstr>
      <vt:lpstr>Wingdings 3</vt:lpstr>
      <vt:lpstr>Concourse</vt:lpstr>
      <vt:lpstr>ER-моделирование:  правила и рекомендации</vt:lpstr>
      <vt:lpstr>Сущность / Таблица</vt:lpstr>
      <vt:lpstr>Связь (Relationship)</vt:lpstr>
      <vt:lpstr>Задача </vt:lpstr>
      <vt:lpstr>Логическая модель</vt:lpstr>
      <vt:lpstr>Физическая модель</vt:lpstr>
      <vt:lpstr>Соглашения об именовании</vt:lpstr>
      <vt:lpstr>Работа с большой моделью</vt:lpstr>
      <vt:lpstr>Поддержка модели</vt:lpstr>
      <vt:lpstr>Начальные типовые ошибки проектирования схемы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ER-моделирование:  необходимые элементы модели</dc:title>
  <dc:creator>Eugene</dc:creator>
  <cp:lastModifiedBy>Evgeny Gavrilov</cp:lastModifiedBy>
  <cp:revision>35</cp:revision>
  <dcterms:created xsi:type="dcterms:W3CDTF">2009-09-21T19:56:29Z</dcterms:created>
  <dcterms:modified xsi:type="dcterms:W3CDTF">2020-09-12T10:25:04Z</dcterms:modified>
</cp:coreProperties>
</file>