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46E8A2-C73B-4655-A589-75C31A61D1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8DAF38D-5770-446D-B326-7C1B3E0EFB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D6C1F28-CBD7-4F89-A2B8-97C066C7A6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4AD20A-48F6-45DE-83E1-3004AAF895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A381839-634F-4B53-8E52-2B5BFF2DE8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D510F38-8836-4520-A0E3-97C7E3A01A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7629FFF-CBD8-440F-B403-05AEB47EA9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25F5C9B-DD0F-46BC-A60D-1821E920CA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51FFFAA-11C7-4A2A-8DC9-2EBA56A1C3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7C03318-74B3-4088-B6A1-B7ED09C00D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EE8A63E-C6B3-45CB-B1CF-FCD5BDDD4E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15D2DAA-01A5-4BC0-BB87-5C909133A1AB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40F3B66-AE0F-4876-9DBC-7735D6F282D0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6013987-3B2D-4474-9457-EAE3AC48F389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99717EB-623F-4159-A5F3-0DB50EB73AEB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FDCDD7A-BAC4-4FDD-9B10-C24DB46C47B5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FD8B3DB-595A-4D45-A9CB-F7E979E2848C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094B32E-103E-4623-AC8E-EFBE8919FD6E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13A0973-F6CE-435C-8459-2ACB76E689BF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2AE351-AB71-4F36-A17B-EFF70883FA3C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7E0C671-B7FF-45F8-BDD9-8A46C0FD1917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D035BC-329B-41D0-8AAE-D04A623BDEE0}" type="slidenum">
              <a:rPr b="0" lang="ru-RU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"/>
              </a:rPr>
              <a:t>Язык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SQL</a:t>
            </a:r>
            <a:r>
              <a:rPr b="0" lang="ru-RU" sz="4400" spc="-1" strike="noStrike">
                <a:solidFill>
                  <a:schemeClr val="dk1"/>
                </a:solidFill>
                <a:latin typeface="Calibri"/>
              </a:rPr>
              <a:t> (2)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chemeClr val="dk1">
                  <a:tint val="75000"/>
                </a:schemeClr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3422" lnSpcReduction="20000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"/>
              </a:rPr>
              <a:t>Декартово произведение (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CROSS JOIN)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4797000"/>
            <a:ext cx="8229240" cy="132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Select * from T1 cross join T2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0" name="Picture 3" descr=""/>
          <p:cNvPicPr/>
          <p:nvPr/>
        </p:nvPicPr>
        <p:blipFill>
          <a:blip r:embed="rId1"/>
          <a:stretch/>
        </p:blipFill>
        <p:spPr>
          <a:xfrm>
            <a:off x="395640" y="1556640"/>
            <a:ext cx="8515080" cy="3333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67640" y="476640"/>
            <a:ext cx="8229240" cy="69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0240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"/>
              </a:rPr>
              <a:t>Внутреннее соединение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251640" y="3285000"/>
            <a:ext cx="8229240" cy="79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Выбирает строки, удовлетворяющие условию соединения 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select * from T1 </a:t>
            </a:r>
            <a:r>
              <a:rPr b="1" lang="fr-FR" sz="2000" spc="-1" strike="noStrike">
                <a:solidFill>
                  <a:schemeClr val="dk2"/>
                </a:solidFill>
                <a:latin typeface="Calibri"/>
              </a:rPr>
              <a:t>inner join </a:t>
            </a: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T2 on (T1.T1_ID = T2.T2_ID);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3" name="Picture 4" descr=""/>
          <p:cNvPicPr/>
          <p:nvPr/>
        </p:nvPicPr>
        <p:blipFill>
          <a:blip r:embed="rId1"/>
          <a:stretch/>
        </p:blipFill>
        <p:spPr>
          <a:xfrm>
            <a:off x="333720" y="1772640"/>
            <a:ext cx="8486280" cy="1428480"/>
          </a:xfrm>
          <a:prstGeom prst="rect">
            <a:avLst/>
          </a:prstGeom>
          <a:ln w="9525">
            <a:noFill/>
          </a:ln>
        </p:spPr>
      </p:pic>
      <p:graphicFrame>
        <p:nvGraphicFramePr>
          <p:cNvPr id="74" name="Table 11"/>
          <p:cNvGraphicFramePr/>
          <p:nvPr/>
        </p:nvGraphicFramePr>
        <p:xfrm>
          <a:off x="251640" y="4581000"/>
          <a:ext cx="3024000" cy="965520"/>
        </p:xfrm>
        <a:graphic>
          <a:graphicData uri="http://schemas.openxmlformats.org/drawingml/2006/table">
            <a:tbl>
              <a:tblPr/>
              <a:tblGrid>
                <a:gridCol w="1512000"/>
                <a:gridCol w="1512000"/>
              </a:tblGrid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T1_ID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252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T2_ID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252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67640" y="116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6604" lnSpcReduction="20000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"/>
              </a:rPr>
              <a:t>Левое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/</a:t>
            </a:r>
            <a:r>
              <a:rPr b="0" lang="ru-RU" sz="4400" spc="-1" strike="noStrike">
                <a:solidFill>
                  <a:schemeClr val="dk1"/>
                </a:solidFill>
                <a:latin typeface="Calibri"/>
              </a:rPr>
              <a:t>правое внешнее соединение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Content Placeholder 2"/>
          <p:cNvSpPr/>
          <p:nvPr/>
        </p:nvSpPr>
        <p:spPr>
          <a:xfrm>
            <a:off x="179640" y="2616120"/>
            <a:ext cx="6264360" cy="6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75000"/>
          </a:bodyPr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Соединяет строки, удовлетворяющие условию + оставшиеся строки слева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select * from T1 </a:t>
            </a:r>
            <a:r>
              <a:rPr b="1" lang="en-US" sz="2000" spc="-1" strike="noStrike">
                <a:solidFill>
                  <a:schemeClr val="dk2"/>
                </a:solidFill>
                <a:latin typeface="Calibri"/>
              </a:rPr>
              <a:t>left outer </a:t>
            </a:r>
            <a:r>
              <a:rPr b="1" lang="fr-FR" sz="2000" spc="-1" strike="noStrike">
                <a:solidFill>
                  <a:schemeClr val="dk2"/>
                </a:solidFill>
                <a:latin typeface="Calibri"/>
              </a:rPr>
              <a:t>join </a:t>
            </a: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T2 on (T1.T1_ID = T2.T2_ID);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Picture 5" descr=""/>
          <p:cNvPicPr/>
          <p:nvPr/>
        </p:nvPicPr>
        <p:blipFill>
          <a:blip r:embed="rId1"/>
          <a:stretch/>
        </p:blipFill>
        <p:spPr>
          <a:xfrm>
            <a:off x="179640" y="1052640"/>
            <a:ext cx="8486280" cy="1409400"/>
          </a:xfrm>
          <a:prstGeom prst="rect">
            <a:avLst/>
          </a:prstGeom>
          <a:ln w="9525">
            <a:noFill/>
          </a:ln>
        </p:spPr>
      </p:pic>
      <p:pic>
        <p:nvPicPr>
          <p:cNvPr id="78" name="Picture 6" descr=""/>
          <p:cNvPicPr/>
          <p:nvPr/>
        </p:nvPicPr>
        <p:blipFill>
          <a:blip r:embed="rId2"/>
          <a:stretch/>
        </p:blipFill>
        <p:spPr>
          <a:xfrm>
            <a:off x="179640" y="3933000"/>
            <a:ext cx="8486280" cy="1428480"/>
          </a:xfrm>
          <a:prstGeom prst="rect">
            <a:avLst/>
          </a:prstGeom>
          <a:ln w="9525">
            <a:noFill/>
          </a:ln>
        </p:spPr>
      </p:pic>
      <p:sp>
        <p:nvSpPr>
          <p:cNvPr id="79" name="Content Placeholder 2"/>
          <p:cNvSpPr/>
          <p:nvPr/>
        </p:nvSpPr>
        <p:spPr>
          <a:xfrm>
            <a:off x="179640" y="5445360"/>
            <a:ext cx="619236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75000" lnSpcReduction="20000"/>
          </a:bodyPr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Соединяет строки, удовлетворяющие условию + оставшиеся строки справа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select * from T1 </a:t>
            </a:r>
            <a:r>
              <a:rPr b="1" lang="en-US" sz="2000" spc="-1" strike="noStrike">
                <a:solidFill>
                  <a:schemeClr val="dk2"/>
                </a:solidFill>
                <a:latin typeface="Calibri"/>
              </a:rPr>
              <a:t>right outer </a:t>
            </a:r>
            <a:r>
              <a:rPr b="1" lang="fr-FR" sz="2000" spc="-1" strike="noStrike">
                <a:solidFill>
                  <a:schemeClr val="dk2"/>
                </a:solidFill>
                <a:latin typeface="Calibri"/>
              </a:rPr>
              <a:t>join </a:t>
            </a: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T2 on (T1.T1_ID = T2.T2_ID);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0" name="Table 7"/>
          <p:cNvGraphicFramePr/>
          <p:nvPr/>
        </p:nvGraphicFramePr>
        <p:xfrm>
          <a:off x="6516360" y="2637000"/>
          <a:ext cx="2304000" cy="864000"/>
        </p:xfrm>
        <a:graphic>
          <a:graphicData uri="http://schemas.openxmlformats.org/drawingml/2006/table">
            <a:tbl>
              <a:tblPr/>
              <a:tblGrid>
                <a:gridCol w="1152000"/>
                <a:gridCol w="1152000"/>
              </a:tblGrid>
              <a:tr h="216000">
                <a:tc>
                  <a:txBody>
                    <a:bodyPr lIns="79200" rIns="79200" tIns="39600" bIns="396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05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T1_ID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9200" marR="7920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252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79200" rIns="79200" tIns="39600" bIns="396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05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T2_ID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9200" marR="7920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252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16000">
                <a:tc>
                  <a:txBody>
                    <a:bodyPr lIns="79200" rIns="79200" tIns="39600" bIns="396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05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9200" marR="7920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 lIns="79200" rIns="79200" tIns="39600" bIns="396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05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9200" marR="7920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</a:tr>
              <a:tr h="216000">
                <a:tc>
                  <a:txBody>
                    <a:bodyPr lIns="79200" rIns="79200" tIns="39600" bIns="396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05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9200" marR="7920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 lIns="79200" rIns="79200" tIns="39600" bIns="396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05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9200" marR="7920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</a:tr>
              <a:tr h="216000">
                <a:tc>
                  <a:txBody>
                    <a:bodyPr lIns="79200" rIns="79200" tIns="39600" bIns="396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05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9200" marR="7920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 lIns="79200" rIns="79200" tIns="39600" bIns="396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NULL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9200" marR="7920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Table 8"/>
          <p:cNvGraphicFramePr/>
          <p:nvPr/>
        </p:nvGraphicFramePr>
        <p:xfrm>
          <a:off x="6444360" y="5517360"/>
          <a:ext cx="2376000" cy="897120"/>
        </p:xfrm>
        <a:graphic>
          <a:graphicData uri="http://schemas.openxmlformats.org/drawingml/2006/table">
            <a:tbl>
              <a:tblPr/>
              <a:tblGrid>
                <a:gridCol w="1188000"/>
                <a:gridCol w="1188000"/>
              </a:tblGrid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05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T1_ID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252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05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T2_ID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252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05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05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05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05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05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NULL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05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  <p:cxnSp>
        <p:nvCxnSpPr>
          <p:cNvPr id="82" name="Straight Connector 10"/>
          <p:cNvCxnSpPr/>
          <p:nvPr/>
        </p:nvCxnSpPr>
        <p:spPr>
          <a:xfrm>
            <a:off x="179280" y="3789000"/>
            <a:ext cx="8713440" cy="360"/>
          </a:xfrm>
          <a:prstGeom prst="straightConnector1">
            <a:avLst/>
          </a:prstGeom>
          <a:ln>
            <a:solidFill>
              <a:srgbClr val="4f81bd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"/>
              </a:rPr>
              <a:t>Полное внешнее соединение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251640" y="1556640"/>
            <a:ext cx="8486280" cy="1428480"/>
          </a:xfrm>
          <a:prstGeom prst="rect">
            <a:avLst/>
          </a:prstGeom>
          <a:ln w="9525">
            <a:noFill/>
          </a:ln>
        </p:spPr>
      </p:pic>
      <p:sp>
        <p:nvSpPr>
          <p:cNvPr id="85" name="Content Placeholder 2"/>
          <p:cNvSpPr/>
          <p:nvPr/>
        </p:nvSpPr>
        <p:spPr>
          <a:xfrm>
            <a:off x="323640" y="3285000"/>
            <a:ext cx="82292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87222"/>
          </a:bodyPr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Соединяет строки, удовлетворяющие условию + оставшиеся строки справа и слева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select * from T1 </a:t>
            </a:r>
            <a:r>
              <a:rPr b="1" lang="en-US" sz="2000" spc="-1" strike="noStrike">
                <a:solidFill>
                  <a:schemeClr val="dk2"/>
                </a:solidFill>
                <a:latin typeface="Calibri"/>
              </a:rPr>
              <a:t>full outer </a:t>
            </a:r>
            <a:r>
              <a:rPr b="1" lang="fr-FR" sz="2000" spc="-1" strike="noStrike">
                <a:solidFill>
                  <a:schemeClr val="dk2"/>
                </a:solidFill>
                <a:latin typeface="Calibri"/>
              </a:rPr>
              <a:t>join </a:t>
            </a: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T2 on (T1.T1_ID = T2.T2_ID);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6" name="Table 9"/>
          <p:cNvGraphicFramePr/>
          <p:nvPr/>
        </p:nvGraphicFramePr>
        <p:xfrm>
          <a:off x="395640" y="4221000"/>
          <a:ext cx="3384000" cy="1609200"/>
        </p:xfrm>
        <a:graphic>
          <a:graphicData uri="http://schemas.openxmlformats.org/drawingml/2006/table">
            <a:tbl>
              <a:tblPr/>
              <a:tblGrid>
                <a:gridCol w="1692000"/>
                <a:gridCol w="1692000"/>
              </a:tblGrid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T1_ID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252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T2_ID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252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4a7ebb"/>
                      </a:solidFill>
                      <a:prstDash val="solid"/>
                    </a:lnL>
                    <a:lnR w="9360">
                      <a:solidFill>
                        <a:srgbClr val="4a7ebb"/>
                      </a:solidFill>
                      <a:prstDash val="solid"/>
                    </a:lnR>
                    <a:lnT w="9360">
                      <a:solidFill>
                        <a:srgbClr val="4a7ebb"/>
                      </a:solidFill>
                      <a:prstDash val="solid"/>
                    </a:lnT>
                    <a:lnB w="9360">
                      <a:solidFill>
                        <a:srgbClr val="4a7ebb"/>
                      </a:solidFill>
                      <a:prstDash val="solid"/>
                    </a:lnB>
                    <a:solidFill>
                      <a:srgbClr val="bfd4f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"/>
              </a:rPr>
              <a:t>Задача 1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178"/>
          </a:bodyPr>
          <a:p>
            <a:pPr marL="343080" indent="-34308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Есть 2 таблицы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: 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STUDENT_NEW: </a:t>
            </a: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студенты в приемной комиссии, поступившие в 2024 году 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STUDENT_ACCOUNT: </a:t>
            </a: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аккаунты студентов для доступа в интернет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Calibri"/>
              </a:rPr>
              <a:t>В обеих таблицах есть номер студенческого билета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STUD_ID</a:t>
            </a:r>
            <a:endParaRPr b="0" lang="ru-RU" sz="18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chemeClr val="dk1"/>
                </a:solidFill>
                <a:latin typeface="Calibri"/>
              </a:rPr>
              <a:t>Напишите запросы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ru-RU" sz="24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Выбрать всех студентов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и их интернет аккаунты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Выбрать все интернет аккаунты с фамилией студента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Выбрать всех студентов с интернет аккаунтами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Выбрать всех студентов без аккаунтов и все аккаунты, не ассоциированные со студентом, поступившим в 2024 году (одним запросом)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marL="51444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Calibri"/>
              </a:rPr>
              <a:t>select * from student_new n full outer join student_account a on (n.stud_id = a.stud_id) where n.stud_id is null or a.stud_id is null</a:t>
            </a:r>
            <a:endParaRPr b="0" lang="ru-RU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"/>
              </a:rPr>
              <a:t>Операции с множеством строк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556640"/>
            <a:ext cx="5554440" cy="158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Объединение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множеств строк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ourier New"/>
              </a:rPr>
              <a:t>SELECT * from T1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UNION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ourier New"/>
              </a:rPr>
              <a:t>Select * from T2</a:t>
            </a:r>
            <a:endParaRPr b="0" lang="ru-RU" sz="1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6156000" y="1484640"/>
            <a:ext cx="2161800" cy="1437840"/>
          </a:xfrm>
          <a:prstGeom prst="rect">
            <a:avLst/>
          </a:prstGeom>
          <a:ln w="9525">
            <a:noFill/>
          </a:ln>
        </p:spPr>
      </p:pic>
      <p:sp>
        <p:nvSpPr>
          <p:cNvPr id="92" name="TextBox 4"/>
          <p:cNvSpPr/>
          <p:nvPr/>
        </p:nvSpPr>
        <p:spPr>
          <a:xfrm>
            <a:off x="3139200" y="2133000"/>
            <a:ext cx="23756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urier New"/>
              </a:rPr>
              <a:t>SELECT * from T1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ourier New"/>
              </a:rPr>
              <a:t>UNION ALL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ourier New"/>
              </a:rPr>
              <a:t>Select * from T2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ontent Placeholder 2"/>
          <p:cNvSpPr/>
          <p:nvPr/>
        </p:nvSpPr>
        <p:spPr>
          <a:xfrm>
            <a:off x="467640" y="3285000"/>
            <a:ext cx="5554440" cy="15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Вычитание множеств строк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ourier New"/>
              </a:rPr>
              <a:t>SELECT * from T1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MINUS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ourier New"/>
              </a:rPr>
              <a:t>Select * from T2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4" descr=""/>
          <p:cNvPicPr/>
          <p:nvPr/>
        </p:nvPicPr>
        <p:blipFill>
          <a:blip r:embed="rId2"/>
          <a:stretch/>
        </p:blipFill>
        <p:spPr>
          <a:xfrm>
            <a:off x="6156000" y="3357000"/>
            <a:ext cx="2161800" cy="1447560"/>
          </a:xfrm>
          <a:prstGeom prst="rect">
            <a:avLst/>
          </a:prstGeom>
          <a:ln w="9525">
            <a:noFill/>
          </a:ln>
        </p:spPr>
      </p:pic>
      <p:sp>
        <p:nvSpPr>
          <p:cNvPr id="95" name="Content Placeholder 2"/>
          <p:cNvSpPr/>
          <p:nvPr/>
        </p:nvSpPr>
        <p:spPr>
          <a:xfrm>
            <a:off x="467640" y="5085360"/>
            <a:ext cx="5554440" cy="15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Пересечение множеств строк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ourier New"/>
              </a:rPr>
              <a:t>SELECT * from T1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1" lang="en-US" sz="1600" spc="-1" strike="noStrike">
                <a:solidFill>
                  <a:schemeClr val="dk1"/>
                </a:solidFill>
                <a:latin typeface="Courier New"/>
              </a:rPr>
              <a:t>INTERSECT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ourier New"/>
              </a:rPr>
              <a:t>Select * from T2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6" descr=""/>
          <p:cNvPicPr/>
          <p:nvPr/>
        </p:nvPicPr>
        <p:blipFill>
          <a:blip r:embed="rId3"/>
          <a:stretch/>
        </p:blipFill>
        <p:spPr>
          <a:xfrm>
            <a:off x="6156000" y="5229360"/>
            <a:ext cx="2161800" cy="14475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"/>
              </a:rPr>
              <a:t>Задача 2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493" lnSpcReduction="10000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Таблица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T1 </a:t>
            </a: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содержит </a:t>
            </a:r>
            <a:r>
              <a:rPr b="0" i="1" lang="en-US" sz="3200" spc="-1" strike="noStrike">
                <a:solidFill>
                  <a:schemeClr val="dk1"/>
                </a:solidFill>
                <a:latin typeface="Courier New"/>
              </a:rPr>
              <a:t>N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строк, Т2 – </a:t>
            </a:r>
            <a:r>
              <a:rPr b="0" i="1" lang="en-US" sz="3200" spc="-1" strike="noStrike">
                <a:solidFill>
                  <a:schemeClr val="dk1"/>
                </a:solidFill>
                <a:latin typeface="Courier New"/>
              </a:rPr>
              <a:t>M</a:t>
            </a:r>
            <a:r>
              <a:rPr b="0" i="1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строк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chemeClr val="dk1"/>
                </a:solidFill>
                <a:latin typeface="Calibri"/>
              </a:rPr>
              <a:t>Оцените кол-во строк, возвращаемых запросами и расположите запросы в порядке возрастания возможного кол-ва строк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: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ourier New"/>
              </a:rPr>
              <a:t>Select * from T1 UNION ALL T2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ourier New"/>
              </a:rPr>
              <a:t>Select * from T1 UNION T2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ourier New"/>
              </a:rPr>
              <a:t>Select * from T1 CROSS JOIN T2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ourier New"/>
              </a:rPr>
              <a:t>Select * from T1 INNER JOIN T2 ON (…)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ourier New"/>
              </a:rPr>
              <a:t>Select * from T1 LEFT OUTER JOIN T2 ON (…)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ourier New"/>
              </a:rPr>
              <a:t>Select * from T1 RIGHT OUTER JOIN T2 ON (…)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ourier New"/>
              </a:rPr>
              <a:t>Select * from T1 FULL OUTER JOIN T2 ON (…)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ourier New"/>
              </a:rPr>
              <a:t>Select * from T1 MINUS T2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ourier New"/>
              </a:rPr>
              <a:t>Select * from T1 INTERSECT T2</a:t>
            </a: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chemeClr val="dk1"/>
                </a:solidFill>
                <a:latin typeface="Calibri"/>
              </a:rPr>
              <a:t>Скрипты примеров</a:t>
            </a:r>
            <a:endParaRPr b="0" lang="ru-RU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4997" lnSpcReduction="10000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create table T1(T1_ID INTEGER);</a:t>
            </a: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create table T2(T2_ID INTEGER);</a:t>
            </a:r>
            <a:br>
              <a:rPr sz="3200"/>
            </a:b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insert into T1 values (1);</a:t>
            </a: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insert into T1 values (2);</a:t>
            </a: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insert into T1 values (3);</a:t>
            </a:r>
            <a:br>
              <a:rPr sz="3200"/>
            </a:b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insert into T2 values (2);</a:t>
            </a: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insert into T2 values (3);</a:t>
            </a: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insert into T2 values (4);</a:t>
            </a:r>
            <a:br>
              <a:rPr sz="3200"/>
            </a:b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select * from T1;</a:t>
            </a: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select * from T2;</a:t>
            </a:r>
            <a:br>
              <a:rPr sz="3200"/>
            </a:b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select * from T1 cross join T2;</a:t>
            </a:r>
            <a:br>
              <a:rPr sz="3200"/>
            </a:b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select * from T1 inner join T2 on (T1.T1_ID = T2.T2_ID);</a:t>
            </a:r>
            <a:br>
              <a:rPr sz="3200"/>
            </a:b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select * from T1 left outer join T2 on (T1.T1_ID = T2.T2_ID);</a:t>
            </a:r>
            <a:br>
              <a:rPr sz="3200"/>
            </a:b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select * from T1 right outer join T2 on (T1.T1_ID = T2.T2_ID);</a:t>
            </a:r>
            <a:br>
              <a:rPr sz="3200"/>
            </a:b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select * from T1 full outer join T2 on (T1.T1_ID = T2.T2_ID);</a:t>
            </a:r>
            <a:br>
              <a:rPr sz="3200"/>
            </a:br>
            <a:br>
              <a:rPr sz="3200"/>
            </a:b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SELECT * from T1</a:t>
            </a: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UNION ALL</a:t>
            </a: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Select * from T2;</a:t>
            </a:r>
            <a:br>
              <a:rPr sz="3200"/>
            </a:b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SELECT * from T1</a:t>
            </a: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MINUS</a:t>
            </a: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Select * from T2;</a:t>
            </a:r>
            <a:br>
              <a:rPr sz="3200"/>
            </a:b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SELECT * from T1</a:t>
            </a: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INTERSECT</a:t>
            </a:r>
            <a:br>
              <a:rPr sz="3200"/>
            </a:br>
            <a:r>
              <a:rPr b="0" lang="en-GB" sz="3200" spc="-1" strike="noStrike">
                <a:solidFill>
                  <a:schemeClr val="dk1"/>
                </a:solidFill>
                <a:latin typeface="Courier New"/>
              </a:rPr>
              <a:t>Select * from T2</a:t>
            </a:r>
            <a:br>
              <a:rPr sz="3200"/>
            </a:br>
            <a:endParaRPr b="0" lang="ru-RU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Application>LibreOffice/7.6.7.2$Windows_X86_64 LibreOffice_project/dd47e4b30cb7dab30588d6c79c651f218165e3c5</Application>
  <AppVersion>15.0000</AppVersion>
  <Words>379</Words>
  <Paragraphs>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2019-09-20T20:45:54Z</dcterms:created>
  <dc:creator>Eugene</dc:creator>
  <dc:description/>
  <dc:language>en-US</dc:language>
  <cp:lastModifiedBy/>
  <dcterms:modified xsi:type="dcterms:W3CDTF">2024-09-21T11:18:31Z</dcterms:modified>
  <cp:revision>19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(4:3)</vt:lpwstr>
  </property>
  <property fmtid="{D5CDD505-2E9C-101B-9397-08002B2CF9AE}" pid="3" name="Slides">
    <vt:i4>9</vt:i4>
  </property>
</Properties>
</file>