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  <p:sldMasterId id="2147483685" r:id="rId2"/>
  </p:sldMasterIdLst>
  <p:notesMasterIdLst>
    <p:notesMasterId r:id="rId13"/>
  </p:notesMasterIdLst>
  <p:sldIdLst>
    <p:sldId id="256" r:id="rId3"/>
    <p:sldId id="297" r:id="rId4"/>
    <p:sldId id="291" r:id="rId5"/>
    <p:sldId id="299" r:id="rId6"/>
    <p:sldId id="298" r:id="rId7"/>
    <p:sldId id="300" r:id="rId8"/>
    <p:sldId id="301" r:id="rId9"/>
    <p:sldId id="302" r:id="rId10"/>
    <p:sldId id="303" r:id="rId11"/>
    <p:sldId id="273" r:id="rId12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8F41"/>
    <a:srgbClr val="326698"/>
    <a:srgbClr val="FFFFFF"/>
    <a:srgbClr val="FA4616"/>
    <a:srgbClr val="004B80"/>
    <a:srgbClr val="477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189" autoAdjust="0"/>
  </p:normalViewPr>
  <p:slideViewPr>
    <p:cSldViewPr snapToGrid="0">
      <p:cViewPr varScale="1">
        <p:scale>
          <a:sx n="71" d="100"/>
          <a:sy n="71" d="100"/>
        </p:scale>
        <p:origin x="4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FDF37-8C01-4450-8876-D5FA12759C5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E8835-EC9E-4AE4-AE2F-FAB072B2B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61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Ca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" y="539"/>
            <a:ext cx="12190095" cy="68569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3509D3-A7F5-7649-A333-75B66BA657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667" r="-16667"/>
          <a:stretch/>
        </p:blipFill>
        <p:spPr>
          <a:xfrm>
            <a:off x="-162839" y="576197"/>
            <a:ext cx="3504935" cy="6414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203B9E-A97D-C748-AEF5-9228E504D57F}"/>
              </a:ext>
            </a:extLst>
          </p:cNvPr>
          <p:cNvSpPr/>
          <p:nvPr/>
        </p:nvSpPr>
        <p:spPr>
          <a:xfrm>
            <a:off x="0" y="294640"/>
            <a:ext cx="3750365" cy="863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605E3FB-E947-7E4A-8955-F503A3B4C169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029549" y="4127675"/>
            <a:ext cx="10912863" cy="774700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2000" b="0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Presentation Subtitle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492BAC4-9D24-B943-80CE-4C4AEB3AF605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029548" y="1528175"/>
            <a:ext cx="2720819" cy="626302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1400" b="0" i="0" u="none" strike="noStrike" kern="1200" cap="none" spc="15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Department of Mechanical and Aerospace Engineering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B8BB55D-56D9-B144-BB08-A5A1F2799BEC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1029549" y="2400477"/>
            <a:ext cx="10912863" cy="1653365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3600" b="1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with two lines</a:t>
            </a:r>
          </a:p>
        </p:txBody>
      </p:sp>
    </p:spTree>
    <p:extLst>
      <p:ext uri="{BB962C8B-B14F-4D97-AF65-F5344CB8AC3E}">
        <p14:creationId xmlns:p14="http://schemas.microsoft.com/office/powerpoint/2010/main" val="5988879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3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or Title Card">
    <p:bg>
      <p:bgPr>
        <a:pattFill prst="ltDnDiag">
          <a:fgClr>
            <a:schemeClr val="tx1"/>
          </a:fgClr>
          <a:bgClr>
            <a:srgbClr val="0021A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5996A17-1446-C84E-A95C-9E96A000F004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2603281" y="3091070"/>
            <a:ext cx="6985439" cy="430314"/>
          </a:xfrm>
          <a:ln w="28575">
            <a:solidFill>
              <a:srgbClr val="FF4A21"/>
            </a:solidFill>
          </a:ln>
        </p:spPr>
        <p:txBody>
          <a:bodyPr rtlCol="0" anchor="ctr">
            <a:noAutofit/>
          </a:bodyPr>
          <a:lstStyle>
            <a:lvl1pPr marL="0" indent="0" algn="ctr">
              <a:buNone/>
              <a:defRPr kumimoji="0" sz="1500" b="0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ntona Book"/>
                <a:ea typeface="+mj-ea"/>
                <a:cs typeface="Gentona Book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SECTION OR TITLE CARD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977634-8D3A-5943-A1E6-E179BF43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4D6E4-1DA2-8A41-85D8-C7F206FB9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4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A69BA0-3F90-BF4C-94D4-BF7C7B69B14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932"/>
          <a:stretch/>
        </p:blipFill>
        <p:spPr>
          <a:xfrm>
            <a:off x="0" y="883394"/>
            <a:ext cx="12192000" cy="597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32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BF4C9-1C58-23C2-5381-56DCBE74B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2E0E3-9413-4027-BB29-A6AAF96B180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B8E824-1705-2B04-A925-C64855711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DD4A6-532E-D554-B82A-514AA79F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5CCA-E5E6-470D-858F-00859ADA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12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C6B28-A694-4C5A-95F5-87D319FF7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0656C-B4E7-4B5C-8065-6EE24CDA0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240A4-65D8-41BB-A3E1-3C65DAE59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76984-C5DC-41DD-A9A4-4C013F7D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D899D-8C94-4EC7-8C5F-CE590B0E6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BB2948-0A4E-4E69-9577-EA26689DFE05}"/>
              </a:ext>
            </a:extLst>
          </p:cNvPr>
          <p:cNvSpPr/>
          <p:nvPr/>
        </p:nvSpPr>
        <p:spPr>
          <a:xfrm>
            <a:off x="838200" y="914400"/>
            <a:ext cx="10515600" cy="115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03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B4F-FE63-4906-9DB7-EA183896D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956"/>
            <a:ext cx="10515600" cy="758594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FC12C-8505-4DE2-BD23-25907B3B0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682"/>
            <a:ext cx="10515600" cy="508528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ED1FF-380B-4CBE-A7D7-B40CC1F3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3BEF-782F-4055-9897-51ED8368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3ECCD-A5FE-45FB-8837-2908C6A5F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FD3943-B84F-4B6B-8F2A-8E5458B51B1A}"/>
              </a:ext>
            </a:extLst>
          </p:cNvPr>
          <p:cNvCxnSpPr/>
          <p:nvPr/>
        </p:nvCxnSpPr>
        <p:spPr>
          <a:xfrm>
            <a:off x="838200" y="978354"/>
            <a:ext cx="10515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075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7E58-2A39-444A-B848-6E8417AA7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EF492-204F-4959-8907-10FCB9B98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CF17B-08B2-41FC-9332-4BCE8E8A7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9C547-A4A8-4614-A979-916F9C476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C2E51-4930-45FE-B5DA-9543934A6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63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FEC3-6DB5-4CB0-A5FE-18A67842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AF3B5-3588-4AD4-9240-36DEAF146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4239"/>
            <a:ext cx="5181600" cy="47327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1C66-4BE1-4770-A4D9-421ABD29B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44239"/>
            <a:ext cx="5181600" cy="47327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13F03-1433-4BA3-AB87-658584A1F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6BB29-9719-416E-8F54-72C4679B3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3589-6731-4414-BC8A-9689B6CD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9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9EEFC-5085-4EBB-8701-5D7E94C15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23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233F3-ED27-4BC4-9E47-18D21393E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27124"/>
            <a:ext cx="5157787" cy="137795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85766-F2C1-4752-A376-323D6EFD8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81428-9E8A-4703-A3F9-53F4C79A7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27124"/>
            <a:ext cx="5183188" cy="137795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C55816-4299-414C-8B15-A9AD5B2A1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A58661-63AE-462F-93CF-49888F032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9DE3B1-77B6-41E7-B22F-803AD7DF2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C8EAD-FA99-4040-899E-ABC9521F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391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6689-5D59-4EEF-B100-751119268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451"/>
            <a:ext cx="10515600" cy="788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8F6235-0962-47DB-B332-3A324B9E9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39224-FD74-460E-A57E-E3A4AF1D6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B42A53-1BCE-4ACF-AC35-73617162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74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D3674A-3A53-4C05-B666-EDE85349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B2C2BA-C268-4C8A-8E13-951A0E2BB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6C0A5-32A7-448C-A052-FFF401C8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B9812B-D0A3-402F-83C7-83E40FE0BE48}"/>
              </a:ext>
            </a:extLst>
          </p:cNvPr>
          <p:cNvSpPr/>
          <p:nvPr/>
        </p:nvSpPr>
        <p:spPr>
          <a:xfrm>
            <a:off x="727788" y="886408"/>
            <a:ext cx="10795518" cy="233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5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Car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8913" y="1498984"/>
            <a:ext cx="289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dirty="0">
                <a:solidFill>
                  <a:schemeClr val="bg1"/>
                </a:solidFill>
                <a:latin typeface="Quadon Medium"/>
                <a:cs typeface="Quadon Medium"/>
              </a:rPr>
              <a:t>DEPARTMENT OR UNIT NAME.</a:t>
            </a:r>
            <a:r>
              <a:rPr lang="en-US" sz="900" b="0" i="0" baseline="0" dirty="0">
                <a:solidFill>
                  <a:schemeClr val="bg1"/>
                </a:solidFill>
                <a:latin typeface="Quadon Medium"/>
                <a:cs typeface="Quadon Medium"/>
              </a:rPr>
              <a:t> DELETE FROM MASTER SLIDE IF N/A</a:t>
            </a:r>
            <a:endParaRPr lang="en-US" sz="900" b="0" i="0" dirty="0">
              <a:solidFill>
                <a:schemeClr val="bg1"/>
              </a:solidFill>
              <a:latin typeface="Quadon Medium"/>
              <a:cs typeface="Quadon Mediu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24001" y="1597761"/>
            <a:ext cx="2893979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88" b="0" i="0" dirty="0">
                <a:solidFill>
                  <a:schemeClr val="bg1"/>
                </a:solidFill>
                <a:latin typeface="Quadon Medium"/>
                <a:cs typeface="Quadon Medium"/>
              </a:rPr>
              <a:t>DEPARTMENT OR UNIT NAME.</a:t>
            </a:r>
            <a:r>
              <a:rPr lang="en-US" sz="788" b="0" i="0" baseline="0" dirty="0">
                <a:solidFill>
                  <a:schemeClr val="bg1"/>
                </a:solidFill>
                <a:latin typeface="Quadon Medium"/>
                <a:cs typeface="Quadon Medium"/>
              </a:rPr>
              <a:t> DELETE FROM MASTER SLIDE IF N/A</a:t>
            </a:r>
            <a:endParaRPr lang="en-US" sz="788" b="0" i="0" dirty="0">
              <a:solidFill>
                <a:schemeClr val="bg1"/>
              </a:solidFill>
              <a:latin typeface="Quadon Medium"/>
              <a:cs typeface="Quadon Mediu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25EA37-2A29-1D4C-A2F3-22007656E8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" y="537"/>
            <a:ext cx="12208087" cy="6867048"/>
          </a:xfrm>
          <a:prstGeom prst="rect">
            <a:avLst/>
          </a:prstGeo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EE41B18-6A9F-8249-8724-49A5CA341FCE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029549" y="4127675"/>
            <a:ext cx="10912863" cy="774700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2000" b="0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Presentation Subtitle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E87E842-C006-4F41-B990-E21E7437C0B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1029549" y="2400477"/>
            <a:ext cx="10912863" cy="1653365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3600" b="1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with two lines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E2AB7B-1120-5B44-ADA7-FD7DF73DD1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667" r="-16667"/>
          <a:stretch/>
        </p:blipFill>
        <p:spPr>
          <a:xfrm>
            <a:off x="-162839" y="576197"/>
            <a:ext cx="3504935" cy="641403"/>
          </a:xfrm>
          <a:prstGeom prst="rect">
            <a:avLst/>
          </a:prstGeom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3CC34E6-3617-1643-8129-4BC6EA5B5C1E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029548" y="1528175"/>
            <a:ext cx="2720819" cy="626302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1400" b="0" i="0" u="none" strike="noStrike" kern="1200" cap="none" spc="15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Department of Mechanical and Aerospace Engineering</a:t>
            </a:r>
          </a:p>
        </p:txBody>
      </p:sp>
    </p:spTree>
    <p:extLst>
      <p:ext uri="{BB962C8B-B14F-4D97-AF65-F5344CB8AC3E}">
        <p14:creationId xmlns:p14="http://schemas.microsoft.com/office/powerpoint/2010/main" val="40948920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EF384-949E-4990-ADB2-39E9A92A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F320C-41AB-4E60-AF02-83C699DB1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2D142-9081-4581-B6C2-A37E5151D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5C6CC-A3E5-4219-A9D1-62F9A28B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A8B2C-6FA7-4DBE-8F22-C9AD966F3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5222D-6255-4895-89E1-2B610565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146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A21C-8AF8-4F6D-A35F-4CD105D78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757F3E-ABD3-420D-B0C2-FF95F5FAE1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1C50B7-FAEC-487D-9D3A-B5ECEFC0E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9DCD5-E215-4A92-82FC-7F35693DB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F57CE-124A-4EF9-96B4-5168B6A3B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E4EE2-A5C9-4EDE-BDBA-FE227749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605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6F92B-3734-486D-A7AD-3755577C7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52FAE-BB02-44BA-A137-BE1947908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9A7A5-CF18-4EFF-BC25-FDAFBE479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BEF02-3985-4B4F-BA28-66C2A2E8F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4B4CD-7F45-4CFB-878E-C0D510B7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61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ECDD9B-625F-4F14-A7D3-40D6B40B7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9A92A-EAC2-408D-9170-FF1256F4B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FFCE4-E6CE-4942-8FC3-C155823CF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736FF-6248-49BC-B402-46F5195B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8307D-372B-4B44-9B7B-2D234CD5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5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Car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8913" y="1498984"/>
            <a:ext cx="289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dirty="0">
                <a:solidFill>
                  <a:schemeClr val="bg1"/>
                </a:solidFill>
                <a:latin typeface="Quadon Medium"/>
                <a:cs typeface="Quadon Medium"/>
              </a:rPr>
              <a:t>DEPARTMENT OR UNIT NAME.</a:t>
            </a:r>
            <a:r>
              <a:rPr lang="en-US" sz="900" b="0" i="0" baseline="0" dirty="0">
                <a:solidFill>
                  <a:schemeClr val="bg1"/>
                </a:solidFill>
                <a:latin typeface="Quadon Medium"/>
                <a:cs typeface="Quadon Medium"/>
              </a:rPr>
              <a:t> DELETE FROM MASTER SLIDE IF N/A</a:t>
            </a:r>
            <a:endParaRPr lang="en-US" sz="900" b="0" i="0" dirty="0">
              <a:solidFill>
                <a:schemeClr val="bg1"/>
              </a:solidFill>
              <a:latin typeface="Quadon Medium"/>
              <a:cs typeface="Quadon Medium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A41B45-2F03-F94A-806B-E5D650B02A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" y="536"/>
            <a:ext cx="12190095" cy="6856928"/>
          </a:xfrm>
          <a:prstGeom prst="rect">
            <a:avLst/>
          </a:prstGeom>
        </p:spPr>
      </p:pic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6606A61D-16CD-0045-8DD8-94AFFBCB678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029549" y="4127675"/>
            <a:ext cx="10912863" cy="774700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2000" b="0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Presentation Subtitle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A29E365-2AF3-DB41-8312-8839465A4D7E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1029549" y="2400477"/>
            <a:ext cx="10912863" cy="1653365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3600" b="1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with two lines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822F70-FDD2-E14E-8E5C-D244B454D1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667" r="-16667"/>
          <a:stretch/>
        </p:blipFill>
        <p:spPr>
          <a:xfrm>
            <a:off x="-162839" y="576197"/>
            <a:ext cx="3504935" cy="641403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533AC42-A102-B44A-B183-2720DE51AFFC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029548" y="1528175"/>
            <a:ext cx="2720819" cy="626302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1400" b="0" i="0" u="none" strike="noStrike" kern="1200" cap="none" spc="15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Department of Mechanical and Aerospace Engineering</a:t>
            </a:r>
          </a:p>
        </p:txBody>
      </p:sp>
    </p:spTree>
    <p:extLst>
      <p:ext uri="{BB962C8B-B14F-4D97-AF65-F5344CB8AC3E}">
        <p14:creationId xmlns:p14="http://schemas.microsoft.com/office/powerpoint/2010/main" val="333481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43E51CF-406E-4B48-BC7A-D41F490CB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1AF0F6F-4882-4843-A9DB-D1FC9FFA1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06403" y="876301"/>
            <a:ext cx="11379199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FB8FBA21-57BB-DB4A-B07F-4FB694707654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6402" y="2019300"/>
            <a:ext cx="11379199" cy="43132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5160690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406402" y="876300"/>
            <a:ext cx="11379199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idx="10"/>
          </p:nvPr>
        </p:nvSpPr>
        <p:spPr bwMode="auto">
          <a:xfrm>
            <a:off x="406402" y="2019303"/>
            <a:ext cx="11379199" cy="451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/>
            </a:lvl1pPr>
            <a:lvl2pPr>
              <a:defRPr sz="1800"/>
            </a:lvl2pPr>
            <a:lvl5pPr>
              <a:defRPr sz="1200"/>
            </a:lvl5pPr>
            <a:lvl6pPr>
              <a:defRPr sz="1200" b="0" i="0">
                <a:solidFill>
                  <a:schemeClr val="accent5"/>
                </a:solidFill>
                <a:latin typeface="Helvetica Light" panose="020B0403020202020204" pitchFamily="34" charset="0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90FE16-B8DE-3C4A-A246-2D89AD7DE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F5F3F5-54D3-D747-BE41-ACF4D4ED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265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406400" y="876304"/>
            <a:ext cx="11379200" cy="1066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idx="11"/>
          </p:nvPr>
        </p:nvSpPr>
        <p:spPr bwMode="auto">
          <a:xfrm>
            <a:off x="406400" y="2019304"/>
            <a:ext cx="5588000" cy="449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C7FC7F-89EF-0D48-8F96-DDBE697A04D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CCF848-8236-B445-B38E-59A50750659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ECC8755-2003-C14D-B7D8-5D4C70E224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97600" y="2019300"/>
            <a:ext cx="5588000" cy="4495800"/>
          </a:xfrm>
          <a:solidFill>
            <a:srgbClr val="B4B5B4"/>
          </a:solidFill>
        </p:spPr>
        <p:txBody>
          <a:bodyPr lIns="0" tIns="0" rIns="0" bIns="731520" anchor="ctr"/>
          <a:lstStyle>
            <a:lvl1pPr marL="0" indent="0" algn="ctr">
              <a:buNone/>
              <a:defRPr sz="1050" b="0" i="0">
                <a:solidFill>
                  <a:srgbClr val="00529B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the icon to place an image</a:t>
            </a:r>
          </a:p>
        </p:txBody>
      </p:sp>
    </p:spTree>
    <p:extLst>
      <p:ext uri="{BB962C8B-B14F-4D97-AF65-F5344CB8AC3E}">
        <p14:creationId xmlns:p14="http://schemas.microsoft.com/office/powerpoint/2010/main" val="5761035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/>
          </p:nvPr>
        </p:nvSpPr>
        <p:spPr bwMode="auto">
          <a:xfrm>
            <a:off x="406400" y="876300"/>
            <a:ext cx="5588000" cy="5638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C7FC7F-89EF-0D48-8F96-DDBE697A04D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CCF848-8236-B445-B38E-59A50750659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ECC8755-2003-C14D-B7D8-5D4C70E224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97600" y="876300"/>
            <a:ext cx="5588000" cy="5638800"/>
          </a:xfrm>
          <a:solidFill>
            <a:srgbClr val="B4B5B4"/>
          </a:solidFill>
        </p:spPr>
        <p:txBody>
          <a:bodyPr lIns="0" tIns="0" rIns="0" bIns="731520" anchor="ctr"/>
          <a:lstStyle>
            <a:lvl1pPr marL="0" indent="0" algn="ctr">
              <a:buNone/>
              <a:defRPr sz="1050" b="0" i="0">
                <a:solidFill>
                  <a:srgbClr val="00529B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the icon to place an image</a:t>
            </a:r>
          </a:p>
        </p:txBody>
      </p:sp>
    </p:spTree>
    <p:extLst>
      <p:ext uri="{BB962C8B-B14F-4D97-AF65-F5344CB8AC3E}">
        <p14:creationId xmlns:p14="http://schemas.microsoft.com/office/powerpoint/2010/main" val="2694674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6400" y="3007363"/>
            <a:ext cx="5588000" cy="383975"/>
          </a:xfrm>
          <a:prstGeom prst="rect">
            <a:avLst/>
          </a:prstGeom>
          <a:solidFill>
            <a:srgbClr val="FA4616"/>
          </a:solidFill>
        </p:spPr>
        <p:txBody>
          <a:bodyPr t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050" b="0" i="0" spc="3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7602" y="3007363"/>
            <a:ext cx="5587999" cy="383975"/>
          </a:xfrm>
          <a:prstGeom prst="rect">
            <a:avLst/>
          </a:prstGeom>
          <a:solidFill>
            <a:srgbClr val="FA4616"/>
          </a:solidFill>
        </p:spPr>
        <p:txBody>
          <a:bodyPr t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050" b="0" i="0" spc="3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06402" y="2019302"/>
            <a:ext cx="11379199" cy="755787"/>
          </a:xfrm>
        </p:spPr>
        <p:txBody>
          <a:bodyPr rtlCol="0">
            <a:noAutofit/>
          </a:bodyPr>
          <a:lstStyle>
            <a:lvl1pPr marL="0" indent="0">
              <a:buNone/>
              <a:defRPr kumimoji="0" sz="1500" b="1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406402" y="876301"/>
            <a:ext cx="11379199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D20636-448F-124F-94F1-6395EC27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678F7-20CC-E347-B84F-8BDF3831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54CC306-8591-9448-8EEE-F33CAB0F86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6400" y="3429000"/>
            <a:ext cx="5588000" cy="3009900"/>
          </a:xfrm>
        </p:spPr>
        <p:txBody>
          <a:bodyPr/>
          <a:lstStyle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5C4FEE50-8890-1B45-84E7-020CA387EDD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97600" y="3429000"/>
            <a:ext cx="5588000" cy="3009900"/>
          </a:xfrm>
        </p:spPr>
        <p:txBody>
          <a:bodyPr/>
          <a:lstStyle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0453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35528A-399B-E549-AAF0-1FAF3EF4A2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DAF24A-AB75-F041-8AE0-9BD3766AD0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B6392B-581C-2B4C-A00E-77FCE8E31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883920"/>
            <a:ext cx="11328400" cy="10591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34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7564531-0AC6-AB46-8D5E-F6736D32A82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5EA747-1965-5747-A739-96C018003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2400" y="65151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88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D7D67CB-9C90-471E-97E9-5DBC93541B2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5ABD1D-5756-E349-8551-902B01CB0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6400" y="6515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88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06400" y="883923"/>
            <a:ext cx="11379200" cy="1044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06400" y="2019300"/>
            <a:ext cx="113792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9E730D-0AEF-2540-A134-665D88455EA3}"/>
              </a:ext>
            </a:extLst>
          </p:cNvPr>
          <p:cNvSpPr txBox="1"/>
          <p:nvPr/>
        </p:nvSpPr>
        <p:spPr>
          <a:xfrm>
            <a:off x="1598304" y="661957"/>
            <a:ext cx="67863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spc="15" dirty="0">
                <a:solidFill>
                  <a:schemeClr val="bg1"/>
                </a:solidFill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Department of Mechanical and Aerospace Engineering</a:t>
            </a:r>
          </a:p>
        </p:txBody>
      </p:sp>
    </p:spTree>
    <p:extLst>
      <p:ext uri="{BB962C8B-B14F-4D97-AF65-F5344CB8AC3E}">
        <p14:creationId xmlns:p14="http://schemas.microsoft.com/office/powerpoint/2010/main" val="238622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97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 i="0" kern="1200">
          <a:solidFill>
            <a:schemeClr val="accent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Rockwell" charset="0"/>
          <a:ea typeface="MS PGothic" panose="020B0600070205080204" pitchFamily="34" charset="-128"/>
          <a:cs typeface="MS PGothic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Rockwell" charset="0"/>
          <a:ea typeface="MS PGothic" panose="020B0600070205080204" pitchFamily="34" charset="-128"/>
          <a:cs typeface="MS PGothic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Rockwell" charset="0"/>
          <a:ea typeface="MS PGothic" panose="020B0600070205080204" pitchFamily="34" charset="-128"/>
          <a:cs typeface="MS PGothic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Rockwell" charset="0"/>
          <a:ea typeface="MS PGothic" panose="020B0600070205080204" pitchFamily="34" charset="-128"/>
          <a:cs typeface="MS PGothic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2"/>
          </a:solidFill>
          <a:latin typeface="Rockwell" charset="0"/>
          <a:ea typeface="ＭＳ Ｐゴシック" charset="0"/>
          <a:cs typeface="ＭＳ Ｐゴシック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2"/>
          </a:solidFill>
          <a:latin typeface="Rockwell" charset="0"/>
          <a:ea typeface="ＭＳ Ｐゴシック" charset="0"/>
          <a:cs typeface="ＭＳ Ｐゴシック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2"/>
          </a:solidFill>
          <a:latin typeface="Rockwell" charset="0"/>
          <a:ea typeface="ＭＳ Ｐゴシック" charset="0"/>
          <a:cs typeface="ＭＳ Ｐゴシック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2"/>
          </a:solidFill>
          <a:latin typeface="Rockwell" charset="0"/>
          <a:ea typeface="ＭＳ Ｐゴシック" charset="0"/>
          <a:cs typeface="ＭＳ Ｐゴシック" charset="0"/>
        </a:defRPr>
      </a:lvl9pPr>
    </p:titleStyle>
    <p:bodyStyle>
      <a:lvl1pPr marL="171450" indent="-171450" algn="l" rtl="0" eaLnBrk="1" fontAlgn="base" hangingPunct="1">
        <a:spcBef>
          <a:spcPts val="0"/>
        </a:spcBef>
        <a:spcAft>
          <a:spcPts val="450"/>
        </a:spcAft>
        <a:buClr>
          <a:srgbClr val="FF462C"/>
        </a:buClr>
        <a:buSzPct val="100000"/>
        <a:buFont typeface="Wingdings" pitchFamily="2" charset="2"/>
        <a:buChar char="§"/>
        <a:defRPr sz="1800" b="0" i="0" kern="1200">
          <a:solidFill>
            <a:schemeClr val="accent1"/>
          </a:solidFill>
          <a:latin typeface="+mn-lt"/>
          <a:ea typeface="MS PGothic" panose="020B0600070205080204" pitchFamily="34" charset="-128"/>
          <a:cs typeface="Arial" panose="020B0604020202020204" pitchFamily="34" charset="0"/>
        </a:defRPr>
      </a:lvl1pPr>
      <a:lvl2pPr marL="342900" indent="-171450" algn="l" rtl="0" eaLnBrk="1" fontAlgn="base" hangingPunct="1">
        <a:spcBef>
          <a:spcPts val="0"/>
        </a:spcBef>
        <a:spcAft>
          <a:spcPts val="450"/>
        </a:spcAft>
        <a:buClr>
          <a:schemeClr val="accent3"/>
        </a:buClr>
        <a:buSzPct val="100000"/>
        <a:buFont typeface="Wingdings" pitchFamily="2" charset="2"/>
        <a:buChar char="§"/>
        <a:defRPr b="0" i="0" kern="1200">
          <a:solidFill>
            <a:schemeClr val="accent4"/>
          </a:solidFill>
          <a:latin typeface="+mn-lt"/>
          <a:ea typeface="MS PGothic" panose="020B0600070205080204" pitchFamily="34" charset="-128"/>
          <a:cs typeface="Arial" panose="020B0604020202020204" pitchFamily="34" charset="0"/>
        </a:defRPr>
      </a:lvl2pPr>
      <a:lvl3pPr marL="514350" indent="-171450" algn="l" rtl="0" eaLnBrk="1" fontAlgn="base" hangingPunct="1">
        <a:spcBef>
          <a:spcPts val="0"/>
        </a:spcBef>
        <a:spcAft>
          <a:spcPts val="450"/>
        </a:spcAft>
        <a:buClr>
          <a:schemeClr val="accent3"/>
        </a:buClr>
        <a:buSzPct val="100000"/>
        <a:buFont typeface="Wingdings" pitchFamily="2" charset="2"/>
        <a:buChar char="§"/>
        <a:defRPr sz="1400" b="0" i="0" kern="1200">
          <a:solidFill>
            <a:schemeClr val="accent5"/>
          </a:solidFill>
          <a:latin typeface="+mn-lt"/>
          <a:ea typeface="MS PGothic" panose="020B0600070205080204" pitchFamily="34" charset="-128"/>
          <a:cs typeface="Arial" panose="020B0604020202020204" pitchFamily="34" charset="0"/>
        </a:defRPr>
      </a:lvl3pPr>
      <a:lvl4pPr marL="517922" indent="-167879" algn="l" rtl="0" eaLnBrk="1" fontAlgn="base" hangingPunct="1">
        <a:spcBef>
          <a:spcPts val="0"/>
        </a:spcBef>
        <a:spcAft>
          <a:spcPts val="450"/>
        </a:spcAft>
        <a:buClr>
          <a:schemeClr val="accent3"/>
        </a:buClr>
        <a:buSzPct val="100000"/>
        <a:buFont typeface="Wingdings" pitchFamily="2" charset="2"/>
        <a:buChar char="§"/>
        <a:tabLst/>
        <a:defRPr sz="1400" b="0" i="1" kern="1200">
          <a:solidFill>
            <a:schemeClr val="accent5"/>
          </a:solidFill>
          <a:latin typeface="+mn-lt"/>
          <a:ea typeface="MS PGothic" panose="020B0600070205080204" pitchFamily="34" charset="-128"/>
          <a:cs typeface="Helvetica Oblique" pitchFamily="2" charset="0"/>
        </a:defRPr>
      </a:lvl4pPr>
      <a:lvl5pPr marL="7144" indent="-7144" algn="l" rtl="0" eaLnBrk="1" fontAlgn="base" hangingPunct="1">
        <a:spcBef>
          <a:spcPts val="450"/>
        </a:spcBef>
        <a:spcAft>
          <a:spcPts val="450"/>
        </a:spcAft>
        <a:buClr>
          <a:schemeClr val="accent3">
            <a:lumMod val="60000"/>
            <a:lumOff val="40000"/>
          </a:schemeClr>
        </a:buClr>
        <a:buSzPct val="75000"/>
        <a:buFont typeface="System Font Regular"/>
        <a:buChar char="​"/>
        <a:tabLst/>
        <a:defRPr sz="1500" b="0" i="0" kern="1200" cap="all" spc="15" baseline="0">
          <a:solidFill>
            <a:schemeClr val="accent1"/>
          </a:solidFill>
          <a:latin typeface="+mn-lt"/>
          <a:ea typeface="MS PGothic" panose="020B0600070205080204" pitchFamily="34" charset="-128"/>
          <a:cs typeface="Arial" panose="020B0604020202020204" pitchFamily="34" charset="0"/>
        </a:defRPr>
      </a:lvl5pPr>
      <a:lvl6pPr marL="7144" indent="-7144" algn="l" defTabSz="685800" rtl="0" eaLnBrk="1" latinLnBrk="0" hangingPunct="1">
        <a:spcBef>
          <a:spcPts val="0"/>
        </a:spcBef>
        <a:spcAft>
          <a:spcPts val="450"/>
        </a:spcAft>
        <a:buClr>
          <a:schemeClr val="accent1">
            <a:lumMod val="60000"/>
            <a:lumOff val="40000"/>
          </a:schemeClr>
        </a:buClr>
        <a:buSzPct val="75000"/>
        <a:buFont typeface="System Font Regular"/>
        <a:buChar char="​"/>
        <a:tabLst/>
        <a:defRPr lang="en-US" sz="1350" b="0" i="0" kern="1200" spc="75" baseline="0" dirty="0" smtClean="0">
          <a:solidFill>
            <a:schemeClr val="accent5"/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6pPr>
      <a:lvl7pPr marL="7144" indent="-7144" algn="l" defTabSz="685800" rtl="0" eaLnBrk="1" latinLnBrk="0" hangingPunct="1">
        <a:spcBef>
          <a:spcPts val="0"/>
        </a:spcBef>
        <a:spcAft>
          <a:spcPts val="450"/>
        </a:spcAft>
        <a:buClr>
          <a:schemeClr val="accent1"/>
        </a:buClr>
        <a:buSzPct val="75000"/>
        <a:buFont typeface="System Font Regular"/>
        <a:buChar char="​"/>
        <a:tabLst/>
        <a:defRPr lang="en-US" sz="1200" b="0" i="0" kern="1200" baseline="0" dirty="0" smtClean="0">
          <a:solidFill>
            <a:schemeClr val="accent5"/>
          </a:solidFill>
          <a:latin typeface="+mn-lt"/>
          <a:ea typeface="+mn-ea"/>
          <a:cs typeface="+mn-cs"/>
        </a:defRPr>
      </a:lvl7pPr>
      <a:lvl8pPr marL="7144" indent="-7144" algn="l" defTabSz="685800" rtl="0" eaLnBrk="1" latinLnBrk="0" hangingPunct="1">
        <a:spcBef>
          <a:spcPts val="0"/>
        </a:spcBef>
        <a:spcAft>
          <a:spcPts val="450"/>
        </a:spcAft>
        <a:buClr>
          <a:schemeClr val="accent1">
            <a:lumMod val="60000"/>
            <a:lumOff val="40000"/>
          </a:schemeClr>
        </a:buClr>
        <a:buSzPct val="75000"/>
        <a:buFont typeface="System Font Regular"/>
        <a:buChar char="​"/>
        <a:tabLst/>
        <a:defRPr lang="en-US" sz="1200" b="0" i="1" kern="1200" baseline="0" dirty="0" smtClean="0">
          <a:solidFill>
            <a:schemeClr val="accent5"/>
          </a:solidFill>
          <a:latin typeface="+mn-lt"/>
          <a:ea typeface="+mn-ea"/>
          <a:cs typeface="+mn-cs"/>
        </a:defRPr>
      </a:lvl8pPr>
      <a:lvl9pPr marL="7144" indent="0" algn="ctr" defTabSz="685800" rtl="0" eaLnBrk="1" latinLnBrk="0" hangingPunct="1">
        <a:spcBef>
          <a:spcPct val="20000"/>
        </a:spcBef>
        <a:buClr>
          <a:schemeClr val="accent1"/>
        </a:buClr>
        <a:buSzPct val="75000"/>
        <a:buFont typeface="System Font Regular"/>
        <a:buChar char="​"/>
        <a:tabLst/>
        <a:defRPr lang="en-US" sz="2400" b="1" i="0" kern="1200" spc="38" baseline="0" dirty="0">
          <a:solidFill>
            <a:schemeClr val="accent5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04">
          <p15:clr>
            <a:srgbClr val="F26B43"/>
          </p15:clr>
        </p15:guide>
        <p15:guide id="2" pos="256">
          <p15:clr>
            <a:srgbClr val="F26B43"/>
          </p15:clr>
        </p15:guide>
        <p15:guide id="3" pos="3840">
          <p15:clr>
            <a:srgbClr val="F26B43"/>
          </p15:clr>
        </p15:guide>
        <p15:guide id="4" pos="7424">
          <p15:clr>
            <a:srgbClr val="F26B43"/>
          </p15:clr>
        </p15:guide>
        <p15:guide id="5" orient="horz" pos="1272">
          <p15:clr>
            <a:srgbClr val="F26B43"/>
          </p15:clr>
        </p15:guide>
        <p15:guide id="6" orient="horz" pos="552">
          <p15:clr>
            <a:srgbClr val="F26B43"/>
          </p15:clr>
        </p15:guide>
        <p15:guide id="7" orient="horz" pos="2160">
          <p15:clr>
            <a:srgbClr val="F26B43"/>
          </p15:clr>
        </p15:guide>
        <p15:guide id="8" orient="horz" pos="1224">
          <p15:clr>
            <a:srgbClr val="F26B43"/>
          </p15:clr>
        </p15:guide>
        <p15:guide id="9" pos="3904">
          <p15:clr>
            <a:srgbClr val="F26B43"/>
          </p15:clr>
        </p15:guide>
        <p15:guide id="10" pos="5696">
          <p15:clr>
            <a:srgbClr val="F26B43"/>
          </p15:clr>
        </p15:guide>
        <p15:guide id="11" pos="5600">
          <p15:clr>
            <a:srgbClr val="F26B43"/>
          </p15:clr>
        </p15:guide>
        <p15:guide id="12" pos="2080">
          <p15:clr>
            <a:srgbClr val="F26B43"/>
          </p15:clr>
        </p15:guide>
        <p15:guide id="13" pos="1984">
          <p15:clr>
            <a:srgbClr val="F26B43"/>
          </p15:clr>
        </p15:guide>
        <p15:guide id="14" pos="377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A4EBD-E964-4BEF-BD4F-B1D3D798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719"/>
            <a:ext cx="10515600" cy="788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F191E-AA02-423B-83BE-FD88B532D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29004"/>
            <a:ext cx="10515600" cy="5047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1067B-AD5B-441E-B4B6-D4234AC8CC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60AB4-F803-42A3-A1A2-13CAFB0ED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5F0CA-8A10-4554-86D8-1FA7EDE01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8BF3-26E9-4923-8385-642634B194E9}"/>
              </a:ext>
            </a:extLst>
          </p:cNvPr>
          <p:cNvCxnSpPr/>
          <p:nvPr/>
        </p:nvCxnSpPr>
        <p:spPr>
          <a:xfrm>
            <a:off x="838200" y="978354"/>
            <a:ext cx="10515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87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2D6F471-CD8F-2C31-A94F-84917A17B9ED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1029548" y="3411706"/>
            <a:ext cx="10912863" cy="1291818"/>
          </a:xfrm>
        </p:spPr>
        <p:txBody>
          <a:bodyPr wrap="square" anchor="t">
            <a:norm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parameters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launch files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2FAD289-32D4-452D-2F30-77DDFF058FAF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r>
              <a:rPr lang="en-US" dirty="0"/>
              <a:t>Department of Mechanical and Aerospace Engineering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B8FED3-BFBB-8BFC-AAF0-C8637F1F92EB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029549" y="2400477"/>
            <a:ext cx="10912863" cy="1011229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EML 4930 – ROS2, lecture 4</a:t>
            </a:r>
          </a:p>
        </p:txBody>
      </p:sp>
    </p:spTree>
    <p:extLst>
      <p:ext uri="{BB962C8B-B14F-4D97-AF65-F5344CB8AC3E}">
        <p14:creationId xmlns:p14="http://schemas.microsoft.com/office/powerpoint/2010/main" val="2394321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iversity of Florida Logo and symbol, meaning, history, PNG">
            <a:extLst>
              <a:ext uri="{FF2B5EF4-FFF2-40B4-BE49-F238E27FC236}">
                <a16:creationId xmlns:a16="http://schemas.microsoft.com/office/drawing/2014/main" id="{C91A221F-F90F-A7F2-7CCB-63D082170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3" y="323850"/>
            <a:ext cx="11040533" cy="621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52FCDC-E9FB-74D6-D8B0-AF5BEE51B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19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2D7DD7-608B-D1BF-07CE-DD905F395C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17"/>
          <a:stretch/>
        </p:blipFill>
        <p:spPr>
          <a:xfrm>
            <a:off x="363714" y="2821163"/>
            <a:ext cx="3562350" cy="3716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F931D7-2389-FCF7-05CA-324BE2867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687" y="879651"/>
            <a:ext cx="3476625" cy="5657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C7E6C3-8D02-286A-9578-3DAF8DF98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5935" y="2898951"/>
            <a:ext cx="3514725" cy="36385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27D4B2-5BF6-33E0-0745-2BA1E8DA732F}"/>
              </a:ext>
            </a:extLst>
          </p:cNvPr>
          <p:cNvSpPr txBox="1"/>
          <p:nvPr/>
        </p:nvSpPr>
        <p:spPr>
          <a:xfrm>
            <a:off x="3423385" y="1432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https://docs.ros.org/en/foxy/Tutorials.html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1F3B86A-680E-50D2-6CA1-23DD44272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714" y="143255"/>
            <a:ext cx="2324982" cy="225812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766E32-11E6-19F3-947E-CE7C3AD9AAF6}"/>
              </a:ext>
            </a:extLst>
          </p:cNvPr>
          <p:cNvCxnSpPr>
            <a:cxnSpLocks/>
          </p:cNvCxnSpPr>
          <p:nvPr/>
        </p:nvCxnSpPr>
        <p:spPr>
          <a:xfrm>
            <a:off x="587141" y="6470126"/>
            <a:ext cx="297420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D1B5FAD-55F1-0F85-E9D9-CAC4F87D7DD9}"/>
              </a:ext>
            </a:extLst>
          </p:cNvPr>
          <p:cNvSpPr/>
          <p:nvPr/>
        </p:nvSpPr>
        <p:spPr>
          <a:xfrm>
            <a:off x="4780162" y="2281187"/>
            <a:ext cx="2689042" cy="539971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767D7F-E69F-0397-88A4-E74B545935AC}"/>
              </a:ext>
            </a:extLst>
          </p:cNvPr>
          <p:cNvSpPr/>
          <p:nvPr/>
        </p:nvSpPr>
        <p:spPr>
          <a:xfrm>
            <a:off x="4751478" y="3463282"/>
            <a:ext cx="2689042" cy="539971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2B94EF-0FD5-FE3C-64C8-F3C60F2ED3AF}"/>
              </a:ext>
            </a:extLst>
          </p:cNvPr>
          <p:cNvSpPr/>
          <p:nvPr/>
        </p:nvSpPr>
        <p:spPr>
          <a:xfrm>
            <a:off x="4751478" y="5157906"/>
            <a:ext cx="2689042" cy="304965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333190-6F16-D8B8-CA5B-B83C9F8448E5}"/>
              </a:ext>
            </a:extLst>
          </p:cNvPr>
          <p:cNvSpPr/>
          <p:nvPr/>
        </p:nvSpPr>
        <p:spPr>
          <a:xfrm>
            <a:off x="4751478" y="6245366"/>
            <a:ext cx="2689042" cy="216582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D6D5A53-4547-E98B-7D9A-542C21739270}"/>
              </a:ext>
            </a:extLst>
          </p:cNvPr>
          <p:cNvCxnSpPr>
            <a:cxnSpLocks/>
          </p:cNvCxnSpPr>
          <p:nvPr/>
        </p:nvCxnSpPr>
        <p:spPr>
          <a:xfrm>
            <a:off x="4694152" y="6202706"/>
            <a:ext cx="297420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A4355B8-C94D-D080-74B8-6E332C6605F7}"/>
              </a:ext>
            </a:extLst>
          </p:cNvPr>
          <p:cNvCxnSpPr>
            <a:cxnSpLocks/>
          </p:cNvCxnSpPr>
          <p:nvPr/>
        </p:nvCxnSpPr>
        <p:spPr>
          <a:xfrm>
            <a:off x="8648902" y="4997944"/>
            <a:ext cx="297420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FD57BD8-D695-90E6-823F-4030825D7419}"/>
              </a:ext>
            </a:extLst>
          </p:cNvPr>
          <p:cNvCxnSpPr>
            <a:cxnSpLocks/>
          </p:cNvCxnSpPr>
          <p:nvPr/>
        </p:nvCxnSpPr>
        <p:spPr>
          <a:xfrm>
            <a:off x="8590802" y="6259796"/>
            <a:ext cx="297420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A7C250-A669-6776-5161-5CBDC2E95F8F}"/>
              </a:ext>
            </a:extLst>
          </p:cNvPr>
          <p:cNvSpPr/>
          <p:nvPr/>
        </p:nvSpPr>
        <p:spPr>
          <a:xfrm>
            <a:off x="8678776" y="3985331"/>
            <a:ext cx="2689042" cy="453443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4FEBE-FDE3-0B64-78C3-C61E7E2BAEC7}"/>
              </a:ext>
            </a:extLst>
          </p:cNvPr>
          <p:cNvSpPr/>
          <p:nvPr/>
        </p:nvSpPr>
        <p:spPr>
          <a:xfrm>
            <a:off x="8678776" y="6341629"/>
            <a:ext cx="2689042" cy="210791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E3568C-BD92-06D1-D5B7-A851E5EE5576}"/>
              </a:ext>
            </a:extLst>
          </p:cNvPr>
          <p:cNvCxnSpPr>
            <a:cxnSpLocks/>
          </p:cNvCxnSpPr>
          <p:nvPr/>
        </p:nvCxnSpPr>
        <p:spPr>
          <a:xfrm>
            <a:off x="4751478" y="3382700"/>
            <a:ext cx="297420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Red star - Wikipedia">
            <a:extLst>
              <a:ext uri="{FF2B5EF4-FFF2-40B4-BE49-F238E27FC236}">
                <a16:creationId xmlns:a16="http://schemas.microsoft.com/office/drawing/2014/main" id="{1A9FEA24-4A4F-1277-24A6-2BB2BC331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961" y="5279728"/>
            <a:ext cx="518910" cy="49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Red star - Wikipedia">
            <a:extLst>
              <a:ext uri="{FF2B5EF4-FFF2-40B4-BE49-F238E27FC236}">
                <a16:creationId xmlns:a16="http://schemas.microsoft.com/office/drawing/2014/main" id="{AAE75F5C-090F-A7A4-7E60-F7B49D99F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1926" y="5397438"/>
            <a:ext cx="518910" cy="49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49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F6CCB-A8B9-14CF-B3C4-A489D489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3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7F51A1-21C0-F9CB-A5F6-ED840FDD8BD9}"/>
              </a:ext>
            </a:extLst>
          </p:cNvPr>
          <p:cNvGrpSpPr/>
          <p:nvPr/>
        </p:nvGrpSpPr>
        <p:grpSpPr>
          <a:xfrm>
            <a:off x="1370673" y="3298803"/>
            <a:ext cx="2305331" cy="1012595"/>
            <a:chOff x="1183908" y="2820203"/>
            <a:chExt cx="1838426" cy="76628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060ADFE-2946-E9FA-774B-47762FB65BB6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7F7713-A3BA-675F-913D-8AE3017B9006}"/>
                </a:ext>
              </a:extLst>
            </p:cNvPr>
            <p:cNvSpPr txBox="1"/>
            <p:nvPr/>
          </p:nvSpPr>
          <p:spPr>
            <a:xfrm>
              <a:off x="1589969" y="2877804"/>
              <a:ext cx="955178" cy="6987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latin typeface="+mn-lt"/>
                </a:rPr>
                <a:t>my_pub</a:t>
              </a:r>
              <a:endParaRPr lang="en-US" dirty="0">
                <a:latin typeface="+mn-lt"/>
              </a:endParaRPr>
            </a:p>
            <a:p>
              <a:pPr algn="ctr"/>
              <a:r>
                <a:rPr lang="en-US" dirty="0">
                  <a:latin typeface="+mn-lt"/>
                </a:rPr>
                <a:t>pub_pt.py</a:t>
              </a:r>
            </a:p>
            <a:p>
              <a:pPr algn="ctr"/>
              <a:r>
                <a:rPr lang="en-US" dirty="0">
                  <a:latin typeface="+mn-lt"/>
                </a:rPr>
                <a:t>‘</a:t>
              </a:r>
              <a:r>
                <a:rPr lang="en-US" dirty="0" err="1">
                  <a:latin typeface="+mn-lt"/>
                </a:rPr>
                <a:t>pub_me</a:t>
              </a:r>
              <a:r>
                <a:rPr lang="en-US" dirty="0">
                  <a:latin typeface="+mn-lt"/>
                </a:rPr>
                <a:t>’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1B65D5-21D1-CFED-F466-3D1E6D6FB02A}"/>
              </a:ext>
            </a:extLst>
          </p:cNvPr>
          <p:cNvCxnSpPr>
            <a:cxnSpLocks/>
          </p:cNvCxnSpPr>
          <p:nvPr/>
        </p:nvCxnSpPr>
        <p:spPr>
          <a:xfrm>
            <a:off x="3688756" y="3821217"/>
            <a:ext cx="2200563" cy="37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1CA1419-35D5-5F44-FBBF-32C9973B855A}"/>
              </a:ext>
            </a:extLst>
          </p:cNvPr>
          <p:cNvSpPr txBox="1"/>
          <p:nvPr/>
        </p:nvSpPr>
        <p:spPr>
          <a:xfrm>
            <a:off x="3604877" y="347040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+mn-lt"/>
              </a:rPr>
              <a:t>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251DD-4853-A3E0-25F1-DBC9EDA86AE9}"/>
              </a:ext>
            </a:extLst>
          </p:cNvPr>
          <p:cNvSpPr txBox="1"/>
          <p:nvPr/>
        </p:nvSpPr>
        <p:spPr>
          <a:xfrm>
            <a:off x="5639524" y="343807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+mn-lt"/>
              </a:rPr>
              <a:t>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50C19FC-2B2B-8D9F-0A0F-42D798DC1C2E}"/>
              </a:ext>
            </a:extLst>
          </p:cNvPr>
          <p:cNvGrpSpPr/>
          <p:nvPr/>
        </p:nvGrpSpPr>
        <p:grpSpPr>
          <a:xfrm>
            <a:off x="3456342" y="2107168"/>
            <a:ext cx="2665390" cy="1138612"/>
            <a:chOff x="6113640" y="1679966"/>
            <a:chExt cx="2479134" cy="1138612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2D2F582-3061-737E-D3F2-DEC0B75FD51E}"/>
                </a:ext>
              </a:extLst>
            </p:cNvPr>
            <p:cNvGrpSpPr/>
            <p:nvPr/>
          </p:nvGrpSpPr>
          <p:grpSpPr>
            <a:xfrm>
              <a:off x="6113640" y="1897658"/>
              <a:ext cx="2479134" cy="920920"/>
              <a:chOff x="618210" y="1857907"/>
              <a:chExt cx="2479134" cy="920920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79EA236-CF99-40B7-C3D4-51B00880686F}"/>
                  </a:ext>
                </a:extLst>
              </p:cNvPr>
              <p:cNvSpPr txBox="1"/>
              <p:nvPr/>
            </p:nvSpPr>
            <p:spPr>
              <a:xfrm>
                <a:off x="618210" y="1857907"/>
                <a:ext cx="196667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rgbClr val="326698"/>
                    </a:solidFill>
                    <a:latin typeface="+mn-lt"/>
                  </a:rPr>
                  <a:t>geometry_msgs</a:t>
                </a:r>
                <a:r>
                  <a:rPr lang="en-US" sz="1400" dirty="0">
                    <a:solidFill>
                      <a:srgbClr val="326698"/>
                    </a:solidFill>
                    <a:latin typeface="+mn-lt"/>
                  </a:rPr>
                  <a:t>/Vector3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B61C176-A323-709F-4B1F-8FB42FBCCAAD}"/>
                  </a:ext>
                </a:extLst>
              </p:cNvPr>
              <p:cNvSpPr txBox="1"/>
              <p:nvPr/>
            </p:nvSpPr>
            <p:spPr>
              <a:xfrm>
                <a:off x="701992" y="2132496"/>
                <a:ext cx="2395352" cy="646331"/>
              </a:xfrm>
              <a:prstGeom prst="rect">
                <a:avLst/>
              </a:prstGeom>
              <a:noFill/>
              <a:ln>
                <a:solidFill>
                  <a:srgbClr val="326698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326698"/>
                    </a:solidFill>
                    <a:latin typeface="+mn-lt"/>
                  </a:rPr>
                  <a:t>float64 x</a:t>
                </a:r>
              </a:p>
              <a:p>
                <a:r>
                  <a:rPr lang="en-US" sz="1200" dirty="0">
                    <a:solidFill>
                      <a:srgbClr val="326698"/>
                    </a:solidFill>
                    <a:latin typeface="+mn-lt"/>
                  </a:rPr>
                  <a:t>float64 y</a:t>
                </a:r>
              </a:p>
              <a:p>
                <a:r>
                  <a:rPr lang="en-US" sz="1200" dirty="0">
                    <a:solidFill>
                      <a:srgbClr val="326698"/>
                    </a:solidFill>
                    <a:latin typeface="+mn-lt"/>
                  </a:rPr>
                  <a:t>float64 z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3F358AE-B7F2-46B1-391B-E1E1A75A86FC}"/>
                </a:ext>
              </a:extLst>
            </p:cNvPr>
            <p:cNvSpPr txBox="1"/>
            <p:nvPr/>
          </p:nvSpPr>
          <p:spPr>
            <a:xfrm>
              <a:off x="6121277" y="1679966"/>
              <a:ext cx="2284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326698"/>
                  </a:solidFill>
                  <a:latin typeface="+mn-lt"/>
                </a:rPr>
                <a:t>topic name: </a:t>
              </a:r>
              <a:r>
                <a:rPr lang="en-US" sz="1400" dirty="0" err="1">
                  <a:solidFill>
                    <a:srgbClr val="326698"/>
                  </a:solidFill>
                  <a:latin typeface="+mn-lt"/>
                </a:rPr>
                <a:t>my_point_topic</a:t>
              </a:r>
              <a:endParaRPr lang="en-US" sz="1400" dirty="0">
                <a:solidFill>
                  <a:srgbClr val="326698"/>
                </a:solidFill>
                <a:latin typeface="+mn-lt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3F4428F-707D-BD4F-ECC9-0B689887F657}"/>
              </a:ext>
            </a:extLst>
          </p:cNvPr>
          <p:cNvCxnSpPr>
            <a:cxnSpLocks/>
          </p:cNvCxnSpPr>
          <p:nvPr/>
        </p:nvCxnSpPr>
        <p:spPr>
          <a:xfrm>
            <a:off x="8143405" y="3859096"/>
            <a:ext cx="2200563" cy="37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971C515-3953-D353-5162-0141691DACC1}"/>
              </a:ext>
            </a:extLst>
          </p:cNvPr>
          <p:cNvSpPr txBox="1"/>
          <p:nvPr/>
        </p:nvSpPr>
        <p:spPr>
          <a:xfrm>
            <a:off x="8116048" y="348266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+mn-lt"/>
              </a:rPr>
              <a:t>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6EAD7EF-75AD-640E-1FA3-45AB6019B581}"/>
              </a:ext>
            </a:extLst>
          </p:cNvPr>
          <p:cNvGrpSpPr/>
          <p:nvPr/>
        </p:nvGrpSpPr>
        <p:grpSpPr>
          <a:xfrm>
            <a:off x="7901332" y="2366414"/>
            <a:ext cx="2665390" cy="769280"/>
            <a:chOff x="6113640" y="1679966"/>
            <a:chExt cx="2479134" cy="7692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9AE0086-998C-7772-C1E5-0A3ECB7446A1}"/>
                </a:ext>
              </a:extLst>
            </p:cNvPr>
            <p:cNvGrpSpPr/>
            <p:nvPr/>
          </p:nvGrpSpPr>
          <p:grpSpPr>
            <a:xfrm>
              <a:off x="6113640" y="1897658"/>
              <a:ext cx="2479134" cy="551588"/>
              <a:chOff x="618210" y="1857907"/>
              <a:chExt cx="2479134" cy="55158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9FEE4D-B667-442C-17CA-81FDB6628265}"/>
                  </a:ext>
                </a:extLst>
              </p:cNvPr>
              <p:cNvSpPr txBox="1"/>
              <p:nvPr/>
            </p:nvSpPr>
            <p:spPr>
              <a:xfrm>
                <a:off x="618210" y="1857907"/>
                <a:ext cx="223528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rgbClr val="326698"/>
                    </a:solidFill>
                    <a:latin typeface="+mn-lt"/>
                  </a:rPr>
                  <a:t>std_msgs</a:t>
                </a:r>
                <a:r>
                  <a:rPr lang="en-US" sz="1400" dirty="0">
                    <a:solidFill>
                      <a:srgbClr val="326698"/>
                    </a:solidFill>
                    <a:latin typeface="+mn-lt"/>
                  </a:rPr>
                  <a:t>/Float64MultiArray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D12387-F9CE-F465-3133-34C157F041CA}"/>
                  </a:ext>
                </a:extLst>
              </p:cNvPr>
              <p:cNvSpPr txBox="1"/>
              <p:nvPr/>
            </p:nvSpPr>
            <p:spPr>
              <a:xfrm>
                <a:off x="701992" y="2132496"/>
                <a:ext cx="2395352" cy="276999"/>
              </a:xfrm>
              <a:prstGeom prst="rect">
                <a:avLst/>
              </a:prstGeom>
              <a:noFill/>
              <a:ln>
                <a:solidFill>
                  <a:srgbClr val="326698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326698"/>
                    </a:solidFill>
                    <a:latin typeface="+mn-lt"/>
                  </a:rPr>
                  <a:t>float64[ ] data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925821B-D0FC-00BF-9FB0-BFD71B9B3B13}"/>
                </a:ext>
              </a:extLst>
            </p:cNvPr>
            <p:cNvSpPr txBox="1"/>
            <p:nvPr/>
          </p:nvSpPr>
          <p:spPr>
            <a:xfrm>
              <a:off x="6121277" y="1679966"/>
              <a:ext cx="2206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326698"/>
                  </a:solidFill>
                  <a:latin typeface="+mn-lt"/>
                </a:rPr>
                <a:t>topic name: </a:t>
              </a:r>
              <a:r>
                <a:rPr lang="en-US" sz="1400" dirty="0" err="1">
                  <a:solidFill>
                    <a:srgbClr val="326698"/>
                  </a:solidFill>
                  <a:latin typeface="+mn-lt"/>
                </a:rPr>
                <a:t>my_polar_topic</a:t>
              </a:r>
              <a:endParaRPr lang="en-US" sz="1400" dirty="0">
                <a:solidFill>
                  <a:srgbClr val="326698"/>
                </a:solidFill>
                <a:latin typeface="+mn-lt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583144A-051E-CF3A-1A13-0A7D23BB12F5}"/>
              </a:ext>
            </a:extLst>
          </p:cNvPr>
          <p:cNvSpPr txBox="1"/>
          <p:nvPr/>
        </p:nvSpPr>
        <p:spPr>
          <a:xfrm>
            <a:off x="6154833" y="4472411"/>
            <a:ext cx="1774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1400" dirty="0">
                <a:latin typeface="+mn-lt"/>
                <a:ea typeface="MS PGothic" panose="020B0600070205080204" pitchFamily="34" charset="-128"/>
              </a:rPr>
              <a:t>calc (r, </a:t>
            </a:r>
            <a:r>
              <a:rPr lang="el-GR" sz="1400" dirty="0"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θ</a:t>
            </a:r>
            <a:r>
              <a:rPr lang="en-US" sz="1400" dirty="0"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) from (x, y)</a:t>
            </a:r>
            <a:endParaRPr lang="en-US" sz="1400" dirty="0"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AB19CB-B442-9DCA-C301-45247A087AB9}"/>
              </a:ext>
            </a:extLst>
          </p:cNvPr>
          <p:cNvSpPr txBox="1"/>
          <p:nvPr/>
        </p:nvSpPr>
        <p:spPr>
          <a:xfrm>
            <a:off x="808382" y="4405964"/>
            <a:ext cx="392264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1400" dirty="0">
                <a:latin typeface="+mn-lt"/>
              </a:rPr>
              <a:t>x(t) = 5.0 * cos(0.2*t + </a:t>
            </a:r>
            <a:r>
              <a:rPr lang="el-GR" sz="1400" dirty="0">
                <a:latin typeface="+mn-lt"/>
              </a:rPr>
              <a:t>π</a:t>
            </a:r>
            <a:r>
              <a:rPr lang="en-US" sz="1400" dirty="0">
                <a:latin typeface="+mn-lt"/>
              </a:rPr>
              <a:t>/2)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y(t) = 8.0 * sin(0.6*t)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z(t) = 0.0</a:t>
            </a:r>
          </a:p>
          <a:p>
            <a:pPr lvl="2"/>
            <a:endParaRPr lang="en-US" sz="1400" dirty="0">
              <a:latin typeface="+mn-lt"/>
            </a:endParaRPr>
          </a:p>
          <a:p>
            <a:pPr lvl="2"/>
            <a:r>
              <a:rPr lang="en-US" sz="1400" dirty="0">
                <a:latin typeface="+mn-lt"/>
              </a:rPr>
              <a:t>t is in sec, t=0 when node starts</a:t>
            </a:r>
          </a:p>
          <a:p>
            <a:pPr lvl="2"/>
            <a:r>
              <a:rPr lang="en-US" sz="1400" dirty="0">
                <a:latin typeface="+mn-lt"/>
              </a:rPr>
              <a:t>amplitude is in meters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970A1B-4D54-0966-F4A6-271BA7F31468}"/>
              </a:ext>
            </a:extLst>
          </p:cNvPr>
          <p:cNvSpPr txBox="1"/>
          <p:nvPr/>
        </p:nvSpPr>
        <p:spPr>
          <a:xfrm>
            <a:off x="3472623" y="3240204"/>
            <a:ext cx="2146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1400" dirty="0">
                <a:solidFill>
                  <a:srgbClr val="326698"/>
                </a:solidFill>
                <a:latin typeface="+mn-lt"/>
                <a:ea typeface="MS PGothic" panose="020B0600070205080204" pitchFamily="34" charset="-128"/>
              </a:rPr>
              <a:t>published every 0.5 sec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CDCE15-F6A0-FC21-B572-6E8AA75B77EA}"/>
              </a:ext>
            </a:extLst>
          </p:cNvPr>
          <p:cNvSpPr txBox="1"/>
          <p:nvPr/>
        </p:nvSpPr>
        <p:spPr>
          <a:xfrm>
            <a:off x="7929421" y="3121137"/>
            <a:ext cx="32429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1400" dirty="0">
                <a:solidFill>
                  <a:srgbClr val="326698"/>
                </a:solidFill>
                <a:latin typeface="+mn-lt"/>
                <a:ea typeface="MS PGothic" panose="020B0600070205080204" pitchFamily="34" charset="-128"/>
              </a:rPr>
              <a:t>published whenever a ‘sub’ is received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83F1ADB-8976-C633-45F4-83936FA361EF}"/>
              </a:ext>
            </a:extLst>
          </p:cNvPr>
          <p:cNvGrpSpPr/>
          <p:nvPr/>
        </p:nvGrpSpPr>
        <p:grpSpPr>
          <a:xfrm>
            <a:off x="5792379" y="3352798"/>
            <a:ext cx="2360428" cy="1012595"/>
            <a:chOff x="1139970" y="2820203"/>
            <a:chExt cx="1882364" cy="76628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507B774-17C7-D746-96A7-B870C2152029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CA88FF8-BACB-FA16-526C-0B71E7547A4F}"/>
                </a:ext>
              </a:extLst>
            </p:cNvPr>
            <p:cNvSpPr txBox="1"/>
            <p:nvPr/>
          </p:nvSpPr>
          <p:spPr>
            <a:xfrm>
              <a:off x="1139970" y="2877804"/>
              <a:ext cx="1855182" cy="698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latin typeface="+mn-lt"/>
                </a:rPr>
                <a:t>my_sub_pub</a:t>
              </a:r>
              <a:endParaRPr lang="en-US" dirty="0">
                <a:latin typeface="+mn-lt"/>
              </a:endParaRPr>
            </a:p>
            <a:p>
              <a:pPr algn="ctr"/>
              <a:r>
                <a:rPr lang="en-US" dirty="0">
                  <a:latin typeface="+mn-lt"/>
                </a:rPr>
                <a:t>sub_pt_pub_polar.py</a:t>
              </a:r>
            </a:p>
            <a:p>
              <a:pPr algn="ctr"/>
              <a:r>
                <a:rPr lang="en-US" dirty="0">
                  <a:latin typeface="+mn-lt"/>
                </a:rPr>
                <a:t>‘</a:t>
              </a:r>
              <a:r>
                <a:rPr lang="en-US" dirty="0" err="1">
                  <a:latin typeface="+mn-lt"/>
                </a:rPr>
                <a:t>lets_go</a:t>
              </a:r>
              <a:r>
                <a:rPr lang="en-US" dirty="0">
                  <a:latin typeface="+mn-lt"/>
                </a:rPr>
                <a:t>’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8AF396D-C053-DA1F-275F-AC5F47E6F583}"/>
              </a:ext>
            </a:extLst>
          </p:cNvPr>
          <p:cNvSpPr txBox="1"/>
          <p:nvPr/>
        </p:nvSpPr>
        <p:spPr>
          <a:xfrm>
            <a:off x="333604" y="1221762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2800" dirty="0" err="1">
                <a:solidFill>
                  <a:srgbClr val="326698"/>
                </a:solidFill>
                <a:latin typeface="+mn-lt"/>
                <a:ea typeface="MS PGothic" panose="020B0600070205080204" pitchFamily="34" charset="-128"/>
              </a:rPr>
              <a:t>av_pub_sub</a:t>
            </a:r>
            <a:endParaRPr lang="en-US" sz="2800" dirty="0">
              <a:solidFill>
                <a:srgbClr val="326698"/>
              </a:solidFill>
              <a:latin typeface="+mn-lt"/>
              <a:ea typeface="MS PGothic" panose="020B0600070205080204" pitchFamily="34" charset="-128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899ECA2-60CF-174A-1721-53EB95D13F32}"/>
              </a:ext>
            </a:extLst>
          </p:cNvPr>
          <p:cNvGrpSpPr/>
          <p:nvPr/>
        </p:nvGrpSpPr>
        <p:grpSpPr>
          <a:xfrm>
            <a:off x="9556486" y="5685699"/>
            <a:ext cx="2020472" cy="768784"/>
            <a:chOff x="1183908" y="2820203"/>
            <a:chExt cx="1838426" cy="76628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9BF3F47-7E6F-438F-C538-9A7F106C7ABB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19B157C-6C66-9933-68BB-11D637BAF85D}"/>
                </a:ext>
              </a:extLst>
            </p:cNvPr>
            <p:cNvSpPr txBox="1"/>
            <p:nvPr/>
          </p:nvSpPr>
          <p:spPr>
            <a:xfrm>
              <a:off x="1452628" y="2877804"/>
              <a:ext cx="1229867" cy="644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B050"/>
                  </a:solidFill>
                  <a:latin typeface="+mn-lt"/>
                </a:rPr>
                <a:t>node name</a:t>
              </a:r>
            </a:p>
            <a:p>
              <a:pPr algn="ctr"/>
              <a:r>
                <a:rPr lang="en-US" sz="1200" dirty="0">
                  <a:solidFill>
                    <a:srgbClr val="00B050"/>
                  </a:solidFill>
                  <a:latin typeface="+mn-lt"/>
                </a:rPr>
                <a:t>python file name</a:t>
              </a:r>
            </a:p>
            <a:p>
              <a:pPr algn="ctr"/>
              <a:r>
                <a:rPr lang="en-US" sz="1200" dirty="0">
                  <a:solidFill>
                    <a:srgbClr val="00B050"/>
                  </a:solidFill>
                  <a:latin typeface="+mn-lt"/>
                </a:rPr>
                <a:t>executable name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7432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F6CCB-A8B9-14CF-B3C4-A489D489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4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7F51A1-21C0-F9CB-A5F6-ED840FDD8BD9}"/>
              </a:ext>
            </a:extLst>
          </p:cNvPr>
          <p:cNvGrpSpPr/>
          <p:nvPr/>
        </p:nvGrpSpPr>
        <p:grpSpPr>
          <a:xfrm>
            <a:off x="1370673" y="3298803"/>
            <a:ext cx="2305331" cy="1012595"/>
            <a:chOff x="1183908" y="2820203"/>
            <a:chExt cx="1838426" cy="76628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060ADFE-2946-E9FA-774B-47762FB65BB6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7F7713-A3BA-675F-913D-8AE3017B9006}"/>
                </a:ext>
              </a:extLst>
            </p:cNvPr>
            <p:cNvSpPr txBox="1"/>
            <p:nvPr/>
          </p:nvSpPr>
          <p:spPr>
            <a:xfrm>
              <a:off x="1589969" y="2877804"/>
              <a:ext cx="955178" cy="6987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latin typeface="+mn-lt"/>
                </a:rPr>
                <a:t>my_pub</a:t>
              </a:r>
              <a:endParaRPr lang="en-US" dirty="0">
                <a:latin typeface="+mn-lt"/>
              </a:endParaRPr>
            </a:p>
            <a:p>
              <a:pPr algn="ctr"/>
              <a:r>
                <a:rPr lang="en-US" dirty="0">
                  <a:latin typeface="+mn-lt"/>
                </a:rPr>
                <a:t>pub_pt.py</a:t>
              </a:r>
            </a:p>
            <a:p>
              <a:pPr algn="ctr"/>
              <a:r>
                <a:rPr lang="en-US" dirty="0">
                  <a:latin typeface="+mn-lt"/>
                </a:rPr>
                <a:t>‘</a:t>
              </a:r>
              <a:r>
                <a:rPr lang="en-US" dirty="0" err="1">
                  <a:latin typeface="+mn-lt"/>
                </a:rPr>
                <a:t>pub_me</a:t>
              </a:r>
              <a:r>
                <a:rPr lang="en-US" dirty="0">
                  <a:latin typeface="+mn-lt"/>
                </a:rPr>
                <a:t>’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1B65D5-21D1-CFED-F466-3D1E6D6FB02A}"/>
              </a:ext>
            </a:extLst>
          </p:cNvPr>
          <p:cNvCxnSpPr>
            <a:cxnSpLocks/>
          </p:cNvCxnSpPr>
          <p:nvPr/>
        </p:nvCxnSpPr>
        <p:spPr>
          <a:xfrm>
            <a:off x="3688756" y="3821217"/>
            <a:ext cx="2200563" cy="37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1CA1419-35D5-5F44-FBBF-32C9973B855A}"/>
              </a:ext>
            </a:extLst>
          </p:cNvPr>
          <p:cNvSpPr txBox="1"/>
          <p:nvPr/>
        </p:nvSpPr>
        <p:spPr>
          <a:xfrm>
            <a:off x="3604877" y="347040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+mn-lt"/>
              </a:rPr>
              <a:t>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251DD-4853-A3E0-25F1-DBC9EDA86AE9}"/>
              </a:ext>
            </a:extLst>
          </p:cNvPr>
          <p:cNvSpPr txBox="1"/>
          <p:nvPr/>
        </p:nvSpPr>
        <p:spPr>
          <a:xfrm>
            <a:off x="5639524" y="343807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+mn-lt"/>
              </a:rPr>
              <a:t>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50C19FC-2B2B-8D9F-0A0F-42D798DC1C2E}"/>
              </a:ext>
            </a:extLst>
          </p:cNvPr>
          <p:cNvGrpSpPr/>
          <p:nvPr/>
        </p:nvGrpSpPr>
        <p:grpSpPr>
          <a:xfrm>
            <a:off x="3456342" y="2107168"/>
            <a:ext cx="2665390" cy="1138612"/>
            <a:chOff x="6113640" y="1679966"/>
            <a:chExt cx="2479134" cy="1138612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2D2F582-3061-737E-D3F2-DEC0B75FD51E}"/>
                </a:ext>
              </a:extLst>
            </p:cNvPr>
            <p:cNvGrpSpPr/>
            <p:nvPr/>
          </p:nvGrpSpPr>
          <p:grpSpPr>
            <a:xfrm>
              <a:off x="6113640" y="1897658"/>
              <a:ext cx="2479134" cy="920920"/>
              <a:chOff x="618210" y="1857907"/>
              <a:chExt cx="2479134" cy="920920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79EA236-CF99-40B7-C3D4-51B00880686F}"/>
                  </a:ext>
                </a:extLst>
              </p:cNvPr>
              <p:cNvSpPr txBox="1"/>
              <p:nvPr/>
            </p:nvSpPr>
            <p:spPr>
              <a:xfrm>
                <a:off x="618210" y="1857907"/>
                <a:ext cx="196667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rgbClr val="326698"/>
                    </a:solidFill>
                    <a:latin typeface="+mn-lt"/>
                  </a:rPr>
                  <a:t>geometry_msgs</a:t>
                </a:r>
                <a:r>
                  <a:rPr lang="en-US" sz="1400" dirty="0">
                    <a:solidFill>
                      <a:srgbClr val="326698"/>
                    </a:solidFill>
                    <a:latin typeface="+mn-lt"/>
                  </a:rPr>
                  <a:t>/Vector3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B61C176-A323-709F-4B1F-8FB42FBCCAAD}"/>
                  </a:ext>
                </a:extLst>
              </p:cNvPr>
              <p:cNvSpPr txBox="1"/>
              <p:nvPr/>
            </p:nvSpPr>
            <p:spPr>
              <a:xfrm>
                <a:off x="701992" y="2132496"/>
                <a:ext cx="2395352" cy="646331"/>
              </a:xfrm>
              <a:prstGeom prst="rect">
                <a:avLst/>
              </a:prstGeom>
              <a:noFill/>
              <a:ln>
                <a:solidFill>
                  <a:srgbClr val="326698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326698"/>
                    </a:solidFill>
                    <a:latin typeface="+mn-lt"/>
                  </a:rPr>
                  <a:t>float64 x</a:t>
                </a:r>
              </a:p>
              <a:p>
                <a:r>
                  <a:rPr lang="en-US" sz="1200" dirty="0">
                    <a:solidFill>
                      <a:srgbClr val="326698"/>
                    </a:solidFill>
                    <a:latin typeface="+mn-lt"/>
                  </a:rPr>
                  <a:t>float64 y</a:t>
                </a:r>
              </a:p>
              <a:p>
                <a:r>
                  <a:rPr lang="en-US" sz="1200" dirty="0">
                    <a:solidFill>
                      <a:srgbClr val="326698"/>
                    </a:solidFill>
                    <a:latin typeface="+mn-lt"/>
                  </a:rPr>
                  <a:t>float64 z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3F358AE-B7F2-46B1-391B-E1E1A75A86FC}"/>
                </a:ext>
              </a:extLst>
            </p:cNvPr>
            <p:cNvSpPr txBox="1"/>
            <p:nvPr/>
          </p:nvSpPr>
          <p:spPr>
            <a:xfrm>
              <a:off x="6121277" y="1679966"/>
              <a:ext cx="2284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326698"/>
                  </a:solidFill>
                  <a:latin typeface="+mn-lt"/>
                </a:rPr>
                <a:t>topic name: </a:t>
              </a:r>
              <a:r>
                <a:rPr lang="en-US" sz="1400" dirty="0" err="1">
                  <a:solidFill>
                    <a:srgbClr val="326698"/>
                  </a:solidFill>
                  <a:latin typeface="+mn-lt"/>
                </a:rPr>
                <a:t>my_point_topic</a:t>
              </a:r>
              <a:endParaRPr lang="en-US" sz="1400" dirty="0">
                <a:solidFill>
                  <a:srgbClr val="326698"/>
                </a:solidFill>
                <a:latin typeface="+mn-lt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3F4428F-707D-BD4F-ECC9-0B689887F657}"/>
              </a:ext>
            </a:extLst>
          </p:cNvPr>
          <p:cNvCxnSpPr>
            <a:cxnSpLocks/>
          </p:cNvCxnSpPr>
          <p:nvPr/>
        </p:nvCxnSpPr>
        <p:spPr>
          <a:xfrm>
            <a:off x="8143405" y="3859096"/>
            <a:ext cx="2200563" cy="37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971C515-3953-D353-5162-0141691DACC1}"/>
              </a:ext>
            </a:extLst>
          </p:cNvPr>
          <p:cNvSpPr txBox="1"/>
          <p:nvPr/>
        </p:nvSpPr>
        <p:spPr>
          <a:xfrm>
            <a:off x="8116048" y="348266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+mn-lt"/>
              </a:rPr>
              <a:t>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6EAD7EF-75AD-640E-1FA3-45AB6019B581}"/>
              </a:ext>
            </a:extLst>
          </p:cNvPr>
          <p:cNvGrpSpPr/>
          <p:nvPr/>
        </p:nvGrpSpPr>
        <p:grpSpPr>
          <a:xfrm>
            <a:off x="7901332" y="2366414"/>
            <a:ext cx="2665390" cy="769280"/>
            <a:chOff x="6113640" y="1679966"/>
            <a:chExt cx="2479134" cy="7692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9AE0086-998C-7772-C1E5-0A3ECB7446A1}"/>
                </a:ext>
              </a:extLst>
            </p:cNvPr>
            <p:cNvGrpSpPr/>
            <p:nvPr/>
          </p:nvGrpSpPr>
          <p:grpSpPr>
            <a:xfrm>
              <a:off x="6113640" y="1897658"/>
              <a:ext cx="2479134" cy="551588"/>
              <a:chOff x="618210" y="1857907"/>
              <a:chExt cx="2479134" cy="55158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9FEE4D-B667-442C-17CA-81FDB6628265}"/>
                  </a:ext>
                </a:extLst>
              </p:cNvPr>
              <p:cNvSpPr txBox="1"/>
              <p:nvPr/>
            </p:nvSpPr>
            <p:spPr>
              <a:xfrm>
                <a:off x="618210" y="1857907"/>
                <a:ext cx="223528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rgbClr val="326698"/>
                    </a:solidFill>
                    <a:latin typeface="+mn-lt"/>
                  </a:rPr>
                  <a:t>std_msgs</a:t>
                </a:r>
                <a:r>
                  <a:rPr lang="en-US" sz="1400" dirty="0">
                    <a:solidFill>
                      <a:srgbClr val="326698"/>
                    </a:solidFill>
                    <a:latin typeface="+mn-lt"/>
                  </a:rPr>
                  <a:t>/Float64MultiArray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D12387-F9CE-F465-3133-34C157F041CA}"/>
                  </a:ext>
                </a:extLst>
              </p:cNvPr>
              <p:cNvSpPr txBox="1"/>
              <p:nvPr/>
            </p:nvSpPr>
            <p:spPr>
              <a:xfrm>
                <a:off x="701992" y="2132496"/>
                <a:ext cx="2395352" cy="276999"/>
              </a:xfrm>
              <a:prstGeom prst="rect">
                <a:avLst/>
              </a:prstGeom>
              <a:noFill/>
              <a:ln>
                <a:solidFill>
                  <a:srgbClr val="326698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326698"/>
                    </a:solidFill>
                    <a:latin typeface="+mn-lt"/>
                  </a:rPr>
                  <a:t>float64[ ] data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925821B-D0FC-00BF-9FB0-BFD71B9B3B13}"/>
                </a:ext>
              </a:extLst>
            </p:cNvPr>
            <p:cNvSpPr txBox="1"/>
            <p:nvPr/>
          </p:nvSpPr>
          <p:spPr>
            <a:xfrm>
              <a:off x="6121277" y="1679966"/>
              <a:ext cx="2206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326698"/>
                  </a:solidFill>
                  <a:latin typeface="+mn-lt"/>
                </a:rPr>
                <a:t>topic name: </a:t>
              </a:r>
              <a:r>
                <a:rPr lang="en-US" sz="1400" dirty="0" err="1">
                  <a:solidFill>
                    <a:srgbClr val="326698"/>
                  </a:solidFill>
                  <a:latin typeface="+mn-lt"/>
                </a:rPr>
                <a:t>my_polar_topic</a:t>
              </a:r>
              <a:endParaRPr lang="en-US" sz="1400" dirty="0">
                <a:solidFill>
                  <a:srgbClr val="326698"/>
                </a:solidFill>
                <a:latin typeface="+mn-lt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583144A-051E-CF3A-1A13-0A7D23BB12F5}"/>
              </a:ext>
            </a:extLst>
          </p:cNvPr>
          <p:cNvSpPr txBox="1"/>
          <p:nvPr/>
        </p:nvSpPr>
        <p:spPr>
          <a:xfrm>
            <a:off x="6154833" y="4472411"/>
            <a:ext cx="1774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1400" dirty="0">
                <a:latin typeface="+mn-lt"/>
                <a:ea typeface="MS PGothic" panose="020B0600070205080204" pitchFamily="34" charset="-128"/>
              </a:rPr>
              <a:t>calc (r, </a:t>
            </a:r>
            <a:r>
              <a:rPr lang="el-GR" sz="1400" dirty="0"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θ</a:t>
            </a:r>
            <a:r>
              <a:rPr lang="en-US" sz="1400" dirty="0"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) from (x, y)</a:t>
            </a:r>
            <a:endParaRPr lang="en-US" sz="1400" dirty="0"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AB19CB-B442-9DCA-C301-45247A087AB9}"/>
              </a:ext>
            </a:extLst>
          </p:cNvPr>
          <p:cNvSpPr txBox="1"/>
          <p:nvPr/>
        </p:nvSpPr>
        <p:spPr>
          <a:xfrm>
            <a:off x="808382" y="4405964"/>
            <a:ext cx="392264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1400" dirty="0">
                <a:latin typeface="+mn-lt"/>
              </a:rPr>
              <a:t>x(t) = 5.0 * cos(0.2*t + </a:t>
            </a:r>
            <a:r>
              <a:rPr lang="el-GR" sz="1400" dirty="0">
                <a:latin typeface="+mn-lt"/>
              </a:rPr>
              <a:t>π</a:t>
            </a:r>
            <a:r>
              <a:rPr lang="en-US" sz="1400" dirty="0">
                <a:latin typeface="+mn-lt"/>
              </a:rPr>
              <a:t>/2)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y(t) = 8.0 * sin(0.6*t)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z(t) = 0.0</a:t>
            </a:r>
          </a:p>
          <a:p>
            <a:pPr lvl="2"/>
            <a:endParaRPr lang="en-US" sz="1400" dirty="0">
              <a:latin typeface="+mn-lt"/>
            </a:endParaRPr>
          </a:p>
          <a:p>
            <a:pPr lvl="2"/>
            <a:r>
              <a:rPr lang="en-US" sz="1400" dirty="0">
                <a:latin typeface="+mn-lt"/>
              </a:rPr>
              <a:t>t is in sec, t=0 when node starts</a:t>
            </a:r>
          </a:p>
          <a:p>
            <a:pPr lvl="2"/>
            <a:r>
              <a:rPr lang="en-US" sz="1400" dirty="0">
                <a:latin typeface="+mn-lt"/>
              </a:rPr>
              <a:t>amplitude is in meters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970A1B-4D54-0966-F4A6-271BA7F31468}"/>
              </a:ext>
            </a:extLst>
          </p:cNvPr>
          <p:cNvSpPr txBox="1"/>
          <p:nvPr/>
        </p:nvSpPr>
        <p:spPr>
          <a:xfrm>
            <a:off x="3472623" y="3240204"/>
            <a:ext cx="2146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1400" dirty="0">
                <a:solidFill>
                  <a:srgbClr val="326698"/>
                </a:solidFill>
                <a:latin typeface="+mn-lt"/>
                <a:ea typeface="MS PGothic" panose="020B0600070205080204" pitchFamily="34" charset="-128"/>
              </a:rPr>
              <a:t>published every 0.5 sec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CDCE15-F6A0-FC21-B572-6E8AA75B77EA}"/>
              </a:ext>
            </a:extLst>
          </p:cNvPr>
          <p:cNvSpPr txBox="1"/>
          <p:nvPr/>
        </p:nvSpPr>
        <p:spPr>
          <a:xfrm>
            <a:off x="7929421" y="3121137"/>
            <a:ext cx="32429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1400" dirty="0">
                <a:solidFill>
                  <a:srgbClr val="326698"/>
                </a:solidFill>
                <a:latin typeface="+mn-lt"/>
                <a:ea typeface="MS PGothic" panose="020B0600070205080204" pitchFamily="34" charset="-128"/>
              </a:rPr>
              <a:t>published whenever a ‘sub’ is received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83F1ADB-8976-C633-45F4-83936FA361EF}"/>
              </a:ext>
            </a:extLst>
          </p:cNvPr>
          <p:cNvGrpSpPr/>
          <p:nvPr/>
        </p:nvGrpSpPr>
        <p:grpSpPr>
          <a:xfrm>
            <a:off x="5792379" y="3352798"/>
            <a:ext cx="2360428" cy="1012595"/>
            <a:chOff x="1139970" y="2820203"/>
            <a:chExt cx="1882364" cy="76628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507B774-17C7-D746-96A7-B870C2152029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CA88FF8-BACB-FA16-526C-0B71E7547A4F}"/>
                </a:ext>
              </a:extLst>
            </p:cNvPr>
            <p:cNvSpPr txBox="1"/>
            <p:nvPr/>
          </p:nvSpPr>
          <p:spPr>
            <a:xfrm>
              <a:off x="1139970" y="2877804"/>
              <a:ext cx="1855182" cy="698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latin typeface="+mn-lt"/>
                </a:rPr>
                <a:t>my_sub_pub</a:t>
              </a:r>
              <a:endParaRPr lang="en-US" dirty="0">
                <a:latin typeface="+mn-lt"/>
              </a:endParaRPr>
            </a:p>
            <a:p>
              <a:pPr algn="ctr"/>
              <a:r>
                <a:rPr lang="en-US" dirty="0">
                  <a:latin typeface="+mn-lt"/>
                </a:rPr>
                <a:t>sub_pt_pub_polar.py</a:t>
              </a:r>
            </a:p>
            <a:p>
              <a:pPr algn="ctr"/>
              <a:r>
                <a:rPr lang="en-US" dirty="0">
                  <a:latin typeface="+mn-lt"/>
                </a:rPr>
                <a:t>‘</a:t>
              </a:r>
              <a:r>
                <a:rPr lang="en-US" dirty="0" err="1">
                  <a:latin typeface="+mn-lt"/>
                </a:rPr>
                <a:t>lets_go</a:t>
              </a:r>
              <a:r>
                <a:rPr lang="en-US" dirty="0">
                  <a:latin typeface="+mn-lt"/>
                </a:rPr>
                <a:t>’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8AF396D-C053-DA1F-275F-AC5F47E6F583}"/>
              </a:ext>
            </a:extLst>
          </p:cNvPr>
          <p:cNvSpPr txBox="1"/>
          <p:nvPr/>
        </p:nvSpPr>
        <p:spPr>
          <a:xfrm>
            <a:off x="333604" y="1221762"/>
            <a:ext cx="2585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2800" dirty="0" err="1">
                <a:solidFill>
                  <a:srgbClr val="326698"/>
                </a:solidFill>
                <a:latin typeface="+mn-lt"/>
                <a:ea typeface="MS PGothic" panose="020B0600070205080204" pitchFamily="34" charset="-128"/>
              </a:rPr>
              <a:t>av_parameters</a:t>
            </a:r>
            <a:endParaRPr lang="en-US" sz="2800" dirty="0">
              <a:solidFill>
                <a:srgbClr val="326698"/>
              </a:solidFill>
              <a:latin typeface="+mn-lt"/>
              <a:ea typeface="MS PGothic" panose="020B0600070205080204" pitchFamily="34" charset="-128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899ECA2-60CF-174A-1721-53EB95D13F32}"/>
              </a:ext>
            </a:extLst>
          </p:cNvPr>
          <p:cNvGrpSpPr/>
          <p:nvPr/>
        </p:nvGrpSpPr>
        <p:grpSpPr>
          <a:xfrm>
            <a:off x="9556486" y="5685699"/>
            <a:ext cx="2020472" cy="768784"/>
            <a:chOff x="1183908" y="2820203"/>
            <a:chExt cx="1838426" cy="76628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9BF3F47-7E6F-438F-C538-9A7F106C7ABB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19B157C-6C66-9933-68BB-11D637BAF85D}"/>
                </a:ext>
              </a:extLst>
            </p:cNvPr>
            <p:cNvSpPr txBox="1"/>
            <p:nvPr/>
          </p:nvSpPr>
          <p:spPr>
            <a:xfrm>
              <a:off x="1452628" y="2877804"/>
              <a:ext cx="1229867" cy="644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B050"/>
                  </a:solidFill>
                  <a:latin typeface="+mn-lt"/>
                </a:rPr>
                <a:t>node name</a:t>
              </a:r>
            </a:p>
            <a:p>
              <a:pPr algn="ctr"/>
              <a:r>
                <a:rPr lang="en-US" sz="1200" dirty="0">
                  <a:solidFill>
                    <a:srgbClr val="00B050"/>
                  </a:solidFill>
                  <a:latin typeface="+mn-lt"/>
                </a:rPr>
                <a:t>python file name</a:t>
              </a:r>
            </a:p>
            <a:p>
              <a:pPr algn="ctr"/>
              <a:r>
                <a:rPr lang="en-US" sz="1200" dirty="0">
                  <a:solidFill>
                    <a:srgbClr val="00B050"/>
                  </a:solidFill>
                  <a:latin typeface="+mn-lt"/>
                </a:rPr>
                <a:t>executable name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3C82048-DDFA-9480-E29A-819504989B8A}"/>
              </a:ext>
            </a:extLst>
          </p:cNvPr>
          <p:cNvSpPr txBox="1"/>
          <p:nvPr/>
        </p:nvSpPr>
        <p:spPr>
          <a:xfrm>
            <a:off x="3561768" y="5537430"/>
            <a:ext cx="392264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1400" dirty="0">
                <a:latin typeface="+mn-lt"/>
              </a:rPr>
              <a:t>x(t) = </a:t>
            </a:r>
            <a:r>
              <a:rPr lang="en-US" sz="1400" dirty="0">
                <a:solidFill>
                  <a:srgbClr val="FF0000"/>
                </a:solidFill>
                <a:latin typeface="+mn-lt"/>
              </a:rPr>
              <a:t>A1</a:t>
            </a:r>
            <a:r>
              <a:rPr lang="en-US" sz="1400" dirty="0">
                <a:latin typeface="+mn-lt"/>
              </a:rPr>
              <a:t> * cos(0.2*t + </a:t>
            </a:r>
            <a:r>
              <a:rPr lang="el-GR" sz="1400" dirty="0">
                <a:latin typeface="+mn-lt"/>
              </a:rPr>
              <a:t>π</a:t>
            </a:r>
            <a:r>
              <a:rPr lang="en-US" sz="1400" dirty="0">
                <a:latin typeface="+mn-lt"/>
              </a:rPr>
              <a:t>/2)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y(t) = </a:t>
            </a:r>
            <a:r>
              <a:rPr lang="en-US" sz="1400" dirty="0">
                <a:solidFill>
                  <a:srgbClr val="FF0000"/>
                </a:solidFill>
                <a:latin typeface="+mn-lt"/>
              </a:rPr>
              <a:t>A2</a:t>
            </a:r>
            <a:r>
              <a:rPr lang="en-US" sz="1400" dirty="0">
                <a:latin typeface="+mn-lt"/>
              </a:rPr>
              <a:t> * sin(0.6*t)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z(t) = 0.0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3669A6E-6370-AAAE-0A70-5FC54079B090}"/>
              </a:ext>
            </a:extLst>
          </p:cNvPr>
          <p:cNvCxnSpPr>
            <a:cxnSpLocks/>
          </p:cNvCxnSpPr>
          <p:nvPr/>
        </p:nvCxnSpPr>
        <p:spPr>
          <a:xfrm flipH="1" flipV="1">
            <a:off x="3155146" y="4976235"/>
            <a:ext cx="1264454" cy="662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78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6BF0A-B7FA-7CB0-7FEF-23D8FB8CB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05F44-E9AE-C386-D1DB-5A97B0FF75E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in the file pub_pt.py</a:t>
            </a:r>
          </a:p>
          <a:p>
            <a:pPr>
              <a:lnSpc>
                <a:spcPct val="160000"/>
              </a:lnSpc>
            </a:pPr>
            <a:r>
              <a:rPr lang="en-US" dirty="0"/>
              <a:t>in the __</a:t>
            </a:r>
            <a:r>
              <a:rPr lang="en-US" dirty="0" err="1"/>
              <a:t>init</a:t>
            </a:r>
            <a:r>
              <a:rPr lang="en-US" dirty="0"/>
              <a:t>__ class function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solidFill>
                  <a:srgbClr val="326698"/>
                </a:solidFill>
              </a:rPr>
              <a:t>add </a:t>
            </a:r>
            <a:r>
              <a:rPr lang="en-US" dirty="0" err="1">
                <a:solidFill>
                  <a:srgbClr val="E18F41"/>
                </a:solidFill>
              </a:rPr>
              <a:t>self.declare_parameter</a:t>
            </a:r>
            <a:r>
              <a:rPr lang="en-US" dirty="0">
                <a:solidFill>
                  <a:srgbClr val="E18F41"/>
                </a:solidFill>
              </a:rPr>
              <a:t>(‘A1’, 5.0)</a:t>
            </a:r>
            <a:br>
              <a:rPr lang="en-US" dirty="0">
                <a:solidFill>
                  <a:srgbClr val="E18F41"/>
                </a:solidFill>
              </a:rPr>
            </a:br>
            <a:r>
              <a:rPr lang="en-US" dirty="0">
                <a:solidFill>
                  <a:srgbClr val="E18F41"/>
                </a:solidFill>
              </a:rPr>
              <a:t>  </a:t>
            </a:r>
            <a:r>
              <a:rPr lang="en-US" dirty="0">
                <a:solidFill>
                  <a:srgbClr val="326698"/>
                </a:solidFill>
              </a:rPr>
              <a:t> add</a:t>
            </a:r>
            <a:r>
              <a:rPr lang="en-US" dirty="0">
                <a:solidFill>
                  <a:srgbClr val="E18F41"/>
                </a:solidFill>
              </a:rPr>
              <a:t> </a:t>
            </a:r>
            <a:r>
              <a:rPr lang="en-US" dirty="0" err="1">
                <a:solidFill>
                  <a:srgbClr val="E18F41"/>
                </a:solidFill>
              </a:rPr>
              <a:t>self.declare_parameter</a:t>
            </a:r>
            <a:r>
              <a:rPr lang="en-US" dirty="0">
                <a:solidFill>
                  <a:srgbClr val="E18F41"/>
                </a:solidFill>
              </a:rPr>
              <a:t>(‘A2’, 8.0)</a:t>
            </a:r>
          </a:p>
          <a:p>
            <a:pPr>
              <a:lnSpc>
                <a:spcPct val="160000"/>
              </a:lnSpc>
            </a:pPr>
            <a:r>
              <a:rPr lang="en-US" dirty="0"/>
              <a:t>this defines two parameters and assigns default values</a:t>
            </a:r>
          </a:p>
          <a:p>
            <a:pPr>
              <a:lnSpc>
                <a:spcPct val="160000"/>
              </a:lnSpc>
            </a:pPr>
            <a:r>
              <a:rPr lang="en-US" dirty="0"/>
              <a:t>in the timer callback function </a:t>
            </a:r>
            <a:br>
              <a:rPr lang="en-US" dirty="0"/>
            </a:br>
            <a:r>
              <a:rPr lang="en-US" dirty="0"/>
              <a:t>   add </a:t>
            </a:r>
            <a:r>
              <a:rPr lang="en-US" dirty="0">
                <a:solidFill>
                  <a:srgbClr val="E18F41"/>
                </a:solidFill>
              </a:rPr>
              <a:t>A1 = </a:t>
            </a:r>
            <a:r>
              <a:rPr lang="en-US" dirty="0" err="1">
                <a:solidFill>
                  <a:srgbClr val="E18F41"/>
                </a:solidFill>
              </a:rPr>
              <a:t>self.get_parameter</a:t>
            </a:r>
            <a:r>
              <a:rPr lang="en-US" dirty="0">
                <a:solidFill>
                  <a:srgbClr val="E18F41"/>
                </a:solidFill>
              </a:rPr>
              <a:t>(‘A1’).value</a:t>
            </a:r>
            <a:br>
              <a:rPr lang="en-US" dirty="0"/>
            </a:br>
            <a:r>
              <a:rPr lang="en-US" dirty="0"/>
              <a:t>   add </a:t>
            </a:r>
            <a:r>
              <a:rPr lang="en-US" dirty="0">
                <a:solidFill>
                  <a:srgbClr val="E18F41"/>
                </a:solidFill>
              </a:rPr>
              <a:t>A2 = </a:t>
            </a:r>
            <a:r>
              <a:rPr lang="en-US" dirty="0" err="1">
                <a:solidFill>
                  <a:srgbClr val="E18F41"/>
                </a:solidFill>
              </a:rPr>
              <a:t>self.get_parameter</a:t>
            </a:r>
            <a:r>
              <a:rPr lang="en-US" dirty="0">
                <a:solidFill>
                  <a:srgbClr val="E18F41"/>
                </a:solidFill>
              </a:rPr>
              <a:t>(‘A2’).value</a:t>
            </a:r>
          </a:p>
          <a:p>
            <a:pPr>
              <a:lnSpc>
                <a:spcPct val="160000"/>
              </a:lnSpc>
            </a:pPr>
            <a:r>
              <a:rPr lang="en-US" dirty="0"/>
              <a:t>this reads in the current parameter value (the one set by the user or the default one if none set)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11DA5-C0A5-06B6-3525-2F4831D18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7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7136-4C75-9A04-BBBA-F410FDA45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B6833-AA30-76F1-C091-451EA23198A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run the node without stating any A1 or A2 values for the parameters</a:t>
            </a:r>
          </a:p>
          <a:p>
            <a:pPr lvl="1"/>
            <a:r>
              <a:rPr lang="en-US" dirty="0"/>
              <a:t>ros2 param list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run the node and pass the parameters on the command line</a:t>
            </a:r>
            <a:br>
              <a:rPr lang="en-US" dirty="0"/>
            </a:br>
            <a:r>
              <a:rPr lang="en-US" dirty="0"/>
              <a:t> ros2 run my_uf_pkg2 </a:t>
            </a:r>
            <a:r>
              <a:rPr lang="en-US" dirty="0" err="1"/>
              <a:t>pub_me</a:t>
            </a:r>
            <a:r>
              <a:rPr lang="en-US" dirty="0"/>
              <a:t> --</a:t>
            </a:r>
            <a:r>
              <a:rPr lang="en-US" dirty="0" err="1"/>
              <a:t>ros-args</a:t>
            </a:r>
            <a:r>
              <a:rPr lang="en-US" dirty="0"/>
              <a:t> -p 'A1:=22.0' -p 'A2:= 3.0’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or</a:t>
            </a:r>
          </a:p>
          <a:p>
            <a:pPr lvl="1"/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run the node using the default parameters and later reset the parameter from a command line window</a:t>
            </a:r>
            <a:br>
              <a:rPr lang="en-US" dirty="0"/>
            </a:br>
            <a:r>
              <a:rPr lang="en-US" dirty="0"/>
              <a:t>   ros2 param set …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974F4-0020-E93B-79AD-1AFE6101F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07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4574-D274-1F63-FED8-23866537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14436-6955-1115-6CCA-32BDBFF6FAF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ros2 param list</a:t>
            </a:r>
          </a:p>
          <a:p>
            <a:r>
              <a:rPr lang="en-US" dirty="0"/>
              <a:t>ros2 param get </a:t>
            </a:r>
            <a:r>
              <a:rPr lang="en-US" dirty="0" err="1"/>
              <a:t>my_pub</a:t>
            </a:r>
            <a:r>
              <a:rPr lang="en-US" dirty="0"/>
              <a:t> A1</a:t>
            </a:r>
          </a:p>
          <a:p>
            <a:r>
              <a:rPr lang="en-US" dirty="0"/>
              <a:t>ros2 param set </a:t>
            </a:r>
            <a:r>
              <a:rPr lang="en-US" dirty="0" err="1"/>
              <a:t>my_pub</a:t>
            </a:r>
            <a:r>
              <a:rPr lang="en-US" dirty="0"/>
              <a:t> A2 50</a:t>
            </a:r>
          </a:p>
          <a:p>
            <a:r>
              <a:rPr lang="en-US" dirty="0"/>
              <a:t>ros2 param dump </a:t>
            </a:r>
            <a:r>
              <a:rPr lang="en-US" dirty="0" err="1"/>
              <a:t>my_pub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BACAF-DF39-9A16-8944-A4ADF0AEE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42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7A8DF-D5BB-58F9-37F0-F94CF02D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36F4F-7910-5B01-8153-72E3A384D44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I would like to make a ‘script’ that would start up our two nodes with the  values I want for the parameters </a:t>
            </a:r>
            <a:r>
              <a:rPr lang="en-US" i="1" dirty="0"/>
              <a:t>A1</a:t>
            </a:r>
            <a:r>
              <a:rPr lang="en-US" dirty="0"/>
              <a:t> and </a:t>
            </a:r>
            <a:r>
              <a:rPr lang="en-US" i="1" dirty="0"/>
              <a:t>A2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That way I don’t have to remember all the syntax settings and I can get multiple nodes running efficiently.</a:t>
            </a:r>
          </a:p>
          <a:p>
            <a:r>
              <a:rPr lang="en-US" dirty="0"/>
              <a:t>Go to your package directory and create a directory named ‘</a:t>
            </a:r>
            <a:r>
              <a:rPr lang="en-US" i="1" dirty="0"/>
              <a:t>launch’ .</a:t>
            </a:r>
          </a:p>
          <a:p>
            <a:r>
              <a:rPr lang="en-US" dirty="0"/>
              <a:t>Create a file named &lt;something&gt;.</a:t>
            </a:r>
            <a:r>
              <a:rPr lang="en-US" dirty="0" err="1"/>
              <a:t>py</a:t>
            </a:r>
            <a:r>
              <a:rPr lang="en-US" dirty="0"/>
              <a:t>.</a:t>
            </a:r>
          </a:p>
          <a:p>
            <a:r>
              <a:rPr lang="en-US" dirty="0"/>
              <a:t>Input sample launch file.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63560-C6A2-22AF-3EB7-506AE371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72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11B4A-23E3-B0E7-748E-E7C45769C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F6401-86D3-889E-C61B-7348482A63F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0A585-0049-A906-EBF8-DE6D8666C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3858"/>
      </p:ext>
    </p:extLst>
  </p:cSld>
  <p:clrMapOvr>
    <a:masterClrMapping/>
  </p:clrMapOvr>
</p:sld>
</file>

<file path=ppt/theme/theme1.xml><?xml version="1.0" encoding="utf-8"?>
<a:theme xmlns:a="http://schemas.openxmlformats.org/drawingml/2006/main" name="PNE Theme Slide Deck">
  <a:themeElements>
    <a:clrScheme name="UF Engineering">
      <a:dk1>
        <a:srgbClr val="000000"/>
      </a:dk1>
      <a:lt1>
        <a:srgbClr val="FFFFFF"/>
      </a:lt1>
      <a:dk2>
        <a:srgbClr val="000C3E"/>
      </a:dk2>
      <a:lt2>
        <a:srgbClr val="6C9AC3"/>
      </a:lt2>
      <a:accent1>
        <a:srgbClr val="004B80"/>
      </a:accent1>
      <a:accent2>
        <a:srgbClr val="0020A5"/>
      </a:accent2>
      <a:accent3>
        <a:srgbClr val="FA4616"/>
      </a:accent3>
      <a:accent4>
        <a:srgbClr val="E18F41"/>
      </a:accent4>
      <a:accent5>
        <a:srgbClr val="326698"/>
      </a:accent5>
      <a:accent6>
        <a:srgbClr val="6C9AC3"/>
      </a:accent6>
      <a:hlink>
        <a:srgbClr val="FF462C"/>
      </a:hlink>
      <a:folHlink>
        <a:srgbClr val="FF7F3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29B"/>
        </a:solidFill>
        <a:ln>
          <a:noFill/>
        </a:ln>
      </a:spPr>
      <a:bodyPr rtlCol="0" anchor="ctr"/>
      <a:lstStyle>
        <a:defPPr algn="ctr">
          <a:defRPr spc="100" dirty="0" smtClean="0">
            <a:solidFill>
              <a:schemeClr val="bg1"/>
            </a:solidFill>
            <a:latin typeface="Helvetica Light" panose="020B0403020202020204" pitchFamily="34" charset="0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28600" indent="-228600" algn="l" defTabSz="914400">
          <a:spcBef>
            <a:spcPts val="0"/>
          </a:spcBef>
          <a:spcAft>
            <a:spcPts val="600"/>
          </a:spcAft>
          <a:buClr>
            <a:srgbClr val="FA4616"/>
          </a:buClr>
          <a:buSzPct val="100000"/>
          <a:buFont typeface="Wingdings" pitchFamily="2" charset="2"/>
          <a:buChar char="§"/>
          <a:defRPr sz="1600" dirty="0" smtClean="0">
            <a:solidFill>
              <a:srgbClr val="326698"/>
            </a:solidFill>
            <a:latin typeface="Rockwell" panose="02060603020205020403" pitchFamily="18" charset="77"/>
            <a:ea typeface="MS PGothic" panose="020B0600070205080204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E_MAE_template.potx" id="{BD85BFF2-0E39-466B-99ED-E362F1BE6671}" vid="{B9578687-9B51-4E94-8A8E-8F615DAA3164}"/>
    </a:ext>
  </a:extLst>
</a:theme>
</file>

<file path=ppt/theme/theme2.xml><?xml version="1.0" encoding="utf-8"?>
<a:theme xmlns:a="http://schemas.openxmlformats.org/drawingml/2006/main" name="cdc_simple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AB6403-E413-4578-9C52-20CA467AB375}" vid="{108558C6-9E88-4817-829A-E27EDEF5781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COE_MAE_template</Template>
  <TotalTime>2715</TotalTime>
  <Words>683</Words>
  <Application>Microsoft Office PowerPoint</Application>
  <PresentationFormat>Widescreen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Arial Narrow</vt:lpstr>
      <vt:lpstr>Calibri</vt:lpstr>
      <vt:lpstr>Calibri Light</vt:lpstr>
      <vt:lpstr>Gentona Book</vt:lpstr>
      <vt:lpstr>Helvetica Light</vt:lpstr>
      <vt:lpstr>Quadon Medium</vt:lpstr>
      <vt:lpstr>Rockwell</vt:lpstr>
      <vt:lpstr>System Font Regular</vt:lpstr>
      <vt:lpstr>Wingdings</vt:lpstr>
      <vt:lpstr>PNE Theme Slide Deck</vt:lpstr>
      <vt:lpstr>cdc_simple 2</vt:lpstr>
      <vt:lpstr>PowerPoint Presentation</vt:lpstr>
      <vt:lpstr>PowerPoint Presentation</vt:lpstr>
      <vt:lpstr>PowerPoint Presentation</vt:lpstr>
      <vt:lpstr>PowerPoint Presentation</vt:lpstr>
      <vt:lpstr>parameters</vt:lpstr>
      <vt:lpstr>parameters</vt:lpstr>
      <vt:lpstr>parameters</vt:lpstr>
      <vt:lpstr>launch file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Crane</dc:creator>
  <cp:lastModifiedBy>Crane, Carl</cp:lastModifiedBy>
  <cp:revision>115</cp:revision>
  <dcterms:created xsi:type="dcterms:W3CDTF">2022-07-14T15:43:12Z</dcterms:created>
  <dcterms:modified xsi:type="dcterms:W3CDTF">2023-02-05T19:06:26Z</dcterms:modified>
</cp:coreProperties>
</file>