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299" r:id="rId4"/>
    <p:sldId id="305" r:id="rId5"/>
    <p:sldId id="309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9"/>
            <a:ext cx="12190095" cy="6856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509D3-A7F5-7649-A333-75B66BA6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03B9E-A97D-C748-AEF5-9228E504D57F}"/>
              </a:ext>
            </a:extLst>
          </p:cNvPr>
          <p:cNvSpPr/>
          <p:nvPr/>
        </p:nvSpPr>
        <p:spPr>
          <a:xfrm>
            <a:off x="0" y="294640"/>
            <a:ext cx="3750365" cy="86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05E3FB-E947-7E4A-8955-F503A3B4C169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92BAC4-9D24-B943-80CE-4C4AEB3AF60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8BB55D-56D9-B144-BB08-A5A1F2799BE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635990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or Title Card">
    <p:bg>
      <p:bgPr>
        <a:pattFill prst="ltDnDiag">
          <a:fgClr>
            <a:schemeClr val="tx1"/>
          </a:fgClr>
          <a:bgClr>
            <a:srgbClr val="0021A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996A17-1446-C84E-A95C-9E96A000F0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603281" y="3091070"/>
            <a:ext cx="6985439" cy="430314"/>
          </a:xfrm>
          <a:ln w="28575">
            <a:solidFill>
              <a:srgbClr val="FF4A2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kumimoji="0" sz="15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SECTION OR TITLE CARD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77634-8D3A-5943-A1E6-E179BF4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4D6E4-1DA2-8A41-85D8-C7F206F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9BA0-3F90-BF4C-94D4-BF7C7B69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32"/>
          <a:stretch/>
        </p:blipFill>
        <p:spPr>
          <a:xfrm>
            <a:off x="0" y="883394"/>
            <a:ext cx="12192000" cy="5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3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F4C9-1C58-23C2-5381-56DCBE7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E0E3-9413-4027-BB29-A6AAF96B180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8E824-1705-2B04-A925-C648557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D4A6-532E-D554-B82A-514AA79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CCA-E5E6-470D-858F-00859ADA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01" y="1597761"/>
            <a:ext cx="289397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788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788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EA37-2A29-1D4C-A2F3-2200765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7"/>
            <a:ext cx="12208087" cy="6867048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41B18-6A9F-8249-8724-49A5CA341F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E87E842-C006-4F41-B990-E21E7437C0B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2AB7B-1120-5B44-ADA7-FD7DF73D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CC34E6-3617-1643-8129-4BC6EA5B5C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20485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B45-2F03-F94A-806B-E5D650B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6"/>
            <a:ext cx="12190095" cy="685692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06A61D-16CD-0045-8DD8-94AFFBCB678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29E365-2AF3-DB41-8312-8839465A4D7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2F70-FDD2-E14E-8E5C-D244B4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33AC42-A102-B44A-B183-2720DE51AFF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108540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E51CF-406E-4B48-BC7A-D41F490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F0F6F-4882-4843-A9DB-D1FC9FF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3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FB8FBA21-57BB-DB4A-B07F-4FB69470765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6402" y="2019300"/>
            <a:ext cx="11379199" cy="43132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00128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 bwMode="auto"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5pPr>
              <a:defRPr sz="1200"/>
            </a:lvl5pPr>
            <a:lvl6pPr>
              <a:defRPr sz="1200" b="0" i="0">
                <a:solidFill>
                  <a:schemeClr val="accent5"/>
                </a:solidFill>
                <a:latin typeface="Helvetica Light" panose="020B0403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0FE16-B8DE-3C4A-A246-2D89AD7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F3F5-54D3-D747-BE41-ACF4D4E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5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76304"/>
            <a:ext cx="1137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2019304"/>
            <a:ext cx="5588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019300"/>
            <a:ext cx="5588000" cy="4495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2982718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876300"/>
            <a:ext cx="55880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876300"/>
            <a:ext cx="5588000" cy="5638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1453628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3007363"/>
            <a:ext cx="5588000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2" y="3007363"/>
            <a:ext cx="5587999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06402" y="2019302"/>
            <a:ext cx="11379199" cy="755787"/>
          </a:xfrm>
        </p:spPr>
        <p:txBody>
          <a:bodyPr rtlCol="0">
            <a:noAutofit/>
          </a:bodyPr>
          <a:lstStyle>
            <a:lvl1pPr marL="0" indent="0">
              <a:buNone/>
              <a:defRPr kumimoji="0" sz="1500" b="1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20636-448F-124F-94F1-6395EC2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78F7-20CC-E347-B84F-8BDF383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4CC306-8591-9448-8EEE-F33CAB0F8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4FEE50-8890-1B45-84E7-020CA387ED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54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5528A-399B-E549-AAF0-1FAF3EF4A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AF24A-AB75-F041-8AE0-9BD3766A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6392B-581C-2B4C-A00E-77FCE8E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3920"/>
            <a:ext cx="11328400" cy="1059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64531-0AC6-AB46-8D5E-F6736D32A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EA747-1965-5747-A739-96C0180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1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ABD1D-5756-E349-8551-902B01CB0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" y="6515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83923"/>
            <a:ext cx="11379200" cy="10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019300"/>
            <a:ext cx="1137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E730D-0AEF-2540-A134-665D88455EA3}"/>
              </a:ext>
            </a:extLst>
          </p:cNvPr>
          <p:cNvSpPr txBox="1"/>
          <p:nvPr/>
        </p:nvSpPr>
        <p:spPr>
          <a:xfrm>
            <a:off x="1598304" y="661957"/>
            <a:ext cx="6786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spc="15" dirty="0">
                <a:solidFill>
                  <a:schemeClr val="bg1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90736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i="0" kern="1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171450" indent="-171450" algn="l" rtl="0" eaLnBrk="1" fontAlgn="base" hangingPunct="1">
        <a:spcBef>
          <a:spcPts val="0"/>
        </a:spcBef>
        <a:spcAft>
          <a:spcPts val="450"/>
        </a:spcAft>
        <a:buClr>
          <a:srgbClr val="FF462C"/>
        </a:buClr>
        <a:buSzPct val="100000"/>
        <a:buFont typeface="Wingdings" pitchFamily="2" charset="2"/>
        <a:buChar char="§"/>
        <a:defRPr sz="1800" b="0" i="0" kern="120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1pPr>
      <a:lvl2pPr marL="34290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b="0" i="0" kern="1200">
          <a:solidFill>
            <a:schemeClr val="accent4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51435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sz="1400" b="0" i="0" kern="1200">
          <a:solidFill>
            <a:schemeClr val="accent5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517922" indent="-167879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tabLst/>
        <a:defRPr sz="1400" b="0" i="1" kern="1200">
          <a:solidFill>
            <a:schemeClr val="accent5"/>
          </a:solidFill>
          <a:latin typeface="+mn-lt"/>
          <a:ea typeface="MS PGothic" panose="020B0600070205080204" pitchFamily="34" charset="-128"/>
          <a:cs typeface="Helvetica Oblique" pitchFamily="2" charset="0"/>
        </a:defRPr>
      </a:lvl4pPr>
      <a:lvl5pPr marL="7144" indent="-7144" algn="l" rtl="0" eaLnBrk="1" fontAlgn="base" hangingPunct="1">
        <a:spcBef>
          <a:spcPts val="450"/>
        </a:spcBef>
        <a:spcAft>
          <a:spcPts val="450"/>
        </a:spcAft>
        <a:buClr>
          <a:schemeClr val="accent3">
            <a:lumMod val="60000"/>
            <a:lumOff val="40000"/>
          </a:schemeClr>
        </a:buClr>
        <a:buSzPct val="75000"/>
        <a:buFont typeface="System Font Regular"/>
        <a:buChar char="​"/>
        <a:tabLst/>
        <a:defRPr sz="1500" b="0" i="0" kern="1200" cap="all" spc="15" baseline="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350" b="0" i="0" kern="1200" spc="75" baseline="0" dirty="0" smtClean="0">
          <a:solidFill>
            <a:schemeClr val="accent5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75000"/>
        <a:buFont typeface="System Font Regular"/>
        <a:buChar char="​"/>
        <a:tabLst/>
        <a:defRPr lang="en-US" sz="1200" b="0" i="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7pPr>
      <a:lvl8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200" b="0" i="1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8pPr>
      <a:lvl9pPr marL="7144" indent="0" algn="ctr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System Font Regular"/>
        <a:buChar char="​"/>
        <a:tabLst/>
        <a:defRPr lang="en-US" sz="2400" b="1" i="0" kern="1200" spc="38" baseline="0" dirty="0">
          <a:solidFill>
            <a:schemeClr val="accent5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pos="256">
          <p15:clr>
            <a:srgbClr val="F26B43"/>
          </p15:clr>
        </p15:guide>
        <p15:guide id="3" pos="3840">
          <p15:clr>
            <a:srgbClr val="F26B43"/>
          </p15:clr>
        </p15:guide>
        <p15:guide id="4" pos="7424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552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224">
          <p15:clr>
            <a:srgbClr val="F26B43"/>
          </p15:clr>
        </p15:guide>
        <p15:guide id="9" pos="3904">
          <p15:clr>
            <a:srgbClr val="F26B43"/>
          </p15:clr>
        </p15:guide>
        <p15:guide id="10" pos="5696">
          <p15:clr>
            <a:srgbClr val="F26B43"/>
          </p15:clr>
        </p15:guide>
        <p15:guide id="11" pos="5600">
          <p15:clr>
            <a:srgbClr val="F26B43"/>
          </p15:clr>
        </p15:guide>
        <p15:guide id="12" pos="2080">
          <p15:clr>
            <a:srgbClr val="F26B43"/>
          </p15:clr>
        </p15:guide>
        <p15:guide id="13" pos="1984">
          <p15:clr>
            <a:srgbClr val="F26B43"/>
          </p15:clr>
        </p15:guide>
        <p15:guide id="14" pos="37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7D67CB-9C90-471E-97E9-5DBC93541B2D}" type="slidenum">
              <a:rPr kumimoji="0" lang="en-US" sz="788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252491" y="2877804"/>
              <a:ext cx="163014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minimal_publisher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endParaRP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my_pub.py</a:t>
              </a: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‘talker’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500823" y="2332205"/>
            <a:ext cx="2665390" cy="769280"/>
            <a:chOff x="6113640" y="1679966"/>
            <a:chExt cx="2479134" cy="76928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3660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std_msgs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/String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string data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1430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26698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topic name: topic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5639524" y="4524011"/>
            <a:ext cx="288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Each time a topic is received, the string is printed to the terminal.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355190" y="4543136"/>
            <a:ext cx="39226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Every 0.5 sec, the string “Hello World: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” </a:t>
            </a: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MS PGothic" charset="0"/>
              </a:rPr>
              <a:t>is published where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/>
                <a:ea typeface="MS PGothic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" panose="020B0604020202020204"/>
                <a:ea typeface="MS PGothic" charset="0"/>
              </a:rPr>
              <a:t> is incremented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each time.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published every 0.5 sec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847476" y="3352798"/>
            <a:ext cx="2305331" cy="1012595"/>
            <a:chOff x="1183908" y="2820203"/>
            <a:chExt cx="1838426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226925" y="2877804"/>
              <a:ext cx="1681276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minimal subscriber</a:t>
              </a: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my_sub.py</a:t>
              </a: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‘listener’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152312"/>
            <a:ext cx="782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pkg: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my_best_pkg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 (get the tutorial nodes to run)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node name</a:t>
              </a: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python file name</a:t>
              </a: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executable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43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7D67CB-9C90-471E-97E9-5DBC93541B2D}" type="slidenum">
              <a:rPr kumimoji="0" lang="en-US" sz="788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my_pub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endParaRP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pub_pt.py</a:t>
              </a: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‘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pub_me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geometry_msgs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float64 x</a:t>
                </a:r>
              </a:p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float64 y</a:t>
                </a:r>
              </a:p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26698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topic name: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26698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my_point_topic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AD7EF-75AD-640E-1FA3-45AB6019B581}"/>
              </a:ext>
            </a:extLst>
          </p:cNvPr>
          <p:cNvGrpSpPr/>
          <p:nvPr/>
        </p:nvGrpSpPr>
        <p:grpSpPr>
          <a:xfrm>
            <a:off x="7901332" y="2366414"/>
            <a:ext cx="2665390" cy="769280"/>
            <a:chOff x="6113640" y="1679966"/>
            <a:chExt cx="2479134" cy="7692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AE0086-998C-7772-C1E5-0A3ECB7446A1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9FEE4D-B667-442C-17CA-81FDB662826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2235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std_msgs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/Float64MultiArray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12387-F9CE-F465-3133-34C157F041CA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6698"/>
                    </a:solidFill>
                    <a:effectLst/>
                    <a:uLnTx/>
                    <a:uFillTx/>
                    <a:latin typeface="Arial" panose="020B0604020202020204"/>
                    <a:ea typeface="MS PGothic" charset="0"/>
                  </a:rPr>
                  <a:t>float64[ ] data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25821B-D0FC-00BF-9FB0-BFD71B9B3B13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26698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topic name: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26698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my_polar_topic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calc (r, 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x(t) = 5.0 * cos(0.2*t + 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π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/2)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y(t) = 8.0 * sin(0.6*t)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z(t) = 0.0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charset="0"/>
            </a:endParaRP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t is in sec, t=0 when node starts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my_sub_pub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MS PGothic" charset="0"/>
              </a:endParaRP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sub_pt_pub_polar.py</a:t>
              </a: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‘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lets_go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152312"/>
            <a:ext cx="580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pkg: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my_best_pkg</a:t>
            </a:r>
            <a:r>
              <a:rPr lang="en-US" sz="2800" dirty="0">
                <a:solidFill>
                  <a:srgbClr val="326698"/>
                </a:solidFill>
                <a:latin typeface="Arial" panose="020B0604020202020204"/>
                <a:ea typeface="MS PGothic" panose="020B0600070205080204" pitchFamily="34" charset="-128"/>
              </a:rPr>
              <a:t> (our own nodes)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26698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node name</a:t>
              </a: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python file name</a:t>
              </a: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MS PGothic" charset="0"/>
                </a:rPr>
                <a:t>executable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9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AD7EF-75AD-640E-1FA3-45AB6019B581}"/>
              </a:ext>
            </a:extLst>
          </p:cNvPr>
          <p:cNvGrpSpPr/>
          <p:nvPr/>
        </p:nvGrpSpPr>
        <p:grpSpPr>
          <a:xfrm>
            <a:off x="7901332" y="2366414"/>
            <a:ext cx="2665390" cy="769280"/>
            <a:chOff x="6113640" y="1679966"/>
            <a:chExt cx="2479134" cy="7692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AE0086-998C-7772-C1E5-0A3ECB7446A1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9FEE4D-B667-442C-17CA-81FDB662826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2235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/Float64MultiArray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12387-F9CE-F465-3133-34C157F041CA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float64[ ] data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25821B-D0FC-00BF-9FB0-BFD71B9B3B13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my_polar_topic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5.0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8.0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3C82048-DDFA-9480-E29A-819504989B8A}"/>
              </a:ext>
            </a:extLst>
          </p:cNvPr>
          <p:cNvSpPr txBox="1"/>
          <p:nvPr/>
        </p:nvSpPr>
        <p:spPr>
          <a:xfrm>
            <a:off x="3561768" y="5537430"/>
            <a:ext cx="39226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A1</a:t>
            </a:r>
            <a:r>
              <a:rPr lang="en-US" sz="1400" dirty="0">
                <a:latin typeface="+mn-lt"/>
              </a:rPr>
              <a:t>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A2</a:t>
            </a:r>
            <a:r>
              <a:rPr lang="en-US" sz="1400" dirty="0">
                <a:latin typeface="+mn-lt"/>
              </a:rPr>
              <a:t>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669A6E-6370-AAAE-0A70-5FC54079B090}"/>
              </a:ext>
            </a:extLst>
          </p:cNvPr>
          <p:cNvCxnSpPr>
            <a:cxnSpLocks/>
          </p:cNvCxnSpPr>
          <p:nvPr/>
        </p:nvCxnSpPr>
        <p:spPr>
          <a:xfrm flipH="1" flipV="1">
            <a:off x="3155146" y="4976235"/>
            <a:ext cx="1264454" cy="662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2FF1A-2F1B-DA9A-92C3-23DDA7F36C49}"/>
              </a:ext>
            </a:extLst>
          </p:cNvPr>
          <p:cNvSpPr txBox="1"/>
          <p:nvPr/>
        </p:nvSpPr>
        <p:spPr>
          <a:xfrm>
            <a:off x="333604" y="1152312"/>
            <a:ext cx="468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pkg: my_best2 (parameters)</a:t>
            </a:r>
          </a:p>
        </p:txBody>
      </p:sp>
    </p:spTree>
    <p:extLst>
      <p:ext uri="{BB962C8B-B14F-4D97-AF65-F5344CB8AC3E}">
        <p14:creationId xmlns:p14="http://schemas.microsoft.com/office/powerpoint/2010/main" val="163178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A1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A2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3E0DE2-EF13-0A68-F340-211FA5304806}"/>
              </a:ext>
            </a:extLst>
          </p:cNvPr>
          <p:cNvGrpSpPr/>
          <p:nvPr/>
        </p:nvGrpSpPr>
        <p:grpSpPr>
          <a:xfrm>
            <a:off x="7929421" y="1911448"/>
            <a:ext cx="2809851" cy="1246209"/>
            <a:chOff x="6113640" y="1719533"/>
            <a:chExt cx="2613501" cy="9404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942477-814E-CFCD-1ACE-349EB77D7DEA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762360"/>
              <a:chOff x="618210" y="1857907"/>
              <a:chExt cx="2479134" cy="7623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A3F850-86E4-B568-4A78-44C936BDE4FC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597145" cy="232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FF0000"/>
                    </a:solidFill>
                    <a:latin typeface="+mn-lt"/>
                  </a:rPr>
                  <a:t>av_interfaces</a:t>
                </a:r>
                <a:r>
                  <a:rPr lang="en-US" sz="1400" dirty="0">
                    <a:solidFill>
                      <a:srgbClr val="FF0000"/>
                    </a:solidFill>
                    <a:latin typeface="+mn-lt"/>
                  </a:rPr>
                  <a:t>/Polar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20245F-AA3B-5F9C-B2C9-D9D3ACF377EE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48777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float64 </a:t>
                </a:r>
                <a:r>
                  <a:rPr lang="en-US" sz="1200" dirty="0" err="1">
                    <a:solidFill>
                      <a:srgbClr val="FF0000"/>
                    </a:solidFill>
                    <a:latin typeface="+mn-lt"/>
                  </a:rPr>
                  <a:t>r_meters</a:t>
                </a:r>
                <a:endParaRPr lang="en-US" sz="1200" dirty="0">
                  <a:solidFill>
                    <a:srgbClr val="FF0000"/>
                  </a:solidFill>
                  <a:latin typeface="+mn-lt"/>
                </a:endParaRP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float64 </a:t>
                </a:r>
                <a:r>
                  <a:rPr lang="en-US" sz="1200" dirty="0" err="1">
                    <a:solidFill>
                      <a:srgbClr val="FF0000"/>
                    </a:solidFill>
                    <a:latin typeface="+mn-lt"/>
                  </a:rPr>
                  <a:t>theta_rad</a:t>
                </a:r>
                <a:endParaRPr lang="en-US" sz="1200" dirty="0">
                  <a:solidFill>
                    <a:srgbClr val="FF0000"/>
                  </a:solidFill>
                  <a:latin typeface="+mn-lt"/>
                </a:endParaRPr>
              </a:p>
              <a:p>
                <a:r>
                  <a:rPr lang="en-US" sz="1200" dirty="0" err="1">
                    <a:solidFill>
                      <a:srgbClr val="FF0000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/Vector3 point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62149B-0294-3BE7-2DD0-CF9AAF840D57}"/>
                </a:ext>
              </a:extLst>
            </p:cNvPr>
            <p:cNvSpPr txBox="1"/>
            <p:nvPr/>
          </p:nvSpPr>
          <p:spPr>
            <a:xfrm>
              <a:off x="6122090" y="1719533"/>
              <a:ext cx="2605051" cy="232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FF0000"/>
                  </a:solidFill>
                  <a:latin typeface="+mn-lt"/>
                </a:rPr>
                <a:t>my_new_polar_topic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8EDF06-413D-2F10-823D-50A2A34AB714}"/>
              </a:ext>
            </a:extLst>
          </p:cNvPr>
          <p:cNvSpPr txBox="1"/>
          <p:nvPr/>
        </p:nvSpPr>
        <p:spPr>
          <a:xfrm>
            <a:off x="333604" y="1152312"/>
            <a:ext cx="5905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pkg:	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my_best</a:t>
            </a:r>
            <a:r>
              <a:rPr lang="en-US" sz="2800" dirty="0">
                <a:solidFill>
                  <a:srgbClr val="326698"/>
                </a:solidFill>
                <a:latin typeface="Arial" panose="020B0604020202020204"/>
                <a:ea typeface="MS PGothic" panose="020B0600070205080204" pitchFamily="34" charset="-128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 (custom messages)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	my_best3_interfaces</a:t>
            </a:r>
          </a:p>
        </p:txBody>
      </p:sp>
    </p:spTree>
    <p:extLst>
      <p:ext uri="{BB962C8B-B14F-4D97-AF65-F5344CB8AC3E}">
        <p14:creationId xmlns:p14="http://schemas.microsoft.com/office/powerpoint/2010/main" val="17380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3970060" y="3553730"/>
            <a:ext cx="1908925" cy="815409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680731" y="2877804"/>
              <a:ext cx="773652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pub_pt.py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pub_me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 flipV="1">
            <a:off x="5903049" y="3953028"/>
            <a:ext cx="1607704" cy="24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5860606" y="36838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7150094" y="365998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5659323" y="2362095"/>
            <a:ext cx="2060377" cy="1092445"/>
            <a:chOff x="6113640" y="1679966"/>
            <a:chExt cx="1916399" cy="10924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1916399" cy="874753"/>
              <a:chOff x="618210" y="1857907"/>
              <a:chExt cx="1916399" cy="87475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15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1908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9425243" y="4071883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9397886" y="36954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7436671" y="4685198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3849079" y="4544361"/>
            <a:ext cx="24033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latin typeface="+mn-lt"/>
              </a:rPr>
              <a:t>x(t) = A1 * cos(0.2*t + </a:t>
            </a:r>
            <a:r>
              <a:rPr lang="el-GR" sz="1200" dirty="0">
                <a:latin typeface="+mn-lt"/>
              </a:rPr>
              <a:t>π</a:t>
            </a:r>
            <a:r>
              <a:rPr lang="en-US" sz="1200" dirty="0">
                <a:latin typeface="+mn-lt"/>
              </a:rPr>
              <a:t>/2)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y(t) = A2 * sin(0.6*t)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z(t) = 0.0</a:t>
            </a:r>
          </a:p>
          <a:p>
            <a:pPr lvl="2"/>
            <a:endParaRPr lang="en-US" sz="1200" dirty="0">
              <a:latin typeface="+mn-lt"/>
            </a:endParaRPr>
          </a:p>
          <a:p>
            <a:pPr marL="0" lvl="2"/>
            <a:r>
              <a:rPr lang="en-US" sz="1200" dirty="0">
                <a:latin typeface="+mn-lt"/>
              </a:rPr>
              <a:t>t is in sec, t=0 when node starts</a:t>
            </a:r>
          </a:p>
          <a:p>
            <a:pPr marL="0" lvl="2"/>
            <a:r>
              <a:rPr lang="en-US" sz="12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5675604" y="3495131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9211259" y="3333924"/>
            <a:ext cx="2801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7508761" y="3565586"/>
            <a:ext cx="1925884" cy="815410"/>
            <a:chOff x="1183908" y="2820203"/>
            <a:chExt cx="1838426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331849" y="2877804"/>
              <a:ext cx="1471423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my_sub_pub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lets_go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C9E947-36CF-549D-FD05-2E4582F67296}"/>
              </a:ext>
            </a:extLst>
          </p:cNvPr>
          <p:cNvGrpSpPr/>
          <p:nvPr/>
        </p:nvGrpSpPr>
        <p:grpSpPr>
          <a:xfrm>
            <a:off x="451710" y="3545323"/>
            <a:ext cx="1908925" cy="815409"/>
            <a:chOff x="1183908" y="2820203"/>
            <a:chExt cx="1838426" cy="7662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71928-9AC6-1EBD-ABA1-A0F1689C9D1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A6D1E5-0737-DF65-9652-02F309CD80C3}"/>
                </a:ext>
              </a:extLst>
            </p:cNvPr>
            <p:cNvSpPr txBox="1"/>
            <p:nvPr/>
          </p:nvSpPr>
          <p:spPr>
            <a:xfrm>
              <a:off x="1346448" y="2877804"/>
              <a:ext cx="1442220" cy="694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+mn-lt"/>
                </a:rPr>
                <a:t>my_client1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+mn-lt"/>
                </a:rPr>
                <a:t>request_dist1.py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+mn-lt"/>
                </a:rPr>
                <a:t>‘get_dist1’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1F68EC-C0B7-2A46-15F6-11815A302A6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395231" y="3961435"/>
            <a:ext cx="1574829" cy="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951D9-7F6C-CC07-075B-B4B48918214F}"/>
              </a:ext>
            </a:extLst>
          </p:cNvPr>
          <p:cNvCxnSpPr>
            <a:cxnSpLocks/>
          </p:cNvCxnSpPr>
          <p:nvPr/>
        </p:nvCxnSpPr>
        <p:spPr>
          <a:xfrm flipH="1">
            <a:off x="2360635" y="3814171"/>
            <a:ext cx="1609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F5DF53-1F2E-72BD-8BA3-C1D6AAFC4672}"/>
              </a:ext>
            </a:extLst>
          </p:cNvPr>
          <p:cNvSpPr txBox="1"/>
          <p:nvPr/>
        </p:nvSpPr>
        <p:spPr>
          <a:xfrm>
            <a:off x="2301746" y="397762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703725-2E1B-5577-F847-5D560567E472}"/>
              </a:ext>
            </a:extLst>
          </p:cNvPr>
          <p:cNvSpPr txBox="1"/>
          <p:nvPr/>
        </p:nvSpPr>
        <p:spPr>
          <a:xfrm>
            <a:off x="3656587" y="350040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+mn-lt"/>
              </a:rPr>
              <a:t>Sv</a:t>
            </a:r>
            <a:endParaRPr 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05FE79-F15C-4672-DDF9-80E9B040484C}"/>
              </a:ext>
            </a:extLst>
          </p:cNvPr>
          <p:cNvSpPr txBox="1"/>
          <p:nvPr/>
        </p:nvSpPr>
        <p:spPr>
          <a:xfrm>
            <a:off x="451710" y="4544361"/>
            <a:ext cx="24033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solidFill>
                  <a:srgbClr val="0070C0"/>
                </a:solidFill>
                <a:latin typeface="+mn-lt"/>
              </a:rPr>
              <a:t>When I send a request, I will send you my name as a string. Please send back to me the distance traveled since t=0.</a:t>
            </a:r>
          </a:p>
          <a:p>
            <a:pPr marL="0" lvl="2"/>
            <a:endParaRPr lang="en-US" sz="1200" dirty="0">
              <a:solidFill>
                <a:srgbClr val="0070C0"/>
              </a:solidFill>
              <a:latin typeface="+mn-lt"/>
            </a:endParaRPr>
          </a:p>
          <a:p>
            <a:pPr marL="0" lvl="2"/>
            <a:r>
              <a:rPr lang="en-US" sz="1200" dirty="0">
                <a:solidFill>
                  <a:srgbClr val="0070C0"/>
                </a:solidFill>
                <a:latin typeface="+mn-lt"/>
              </a:rPr>
              <a:t>I will print this to the screen.</a:t>
            </a:r>
          </a:p>
          <a:p>
            <a:pPr marL="0" lvl="2"/>
            <a:endParaRPr lang="en-US" sz="1200" dirty="0">
              <a:solidFill>
                <a:srgbClr val="0070C0"/>
              </a:solidFill>
              <a:latin typeface="+mn-lt"/>
            </a:endParaRPr>
          </a:p>
          <a:p>
            <a:pPr marL="0" lvl="2"/>
            <a:r>
              <a:rPr lang="en-US" sz="1200" b="1" dirty="0">
                <a:solidFill>
                  <a:srgbClr val="0070C0"/>
                </a:solidFill>
                <a:latin typeface="+mn-lt"/>
              </a:rPr>
              <a:t>I will send the request once, immediately when my node starts.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78A055-273D-A647-187D-0E462244AD96}"/>
              </a:ext>
            </a:extLst>
          </p:cNvPr>
          <p:cNvGrpSpPr/>
          <p:nvPr/>
        </p:nvGrpSpPr>
        <p:grpSpPr>
          <a:xfrm>
            <a:off x="9193007" y="2195492"/>
            <a:ext cx="2665389" cy="1200042"/>
            <a:chOff x="6113640" y="1719533"/>
            <a:chExt cx="2479134" cy="9056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F4007DC-193C-2370-B60E-8B86DC9C5C1D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727519"/>
              <a:chOff x="618210" y="1857907"/>
              <a:chExt cx="2479134" cy="72751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CE6D52-303F-7535-F120-7F0675268E56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631438" cy="209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+mn-lt"/>
                  </a:rPr>
                  <a:t>my_uf_interfaces</a:t>
                </a:r>
                <a:r>
                  <a:rPr lang="en-US" sz="1200" dirty="0">
                    <a:latin typeface="+mn-lt"/>
                  </a:rPr>
                  <a:t>/Polar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C9112F-23BC-C704-C154-0D1DF1A38DAB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452930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r_meters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theta_rad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 err="1">
                    <a:latin typeface="+mn-lt"/>
                  </a:rPr>
                  <a:t>geometry_msgs</a:t>
                </a:r>
                <a:r>
                  <a:rPr lang="en-US" sz="1100" dirty="0">
                    <a:latin typeface="+mn-lt"/>
                  </a:rPr>
                  <a:t>/Vector3 point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2DF921-B749-62C1-7AA5-3011A465ECCD}"/>
                </a:ext>
              </a:extLst>
            </p:cNvPr>
            <p:cNvSpPr txBox="1"/>
            <p:nvPr/>
          </p:nvSpPr>
          <p:spPr>
            <a:xfrm>
              <a:off x="6122090" y="1719533"/>
              <a:ext cx="2256161" cy="20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topic name: </a:t>
              </a:r>
              <a:r>
                <a:rPr lang="en-US" sz="1200" dirty="0" err="1">
                  <a:latin typeface="+mn-lt"/>
                </a:rPr>
                <a:t>my_new_polar_topic</a:t>
              </a:r>
              <a:endParaRPr lang="en-US" sz="1200" dirty="0">
                <a:latin typeface="+mn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187E2-A440-189B-BFD2-EE685A899A61}"/>
              </a:ext>
            </a:extLst>
          </p:cNvPr>
          <p:cNvGrpSpPr/>
          <p:nvPr/>
        </p:nvGrpSpPr>
        <p:grpSpPr>
          <a:xfrm>
            <a:off x="2092380" y="2440868"/>
            <a:ext cx="2392197" cy="1608844"/>
            <a:chOff x="6113640" y="1679966"/>
            <a:chExt cx="2225032" cy="9164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82D821-5423-9B87-89A3-151D815A36F5}"/>
                </a:ext>
              </a:extLst>
            </p:cNvPr>
            <p:cNvGrpSpPr/>
            <p:nvPr/>
          </p:nvGrpSpPr>
          <p:grpSpPr>
            <a:xfrm>
              <a:off x="6113640" y="1897658"/>
              <a:ext cx="1917632" cy="698726"/>
              <a:chOff x="618210" y="1857907"/>
              <a:chExt cx="1917632" cy="6987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7BC1B-63AE-0D30-CB54-4B3EB112B07D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8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solidFill>
                    <a:srgbClr val="326698"/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45C00D-7588-0FEF-1362-D906CE9FD0B8}"/>
                  </a:ext>
                </a:extLst>
              </p:cNvPr>
              <p:cNvSpPr txBox="1"/>
              <p:nvPr/>
            </p:nvSpPr>
            <p:spPr>
              <a:xfrm>
                <a:off x="703225" y="1956469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string name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---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</a:t>
                </a:r>
                <a:r>
                  <a:rPr lang="en-US" sz="1100" dirty="0" err="1">
                    <a:solidFill>
                      <a:srgbClr val="326698"/>
                    </a:solidFill>
                    <a:latin typeface="+mn-lt"/>
                  </a:rPr>
                  <a:t>dist</a:t>
                </a:r>
                <a:endParaRPr lang="en-US" sz="1100" dirty="0">
                  <a:solidFill>
                    <a:srgbClr val="326698"/>
                  </a:solidFill>
                  <a:latin typeface="+mn-lt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77BF4D-0079-3C97-B424-76EAD8BA6464}"/>
                </a:ext>
              </a:extLst>
            </p:cNvPr>
            <p:cNvSpPr txBox="1"/>
            <p:nvPr/>
          </p:nvSpPr>
          <p:spPr>
            <a:xfrm>
              <a:off x="6121277" y="1679966"/>
              <a:ext cx="221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distance_traveled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file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Distance.srv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27003D-FA3B-CF08-833E-79DE24852505}"/>
              </a:ext>
            </a:extLst>
          </p:cNvPr>
          <p:cNvSpPr txBox="1"/>
          <p:nvPr/>
        </p:nvSpPr>
        <p:spPr>
          <a:xfrm>
            <a:off x="333604" y="1152312"/>
            <a:ext cx="9585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pkg:	my_best4 (add a client/server, request sent one time)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	my_best4_interfaces</a:t>
            </a:r>
          </a:p>
        </p:txBody>
      </p:sp>
    </p:spTree>
    <p:extLst>
      <p:ext uri="{BB962C8B-B14F-4D97-AF65-F5344CB8AC3E}">
        <p14:creationId xmlns:p14="http://schemas.microsoft.com/office/powerpoint/2010/main" val="387440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3970060" y="3553732"/>
            <a:ext cx="1908925" cy="815409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680731" y="2877804"/>
              <a:ext cx="773652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pub_pt.py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pub_me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 flipV="1">
            <a:off x="5903049" y="3953030"/>
            <a:ext cx="1607704" cy="24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5860606" y="368389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7150094" y="36599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5659323" y="2362097"/>
            <a:ext cx="2060377" cy="1092445"/>
            <a:chOff x="6113640" y="1679966"/>
            <a:chExt cx="1916399" cy="10924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1916399" cy="874753"/>
              <a:chOff x="618210" y="1857907"/>
              <a:chExt cx="1916399" cy="87475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15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1908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9425243" y="4071885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9397886" y="36954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7436671" y="4685200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3849079" y="4544363"/>
            <a:ext cx="24033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latin typeface="+mn-lt"/>
              </a:rPr>
              <a:t>x(t) = A1 * cos(0.2*t + </a:t>
            </a:r>
            <a:r>
              <a:rPr lang="el-GR" sz="1200" dirty="0">
                <a:latin typeface="+mn-lt"/>
              </a:rPr>
              <a:t>π</a:t>
            </a:r>
            <a:r>
              <a:rPr lang="en-US" sz="1200" dirty="0">
                <a:latin typeface="+mn-lt"/>
              </a:rPr>
              <a:t>/2)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y(t) = A2 * sin(0.6*t)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z(t) = 0.0</a:t>
            </a:r>
          </a:p>
          <a:p>
            <a:pPr lvl="2"/>
            <a:endParaRPr lang="en-US" sz="1200" dirty="0">
              <a:latin typeface="+mn-lt"/>
            </a:endParaRPr>
          </a:p>
          <a:p>
            <a:pPr marL="0" lvl="2"/>
            <a:r>
              <a:rPr lang="en-US" sz="1200" dirty="0">
                <a:latin typeface="+mn-lt"/>
              </a:rPr>
              <a:t>t is in sec, t=0 when node starts</a:t>
            </a:r>
          </a:p>
          <a:p>
            <a:pPr marL="0" lvl="2"/>
            <a:r>
              <a:rPr lang="en-US" sz="12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5675604" y="3495133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9211259" y="3333926"/>
            <a:ext cx="2801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7508761" y="3565588"/>
            <a:ext cx="1925884" cy="815410"/>
            <a:chOff x="1183908" y="2820203"/>
            <a:chExt cx="1838426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331849" y="2877804"/>
              <a:ext cx="1471423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my_sub_pub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lets_go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C9E947-36CF-549D-FD05-2E4582F67296}"/>
              </a:ext>
            </a:extLst>
          </p:cNvPr>
          <p:cNvGrpSpPr/>
          <p:nvPr/>
        </p:nvGrpSpPr>
        <p:grpSpPr>
          <a:xfrm>
            <a:off x="451710" y="3545325"/>
            <a:ext cx="1908925" cy="815409"/>
            <a:chOff x="1183908" y="2820203"/>
            <a:chExt cx="1838426" cy="7662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71928-9AC6-1EBD-ABA1-A0F1689C9D1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A6D1E5-0737-DF65-9652-02F309CD80C3}"/>
                </a:ext>
              </a:extLst>
            </p:cNvPr>
            <p:cNvSpPr txBox="1"/>
            <p:nvPr/>
          </p:nvSpPr>
          <p:spPr>
            <a:xfrm>
              <a:off x="1394306" y="2877804"/>
              <a:ext cx="1346505" cy="694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FF0000"/>
                  </a:solidFill>
                  <a:latin typeface="+mn-lt"/>
                </a:rPr>
                <a:t>my_client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request_dist.py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‘</a:t>
              </a:r>
              <a:r>
                <a:rPr lang="en-US" sz="1400" dirty="0" err="1">
                  <a:solidFill>
                    <a:srgbClr val="FF0000"/>
                  </a:solidFill>
                  <a:latin typeface="+mn-lt"/>
                </a:rPr>
                <a:t>get_dist</a:t>
              </a:r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’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1F68EC-C0B7-2A46-15F6-11815A302A6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395231" y="3961437"/>
            <a:ext cx="1574829" cy="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951D9-7F6C-CC07-075B-B4B48918214F}"/>
              </a:ext>
            </a:extLst>
          </p:cNvPr>
          <p:cNvCxnSpPr>
            <a:cxnSpLocks/>
          </p:cNvCxnSpPr>
          <p:nvPr/>
        </p:nvCxnSpPr>
        <p:spPr>
          <a:xfrm flipH="1">
            <a:off x="2360635" y="3814173"/>
            <a:ext cx="1609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F5DF53-1F2E-72BD-8BA3-C1D6AAFC4672}"/>
              </a:ext>
            </a:extLst>
          </p:cNvPr>
          <p:cNvSpPr txBox="1"/>
          <p:nvPr/>
        </p:nvSpPr>
        <p:spPr>
          <a:xfrm>
            <a:off x="2301746" y="39776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703725-2E1B-5577-F847-5D560567E472}"/>
              </a:ext>
            </a:extLst>
          </p:cNvPr>
          <p:cNvSpPr txBox="1"/>
          <p:nvPr/>
        </p:nvSpPr>
        <p:spPr>
          <a:xfrm>
            <a:off x="3656587" y="3500408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+mn-lt"/>
              </a:rPr>
              <a:t>Sv</a:t>
            </a:r>
            <a:endParaRPr 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05FE79-F15C-4672-DDF9-80E9B040484C}"/>
              </a:ext>
            </a:extLst>
          </p:cNvPr>
          <p:cNvSpPr txBox="1"/>
          <p:nvPr/>
        </p:nvSpPr>
        <p:spPr>
          <a:xfrm>
            <a:off x="451710" y="4544363"/>
            <a:ext cx="24033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When I send a request, I will send you my name as a string. Please send back to me the distance traveled since t=0.</a:t>
            </a:r>
          </a:p>
          <a:p>
            <a:pPr marL="0" lvl="2"/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I will print this to the screen.</a:t>
            </a:r>
          </a:p>
          <a:p>
            <a:pPr marL="0" lvl="2"/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I will send the request every 2 seconds.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78A055-273D-A647-187D-0E462244AD96}"/>
              </a:ext>
            </a:extLst>
          </p:cNvPr>
          <p:cNvGrpSpPr/>
          <p:nvPr/>
        </p:nvGrpSpPr>
        <p:grpSpPr>
          <a:xfrm>
            <a:off x="9193007" y="2195494"/>
            <a:ext cx="2665389" cy="1200042"/>
            <a:chOff x="6113640" y="1719533"/>
            <a:chExt cx="2479134" cy="9056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F4007DC-193C-2370-B60E-8B86DC9C5C1D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727519"/>
              <a:chOff x="618210" y="1857907"/>
              <a:chExt cx="2479134" cy="72751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CE6D52-303F-7535-F120-7F0675268E56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631438" cy="209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+mn-lt"/>
                  </a:rPr>
                  <a:t>my_uf_interfaces</a:t>
                </a:r>
                <a:r>
                  <a:rPr lang="en-US" sz="1200" dirty="0">
                    <a:latin typeface="+mn-lt"/>
                  </a:rPr>
                  <a:t>/Polar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C9112F-23BC-C704-C154-0D1DF1A38DAB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452930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r_meters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theta_rad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 err="1">
                    <a:latin typeface="+mn-lt"/>
                  </a:rPr>
                  <a:t>geometry_msgs</a:t>
                </a:r>
                <a:r>
                  <a:rPr lang="en-US" sz="1100" dirty="0">
                    <a:latin typeface="+mn-lt"/>
                  </a:rPr>
                  <a:t>/Vector3 point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2DF921-B749-62C1-7AA5-3011A465ECCD}"/>
                </a:ext>
              </a:extLst>
            </p:cNvPr>
            <p:cNvSpPr txBox="1"/>
            <p:nvPr/>
          </p:nvSpPr>
          <p:spPr>
            <a:xfrm>
              <a:off x="6122090" y="1719533"/>
              <a:ext cx="2256161" cy="20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topic name: </a:t>
              </a:r>
              <a:r>
                <a:rPr lang="en-US" sz="1200" dirty="0" err="1">
                  <a:latin typeface="+mn-lt"/>
                </a:rPr>
                <a:t>my_new_polar_topic</a:t>
              </a:r>
              <a:endParaRPr lang="en-US" sz="1200" dirty="0">
                <a:latin typeface="+mn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187E2-A440-189B-BFD2-EE685A899A61}"/>
              </a:ext>
            </a:extLst>
          </p:cNvPr>
          <p:cNvGrpSpPr/>
          <p:nvPr/>
        </p:nvGrpSpPr>
        <p:grpSpPr>
          <a:xfrm>
            <a:off x="2092380" y="2440870"/>
            <a:ext cx="2392197" cy="1608844"/>
            <a:chOff x="6113640" y="1679966"/>
            <a:chExt cx="2225032" cy="9164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82D821-5423-9B87-89A3-151D815A36F5}"/>
                </a:ext>
              </a:extLst>
            </p:cNvPr>
            <p:cNvGrpSpPr/>
            <p:nvPr/>
          </p:nvGrpSpPr>
          <p:grpSpPr>
            <a:xfrm>
              <a:off x="6113640" y="1897658"/>
              <a:ext cx="1917632" cy="698726"/>
              <a:chOff x="618210" y="1857907"/>
              <a:chExt cx="1917632" cy="6987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7BC1B-63AE-0D30-CB54-4B3EB112B07D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8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solidFill>
                    <a:srgbClr val="326698"/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45C00D-7588-0FEF-1362-D906CE9FD0B8}"/>
                  </a:ext>
                </a:extLst>
              </p:cNvPr>
              <p:cNvSpPr txBox="1"/>
              <p:nvPr/>
            </p:nvSpPr>
            <p:spPr>
              <a:xfrm>
                <a:off x="703225" y="1956469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string name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---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</a:t>
                </a:r>
                <a:r>
                  <a:rPr lang="en-US" sz="1100" dirty="0" err="1">
                    <a:solidFill>
                      <a:srgbClr val="326698"/>
                    </a:solidFill>
                    <a:latin typeface="+mn-lt"/>
                  </a:rPr>
                  <a:t>dist</a:t>
                </a:r>
                <a:endParaRPr lang="en-US" sz="1100" dirty="0">
                  <a:solidFill>
                    <a:srgbClr val="326698"/>
                  </a:solidFill>
                  <a:latin typeface="+mn-lt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77BF4D-0079-3C97-B424-76EAD8BA6464}"/>
                </a:ext>
              </a:extLst>
            </p:cNvPr>
            <p:cNvSpPr txBox="1"/>
            <p:nvPr/>
          </p:nvSpPr>
          <p:spPr>
            <a:xfrm>
              <a:off x="6121277" y="1679966"/>
              <a:ext cx="221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distance_traveled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file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Distance.srv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4C8333-D857-6734-C8E7-731539004D0D}"/>
              </a:ext>
            </a:extLst>
          </p:cNvPr>
          <p:cNvSpPr txBox="1"/>
          <p:nvPr/>
        </p:nvSpPr>
        <p:spPr>
          <a:xfrm>
            <a:off x="333604" y="1152312"/>
            <a:ext cx="10044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pkg:	my_best4 (add a client/server, request sent every 2 sec)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26698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</a:rPr>
              <a:t>	my_best4_interfaces</a:t>
            </a:r>
          </a:p>
        </p:txBody>
      </p:sp>
    </p:spTree>
    <p:extLst>
      <p:ext uri="{BB962C8B-B14F-4D97-AF65-F5344CB8AC3E}">
        <p14:creationId xmlns:p14="http://schemas.microsoft.com/office/powerpoint/2010/main" val="1457982422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UF Engineering">
      <a:dk1>
        <a:srgbClr val="000000"/>
      </a:dk1>
      <a:lt1>
        <a:srgbClr val="FFFFFF"/>
      </a:lt1>
      <a:dk2>
        <a:srgbClr val="000C3E"/>
      </a:dk2>
      <a:lt2>
        <a:srgbClr val="6C9AC3"/>
      </a:lt2>
      <a:accent1>
        <a:srgbClr val="004B80"/>
      </a:accent1>
      <a:accent2>
        <a:srgbClr val="0020A5"/>
      </a:accent2>
      <a:accent3>
        <a:srgbClr val="FA4616"/>
      </a:accent3>
      <a:accent4>
        <a:srgbClr val="E18F41"/>
      </a:accent4>
      <a:accent5>
        <a:srgbClr val="326698"/>
      </a:accent5>
      <a:accent6>
        <a:srgbClr val="6C9AC3"/>
      </a:accent6>
      <a:hlink>
        <a:srgbClr val="FF462C"/>
      </a:hlink>
      <a:folHlink>
        <a:srgbClr val="FF7F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9B"/>
        </a:solidFill>
        <a:ln>
          <a:noFill/>
        </a:ln>
      </a:spPr>
      <a:bodyPr rtlCol="0" anchor="ctr"/>
      <a:lstStyle>
        <a:defPPr algn="ctr">
          <a:defRPr spc="100" dirty="0" smtClean="0">
            <a:solidFill>
              <a:schemeClr val="bg1"/>
            </a:solidFill>
            <a:latin typeface="Helvetica Light" panose="020B04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algn="l" defTabSz="914400">
          <a:spcBef>
            <a:spcPts val="0"/>
          </a:spcBef>
          <a:spcAft>
            <a:spcPts val="600"/>
          </a:spcAft>
          <a:buClr>
            <a:srgbClr val="FA4616"/>
          </a:buClr>
          <a:buSzPct val="100000"/>
          <a:buFont typeface="Wingdings" pitchFamily="2" charset="2"/>
          <a:buChar char="§"/>
          <a:defRPr sz="1600" dirty="0" smtClean="0">
            <a:solidFill>
              <a:srgbClr val="326698"/>
            </a:solidFill>
            <a:latin typeface="Rockwell" panose="02060603020205020403" pitchFamily="18" charset="77"/>
            <a:ea typeface="MS PGothic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E_MAE_template.potx" id="{BD85BFF2-0E39-466B-99ED-E362F1BE6671}" vid="{B9578687-9B51-4E94-8A8E-8F615DAA31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1205</Words>
  <Application>Microsoft Office PowerPoint</Application>
  <PresentationFormat>Widescreen</PresentationFormat>
  <Paragraphs>201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Gentona Book</vt:lpstr>
      <vt:lpstr>Helvetica Light</vt:lpstr>
      <vt:lpstr>Quadon Medium</vt:lpstr>
      <vt:lpstr>Rockwell</vt:lpstr>
      <vt:lpstr>System Font Regular</vt:lpstr>
      <vt:lpstr>Wingdings</vt:lpstr>
      <vt:lpstr>PNE Theme Slide 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Carl Crane</cp:lastModifiedBy>
  <cp:revision>2</cp:revision>
  <dcterms:created xsi:type="dcterms:W3CDTF">2023-09-28T14:57:51Z</dcterms:created>
  <dcterms:modified xsi:type="dcterms:W3CDTF">2023-09-28T16:19:46Z</dcterms:modified>
</cp:coreProperties>
</file>