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680700" cy="75565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AA4D5-AC30-6C47-9EAF-69DDBE5CE1CC}" v="2" dt="2020-10-25T19:16:3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4"/>
  </p:normalViewPr>
  <p:slideViewPr>
    <p:cSldViewPr snapToGrid="0" snapToObjects="1">
      <p:cViewPr varScale="1">
        <p:scale>
          <a:sx n="154" d="100"/>
          <a:sy n="15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47AAA4D5-AC30-6C47-9EAF-69DDBE5CE1CC}"/>
    <pc:docChg chg="undo custSel mod modSld">
      <pc:chgData name="Mikołaj Leszczuk" userId="f51ff640-68ca-4f5b-81f1-7b807841f46e" providerId="ADAL" clId="{47AAA4D5-AC30-6C47-9EAF-69DDBE5CE1CC}" dt="2020-10-25T19:18:20.783" v="16" actId="26606"/>
      <pc:docMkLst>
        <pc:docMk/>
      </pc:docMkLst>
      <pc:sldChg chg="modSp mod">
        <pc:chgData name="Mikołaj Leszczuk" userId="f51ff640-68ca-4f5b-81f1-7b807841f46e" providerId="ADAL" clId="{47AAA4D5-AC30-6C47-9EAF-69DDBE5CE1CC}" dt="2020-10-25T19:16:34.369" v="6"/>
        <pc:sldMkLst>
          <pc:docMk/>
          <pc:sldMk cId="0" sldId="256"/>
        </pc:sldMkLst>
        <pc:spChg chg="mod">
          <ac:chgData name="Mikołaj Leszczuk" userId="f51ff640-68ca-4f5b-81f1-7b807841f46e" providerId="ADAL" clId="{47AAA4D5-AC30-6C47-9EAF-69DDBE5CE1CC}" dt="2020-10-25T19:16:23.064" v="5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6:34.369" v="6"/>
          <ac:spMkLst>
            <pc:docMk/>
            <pc:sldMk cId="0" sldId="256"/>
            <ac:spMk id="215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7AAA4D5-AC30-6C47-9EAF-69DDBE5CE1CC}" dt="2020-10-25T19:17:14.215" v="8" actId="26606"/>
        <pc:sldMkLst>
          <pc:docMk/>
          <pc:sldMk cId="0" sldId="259"/>
        </pc:sldMkLst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75" creationId="{827B839B-9ADE-406B-8590-F1CAEDED45A1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77" creationId="{CFE45BF0-46DB-408C-B5F7-7B11716805D4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79" creationId="{2AEBC8F2-97B1-41B4-93F1-2D289E197FBA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81" creationId="{472E3A19-F5D5-48FC-BB9C-48C2F68F598B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83" creationId="{7A62E32F-BB65-43A8-8EB5-92346890E549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85" creationId="{14E91B64-9FCC-451E-AFB4-A827D6329367}"/>
          </ac:spMkLst>
        </pc:spChg>
        <pc:spChg chg="mo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261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262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7AAA4D5-AC30-6C47-9EAF-69DDBE5CE1CC}" dt="2020-10-25T19:17:27.575" v="9" actId="26606"/>
        <pc:sldMkLst>
          <pc:docMk/>
          <pc:sldMk cId="0" sldId="260"/>
        </pc:sldMkLst>
        <pc:spChg chg="ad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83" creationId="{70DFA0FD-AB28-4B25-B870-4D2BBC35BA1D}"/>
          </ac:spMkLst>
        </pc:spChg>
        <pc:spChg chg="mod or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267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26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270" creationId="{00000000-0000-0000-0000-000000000000}"/>
          </ac:spMkLst>
        </pc:spChg>
        <pc:grpChg chg="add">
          <ac:chgData name="Mikołaj Leszczuk" userId="f51ff640-68ca-4f5b-81f1-7b807841f46e" providerId="ADAL" clId="{47AAA4D5-AC30-6C47-9EAF-69DDBE5CE1CC}" dt="2020-10-25T19:17:27.575" v="9" actId="26606"/>
          <ac:grpSpMkLst>
            <pc:docMk/>
            <pc:sldMk cId="0" sldId="260"/>
            <ac:grpSpMk id="85" creationId="{0D628DFB-9CD1-4E2B-8B44-9FDF7E80F6D9}"/>
          </ac:grpSpMkLst>
        </pc:grpChg>
        <pc:picChg chg="mod">
          <ac:chgData name="Mikołaj Leszczuk" userId="f51ff640-68ca-4f5b-81f1-7b807841f46e" providerId="ADAL" clId="{47AAA4D5-AC30-6C47-9EAF-69DDBE5CE1CC}" dt="2020-10-25T19:17:27.575" v="9" actId="26606"/>
          <ac:picMkLst>
            <pc:docMk/>
            <pc:sldMk cId="0" sldId="260"/>
            <ac:picMk id="268" creationId="{00000000-0000-0000-0000-000000000000}"/>
          </ac:picMkLst>
        </pc:picChg>
      </pc:sldChg>
      <pc:sldChg chg="addSp delSp modSp mod setBg">
        <pc:chgData name="Mikołaj Leszczuk" userId="f51ff640-68ca-4f5b-81f1-7b807841f46e" providerId="ADAL" clId="{47AAA4D5-AC30-6C47-9EAF-69DDBE5CE1CC}" dt="2020-10-25T19:17:43.991" v="12" actId="26606"/>
        <pc:sldMkLst>
          <pc:docMk/>
          <pc:sldMk cId="0" sldId="262"/>
        </pc:sldMkLst>
        <pc:spChg chg="add del">
          <ac:chgData name="Mikołaj Leszczuk" userId="f51ff640-68ca-4f5b-81f1-7b807841f46e" providerId="ADAL" clId="{47AAA4D5-AC30-6C47-9EAF-69DDBE5CE1CC}" dt="2020-10-25T19:17:43.971" v="11" actId="26606"/>
          <ac:spMkLst>
            <pc:docMk/>
            <pc:sldMk cId="0" sldId="262"/>
            <ac:spMk id="111" creationId="{283A93BD-A469-4D4C-8A1F-5668AE9758E9}"/>
          </ac:spMkLst>
        </pc:spChg>
        <pc:spChg chg="mod ord">
          <ac:chgData name="Mikołaj Leszczuk" userId="f51ff640-68ca-4f5b-81f1-7b807841f46e" providerId="ADAL" clId="{47AAA4D5-AC30-6C47-9EAF-69DDBE5CE1CC}" dt="2020-10-25T19:17:43.991" v="12" actId="26606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7:43.991" v="12" actId="26606"/>
          <ac:spMkLst>
            <pc:docMk/>
            <pc:sldMk cId="0" sldId="262"/>
            <ac:spMk id="298" creationId="{00000000-0000-0000-0000-000000000000}"/>
          </ac:spMkLst>
        </pc:spChg>
        <pc:spChg chg="add">
          <ac:chgData name="Mikołaj Leszczuk" userId="f51ff640-68ca-4f5b-81f1-7b807841f46e" providerId="ADAL" clId="{47AAA4D5-AC30-6C47-9EAF-69DDBE5CE1CC}" dt="2020-10-25T19:17:43.991" v="12" actId="26606"/>
          <ac:spMkLst>
            <pc:docMk/>
            <pc:sldMk cId="0" sldId="262"/>
            <ac:spMk id="300" creationId="{5C55F0BA-7D8B-4753-AB68-D54E59A24A9D}"/>
          </ac:spMkLst>
        </pc:spChg>
        <pc:picChg chg="mod ord">
          <ac:chgData name="Mikołaj Leszczuk" userId="f51ff640-68ca-4f5b-81f1-7b807841f46e" providerId="ADAL" clId="{47AAA4D5-AC30-6C47-9EAF-69DDBE5CE1CC}" dt="2020-10-25T19:17:43.991" v="12" actId="26606"/>
          <ac:picMkLst>
            <pc:docMk/>
            <pc:sldMk cId="0" sldId="262"/>
            <ac:picMk id="297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00.340" v="13" actId="26606"/>
        <pc:sldMkLst>
          <pc:docMk/>
          <pc:sldMk cId="0" sldId="264"/>
        </pc:sldMkLst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34" creationId="{D4993743-B10A-433C-9996-3035D2C3ABC6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36" creationId="{BB3B8946-A0AA-42D4-8A24-639DC6EA170E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38" creationId="{AB1038E6-06EF-4DCB-B52E-D3825C50F7C6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40" creationId="{5C7EF35C-8B7D-4026-8F09-8B2B2250579B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42" creationId="{5F24A71D-C0A9-49AC-B2D1-5A9EA2BD383E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44" creationId="{14280C55-570C-4284-9850-B2BA33DB6726}"/>
          </ac:spMkLst>
        </pc:spChg>
        <pc:spChg chg="or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5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6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7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8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9" creationId="{00000000-0000-0000-0000-000000000000}"/>
          </ac:spMkLst>
        </pc:spChg>
        <pc:picChg chg="mod">
          <ac:chgData name="Mikołaj Leszczuk" userId="f51ff640-68ca-4f5b-81f1-7b807841f46e" providerId="ADAL" clId="{47AAA4D5-AC30-6C47-9EAF-69DDBE5CE1CC}" dt="2020-10-25T19:18:00.340" v="13" actId="26606"/>
          <ac:picMkLst>
            <pc:docMk/>
            <pc:sldMk cId="0" sldId="264"/>
            <ac:picMk id="320" creationId="{00000000-0000-0000-0000-000000000000}"/>
          </ac:picMkLst>
        </pc:picChg>
        <pc:picChg chg="mod">
          <ac:chgData name="Mikołaj Leszczuk" userId="f51ff640-68ca-4f5b-81f1-7b807841f46e" providerId="ADAL" clId="{47AAA4D5-AC30-6C47-9EAF-69DDBE5CE1CC}" dt="2020-10-25T19:18:00.340" v="13" actId="26606"/>
          <ac:picMkLst>
            <pc:docMk/>
            <pc:sldMk cId="0" sldId="264"/>
            <ac:picMk id="321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09.431" v="14" actId="26606"/>
        <pc:sldMkLst>
          <pc:docMk/>
          <pc:sldMk cId="0" sldId="265"/>
        </pc:sldMkLst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1" creationId="{D4993743-B10A-433C-9996-3035D2C3ABC6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3" creationId="{BB3B8946-A0AA-42D4-8A24-639DC6EA170E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5" creationId="{AB1038E6-06EF-4DCB-B52E-D3825C50F7C6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7" creationId="{5C7EF35C-8B7D-4026-8F09-8B2B2250579B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9" creationId="{5F24A71D-C0A9-49AC-B2D1-5A9EA2BD383E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91" creationId="{14280C55-570C-4284-9850-B2BA33DB6726}"/>
          </ac:spMkLst>
        </pc:spChg>
        <pc:spChg chg="or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6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7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8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30" creationId="{00000000-0000-0000-0000-000000000000}"/>
          </ac:spMkLst>
        </pc:spChg>
        <pc:picChg chg="mod ord">
          <ac:chgData name="Mikołaj Leszczuk" userId="f51ff640-68ca-4f5b-81f1-7b807841f46e" providerId="ADAL" clId="{47AAA4D5-AC30-6C47-9EAF-69DDBE5CE1CC}" dt="2020-10-25T19:18:09.431" v="14" actId="26606"/>
          <ac:picMkLst>
            <pc:docMk/>
            <pc:sldMk cId="0" sldId="265"/>
            <ac:picMk id="331" creationId="{00000000-0000-0000-0000-000000000000}"/>
          </ac:picMkLst>
        </pc:picChg>
        <pc:picChg chg="mod">
          <ac:chgData name="Mikołaj Leszczuk" userId="f51ff640-68ca-4f5b-81f1-7b807841f46e" providerId="ADAL" clId="{47AAA4D5-AC30-6C47-9EAF-69DDBE5CE1CC}" dt="2020-10-25T19:18:09.431" v="14" actId="26606"/>
          <ac:picMkLst>
            <pc:docMk/>
            <pc:sldMk cId="0" sldId="265"/>
            <ac:picMk id="332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15.809" v="15" actId="26606"/>
        <pc:sldMkLst>
          <pc:docMk/>
          <pc:sldMk cId="0" sldId="266"/>
        </pc:sldMkLst>
        <pc:spChg chg="ad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91" creationId="{DD38EE57-B708-47C9-A4A4-E25F09FAB029}"/>
          </ac:spMkLst>
        </pc:spChg>
        <pc:spChg chg="or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37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38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3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40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41" creationId="{00000000-0000-0000-0000-000000000000}"/>
          </ac:spMkLst>
        </pc:spChg>
        <pc:grpChg chg="add">
          <ac:chgData name="Mikołaj Leszczuk" userId="f51ff640-68ca-4f5b-81f1-7b807841f46e" providerId="ADAL" clId="{47AAA4D5-AC30-6C47-9EAF-69DDBE5CE1CC}" dt="2020-10-25T19:18:15.809" v="15" actId="26606"/>
          <ac:grpSpMkLst>
            <pc:docMk/>
            <pc:sldMk cId="0" sldId="266"/>
            <ac:grpSpMk id="93" creationId="{57A28182-58A5-4DBB-8F64-BD944BCA8154}"/>
          </ac:grpSpMkLst>
        </pc:grpChg>
        <pc:picChg chg="mod">
          <ac:chgData name="Mikołaj Leszczuk" userId="f51ff640-68ca-4f5b-81f1-7b807841f46e" providerId="ADAL" clId="{47AAA4D5-AC30-6C47-9EAF-69DDBE5CE1CC}" dt="2020-10-25T19:18:15.809" v="15" actId="26606"/>
          <ac:picMkLst>
            <pc:docMk/>
            <pc:sldMk cId="0" sldId="266"/>
            <ac:picMk id="342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20.783" v="16" actId="26606"/>
        <pc:sldMkLst>
          <pc:docMk/>
          <pc:sldMk cId="0" sldId="267"/>
        </pc:sldMkLst>
        <pc:spChg chg="ad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101" creationId="{DD38EE57-B708-47C9-A4A4-E25F09FAB029}"/>
          </ac:spMkLst>
        </pc:spChg>
        <pc:spChg chg="mo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47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48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4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51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52" creationId="{00000000-0000-0000-0000-000000000000}"/>
          </ac:spMkLst>
        </pc:spChg>
        <pc:grpChg chg="add">
          <ac:chgData name="Mikołaj Leszczuk" userId="f51ff640-68ca-4f5b-81f1-7b807841f46e" providerId="ADAL" clId="{47AAA4D5-AC30-6C47-9EAF-69DDBE5CE1CC}" dt="2020-10-25T19:18:20.783" v="16" actId="26606"/>
          <ac:grpSpMkLst>
            <pc:docMk/>
            <pc:sldMk cId="0" sldId="267"/>
            <ac:grpSpMk id="103" creationId="{57A28182-58A5-4DBB-8F64-BD944BCA8154}"/>
          </ac:grpSpMkLst>
        </pc:grpChg>
        <pc:picChg chg="mod">
          <ac:chgData name="Mikołaj Leszczuk" userId="f51ff640-68ca-4f5b-81f1-7b807841f46e" providerId="ADAL" clId="{47AAA4D5-AC30-6C47-9EAF-69DDBE5CE1CC}" dt="2020-10-25T19:18:20.783" v="16" actId="26606"/>
          <ac:picMkLst>
            <pc:docMk/>
            <pc:sldMk cId="0" sldId="267"/>
            <ac:picMk id="3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what we are doing on a daily basis.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Again, we will be focusing on video-related 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how do you measure people’s preferences and expectations?</a:t>
            </a:r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9d329281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Those are one of the most important factors defining whether your test can be compared with any other test.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We have a sofa in our QoE laboratory (the B9 building, 1st floor).</a:t>
            </a:r>
            <a:r>
              <a:rPr lang="en-US"/>
              <a:t> It is good for having internal meetings as well as for testing!</a:t>
            </a:r>
            <a:endParaRPr/>
          </a:p>
        </p:txBody>
      </p:sp>
      <p:sp>
        <p:nvSpPr>
          <p:cNvPr id="324" name="Google Shape;324;g489d3292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9d329281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data - garbage in, garbage out if the tester does not know what one is doing </a:t>
            </a:r>
            <a:endParaRPr/>
          </a:p>
        </p:txBody>
      </p:sp>
      <p:sp>
        <p:nvSpPr>
          <p:cNvPr id="335" name="Google Shape;335;g489d32928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Mention what is the ordinal scale</a:t>
            </a:r>
            <a:r>
              <a:rPr lang="en-US">
                <a:solidFill>
                  <a:schemeClr val="dk1"/>
                </a:solidFill>
              </a:rPr>
              <a:t> (and what it is not).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ACR: PVSs rated one-by-one, no explicit comparisons, labelled, ordinal scale.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Scale is tightly coupled with a method. One uses the different scale, as well as an experiment design, when a tester can compare many PVSs and different if one cannot do so.</a:t>
            </a:r>
            <a:endParaRPr/>
          </a:p>
        </p:txBody>
      </p:sp>
      <p:sp>
        <p:nvSpPr>
          <p:cNvPr id="345" name="Google Shape;3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9d329281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489d32928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369248e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have a chance to be the tester yourself.</a:t>
            </a:r>
            <a:endParaRPr/>
          </a:p>
        </p:txBody>
      </p:sp>
      <p:sp>
        <p:nvSpPr>
          <p:cNvPr id="364" name="Google Shape;364;g46369248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b0317b83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wrt = with respect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User-centric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to the current user’s expectations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Strongly connected with the way we perceive the world </a:t>
            </a:r>
            <a:endParaRPr/>
          </a:p>
        </p:txBody>
      </p:sp>
      <p:sp>
        <p:nvSpPr>
          <p:cNvPr id="218" name="Google Shape;218;g3ab0317b83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5648" y="685800"/>
            <a:ext cx="4846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QoS - Quality of Service; measured in terms of lost packets, delays and bandwidth.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on the left can be objectively measured.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Pixels</a:t>
            </a:r>
            <a:r>
              <a:rPr lang="en-US"/>
              <a:t> mean here that we are analysing the content pixel-by-pixel.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graph refers to video-related QoE.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 how do we obtain the calibration data?</a:t>
            </a: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ab0317b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ab0317b83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Subjective scores - so called ground truth (i.e., provided by direct observation and not coming from inference)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Controlled environment - get rid of, hopefully, all confounding factors.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the test conditions to be homogeneous to make sure this is the quality that is judged and not some other factors (like light disturbances, acoustic noise etc.).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on the right corresponds to how testing rooms look like. They are usually small and contain as small number of distractions as possible.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Technicalities about subjective testing follow...</a:t>
            </a: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terms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HRC = content degradation condition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students to understand it so I can explain other things more briefly.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b0317b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b0317b83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from the top left.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going to (or have already) experience(d) this setup today. :)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9d329281_0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489d3292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9d329281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level of advancement - one can be a naive user or an expert.</a:t>
            </a:r>
            <a:endParaRPr/>
          </a:p>
        </p:txBody>
      </p:sp>
      <p:sp>
        <p:nvSpPr>
          <p:cNvPr id="313" name="Google Shape;313;g489d3292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899"/>
            <a:ext cx="4538663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 rot="5400000">
            <a:off x="5726113" y="2562225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 rot="5400000">
            <a:off x="1107282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8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0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1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body" idx="1"/>
          </p:nvPr>
        </p:nvSpPr>
        <p:spPr>
          <a:xfrm>
            <a:off x="728663" y="5056189"/>
            <a:ext cx="92121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>
            <a:spLocks noGrp="1"/>
          </p:cNvSpPr>
          <p:nvPr>
            <p:ph type="ctrTitle"/>
          </p:nvPr>
        </p:nvSpPr>
        <p:spPr>
          <a:xfrm>
            <a:off x="1335089" y="1236663"/>
            <a:ext cx="8010600" cy="26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subTitle" idx="1"/>
          </p:nvPr>
        </p:nvSpPr>
        <p:spPr>
          <a:xfrm>
            <a:off x="1335089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1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8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8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2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2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45"/>
          <p:cNvSpPr txBox="1">
            <a:spLocks noGrp="1"/>
          </p:cNvSpPr>
          <p:nvPr>
            <p:ph type="body" idx="1"/>
          </p:nvPr>
        </p:nvSpPr>
        <p:spPr>
          <a:xfrm>
            <a:off x="4540251" y="1087439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254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45"/>
          <p:cNvSpPr txBox="1">
            <a:spLocks noGrp="1"/>
          </p:cNvSpPr>
          <p:nvPr>
            <p:ph type="body" idx="2"/>
          </p:nvPr>
        </p:nvSpPr>
        <p:spPr>
          <a:xfrm>
            <a:off x="735013" y="2266951"/>
            <a:ext cx="3444900" cy="4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46"/>
          <p:cNvSpPr>
            <a:spLocks noGrp="1"/>
          </p:cNvSpPr>
          <p:nvPr>
            <p:ph type="pic" idx="2"/>
          </p:nvPr>
        </p:nvSpPr>
        <p:spPr>
          <a:xfrm>
            <a:off x="4540251" y="1087439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1"/>
          </p:nvPr>
        </p:nvSpPr>
        <p:spPr>
          <a:xfrm>
            <a:off x="735013" y="2266951"/>
            <a:ext cx="3444900" cy="4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47"/>
          <p:cNvSpPr txBox="1">
            <a:spLocks noGrp="1"/>
          </p:cNvSpPr>
          <p:nvPr>
            <p:ph type="body" idx="1"/>
          </p:nvPr>
        </p:nvSpPr>
        <p:spPr>
          <a:xfrm rot="5400000">
            <a:off x="3075151" y="-89000"/>
            <a:ext cx="45384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>
            <a:spLocks noGrp="1"/>
          </p:cNvSpPr>
          <p:nvPr>
            <p:ph type="title"/>
          </p:nvPr>
        </p:nvSpPr>
        <p:spPr>
          <a:xfrm rot="5400000">
            <a:off x="5726101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qoe.leszcz.u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doi.org/10.1007/978-3-319-02681-7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its.bldrdoc.gov/media/4212/vqeg_hdtv_final_report_version_2.0.zip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/>
          <p:nvPr/>
        </p:nvSpPr>
        <p:spPr>
          <a:xfrm>
            <a:off x="1905000" y="6477000"/>
            <a:ext cx="26772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3100" y="7162546"/>
            <a:ext cx="1117600" cy="39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9"/>
          <p:cNvSpPr/>
          <p:nvPr/>
        </p:nvSpPr>
        <p:spPr>
          <a:xfrm>
            <a:off x="1905000" y="2976150"/>
            <a:ext cx="6826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Subjective Methods of Measuring QoE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9"/>
          <p:cNvSpPr txBox="1"/>
          <p:nvPr/>
        </p:nvSpPr>
        <p:spPr>
          <a:xfrm>
            <a:off x="1905000" y="5932348"/>
            <a:ext cx="43179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</a:rPr>
              <a:t>Mikołaj Leszczuk, </a:t>
            </a:r>
            <a:r>
              <a:rPr lang="en-US" sz="1600" dirty="0">
                <a:solidFill>
                  <a:schemeClr val="dk1"/>
                </a:solidFill>
              </a:rPr>
              <a:t>Jakub Nawała</a:t>
            </a:r>
            <a:endParaRPr sz="1600" dirty="0"/>
          </a:p>
        </p:txBody>
      </p:sp>
      <p:sp>
        <p:nvSpPr>
          <p:cNvPr id="215" name="Google Shape;215;p49"/>
          <p:cNvSpPr/>
          <p:nvPr/>
        </p:nvSpPr>
        <p:spPr>
          <a:xfrm>
            <a:off x="1905000" y="6542900"/>
            <a:ext cx="3202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309D023-3680-6444-B73D-9C985F75FEAB}" type="datetime1">
              <a:rPr lang="pl-PL" sz="1600" smtClean="0">
                <a:solidFill>
                  <a:srgbClr val="808080"/>
                </a:solidFill>
              </a:rPr>
              <a:t>25.10.2020</a:t>
            </a:fld>
            <a:endParaRPr sz="1600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5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1126478"/>
            <a:ext cx="621649" cy="230893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923069"/>
            <a:ext cx="353241" cy="187913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749" y="706170"/>
            <a:ext cx="147415" cy="1887687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7625" y="700464"/>
            <a:ext cx="287878" cy="1919823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219" y="700463"/>
            <a:ext cx="6161284" cy="1698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Google Shape;329;p58"/>
          <p:cNvSpPr txBox="1"/>
          <p:nvPr/>
        </p:nvSpPr>
        <p:spPr>
          <a:xfrm>
            <a:off x="845169" y="886250"/>
            <a:ext cx="5336244" cy="13286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   Environment is Important</a:t>
            </a:r>
          </a:p>
        </p:txBody>
      </p:sp>
      <p:sp>
        <p:nvSpPr>
          <p:cNvPr id="330" name="Google Shape;330;p58"/>
          <p:cNvSpPr txBox="1">
            <a:spLocks noGrp="1"/>
          </p:cNvSpPr>
          <p:nvPr>
            <p:ph type="body" idx="1"/>
          </p:nvPr>
        </p:nvSpPr>
        <p:spPr>
          <a:xfrm>
            <a:off x="1123250" y="2748514"/>
            <a:ext cx="5058163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 conditions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size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from the display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tester sitting on a chair or a sofa?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anything that can distract the tester?</a:t>
            </a:r>
          </a:p>
        </p:txBody>
      </p:sp>
      <p:pic>
        <p:nvPicPr>
          <p:cNvPr id="332" name="Google Shape;332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29976" y="816613"/>
            <a:ext cx="2928964" cy="2745902"/>
          </a:xfrm>
          <a:prstGeom prst="rect">
            <a:avLst/>
          </a:prstGeom>
          <a:noFill/>
        </p:spPr>
      </p:pic>
      <p:pic>
        <p:nvPicPr>
          <p:cNvPr id="331" name="Google Shape;331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471486" y="3868928"/>
            <a:ext cx="2043272" cy="3038323"/>
          </a:xfrm>
          <a:prstGeom prst="rect">
            <a:avLst/>
          </a:prstGeom>
          <a:noFill/>
        </p:spPr>
      </p:pic>
      <p:sp>
        <p:nvSpPr>
          <p:cNvPr id="328" name="Google Shape;328;p58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6" name="Google Shape;326;p58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8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8923" y="700463"/>
            <a:ext cx="9761045" cy="2734945"/>
            <a:chOff x="409710" y="635715"/>
            <a:chExt cx="11142208" cy="2482136"/>
          </a:xfrm>
        </p:grpSpPr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Google Shape;340;p59"/>
          <p:cNvSpPr txBox="1"/>
          <p:nvPr/>
        </p:nvSpPr>
        <p:spPr>
          <a:xfrm>
            <a:off x="917460" y="837192"/>
            <a:ext cx="9028941" cy="14605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Training is Important</a:t>
            </a:r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1248275" y="2748514"/>
            <a:ext cx="3551074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want to have the data of good quality 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tester must know how to use a testing interface</a:t>
            </a:r>
          </a:p>
        </p:txBody>
      </p:sp>
      <p:pic>
        <p:nvPicPr>
          <p:cNvPr id="342" name="Google Shape;342;p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2883" y="3899515"/>
            <a:ext cx="4207106" cy="1619735"/>
          </a:xfrm>
          <a:prstGeom prst="rect">
            <a:avLst/>
          </a:prstGeom>
          <a:noFill/>
        </p:spPr>
      </p:pic>
      <p:sp>
        <p:nvSpPr>
          <p:cNvPr id="339" name="Google Shape;339;p59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7" name="Google Shape;337;p59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9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8923" y="700463"/>
            <a:ext cx="9761045" cy="2734945"/>
            <a:chOff x="409710" y="635715"/>
            <a:chExt cx="11142208" cy="2482136"/>
          </a:xfrm>
        </p:grpSpPr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" name="Google Shape;352;p60"/>
          <p:cNvSpPr txBox="1"/>
          <p:nvPr/>
        </p:nvSpPr>
        <p:spPr>
          <a:xfrm>
            <a:off x="917460" y="837192"/>
            <a:ext cx="9028941" cy="14605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Scale is Important</a:t>
            </a:r>
          </a:p>
        </p:txBody>
      </p:sp>
      <p:sp>
        <p:nvSpPr>
          <p:cNvPr id="347" name="Google Shape;347;p60"/>
          <p:cNvSpPr txBox="1"/>
          <p:nvPr/>
        </p:nvSpPr>
        <p:spPr>
          <a:xfrm>
            <a:off x="1248275" y="2748514"/>
            <a:ext cx="3551074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levels of quality do we differentiate?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we compare PVSs or score them one-by-one?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 Category Rating (ACR) as the most popular</a:t>
            </a:r>
          </a:p>
        </p:txBody>
      </p:sp>
      <p:pic>
        <p:nvPicPr>
          <p:cNvPr id="350" name="Google Shape;350;p6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tretch/>
        </p:blipFill>
        <p:spPr>
          <a:xfrm>
            <a:off x="5342883" y="4052023"/>
            <a:ext cx="4207106" cy="1314720"/>
          </a:xfrm>
          <a:prstGeom prst="rect">
            <a:avLst/>
          </a:prstGeom>
          <a:noFill/>
        </p:spPr>
      </p:pic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8" name="Google Shape;348;p60"/>
          <p:cNvSpPr/>
          <p:nvPr/>
        </p:nvSpPr>
        <p:spPr>
          <a:xfrm>
            <a:off x="0" y="0"/>
            <a:ext cx="10680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0"/>
          <p:cNvSpPr/>
          <p:nvPr/>
        </p:nvSpPr>
        <p:spPr>
          <a:xfrm>
            <a:off x="0" y="0"/>
            <a:ext cx="10680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/>
        </p:nvSpPr>
        <p:spPr>
          <a:xfrm>
            <a:off x="920100" y="2184400"/>
            <a:ext cx="90852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390525" marR="0" lvl="0" indent="-459105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600"/>
              <a:buChar char="»"/>
            </a:pPr>
            <a:r>
              <a:rPr lang="en-US" sz="3600"/>
              <a:t>We want repeatable results (that can be compared among many laboratories)</a:t>
            </a:r>
            <a:endParaRPr sz="3600"/>
          </a:p>
        </p:txBody>
      </p:sp>
      <p:sp>
        <p:nvSpPr>
          <p:cNvPr id="358" name="Google Shape;358;p61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1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1" name="Google Shape;361;p61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Why do We Care?</a:t>
            </a:r>
            <a:endParaRPr sz="5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2"/>
          <p:cNvSpPr txBox="1"/>
          <p:nvPr/>
        </p:nvSpPr>
        <p:spPr>
          <a:xfrm>
            <a:off x="920100" y="2184400"/>
            <a:ext cx="90852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qoe.leszcz.uk</a:t>
            </a:r>
            <a:endParaRPr sz="6000"/>
          </a:p>
        </p:txBody>
      </p:sp>
      <p:sp>
        <p:nvSpPr>
          <p:cNvPr id="367" name="Google Shape;367;p62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0" name="Google Shape;370;p62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Let’s do the Test!</a:t>
            </a:r>
            <a:endParaRPr sz="5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    Quality of Experience (QoE)</a:t>
            </a:r>
            <a:endParaRPr sz="5000" b="1"/>
          </a:p>
        </p:txBody>
      </p:sp>
      <p:sp>
        <p:nvSpPr>
          <p:cNvPr id="222" name="Google Shape;222;p50"/>
          <p:cNvSpPr txBox="1"/>
          <p:nvPr/>
        </p:nvSpPr>
        <p:spPr>
          <a:xfrm>
            <a:off x="920100" y="2184400"/>
            <a:ext cx="90852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90525" marR="0" lvl="0" indent="-3702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»"/>
            </a:pPr>
            <a:r>
              <a:rPr lang="en-US" sz="2200"/>
              <a:t>The degree of delight or annoyance of a person</a:t>
            </a:r>
            <a:endParaRPr sz="2200"/>
          </a:p>
          <a:p>
            <a:pPr marL="390525" marR="0" lvl="0" indent="-37020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The person experiences an application, service, or system </a:t>
            </a:r>
            <a:endParaRPr sz="2200"/>
          </a:p>
          <a:p>
            <a:pPr marL="390525" marR="0" lvl="0" indent="-37020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The QoE results from the fulfillment of the person’s expectations and needs wrt utility and/or enjoyment </a:t>
            </a:r>
            <a:endParaRPr sz="2200"/>
          </a:p>
          <a:p>
            <a:pPr marL="390525" marR="0" lvl="0" indent="-370205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»"/>
            </a:pPr>
            <a:r>
              <a:rPr lang="en-US" sz="2200"/>
              <a:t>All that in the light of person’s context, personality and current state</a:t>
            </a:r>
            <a:endParaRPr sz="2200"/>
          </a:p>
        </p:txBody>
      </p:sp>
      <p:pic>
        <p:nvPicPr>
          <p:cNvPr id="223" name="Google Shape;2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00" y="4823325"/>
            <a:ext cx="1768548" cy="176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450" y="4825200"/>
            <a:ext cx="1764792" cy="176479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0"/>
          <p:cNvSpPr txBox="1"/>
          <p:nvPr/>
        </p:nvSpPr>
        <p:spPr>
          <a:xfrm>
            <a:off x="702125" y="6926150"/>
            <a:ext cx="6843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Adapted from Möller, S., &amp; Raake, A. (Eds.). (2014). Quality of Experience. </a:t>
            </a:r>
            <a:r>
              <a:rPr lang="en-US" sz="900" u="sng">
                <a:solidFill>
                  <a:schemeClr val="hlink"/>
                </a:solidFill>
                <a:hlinkClick r:id="rId5"/>
              </a:rPr>
              <a:t>https://doi.org/10.1007/978-3-319-02681-7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1"/>
          <p:cNvGrpSpPr/>
          <p:nvPr/>
        </p:nvGrpSpPr>
        <p:grpSpPr>
          <a:xfrm>
            <a:off x="797724" y="2045756"/>
            <a:ext cx="9085262" cy="4002044"/>
            <a:chOff x="-1" y="665068"/>
            <a:chExt cx="9085262" cy="4002044"/>
          </a:xfrm>
        </p:grpSpPr>
        <p:sp>
          <p:nvSpPr>
            <p:cNvPr id="231" name="Google Shape;231;p51"/>
            <p:cNvSpPr/>
            <p:nvPr/>
          </p:nvSpPr>
          <p:spPr>
            <a:xfrm rot="5400000">
              <a:off x="230" y="664837"/>
              <a:ext cx="3002217" cy="3002679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474747"/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1"/>
            <p:cNvSpPr/>
            <p:nvPr/>
          </p:nvSpPr>
          <p:spPr>
            <a:xfrm rot="-5400000">
              <a:off x="3090197" y="664885"/>
              <a:ext cx="3002100" cy="3002700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535353"/>
                </a:gs>
                <a:gs pos="50000">
                  <a:srgbClr val="313131"/>
                </a:gs>
                <a:gs pos="100000">
                  <a:srgbClr val="2A2A2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1"/>
            <p:cNvSpPr/>
            <p:nvPr/>
          </p:nvSpPr>
          <p:spPr>
            <a:xfrm>
              <a:off x="3445131" y="3272958"/>
              <a:ext cx="2279492" cy="60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1"/>
            <p:cNvSpPr txBox="1"/>
            <p:nvPr/>
          </p:nvSpPr>
          <p:spPr>
            <a:xfrm>
              <a:off x="3445131" y="4066483"/>
              <a:ext cx="2279400" cy="6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we build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1"/>
            <p:cNvSpPr/>
            <p:nvPr/>
          </p:nvSpPr>
          <p:spPr>
            <a:xfrm rot="5400000">
              <a:off x="2993824" y="664837"/>
              <a:ext cx="3002217" cy="3002679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757575"/>
                </a:gs>
                <a:gs pos="50000">
                  <a:srgbClr val="636363"/>
                </a:gs>
                <a:gs pos="100000">
                  <a:srgbClr val="575757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1"/>
            <p:cNvSpPr/>
            <p:nvPr/>
          </p:nvSpPr>
          <p:spPr>
            <a:xfrm rot="-5400000">
              <a:off x="6082813" y="664837"/>
              <a:ext cx="3002217" cy="3002679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9F9F9F"/>
                </a:gs>
                <a:gs pos="50000">
                  <a:srgbClr val="949494"/>
                </a:gs>
                <a:gs pos="100000">
                  <a:srgbClr val="82828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1"/>
            <p:cNvSpPr/>
            <p:nvPr/>
          </p:nvSpPr>
          <p:spPr>
            <a:xfrm>
              <a:off x="6218861" y="3272958"/>
              <a:ext cx="2279492" cy="60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1"/>
            <p:cNvSpPr txBox="1"/>
            <p:nvPr/>
          </p:nvSpPr>
          <p:spPr>
            <a:xfrm>
              <a:off x="6218861" y="4066483"/>
              <a:ext cx="2279400" cy="6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we want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1"/>
            <p:cNvSpPr/>
            <p:nvPr/>
          </p:nvSpPr>
          <p:spPr>
            <a:xfrm>
              <a:off x="3501830" y="1160785"/>
              <a:ext cx="2106900" cy="2106900"/>
            </a:xfrm>
            <a:prstGeom prst="ellipse">
              <a:avLst/>
            </a:prstGeom>
            <a:gradFill>
              <a:gsLst>
                <a:gs pos="0">
                  <a:srgbClr val="474747">
                    <a:alpha val="49803"/>
                  </a:srgbClr>
                </a:gs>
                <a:gs pos="50000">
                  <a:srgbClr val="000000">
                    <a:alpha val="49803"/>
                  </a:srgbClr>
                </a:gs>
                <a:gs pos="100000">
                  <a:srgbClr val="000000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1"/>
            <p:cNvSpPr txBox="1"/>
            <p:nvPr/>
          </p:nvSpPr>
          <p:spPr>
            <a:xfrm>
              <a:off x="3923238" y="1371489"/>
              <a:ext cx="1264223" cy="1685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Quality model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1"/>
            <p:cNvSpPr/>
            <p:nvPr/>
          </p:nvSpPr>
          <p:spPr>
            <a:xfrm>
              <a:off x="865981" y="1120824"/>
              <a:ext cx="951279" cy="951301"/>
            </a:xfrm>
            <a:prstGeom prst="ellipse">
              <a:avLst/>
            </a:prstGeom>
            <a:gradFill>
              <a:gsLst>
                <a:gs pos="0">
                  <a:srgbClr val="4A4A4A">
                    <a:alpha val="49803"/>
                  </a:srgbClr>
                </a:gs>
                <a:gs pos="50000">
                  <a:srgbClr val="181818">
                    <a:alpha val="49803"/>
                  </a:srgbClr>
                </a:gs>
                <a:gs pos="100000">
                  <a:srgbClr val="141414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1"/>
            <p:cNvSpPr txBox="1"/>
            <p:nvPr/>
          </p:nvSpPr>
          <p:spPr>
            <a:xfrm>
              <a:off x="1005293" y="1260139"/>
              <a:ext cx="672655" cy="672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QoS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1"/>
            <p:cNvSpPr/>
            <p:nvPr/>
          </p:nvSpPr>
          <p:spPr>
            <a:xfrm>
              <a:off x="515134" y="1916154"/>
              <a:ext cx="467275" cy="467088"/>
            </a:xfrm>
            <a:prstGeom prst="ellipse">
              <a:avLst/>
            </a:prstGeom>
            <a:gradFill>
              <a:gsLst>
                <a:gs pos="0">
                  <a:srgbClr val="535353">
                    <a:alpha val="49803"/>
                  </a:srgbClr>
                </a:gs>
                <a:gs pos="50000">
                  <a:srgbClr val="313131">
                    <a:alpha val="49803"/>
                  </a:srgbClr>
                </a:gs>
                <a:gs pos="100000">
                  <a:srgbClr val="2A2A2A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1"/>
            <p:cNvSpPr/>
            <p:nvPr/>
          </p:nvSpPr>
          <p:spPr>
            <a:xfrm>
              <a:off x="1895325" y="1307948"/>
              <a:ext cx="271889" cy="271712"/>
            </a:xfrm>
            <a:prstGeom prst="ellipse">
              <a:avLst/>
            </a:prstGeom>
            <a:gradFill>
              <a:gsLst>
                <a:gs pos="0">
                  <a:srgbClr val="636363">
                    <a:alpha val="49803"/>
                  </a:srgbClr>
                </a:gs>
                <a:gs pos="50000">
                  <a:srgbClr val="4A4A4A">
                    <a:alpha val="49803"/>
                  </a:srgbClr>
                </a:gs>
                <a:gs pos="100000">
                  <a:srgbClr val="414141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1"/>
            <p:cNvSpPr/>
            <p:nvPr/>
          </p:nvSpPr>
          <p:spPr>
            <a:xfrm>
              <a:off x="1794287" y="1689005"/>
              <a:ext cx="951279" cy="951301"/>
            </a:xfrm>
            <a:prstGeom prst="ellipse">
              <a:avLst/>
            </a:prstGeom>
            <a:gradFill>
              <a:gsLst>
                <a:gs pos="0">
                  <a:srgbClr val="757575">
                    <a:alpha val="49803"/>
                  </a:srgbClr>
                </a:gs>
                <a:gs pos="50000">
                  <a:srgbClr val="636363">
                    <a:alpha val="49803"/>
                  </a:srgbClr>
                </a:gs>
                <a:gs pos="100000">
                  <a:srgbClr val="575757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1"/>
            <p:cNvSpPr txBox="1"/>
            <p:nvPr/>
          </p:nvSpPr>
          <p:spPr>
            <a:xfrm>
              <a:off x="1933599" y="1828320"/>
              <a:ext cx="672655" cy="672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Pixels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1"/>
            <p:cNvSpPr/>
            <p:nvPr/>
          </p:nvSpPr>
          <p:spPr>
            <a:xfrm>
              <a:off x="1893764" y="2698486"/>
              <a:ext cx="271889" cy="271712"/>
            </a:xfrm>
            <a:prstGeom prst="ellipse">
              <a:avLst/>
            </a:prstGeom>
            <a:gradFill>
              <a:gsLst>
                <a:gs pos="0">
                  <a:srgbClr val="8A8A8A">
                    <a:alpha val="49803"/>
                  </a:srgbClr>
                </a:gs>
                <a:gs pos="50000">
                  <a:srgbClr val="7C7C7C">
                    <a:alpha val="49803"/>
                  </a:srgbClr>
                </a:gs>
                <a:gs pos="100000">
                  <a:srgbClr val="6C6C6C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1"/>
            <p:cNvSpPr/>
            <p:nvPr/>
          </p:nvSpPr>
          <p:spPr>
            <a:xfrm>
              <a:off x="882932" y="2232635"/>
              <a:ext cx="951279" cy="951301"/>
            </a:xfrm>
            <a:prstGeom prst="ellipse">
              <a:avLst/>
            </a:prstGeom>
            <a:gradFill>
              <a:gsLst>
                <a:gs pos="0">
                  <a:srgbClr val="9F9F9F">
                    <a:alpha val="49803"/>
                  </a:srgbClr>
                </a:gs>
                <a:gs pos="50000">
                  <a:srgbClr val="949494">
                    <a:alpha val="49803"/>
                  </a:srgbClr>
                </a:gs>
                <a:gs pos="100000">
                  <a:srgbClr val="828282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1"/>
            <p:cNvSpPr txBox="1"/>
            <p:nvPr/>
          </p:nvSpPr>
          <p:spPr>
            <a:xfrm>
              <a:off x="935562" y="2371975"/>
              <a:ext cx="8121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Calib</a:t>
              </a:r>
              <a:r>
                <a:rPr lang="en-US">
                  <a:solidFill>
                    <a:schemeClr val="dk1"/>
                  </a:solidFill>
                </a:rPr>
                <a:t>r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a-</a:t>
              </a:r>
              <a:b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tion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1"/>
            <p:cNvSpPr/>
            <p:nvPr/>
          </p:nvSpPr>
          <p:spPr>
            <a:xfrm>
              <a:off x="6477791" y="1285597"/>
              <a:ext cx="1753455" cy="1753138"/>
            </a:xfrm>
            <a:prstGeom prst="ellipse">
              <a:avLst/>
            </a:prstGeom>
            <a:gradFill>
              <a:gsLst>
                <a:gs pos="0">
                  <a:srgbClr val="4C4C4C"/>
                </a:gs>
                <a:gs pos="50000">
                  <a:srgbClr val="1F1F1F"/>
                </a:gs>
                <a:gs pos="100000">
                  <a:srgbClr val="1A1A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1"/>
            <p:cNvSpPr txBox="1"/>
            <p:nvPr/>
          </p:nvSpPr>
          <p:spPr>
            <a:xfrm>
              <a:off x="6734579" y="1542338"/>
              <a:ext cx="1239879" cy="123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QoE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1"/>
            <p:cNvSpPr/>
            <p:nvPr/>
          </p:nvSpPr>
          <p:spPr>
            <a:xfrm>
              <a:off x="564194" y="3272958"/>
              <a:ext cx="2279492" cy="60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1"/>
            <p:cNvSpPr txBox="1"/>
            <p:nvPr/>
          </p:nvSpPr>
          <p:spPr>
            <a:xfrm>
              <a:off x="313850" y="4066513"/>
              <a:ext cx="2529900" cy="6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/>
                <a:t>What</a:t>
              </a:r>
              <a:r>
                <a:rPr lang="en-US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we know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5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5" name="Google Shape;255;p51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From QoS to QoE</a:t>
            </a:r>
            <a:endParaRPr sz="5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1126478"/>
            <a:ext cx="621649" cy="230893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923069"/>
            <a:ext cx="353241" cy="187913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749" y="706170"/>
            <a:ext cx="147415" cy="1887687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31993" y="700464"/>
            <a:ext cx="287878" cy="1919823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219" y="700463"/>
            <a:ext cx="9555742" cy="1698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Google Shape;262;p52"/>
          <p:cNvSpPr txBox="1"/>
          <p:nvPr/>
        </p:nvSpPr>
        <p:spPr>
          <a:xfrm>
            <a:off x="839691" y="881913"/>
            <a:ext cx="8992302" cy="13355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Idea</a:t>
            </a:r>
          </a:p>
        </p:txBody>
      </p:sp>
      <p:sp>
        <p:nvSpPr>
          <p:cNvPr id="260" name="Google Shape;260;p52"/>
          <p:cNvSpPr txBox="1"/>
          <p:nvPr/>
        </p:nvSpPr>
        <p:spPr>
          <a:xfrm>
            <a:off x="1198095" y="2744091"/>
            <a:ext cx="8505484" cy="39304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Subjective scores (i.e. calibration data) = ground truth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Vary contents to measure the quality</a:t>
            </a:r>
          </a:p>
          <a:p>
            <a:pPr marL="887412" marR="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Everything else should stay the same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scores to improve your predictions about the quality (i.e., build a better-quality model)</a:t>
            </a:r>
          </a:p>
        </p:txBody>
      </p:sp>
      <p:sp>
        <p:nvSpPr>
          <p:cNvPr id="261" name="Google Shape;261;p52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t>4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80432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8" name="Google Shape;268;p5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26381" r="31736" b="1"/>
          <a:stretch/>
        </p:blipFill>
        <p:spPr>
          <a:xfrm>
            <a:off x="5110806" y="10"/>
            <a:ext cx="5601543" cy="7556490"/>
          </a:xfrm>
          <a:prstGeom prst="rect">
            <a:avLst/>
          </a:prstGeom>
          <a:noFill/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7930" y="0"/>
            <a:ext cx="5824419" cy="7556500"/>
            <a:chOff x="5705128" y="0"/>
            <a:chExt cx="6648564" cy="6858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0" name="Freeform: Shape 89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0" name="Google Shape;270;p53"/>
          <p:cNvSpPr txBox="1"/>
          <p:nvPr/>
        </p:nvSpPr>
        <p:spPr>
          <a:xfrm>
            <a:off x="704926" y="879768"/>
            <a:ext cx="4208185" cy="14452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Obtaining Calibration Data</a:t>
            </a:r>
          </a:p>
        </p:txBody>
      </p:sp>
      <p:sp>
        <p:nvSpPr>
          <p:cNvPr id="267" name="Google Shape;267;p53"/>
          <p:cNvSpPr txBox="1">
            <a:spLocks noGrp="1"/>
          </p:cNvSpPr>
          <p:nvPr>
            <p:ph type="body" idx="1"/>
          </p:nvPr>
        </p:nvSpPr>
        <p:spPr>
          <a:xfrm>
            <a:off x="704926" y="2503564"/>
            <a:ext cx="4123355" cy="41747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Perform a “subjective test”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Subjective scores as a result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Hundreds to thousands needed</a:t>
            </a: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Various contents, qualit</a:t>
            </a: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ies</a:t>
            </a: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, age groups</a:t>
            </a: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etc.</a:t>
            </a: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Homogeneous conditions for everyone</a:t>
            </a:r>
            <a:endParaRPr lang="en-US" sz="1800" b="0" i="0" u="none" strike="noStrike" kern="1200" cap="none">
              <a:solidFill>
                <a:schemeClr val="tx2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9" name="Google Shape;269;p53"/>
          <p:cNvSpPr txBox="1">
            <a:spLocks noGrp="1"/>
          </p:cNvSpPr>
          <p:nvPr>
            <p:ph type="sldNum" idx="12"/>
          </p:nvPr>
        </p:nvSpPr>
        <p:spPr>
          <a:xfrm>
            <a:off x="7543244" y="7003756"/>
            <a:ext cx="2403157" cy="402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4"/>
          <p:cNvGrpSpPr/>
          <p:nvPr/>
        </p:nvGrpSpPr>
        <p:grpSpPr>
          <a:xfrm>
            <a:off x="1037838" y="2071950"/>
            <a:ext cx="9085261" cy="4538662"/>
            <a:chOff x="0" y="0"/>
            <a:chExt cx="9085261" cy="4538662"/>
          </a:xfrm>
        </p:grpSpPr>
        <p:sp>
          <p:nvSpPr>
            <p:cNvPr id="276" name="Google Shape;276;p54"/>
            <p:cNvSpPr/>
            <p:nvPr/>
          </p:nvSpPr>
          <p:spPr>
            <a:xfrm>
              <a:off x="0" y="0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74747"/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4"/>
            <p:cNvSpPr txBox="1"/>
            <p:nvPr/>
          </p:nvSpPr>
          <p:spPr>
            <a:xfrm>
              <a:off x="29245" y="29245"/>
              <a:ext cx="6106370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Sources (SRC)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4"/>
            <p:cNvSpPr/>
            <p:nvPr/>
          </p:nvSpPr>
          <p:spPr>
            <a:xfrm>
              <a:off x="608712" y="1180052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35353"/>
                </a:gs>
                <a:gs pos="50000">
                  <a:srgbClr val="313131"/>
                </a:gs>
                <a:gs pos="100000">
                  <a:srgbClr val="2A2A2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4"/>
            <p:cNvSpPr txBox="1"/>
            <p:nvPr/>
          </p:nvSpPr>
          <p:spPr>
            <a:xfrm>
              <a:off x="637957" y="1209297"/>
              <a:ext cx="5951978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Hypothetical Reference Circuits (HRC)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4"/>
            <p:cNvSpPr/>
            <p:nvPr/>
          </p:nvSpPr>
          <p:spPr>
            <a:xfrm>
              <a:off x="1208339" y="2360104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57575"/>
                </a:gs>
                <a:gs pos="50000">
                  <a:srgbClr val="636363"/>
                </a:gs>
                <a:gs pos="100000">
                  <a:srgbClr val="575757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4"/>
            <p:cNvSpPr txBox="1"/>
            <p:nvPr/>
          </p:nvSpPr>
          <p:spPr>
            <a:xfrm>
              <a:off x="1237584" y="2389349"/>
              <a:ext cx="5961063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Processed Video Sequences (PVS)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4"/>
            <p:cNvSpPr/>
            <p:nvPr/>
          </p:nvSpPr>
          <p:spPr>
            <a:xfrm>
              <a:off x="1817052" y="3540157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9F9F"/>
                </a:gs>
                <a:gs pos="50000">
                  <a:srgbClr val="949494"/>
                </a:gs>
                <a:gs pos="100000">
                  <a:srgbClr val="82828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4"/>
            <p:cNvSpPr txBox="1"/>
            <p:nvPr/>
          </p:nvSpPr>
          <p:spPr>
            <a:xfrm>
              <a:off x="1846297" y="3569402"/>
              <a:ext cx="5951978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Mean Opinion Scores (MOS)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4"/>
            <p:cNvSpPr/>
            <p:nvPr/>
          </p:nvSpPr>
          <p:spPr>
            <a:xfrm>
              <a:off x="6619180" y="764764"/>
              <a:ext cx="649028" cy="64902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CACA">
                <a:alpha val="89803"/>
              </a:srgbClr>
            </a:solidFill>
            <a:ln w="9525" cap="flat" cmpd="sng">
              <a:solidFill>
                <a:srgbClr val="CA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4"/>
            <p:cNvSpPr txBox="1"/>
            <p:nvPr/>
          </p:nvSpPr>
          <p:spPr>
            <a:xfrm>
              <a:off x="6765211" y="764764"/>
              <a:ext cx="356966" cy="48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50" tIns="39350" rIns="393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4"/>
            <p:cNvSpPr/>
            <p:nvPr/>
          </p:nvSpPr>
          <p:spPr>
            <a:xfrm>
              <a:off x="7227893" y="1944817"/>
              <a:ext cx="649028" cy="64902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CACA">
                <a:alpha val="89803"/>
              </a:srgbClr>
            </a:solidFill>
            <a:ln w="9525" cap="flat" cmpd="sng">
              <a:solidFill>
                <a:srgbClr val="CA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4"/>
            <p:cNvSpPr txBox="1"/>
            <p:nvPr/>
          </p:nvSpPr>
          <p:spPr>
            <a:xfrm>
              <a:off x="7373924" y="1944817"/>
              <a:ext cx="356966" cy="48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50" tIns="39350" rIns="393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4"/>
            <p:cNvSpPr/>
            <p:nvPr/>
          </p:nvSpPr>
          <p:spPr>
            <a:xfrm>
              <a:off x="7827520" y="3124869"/>
              <a:ext cx="649028" cy="64902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CACA">
                <a:alpha val="89803"/>
              </a:srgbClr>
            </a:solidFill>
            <a:ln w="9525" cap="flat" cmpd="sng">
              <a:solidFill>
                <a:srgbClr val="CA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4"/>
            <p:cNvSpPr txBox="1"/>
            <p:nvPr/>
          </p:nvSpPr>
          <p:spPr>
            <a:xfrm>
              <a:off x="7973551" y="3124869"/>
              <a:ext cx="356966" cy="48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50" tIns="39350" rIns="393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5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91" name="Google Shape;291;p54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Naming Convention</a:t>
            </a:r>
            <a:endParaRPr sz="5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0" name="Rectangle 11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8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Google Shape;298;p55"/>
          <p:cNvSpPr txBox="1"/>
          <p:nvPr/>
        </p:nvSpPr>
        <p:spPr>
          <a:xfrm>
            <a:off x="753854" y="4497192"/>
            <a:ext cx="9167543" cy="1448009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Realization</a:t>
            </a:r>
          </a:p>
        </p:txBody>
      </p:sp>
      <p:pic>
        <p:nvPicPr>
          <p:cNvPr id="297" name="Google Shape;297;p55"/>
          <p:cNvPicPr preferRelativeResize="0"/>
          <p:nvPr/>
        </p:nvPicPr>
        <p:blipFill rotWithShape="1">
          <a:blip r:embed="rId3"/>
          <a:srcRect r="14484" b="-3"/>
          <a:stretch/>
        </p:blipFill>
        <p:spPr>
          <a:xfrm>
            <a:off x="2394903" y="183624"/>
            <a:ext cx="5937576" cy="4113957"/>
          </a:xfrm>
          <a:prstGeom prst="rect">
            <a:avLst/>
          </a:prstGeom>
          <a:noFill/>
          <a:effectLst/>
        </p:spPr>
      </p:pic>
      <p:sp>
        <p:nvSpPr>
          <p:cNvPr id="296" name="Google Shape;296;p55"/>
          <p:cNvSpPr txBox="1">
            <a:spLocks noGrp="1"/>
          </p:cNvSpPr>
          <p:nvPr>
            <p:ph type="sldNum" idx="12"/>
          </p:nvPr>
        </p:nvSpPr>
        <p:spPr>
          <a:xfrm>
            <a:off x="7543244" y="7003756"/>
            <a:ext cx="2403157" cy="402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7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6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6" name="Google Shape;306;p56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Content is Important</a:t>
            </a:r>
            <a:endParaRPr sz="5000" b="1"/>
          </a:p>
        </p:txBody>
      </p:sp>
      <p:sp>
        <p:nvSpPr>
          <p:cNvPr id="307" name="Google Shape;307;p5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90525" marR="0" lvl="0" indent="-3270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»"/>
            </a:pPr>
            <a:r>
              <a:rPr lang="en-US" sz="2600"/>
              <a:t>Different expectations from different contents</a:t>
            </a:r>
            <a:endParaRPr sz="2600"/>
          </a:p>
          <a:p>
            <a:pPr marL="390525" marR="0" lvl="0" indent="-3270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»"/>
            </a:pPr>
            <a:r>
              <a:rPr lang="en-US" sz="2600"/>
              <a:t>Examples:</a:t>
            </a:r>
            <a:endParaRPr sz="2600"/>
          </a:p>
          <a:p>
            <a:pPr marL="887413" marR="0" lvl="1" indent="-30321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Sport,</a:t>
            </a:r>
            <a:endParaRPr sz="2600"/>
          </a:p>
          <a:p>
            <a:pPr marL="887413" marR="0" lvl="1" indent="-30321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News,</a:t>
            </a:r>
            <a:endParaRPr sz="2600"/>
          </a:p>
          <a:p>
            <a:pPr marL="887413" marR="0" lvl="1" indent="-30321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Cartoon.</a:t>
            </a:r>
            <a:endParaRPr sz="2600"/>
          </a:p>
          <a:p>
            <a:pPr marL="390525" marR="0" lvl="0" indent="-3270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»"/>
            </a:pPr>
            <a:r>
              <a:rPr lang="en-US" sz="2600"/>
              <a:t>Try to accomodate for the whole scale of qualities </a:t>
            </a:r>
            <a:endParaRPr sz="2600"/>
          </a:p>
        </p:txBody>
      </p:sp>
      <p:pic>
        <p:nvPicPr>
          <p:cNvPr id="308" name="Google Shape;3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649" y="1742924"/>
            <a:ext cx="4143550" cy="23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300" y="4342649"/>
            <a:ext cx="4142233" cy="23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6"/>
          <p:cNvSpPr txBox="1"/>
          <p:nvPr/>
        </p:nvSpPr>
        <p:spPr>
          <a:xfrm>
            <a:off x="797750" y="7024275"/>
            <a:ext cx="8586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Images taken from the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VQEG’s Report on the Validation of Video Quality Metrics for High Definition Video Content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5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1126478"/>
            <a:ext cx="621649" cy="230893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923069"/>
            <a:ext cx="353241" cy="187913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749" y="706170"/>
            <a:ext cx="147415" cy="1887687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7625" y="700464"/>
            <a:ext cx="287878" cy="1919823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219" y="700463"/>
            <a:ext cx="6161284" cy="1698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Google Shape;318;p57"/>
          <p:cNvSpPr txBox="1"/>
          <p:nvPr/>
        </p:nvSpPr>
        <p:spPr>
          <a:xfrm>
            <a:off x="845169" y="886250"/>
            <a:ext cx="5336244" cy="13286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Testers are Important</a:t>
            </a:r>
          </a:p>
        </p:txBody>
      </p:sp>
      <p:sp>
        <p:nvSpPr>
          <p:cNvPr id="319" name="Google Shape;319;p57"/>
          <p:cNvSpPr txBox="1">
            <a:spLocks noGrp="1"/>
          </p:cNvSpPr>
          <p:nvPr>
            <p:ph type="body" idx="1"/>
          </p:nvPr>
        </p:nvSpPr>
        <p:spPr>
          <a:xfrm>
            <a:off x="1123250" y="2748514"/>
            <a:ext cx="5058163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expectations depending on a social group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Examples:</a:t>
            </a:r>
          </a:p>
          <a:p>
            <a:pPr marL="887413" marR="0" lvl="1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groups,</a:t>
            </a:r>
          </a:p>
          <a:p>
            <a:pPr marL="887413" marR="0" lvl="1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ethnic groups,</a:t>
            </a:r>
          </a:p>
          <a:p>
            <a:pPr marL="887413" marR="0" lvl="1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of advancement groups</a:t>
            </a:r>
          </a:p>
        </p:txBody>
      </p:sp>
      <p:pic>
        <p:nvPicPr>
          <p:cNvPr id="320" name="Google Shape;320;p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29976" y="875192"/>
            <a:ext cx="2928964" cy="2628744"/>
          </a:xfrm>
          <a:prstGeom prst="rect">
            <a:avLst/>
          </a:prstGeom>
          <a:noFill/>
        </p:spPr>
      </p:pic>
      <p:pic>
        <p:nvPicPr>
          <p:cNvPr id="321" name="Google Shape;321;p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77793" y="3868928"/>
            <a:ext cx="2430658" cy="3038323"/>
          </a:xfrm>
          <a:prstGeom prst="rect">
            <a:avLst/>
          </a:prstGeom>
          <a:noFill/>
        </p:spPr>
      </p:pic>
      <p:sp>
        <p:nvSpPr>
          <p:cNvPr id="317" name="Google Shape;317;p57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Google Shape;315;p57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7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Macintosh PowerPoint</Application>
  <PresentationFormat>Custom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 Neue</vt:lpstr>
      <vt:lpstr>Calibri</vt:lpstr>
      <vt:lpstr>Arial</vt:lpstr>
      <vt:lpstr>Blank Presentation - Default</vt:lpstr>
      <vt:lpstr>Blank Presentation</vt:lpstr>
      <vt:lpstr>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Mikołaj Leszczuk</dc:creator>
  <cp:lastModifiedBy>Mikołaj Leszczuk</cp:lastModifiedBy>
  <cp:revision>1</cp:revision>
  <dcterms:created xsi:type="dcterms:W3CDTF">2020-10-25T19:18:20Z</dcterms:created>
  <dcterms:modified xsi:type="dcterms:W3CDTF">2020-10-25T19:18:33Z</dcterms:modified>
</cp:coreProperties>
</file>