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ołaj Leszczuk" userId="f51ff640-68ca-4f5b-81f1-7b807841f46e" providerId="ADAL" clId="{67EF7F5C-2C96-6843-BB14-C8FC907F90F4}"/>
    <pc:docChg chg="custSel modSld">
      <pc:chgData name="Mikołaj Leszczuk" userId="f51ff640-68ca-4f5b-81f1-7b807841f46e" providerId="ADAL" clId="{67EF7F5C-2C96-6843-BB14-C8FC907F90F4}" dt="2020-11-05T14:31:30.268" v="0" actId="313"/>
      <pc:docMkLst>
        <pc:docMk/>
      </pc:docMkLst>
      <pc:sldChg chg="modSp mod">
        <pc:chgData name="Mikołaj Leszczuk" userId="f51ff640-68ca-4f5b-81f1-7b807841f46e" providerId="ADAL" clId="{67EF7F5C-2C96-6843-BB14-C8FC907F90F4}" dt="2020-11-05T14:31:30.268" v="0" actId="313"/>
        <pc:sldMkLst>
          <pc:docMk/>
          <pc:sldMk cId="0" sldId="262"/>
        </pc:sldMkLst>
        <pc:spChg chg="mod">
          <ac:chgData name="Mikołaj Leszczuk" userId="f51ff640-68ca-4f5b-81f1-7b807841f46e" providerId="ADAL" clId="{67EF7F5C-2C96-6843-BB14-C8FC907F90F4}" dt="2020-11-05T14:31:30.268" v="0" actId="313"/>
          <ac:spMkLst>
            <pc:docMk/>
            <pc:sldMk cId="0" sldId="262"/>
            <ac:spMk id="2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be57194b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be57194b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3be57194b3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2" name="Google Shape;2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be57194b3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be57194b3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3be57194b3_1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be57194b3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be57194b3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3be57194b3_1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be57194b3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be57194b3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3be57194b3_1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be57194b3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be57194b3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3be57194b3_1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be57194b3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be57194b3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3be57194b3_1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be57194b3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be57194b3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3be57194b3_1_1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be57194b3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be57194b3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3be57194b3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be57194b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be57194b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3be57194b3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551790909_1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2567" y="685800"/>
            <a:ext cx="4312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551790909_12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be57194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be57194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be57194b3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be57194b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be57194b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Mention why for continuous variables this is just an estimation.</a:t>
            </a:r>
            <a:endParaRPr/>
          </a:p>
        </p:txBody>
      </p:sp>
      <p:sp>
        <p:nvSpPr>
          <p:cNvPr id="186" name="Google Shape;186;g3be57194b3_1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3d35d1f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3d35d1f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Explain a little bit how CDF works.</a:t>
            </a:r>
            <a:endParaRPr/>
          </a:p>
        </p:txBody>
      </p:sp>
      <p:sp>
        <p:nvSpPr>
          <p:cNvPr id="196" name="Google Shape;196;g63d35d1f6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be57194b3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be57194b3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two represent the same set of numbers.</a:t>
            </a:r>
            <a:endParaRPr/>
          </a:p>
        </p:txBody>
      </p:sp>
      <p:sp>
        <p:nvSpPr>
          <p:cNvPr id="206" name="Google Shape;206;g3be57194b3_1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where dark (lower end) and where light (higher end) pixels fall on the histogram.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(gray) histogram is most probably a potential enhanced version (suggested by the image editing tool).</a:t>
            </a: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425749cfc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425749cfc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Does anyone know the principle of operation of the Curve?</a:t>
            </a:r>
            <a:endParaRPr/>
          </a:p>
        </p:txBody>
      </p:sp>
      <p:sp>
        <p:nvSpPr>
          <p:cNvPr id="231" name="Google Shape;231;g4425749cfc_1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 rot="5400000">
            <a:off x="2396458" y="58243"/>
            <a:ext cx="4351084" cy="788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 rot="5400000">
            <a:off x="4623389" y="2285173"/>
            <a:ext cx="5812011" cy="197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 rot="5400000">
            <a:off x="615414" y="378361"/>
            <a:ext cx="5812011" cy="578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4639955" y="1982481"/>
            <a:ext cx="3824497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259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809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909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29262" y="1825439"/>
            <a:ext cx="7885477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 rot="5400000">
            <a:off x="2515837" y="152989"/>
            <a:ext cx="4119123" cy="777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 rot="5400000">
            <a:off x="4746617" y="2383767"/>
            <a:ext cx="5492163" cy="194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 rot="5400000">
            <a:off x="792326" y="503458"/>
            <a:ext cx="5492163" cy="570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686344" y="609440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93700" marR="0" lvl="5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93800" marR="0" lvl="7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2900" cy="4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2"/>
          </p:nvPr>
        </p:nvSpPr>
        <p:spPr>
          <a:xfrm>
            <a:off x="4639955" y="1982481"/>
            <a:ext cx="3824700" cy="4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title"/>
          </p:nvPr>
        </p:nvSpPr>
        <p:spPr>
          <a:xfrm>
            <a:off x="686344" y="609440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93700" marR="0" lvl="5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93800" marR="0" lvl="7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ctrTitle"/>
          </p:nvPr>
        </p:nvSpPr>
        <p:spPr>
          <a:xfrm>
            <a:off x="1143000" y="1122350"/>
            <a:ext cx="6858000" cy="23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93700" marR="0" lvl="5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93800" marR="0" lvl="7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subTitle" idx="1"/>
          </p:nvPr>
        </p:nvSpPr>
        <p:spPr>
          <a:xfrm>
            <a:off x="1143000" y="3601891"/>
            <a:ext cx="68580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0" marR="0" lvl="0" indent="0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93700" marR="0" lvl="1" indent="0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939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70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93700" marR="0" lvl="5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93800" marR="0" lvl="7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623826" y="4588809"/>
            <a:ext cx="7887000" cy="1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70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93700" marR="0" lvl="5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93800" marR="0" lvl="7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4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b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400" cy="3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b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100" cy="3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>
            <a:spLocks noGrp="1"/>
          </p:cNvSpPr>
          <p:nvPr>
            <p:ph type="title"/>
          </p:nvPr>
        </p:nvSpPr>
        <p:spPr>
          <a:xfrm>
            <a:off x="686344" y="609440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93700" marR="0" lvl="5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93800" marR="0" lvl="7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3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93700" marR="0" lvl="5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93800" marR="0" lvl="7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body" idx="1"/>
          </p:nvPr>
        </p:nvSpPr>
        <p:spPr>
          <a:xfrm>
            <a:off x="3887015" y="986919"/>
            <a:ext cx="4629000" cy="48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4064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body" idx="2"/>
          </p:nvPr>
        </p:nvSpPr>
        <p:spPr>
          <a:xfrm>
            <a:off x="629262" y="2057400"/>
            <a:ext cx="2949300" cy="3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3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93700" marR="0" lvl="5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93800" marR="0" lvl="7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34"/>
          <p:cNvSpPr>
            <a:spLocks noGrp="1"/>
          </p:cNvSpPr>
          <p:nvPr>
            <p:ph type="pic" idx="2"/>
          </p:nvPr>
        </p:nvSpPr>
        <p:spPr>
          <a:xfrm>
            <a:off x="3887015" y="986919"/>
            <a:ext cx="4629000" cy="48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0" marR="0" lvl="0" indent="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93700" marR="0" lvl="1" indent="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939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4"/>
          <p:cNvSpPr txBox="1">
            <a:spLocks noGrp="1"/>
          </p:cNvSpPr>
          <p:nvPr>
            <p:ph type="body" idx="1"/>
          </p:nvPr>
        </p:nvSpPr>
        <p:spPr>
          <a:xfrm>
            <a:off x="629262" y="2057400"/>
            <a:ext cx="2949300" cy="3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title"/>
          </p:nvPr>
        </p:nvSpPr>
        <p:spPr>
          <a:xfrm>
            <a:off x="686344" y="609440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93700" marR="0" lvl="5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93800" marR="0" lvl="7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body" idx="1"/>
          </p:nvPr>
        </p:nvSpPr>
        <p:spPr>
          <a:xfrm rot="5400000">
            <a:off x="2515752" y="153081"/>
            <a:ext cx="4119300" cy="77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6"/>
          <p:cNvSpPr txBox="1">
            <a:spLocks noGrp="1"/>
          </p:cNvSpPr>
          <p:nvPr>
            <p:ph type="title"/>
          </p:nvPr>
        </p:nvSpPr>
        <p:spPr>
          <a:xfrm rot="5400000">
            <a:off x="4746702" y="2383790"/>
            <a:ext cx="54921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93700" marR="0" lvl="5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93800" marR="0" lvl="7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6"/>
          <p:cNvSpPr txBox="1">
            <a:spLocks noGrp="1"/>
          </p:cNvSpPr>
          <p:nvPr>
            <p:ph type="body" idx="1"/>
          </p:nvPr>
        </p:nvSpPr>
        <p:spPr>
          <a:xfrm rot="5400000">
            <a:off x="792321" y="503390"/>
            <a:ext cx="5492100" cy="5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3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29263" y="1825439"/>
            <a:ext cx="3877501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637237" y="1825439"/>
            <a:ext cx="3877502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259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809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909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>
            <a:spLocks noGrp="1"/>
          </p:cNvSpPr>
          <p:nvPr>
            <p:ph type="title"/>
          </p:nvPr>
        </p:nvSpPr>
        <p:spPr>
          <a:xfrm>
            <a:off x="686344" y="609440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93700" marR="0" lvl="5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93800" marR="0" lvl="7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commons.wikimedia.org/w/index.php?curid=65976023" TargetMode="External"/><Relationship Id="rId4" Type="http://schemas.openxmlformats.org/officeDocument/2006/relationships/hyperlink" Target="https://commons.wikimedia.org/wiki/File:Histogram_matching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837500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mmons.wikimedia.org/w/index.php?curid=68375072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837509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837507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837512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837500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jpg"/><Relationship Id="rId5" Type="http://schemas.openxmlformats.org/officeDocument/2006/relationships/image" Target="../media/image13.jpg"/><Relationship Id="rId4" Type="http://schemas.openxmlformats.org/officeDocument/2006/relationships/hyperlink" Target="https://commons.wikimedia.org/w/index.php?curid=68375120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940189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381796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42862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commons.wikimedia.org/w/index.php?curid=1446146" TargetMode="External"/><Relationship Id="rId5" Type="http://schemas.openxmlformats.org/officeDocument/2006/relationships/hyperlink" Target="https://commons.wikimedia.org/w/index.php?curid=1446140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/>
          <p:nvPr/>
        </p:nvSpPr>
        <p:spPr>
          <a:xfrm>
            <a:off x="1630925" y="3325675"/>
            <a:ext cx="7513200" cy="3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40" b="1"/>
              <a:t>“</a:t>
            </a:r>
            <a:r>
              <a:rPr lang="en-US" sz="274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Histograms</a:t>
            </a:r>
            <a:r>
              <a:rPr lang="en-US" sz="2740" b="1"/>
              <a:t>”</a:t>
            </a:r>
            <a:endParaRPr sz="274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40" b="0" i="0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Mikołaj Leszczuk, </a:t>
            </a:r>
            <a:r>
              <a:rPr lang="en-US" sz="2740"/>
              <a:t>Jakub Nawała</a:t>
            </a:r>
            <a:endParaRPr sz="2740" b="0" i="0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7"/>
          <p:cNvSpPr/>
          <p:nvPr/>
        </p:nvSpPr>
        <p:spPr>
          <a:xfrm>
            <a:off x="1630916" y="5739464"/>
            <a:ext cx="2039265" cy="30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7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6400" y="6463921"/>
            <a:ext cx="1117600" cy="393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700" cy="28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Histogram Matching (Histogram Specification)</a:t>
            </a:r>
            <a:endParaRPr/>
          </a:p>
        </p:txBody>
      </p:sp>
      <p:sp>
        <p:nvSpPr>
          <p:cNvPr id="248" name="Google Shape;248;p46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700" cy="15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4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 Matching</a:t>
            </a:r>
            <a:br>
              <a:rPr lang="en-US" sz="3600"/>
            </a:b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/>
              <a:t>Histogram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Specification)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7"/>
          <p:cNvSpPr txBox="1">
            <a:spLocks noGrp="1"/>
          </p:cNvSpPr>
          <p:nvPr>
            <p:ph type="body" idx="1"/>
          </p:nvPr>
        </p:nvSpPr>
        <p:spPr>
          <a:xfrm>
            <a:off x="686350" y="1982475"/>
            <a:ext cx="84576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6442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Transformation of an image so that its histogram match</a:t>
            </a:r>
            <a:r>
              <a:rPr lang="en-US" sz="2400"/>
              <a:t>es a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specified histogram</a:t>
            </a:r>
            <a:endParaRPr sz="2400"/>
          </a:p>
          <a:p>
            <a:pPr marL="334328" marR="0" lvl="0" indent="-364426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to normalize </a:t>
            </a:r>
            <a:r>
              <a:rPr lang="en-US" sz="2400" b="1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images, when images acquired at:</a:t>
            </a:r>
            <a:endParaRPr sz="2400"/>
          </a:p>
          <a:p>
            <a:pPr marL="759714" marR="0" lvl="1" indent="-344042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 b="1"/>
              <a:t>The s</a:t>
            </a:r>
            <a:r>
              <a:rPr lang="en-US" sz="2400" b="1" i="0" u="none" strike="noStrike" cap="none">
                <a:solidFill>
                  <a:srgbClr val="000000"/>
                </a:solidFill>
              </a:rPr>
              <a:t>ame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local illumination</a:t>
            </a:r>
            <a:br>
              <a:rPr lang="en-US" sz="2400"/>
            </a:b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(such as shadows) over</a:t>
            </a:r>
            <a:br>
              <a:rPr lang="en-US" sz="2400"/>
            </a:br>
            <a:r>
              <a:rPr lang="en-US" sz="2400"/>
              <a:t>the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location, but by</a:t>
            </a:r>
            <a:endParaRPr sz="2400"/>
          </a:p>
          <a:p>
            <a:pPr marL="759714" marR="0" lvl="1" indent="-344042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 b="1" i="0" u="none" strike="noStrike" cap="none">
                <a:solidFill>
                  <a:srgbClr val="000000"/>
                </a:solidFill>
              </a:rPr>
              <a:t>Different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/>
          </a:p>
          <a:p>
            <a:pPr marL="1189177" marR="0" lvl="2" indent="-326374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Sensors,</a:t>
            </a:r>
            <a:endParaRPr sz="2400"/>
          </a:p>
          <a:p>
            <a:pPr marL="1189177" marR="0" lvl="2" indent="-326374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Atmospheric conditions,</a:t>
            </a:r>
            <a:br>
              <a:rPr lang="en-US" sz="2400"/>
            </a:b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endParaRPr sz="2400"/>
          </a:p>
          <a:p>
            <a:pPr marL="1189177" marR="0" lvl="2" indent="-326374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illumination</a:t>
            </a:r>
            <a:r>
              <a:rPr lang="en-US" sz="2400"/>
              <a:t>.</a:t>
            </a:r>
            <a:endParaRPr sz="2400"/>
          </a:p>
        </p:txBody>
      </p:sp>
      <p:pic>
        <p:nvPicPr>
          <p:cNvPr id="257" name="Google Shape;257;p4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883" r="893"/>
          <a:stretch/>
        </p:blipFill>
        <p:spPr>
          <a:xfrm>
            <a:off x="5319600" y="3643723"/>
            <a:ext cx="3824400" cy="26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7"/>
          <p:cNvSpPr txBox="1"/>
          <p:nvPr/>
        </p:nvSpPr>
        <p:spPr>
          <a:xfrm>
            <a:off x="5319750" y="6559868"/>
            <a:ext cx="3824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By Llorenzi - </a:t>
            </a:r>
            <a:r>
              <a:rPr lang="en-US" sz="600" u="sng">
                <a:solidFill>
                  <a:schemeClr val="hlink"/>
                </a:solidFill>
                <a:hlinkClick r:id="rId4"/>
              </a:rPr>
              <a:t>https://commons.wikimedia.org/wiki/File:Histogram_matching.PNG</a:t>
            </a:r>
            <a:r>
              <a:rPr lang="en-US" sz="600">
                <a:solidFill>
                  <a:schemeClr val="dk1"/>
                </a:solidFill>
              </a:rPr>
              <a:t>, CC BY-SA 3.0, </a:t>
            </a:r>
            <a:r>
              <a:rPr lang="en-US" sz="600" u="sng">
                <a:solidFill>
                  <a:schemeClr val="hlink"/>
                </a:solidFill>
                <a:hlinkClick r:id="rId5"/>
              </a:rPr>
              <a:t>https://commons.wikimedia.org/w/index.php?curid=65976023</a:t>
            </a:r>
            <a:endParaRPr sz="600" u="sng">
              <a:solidFill>
                <a:schemeClr val="accent2"/>
              </a:solidFill>
            </a:endParaRPr>
          </a:p>
        </p:txBody>
      </p:sp>
      <p:sp>
        <p:nvSpPr>
          <p:cNvPr id="259" name="Google Shape;259;p4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300" cy="16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Example</a:t>
            </a:r>
            <a:endParaRPr sz="4200"/>
          </a:p>
        </p:txBody>
      </p:sp>
      <p:sp>
        <p:nvSpPr>
          <p:cNvPr id="266" name="Google Shape;266;p48"/>
          <p:cNvSpPr txBox="1">
            <a:spLocks noGrp="1"/>
          </p:cNvSpPr>
          <p:nvPr>
            <p:ph type="body" idx="1"/>
          </p:nvPr>
        </p:nvSpPr>
        <p:spPr>
          <a:xfrm>
            <a:off x="3887025" y="4458671"/>
            <a:ext cx="4629000" cy="14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600"/>
              <a:t>By Sinonalexander - Own work, CC BY-SA 4.0, </a:t>
            </a:r>
            <a:r>
              <a:rPr lang="en-US" sz="600" u="sng">
                <a:solidFill>
                  <a:schemeClr val="hlink"/>
                </a:solidFill>
                <a:hlinkClick r:id="rId3"/>
              </a:rPr>
              <a:t>https://commons.wikimedia.org/w/index.php?curid=68375000</a:t>
            </a:r>
            <a:endParaRPr sz="600"/>
          </a:p>
        </p:txBody>
      </p:sp>
      <p:sp>
        <p:nvSpPr>
          <p:cNvPr id="267" name="Google Shape;267;p48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300" cy="3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3000"/>
              <a:t>Following input grayscale image to be changed to match a reference histogram:</a:t>
            </a:r>
            <a:endParaRPr sz="3000"/>
          </a:p>
        </p:txBody>
      </p:sp>
      <p:pic>
        <p:nvPicPr>
          <p:cNvPr id="268" name="Google Shape;26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7025" y="986925"/>
            <a:ext cx="4629000" cy="34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8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Histogram of Input Image</a:t>
            </a:r>
            <a:endParaRPr/>
          </a:p>
        </p:txBody>
      </p:sp>
      <p:sp>
        <p:nvSpPr>
          <p:cNvPr id="276" name="Google Shape;276;p49"/>
          <p:cNvSpPr txBox="1">
            <a:spLocks noGrp="1"/>
          </p:cNvSpPr>
          <p:nvPr>
            <p:ph type="body" idx="1"/>
          </p:nvPr>
        </p:nvSpPr>
        <p:spPr>
          <a:xfrm>
            <a:off x="686350" y="1982480"/>
            <a:ext cx="77781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/>
              <a:t>Input image having following histogram:</a:t>
            </a:r>
            <a:endParaRPr/>
          </a:p>
        </p:txBody>
      </p:sp>
      <p:pic>
        <p:nvPicPr>
          <p:cNvPr id="277" name="Google Shape;27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350" y="2982227"/>
            <a:ext cx="7778099" cy="211950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9"/>
          <p:cNvSpPr txBox="1">
            <a:spLocks noGrp="1"/>
          </p:cNvSpPr>
          <p:nvPr>
            <p:ph type="body" idx="1"/>
          </p:nvPr>
        </p:nvSpPr>
        <p:spPr>
          <a:xfrm>
            <a:off x="686350" y="5101880"/>
            <a:ext cx="77781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600"/>
              <a:t>By Sinonalexander - Own work, CC BY-SA 4.0, </a:t>
            </a:r>
            <a:r>
              <a:rPr lang="en-US" sz="600" u="sng">
                <a:solidFill>
                  <a:schemeClr val="hlink"/>
                </a:solidFill>
                <a:hlinkClick r:id="rId4"/>
              </a:rPr>
              <a:t>https://commons.wikimedia.org/w/index.php?curid=68375072</a:t>
            </a:r>
            <a:endParaRPr sz="600"/>
          </a:p>
        </p:txBody>
      </p:sp>
      <p:sp>
        <p:nvSpPr>
          <p:cNvPr id="279" name="Google Shape;279;p49"/>
          <p:cNvSpPr txBox="1">
            <a:spLocks noGrp="1"/>
          </p:cNvSpPr>
          <p:nvPr>
            <p:ph type="sldNum" idx="12"/>
          </p:nvPr>
        </p:nvSpPr>
        <p:spPr>
          <a:xfrm>
            <a:off x="8169515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Desired Reference Histogram</a:t>
            </a:r>
            <a:endParaRPr sz="3600"/>
          </a:p>
        </p:txBody>
      </p:sp>
      <p:sp>
        <p:nvSpPr>
          <p:cNvPr id="286" name="Google Shape;286;p50"/>
          <p:cNvSpPr txBox="1">
            <a:spLocks noGrp="1"/>
          </p:cNvSpPr>
          <p:nvPr>
            <p:ph type="body" idx="1"/>
          </p:nvPr>
        </p:nvSpPr>
        <p:spPr>
          <a:xfrm>
            <a:off x="686350" y="1982480"/>
            <a:ext cx="77781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2400"/>
              <a:t>To be matched to this reference histogram to emphasize lower gray levels:</a:t>
            </a:r>
            <a:endParaRPr sz="2400"/>
          </a:p>
        </p:txBody>
      </p:sp>
      <p:sp>
        <p:nvSpPr>
          <p:cNvPr id="287" name="Google Shape;287;p50"/>
          <p:cNvSpPr txBox="1">
            <a:spLocks noGrp="1"/>
          </p:cNvSpPr>
          <p:nvPr>
            <p:ph type="body" idx="1"/>
          </p:nvPr>
        </p:nvSpPr>
        <p:spPr>
          <a:xfrm>
            <a:off x="686350" y="4823374"/>
            <a:ext cx="7778100" cy="12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600"/>
              <a:t>By Sinonalexander - Own work, CC BY-SA 4.0, </a:t>
            </a:r>
            <a:r>
              <a:rPr lang="en-US" sz="600" u="sng">
                <a:solidFill>
                  <a:schemeClr val="hlink"/>
                </a:solidFill>
                <a:hlinkClick r:id="rId3"/>
              </a:rPr>
              <a:t>https://commons.wikimedia.org/w/index.php?curid=68375099</a:t>
            </a:r>
            <a:endParaRPr sz="600"/>
          </a:p>
        </p:txBody>
      </p:sp>
      <p:pic>
        <p:nvPicPr>
          <p:cNvPr id="288" name="Google Shape;28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350" y="2982075"/>
            <a:ext cx="7778101" cy="1841288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0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Histogram of Output Image</a:t>
            </a:r>
            <a:br>
              <a:rPr lang="en-US" sz="3600"/>
            </a:br>
            <a:r>
              <a:rPr lang="en-US" sz="3600"/>
              <a:t>After Matching</a:t>
            </a:r>
            <a:endParaRPr sz="3600"/>
          </a:p>
        </p:txBody>
      </p:sp>
      <p:sp>
        <p:nvSpPr>
          <p:cNvPr id="296" name="Google Shape;296;p51"/>
          <p:cNvSpPr txBox="1">
            <a:spLocks noGrp="1"/>
          </p:cNvSpPr>
          <p:nvPr>
            <p:ph type="body" idx="1"/>
          </p:nvPr>
        </p:nvSpPr>
        <p:spPr>
          <a:xfrm>
            <a:off x="686350" y="1982480"/>
            <a:ext cx="77781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2400"/>
              <a:t>After matching, output image having following histogram:</a:t>
            </a:r>
            <a:endParaRPr sz="2400"/>
          </a:p>
        </p:txBody>
      </p:sp>
      <p:sp>
        <p:nvSpPr>
          <p:cNvPr id="297" name="Google Shape;297;p51"/>
          <p:cNvSpPr txBox="1">
            <a:spLocks noGrp="1"/>
          </p:cNvSpPr>
          <p:nvPr>
            <p:ph type="body" idx="1"/>
          </p:nvPr>
        </p:nvSpPr>
        <p:spPr>
          <a:xfrm>
            <a:off x="686350" y="4940049"/>
            <a:ext cx="77781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600"/>
              <a:t>By Sinonalexander - Own work, CC BY-SA 4.0, </a:t>
            </a:r>
            <a:r>
              <a:rPr lang="en-US" sz="600" u="sng">
                <a:solidFill>
                  <a:schemeClr val="hlink"/>
                </a:solidFill>
                <a:hlinkClick r:id="rId3"/>
              </a:rPr>
              <a:t>https://commons.wikimedia.org/w/index.php?curid=68375072</a:t>
            </a:r>
            <a:endParaRPr sz="600"/>
          </a:p>
        </p:txBody>
      </p:sp>
      <p:pic>
        <p:nvPicPr>
          <p:cNvPr id="298" name="Google Shape;29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350" y="2982075"/>
            <a:ext cx="7778100" cy="195798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1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300" cy="16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Output</a:t>
            </a:r>
            <a:br>
              <a:rPr lang="en-US" sz="3000">
                <a:solidFill>
                  <a:schemeClr val="dk1"/>
                </a:solidFill>
              </a:rPr>
            </a:br>
            <a:r>
              <a:rPr lang="en-US" sz="3000">
                <a:solidFill>
                  <a:schemeClr val="dk1"/>
                </a:solidFill>
              </a:rPr>
              <a:t>image after histogram matching</a:t>
            </a:r>
            <a:endParaRPr sz="3000"/>
          </a:p>
        </p:txBody>
      </p:sp>
      <p:sp>
        <p:nvSpPr>
          <p:cNvPr id="306" name="Google Shape;306;p52"/>
          <p:cNvSpPr txBox="1">
            <a:spLocks noGrp="1"/>
          </p:cNvSpPr>
          <p:nvPr>
            <p:ph type="body" idx="1"/>
          </p:nvPr>
        </p:nvSpPr>
        <p:spPr>
          <a:xfrm>
            <a:off x="3887025" y="4458671"/>
            <a:ext cx="4629000" cy="14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600"/>
              <a:t>By Sinonalexander - Own work, CC BY-SA 4.0, </a:t>
            </a:r>
            <a:r>
              <a:rPr lang="en-US" sz="600" u="sng">
                <a:solidFill>
                  <a:schemeClr val="hlink"/>
                </a:solidFill>
                <a:hlinkClick r:id="rId3"/>
              </a:rPr>
              <a:t>https://commons.wikimedia.org/w/index.php?curid=68375120</a:t>
            </a:r>
            <a:endParaRPr sz="600"/>
          </a:p>
        </p:txBody>
      </p:sp>
      <p:sp>
        <p:nvSpPr>
          <p:cNvPr id="307" name="Google Shape;307;p52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300" cy="3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2400"/>
              <a:t>And looking like this:</a:t>
            </a:r>
            <a:endParaRPr sz="2400"/>
          </a:p>
        </p:txBody>
      </p:sp>
      <p:pic>
        <p:nvPicPr>
          <p:cNvPr id="308" name="Google Shape;308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7025" y="986925"/>
            <a:ext cx="4629000" cy="34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2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700" cy="13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(Again)</a:t>
            </a:r>
            <a:endParaRPr/>
          </a:p>
        </p:txBody>
      </p:sp>
      <p:sp>
        <p:nvSpPr>
          <p:cNvPr id="316" name="Google Shape;316;p53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400" cy="8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2400"/>
              <a:t>Before</a:t>
            </a:r>
            <a:br>
              <a:rPr lang="en-US" sz="2400"/>
            </a:br>
            <a:r>
              <a:rPr lang="en-US" sz="2400"/>
              <a:t>Histogram Matching:</a:t>
            </a:r>
            <a:endParaRPr sz="2400"/>
          </a:p>
        </p:txBody>
      </p:sp>
      <p:sp>
        <p:nvSpPr>
          <p:cNvPr id="317" name="Google Shape;317;p53"/>
          <p:cNvSpPr txBox="1">
            <a:spLocks noGrp="1"/>
          </p:cNvSpPr>
          <p:nvPr>
            <p:ph type="body" idx="2"/>
          </p:nvPr>
        </p:nvSpPr>
        <p:spPr>
          <a:xfrm>
            <a:off x="629250" y="5407526"/>
            <a:ext cx="38694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By Sinonalexander - Own work, CC BY-SA 4.0, </a:t>
            </a:r>
            <a:r>
              <a:rPr lang="en-US" sz="600" u="sng">
                <a:solidFill>
                  <a:schemeClr val="hlink"/>
                </a:solidFill>
                <a:hlinkClick r:id="rId3"/>
              </a:rPr>
              <a:t>https://commons.wikimedia.org/w/index.php?curid=68375000</a:t>
            </a:r>
            <a:endParaRPr/>
          </a:p>
        </p:txBody>
      </p:sp>
      <p:sp>
        <p:nvSpPr>
          <p:cNvPr id="318" name="Google Shape;318;p53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100" cy="8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2400"/>
              <a:t>After</a:t>
            </a:r>
            <a:br>
              <a:rPr lang="en-US" sz="2400"/>
            </a:br>
            <a:r>
              <a:rPr lang="en-US" sz="2400"/>
              <a:t>Histogram Matching:</a:t>
            </a:r>
            <a:endParaRPr sz="2400"/>
          </a:p>
        </p:txBody>
      </p:sp>
      <p:sp>
        <p:nvSpPr>
          <p:cNvPr id="319" name="Google Shape;319;p53"/>
          <p:cNvSpPr txBox="1">
            <a:spLocks noGrp="1"/>
          </p:cNvSpPr>
          <p:nvPr>
            <p:ph type="body" idx="4"/>
          </p:nvPr>
        </p:nvSpPr>
        <p:spPr>
          <a:xfrm>
            <a:off x="4629075" y="5407676"/>
            <a:ext cx="38871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By Sinonalexander - Own work, CC BY-SA 4.0, </a:t>
            </a:r>
            <a:r>
              <a:rPr lang="en-US" sz="600" u="sng">
                <a:solidFill>
                  <a:schemeClr val="hlink"/>
                </a:solidFill>
                <a:hlinkClick r:id="rId4"/>
              </a:rPr>
              <a:t>https://commons.wikimedia.org/w/index.php?curid=68375120</a:t>
            </a:r>
            <a:endParaRPr/>
          </a:p>
        </p:txBody>
      </p:sp>
      <p:pic>
        <p:nvPicPr>
          <p:cNvPr id="320" name="Google Shape;320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250" y="2505475"/>
            <a:ext cx="3869400" cy="29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9075" y="2505475"/>
            <a:ext cx="3869400" cy="2902038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3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700" cy="28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Histogram Equalization</a:t>
            </a:r>
            <a:endParaRPr/>
          </a:p>
        </p:txBody>
      </p:sp>
      <p:sp>
        <p:nvSpPr>
          <p:cNvPr id="329" name="Google Shape;329;p54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700" cy="15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54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 Equalization</a:t>
            </a:r>
            <a:endParaRPr sz="428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5"/>
          <p:cNvSpPr txBox="1">
            <a:spLocks noGrp="1"/>
          </p:cNvSpPr>
          <p:nvPr>
            <p:ph type="body" idx="1"/>
          </p:nvPr>
        </p:nvSpPr>
        <p:spPr>
          <a:xfrm>
            <a:off x="686349" y="1982475"/>
            <a:ext cx="84576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4975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 case of </a:t>
            </a:r>
            <a:r>
              <a:rPr lang="en-US" sz="2400" b="1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histogram matching</a:t>
            </a:r>
            <a:r>
              <a:rPr lang="en-US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which a specified histogram is </a:t>
            </a:r>
            <a:r>
              <a:rPr lang="en-US" sz="2400" b="1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uniformly distributed</a:t>
            </a:r>
            <a:endParaRPr sz="2400"/>
          </a:p>
          <a:p>
            <a:pPr marL="334328" marR="0" lvl="0" indent="-34975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A m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ethod for </a:t>
            </a:r>
            <a:r>
              <a:rPr lang="en-US" sz="2400" b="1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contrast</a:t>
            </a:r>
            <a:r>
              <a:rPr lang="en-US" sz="2400" b="0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adjustment using </a:t>
            </a:r>
            <a:r>
              <a:rPr lang="en-US" sz="2400" b="1">
                <a:solidFill>
                  <a:srgbClr val="1E1E1E"/>
                </a:solidFill>
              </a:rPr>
              <a:t>image</a:t>
            </a:r>
            <a:r>
              <a:rPr lang="en-US" sz="2400" b="1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histogram</a:t>
            </a:r>
            <a:endParaRPr sz="2400"/>
          </a:p>
          <a:p>
            <a:pPr marL="334328" marR="0" lvl="0" indent="-349758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Usually increasing global </a:t>
            </a:r>
            <a:r>
              <a:rPr lang="en-US" sz="2400" b="1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contrast</a:t>
            </a:r>
            <a:r>
              <a:rPr lang="en-US" sz="2400" b="0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many images, especially useful when </a:t>
            </a:r>
            <a:r>
              <a:rPr lang="en-US" sz="2400" b="1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br>
              <a:rPr lang="en-US" sz="2400">
                <a:solidFill>
                  <a:srgbClr val="1E1E1E"/>
                </a:solidFill>
              </a:rPr>
            </a:br>
            <a:r>
              <a:rPr lang="en-US" sz="2400">
                <a:solidFill>
                  <a:srgbClr val="1E1E1E"/>
                </a:solidFill>
              </a:rPr>
              <a:t>in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image is represented by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/>
              <a:t>c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lose contrast values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5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19838" y="4539537"/>
            <a:ext cx="3824400" cy="17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5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Structure</a:t>
            </a:r>
            <a:endParaRPr sz="428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7" marR="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/>
              <a:t>Image histograms</a:t>
            </a:r>
            <a:endParaRPr/>
          </a:p>
          <a:p>
            <a:pPr marL="334327" lvl="0" indent="-334327" algn="l" rtl="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>
                <a:solidFill>
                  <a:schemeClr val="dk1"/>
                </a:solidFill>
              </a:rPr>
              <a:t>Histogram matching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(histogram specification)</a:t>
            </a:r>
            <a:endParaRPr/>
          </a:p>
          <a:p>
            <a:pPr marL="334327" marR="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/>
              <a:t>Histogram e</a:t>
            </a: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qualisation</a:t>
            </a:r>
            <a:endParaRPr/>
          </a:p>
          <a:p>
            <a:pPr marL="334328" marR="0" lvl="0" indent="-334328" algn="l" rtl="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statistics</a:t>
            </a:r>
            <a:endParaRPr sz="308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6306" y="1"/>
            <a:ext cx="1577693" cy="141763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Un-</a:t>
            </a:r>
            <a:r>
              <a:rPr lang="en-US" sz="3852"/>
              <a:t>E</a:t>
            </a: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qualised Image</a:t>
            </a:r>
            <a:b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Histograms – </a:t>
            </a:r>
            <a:b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852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Corresponding (Red)</a:t>
            </a: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b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Cumulative (Black)</a:t>
            </a:r>
            <a:endParaRPr sz="385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5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767184"/>
            <a:ext cx="3824288" cy="2550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640263" y="2847479"/>
            <a:ext cx="3824287" cy="239017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6"/>
          <p:cNvSpPr txBox="1"/>
          <p:nvPr/>
        </p:nvSpPr>
        <p:spPr>
          <a:xfrm>
            <a:off x="685800" y="5317954"/>
            <a:ext cx="3824288" cy="69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“Unequalised Hawkes Bay NZ” by original Phillip Capper, modified by User:Konstable – modified Hawkes Bay NZ.jpg. Licensed under CC BY 2.0 via Commons – </a:t>
            </a:r>
            <a:r>
              <a:rPr lang="en-US" sz="600" u="sng">
                <a:solidFill>
                  <a:schemeClr val="accent2"/>
                </a:solidFill>
              </a:rPr>
              <a:t>https://commons.wikimedia.org/wiki/File:Unequalized_Hawkes_Bay_NZ.jpg#/media/File:Unequalized_Hawkes_Bay_NZ.jpg</a:t>
            </a:r>
            <a:endParaRPr sz="600" u="sng">
              <a:solidFill>
                <a:schemeClr val="accent2"/>
              </a:solidFill>
            </a:endParaRPr>
          </a:p>
        </p:txBody>
      </p:sp>
      <p:sp>
        <p:nvSpPr>
          <p:cNvPr id="347" name="Google Shape;347;p56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Image After Histogram Equalization &amp; Histograms –</a:t>
            </a:r>
            <a:b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852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Corresponding (Red)</a:t>
            </a: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b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Cumulative (Black)</a:t>
            </a:r>
            <a:endParaRPr sz="385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5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767184"/>
            <a:ext cx="3824288" cy="2550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640263" y="2780554"/>
            <a:ext cx="3824287" cy="252402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7"/>
          <p:cNvSpPr txBox="1"/>
          <p:nvPr/>
        </p:nvSpPr>
        <p:spPr>
          <a:xfrm>
            <a:off x="685800" y="5317954"/>
            <a:ext cx="3824288" cy="69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“Equalized Hawkes Bay NZ” by original Phillip Capper, modified by User:Konstable – modified Hawkes Bay NZ.jpg. Licensed under CC BY 2.0 via Commons – </a:t>
            </a:r>
            <a:r>
              <a:rPr lang="en-US" sz="600" u="sng">
                <a:solidFill>
                  <a:schemeClr val="accent2"/>
                </a:solidFill>
              </a:rPr>
              <a:t>https://commons.wikimedia.org/wiki/File:Equalized_Hawkes_Bay_NZ.jpg#/media/File:Equalized_Hawkes_Bay_NZ.jpg</a:t>
            </a:r>
            <a:endParaRPr sz="600" u="sng">
              <a:solidFill>
                <a:schemeClr val="accent2"/>
              </a:solidFill>
            </a:endParaRPr>
          </a:p>
        </p:txBody>
      </p:sp>
      <p:pic>
        <p:nvPicPr>
          <p:cNvPr id="356" name="Google Shape;356;p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66306" y="1"/>
            <a:ext cx="1577693" cy="141763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7"/>
          <p:cNvSpPr txBox="1">
            <a:spLocks noGrp="1"/>
          </p:cNvSpPr>
          <p:nvPr>
            <p:ph type="sldNum" idx="12"/>
          </p:nvPr>
        </p:nvSpPr>
        <p:spPr>
          <a:xfrm>
            <a:off x="8169517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8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700" cy="28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Statistics</a:t>
            </a:r>
            <a:endParaRPr/>
          </a:p>
        </p:txBody>
      </p:sp>
      <p:sp>
        <p:nvSpPr>
          <p:cNvPr id="364" name="Google Shape;364;p58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700" cy="15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58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9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Statistics</a:t>
            </a:r>
            <a:endParaRPr sz="428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9"/>
          <p:cNvSpPr txBox="1">
            <a:spLocks noGrp="1"/>
          </p:cNvSpPr>
          <p:nvPr>
            <p:ph type="body" idx="1"/>
          </p:nvPr>
        </p:nvSpPr>
        <p:spPr>
          <a:xfrm>
            <a:off x="686350" y="1982475"/>
            <a:ext cx="39537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deviation of pixel values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of pixel values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Kurtosis of pixel values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Min/max pixel value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 of column/r</a:t>
            </a:r>
            <a:r>
              <a:rPr lang="en-US" sz="2400"/>
              <a:t>ow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min/max pixel value found</a:t>
            </a:r>
            <a:endParaRPr sz="2400"/>
          </a:p>
        </p:txBody>
      </p:sp>
      <p:sp>
        <p:nvSpPr>
          <p:cNvPr id="372" name="Google Shape;372;p59"/>
          <p:cNvSpPr txBox="1">
            <a:spLocks noGrp="1"/>
          </p:cNvSpPr>
          <p:nvPr>
            <p:ph type="body" idx="2"/>
          </p:nvPr>
        </p:nvSpPr>
        <p:spPr>
          <a:xfrm>
            <a:off x="4639949" y="1982475"/>
            <a:ext cx="45039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7" marR="0" lvl="0" indent="-34975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points in </a:t>
            </a:r>
            <a:r>
              <a:rPr lang="en-US" sz="2400" b="1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Region Of Interest (ROI)</a:t>
            </a:r>
            <a:endParaRPr sz="2400" b="0" i="0" u="none" strike="noStrike" cap="none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4328" marR="0" lvl="0" indent="-34975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mean squared of pixel values</a:t>
            </a:r>
            <a:endParaRPr sz="2400"/>
          </a:p>
          <a:p>
            <a:pPr marL="334328" marR="0" lvl="0" indent="-34975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deviation of pixel values</a:t>
            </a:r>
            <a:endParaRPr sz="2400"/>
          </a:p>
          <a:p>
            <a:pPr marL="334328" marR="0" lvl="0" indent="-349758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Skewness of pixel</a:t>
            </a:r>
            <a:r>
              <a:rPr lang="en-US" sz="2400"/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9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0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7000" cy="2852700"/>
          </a:xfrm>
          <a:prstGeom prst="rect">
            <a:avLst/>
          </a:prstGeom>
        </p:spPr>
        <p:txBody>
          <a:bodyPr spcFirstLastPara="1" wrap="square" lIns="79850" tIns="79850" rIns="79850" bIns="798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for Your Attention!</a:t>
            </a:r>
            <a:endParaRPr/>
          </a:p>
        </p:txBody>
      </p:sp>
      <p:sp>
        <p:nvSpPr>
          <p:cNvPr id="379" name="Google Shape;379;p60"/>
          <p:cNvSpPr txBox="1">
            <a:spLocks noGrp="1"/>
          </p:cNvSpPr>
          <p:nvPr>
            <p:ph type="body" idx="1"/>
          </p:nvPr>
        </p:nvSpPr>
        <p:spPr>
          <a:xfrm>
            <a:off x="623826" y="4588809"/>
            <a:ext cx="7887000" cy="1501200"/>
          </a:xfrm>
          <a:prstGeom prst="rect">
            <a:avLst/>
          </a:prstGeom>
        </p:spPr>
        <p:txBody>
          <a:bodyPr spcFirstLastPara="1" wrap="square" lIns="79850" tIns="79850" rIns="79850" bIns="79850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6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700" cy="28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Histograms</a:t>
            </a:r>
            <a:endParaRPr/>
          </a:p>
        </p:txBody>
      </p:sp>
      <p:sp>
        <p:nvSpPr>
          <p:cNvPr id="181" name="Google Shape;181;p39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700" cy="15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Histogram</a:t>
            </a:r>
            <a:endParaRPr/>
          </a:p>
        </p:txBody>
      </p:sp>
      <p:sp>
        <p:nvSpPr>
          <p:cNvPr id="189" name="Google Shape;189;p40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200" cy="4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en-US" sz="2400"/>
              <a:t>Accurate representation of the </a:t>
            </a:r>
            <a:r>
              <a:rPr lang="en-US" sz="2400" b="1">
                <a:solidFill>
                  <a:srgbClr val="1E1E1E"/>
                </a:solidFill>
              </a:rPr>
              <a:t>distribution</a:t>
            </a:r>
            <a:r>
              <a:rPr lang="en-US" sz="2400"/>
              <a:t> of numerical data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 sz="2400"/>
              <a:t>Estimating </a:t>
            </a:r>
            <a:r>
              <a:rPr lang="en-US" sz="2400" b="1">
                <a:solidFill>
                  <a:srgbClr val="1E1E1E"/>
                </a:solidFill>
              </a:rPr>
              <a:t>probability density function (PDF)</a:t>
            </a:r>
            <a:r>
              <a:rPr lang="en-US" sz="2400"/>
              <a:t> of a </a:t>
            </a:r>
            <a:r>
              <a:rPr lang="en-US" sz="2400" b="1">
                <a:solidFill>
                  <a:srgbClr val="1E1E1E"/>
                </a:solidFill>
              </a:rPr>
              <a:t>continuous variable</a:t>
            </a:r>
            <a:r>
              <a:rPr lang="en-US" sz="2400"/>
              <a:t> (quantitative variable)</a:t>
            </a:r>
            <a:endParaRPr sz="2400"/>
          </a:p>
        </p:txBody>
      </p:sp>
      <p:sp>
        <p:nvSpPr>
          <p:cNvPr id="190" name="Google Shape;190;p40"/>
          <p:cNvSpPr txBox="1">
            <a:spLocks noGrp="1"/>
          </p:cNvSpPr>
          <p:nvPr>
            <p:ph type="body" idx="2"/>
          </p:nvPr>
        </p:nvSpPr>
        <p:spPr>
          <a:xfrm>
            <a:off x="4346325" y="6225378"/>
            <a:ext cx="3823200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600"/>
              <a:t>By DanielPenfield - Own work, CC BY-SA 3.0, </a:t>
            </a:r>
            <a:r>
              <a:rPr lang="en-US" sz="600" u="sng">
                <a:solidFill>
                  <a:schemeClr val="hlink"/>
                </a:solidFill>
                <a:hlinkClick r:id="rId3"/>
              </a:rPr>
              <a:t>https://commons.wikimedia.org/w/index.php?curid=9401898</a:t>
            </a:r>
            <a:endParaRPr sz="600"/>
          </a:p>
        </p:txBody>
      </p:sp>
      <p:sp>
        <p:nvSpPr>
          <p:cNvPr id="191" name="Google Shape;191;p4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92" name="Google Shape;192;p40"/>
          <p:cNvPicPr preferRelativeResize="0"/>
          <p:nvPr/>
        </p:nvPicPr>
        <p:blipFill rotWithShape="1">
          <a:blip r:embed="rId4">
            <a:alphaModFix/>
          </a:blip>
          <a:srcRect r="12602" b="2610"/>
          <a:stretch/>
        </p:blipFill>
        <p:spPr>
          <a:xfrm>
            <a:off x="4442250" y="1585475"/>
            <a:ext cx="4606910" cy="43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Cumulative Histogram cont.</a:t>
            </a:r>
            <a:endParaRPr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200" cy="4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en-US" sz="2400" b="1">
                <a:solidFill>
                  <a:srgbClr val="1E1E1E"/>
                </a:solidFill>
              </a:rPr>
              <a:t>Histogram</a:t>
            </a:r>
            <a:r>
              <a:rPr lang="en-US" sz="2400"/>
              <a:t> represented by </a:t>
            </a:r>
            <a:r>
              <a:rPr lang="en-US" sz="2400" b="1">
                <a:solidFill>
                  <a:srgbClr val="1E1E1E"/>
                </a:solidFill>
              </a:rPr>
              <a:t>Cumulative Distribution Function (CDF)</a:t>
            </a:r>
            <a:endParaRPr sz="2400" b="1">
              <a:solidFill>
                <a:srgbClr val="1E1E1E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 sz="2400" b="1">
                <a:solidFill>
                  <a:srgbClr val="1E1E1E"/>
                </a:solidFill>
              </a:rPr>
              <a:t>CDF</a:t>
            </a:r>
            <a:r>
              <a:rPr lang="en-US" sz="2400"/>
              <a:t> - </a:t>
            </a:r>
            <a:r>
              <a:rPr lang="en-US" sz="2400" b="1">
                <a:solidFill>
                  <a:srgbClr val="1E1E1E"/>
                </a:solidFill>
              </a:rPr>
              <a:t>probability</a:t>
            </a:r>
            <a:r>
              <a:rPr lang="en-US" sz="2400"/>
              <a:t> that </a:t>
            </a:r>
            <a:r>
              <a:rPr lang="en-US" sz="2400" b="1" i="1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400" b="1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</a:t>
            </a:r>
            <a:r>
              <a:rPr lang="en-US" sz="2400" b="1" i="1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/>
              <a:t>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 sz="2400"/>
              <a:t>For example, X - delay between two endpoints in seconds</a:t>
            </a:r>
            <a:endParaRPr sz="2400"/>
          </a:p>
        </p:txBody>
      </p:sp>
      <p:sp>
        <p:nvSpPr>
          <p:cNvPr id="200" name="Google Shape;200;p41"/>
          <p:cNvSpPr txBox="1">
            <a:spLocks noGrp="1"/>
          </p:cNvSpPr>
          <p:nvPr>
            <p:ph type="body" idx="2"/>
          </p:nvPr>
        </p:nvSpPr>
        <p:spPr>
          <a:xfrm>
            <a:off x="4467225" y="6182478"/>
            <a:ext cx="37023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600"/>
              <a:t>By Inductiveload - self-made, Mathematica, Inkscape, Public Domain, </a:t>
            </a:r>
            <a:r>
              <a:rPr lang="en-US" sz="600" u="sng">
                <a:solidFill>
                  <a:schemeClr val="hlink"/>
                </a:solidFill>
                <a:hlinkClick r:id="rId3"/>
              </a:rPr>
              <a:t>https://commons.wikimedia.org/w/index.php?curid=3817960</a:t>
            </a:r>
            <a:endParaRPr sz="600"/>
          </a:p>
        </p:txBody>
      </p:sp>
      <p:pic>
        <p:nvPicPr>
          <p:cNvPr id="201" name="Google Shape;20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325" y="2330526"/>
            <a:ext cx="4797675" cy="306568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Cumulative Histogram</a:t>
            </a:r>
            <a:endParaRPr/>
          </a:p>
        </p:txBody>
      </p:sp>
      <p:sp>
        <p:nvSpPr>
          <p:cNvPr id="209" name="Google Shape;209;p42"/>
          <p:cNvSpPr txBox="1">
            <a:spLocks noGrp="1"/>
          </p:cNvSpPr>
          <p:nvPr>
            <p:ph type="body" idx="2"/>
          </p:nvPr>
        </p:nvSpPr>
        <p:spPr>
          <a:xfrm>
            <a:off x="4345125" y="6189078"/>
            <a:ext cx="38244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600"/>
              <a:t>By Kierano - Own work, CC BY-SA 3.0, </a:t>
            </a:r>
            <a:r>
              <a:rPr lang="en-US" sz="600" u="sng">
                <a:solidFill>
                  <a:schemeClr val="hlink"/>
                </a:solidFill>
                <a:hlinkClick r:id="rId3"/>
              </a:rPr>
              <a:t>https://commons.wikimedia.org/w/index.php?curid=6428627</a:t>
            </a:r>
            <a:r>
              <a:rPr lang="en-US" sz="600"/>
              <a:t> </a:t>
            </a:r>
            <a:endParaRPr sz="600"/>
          </a:p>
        </p:txBody>
      </p:sp>
      <p:sp>
        <p:nvSpPr>
          <p:cNvPr id="210" name="Google Shape;210;p4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11" name="Google Shape;21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825" y="1753341"/>
            <a:ext cx="8261872" cy="4130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Histogram</a:t>
            </a:r>
            <a:endParaRPr sz="428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3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204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dirty="0"/>
              <a:t>A </a:t>
            </a:r>
            <a:r>
              <a:rPr lang="en-US" sz="2400" b="1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histogram type</a:t>
            </a:r>
            <a:r>
              <a:rPr lang="en-US" sz="2400" b="0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/>
              <a:t>being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400" b="1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graphical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r>
              <a:rPr lang="en-US" sz="2400" b="0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</a:t>
            </a:r>
            <a:r>
              <a:rPr lang="en-US" sz="2400" dirty="0"/>
              <a:t>he </a:t>
            </a:r>
            <a:r>
              <a:rPr lang="en-US" sz="2400" b="1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tonal (color)</a:t>
            </a:r>
            <a:r>
              <a:rPr lang="en-US" sz="2400" b="0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</a:t>
            </a:r>
            <a:r>
              <a:rPr lang="en-US" sz="2400" dirty="0"/>
              <a:t>of 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digital image</a:t>
            </a:r>
            <a:endParaRPr sz="2400" dirty="0"/>
          </a:p>
          <a:p>
            <a:pPr marL="334328" marR="0" lvl="0" indent="-320421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lang="en-US" sz="2400" dirty="0"/>
              <a:t>s the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number of </a:t>
            </a:r>
            <a:r>
              <a:rPr lang="en-US" sz="2400" b="1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pixels</a:t>
            </a:r>
            <a:r>
              <a:rPr lang="en-US" sz="2400" b="0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tonal value</a:t>
            </a:r>
            <a:endParaRPr sz="2400" dirty="0"/>
          </a:p>
          <a:p>
            <a:pPr marL="334328" marR="0" lvl="0" indent="-320421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</a:t>
            </a:r>
            <a:r>
              <a:rPr lang="en-US" sz="2400" dirty="0"/>
              <a:t>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judging the entire tonal distribution at a glance</a:t>
            </a:r>
            <a:endParaRPr sz="2400" dirty="0"/>
          </a:p>
          <a:p>
            <a:pPr marL="334328" marR="0" lvl="0" indent="-320421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dirty="0"/>
              <a:t>The meaning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2400" b="1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axes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dirty="0"/>
          </a:p>
          <a:p>
            <a:pPr marL="759714" marR="0" lvl="1" indent="-300036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Horizontal</a:t>
            </a:r>
            <a:r>
              <a:rPr lang="en-US" sz="2400" b="0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tonal </a:t>
            </a:r>
            <a:r>
              <a:rPr lang="en-US" sz="2400" dirty="0"/>
              <a:t>value</a:t>
            </a:r>
            <a:endParaRPr sz="2400" dirty="0"/>
          </a:p>
          <a:p>
            <a:pPr marL="759714" marR="0" lvl="1" indent="-300036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Vertical</a:t>
            </a:r>
            <a:r>
              <a:rPr lang="en-US" sz="2400" b="0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number of pixels in that particular tone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Sunflower Image an</a:t>
            </a:r>
            <a:r>
              <a:rPr lang="en-US" sz="3600"/>
              <a:t>d</a:t>
            </a:r>
            <a:br>
              <a:rPr lang="en-US" sz="3600"/>
            </a:b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Its Histogram(s)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4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608461"/>
            <a:ext cx="3824288" cy="2868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808573" y="2926115"/>
            <a:ext cx="4111500" cy="21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66306" y="1"/>
            <a:ext cx="1577693" cy="141763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700" cy="13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Curve (Tonality)</a:t>
            </a:r>
            <a:endParaRPr/>
          </a:p>
        </p:txBody>
      </p:sp>
      <p:sp>
        <p:nvSpPr>
          <p:cNvPr id="234" name="Google Shape;234;p45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4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/>
              <a:t>Photo &amp; the curve dialog in GIMP</a:t>
            </a:r>
            <a:endParaRPr/>
          </a:p>
        </p:txBody>
      </p:sp>
      <p:sp>
        <p:nvSpPr>
          <p:cNvPr id="235" name="Google Shape;235;p45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400" cy="3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5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1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/>
              <a:t>The same photo with red colour emphasized in the lighter end of the spectrum</a:t>
            </a:r>
            <a:endParaRPr/>
          </a:p>
        </p:txBody>
      </p:sp>
      <p:sp>
        <p:nvSpPr>
          <p:cNvPr id="237" name="Google Shape;237;p45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100" cy="3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50" y="2954374"/>
            <a:ext cx="3869401" cy="278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925" y="2963624"/>
            <a:ext cx="3869401" cy="276771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/>
          <p:nvPr/>
        </p:nvSpPr>
        <p:spPr>
          <a:xfrm>
            <a:off x="629250" y="6196850"/>
            <a:ext cx="38694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By Magnus Lewan - own photo and screen shot from the Gimp, CC BY-SA 3.0, </a:t>
            </a:r>
            <a:r>
              <a:rPr lang="en-US" sz="600" u="sng">
                <a:solidFill>
                  <a:schemeClr val="hlink"/>
                </a:solidFill>
                <a:hlinkClick r:id="rId5"/>
              </a:rPr>
              <a:t>https://commons.wikimedia.org/w/index.php?curid=1446140</a:t>
            </a:r>
            <a:r>
              <a:rPr lang="en-US" sz="600"/>
              <a:t> </a:t>
            </a:r>
            <a:endParaRPr sz="600"/>
          </a:p>
        </p:txBody>
      </p:sp>
      <p:sp>
        <p:nvSpPr>
          <p:cNvPr id="241" name="Google Shape;241;p45"/>
          <p:cNvSpPr txBox="1"/>
          <p:nvPr/>
        </p:nvSpPr>
        <p:spPr>
          <a:xfrm>
            <a:off x="4637925" y="6189475"/>
            <a:ext cx="38694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By Magnus Lewan - own photo and screen shot from the Gimp, CC BY-SA 3.0, </a:t>
            </a:r>
            <a:r>
              <a:rPr lang="en-US" sz="600" u="sng">
                <a:solidFill>
                  <a:schemeClr val="hlink"/>
                </a:solidFill>
                <a:hlinkClick r:id="rId6"/>
              </a:rPr>
              <a:t>https://commons.wikimedia.org/w/index.php?curid=1446146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Microsoft Macintosh PowerPoint</Application>
  <PresentationFormat>On-screen Show (4:3)</PresentationFormat>
  <Paragraphs>127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Times New Roman</vt:lpstr>
      <vt:lpstr>Blank Presentation - Default</vt:lpstr>
      <vt:lpstr>Blank Presentation</vt:lpstr>
      <vt:lpstr>Blank Presentation</vt:lpstr>
      <vt:lpstr>PowerPoint Presentation</vt:lpstr>
      <vt:lpstr>Talk Structure</vt:lpstr>
      <vt:lpstr>Image Histograms</vt:lpstr>
      <vt:lpstr>Histogram</vt:lpstr>
      <vt:lpstr>Cumulative Histogram cont.</vt:lpstr>
      <vt:lpstr>Cumulative Histogram</vt:lpstr>
      <vt:lpstr>Image Histogram</vt:lpstr>
      <vt:lpstr>Sunflower Image and Its Histogram(s)</vt:lpstr>
      <vt:lpstr>Curve (Tonality)</vt:lpstr>
      <vt:lpstr>Histogram Matching (Histogram Specification)</vt:lpstr>
      <vt:lpstr>Histogram Matching (Histogram Specification)</vt:lpstr>
      <vt:lpstr>Example</vt:lpstr>
      <vt:lpstr>Histogram of Input Image</vt:lpstr>
      <vt:lpstr>Desired Reference Histogram</vt:lpstr>
      <vt:lpstr>Histogram of Output Image After Matching</vt:lpstr>
      <vt:lpstr>Output image after histogram matching</vt:lpstr>
      <vt:lpstr>Comparison (Again)</vt:lpstr>
      <vt:lpstr>Histogram Equalization</vt:lpstr>
      <vt:lpstr>Histogram Equalization</vt:lpstr>
      <vt:lpstr>Un-Equalised Image &amp; Histograms –  Corresponding (Red)/ Cumulative (Black)</vt:lpstr>
      <vt:lpstr>Same Image After Histogram Equalization &amp; Histograms – Corresponding (Red)/ Cumulative (Black)</vt:lpstr>
      <vt:lpstr>Image Statistics</vt:lpstr>
      <vt:lpstr>Image Statistics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Mikołaj Leszczuk</cp:lastModifiedBy>
  <cp:revision>1</cp:revision>
  <dcterms:modified xsi:type="dcterms:W3CDTF">2020-11-05T14:32:00Z</dcterms:modified>
</cp:coreProperties>
</file>