
<file path=[Content_Types].xml><?xml version="1.0" encoding="utf-8"?>
<Types xmlns="http://schemas.openxmlformats.org/package/2006/content-types">
  <Default Extension="gif" ContentType="image/gif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1"/>
    <p:sldMasterId id="2147483682" r:id="rId2"/>
    <p:sldMasterId id="2147483683" r:id="rId3"/>
  </p:sldMasterIdLst>
  <p:notesMasterIdLst>
    <p:notesMasterId r:id="rId24"/>
  </p:notesMasterIdLst>
  <p:sldIdLst>
    <p:sldId id="256" r:id="rId4"/>
    <p:sldId id="257" r:id="rId5"/>
    <p:sldId id="258" r:id="rId6"/>
    <p:sldId id="259" r:id="rId7"/>
    <p:sldId id="273" r:id="rId8"/>
    <p:sldId id="261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6" r:id="rId18"/>
    <p:sldId id="274" r:id="rId19"/>
    <p:sldId id="275" r:id="rId20"/>
    <p:sldId id="271" r:id="rId21"/>
    <p:sldId id="272" r:id="rId22"/>
    <p:sldId id="264" r:id="rId23"/>
  </p:sldIdLst>
  <p:sldSz cx="10680700" cy="7556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80">
          <p15:clr>
            <a:srgbClr val="000000"/>
          </p15:clr>
        </p15:guide>
        <p15:guide id="2" pos="3364">
          <p15:clr>
            <a:srgbClr val="000000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kub Nawała" initials="JN" lastIdx="8" clrIdx="0">
    <p:extLst>
      <p:ext uri="{19B8F6BF-5375-455C-9EA6-DF929625EA0E}">
        <p15:presenceInfo xmlns:p15="http://schemas.microsoft.com/office/powerpoint/2012/main" userId="Jakub Nawała" providerId="None"/>
      </p:ext>
    </p:extLst>
  </p:cmAuthor>
  <p:cmAuthor id="2" name="Mikołaj Leszczuk" initials="ML" lastIdx="4" clrIdx="1">
    <p:extLst>
      <p:ext uri="{19B8F6BF-5375-455C-9EA6-DF929625EA0E}">
        <p15:presenceInfo xmlns:p15="http://schemas.microsoft.com/office/powerpoint/2012/main" userId="S::leszczuk@agh.edu.pl::f51ff640-68ca-4f5b-81f1-7b807841f46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F219FA-8A1A-1E41-BE45-C8EFE1AFF027}" v="1" dt="2022-06-27T15:58:10.6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07"/>
    <p:restoredTop sz="84218" autoAdjust="0"/>
  </p:normalViewPr>
  <p:slideViewPr>
    <p:cSldViewPr snapToGrid="0">
      <p:cViewPr varScale="1">
        <p:scale>
          <a:sx n="97" d="100"/>
          <a:sy n="97" d="100"/>
        </p:scale>
        <p:origin x="2760" y="192"/>
      </p:cViewPr>
      <p:guideLst>
        <p:guide orient="horz" pos="2380"/>
        <p:guide pos="33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L" dirty="0"/>
              <a:t>3.0: 0,408163265306122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L" dirty="0"/>
              <a:t>3.5: 0,489795918367347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L" dirty="0"/>
              <a:t>4.0: 0,571428571428571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L" dirty="0"/>
              <a:t>4.5: 0,653061224489796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L"/>
              <a:t>5.0: 0,73469387755102</a:t>
            </a:r>
            <a:endParaRPr/>
          </a:p>
        </p:txBody>
      </p:sp>
      <p:sp>
        <p:nvSpPr>
          <p:cNvPr id="158" name="Google Shape;1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3a0576814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3a0576814_1_5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3a0576814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3a0576814_1_6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3a0576814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3a0576814_1_6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3a0576814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3a0576814_1_7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40/80 -&gt; MIPaC/</a:t>
            </a:r>
            <a:r>
              <a:rPr lang="en-US" dirty="0" err="1"/>
              <a:t>AMIPaC</a:t>
            </a:r>
            <a:r>
              <a:rPr lang="en-US" dirty="0"/>
              <a:t> points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Notice the total number of points exceed the amount required to have 5.0.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9d962b619b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9d962b619b_0_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40/80 -&gt; MIPaC/</a:t>
            </a:r>
            <a:r>
              <a:rPr lang="en-US" dirty="0" err="1"/>
              <a:t>AMIPaC</a:t>
            </a:r>
            <a:r>
              <a:rPr lang="en-US" dirty="0"/>
              <a:t> points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Notice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en-US" dirty="0"/>
              <a:t>the total number of points exceed</a:t>
            </a:r>
            <a:r>
              <a:rPr lang="pl-PL" dirty="0"/>
              <a:t>s</a:t>
            </a:r>
            <a:r>
              <a:rPr lang="en-US" dirty="0"/>
              <a:t> the amount required to have 5.0.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3a0576814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3a0576814_1_6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11560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3a0576814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3a0576814_1_9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58538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3a0576814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3a0576814_1_9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10645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f1b788b54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7f1b788b54_4_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445569fe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445569fecf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3a0576814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3a0576814_1_9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d962b619b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9d962b619b_0_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Show</a:t>
            </a:r>
            <a:r>
              <a:rPr lang="en-GB" dirty="0"/>
              <a:t> how to properly start conversations in MS Teams.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3a057adc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3a057adc0_0_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3a057adc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3a057adc0_0_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d962b619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9d962b619b_0_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9244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3a057adc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3a057adc0_0_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3a0576814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3a0576814_1_8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noProof="0" dirty="0"/>
              <a:t>Reports</a:t>
            </a:r>
            <a:r>
              <a:rPr lang="pl-PL" dirty="0"/>
              <a:t> </a:t>
            </a:r>
            <a:r>
              <a:rPr lang="en-GB" dirty="0"/>
              <a:t>should be simple. Hints what to include in the report are given in the text </a:t>
            </a:r>
            <a:r>
              <a:rPr lang="en-GB"/>
              <a:t>of instructions to practical </a:t>
            </a:r>
            <a:r>
              <a:rPr lang="en-GB" dirty="0"/>
              <a:t>exercises.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d962b619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9d962b619b_0_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3a0576814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3a0576814_1_9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1335088" y="1236663"/>
            <a:ext cx="8010525" cy="2630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1335088" y="3968750"/>
            <a:ext cx="8010525" cy="182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główek sekcji" type="secHead">
  <p:cSld name="SECTION_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728663" y="1884363"/>
            <a:ext cx="9212262" cy="314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728663" y="5056188"/>
            <a:ext cx="9212262" cy="165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/>
          </p:nvPr>
        </p:nvSpPr>
        <p:spPr>
          <a:xfrm>
            <a:off x="735013" y="401638"/>
            <a:ext cx="9210675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735013" y="2011363"/>
            <a:ext cx="9210675" cy="479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00" cy="4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pionowy i tekst" type="vertTitleAndTx">
  <p:cSld name="VERTICAL_TITLE_AND_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 rot="5400000">
            <a:off x="5726100" y="2562263"/>
            <a:ext cx="6051600" cy="22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 rot="5400000">
            <a:off x="1107275" y="365963"/>
            <a:ext cx="6051600" cy="66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tekst pionowy" type="vertTx">
  <p:cSld name="VERTICAL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 rot="5400000">
            <a:off x="3074999" y="-88850"/>
            <a:ext cx="4538700" cy="90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z podpisem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>
            <a:spLocks noGrp="1"/>
          </p:cNvSpPr>
          <p:nvPr>
            <p:ph type="title"/>
          </p:nvPr>
        </p:nvSpPr>
        <p:spPr>
          <a:xfrm>
            <a:off x="735013" y="503238"/>
            <a:ext cx="3444900" cy="17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7"/>
          <p:cNvSpPr>
            <a:spLocks noGrp="1"/>
          </p:cNvSpPr>
          <p:nvPr>
            <p:ph type="pic" idx="2"/>
          </p:nvPr>
        </p:nvSpPr>
        <p:spPr>
          <a:xfrm>
            <a:off x="4540250" y="1087438"/>
            <a:ext cx="5406900" cy="53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R="0" lvl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735013" y="2266950"/>
            <a:ext cx="3444900" cy="4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wartość z podpisem" type="objTx">
  <p:cSld name="OBJECT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735013" y="503238"/>
            <a:ext cx="3444900" cy="17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body" idx="1"/>
          </p:nvPr>
        </p:nvSpPr>
        <p:spPr>
          <a:xfrm>
            <a:off x="4540250" y="1087438"/>
            <a:ext cx="5406900" cy="53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318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body" idx="2"/>
          </p:nvPr>
        </p:nvSpPr>
        <p:spPr>
          <a:xfrm>
            <a:off x="735013" y="2266950"/>
            <a:ext cx="3444900" cy="4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 type="titleOnly">
  <p:cSld name="TITLE_ONL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735013" y="401638"/>
            <a:ext cx="9212400" cy="14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body" idx="1"/>
          </p:nvPr>
        </p:nvSpPr>
        <p:spPr>
          <a:xfrm>
            <a:off x="735013" y="1852613"/>
            <a:ext cx="45195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2"/>
          </p:nvPr>
        </p:nvSpPr>
        <p:spPr>
          <a:xfrm>
            <a:off x="735013" y="2760663"/>
            <a:ext cx="4519500" cy="40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body" idx="3"/>
          </p:nvPr>
        </p:nvSpPr>
        <p:spPr>
          <a:xfrm>
            <a:off x="5407025" y="1852613"/>
            <a:ext cx="45402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4"/>
          </p:nvPr>
        </p:nvSpPr>
        <p:spPr>
          <a:xfrm>
            <a:off x="5407025" y="2760663"/>
            <a:ext cx="4540200" cy="40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pionowy i tekst" type="vertTitleAndTx">
  <p:cSld name="VERTICAL_TITLE_AND_VERTICAL_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 rot="5400000">
            <a:off x="5592763" y="2452688"/>
            <a:ext cx="6403975" cy="230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 rot="5400000">
            <a:off x="911226" y="225425"/>
            <a:ext cx="6403975" cy="67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wa elementy zawartości" type="twoObj">
  <p:cSld name="TWO_OBJECT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body" idx="1"/>
          </p:nvPr>
        </p:nvSpPr>
        <p:spPr>
          <a:xfrm>
            <a:off x="801688" y="2184400"/>
            <a:ext cx="4465500" cy="4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body" idx="2"/>
          </p:nvPr>
        </p:nvSpPr>
        <p:spPr>
          <a:xfrm>
            <a:off x="5419725" y="2184400"/>
            <a:ext cx="4467300" cy="4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główek sekcji" type="secHead">
  <p:cSld name="SECTION_HEADER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title"/>
          </p:nvPr>
        </p:nvSpPr>
        <p:spPr>
          <a:xfrm>
            <a:off x="728663" y="1884363"/>
            <a:ext cx="9212400" cy="31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1"/>
          </p:nvPr>
        </p:nvSpPr>
        <p:spPr>
          <a:xfrm>
            <a:off x="728663" y="5056188"/>
            <a:ext cx="9212400" cy="16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ctrTitle"/>
          </p:nvPr>
        </p:nvSpPr>
        <p:spPr>
          <a:xfrm>
            <a:off x="1335088" y="1236663"/>
            <a:ext cx="80106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24"/>
          <p:cNvSpPr txBox="1">
            <a:spLocks noGrp="1"/>
          </p:cNvSpPr>
          <p:nvPr>
            <p:ph type="subTitle" idx="1"/>
          </p:nvPr>
        </p:nvSpPr>
        <p:spPr>
          <a:xfrm>
            <a:off x="1335088" y="3968750"/>
            <a:ext cx="8010600" cy="18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R="0" lvl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wa elementy zawartości" type="twoObj">
  <p:cSld name="TWO_OBJECTS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>
            <a:spLocks noGrp="1"/>
          </p:cNvSpPr>
          <p:nvPr>
            <p:ph type="title"/>
          </p:nvPr>
        </p:nvSpPr>
        <p:spPr>
          <a:xfrm>
            <a:off x="801688" y="671513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26"/>
          <p:cNvSpPr txBox="1">
            <a:spLocks noGrp="1"/>
          </p:cNvSpPr>
          <p:nvPr>
            <p:ph type="body" idx="1"/>
          </p:nvPr>
        </p:nvSpPr>
        <p:spPr>
          <a:xfrm>
            <a:off x="801688" y="2184400"/>
            <a:ext cx="4465500" cy="4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p26"/>
          <p:cNvSpPr txBox="1">
            <a:spLocks noGrp="1"/>
          </p:cNvSpPr>
          <p:nvPr>
            <p:ph type="body" idx="2"/>
          </p:nvPr>
        </p:nvSpPr>
        <p:spPr>
          <a:xfrm>
            <a:off x="5419725" y="2184400"/>
            <a:ext cx="4467300" cy="4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Google Shape;113;p26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>
            <a:spLocks noGrp="1"/>
          </p:cNvSpPr>
          <p:nvPr>
            <p:ph type="title"/>
          </p:nvPr>
        </p:nvSpPr>
        <p:spPr>
          <a:xfrm>
            <a:off x="801688" y="671513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27"/>
          <p:cNvSpPr txBox="1">
            <a:spLocks noGrp="1"/>
          </p:cNvSpPr>
          <p:nvPr>
            <p:ph type="body" idx="1"/>
          </p:nvPr>
        </p:nvSpPr>
        <p:spPr>
          <a:xfrm>
            <a:off x="801688" y="2184400"/>
            <a:ext cx="9085200" cy="4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Google Shape;117;p27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>
            <a:spLocks noGrp="1"/>
          </p:cNvSpPr>
          <p:nvPr>
            <p:ph type="ctrTitle"/>
          </p:nvPr>
        </p:nvSpPr>
        <p:spPr>
          <a:xfrm>
            <a:off x="1335088" y="1236663"/>
            <a:ext cx="80106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28"/>
          <p:cNvSpPr txBox="1">
            <a:spLocks noGrp="1"/>
          </p:cNvSpPr>
          <p:nvPr>
            <p:ph type="subTitle" idx="1"/>
          </p:nvPr>
        </p:nvSpPr>
        <p:spPr>
          <a:xfrm>
            <a:off x="1335088" y="3968750"/>
            <a:ext cx="8010600" cy="18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28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główek sekcji" type="secHead">
  <p:cSld name="SECTION_HEADER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>
            <a:spLocks noGrp="1"/>
          </p:cNvSpPr>
          <p:nvPr>
            <p:ph type="title"/>
          </p:nvPr>
        </p:nvSpPr>
        <p:spPr>
          <a:xfrm>
            <a:off x="728663" y="1884363"/>
            <a:ext cx="9212400" cy="31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Google Shape;124;p29"/>
          <p:cNvSpPr txBox="1">
            <a:spLocks noGrp="1"/>
          </p:cNvSpPr>
          <p:nvPr>
            <p:ph type="body" idx="1"/>
          </p:nvPr>
        </p:nvSpPr>
        <p:spPr>
          <a:xfrm>
            <a:off x="728663" y="5056188"/>
            <a:ext cx="9212400" cy="16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29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0"/>
          <p:cNvSpPr txBox="1">
            <a:spLocks noGrp="1"/>
          </p:cNvSpPr>
          <p:nvPr>
            <p:ph type="title"/>
          </p:nvPr>
        </p:nvSpPr>
        <p:spPr>
          <a:xfrm>
            <a:off x="735013" y="401638"/>
            <a:ext cx="9212400" cy="14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body" idx="1"/>
          </p:nvPr>
        </p:nvSpPr>
        <p:spPr>
          <a:xfrm>
            <a:off x="735013" y="1852613"/>
            <a:ext cx="45195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30"/>
          <p:cNvSpPr txBox="1">
            <a:spLocks noGrp="1"/>
          </p:cNvSpPr>
          <p:nvPr>
            <p:ph type="body" idx="2"/>
          </p:nvPr>
        </p:nvSpPr>
        <p:spPr>
          <a:xfrm>
            <a:off x="735013" y="2760663"/>
            <a:ext cx="4519500" cy="40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30"/>
          <p:cNvSpPr txBox="1">
            <a:spLocks noGrp="1"/>
          </p:cNvSpPr>
          <p:nvPr>
            <p:ph type="body" idx="3"/>
          </p:nvPr>
        </p:nvSpPr>
        <p:spPr>
          <a:xfrm>
            <a:off x="5407025" y="1852613"/>
            <a:ext cx="45402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30"/>
          <p:cNvSpPr txBox="1">
            <a:spLocks noGrp="1"/>
          </p:cNvSpPr>
          <p:nvPr>
            <p:ph type="body" idx="4"/>
          </p:nvPr>
        </p:nvSpPr>
        <p:spPr>
          <a:xfrm>
            <a:off x="5407025" y="2760663"/>
            <a:ext cx="4540200" cy="40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30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 type="titleOnly">
  <p:cSld name="TITLE_ONLY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 txBox="1">
            <a:spLocks noGrp="1"/>
          </p:cNvSpPr>
          <p:nvPr>
            <p:ph type="title"/>
          </p:nvPr>
        </p:nvSpPr>
        <p:spPr>
          <a:xfrm>
            <a:off x="801688" y="671513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31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2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tekst pionowy" type="vertTx">
  <p:cSld name="VERTICAL_TEX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35013" y="401638"/>
            <a:ext cx="9210675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 rot="5400000">
            <a:off x="2943226" y="-196849"/>
            <a:ext cx="4794250" cy="921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wartość z podpisem" type="objTx">
  <p:cSld name="OBJECT_WITH_CAPTION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3"/>
          <p:cNvSpPr txBox="1">
            <a:spLocks noGrp="1"/>
          </p:cNvSpPr>
          <p:nvPr>
            <p:ph type="title"/>
          </p:nvPr>
        </p:nvSpPr>
        <p:spPr>
          <a:xfrm>
            <a:off x="735013" y="503238"/>
            <a:ext cx="3444900" cy="17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Google Shape;140;p33"/>
          <p:cNvSpPr txBox="1">
            <a:spLocks noGrp="1"/>
          </p:cNvSpPr>
          <p:nvPr>
            <p:ph type="body" idx="1"/>
          </p:nvPr>
        </p:nvSpPr>
        <p:spPr>
          <a:xfrm>
            <a:off x="4540250" y="1087438"/>
            <a:ext cx="5406900" cy="53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33"/>
          <p:cNvSpPr txBox="1">
            <a:spLocks noGrp="1"/>
          </p:cNvSpPr>
          <p:nvPr>
            <p:ph type="body" idx="2"/>
          </p:nvPr>
        </p:nvSpPr>
        <p:spPr>
          <a:xfrm>
            <a:off x="735013" y="2266950"/>
            <a:ext cx="3444900" cy="4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33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z podpisem" type="picTx">
  <p:cSld name="PICTURE_WITH_CAPTION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4"/>
          <p:cNvSpPr txBox="1">
            <a:spLocks noGrp="1"/>
          </p:cNvSpPr>
          <p:nvPr>
            <p:ph type="title"/>
          </p:nvPr>
        </p:nvSpPr>
        <p:spPr>
          <a:xfrm>
            <a:off x="735013" y="503238"/>
            <a:ext cx="3444900" cy="17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" name="Google Shape;145;p34"/>
          <p:cNvSpPr>
            <a:spLocks noGrp="1"/>
          </p:cNvSpPr>
          <p:nvPr>
            <p:ph type="pic" idx="2"/>
          </p:nvPr>
        </p:nvSpPr>
        <p:spPr>
          <a:xfrm>
            <a:off x="4540250" y="1087438"/>
            <a:ext cx="5406900" cy="53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" name="Google Shape;146;p34"/>
          <p:cNvSpPr txBox="1">
            <a:spLocks noGrp="1"/>
          </p:cNvSpPr>
          <p:nvPr>
            <p:ph type="body" idx="1"/>
          </p:nvPr>
        </p:nvSpPr>
        <p:spPr>
          <a:xfrm>
            <a:off x="735013" y="2266950"/>
            <a:ext cx="3444900" cy="4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" name="Google Shape;147;p34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tekst pionowy" type="vertTx">
  <p:cSld name="VERTICAL_TEX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5"/>
          <p:cNvSpPr txBox="1">
            <a:spLocks noGrp="1"/>
          </p:cNvSpPr>
          <p:nvPr>
            <p:ph type="title"/>
          </p:nvPr>
        </p:nvSpPr>
        <p:spPr>
          <a:xfrm>
            <a:off x="801688" y="671513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35"/>
          <p:cNvSpPr txBox="1">
            <a:spLocks noGrp="1"/>
          </p:cNvSpPr>
          <p:nvPr>
            <p:ph type="body" idx="1"/>
          </p:nvPr>
        </p:nvSpPr>
        <p:spPr>
          <a:xfrm rot="5400000">
            <a:off x="3075000" y="-88850"/>
            <a:ext cx="4538700" cy="90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Google Shape;151;p35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pionowy i tekst" type="vertTitleAndTx">
  <p:cSld name="VERTICAL_TITLE_AND_VERTICAL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6"/>
          <p:cNvSpPr txBox="1">
            <a:spLocks noGrp="1"/>
          </p:cNvSpPr>
          <p:nvPr>
            <p:ph type="title"/>
          </p:nvPr>
        </p:nvSpPr>
        <p:spPr>
          <a:xfrm rot="5400000">
            <a:off x="5726100" y="2562263"/>
            <a:ext cx="6051600" cy="22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Google Shape;154;p36"/>
          <p:cNvSpPr txBox="1">
            <a:spLocks noGrp="1"/>
          </p:cNvSpPr>
          <p:nvPr>
            <p:ph type="body" idx="1"/>
          </p:nvPr>
        </p:nvSpPr>
        <p:spPr>
          <a:xfrm rot="5400000">
            <a:off x="1107275" y="365963"/>
            <a:ext cx="6051600" cy="66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Google Shape;155;p36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z podpisem" type="picTx">
  <p:cSld name="PICTURE_WITH_CAPTION_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735013" y="503238"/>
            <a:ext cx="3444875" cy="176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>
            <a:spLocks noGrp="1"/>
          </p:cNvSpPr>
          <p:nvPr>
            <p:ph type="pic" idx="2"/>
          </p:nvPr>
        </p:nvSpPr>
        <p:spPr>
          <a:xfrm>
            <a:off x="4540250" y="1087438"/>
            <a:ext cx="5407025" cy="537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735013" y="2266950"/>
            <a:ext cx="3444875" cy="420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wartość z podpisem" type="objTx">
  <p:cSld name="OBJECT_WITH_CAPTIO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35013" y="503238"/>
            <a:ext cx="3444875" cy="176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4540250" y="1087438"/>
            <a:ext cx="5407025" cy="537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2"/>
          </p:nvPr>
        </p:nvSpPr>
        <p:spPr>
          <a:xfrm>
            <a:off x="735013" y="2266950"/>
            <a:ext cx="3444875" cy="420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735013" y="401638"/>
            <a:ext cx="9210675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735013" y="401638"/>
            <a:ext cx="9212262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1"/>
          </p:nvPr>
        </p:nvSpPr>
        <p:spPr>
          <a:xfrm>
            <a:off x="735013" y="1852613"/>
            <a:ext cx="4519612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735013" y="2760663"/>
            <a:ext cx="4519612" cy="405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3"/>
          </p:nvPr>
        </p:nvSpPr>
        <p:spPr>
          <a:xfrm>
            <a:off x="5407025" y="1852613"/>
            <a:ext cx="4540250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4"/>
          </p:nvPr>
        </p:nvSpPr>
        <p:spPr>
          <a:xfrm>
            <a:off x="5407025" y="2760663"/>
            <a:ext cx="4540250" cy="405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wa elementy zawartości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735013" y="401638"/>
            <a:ext cx="9210675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735013" y="2011363"/>
            <a:ext cx="4529137" cy="479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2"/>
          </p:nvPr>
        </p:nvSpPr>
        <p:spPr>
          <a:xfrm>
            <a:off x="5416550" y="2011363"/>
            <a:ext cx="4529138" cy="479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00" cy="4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>
            <a:spLocks noGrp="1"/>
          </p:cNvSpPr>
          <p:nvPr>
            <p:ph type="title"/>
          </p:nvPr>
        </p:nvSpPr>
        <p:spPr>
          <a:xfrm>
            <a:off x="801688" y="671513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body" idx="1"/>
          </p:nvPr>
        </p:nvSpPr>
        <p:spPr>
          <a:xfrm>
            <a:off x="801688" y="2184400"/>
            <a:ext cx="9085200" cy="4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25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pel.agh.edu.pl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7"/>
          <p:cNvSpPr txBox="1"/>
          <p:nvPr/>
        </p:nvSpPr>
        <p:spPr>
          <a:xfrm>
            <a:off x="1905000" y="3657600"/>
            <a:ext cx="87756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dirty="0"/>
              <a:t>Introduction to (Advanced) Multimedia Information Processing and Communications –  (A)MIPaC</a:t>
            </a:r>
            <a:endParaRPr sz="3200" dirty="0"/>
          </a:p>
        </p:txBody>
      </p:sp>
      <p:sp>
        <p:nvSpPr>
          <p:cNvPr id="161" name="Google Shape;161;p37"/>
          <p:cNvSpPr txBox="1"/>
          <p:nvPr/>
        </p:nvSpPr>
        <p:spPr>
          <a:xfrm>
            <a:off x="1905000" y="6477000"/>
            <a:ext cx="87756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808080"/>
                </a:solidFill>
              </a:rPr>
              <a:t>Mikołaj Leszczuk, Jakub Nawała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0680700" cy="755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8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Basic Rules</a:t>
            </a:r>
            <a:endParaRPr dirty="0"/>
          </a:p>
        </p:txBody>
      </p:sp>
      <p:sp>
        <p:nvSpPr>
          <p:cNvPr id="227" name="Google Shape;227;p48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00" cy="45387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457200" algn="l" rtl="0">
              <a:spcBef>
                <a:spcPts val="800"/>
              </a:spcBef>
              <a:spcAft>
                <a:spcPts val="0"/>
              </a:spcAft>
              <a:buSzPts val="3600"/>
              <a:buChar char="»"/>
            </a:pPr>
            <a:r>
              <a:rPr lang="en-US" dirty="0"/>
              <a:t>Each participant of the course is a pixel in the multimedia world</a:t>
            </a:r>
            <a:endParaRPr dirty="0"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3600"/>
              <a:buChar char="»"/>
            </a:pPr>
            <a:r>
              <a:rPr lang="en-US" dirty="0"/>
              <a:t>The goal of the game is to become a full-fledged, breathtaking video</a:t>
            </a:r>
            <a:endParaRPr dirty="0"/>
          </a:p>
          <a:p>
            <a:pPr marL="457200" lvl="0" indent="-457200" algn="l" rtl="0">
              <a:spcBef>
                <a:spcPts val="1000"/>
              </a:spcBef>
              <a:spcAft>
                <a:spcPts val="1000"/>
              </a:spcAft>
              <a:buSzPts val="3600"/>
              <a:buChar char="»"/>
            </a:pPr>
            <a:r>
              <a:rPr lang="en-US" dirty="0"/>
              <a:t>You can conduct your development in many ways, but the full path looks like this...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9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Attributes (Badges)</a:t>
            </a:r>
            <a:endParaRPr/>
          </a:p>
        </p:txBody>
      </p:sp>
      <p:sp>
        <p:nvSpPr>
          <p:cNvPr id="233" name="Google Shape;233;p49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00" cy="45387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A71930"/>
              </a:buClr>
              <a:buSzPts val="3000"/>
              <a:buChar char="»"/>
            </a:pPr>
            <a:r>
              <a:rPr lang="en-US" sz="3000" b="1" dirty="0">
                <a:solidFill>
                  <a:srgbClr val="A71930"/>
                </a:solidFill>
              </a:rPr>
              <a:t>Pixel (2.0)</a:t>
            </a:r>
            <a:endParaRPr sz="3000" b="1" dirty="0">
              <a:solidFill>
                <a:srgbClr val="A71930"/>
              </a:solidFill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693C"/>
              </a:buClr>
              <a:buSzPts val="3000"/>
              <a:buChar char="»"/>
            </a:pPr>
            <a:r>
              <a:rPr lang="en-US" sz="3000" b="1" dirty="0">
                <a:solidFill>
                  <a:srgbClr val="00693C"/>
                </a:solidFill>
              </a:rPr>
              <a:t>Grayscale image (3.0)</a:t>
            </a:r>
            <a:endParaRPr sz="3000" b="1" dirty="0">
              <a:solidFill>
                <a:srgbClr val="00693C"/>
              </a:solidFill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693C"/>
              </a:buClr>
              <a:buSzPts val="3000"/>
              <a:buChar char="»"/>
            </a:pPr>
            <a:r>
              <a:rPr lang="en-US" sz="3000" b="1" dirty="0">
                <a:solidFill>
                  <a:srgbClr val="00693C"/>
                </a:solidFill>
              </a:rPr>
              <a:t>RGB (Red Green Blue) image (3.5)</a:t>
            </a:r>
            <a:endParaRPr sz="3000" b="1" dirty="0">
              <a:solidFill>
                <a:srgbClr val="00693C"/>
              </a:solidFill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693C"/>
              </a:buClr>
              <a:buSzPts val="3000"/>
              <a:buChar char="»"/>
            </a:pPr>
            <a:r>
              <a:rPr lang="en-US" sz="3000" b="1" dirty="0">
                <a:solidFill>
                  <a:srgbClr val="00693C"/>
                </a:solidFill>
              </a:rPr>
              <a:t>WCG (Wide Color Gamut) image (4.0)</a:t>
            </a:r>
            <a:endParaRPr sz="3000" b="1" dirty="0">
              <a:solidFill>
                <a:srgbClr val="00693C"/>
              </a:solidFill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693C"/>
              </a:buClr>
              <a:buSzPts val="3000"/>
              <a:buChar char="»"/>
            </a:pPr>
            <a:r>
              <a:rPr lang="en-US" sz="3000" b="1" dirty="0">
                <a:solidFill>
                  <a:srgbClr val="00693C"/>
                </a:solidFill>
              </a:rPr>
              <a:t>WCG video (4.5)</a:t>
            </a:r>
            <a:endParaRPr sz="3000" b="1" dirty="0">
              <a:solidFill>
                <a:srgbClr val="00693C"/>
              </a:solidFill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693C"/>
              </a:buClr>
              <a:buSzPts val="3000"/>
              <a:buChar char="»"/>
            </a:pPr>
            <a:r>
              <a:rPr lang="en-US" sz="3000" b="1" dirty="0">
                <a:solidFill>
                  <a:srgbClr val="00693C"/>
                </a:solidFill>
              </a:rPr>
              <a:t>VR WCG video (5.0)</a:t>
            </a:r>
            <a:endParaRPr sz="3000" b="1" dirty="0">
              <a:solidFill>
                <a:srgbClr val="00693C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0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Development from Pixel to Video</a:t>
            </a:r>
            <a:br>
              <a:rPr lang="en-US" sz="3600" dirty="0"/>
            </a:br>
            <a:r>
              <a:rPr lang="en-US" sz="3600" dirty="0"/>
              <a:t>(MIPaC/</a:t>
            </a:r>
            <a:r>
              <a:rPr lang="en-US" sz="3600" dirty="0" err="1"/>
              <a:t>AMIPaC</a:t>
            </a:r>
            <a:r>
              <a:rPr lang="en-US" sz="3600" dirty="0"/>
              <a:t>)</a:t>
            </a:r>
            <a:endParaRPr sz="3600" dirty="0"/>
          </a:p>
        </p:txBody>
      </p:sp>
      <p:sp>
        <p:nvSpPr>
          <p:cNvPr id="239" name="Google Shape;239;p50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00" cy="45387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000"/>
              <a:buChar char="»"/>
            </a:pPr>
            <a:r>
              <a:rPr lang="en-US" sz="3000" dirty="0"/>
              <a:t>Class/talk attendance (</a:t>
            </a:r>
            <a:r>
              <a:rPr lang="en-US" sz="3000" dirty="0">
                <a:highlight>
                  <a:srgbClr val="FFFF00"/>
                </a:highlight>
              </a:rPr>
              <a:t>mark it!) </a:t>
            </a:r>
            <a:r>
              <a:rPr lang="en-US" sz="3000" dirty="0"/>
              <a:t>→ </a:t>
            </a:r>
            <a:br>
              <a:rPr lang="en-US" sz="3000" dirty="0"/>
            </a:br>
            <a:r>
              <a:rPr lang="en-US" sz="3000" b="1" dirty="0"/>
              <a:t>1</a:t>
            </a:r>
            <a:r>
              <a:rPr lang="en-US" sz="3000" dirty="0"/>
              <a:t> </a:t>
            </a:r>
            <a:r>
              <a:rPr lang="en-US" sz="3000" b="1" dirty="0"/>
              <a:t>K</a:t>
            </a:r>
            <a:r>
              <a:rPr lang="en-US" sz="3000" dirty="0"/>
              <a:t>nowledge point (max. </a:t>
            </a:r>
            <a:r>
              <a:rPr lang="en-US" sz="3000" b="1" dirty="0">
                <a:solidFill>
                  <a:schemeClr val="dk1"/>
                </a:solidFill>
              </a:rPr>
              <a:t>8</a:t>
            </a:r>
            <a:r>
              <a:rPr lang="en-US" sz="3000" dirty="0"/>
              <a:t>/</a:t>
            </a:r>
            <a:r>
              <a:rPr lang="en-US" sz="3000" b="1" dirty="0"/>
              <a:t>16</a:t>
            </a:r>
            <a:r>
              <a:rPr lang="en-US" sz="3000" dirty="0"/>
              <a:t>)</a:t>
            </a:r>
          </a:p>
          <a:p>
            <a:pPr marL="45720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000"/>
              <a:buChar char="»"/>
            </a:pPr>
            <a:r>
              <a:rPr lang="en-US" sz="3000" dirty="0"/>
              <a:t>Report submission → </a:t>
            </a:r>
            <a:br>
              <a:rPr lang="en-US" sz="3000" dirty="0"/>
            </a:br>
            <a:r>
              <a:rPr lang="en-US" sz="3000" b="1" dirty="0"/>
              <a:t>4</a:t>
            </a:r>
            <a:r>
              <a:rPr lang="en-US" sz="3000" dirty="0">
                <a:solidFill>
                  <a:schemeClr val="dk1"/>
                </a:solidFill>
              </a:rPr>
              <a:t> </a:t>
            </a:r>
            <a:r>
              <a:rPr lang="en-US" sz="3000" b="1" dirty="0">
                <a:solidFill>
                  <a:schemeClr val="dk1"/>
                </a:solidFill>
              </a:rPr>
              <a:t>P</a:t>
            </a:r>
            <a:r>
              <a:rPr lang="en-US" sz="3000" dirty="0">
                <a:solidFill>
                  <a:schemeClr val="dk1"/>
                </a:solidFill>
              </a:rPr>
              <a:t>ractice points (max. </a:t>
            </a:r>
            <a:r>
              <a:rPr lang="en-US" sz="3000" b="1" dirty="0">
                <a:solidFill>
                  <a:schemeClr val="dk1"/>
                </a:solidFill>
              </a:rPr>
              <a:t>32</a:t>
            </a:r>
            <a:r>
              <a:rPr lang="en-US" sz="3000" dirty="0">
                <a:solidFill>
                  <a:schemeClr val="dk1"/>
                </a:solidFill>
              </a:rPr>
              <a:t>/</a:t>
            </a:r>
            <a:r>
              <a:rPr lang="en-US" sz="3000" b="1" dirty="0">
                <a:solidFill>
                  <a:schemeClr val="dk1"/>
                </a:solidFill>
              </a:rPr>
              <a:t>64</a:t>
            </a:r>
            <a:r>
              <a:rPr lang="en-US" sz="3000" dirty="0">
                <a:solidFill>
                  <a:schemeClr val="dk1"/>
                </a:solidFill>
              </a:rPr>
              <a:t>)</a:t>
            </a:r>
          </a:p>
          <a:p>
            <a:pPr marL="45720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»"/>
            </a:pPr>
            <a:r>
              <a:rPr lang="en-US" sz="3000" dirty="0">
                <a:solidFill>
                  <a:schemeClr val="dk1"/>
                </a:solidFill>
              </a:rPr>
              <a:t>Supplemental exercises → </a:t>
            </a:r>
            <a:br>
              <a:rPr lang="en-US" sz="3000" dirty="0">
                <a:solidFill>
                  <a:schemeClr val="dk1"/>
                </a:solidFill>
              </a:rPr>
            </a:br>
            <a:r>
              <a:rPr lang="en-US" sz="3000" b="1" dirty="0">
                <a:solidFill>
                  <a:schemeClr val="dk1"/>
                </a:solidFill>
              </a:rPr>
              <a:t>S</a:t>
            </a:r>
            <a:r>
              <a:rPr lang="en-US" sz="3000" dirty="0">
                <a:solidFill>
                  <a:schemeClr val="dk1"/>
                </a:solidFill>
              </a:rPr>
              <a:t>kill points (max. </a:t>
            </a:r>
            <a:r>
              <a:rPr lang="en-US" sz="3000" b="1" dirty="0">
                <a:solidFill>
                  <a:schemeClr val="dk1"/>
                </a:solidFill>
              </a:rPr>
              <a:t>18</a:t>
            </a:r>
            <a:r>
              <a:rPr lang="en-US" sz="3000" dirty="0">
                <a:solidFill>
                  <a:schemeClr val="dk1"/>
                </a:solidFill>
              </a:rPr>
              <a:t>/</a:t>
            </a:r>
            <a:r>
              <a:rPr lang="en-US" sz="3000" b="1" dirty="0">
                <a:solidFill>
                  <a:schemeClr val="dk1"/>
                </a:solidFill>
              </a:rPr>
              <a:t>36</a:t>
            </a:r>
            <a:r>
              <a:rPr lang="en-US" sz="3000" dirty="0">
                <a:solidFill>
                  <a:schemeClr val="dk1"/>
                </a:solidFill>
              </a:rPr>
              <a:t>)</a:t>
            </a:r>
          </a:p>
          <a:p>
            <a:pPr marL="45720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000"/>
              <a:buChar char="»"/>
            </a:pPr>
            <a:r>
              <a:rPr lang="en-US" sz="3000" dirty="0">
                <a:solidFill>
                  <a:schemeClr val="dk1"/>
                </a:solidFill>
              </a:rPr>
              <a:t>Quiz → </a:t>
            </a:r>
            <a:br>
              <a:rPr lang="en-US" sz="3000" dirty="0">
                <a:solidFill>
                  <a:schemeClr val="dk1"/>
                </a:solidFill>
              </a:rPr>
            </a:br>
            <a:r>
              <a:rPr lang="en-US" sz="3000" b="1" dirty="0">
                <a:solidFill>
                  <a:schemeClr val="dk1"/>
                </a:solidFill>
              </a:rPr>
              <a:t>40</a:t>
            </a:r>
            <a:r>
              <a:rPr lang="en-US" sz="3000" dirty="0">
                <a:solidFill>
                  <a:schemeClr val="dk1"/>
                </a:solidFill>
              </a:rPr>
              <a:t> </a:t>
            </a:r>
            <a:r>
              <a:rPr lang="en-US" sz="3000" b="1" dirty="0">
                <a:solidFill>
                  <a:schemeClr val="dk1"/>
                </a:solidFill>
              </a:rPr>
              <a:t>T</a:t>
            </a:r>
            <a:r>
              <a:rPr lang="en-US" sz="3000" dirty="0">
                <a:solidFill>
                  <a:schemeClr val="dk1"/>
                </a:solidFill>
              </a:rPr>
              <a:t>est points (max. </a:t>
            </a:r>
            <a:r>
              <a:rPr lang="en-US" sz="3000" b="1" dirty="0">
                <a:solidFill>
                  <a:schemeClr val="dk1"/>
                </a:solidFill>
              </a:rPr>
              <a:t>40</a:t>
            </a:r>
            <a:r>
              <a:rPr lang="en-US" sz="3000" dirty="0">
                <a:solidFill>
                  <a:schemeClr val="dk1"/>
                </a:solidFill>
              </a:rPr>
              <a:t>/</a:t>
            </a:r>
            <a:r>
              <a:rPr lang="en-US" sz="3000" b="1" dirty="0">
                <a:solidFill>
                  <a:schemeClr val="dk1"/>
                </a:solidFill>
              </a:rPr>
              <a:t>80</a:t>
            </a:r>
            <a:r>
              <a:rPr lang="en-US" sz="3000" dirty="0">
                <a:solidFill>
                  <a:schemeClr val="dk1"/>
                </a:solidFill>
              </a:rPr>
              <a:t>)</a:t>
            </a:r>
            <a:endParaRPr lang="en-US" sz="3000" b="1" dirty="0">
              <a:solidFill>
                <a:srgbClr val="00693C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1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The </a:t>
            </a:r>
            <a:r>
              <a:rPr lang="en-US" sz="3600" dirty="0" err="1"/>
              <a:t>Sigmas</a:t>
            </a:r>
            <a:br>
              <a:rPr lang="en-US" sz="3600" dirty="0"/>
            </a:br>
            <a:r>
              <a:rPr lang="en-US" sz="3600" dirty="0"/>
              <a:t>(MIPaC/</a:t>
            </a:r>
            <a:r>
              <a:rPr lang="en-US" sz="3600" dirty="0" err="1"/>
              <a:t>AMIPaC</a:t>
            </a:r>
            <a:r>
              <a:rPr lang="en-US" sz="3600" dirty="0"/>
              <a:t>)</a:t>
            </a:r>
            <a:endParaRPr sz="3600" dirty="0"/>
          </a:p>
        </p:txBody>
      </p:sp>
      <p:sp>
        <p:nvSpPr>
          <p:cNvPr id="245" name="Google Shape;245;p51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00" cy="45387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lvl="0">
              <a:buClr>
                <a:schemeClr val="dk1"/>
              </a:buClr>
            </a:pPr>
            <a:r>
              <a:rPr lang="en-US" dirty="0">
                <a:solidFill>
                  <a:schemeClr val="dk1"/>
                </a:solidFill>
              </a:rPr>
              <a:t>Σ collectable (</a:t>
            </a:r>
            <a:r>
              <a:rPr lang="en-US" b="1" dirty="0">
                <a:solidFill>
                  <a:schemeClr val="dk1"/>
                </a:solidFill>
              </a:rPr>
              <a:t>K</a:t>
            </a:r>
            <a:r>
              <a:rPr lang="en-US" dirty="0">
                <a:solidFill>
                  <a:schemeClr val="dk1"/>
                </a:solidFill>
              </a:rPr>
              <a:t>nowledge, </a:t>
            </a:r>
            <a:r>
              <a:rPr lang="en-US" b="1" dirty="0">
                <a:solidFill>
                  <a:schemeClr val="dk1"/>
                </a:solidFill>
              </a:rPr>
              <a:t>P</a:t>
            </a:r>
            <a:r>
              <a:rPr lang="en-US" dirty="0">
                <a:solidFill>
                  <a:schemeClr val="dk1"/>
                </a:solidFill>
              </a:rPr>
              <a:t>ractice, </a:t>
            </a:r>
            <a:r>
              <a:rPr lang="en-US" b="1" dirty="0">
                <a:solidFill>
                  <a:schemeClr val="dk1"/>
                </a:solidFill>
              </a:rPr>
              <a:t>S</a:t>
            </a:r>
            <a:r>
              <a:rPr lang="en-US" dirty="0">
                <a:solidFill>
                  <a:schemeClr val="dk1"/>
                </a:solidFill>
              </a:rPr>
              <a:t>kill, </a:t>
            </a:r>
            <a:r>
              <a:rPr lang="en-US" b="1" dirty="0">
                <a:solidFill>
                  <a:schemeClr val="dk1"/>
                </a:solidFill>
              </a:rPr>
              <a:t>T</a:t>
            </a:r>
            <a:r>
              <a:rPr lang="en-US" dirty="0">
                <a:solidFill>
                  <a:schemeClr val="dk1"/>
                </a:solidFill>
              </a:rPr>
              <a:t>est) points = </a:t>
            </a:r>
            <a:r>
              <a:rPr lang="en-US" b="1" dirty="0">
                <a:solidFill>
                  <a:schemeClr val="dk1"/>
                </a:solidFill>
              </a:rPr>
              <a:t>98</a:t>
            </a:r>
            <a:r>
              <a:rPr lang="en-US" dirty="0">
                <a:solidFill>
                  <a:schemeClr val="dk1"/>
                </a:solidFill>
              </a:rPr>
              <a:t>/</a:t>
            </a:r>
            <a:r>
              <a:rPr lang="en-US" b="1" dirty="0">
                <a:solidFill>
                  <a:schemeClr val="dk1"/>
                </a:solidFill>
              </a:rPr>
              <a:t>196</a:t>
            </a:r>
            <a:endParaRPr b="1" dirty="0">
              <a:solidFill>
                <a:schemeClr val="dk1"/>
              </a:solidFill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»"/>
            </a:pPr>
            <a:r>
              <a:rPr lang="en-US" dirty="0" err="1">
                <a:solidFill>
                  <a:schemeClr val="dk1"/>
                </a:solidFill>
              </a:rPr>
              <a:t>Σ</a:t>
            </a:r>
            <a:r>
              <a:rPr lang="en-US" dirty="0">
                <a:solidFill>
                  <a:schemeClr val="dk1"/>
                </a:solidFill>
              </a:rPr>
              <a:t> collected points → attribute:</a:t>
            </a:r>
            <a:endParaRPr dirty="0">
              <a:solidFill>
                <a:schemeClr val="dk1"/>
              </a:solidFill>
            </a:endParaRPr>
          </a:p>
          <a:p>
            <a:pPr marL="91440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–"/>
            </a:pPr>
            <a:r>
              <a:rPr lang="en-US" dirty="0">
                <a:solidFill>
                  <a:schemeClr val="dk1"/>
                </a:solidFill>
              </a:rPr>
              <a:t>According to the regulations of the </a:t>
            </a:r>
            <a:r>
              <a:rPr lang="en-US" b="1" dirty="0">
                <a:solidFill>
                  <a:srgbClr val="00693C"/>
                </a:solidFill>
              </a:rPr>
              <a:t>A</a:t>
            </a:r>
            <a:r>
              <a:rPr lang="en-US" b="1" dirty="0">
                <a:solidFill>
                  <a:schemeClr val="dk1"/>
                </a:solidFill>
              </a:rPr>
              <a:t>G</a:t>
            </a:r>
            <a:r>
              <a:rPr lang="en-US" b="1" dirty="0">
                <a:solidFill>
                  <a:srgbClr val="A71930"/>
                </a:solidFill>
              </a:rPr>
              <a:t>H</a:t>
            </a:r>
            <a:r>
              <a:rPr lang="en-US" dirty="0">
                <a:solidFill>
                  <a:schemeClr val="dk1"/>
                </a:solidFill>
              </a:rPr>
              <a:t> studies</a:t>
            </a:r>
            <a:endParaRPr dirty="0">
              <a:solidFill>
                <a:schemeClr val="dk1"/>
              </a:solidFill>
            </a:endParaRPr>
          </a:p>
          <a:p>
            <a:pPr marL="91440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3C"/>
              </a:buClr>
              <a:buSzPts val="3600"/>
              <a:buChar char="–"/>
            </a:pPr>
            <a:r>
              <a:rPr lang="en-US" b="1" dirty="0">
                <a:solidFill>
                  <a:srgbClr val="00693C"/>
                </a:solidFill>
              </a:rPr>
              <a:t>Assuming 80/160 → 100%</a:t>
            </a:r>
            <a:endParaRPr b="1" dirty="0">
              <a:solidFill>
                <a:srgbClr val="A71930"/>
              </a:solidFill>
            </a:endParaRPr>
          </a:p>
          <a:p>
            <a:pPr marL="91440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1930"/>
              </a:buClr>
              <a:buSzPts val="3600"/>
              <a:buChar char="–"/>
            </a:pPr>
            <a:r>
              <a:rPr lang="en-US" b="1" dirty="0">
                <a:solidFill>
                  <a:srgbClr val="A71930"/>
                </a:solidFill>
              </a:rPr>
              <a:t>Test minimum 16/32</a:t>
            </a:r>
            <a:endParaRPr b="1" dirty="0">
              <a:solidFill>
                <a:srgbClr val="00693C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9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Attributes (Badges)</a:t>
            </a:r>
            <a:endParaRPr/>
          </a:p>
        </p:txBody>
      </p:sp>
      <p:sp>
        <p:nvSpPr>
          <p:cNvPr id="233" name="Google Shape;233;p49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00" cy="45387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indent="-419100">
              <a:lnSpc>
                <a:spcPct val="115000"/>
              </a:lnSpc>
              <a:buClr>
                <a:srgbClr val="A71930"/>
              </a:buClr>
              <a:buSzPts val="3000"/>
            </a:pPr>
            <a:r>
              <a:rPr lang="en-US" sz="2800" b="1" dirty="0">
                <a:solidFill>
                  <a:srgbClr val="A71930"/>
                </a:solidFill>
              </a:rPr>
              <a:t>Pixel (2.0)</a:t>
            </a:r>
            <a:endParaRPr sz="2800" b="1" dirty="0">
              <a:solidFill>
                <a:srgbClr val="A71930"/>
              </a:solidFill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693C"/>
              </a:buClr>
              <a:buSzPts val="3000"/>
              <a:buChar char="»"/>
            </a:pPr>
            <a:r>
              <a:rPr lang="en-US" sz="2800" b="1" dirty="0">
                <a:solidFill>
                  <a:srgbClr val="00693C"/>
                </a:solidFill>
              </a:rPr>
              <a:t>Grayscale image (3.0): 50% → 41%</a:t>
            </a:r>
            <a:endParaRPr sz="2800" b="1" dirty="0">
              <a:solidFill>
                <a:srgbClr val="00693C"/>
              </a:solidFill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693C"/>
              </a:buClr>
              <a:buSzPts val="3000"/>
              <a:buChar char="»"/>
            </a:pPr>
            <a:r>
              <a:rPr lang="en-US" sz="2800" b="1" dirty="0">
                <a:solidFill>
                  <a:srgbClr val="00693C"/>
                </a:solidFill>
              </a:rPr>
              <a:t>RGB (Red Green Blue) image (3.5): 60% → 49%</a:t>
            </a:r>
            <a:endParaRPr sz="2800" b="1" dirty="0">
              <a:solidFill>
                <a:srgbClr val="00693C"/>
              </a:solidFill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693C"/>
              </a:buClr>
              <a:buSzPts val="3000"/>
              <a:buChar char="»"/>
            </a:pPr>
            <a:r>
              <a:rPr lang="en-US" sz="2800" b="1" dirty="0">
                <a:solidFill>
                  <a:srgbClr val="00693C"/>
                </a:solidFill>
              </a:rPr>
              <a:t>WCG (Wide Color Gamut) image (4.0): 70% → 57% </a:t>
            </a:r>
            <a:endParaRPr sz="2800" b="1" dirty="0">
              <a:solidFill>
                <a:srgbClr val="00693C"/>
              </a:solidFill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693C"/>
              </a:buClr>
              <a:buSzPts val="3000"/>
              <a:buChar char="»"/>
            </a:pPr>
            <a:r>
              <a:rPr lang="en-US" sz="2800" b="1" dirty="0">
                <a:solidFill>
                  <a:srgbClr val="00693C"/>
                </a:solidFill>
              </a:rPr>
              <a:t>WCG video (4.5): 80% → 65%</a:t>
            </a:r>
            <a:endParaRPr sz="2800" b="1" dirty="0">
              <a:solidFill>
                <a:srgbClr val="00693C"/>
              </a:solidFill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693C"/>
              </a:buClr>
              <a:buSzPts val="3000"/>
              <a:buChar char="»"/>
            </a:pPr>
            <a:r>
              <a:rPr lang="en-US" sz="2800" b="1" dirty="0">
                <a:solidFill>
                  <a:srgbClr val="00693C"/>
                </a:solidFill>
              </a:rPr>
              <a:t>VR WCG video (5.0): 90% → 74%</a:t>
            </a:r>
            <a:endParaRPr sz="2800" b="1" dirty="0">
              <a:solidFill>
                <a:srgbClr val="0069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280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6"/>
          <p:cNvSpPr txBox="1">
            <a:spLocks noGrp="1"/>
          </p:cNvSpPr>
          <p:nvPr>
            <p:ph type="title"/>
          </p:nvPr>
        </p:nvSpPr>
        <p:spPr>
          <a:xfrm>
            <a:off x="728663" y="1884363"/>
            <a:ext cx="9212400" cy="3143100"/>
          </a:xfrm>
          <a:prstGeom prst="rect">
            <a:avLst/>
          </a:prstGeom>
        </p:spPr>
        <p:txBody>
          <a:bodyPr spcFirstLastPara="1" wrap="square" lIns="52125" tIns="52125" rIns="52125" bIns="521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Software</a:t>
            </a:r>
            <a:endParaRPr lang="en-GB" dirty="0"/>
          </a:p>
        </p:txBody>
      </p:sp>
      <p:sp>
        <p:nvSpPr>
          <p:cNvPr id="216" name="Google Shape;216;p46"/>
          <p:cNvSpPr txBox="1">
            <a:spLocks noGrp="1"/>
          </p:cNvSpPr>
          <p:nvPr>
            <p:ph type="body" idx="1"/>
          </p:nvPr>
        </p:nvSpPr>
        <p:spPr>
          <a:xfrm>
            <a:off x="728663" y="5056188"/>
            <a:ext cx="9212400" cy="16542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0318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52125" tIns="52125" rIns="52125" bIns="521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Software</a:t>
            </a:r>
            <a:endParaRPr lang="en-GB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A33E9F-C2C8-41EA-99A3-415EEF83B9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+ Jupyter</a:t>
            </a:r>
          </a:p>
          <a:p>
            <a:r>
              <a:rPr lang="en-GB" dirty="0"/>
              <a:t>MATLAB + Simulink</a:t>
            </a:r>
          </a:p>
          <a:p>
            <a:r>
              <a:rPr lang="en-GB" dirty="0"/>
              <a:t>VLC media player</a:t>
            </a:r>
          </a:p>
          <a:p>
            <a:r>
              <a:rPr lang="en-GB" dirty="0"/>
              <a:t>Software specific to a given exercise</a:t>
            </a:r>
          </a:p>
        </p:txBody>
      </p:sp>
    </p:spTree>
    <p:extLst>
      <p:ext uri="{BB962C8B-B14F-4D97-AF65-F5344CB8AC3E}">
        <p14:creationId xmlns:p14="http://schemas.microsoft.com/office/powerpoint/2010/main" val="2394986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2"/>
          <p:cNvSpPr txBox="1">
            <a:spLocks noGrp="1"/>
          </p:cNvSpPr>
          <p:nvPr>
            <p:ph type="title"/>
          </p:nvPr>
        </p:nvSpPr>
        <p:spPr>
          <a:xfrm>
            <a:off x="728663" y="1884363"/>
            <a:ext cx="9212400" cy="3143100"/>
          </a:xfrm>
          <a:prstGeom prst="rect">
            <a:avLst/>
          </a:prstGeom>
        </p:spPr>
        <p:txBody>
          <a:bodyPr spcFirstLastPara="1" wrap="square" lIns="52125" tIns="52125" rIns="52125" bIns="521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Visit AGH Moodle (UPEL) to Track Your Progress</a:t>
            </a:r>
            <a:endParaRPr/>
          </a:p>
        </p:txBody>
      </p:sp>
      <p:sp>
        <p:nvSpPr>
          <p:cNvPr id="251" name="Google Shape;251;p52"/>
          <p:cNvSpPr txBox="1">
            <a:spLocks noGrp="1"/>
          </p:cNvSpPr>
          <p:nvPr>
            <p:ph type="body" idx="1"/>
          </p:nvPr>
        </p:nvSpPr>
        <p:spPr>
          <a:xfrm>
            <a:off x="728663" y="5056188"/>
            <a:ext cx="9212400" cy="16542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3"/>
          <p:cNvSpPr txBox="1">
            <a:spLocks noGrp="1"/>
          </p:cNvSpPr>
          <p:nvPr>
            <p:ph type="title"/>
          </p:nvPr>
        </p:nvSpPr>
        <p:spPr>
          <a:xfrm>
            <a:off x="728663" y="1884363"/>
            <a:ext cx="9212400" cy="314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 for Your Attention!</a:t>
            </a:r>
            <a:endParaRPr/>
          </a:p>
        </p:txBody>
      </p:sp>
      <p:sp>
        <p:nvSpPr>
          <p:cNvPr id="257" name="Google Shape;257;p53"/>
          <p:cNvSpPr txBox="1">
            <a:spLocks noGrp="1"/>
          </p:cNvSpPr>
          <p:nvPr>
            <p:ph type="body" idx="1"/>
          </p:nvPr>
        </p:nvSpPr>
        <p:spPr>
          <a:xfrm>
            <a:off x="728663" y="5056188"/>
            <a:ext cx="9212400" cy="16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53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8"/>
          <p:cNvSpPr txBox="1">
            <a:spLocks noGrp="1"/>
          </p:cNvSpPr>
          <p:nvPr>
            <p:ph type="title"/>
          </p:nvPr>
        </p:nvSpPr>
        <p:spPr>
          <a:xfrm>
            <a:off x="728663" y="1884363"/>
            <a:ext cx="9212400" cy="3143100"/>
          </a:xfrm>
          <a:prstGeom prst="rect">
            <a:avLst/>
          </a:prstGeom>
        </p:spPr>
        <p:txBody>
          <a:bodyPr spcFirstLastPara="1" wrap="square" lIns="52125" tIns="52125" rIns="52125" bIns="521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Module Summary</a:t>
            </a:r>
            <a:endParaRPr/>
          </a:p>
        </p:txBody>
      </p:sp>
      <p:sp>
        <p:nvSpPr>
          <p:cNvPr id="167" name="Google Shape;167;p38"/>
          <p:cNvSpPr txBox="1">
            <a:spLocks noGrp="1"/>
          </p:cNvSpPr>
          <p:nvPr>
            <p:ph type="body" idx="1"/>
          </p:nvPr>
        </p:nvSpPr>
        <p:spPr>
          <a:xfrm>
            <a:off x="728663" y="5056188"/>
            <a:ext cx="9212400" cy="16542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5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Announcements</a:t>
            </a:r>
            <a:br>
              <a:rPr lang="en-US"/>
            </a:br>
            <a:r>
              <a:rPr lang="en-US"/>
              <a:t>and Consultations Rules</a:t>
            </a:r>
            <a:endParaRPr/>
          </a:p>
        </p:txBody>
      </p:sp>
      <p:sp>
        <p:nvSpPr>
          <p:cNvPr id="210" name="Google Shape;210;p45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00" cy="45387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</a:pPr>
            <a:r>
              <a:rPr lang="en-US" sz="3200" dirty="0">
                <a:solidFill>
                  <a:schemeClr val="dk1"/>
                </a:solidFill>
              </a:rPr>
              <a:t>Microsoft Teams (use the code: </a:t>
            </a:r>
            <a:r>
              <a:rPr lang="en-US" sz="3200" b="1" dirty="0" err="1">
                <a:solidFill>
                  <a:schemeClr val="dk1"/>
                </a:solidFill>
              </a:rPr>
              <a:t>txyjeye</a:t>
            </a:r>
            <a:r>
              <a:rPr lang="en-US" sz="3200" dirty="0">
                <a:solidFill>
                  <a:schemeClr val="dk1"/>
                </a:solidFill>
              </a:rPr>
              <a:t>)</a:t>
            </a:r>
            <a:endParaRPr sz="3200" dirty="0">
              <a:solidFill>
                <a:schemeClr val="dk1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»"/>
            </a:pPr>
            <a:r>
              <a:rPr lang="en-US" sz="3200" dirty="0"/>
              <a:t>Using channels:</a:t>
            </a:r>
            <a:endParaRPr sz="3200" dirty="0"/>
          </a:p>
          <a:p>
            <a:pPr marL="914400" lvl="1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–"/>
            </a:pPr>
            <a:r>
              <a:rPr lang="en-US" sz="3200" dirty="0"/>
              <a:t>General - general topics</a:t>
            </a:r>
            <a:endParaRPr sz="3200" dirty="0"/>
          </a:p>
          <a:p>
            <a:pPr marL="914400" lvl="1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–"/>
            </a:pPr>
            <a:r>
              <a:rPr lang="en-US" sz="3200" dirty="0"/>
              <a:t>Random - chit-chats, jokes, etc.</a:t>
            </a:r>
            <a:endParaRPr sz="3200" dirty="0"/>
          </a:p>
          <a:p>
            <a:pPr marL="914400" lvl="1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–"/>
            </a:pPr>
            <a:r>
              <a:rPr lang="en-US" sz="3200" dirty="0"/>
              <a:t>Course-year</a:t>
            </a:r>
            <a:r>
              <a:rPr lang="pl-PL" sz="3200" dirty="0"/>
              <a:t> (</a:t>
            </a:r>
            <a:r>
              <a:rPr lang="pl-PL" sz="3200" dirty="0" err="1"/>
              <a:t>e.g</a:t>
            </a:r>
            <a:r>
              <a:rPr lang="pl-PL" sz="3200" dirty="0"/>
              <a:t>., </a:t>
            </a:r>
            <a:r>
              <a:rPr lang="pl-PL" sz="3200" i="1" dirty="0"/>
              <a:t>MIPaC-2021</a:t>
            </a:r>
            <a:r>
              <a:rPr lang="pl-PL" sz="3200" dirty="0"/>
              <a:t>)</a:t>
            </a:r>
            <a:r>
              <a:rPr lang="en-US" sz="3200" dirty="0"/>
              <a:t> – course</a:t>
            </a:r>
            <a:r>
              <a:rPr lang="pl-PL" sz="3200" dirty="0"/>
              <a:t> </a:t>
            </a:r>
            <a:r>
              <a:rPr lang="pl-PL" sz="3200" dirty="0" err="1"/>
              <a:t>related</a:t>
            </a:r>
            <a:r>
              <a:rPr lang="en-US" sz="3200" dirty="0"/>
              <a:t> matters</a:t>
            </a:r>
            <a:endParaRPr sz="3200" dirty="0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»"/>
            </a:pPr>
            <a:r>
              <a:rPr lang="en-US" sz="3200" dirty="0"/>
              <a:t>Avoid direct messages in problem-solving - share the knowledge</a:t>
            </a:r>
            <a:endParaRPr sz="3200" dirty="0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»"/>
            </a:pPr>
            <a:r>
              <a:rPr lang="en-US" sz="3200" dirty="0"/>
              <a:t>Use [Issue Titles] and threads</a:t>
            </a:r>
            <a:endParaRPr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9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Module Summary</a:t>
            </a:r>
            <a:endParaRPr/>
          </a:p>
        </p:txBody>
      </p:sp>
      <p:sp>
        <p:nvSpPr>
          <p:cNvPr id="173" name="Google Shape;173;p39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00" cy="45387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457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600"/>
              <a:buChar char="»"/>
            </a:pPr>
            <a:r>
              <a:rPr lang="en-US" dirty="0">
                <a:solidFill>
                  <a:schemeClr val="dk1"/>
                </a:solidFill>
              </a:rPr>
              <a:t>The course consists of:</a:t>
            </a:r>
            <a:endParaRPr dirty="0">
              <a:solidFill>
                <a:schemeClr val="dk1"/>
              </a:solidFill>
            </a:endParaRPr>
          </a:p>
          <a:p>
            <a:pPr marL="91440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–"/>
            </a:pPr>
            <a:r>
              <a:rPr lang="en-US" dirty="0">
                <a:solidFill>
                  <a:schemeClr val="dk1"/>
                </a:solidFill>
              </a:rPr>
              <a:t>Computer exercises on multimedia (mainly image and video) data processing and transmission</a:t>
            </a:r>
            <a:endParaRPr dirty="0">
              <a:solidFill>
                <a:schemeClr val="dk1"/>
              </a:solidFill>
            </a:endParaRPr>
          </a:p>
          <a:p>
            <a:pPr marL="91440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–"/>
            </a:pPr>
            <a:r>
              <a:rPr lang="en-US" dirty="0">
                <a:solidFill>
                  <a:schemeClr val="dk1"/>
                </a:solidFill>
              </a:rPr>
              <a:t>Micro-project (MIPaC only)</a:t>
            </a:r>
            <a:endParaRPr dirty="0">
              <a:solidFill>
                <a:schemeClr val="dk1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»"/>
            </a:pPr>
            <a:r>
              <a:rPr lang="en-US" dirty="0"/>
              <a:t>Classes will be held at computers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0"/>
          <p:cNvSpPr txBox="1">
            <a:spLocks noGrp="1"/>
          </p:cNvSpPr>
          <p:nvPr>
            <p:ph type="title"/>
          </p:nvPr>
        </p:nvSpPr>
        <p:spPr>
          <a:xfrm>
            <a:off x="728663" y="1884363"/>
            <a:ext cx="9212400" cy="3143100"/>
          </a:xfrm>
          <a:prstGeom prst="rect">
            <a:avLst/>
          </a:prstGeom>
        </p:spPr>
        <p:txBody>
          <a:bodyPr spcFirstLastPara="1" wrap="square" lIns="52125" tIns="52125" rIns="52125" bIns="521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Teaching Resources</a:t>
            </a:r>
            <a:endParaRPr/>
          </a:p>
        </p:txBody>
      </p:sp>
      <p:sp>
        <p:nvSpPr>
          <p:cNvPr id="179" name="Google Shape;179;p40"/>
          <p:cNvSpPr txBox="1">
            <a:spLocks noGrp="1"/>
          </p:cNvSpPr>
          <p:nvPr>
            <p:ph type="body" idx="1"/>
          </p:nvPr>
        </p:nvSpPr>
        <p:spPr>
          <a:xfrm>
            <a:off x="728663" y="5056188"/>
            <a:ext cx="9212400" cy="16542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GB" dirty="0">
                <a:hlinkClick r:id="rId3"/>
              </a:rPr>
              <a:t>University e-Learning Platform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Contents of Teaching Resources</a:t>
            </a:r>
            <a:endParaRPr dirty="0"/>
          </a:p>
        </p:txBody>
      </p:sp>
      <p:sp>
        <p:nvSpPr>
          <p:cNvPr id="185" name="Google Shape;185;p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52125" tIns="52125" rIns="52125" bIns="52125" anchor="t" anchorCtr="0">
            <a:normAutofit fontScale="92500" lnSpcReduction="10000"/>
          </a:bodyPr>
          <a:lstStyle/>
          <a:p>
            <a:pPr>
              <a:buClr>
                <a:schemeClr val="dk1"/>
              </a:buClr>
            </a:pPr>
            <a:r>
              <a:rPr lang="en-US" dirty="0"/>
              <a:t>Communication platform, e.g., for announcements</a:t>
            </a:r>
          </a:p>
          <a:p>
            <a:pPr>
              <a:buClr>
                <a:schemeClr val="dk1"/>
              </a:buClr>
            </a:pPr>
            <a:r>
              <a:rPr lang="en-US" dirty="0">
                <a:solidFill>
                  <a:schemeClr val="dk1"/>
                </a:solidFill>
              </a:rPr>
              <a:t>Attendance</a:t>
            </a:r>
          </a:p>
          <a:p>
            <a:pPr>
              <a:buClr>
                <a:schemeClr val="dk1"/>
              </a:buClr>
            </a:pPr>
            <a:r>
              <a:rPr lang="en-US" dirty="0">
                <a:solidFill>
                  <a:schemeClr val="dk1"/>
                </a:solidFill>
              </a:rPr>
              <a:t>Classes:</a:t>
            </a:r>
          </a:p>
          <a:p>
            <a:pPr marL="91440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–"/>
            </a:pPr>
            <a:r>
              <a:rPr lang="en-US" dirty="0">
                <a:solidFill>
                  <a:schemeClr val="dk1"/>
                </a:solidFill>
              </a:rPr>
              <a:t>Intro talks</a:t>
            </a:r>
          </a:p>
          <a:p>
            <a:pPr marL="91440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–"/>
            </a:pPr>
            <a:r>
              <a:rPr lang="en-US" dirty="0">
                <a:solidFill>
                  <a:schemeClr val="dk1"/>
                </a:solidFill>
              </a:rPr>
              <a:t>Slides</a:t>
            </a:r>
          </a:p>
          <a:p>
            <a:pPr marL="91440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–"/>
            </a:pPr>
            <a:r>
              <a:rPr lang="en-US" dirty="0">
                <a:solidFill>
                  <a:schemeClr val="dk1"/>
                </a:solidFill>
              </a:rPr>
              <a:t>Exercises</a:t>
            </a:r>
          </a:p>
          <a:p>
            <a:pPr marL="91440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–"/>
            </a:pPr>
            <a:r>
              <a:rPr lang="en-US" dirty="0">
                <a:solidFill>
                  <a:schemeClr val="dk1"/>
                </a:solidFill>
              </a:rPr>
              <a:t>Supplemental exercises</a:t>
            </a:r>
          </a:p>
          <a:p>
            <a:pPr marL="91440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–"/>
            </a:pPr>
            <a:r>
              <a:rPr lang="en-US" dirty="0">
                <a:solidFill>
                  <a:schemeClr val="dk1"/>
                </a:solidFill>
              </a:rPr>
              <a:t>Quizzes (TBC)</a:t>
            </a:r>
          </a:p>
        </p:txBody>
      </p:sp>
    </p:spTree>
    <p:extLst>
      <p:ext uri="{BB962C8B-B14F-4D97-AF65-F5344CB8AC3E}">
        <p14:creationId xmlns:p14="http://schemas.microsoft.com/office/powerpoint/2010/main" val="2690635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2"/>
          <p:cNvSpPr txBox="1">
            <a:spLocks noGrp="1"/>
          </p:cNvSpPr>
          <p:nvPr>
            <p:ph type="title"/>
          </p:nvPr>
        </p:nvSpPr>
        <p:spPr>
          <a:xfrm>
            <a:off x="728663" y="1884363"/>
            <a:ext cx="9212400" cy="3143100"/>
          </a:xfrm>
          <a:prstGeom prst="rect">
            <a:avLst/>
          </a:prstGeom>
        </p:spPr>
        <p:txBody>
          <a:bodyPr spcFirstLastPara="1" wrap="square" lIns="52125" tIns="52125" rIns="52125" bIns="521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Forms of Classes</a:t>
            </a:r>
            <a:endParaRPr/>
          </a:p>
        </p:txBody>
      </p:sp>
      <p:sp>
        <p:nvSpPr>
          <p:cNvPr id="192" name="Google Shape;192;p42"/>
          <p:cNvSpPr txBox="1">
            <a:spLocks noGrp="1"/>
          </p:cNvSpPr>
          <p:nvPr>
            <p:ph type="body" idx="1"/>
          </p:nvPr>
        </p:nvSpPr>
        <p:spPr>
          <a:xfrm>
            <a:off x="728663" y="5056188"/>
            <a:ext cx="9212400" cy="16542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3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Forms of Classes (1/2)</a:t>
            </a:r>
            <a:endParaRPr/>
          </a:p>
        </p:txBody>
      </p:sp>
      <p:sp>
        <p:nvSpPr>
          <p:cNvPr id="198" name="Google Shape;198;p43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00" cy="45387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419100" algn="l" rtl="0">
              <a:spcBef>
                <a:spcPts val="800"/>
              </a:spcBef>
              <a:spcAft>
                <a:spcPts val="0"/>
              </a:spcAft>
              <a:buSzPts val="3000"/>
              <a:buChar char="»"/>
            </a:pPr>
            <a:r>
              <a:rPr lang="en-US" sz="3000" dirty="0"/>
              <a:t>Computer classes, each consisting of introductory talk, exercise</a:t>
            </a:r>
            <a:r>
              <a:rPr lang="pl-PL" sz="3000" dirty="0"/>
              <a:t>, report </a:t>
            </a:r>
            <a:r>
              <a:rPr lang="pl-PL" sz="3000" dirty="0" err="1"/>
              <a:t>submission</a:t>
            </a:r>
            <a:r>
              <a:rPr lang="en-GB" sz="3000" dirty="0"/>
              <a:t> (+ suppl. ex.)</a:t>
            </a:r>
            <a:r>
              <a:rPr lang="en-US" sz="3000" dirty="0"/>
              <a:t>:</a:t>
            </a:r>
            <a:endParaRPr sz="3000" dirty="0"/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US" sz="3000" dirty="0"/>
              <a:t>MIPaC: </a:t>
            </a:r>
            <a:r>
              <a:rPr lang="en-US" sz="3000" b="1" dirty="0">
                <a:solidFill>
                  <a:schemeClr val="dk1"/>
                </a:solidFill>
              </a:rPr>
              <a:t>1⋅8×⇒8×</a:t>
            </a:r>
            <a:endParaRPr sz="3000" dirty="0"/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US" sz="3000" dirty="0" err="1"/>
              <a:t>AMIPaC</a:t>
            </a:r>
            <a:r>
              <a:rPr lang="en-US" sz="3000" dirty="0"/>
              <a:t>: </a:t>
            </a:r>
            <a:r>
              <a:rPr lang="en-US" sz="3000" b="1" dirty="0">
                <a:solidFill>
                  <a:schemeClr val="dk1"/>
                </a:solidFill>
              </a:rPr>
              <a:t>2⋅8×⇒16×</a:t>
            </a:r>
            <a:endParaRPr sz="3000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»"/>
            </a:pPr>
            <a:r>
              <a:rPr lang="en-US" sz="3000" dirty="0"/>
              <a:t>Consultations:</a:t>
            </a:r>
            <a:endParaRPr sz="3000" dirty="0"/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US" sz="3000" dirty="0">
                <a:solidFill>
                  <a:schemeClr val="dk1"/>
                </a:solidFill>
              </a:rPr>
              <a:t>On-duty: </a:t>
            </a:r>
            <a:r>
              <a:rPr lang="en-US" sz="3000" b="1" dirty="0">
                <a:solidFill>
                  <a:schemeClr val="dk1"/>
                </a:solidFill>
              </a:rPr>
              <a:t>during class hours</a:t>
            </a:r>
            <a:r>
              <a:rPr lang="en-US" sz="3000" dirty="0">
                <a:solidFill>
                  <a:schemeClr val="dk1"/>
                </a:solidFill>
              </a:rPr>
              <a:t> (immediate response, full availability)</a:t>
            </a:r>
            <a:endParaRPr sz="3000" dirty="0">
              <a:solidFill>
                <a:schemeClr val="dk1"/>
              </a:solidFill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US" sz="3000" dirty="0">
                <a:solidFill>
                  <a:schemeClr val="dk1"/>
                </a:solidFill>
              </a:rPr>
              <a:t>Off-duty: </a:t>
            </a:r>
            <a:r>
              <a:rPr lang="en-US" sz="3000" b="1" dirty="0">
                <a:solidFill>
                  <a:schemeClr val="dk1"/>
                </a:solidFill>
              </a:rPr>
              <a:t>24/7 😉</a:t>
            </a:r>
            <a:r>
              <a:rPr lang="en-US" sz="3000" dirty="0">
                <a:solidFill>
                  <a:schemeClr val="dk1"/>
                </a:solidFill>
              </a:rPr>
              <a:t> (delayed responses possible, limited availability)</a:t>
            </a:r>
            <a:endParaRPr sz="3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4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Forms of Classes (2/2)</a:t>
            </a:r>
            <a:endParaRPr/>
          </a:p>
        </p:txBody>
      </p:sp>
      <p:sp>
        <p:nvSpPr>
          <p:cNvPr id="204" name="Google Shape;204;p44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00" cy="45387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419100" algn="l" rtl="0">
              <a:spcBef>
                <a:spcPts val="800"/>
              </a:spcBef>
              <a:spcAft>
                <a:spcPts val="0"/>
              </a:spcAft>
              <a:buSzPts val="3000"/>
              <a:buChar char="»"/>
            </a:pPr>
            <a:r>
              <a:rPr lang="en-GB" sz="3000" dirty="0"/>
              <a:t>Supplemental exercises</a:t>
            </a:r>
            <a:r>
              <a:rPr lang="en-US" sz="3000" dirty="0"/>
              <a:t>:</a:t>
            </a:r>
            <a:endParaRPr sz="3000" dirty="0"/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US" sz="3000" dirty="0">
                <a:solidFill>
                  <a:schemeClr val="dk1"/>
                </a:solidFill>
              </a:rPr>
              <a:t>MIPaC: </a:t>
            </a:r>
            <a:r>
              <a:rPr lang="en-US" sz="3000" b="1" dirty="0">
                <a:solidFill>
                  <a:schemeClr val="dk1"/>
                </a:solidFill>
              </a:rPr>
              <a:t>3×</a:t>
            </a:r>
            <a:endParaRPr sz="3000" dirty="0">
              <a:solidFill>
                <a:schemeClr val="dk1"/>
              </a:solidFill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US" sz="3000" dirty="0" err="1">
                <a:solidFill>
                  <a:schemeClr val="dk1"/>
                </a:solidFill>
              </a:rPr>
              <a:t>AMIPaC</a:t>
            </a:r>
            <a:r>
              <a:rPr lang="en-US" sz="3000" dirty="0">
                <a:solidFill>
                  <a:schemeClr val="dk1"/>
                </a:solidFill>
              </a:rPr>
              <a:t>: </a:t>
            </a:r>
            <a:r>
              <a:rPr lang="en-US" sz="3000" b="1" dirty="0">
                <a:solidFill>
                  <a:schemeClr val="dk1"/>
                </a:solidFill>
              </a:rPr>
              <a:t>4×</a:t>
            </a:r>
            <a:endParaRPr sz="3000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»"/>
            </a:pPr>
            <a:r>
              <a:rPr lang="en-GB" sz="3000" dirty="0"/>
              <a:t>Quizzes</a:t>
            </a:r>
            <a:r>
              <a:rPr lang="en-US" sz="3000" dirty="0"/>
              <a:t> (</a:t>
            </a:r>
            <a:r>
              <a:rPr lang="en-US" sz="3000" b="1" dirty="0"/>
              <a:t>2</a:t>
            </a:r>
            <a:r>
              <a:rPr lang="en-US" sz="3000" b="1" dirty="0">
                <a:solidFill>
                  <a:schemeClr val="dk1"/>
                </a:solidFill>
              </a:rPr>
              <a:t>×</a:t>
            </a:r>
            <a:r>
              <a:rPr lang="en-US" sz="3000" dirty="0"/>
              <a:t>), scheduled individually:</a:t>
            </a:r>
            <a:endParaRPr sz="3000" dirty="0"/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US" sz="3000" dirty="0">
                <a:solidFill>
                  <a:schemeClr val="dk1"/>
                </a:solidFill>
              </a:rPr>
              <a:t>MIPaC: </a:t>
            </a:r>
            <a:r>
              <a:rPr lang="en-US" sz="3000" b="1" dirty="0">
                <a:solidFill>
                  <a:schemeClr val="dk1"/>
                </a:solidFill>
              </a:rPr>
              <a:t>1×</a:t>
            </a:r>
            <a:r>
              <a:rPr lang="en-US" sz="3000" dirty="0">
                <a:solidFill>
                  <a:schemeClr val="dk1"/>
                </a:solidFill>
              </a:rPr>
              <a:t> (final)</a:t>
            </a:r>
            <a:endParaRPr sz="3000" dirty="0">
              <a:solidFill>
                <a:schemeClr val="dk1"/>
              </a:solidFill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US" sz="3000" dirty="0" err="1">
                <a:solidFill>
                  <a:schemeClr val="dk1"/>
                </a:solidFill>
              </a:rPr>
              <a:t>AMIPaC</a:t>
            </a:r>
            <a:r>
              <a:rPr lang="en-US" sz="3000" dirty="0">
                <a:solidFill>
                  <a:schemeClr val="dk1"/>
                </a:solidFill>
              </a:rPr>
              <a:t>: </a:t>
            </a:r>
            <a:r>
              <a:rPr lang="en-US" sz="3000" b="1" dirty="0">
                <a:solidFill>
                  <a:schemeClr val="dk1"/>
                </a:solidFill>
              </a:rPr>
              <a:t>2×</a:t>
            </a:r>
            <a:r>
              <a:rPr lang="en-US" sz="3000" dirty="0">
                <a:solidFill>
                  <a:schemeClr val="dk1"/>
                </a:solidFill>
              </a:rPr>
              <a:t> (midterm, final)</a:t>
            </a:r>
            <a:endParaRPr sz="3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6"/>
          <p:cNvSpPr txBox="1">
            <a:spLocks noGrp="1"/>
          </p:cNvSpPr>
          <p:nvPr>
            <p:ph type="title"/>
          </p:nvPr>
        </p:nvSpPr>
        <p:spPr>
          <a:xfrm>
            <a:off x="728663" y="1884363"/>
            <a:ext cx="9212400" cy="3143100"/>
          </a:xfrm>
          <a:prstGeom prst="rect">
            <a:avLst/>
          </a:prstGeom>
        </p:spPr>
        <p:txBody>
          <a:bodyPr spcFirstLastPara="1" wrap="square" lIns="52125" tIns="52125" rIns="52125" bIns="521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 of Calculating the Final Grade</a:t>
            </a:r>
            <a:endParaRPr dirty="0"/>
          </a:p>
        </p:txBody>
      </p:sp>
      <p:sp>
        <p:nvSpPr>
          <p:cNvPr id="216" name="Google Shape;216;p46"/>
          <p:cNvSpPr txBox="1">
            <a:spLocks noGrp="1"/>
          </p:cNvSpPr>
          <p:nvPr>
            <p:ph type="body" idx="1"/>
          </p:nvPr>
        </p:nvSpPr>
        <p:spPr>
          <a:xfrm>
            <a:off x="728663" y="5056188"/>
            <a:ext cx="9212400" cy="16542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 - Default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648</Words>
  <Application>Microsoft Macintosh PowerPoint</Application>
  <PresentationFormat>Custom</PresentationFormat>
  <Paragraphs>94</Paragraphs>
  <Slides>20</Slides>
  <Notes>20</Notes>
  <HiddenSlides>1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Blank Presentation - Default</vt:lpstr>
      <vt:lpstr>Blank Presentation</vt:lpstr>
      <vt:lpstr>Blank Presentation</vt:lpstr>
      <vt:lpstr>PowerPoint Presentation</vt:lpstr>
      <vt:lpstr>Module Summary</vt:lpstr>
      <vt:lpstr>Module Summary</vt:lpstr>
      <vt:lpstr>Teaching Resources</vt:lpstr>
      <vt:lpstr>Contents of Teaching Resources</vt:lpstr>
      <vt:lpstr>Forms of Classes</vt:lpstr>
      <vt:lpstr>Forms of Classes (1/2)</vt:lpstr>
      <vt:lpstr>Forms of Classes (2/2)</vt:lpstr>
      <vt:lpstr>Method of Calculating the Final Grade</vt:lpstr>
      <vt:lpstr>PowerPoint Presentation</vt:lpstr>
      <vt:lpstr>Basic Rules</vt:lpstr>
      <vt:lpstr>Attributes (Badges)</vt:lpstr>
      <vt:lpstr>Development from Pixel to Video (MIPaC/AMIPaC)</vt:lpstr>
      <vt:lpstr>The Sigmas (MIPaC/AMIPaC)</vt:lpstr>
      <vt:lpstr>Attributes (Badges)</vt:lpstr>
      <vt:lpstr>Software</vt:lpstr>
      <vt:lpstr>Software</vt:lpstr>
      <vt:lpstr>Visit AGH Moodle (UPEL) to Track Your Progress</vt:lpstr>
      <vt:lpstr>Thank You for Your Attention!</vt:lpstr>
      <vt:lpstr>Announcements and Consultations Rules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Mikołaj Leszczuk</cp:lastModifiedBy>
  <cp:revision>10</cp:revision>
  <dcterms:modified xsi:type="dcterms:W3CDTF">2023-02-27T20:19:05Z</dcterms:modified>
</cp:coreProperties>
</file>