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4" r:id="rId20"/>
    <p:sldId id="275" r:id="rId21"/>
    <p:sldId id="271" r:id="rId22"/>
    <p:sldId id="272" r:id="rId23"/>
  </p:sldIdLst>
  <p:sldSz cx="10680700" cy="7556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Nawała" initials="JN" lastIdx="8" clrIdx="0">
    <p:extLst>
      <p:ext uri="{19B8F6BF-5375-455C-9EA6-DF929625EA0E}">
        <p15:presenceInfo xmlns:p15="http://schemas.microsoft.com/office/powerpoint/2012/main" userId="Jakub Nawała" providerId="None"/>
      </p:ext>
    </p:extLst>
  </p:cmAuthor>
  <p:cmAuthor id="2" name="Mikołaj Leszczuk" initials="ML" lastIdx="4" clrIdx="1">
    <p:extLst>
      <p:ext uri="{19B8F6BF-5375-455C-9EA6-DF929625EA0E}">
        <p15:presenceInfo xmlns:p15="http://schemas.microsoft.com/office/powerpoint/2012/main" userId="S::leszczuk@agh.edu.pl::f51ff640-68ca-4f5b-81f1-7b807841f4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219FA-8A1A-1E41-BE45-C8EFE1AFF027}" v="1" dt="2022-06-27T15:58:10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6"/>
    <p:restoredTop sz="95760" autoAdjust="0"/>
  </p:normalViewPr>
  <p:slideViewPr>
    <p:cSldViewPr snapToGrid="0">
      <p:cViewPr varScale="1">
        <p:scale>
          <a:sx n="194" d="100"/>
          <a:sy n="194" d="100"/>
        </p:scale>
        <p:origin x="3088" y="192"/>
      </p:cViewPr>
      <p:guideLst>
        <p:guide orient="horz" pos="238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a057681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a0576814_1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a0576814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a0576814_1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a057681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a0576814_1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3a0576814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3a0576814_1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40/80 -&gt; MIPaC/AMIPaC points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Notice the total number of points exceed the amount required to have 5.0.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d962b619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d962b619b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40/80 -&gt; </a:t>
            </a:r>
            <a:r>
              <a:rPr lang="en-US" dirty="0" err="1"/>
              <a:t>MIPaC</a:t>
            </a:r>
            <a:r>
              <a:rPr lang="en-US" dirty="0"/>
              <a:t>/</a:t>
            </a:r>
            <a:r>
              <a:rPr lang="en-US" dirty="0" err="1"/>
              <a:t>AMIPaC</a:t>
            </a:r>
            <a:r>
              <a:rPr lang="en-US" dirty="0"/>
              <a:t> points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en-US" dirty="0"/>
              <a:t>the total number of points exceed</a:t>
            </a:r>
            <a:r>
              <a:rPr lang="pl-PL" dirty="0"/>
              <a:t>s</a:t>
            </a:r>
            <a:r>
              <a:rPr lang="en-US" dirty="0"/>
              <a:t> the amount required to have 5.0.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a057681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a0576814_1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156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853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64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f1b788b54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f1b788b54_4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a0576814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a0576814_1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45569f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45569fec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a057ad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a057adc0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a057adc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a057adc0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962b61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962b619b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24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a057ad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a057adc0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a057681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3a0576814_1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Reports</a:t>
            </a:r>
            <a:r>
              <a:rPr lang="pl-PL" dirty="0"/>
              <a:t> </a:t>
            </a:r>
            <a:r>
              <a:rPr lang="en-GB" dirty="0"/>
              <a:t>should be simple. Hints what to include in the report are given in the text </a:t>
            </a:r>
            <a:r>
              <a:rPr lang="en-GB"/>
              <a:t>of instructions to practical </a:t>
            </a:r>
            <a:r>
              <a:rPr lang="en-GB" dirty="0"/>
              <a:t>exercises.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d962b61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d962b619b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d962b619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d962b619b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Show</a:t>
            </a:r>
            <a:r>
              <a:rPr lang="en-GB" dirty="0"/>
              <a:t> how to properly start conversations in MS Teams.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 rot="5400000">
            <a:off x="3074999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34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1"/>
          </p:nvPr>
        </p:nvSpPr>
        <p:spPr>
          <a:xfrm rot="5400000">
            <a:off x="3075000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pel.agh.edu.p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1905000" y="3657600"/>
            <a:ext cx="39957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Introduction to (A)MIPaC</a:t>
            </a:r>
            <a:endParaRPr sz="3200"/>
          </a:p>
        </p:txBody>
      </p:sp>
      <p:sp>
        <p:nvSpPr>
          <p:cNvPr id="161" name="Google Shape;161;p37"/>
          <p:cNvSpPr txBox="1"/>
          <p:nvPr/>
        </p:nvSpPr>
        <p:spPr>
          <a:xfrm>
            <a:off x="1905000" y="6477000"/>
            <a:ext cx="87756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808080"/>
                </a:solidFill>
              </a:rPr>
              <a:t>Mikołaj Leszczuk, Jakub Nawała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 of Calculating the Final Grade</a:t>
            </a:r>
            <a:endParaRPr dirty="0"/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680700" cy="75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Rules</a:t>
            </a:r>
            <a:endParaRPr dirty="0"/>
          </a:p>
        </p:txBody>
      </p:sp>
      <p:sp>
        <p:nvSpPr>
          <p:cNvPr id="227" name="Google Shape;227;p48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SzPts val="3600"/>
              <a:buChar char="»"/>
            </a:pPr>
            <a:r>
              <a:rPr lang="en-US" dirty="0"/>
              <a:t>Each participant of the course is a pixel in the multimedia world</a:t>
            </a:r>
            <a:endParaRPr dirty="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3600"/>
              <a:buChar char="»"/>
            </a:pPr>
            <a:r>
              <a:rPr lang="en-US" dirty="0"/>
              <a:t>The goal of the game is to become a full-fledged, breathtaking video</a:t>
            </a:r>
            <a:endParaRPr dirty="0"/>
          </a:p>
          <a:p>
            <a:pPr marL="457200" lvl="0" indent="-457200" algn="l" rtl="0">
              <a:spcBef>
                <a:spcPts val="1000"/>
              </a:spcBef>
              <a:spcAft>
                <a:spcPts val="1000"/>
              </a:spcAft>
              <a:buSzPts val="3600"/>
              <a:buChar char="»"/>
            </a:pPr>
            <a:r>
              <a:rPr lang="en-US" dirty="0"/>
              <a:t>You can conduct your development in many ways, but the full path looks like this...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 (Badges)</a:t>
            </a:r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A71930"/>
              </a:buClr>
              <a:buSzPts val="3000"/>
              <a:buChar char="»"/>
            </a:pPr>
            <a:r>
              <a:rPr lang="en-US" sz="3000" b="1" dirty="0">
                <a:solidFill>
                  <a:srgbClr val="A71930"/>
                </a:solidFill>
              </a:rPr>
              <a:t>Pixel (2.0)</a:t>
            </a:r>
            <a:endParaRPr sz="3000" b="1" dirty="0">
              <a:solidFill>
                <a:srgbClr val="A71930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Grayscale image (3.0)</a:t>
            </a:r>
            <a:endParaRPr sz="30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RGB (Red Green Blue) image (3.5)</a:t>
            </a:r>
            <a:endParaRPr sz="30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WCG (Wide Color Gamut) image (4.0)</a:t>
            </a:r>
            <a:endParaRPr sz="30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WCG video (4.5)</a:t>
            </a:r>
            <a:endParaRPr sz="30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VR WCG video (5.0)</a:t>
            </a:r>
            <a:endParaRPr sz="3000" b="1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Development from Pixel to Video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MIPaC</a:t>
            </a:r>
            <a:r>
              <a:rPr lang="en-US" sz="3600" dirty="0"/>
              <a:t>/</a:t>
            </a:r>
            <a:r>
              <a:rPr lang="en-US" sz="3600" dirty="0" err="1"/>
              <a:t>AMIPaC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239" name="Google Shape;239;p50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»"/>
            </a:pPr>
            <a:r>
              <a:rPr lang="en-US" sz="3000" dirty="0"/>
              <a:t>Class/talk attendance (</a:t>
            </a:r>
            <a:r>
              <a:rPr lang="en-US" sz="3000" dirty="0">
                <a:highlight>
                  <a:srgbClr val="FFFF00"/>
                </a:highlight>
              </a:rPr>
              <a:t>mark it!) </a:t>
            </a:r>
            <a:r>
              <a:rPr lang="en-US" sz="3000" dirty="0"/>
              <a:t>→ </a:t>
            </a:r>
            <a:br>
              <a:rPr lang="en-US" sz="3000" dirty="0"/>
            </a:br>
            <a:r>
              <a:rPr lang="en-US" sz="3000" b="1" dirty="0"/>
              <a:t>1</a:t>
            </a:r>
            <a:r>
              <a:rPr lang="en-US" sz="3000" dirty="0"/>
              <a:t> </a:t>
            </a:r>
            <a:r>
              <a:rPr lang="en-US" sz="3000" b="1" dirty="0"/>
              <a:t>K</a:t>
            </a:r>
            <a:r>
              <a:rPr lang="en-US" sz="3000" dirty="0"/>
              <a:t>nowledge point (max. </a:t>
            </a:r>
            <a:r>
              <a:rPr lang="en-US" sz="3000" b="1" dirty="0">
                <a:solidFill>
                  <a:schemeClr val="dk1"/>
                </a:solidFill>
              </a:rPr>
              <a:t>8</a:t>
            </a:r>
            <a:r>
              <a:rPr lang="en-US" sz="3000" dirty="0"/>
              <a:t>/</a:t>
            </a:r>
            <a:r>
              <a:rPr lang="en-US" sz="3000" b="1" dirty="0"/>
              <a:t>16</a:t>
            </a:r>
            <a:r>
              <a:rPr lang="en-US" sz="3000" dirty="0"/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»"/>
            </a:pPr>
            <a:r>
              <a:rPr lang="en-US" sz="3000" dirty="0"/>
              <a:t>Report submission → </a:t>
            </a:r>
            <a:br>
              <a:rPr lang="en-US" sz="3000" dirty="0"/>
            </a:br>
            <a:r>
              <a:rPr lang="en-US" sz="3000" b="1" dirty="0"/>
              <a:t>4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b="1" dirty="0">
                <a:solidFill>
                  <a:schemeClr val="dk1"/>
                </a:solidFill>
              </a:rPr>
              <a:t>P</a:t>
            </a:r>
            <a:r>
              <a:rPr lang="en-US" sz="3000" dirty="0">
                <a:solidFill>
                  <a:schemeClr val="dk1"/>
                </a:solidFill>
              </a:rPr>
              <a:t>ractice points (max. </a:t>
            </a:r>
            <a:r>
              <a:rPr lang="en-US" sz="3000" b="1" dirty="0">
                <a:solidFill>
                  <a:schemeClr val="dk1"/>
                </a:solidFill>
              </a:rPr>
              <a:t>32</a:t>
            </a:r>
            <a:r>
              <a:rPr lang="en-US" sz="3000" dirty="0">
                <a:solidFill>
                  <a:schemeClr val="dk1"/>
                </a:solidFill>
              </a:rPr>
              <a:t>/</a:t>
            </a:r>
            <a:r>
              <a:rPr lang="en-US" sz="3000" b="1" dirty="0">
                <a:solidFill>
                  <a:schemeClr val="dk1"/>
                </a:solidFill>
              </a:rPr>
              <a:t>64</a:t>
            </a:r>
            <a:r>
              <a:rPr lang="en-US" sz="3000" dirty="0">
                <a:solidFill>
                  <a:schemeClr val="dk1"/>
                </a:solidFill>
              </a:rPr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</a:pPr>
            <a:r>
              <a:rPr lang="en-US" sz="3000" dirty="0">
                <a:solidFill>
                  <a:schemeClr val="dk1"/>
                </a:solidFill>
              </a:rPr>
              <a:t>Supplemental exercises → </a:t>
            </a:r>
            <a:br>
              <a:rPr lang="en-US" sz="3000" dirty="0">
                <a:solidFill>
                  <a:schemeClr val="dk1"/>
                </a:solidFill>
              </a:rPr>
            </a:br>
            <a:r>
              <a:rPr lang="en-US" sz="3000" b="1" dirty="0">
                <a:solidFill>
                  <a:schemeClr val="dk1"/>
                </a:solidFill>
              </a:rPr>
              <a:t>S</a:t>
            </a:r>
            <a:r>
              <a:rPr lang="en-US" sz="3000" dirty="0">
                <a:solidFill>
                  <a:schemeClr val="dk1"/>
                </a:solidFill>
              </a:rPr>
              <a:t>kill points (max. </a:t>
            </a:r>
            <a:r>
              <a:rPr lang="en-US" sz="3000" b="1" dirty="0">
                <a:solidFill>
                  <a:schemeClr val="dk1"/>
                </a:solidFill>
              </a:rPr>
              <a:t>18</a:t>
            </a:r>
            <a:r>
              <a:rPr lang="en-US" sz="3000" dirty="0">
                <a:solidFill>
                  <a:schemeClr val="dk1"/>
                </a:solidFill>
              </a:rPr>
              <a:t>/</a:t>
            </a:r>
            <a:r>
              <a:rPr lang="en-US" sz="3000" b="1" dirty="0">
                <a:solidFill>
                  <a:schemeClr val="dk1"/>
                </a:solidFill>
              </a:rPr>
              <a:t>36</a:t>
            </a:r>
            <a:r>
              <a:rPr lang="en-US" sz="3000" dirty="0">
                <a:solidFill>
                  <a:schemeClr val="dk1"/>
                </a:solidFill>
              </a:rPr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»"/>
            </a:pPr>
            <a:r>
              <a:rPr lang="en-US" sz="3000" dirty="0">
                <a:solidFill>
                  <a:schemeClr val="dk1"/>
                </a:solidFill>
              </a:rPr>
              <a:t>Quiz → </a:t>
            </a:r>
            <a:br>
              <a:rPr lang="en-US" sz="3000" dirty="0">
                <a:solidFill>
                  <a:schemeClr val="dk1"/>
                </a:solidFill>
              </a:rPr>
            </a:br>
            <a:r>
              <a:rPr lang="en-US" sz="3000" b="1" dirty="0">
                <a:solidFill>
                  <a:schemeClr val="dk1"/>
                </a:solidFill>
              </a:rPr>
              <a:t>40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b="1" dirty="0">
                <a:solidFill>
                  <a:schemeClr val="dk1"/>
                </a:solidFill>
              </a:rPr>
              <a:t>T</a:t>
            </a:r>
            <a:r>
              <a:rPr lang="en-US" sz="3000" dirty="0">
                <a:solidFill>
                  <a:schemeClr val="dk1"/>
                </a:solidFill>
              </a:rPr>
              <a:t>est points (max. </a:t>
            </a:r>
            <a:r>
              <a:rPr lang="en-US" sz="3000" b="1" dirty="0">
                <a:solidFill>
                  <a:schemeClr val="dk1"/>
                </a:solidFill>
              </a:rPr>
              <a:t>40</a:t>
            </a:r>
            <a:r>
              <a:rPr lang="en-US" sz="3000" dirty="0">
                <a:solidFill>
                  <a:schemeClr val="dk1"/>
                </a:solidFill>
              </a:rPr>
              <a:t>/</a:t>
            </a:r>
            <a:r>
              <a:rPr lang="en-US" sz="3000" b="1" dirty="0">
                <a:solidFill>
                  <a:schemeClr val="dk1"/>
                </a:solidFill>
              </a:rPr>
              <a:t>80</a:t>
            </a:r>
            <a:r>
              <a:rPr lang="en-US" sz="3000" dirty="0">
                <a:solidFill>
                  <a:schemeClr val="dk1"/>
                </a:solidFill>
              </a:rPr>
              <a:t>)</a:t>
            </a:r>
            <a:endParaRPr lang="en-US" sz="3000" b="1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Sigmas</a:t>
            </a:r>
            <a:br>
              <a:rPr lang="en-US" sz="3600"/>
            </a:br>
            <a:r>
              <a:rPr lang="en-US" sz="3600"/>
              <a:t>(MIPaC/AMIPaC)</a:t>
            </a:r>
            <a:endParaRPr sz="3600"/>
          </a:p>
        </p:txBody>
      </p:sp>
      <p:sp>
        <p:nvSpPr>
          <p:cNvPr id="245" name="Google Shape;245;p51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Σ collectable (</a:t>
            </a:r>
            <a:r>
              <a:rPr lang="en-US" b="1" dirty="0">
                <a:solidFill>
                  <a:schemeClr val="dk1"/>
                </a:solidFill>
              </a:rPr>
              <a:t>K</a:t>
            </a:r>
            <a:r>
              <a:rPr lang="en-US" dirty="0">
                <a:solidFill>
                  <a:schemeClr val="dk1"/>
                </a:solidFill>
              </a:rPr>
              <a:t>nowledge, </a:t>
            </a:r>
            <a:r>
              <a:rPr lang="en-US" b="1" dirty="0">
                <a:solidFill>
                  <a:schemeClr val="dk1"/>
                </a:solidFill>
              </a:rPr>
              <a:t>P</a:t>
            </a:r>
            <a:r>
              <a:rPr lang="en-US" dirty="0">
                <a:solidFill>
                  <a:schemeClr val="dk1"/>
                </a:solidFill>
              </a:rPr>
              <a:t>ractice, </a:t>
            </a:r>
            <a:r>
              <a:rPr lang="en-US" b="1" dirty="0">
                <a:solidFill>
                  <a:schemeClr val="dk1"/>
                </a:solidFill>
              </a:rPr>
              <a:t>S</a:t>
            </a:r>
            <a:r>
              <a:rPr lang="en-US" dirty="0">
                <a:solidFill>
                  <a:schemeClr val="dk1"/>
                </a:solidFill>
              </a:rPr>
              <a:t>kill, </a:t>
            </a:r>
            <a:r>
              <a:rPr lang="en-US" b="1" dirty="0">
                <a:solidFill>
                  <a:schemeClr val="dk1"/>
                </a:solidFill>
              </a:rPr>
              <a:t>T</a:t>
            </a:r>
            <a:r>
              <a:rPr lang="en-US" dirty="0">
                <a:solidFill>
                  <a:schemeClr val="dk1"/>
                </a:solidFill>
              </a:rPr>
              <a:t>est) points = </a:t>
            </a:r>
            <a:r>
              <a:rPr lang="en-US" b="1" dirty="0">
                <a:solidFill>
                  <a:schemeClr val="dk1"/>
                </a:solidFill>
              </a:rPr>
              <a:t>98</a:t>
            </a:r>
            <a:r>
              <a:rPr lang="en-US" dirty="0">
                <a:solidFill>
                  <a:schemeClr val="dk1"/>
                </a:solidFill>
              </a:rPr>
              <a:t>/</a:t>
            </a:r>
            <a:r>
              <a:rPr lang="en-US" b="1" dirty="0">
                <a:solidFill>
                  <a:schemeClr val="dk1"/>
                </a:solidFill>
              </a:rPr>
              <a:t>196</a:t>
            </a:r>
            <a:endParaRPr b="1" dirty="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</a:pPr>
            <a:r>
              <a:rPr lang="en-US" dirty="0" err="1">
                <a:solidFill>
                  <a:schemeClr val="dk1"/>
                </a:solidFill>
              </a:rPr>
              <a:t>Σ</a:t>
            </a:r>
            <a:r>
              <a:rPr lang="en-US" dirty="0">
                <a:solidFill>
                  <a:schemeClr val="dk1"/>
                </a:solidFill>
              </a:rPr>
              <a:t> collected points → attribute:</a:t>
            </a:r>
            <a:endParaRPr dirty="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According to the regulations of the </a:t>
            </a:r>
            <a:r>
              <a:rPr lang="en-US" b="1" dirty="0">
                <a:solidFill>
                  <a:srgbClr val="00693C"/>
                </a:solidFill>
              </a:rPr>
              <a:t>A</a:t>
            </a:r>
            <a:r>
              <a:rPr lang="en-US" b="1" dirty="0">
                <a:solidFill>
                  <a:schemeClr val="dk1"/>
                </a:solidFill>
              </a:rPr>
              <a:t>G</a:t>
            </a:r>
            <a:r>
              <a:rPr lang="en-US" b="1" dirty="0">
                <a:solidFill>
                  <a:srgbClr val="A71930"/>
                </a:solidFill>
              </a:rPr>
              <a:t>H</a:t>
            </a:r>
            <a:r>
              <a:rPr lang="en-US" dirty="0">
                <a:solidFill>
                  <a:schemeClr val="dk1"/>
                </a:solidFill>
              </a:rPr>
              <a:t> studies</a:t>
            </a:r>
            <a:endParaRPr dirty="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C"/>
              </a:buClr>
              <a:buSzPts val="3600"/>
              <a:buChar char="–"/>
            </a:pPr>
            <a:r>
              <a:rPr lang="en-US" b="1" dirty="0">
                <a:solidFill>
                  <a:srgbClr val="00693C"/>
                </a:solidFill>
              </a:rPr>
              <a:t>Assuming 80/160 → 100%</a:t>
            </a:r>
            <a:endParaRPr b="1" dirty="0">
              <a:solidFill>
                <a:srgbClr val="A71930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1930"/>
              </a:buClr>
              <a:buSzPts val="3600"/>
              <a:buChar char="–"/>
            </a:pPr>
            <a:r>
              <a:rPr lang="en-US" b="1" dirty="0">
                <a:solidFill>
                  <a:srgbClr val="A71930"/>
                </a:solidFill>
              </a:rPr>
              <a:t>Test minimum 16/32</a:t>
            </a:r>
            <a:endParaRPr b="1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 (Badges)</a:t>
            </a:r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indent="-419100">
              <a:lnSpc>
                <a:spcPct val="115000"/>
              </a:lnSpc>
              <a:buClr>
                <a:srgbClr val="A71930"/>
              </a:buClr>
              <a:buSzPts val="3000"/>
            </a:pPr>
            <a:r>
              <a:rPr lang="en-US" sz="2800" b="1" dirty="0">
                <a:solidFill>
                  <a:srgbClr val="A71930"/>
                </a:solidFill>
              </a:rPr>
              <a:t>Pixel (2.0)</a:t>
            </a:r>
            <a:endParaRPr sz="2800" b="1" dirty="0">
              <a:solidFill>
                <a:srgbClr val="A71930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Grayscale image (3.0): 50% → 41%</a:t>
            </a:r>
            <a:endParaRPr sz="28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RGB (Red Green Blue) image (3.5): 60% → 49%</a:t>
            </a:r>
            <a:endParaRPr sz="28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WCG (Wide Color Gamut) image (4.0): 70% → 57% </a:t>
            </a:r>
            <a:endParaRPr sz="28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WCG video (4.5): 80% → 65%</a:t>
            </a:r>
            <a:endParaRPr sz="28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VR WCG video (5.0): 90% → 74%</a:t>
            </a:r>
            <a:endParaRPr sz="2800" b="1" dirty="0">
              <a:solidFill>
                <a:srgbClr val="006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80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Software</a:t>
            </a:r>
            <a:endParaRPr lang="en-GB" dirty="0"/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31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Software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33E9F-C2C8-41EA-99A3-415EEF83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+ Jupyter</a:t>
            </a:r>
          </a:p>
          <a:p>
            <a:r>
              <a:rPr lang="en-GB" dirty="0"/>
              <a:t>MATLAB + Simulink</a:t>
            </a:r>
          </a:p>
          <a:p>
            <a:r>
              <a:rPr lang="en-GB" dirty="0"/>
              <a:t>VLC media player</a:t>
            </a:r>
          </a:p>
          <a:p>
            <a:r>
              <a:rPr lang="en-GB" dirty="0"/>
              <a:t>Software specific to a given exercise</a:t>
            </a:r>
          </a:p>
        </p:txBody>
      </p:sp>
    </p:spTree>
    <p:extLst>
      <p:ext uri="{BB962C8B-B14F-4D97-AF65-F5344CB8AC3E}">
        <p14:creationId xmlns:p14="http://schemas.microsoft.com/office/powerpoint/2010/main" val="239498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Visit AGH Moodle (UPEL) to Track Your Progress</a:t>
            </a:r>
            <a:endParaRPr/>
          </a:p>
        </p:txBody>
      </p:sp>
      <p:sp>
        <p:nvSpPr>
          <p:cNvPr id="251" name="Google Shape;251;p5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Summary</a:t>
            </a:r>
            <a:endParaRPr/>
          </a:p>
        </p:txBody>
      </p:sp>
      <p:sp>
        <p:nvSpPr>
          <p:cNvPr id="167" name="Google Shape;167;p38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for Your Attention!</a:t>
            </a:r>
            <a:endParaRPr/>
          </a:p>
        </p:txBody>
      </p:sp>
      <p:sp>
        <p:nvSpPr>
          <p:cNvPr id="257" name="Google Shape;257;p5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5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Summary</a:t>
            </a:r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</a:pPr>
            <a:r>
              <a:rPr lang="en-US">
                <a:solidFill>
                  <a:schemeClr val="dk1"/>
                </a:solidFill>
              </a:rPr>
              <a:t>The course consists of:</a:t>
            </a:r>
            <a:endParaRPr>
              <a:solidFill>
                <a:schemeClr val="dk1"/>
              </a:solidFill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>
                <a:solidFill>
                  <a:schemeClr val="dk1"/>
                </a:solidFill>
              </a:rPr>
              <a:t>Computer exercises on multimedia (mainly image and video) data processing and transmission</a:t>
            </a:r>
            <a:endParaRPr>
              <a:solidFill>
                <a:schemeClr val="dk1"/>
              </a:solidFill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>
                <a:solidFill>
                  <a:schemeClr val="dk1"/>
                </a:solidFill>
              </a:rPr>
              <a:t>Micro-project (MIPaC only)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/>
              <a:t>Classes will be held at computers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Teaching Resources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>
                <a:hlinkClick r:id="rId3"/>
              </a:rPr>
              <a:t>University e-Learning Platform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Contents of Teaching Resources</a:t>
            </a:r>
            <a:endParaRPr dirty="0"/>
          </a:p>
        </p:txBody>
      </p:sp>
      <p:sp>
        <p:nvSpPr>
          <p:cNvPr id="185" name="Google Shape;185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10000"/>
          </a:bodyPr>
          <a:lstStyle/>
          <a:p>
            <a:pPr>
              <a:buClr>
                <a:schemeClr val="dk1"/>
              </a:buClr>
            </a:pPr>
            <a:r>
              <a:rPr lang="en-US" dirty="0"/>
              <a:t>Communication platform, e.g., for announcements</a:t>
            </a: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Attendance</a:t>
            </a: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Classes: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Intro talks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Slides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Exercises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Supplemental exercises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Quizzes (TBC)</a:t>
            </a:r>
          </a:p>
        </p:txBody>
      </p:sp>
    </p:spTree>
    <p:extLst>
      <p:ext uri="{BB962C8B-B14F-4D97-AF65-F5344CB8AC3E}">
        <p14:creationId xmlns:p14="http://schemas.microsoft.com/office/powerpoint/2010/main" val="269063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Forms of Classes</a:t>
            </a:r>
            <a:endParaRPr/>
          </a:p>
        </p:txBody>
      </p:sp>
      <p:sp>
        <p:nvSpPr>
          <p:cNvPr id="192" name="Google Shape;192;p4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Forms of Classes (1/2)</a:t>
            </a:r>
            <a:endParaRPr/>
          </a:p>
        </p:txBody>
      </p:sp>
      <p:sp>
        <p:nvSpPr>
          <p:cNvPr id="198" name="Google Shape;198;p4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US" sz="3000" dirty="0"/>
              <a:t>Computer classes, each consisting of introductory talk, exercise</a:t>
            </a:r>
            <a:r>
              <a:rPr lang="pl-PL" sz="3000" dirty="0"/>
              <a:t>, report </a:t>
            </a:r>
            <a:r>
              <a:rPr lang="pl-PL" sz="3000" dirty="0" err="1"/>
              <a:t>submission</a:t>
            </a:r>
            <a:r>
              <a:rPr lang="en-GB" sz="3000" dirty="0"/>
              <a:t> (+ suppl. ex.)</a:t>
            </a:r>
            <a:r>
              <a:rPr lang="en-US" sz="3000" dirty="0"/>
              <a:t>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 dirty="0" err="1"/>
              <a:t>MIPaC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dk1"/>
                </a:solidFill>
              </a:rPr>
              <a:t>1⋅8×⇒8×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 dirty="0" err="1"/>
              <a:t>AMIPaC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dk1"/>
                </a:solidFill>
              </a:rPr>
              <a:t>2⋅8×⇒16×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US" sz="3000" dirty="0"/>
              <a:t>Consultations: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 dirty="0">
                <a:solidFill>
                  <a:schemeClr val="dk1"/>
                </a:solidFill>
              </a:rPr>
              <a:t>On-duty: </a:t>
            </a:r>
            <a:r>
              <a:rPr lang="en-US" sz="3000" b="1" dirty="0">
                <a:solidFill>
                  <a:schemeClr val="dk1"/>
                </a:solidFill>
              </a:rPr>
              <a:t>during class hours</a:t>
            </a:r>
            <a:r>
              <a:rPr lang="en-US" sz="3000" dirty="0">
                <a:solidFill>
                  <a:schemeClr val="dk1"/>
                </a:solidFill>
              </a:rPr>
              <a:t> (immediate response, full availability)</a:t>
            </a:r>
            <a:endParaRPr sz="3000" dirty="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>
                <a:solidFill>
                  <a:schemeClr val="dk1"/>
                </a:solidFill>
              </a:rPr>
              <a:t>Off-duty: </a:t>
            </a:r>
            <a:r>
              <a:rPr lang="en-US" sz="3000" b="1" dirty="0">
                <a:solidFill>
                  <a:schemeClr val="dk1"/>
                </a:solidFill>
              </a:rPr>
              <a:t>24/7 😉</a:t>
            </a:r>
            <a:r>
              <a:rPr lang="en-US" sz="3000" dirty="0">
                <a:solidFill>
                  <a:schemeClr val="dk1"/>
                </a:solidFill>
              </a:rPr>
              <a:t> (delayed responses possible, limited availability)</a:t>
            </a:r>
            <a:endParaRPr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Forms of Classes (2/2)</a:t>
            </a:r>
            <a:endParaRPr/>
          </a:p>
        </p:txBody>
      </p:sp>
      <p:sp>
        <p:nvSpPr>
          <p:cNvPr id="204" name="Google Shape;204;p4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GB" sz="3000" dirty="0"/>
              <a:t>Supplemental exercises</a:t>
            </a:r>
            <a:r>
              <a:rPr lang="en-US" sz="3000" dirty="0"/>
              <a:t>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 err="1">
                <a:solidFill>
                  <a:schemeClr val="dk1"/>
                </a:solidFill>
              </a:rPr>
              <a:t>MIPaC</a:t>
            </a:r>
            <a:r>
              <a:rPr lang="en-US" sz="3000" dirty="0">
                <a:solidFill>
                  <a:schemeClr val="dk1"/>
                </a:solidFill>
              </a:rPr>
              <a:t>: </a:t>
            </a:r>
            <a:r>
              <a:rPr lang="en-US" sz="3000" b="1" dirty="0">
                <a:solidFill>
                  <a:schemeClr val="dk1"/>
                </a:solidFill>
              </a:rPr>
              <a:t>3×</a:t>
            </a:r>
            <a:endParaRPr sz="3000" dirty="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 err="1">
                <a:solidFill>
                  <a:schemeClr val="dk1"/>
                </a:solidFill>
              </a:rPr>
              <a:t>AMIPaC</a:t>
            </a:r>
            <a:r>
              <a:rPr lang="en-US" sz="3000" dirty="0">
                <a:solidFill>
                  <a:schemeClr val="dk1"/>
                </a:solidFill>
              </a:rPr>
              <a:t>: </a:t>
            </a:r>
            <a:r>
              <a:rPr lang="en-US" sz="3000" b="1" dirty="0">
                <a:solidFill>
                  <a:schemeClr val="dk1"/>
                </a:solidFill>
              </a:rPr>
              <a:t>4×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GB" sz="3000" dirty="0"/>
              <a:t>Quizzes</a:t>
            </a:r>
            <a:r>
              <a:rPr lang="en-US" sz="3000" dirty="0"/>
              <a:t> (</a:t>
            </a:r>
            <a:r>
              <a:rPr lang="en-US" sz="3000" b="1" dirty="0"/>
              <a:t>2</a:t>
            </a:r>
            <a:r>
              <a:rPr lang="en-US" sz="3000" b="1" dirty="0">
                <a:solidFill>
                  <a:schemeClr val="dk1"/>
                </a:solidFill>
              </a:rPr>
              <a:t>×</a:t>
            </a:r>
            <a:r>
              <a:rPr lang="en-US" sz="3000" dirty="0"/>
              <a:t>), scheduled individually: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 err="1">
                <a:solidFill>
                  <a:schemeClr val="dk1"/>
                </a:solidFill>
              </a:rPr>
              <a:t>MIPaC</a:t>
            </a:r>
            <a:r>
              <a:rPr lang="en-US" sz="3000" dirty="0">
                <a:solidFill>
                  <a:schemeClr val="dk1"/>
                </a:solidFill>
              </a:rPr>
              <a:t>: </a:t>
            </a:r>
            <a:r>
              <a:rPr lang="en-US" sz="3000" b="1" dirty="0">
                <a:solidFill>
                  <a:schemeClr val="dk1"/>
                </a:solidFill>
              </a:rPr>
              <a:t>1×</a:t>
            </a:r>
            <a:r>
              <a:rPr lang="en-US" sz="3000" dirty="0">
                <a:solidFill>
                  <a:schemeClr val="dk1"/>
                </a:solidFill>
              </a:rPr>
              <a:t> (final)</a:t>
            </a:r>
            <a:endParaRPr sz="3000" dirty="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 err="1">
                <a:solidFill>
                  <a:schemeClr val="dk1"/>
                </a:solidFill>
              </a:rPr>
              <a:t>AMIPaC</a:t>
            </a:r>
            <a:r>
              <a:rPr lang="en-US" sz="3000" dirty="0">
                <a:solidFill>
                  <a:schemeClr val="dk1"/>
                </a:solidFill>
              </a:rPr>
              <a:t>: </a:t>
            </a:r>
            <a:r>
              <a:rPr lang="en-US" sz="3000" b="1" dirty="0">
                <a:solidFill>
                  <a:schemeClr val="dk1"/>
                </a:solidFill>
              </a:rPr>
              <a:t>2×</a:t>
            </a:r>
            <a:r>
              <a:rPr lang="en-US" sz="3000" dirty="0">
                <a:solidFill>
                  <a:schemeClr val="dk1"/>
                </a:solidFill>
              </a:rPr>
              <a:t> (midterm, final)</a:t>
            </a:r>
            <a:endParaRPr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br>
              <a:rPr lang="en-US"/>
            </a:br>
            <a:r>
              <a:rPr lang="en-US"/>
              <a:t>and Consultations Rules</a:t>
            </a:r>
            <a:endParaRPr/>
          </a:p>
        </p:txBody>
      </p:sp>
      <p:sp>
        <p:nvSpPr>
          <p:cNvPr id="210" name="Google Shape;210;p45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</a:pPr>
            <a:r>
              <a:rPr lang="en-US" sz="3200" dirty="0">
                <a:solidFill>
                  <a:schemeClr val="dk1"/>
                </a:solidFill>
              </a:rPr>
              <a:t>Microsoft Teams (use the code: </a:t>
            </a:r>
            <a:r>
              <a:rPr lang="en-US" sz="3200" b="1" dirty="0" err="1">
                <a:solidFill>
                  <a:schemeClr val="dk1"/>
                </a:solidFill>
              </a:rPr>
              <a:t>txyjeye</a:t>
            </a:r>
            <a:r>
              <a:rPr lang="en-US" sz="3200" dirty="0">
                <a:solidFill>
                  <a:schemeClr val="dk1"/>
                </a:solidFill>
              </a:rPr>
              <a:t>)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 sz="3200" dirty="0"/>
              <a:t>Using channels:</a:t>
            </a:r>
            <a:endParaRPr sz="3200" dirty="0"/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 sz="3200" dirty="0"/>
              <a:t>General - general topics</a:t>
            </a:r>
            <a:endParaRPr sz="3200" dirty="0"/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 sz="3200" dirty="0"/>
              <a:t>Random - chit-chats, jokes, etc.</a:t>
            </a:r>
            <a:endParaRPr sz="3200" dirty="0"/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 sz="3200" dirty="0"/>
              <a:t>Course-year</a:t>
            </a:r>
            <a:r>
              <a:rPr lang="pl-PL" sz="3200" dirty="0"/>
              <a:t> (</a:t>
            </a:r>
            <a:r>
              <a:rPr lang="pl-PL" sz="3200" dirty="0" err="1"/>
              <a:t>e.g</a:t>
            </a:r>
            <a:r>
              <a:rPr lang="pl-PL" sz="3200" dirty="0"/>
              <a:t>., </a:t>
            </a:r>
            <a:r>
              <a:rPr lang="pl-PL" sz="3200" i="1" dirty="0"/>
              <a:t>MIPaC-2021</a:t>
            </a:r>
            <a:r>
              <a:rPr lang="pl-PL" sz="3200" dirty="0"/>
              <a:t>)</a:t>
            </a:r>
            <a:r>
              <a:rPr lang="en-US" sz="3200" dirty="0"/>
              <a:t> – course</a:t>
            </a:r>
            <a:r>
              <a:rPr lang="pl-PL" sz="3200" dirty="0"/>
              <a:t> </a:t>
            </a:r>
            <a:r>
              <a:rPr lang="pl-PL" sz="3200" dirty="0" err="1"/>
              <a:t>related</a:t>
            </a:r>
            <a:r>
              <a:rPr lang="en-US" sz="3200" dirty="0"/>
              <a:t> matters</a:t>
            </a:r>
            <a:endParaRPr sz="32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 sz="3200" dirty="0"/>
              <a:t>Avoid direct messages in problem-solving - share the knowledge</a:t>
            </a:r>
            <a:endParaRPr sz="32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 sz="3200" dirty="0"/>
              <a:t>Use [Issue Titles] and threads</a:t>
            </a:r>
            <a:endParaRPr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624</Words>
  <Application>Microsoft Macintosh PowerPoint</Application>
  <PresentationFormat>Custom</PresentationFormat>
  <Paragraphs>89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Blank Presentation - Default</vt:lpstr>
      <vt:lpstr>Blank Presentation</vt:lpstr>
      <vt:lpstr>Blank Presentation</vt:lpstr>
      <vt:lpstr>PowerPoint Presentation</vt:lpstr>
      <vt:lpstr>Module Summary</vt:lpstr>
      <vt:lpstr>Module Summary</vt:lpstr>
      <vt:lpstr>Teaching Resources</vt:lpstr>
      <vt:lpstr>Contents of Teaching Resources</vt:lpstr>
      <vt:lpstr>Forms of Classes</vt:lpstr>
      <vt:lpstr>Forms of Classes (1/2)</vt:lpstr>
      <vt:lpstr>Forms of Classes (2/2)</vt:lpstr>
      <vt:lpstr>Announcements and Consultations Rules</vt:lpstr>
      <vt:lpstr>Method of Calculating the Final Grade</vt:lpstr>
      <vt:lpstr>PowerPoint Presentation</vt:lpstr>
      <vt:lpstr>Basic Rules</vt:lpstr>
      <vt:lpstr>Attributes (Badges)</vt:lpstr>
      <vt:lpstr>Development from Pixel to Video (MIPaC/AMIPaC)</vt:lpstr>
      <vt:lpstr>The Sigmas (MIPaC/AMIPaC)</vt:lpstr>
      <vt:lpstr>Attributes (Badges)</vt:lpstr>
      <vt:lpstr>Software</vt:lpstr>
      <vt:lpstr>Software</vt:lpstr>
      <vt:lpstr>Visit AGH Moodle (UPEL) to Track Your Progress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Mikołaj Leszczuk</cp:lastModifiedBy>
  <cp:revision>8</cp:revision>
  <dcterms:modified xsi:type="dcterms:W3CDTF">2022-10-09T21:43:00Z</dcterms:modified>
</cp:coreProperties>
</file>